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2" r:id="rId4"/>
    <p:sldId id="258" r:id="rId5"/>
    <p:sldId id="300" r:id="rId6"/>
    <p:sldId id="303" r:id="rId7"/>
    <p:sldId id="301" r:id="rId8"/>
    <p:sldId id="304" r:id="rId9"/>
    <p:sldId id="305" r:id="rId10"/>
    <p:sldId id="299" r:id="rId11"/>
    <p:sldId id="289" r:id="rId12"/>
    <p:sldId id="306" r:id="rId13"/>
    <p:sldId id="307" r:id="rId14"/>
    <p:sldId id="308" r:id="rId15"/>
    <p:sldId id="309" r:id="rId16"/>
    <p:sldId id="310" r:id="rId17"/>
    <p:sldId id="311" r:id="rId18"/>
    <p:sldId id="312" r:id="rId19"/>
    <p:sldId id="313"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2" autoAdjust="0"/>
    <p:restoredTop sz="94660"/>
  </p:normalViewPr>
  <p:slideViewPr>
    <p:cSldViewPr>
      <p:cViewPr>
        <p:scale>
          <a:sx n="66" d="100"/>
          <a:sy n="66" d="100"/>
        </p:scale>
        <p:origin x="-5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AF1054E-D27D-4A88-957C-D2F6357B54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4E23F-5131-4C1C-AD73-C53944C57DC5}" type="datetimeFigureOut">
              <a:rPr lang="id-ID" smtClean="0"/>
              <a:pPr/>
              <a:t>11/09/2020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470025"/>
          </a:xfrm>
        </p:spPr>
        <p:txBody>
          <a:bodyPr>
            <a:normAutofit fontScale="90000"/>
          </a:bodyPr>
          <a:lstStyle/>
          <a:p>
            <a:r>
              <a:rPr lang="id-ID" dirty="0" smtClean="0"/>
              <a:t> </a:t>
            </a:r>
            <a:br>
              <a:rPr lang="id-ID" dirty="0" smtClean="0"/>
            </a:br>
            <a:r>
              <a:rPr lang="id-ID" sz="3100" b="1" dirty="0" smtClean="0"/>
              <a:t>Menentukan Tujuan Komunikasi Pemasaran</a:t>
            </a:r>
            <a:r>
              <a:rPr lang="id-ID" sz="3100" dirty="0" smtClean="0"/>
              <a:t/>
            </a:r>
            <a:br>
              <a:rPr lang="id-ID" sz="3100" dirty="0" smtClean="0"/>
            </a:br>
            <a:r>
              <a:rPr lang="id-ID" sz="3100" b="1" dirty="0" smtClean="0"/>
              <a:t>Kuliah </a:t>
            </a:r>
            <a:r>
              <a:rPr lang="id-ID" sz="3100" b="1" smtClean="0"/>
              <a:t>lanjutan </a:t>
            </a:r>
            <a:r>
              <a:rPr lang="id-ID" sz="3100" b="1" smtClean="0"/>
              <a:t>K12</a:t>
            </a:r>
            <a:r>
              <a:rPr lang="id-ID" dirty="0" smtClean="0"/>
              <a:t/>
            </a:r>
            <a:br>
              <a:rPr lang="id-ID" dirty="0" smtClean="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Media Out of Home</a:t>
            </a:r>
            <a:endParaRPr lang="id-ID" dirty="0"/>
          </a:p>
        </p:txBody>
      </p:sp>
      <p:sp>
        <p:nvSpPr>
          <p:cNvPr id="3" name="Content Placeholder 2"/>
          <p:cNvSpPr>
            <a:spLocks noGrp="1"/>
          </p:cNvSpPr>
          <p:nvPr>
            <p:ph idx="1"/>
          </p:nvPr>
        </p:nvSpPr>
        <p:spPr>
          <a:xfrm>
            <a:off x="357158" y="1428736"/>
            <a:ext cx="8229600" cy="4525963"/>
          </a:xfrm>
        </p:spPr>
        <p:txBody>
          <a:bodyPr>
            <a:noAutofit/>
          </a:bodyPr>
          <a:lstStyle/>
          <a:p>
            <a:pPr algn="just">
              <a:buNone/>
            </a:pPr>
            <a:r>
              <a:rPr lang="id-ID" sz="2400" dirty="0" smtClean="0"/>
              <a:t>Bentuk promosi media luar ruang out of home seperti billboard, papan nama, poster dan banner memberikan peluang promosi untuk dapat menjangkau banyak konsumen yang biasanya terpasang pada penempatan jalan atau di sisi jaalan menghadapi ke pengemudi kendaraan kini semakin semarak.</a:t>
            </a:r>
          </a:p>
          <a:p>
            <a:pPr algn="just">
              <a:buNone/>
            </a:pPr>
            <a:endParaRPr lang="id-ID" sz="2400" dirty="0" smtClean="0"/>
          </a:p>
          <a:p>
            <a:pPr algn="just">
              <a:buNone/>
            </a:pPr>
            <a:r>
              <a:rPr lang="id-ID" sz="2400" dirty="0" smtClean="0"/>
              <a:t>Visual pada outdoor promotion sangat menentukankeberhasilan keefektifan selan posisi strategis yang dimiliki. Dalam perkembangan out of home, gedung juga dapat dijadikan sarana promosi, khususnya gedung bertingkat.</a:t>
            </a:r>
          </a:p>
          <a:p>
            <a:pPr algn="just">
              <a:buNone/>
            </a:pPr>
            <a:endParaRPr lang="id-ID" sz="2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428604"/>
            <a:ext cx="8229600" cy="2357454"/>
          </a:xfrm>
        </p:spPr>
        <p:txBody>
          <a:bodyPr>
            <a:noAutofit/>
          </a:bodyPr>
          <a:lstStyle/>
          <a:p>
            <a:pPr algn="just">
              <a:buNone/>
            </a:pPr>
            <a:r>
              <a:rPr lang="id-ID" sz="2400" dirty="0" smtClean="0"/>
              <a:t>Strategi pemasaran pada dasarnya merupakan kegiatan yang harus dilakukan oleh seorang pemasar bagaimana seharusnya suatu produk itu dapat memenangkan persaingan industrinya di pasar, memenuhi kebutuhan, keinginan dan permintaan pasar sasarannya.</a:t>
            </a:r>
          </a:p>
          <a:p>
            <a:pPr algn="just">
              <a:buNone/>
            </a:pPr>
            <a:endParaRPr lang="id-ID" sz="2400" dirty="0" smtClean="0"/>
          </a:p>
          <a:p>
            <a:pPr algn="just">
              <a:buNone/>
            </a:pPr>
            <a:r>
              <a:rPr lang="id-ID" sz="2400" dirty="0" smtClean="0"/>
              <a:t>Komunikasi pemasaran adalah dapat menjangkau informasi kepada konsumen dimanapun berada, dan biayanya dengan kemajuan teknologi internet biaya komunikasi pemasaran menjadi sangat murah atau dengan kata lain biaya murah dapat memberi pengaruh yang sangat besar terhadap eksistensi persaingan produk terbesar dipasar</a:t>
            </a:r>
          </a:p>
          <a:p>
            <a:pPr algn="just">
              <a:buNone/>
            </a:pPr>
            <a:endParaRPr lang="id-ID" sz="2400" dirty="0" smtClean="0"/>
          </a:p>
          <a:p>
            <a:pPr lvl="0" algn="just">
              <a:buNone/>
            </a:pPr>
            <a:endParaRPr lang="id-ID"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Bisnis</a:t>
            </a:r>
            <a:r>
              <a:rPr lang="en-US" dirty="0" smtClean="0"/>
              <a:t> </a:t>
            </a:r>
            <a:endParaRPr lang="id-ID" dirty="0"/>
          </a:p>
        </p:txBody>
      </p:sp>
      <p:sp>
        <p:nvSpPr>
          <p:cNvPr id="3" name="Content Placeholder 2"/>
          <p:cNvSpPr>
            <a:spLocks noGrp="1"/>
          </p:cNvSpPr>
          <p:nvPr>
            <p:ph idx="1"/>
          </p:nvPr>
        </p:nvSpPr>
        <p:spPr/>
        <p:txBody>
          <a:bodyPr>
            <a:normAutofit fontScale="92500"/>
          </a:bodyPr>
          <a:lstStyle/>
          <a:p>
            <a:r>
              <a:rPr lang="en-US" dirty="0" smtClean="0"/>
              <a:t>Hughes and </a:t>
            </a:r>
            <a:r>
              <a:rPr lang="en-US" dirty="0" err="1" smtClean="0"/>
              <a:t>Kapoor</a:t>
            </a:r>
            <a:r>
              <a:rPr lang="en-US" dirty="0" smtClean="0"/>
              <a:t>, Brown and </a:t>
            </a:r>
            <a:r>
              <a:rPr lang="en-US" dirty="0" err="1" smtClean="0"/>
              <a:t>Petrello</a:t>
            </a:r>
            <a:r>
              <a:rPr lang="en-US" dirty="0" smtClean="0"/>
              <a:t> , </a:t>
            </a:r>
            <a:r>
              <a:rPr lang="en-US" dirty="0" err="1" smtClean="0"/>
              <a:t>Buchari</a:t>
            </a:r>
            <a:r>
              <a:rPr lang="en-US" dirty="0" smtClean="0"/>
              <a:t> Alma</a:t>
            </a:r>
          </a:p>
          <a:p>
            <a:r>
              <a:rPr lang="en-US" dirty="0" err="1" smtClean="0"/>
              <a:t>Bisnis</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kegiatan</a:t>
            </a:r>
            <a:r>
              <a:rPr lang="en-US" dirty="0" smtClean="0"/>
              <a:t> </a:t>
            </a:r>
            <a:r>
              <a:rPr lang="en-US" dirty="0" err="1" smtClean="0"/>
              <a:t>usaha</a:t>
            </a:r>
            <a:r>
              <a:rPr lang="en-US" dirty="0" smtClean="0"/>
              <a:t> </a:t>
            </a:r>
            <a:r>
              <a:rPr lang="en-US" dirty="0" err="1" smtClean="0"/>
              <a:t>individu</a:t>
            </a:r>
            <a:r>
              <a:rPr lang="en-US" dirty="0" smtClean="0"/>
              <a:t> yang </a:t>
            </a:r>
            <a:r>
              <a:rPr lang="en-US" dirty="0" err="1" smtClean="0"/>
              <a:t>terorganisasi</a:t>
            </a:r>
            <a:r>
              <a:rPr lang="en-US" dirty="0" smtClean="0"/>
              <a:t> </a:t>
            </a:r>
            <a:r>
              <a:rPr lang="en-US" dirty="0" err="1" smtClean="0"/>
              <a:t>untuk</a:t>
            </a:r>
            <a:r>
              <a:rPr lang="en-US" dirty="0" smtClean="0"/>
              <a:t> </a:t>
            </a:r>
            <a:r>
              <a:rPr lang="en-US" dirty="0" err="1" smtClean="0"/>
              <a:t>menghasilkan</a:t>
            </a:r>
            <a:r>
              <a:rPr lang="en-US" dirty="0" smtClean="0"/>
              <a:t> </a:t>
            </a:r>
            <a:r>
              <a:rPr lang="en-US" dirty="0" err="1" smtClean="0"/>
              <a:t>dan</a:t>
            </a:r>
            <a:r>
              <a:rPr lang="en-US" dirty="0" smtClean="0"/>
              <a:t> </a:t>
            </a:r>
            <a:r>
              <a:rPr lang="en-US" dirty="0" err="1" smtClean="0"/>
              <a:t>menjual</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a:t>
            </a:r>
            <a:r>
              <a:rPr lang="en-US" dirty="0" err="1" smtClean="0"/>
              <a:t>guna</a:t>
            </a:r>
            <a:r>
              <a:rPr lang="en-US" dirty="0" smtClean="0"/>
              <a:t> </a:t>
            </a:r>
            <a:r>
              <a:rPr lang="en-US" dirty="0" err="1" smtClean="0"/>
              <a:t>mendapatkan</a:t>
            </a:r>
            <a:r>
              <a:rPr lang="en-US" dirty="0" smtClean="0"/>
              <a:t> </a:t>
            </a:r>
            <a:r>
              <a:rPr lang="en-US" dirty="0" err="1" smtClean="0"/>
              <a:t>keuntungan</a:t>
            </a:r>
            <a:r>
              <a:rPr lang="en-US" dirty="0" smtClean="0"/>
              <a:t> </a:t>
            </a:r>
            <a:r>
              <a:rPr lang="en-US" dirty="0" err="1" smtClean="0"/>
              <a:t>dalam</a:t>
            </a:r>
            <a:r>
              <a:rPr lang="en-US" dirty="0" smtClean="0"/>
              <a:t> </a:t>
            </a:r>
            <a:r>
              <a:rPr lang="en-US" dirty="0" err="1" smtClean="0"/>
              <a:t>memenuhi</a:t>
            </a:r>
            <a:r>
              <a:rPr lang="en-US" dirty="0" smtClean="0"/>
              <a:t> </a:t>
            </a:r>
            <a:r>
              <a:rPr lang="en-US" dirty="0" err="1" smtClean="0"/>
              <a:t>kebutuhan</a:t>
            </a:r>
            <a:r>
              <a:rPr lang="en-US" dirty="0" smtClean="0"/>
              <a:t> </a:t>
            </a:r>
            <a:r>
              <a:rPr lang="en-US" dirty="0" err="1" smtClean="0"/>
              <a:t>masyarakat</a:t>
            </a:r>
            <a:endParaRPr lang="en-US" dirty="0" smtClean="0"/>
          </a:p>
          <a:p>
            <a:r>
              <a:rPr lang="en-US" dirty="0" err="1" smtClean="0"/>
              <a:t>Pada</a:t>
            </a:r>
            <a:r>
              <a:rPr lang="en-US" dirty="0" smtClean="0"/>
              <a:t> </a:t>
            </a:r>
            <a:r>
              <a:rPr lang="en-US" dirty="0" err="1" smtClean="0"/>
              <a:t>dasarnya</a:t>
            </a:r>
            <a:r>
              <a:rPr lang="en-US" dirty="0" smtClean="0"/>
              <a:t> </a:t>
            </a:r>
            <a:r>
              <a:rPr lang="en-US" dirty="0" err="1" smtClean="0"/>
              <a:t>kegiatan</a:t>
            </a:r>
            <a:r>
              <a:rPr lang="en-US" dirty="0" smtClean="0"/>
              <a:t> </a:t>
            </a:r>
            <a:r>
              <a:rPr lang="en-US" dirty="0" err="1" smtClean="0"/>
              <a:t>bisnis</a:t>
            </a:r>
            <a:r>
              <a:rPr lang="en-US" dirty="0" smtClean="0"/>
              <a:t> </a:t>
            </a:r>
            <a:r>
              <a:rPr lang="en-US" dirty="0" err="1" smtClean="0"/>
              <a:t>meliputi</a:t>
            </a:r>
            <a:r>
              <a:rPr lang="en-US" dirty="0" smtClean="0"/>
              <a:t> </a:t>
            </a:r>
            <a:r>
              <a:rPr lang="en-US" dirty="0" err="1" smtClean="0"/>
              <a:t>dua</a:t>
            </a:r>
            <a:r>
              <a:rPr lang="en-US" dirty="0" smtClean="0"/>
              <a:t> </a:t>
            </a:r>
            <a:r>
              <a:rPr lang="en-US" dirty="0" err="1" smtClean="0"/>
              <a:t>hal</a:t>
            </a:r>
            <a:r>
              <a:rPr lang="en-US" dirty="0" smtClean="0"/>
              <a:t> </a:t>
            </a:r>
            <a:r>
              <a:rPr lang="en-US" dirty="0" err="1" smtClean="0"/>
              <a:t>utama</a:t>
            </a:r>
            <a:r>
              <a:rPr lang="en-US" dirty="0" smtClean="0"/>
              <a:t> </a:t>
            </a:r>
            <a:r>
              <a:rPr lang="en-US" dirty="0" err="1" smtClean="0"/>
              <a:t>yaitu</a:t>
            </a:r>
            <a:r>
              <a:rPr lang="en-US" dirty="0" smtClean="0"/>
              <a:t> :a.  </a:t>
            </a:r>
            <a:r>
              <a:rPr lang="en-US" dirty="0" err="1" smtClean="0"/>
              <a:t>proses</a:t>
            </a:r>
            <a:r>
              <a:rPr lang="en-US" dirty="0" smtClean="0"/>
              <a:t> </a:t>
            </a:r>
            <a:r>
              <a:rPr lang="en-US" dirty="0" err="1" smtClean="0"/>
              <a:t>produksi</a:t>
            </a:r>
            <a:r>
              <a:rPr lang="en-US" dirty="0" smtClean="0"/>
              <a:t> , b. </a:t>
            </a:r>
            <a:r>
              <a:rPr lang="en-US" dirty="0" err="1" smtClean="0"/>
              <a:t>pemasasran</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t>
            </a:r>
            <a:r>
              <a:rPr lang="en-US" dirty="0" err="1" smtClean="0"/>
              <a:t>Bisnis</a:t>
            </a:r>
            <a:endParaRPr lang="id-ID" dirty="0"/>
          </a:p>
        </p:txBody>
      </p:sp>
      <p:sp>
        <p:nvSpPr>
          <p:cNvPr id="3" name="Content Placeholder 2"/>
          <p:cNvSpPr>
            <a:spLocks noGrp="1"/>
          </p:cNvSpPr>
          <p:nvPr>
            <p:ph idx="1"/>
          </p:nvPr>
        </p:nvSpPr>
        <p:spPr/>
        <p:txBody>
          <a:bodyPr/>
          <a:lstStyle/>
          <a:p>
            <a:r>
              <a:rPr lang="en-US" dirty="0" smtClean="0"/>
              <a:t>A. </a:t>
            </a:r>
            <a:r>
              <a:rPr lang="en-US" dirty="0" err="1" smtClean="0"/>
              <a:t>Pemasaran</a:t>
            </a:r>
            <a:endParaRPr lang="en-US" dirty="0" smtClean="0"/>
          </a:p>
          <a:p>
            <a:r>
              <a:rPr lang="en-US" dirty="0" smtClean="0"/>
              <a:t>B. </a:t>
            </a:r>
            <a:r>
              <a:rPr lang="en-US" dirty="0" err="1" smtClean="0"/>
              <a:t>Produksi</a:t>
            </a:r>
            <a:endParaRPr lang="en-US" dirty="0" smtClean="0"/>
          </a:p>
          <a:p>
            <a:r>
              <a:rPr lang="en-US" dirty="0" smtClean="0"/>
              <a:t>C. </a:t>
            </a:r>
            <a:r>
              <a:rPr lang="en-US" dirty="0" err="1" smtClean="0"/>
              <a:t>Penjualan</a:t>
            </a:r>
            <a:endParaRPr lang="en-US" dirty="0" smtClean="0"/>
          </a:p>
          <a:p>
            <a:r>
              <a:rPr lang="en-US" dirty="0" smtClean="0"/>
              <a:t>D. </a:t>
            </a:r>
            <a:r>
              <a:rPr lang="en-US" dirty="0" err="1" smtClean="0"/>
              <a:t>Administrasi</a:t>
            </a:r>
            <a:endParaRPr lang="en-US" dirty="0" smtClean="0"/>
          </a:p>
          <a:p>
            <a:r>
              <a:rPr lang="en-US" dirty="0" smtClean="0"/>
              <a:t>E. </a:t>
            </a:r>
            <a:r>
              <a:rPr lang="en-US" dirty="0" err="1" smtClean="0"/>
              <a:t>Keuangan</a:t>
            </a:r>
            <a:r>
              <a:rPr lang="en-US" dirty="0" smtClean="0"/>
              <a:t>/</a:t>
            </a:r>
            <a:r>
              <a:rPr lang="en-US" dirty="0" err="1" smtClean="0"/>
              <a:t>Pendanaan</a:t>
            </a:r>
            <a:endParaRPr lang="en-US" dirty="0" smtClean="0"/>
          </a:p>
          <a:p>
            <a:r>
              <a:rPr lang="en-US" dirty="0" smtClean="0"/>
              <a:t>F. </a:t>
            </a:r>
            <a:r>
              <a:rPr lang="en-US" dirty="0" err="1" smtClean="0"/>
              <a:t>Pembinaan</a:t>
            </a:r>
            <a:r>
              <a:rPr lang="en-US" dirty="0" smtClean="0"/>
              <a:t> </a:t>
            </a:r>
            <a:r>
              <a:rPr lang="en-US" dirty="0" err="1" smtClean="0"/>
              <a:t>Sumber</a:t>
            </a:r>
            <a:r>
              <a:rPr lang="en-US" dirty="0" smtClean="0"/>
              <a:t> </a:t>
            </a:r>
            <a:r>
              <a:rPr lang="en-US" dirty="0" err="1" smtClean="0"/>
              <a:t>daya</a:t>
            </a:r>
            <a:r>
              <a:rPr lang="en-US" dirty="0" smtClean="0"/>
              <a:t> </a:t>
            </a:r>
            <a:r>
              <a:rPr lang="en-US" dirty="0" err="1" smtClean="0"/>
              <a:t>manusia</a:t>
            </a:r>
            <a:endParaRPr lang="en-US" dirty="0" smtClean="0"/>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r>
              <a:rPr lang="en-US" dirty="0" smtClean="0"/>
              <a:t> </a:t>
            </a:r>
            <a:r>
              <a:rPr lang="en-US" dirty="0" err="1" smtClean="0"/>
              <a:t>sebagai</a:t>
            </a:r>
            <a:r>
              <a:rPr lang="en-US" dirty="0" smtClean="0"/>
              <a:t> </a:t>
            </a:r>
            <a:r>
              <a:rPr lang="en-US" dirty="0" err="1" smtClean="0"/>
              <a:t>Bangunan</a:t>
            </a:r>
            <a:r>
              <a:rPr lang="en-US" dirty="0" smtClean="0"/>
              <a:t> </a:t>
            </a:r>
            <a:r>
              <a:rPr lang="en-US" dirty="0" err="1" smtClean="0"/>
              <a:t>Bisnis</a:t>
            </a:r>
            <a:endParaRPr lang="id-ID" dirty="0"/>
          </a:p>
        </p:txBody>
      </p:sp>
      <p:sp>
        <p:nvSpPr>
          <p:cNvPr id="3" name="Content Placeholder 2"/>
          <p:cNvSpPr>
            <a:spLocks noGrp="1"/>
          </p:cNvSpPr>
          <p:nvPr>
            <p:ph idx="1"/>
          </p:nvPr>
        </p:nvSpPr>
        <p:spPr/>
        <p:txBody>
          <a:bodyPr>
            <a:normAutofit lnSpcReduction="10000"/>
          </a:bodyPr>
          <a:lstStyle/>
          <a:p>
            <a:pPr>
              <a:lnSpc>
                <a:spcPct val="90000"/>
              </a:lnSpc>
            </a:pPr>
            <a:r>
              <a:rPr lang="en-US" dirty="0" err="1" smtClean="0"/>
              <a:t>Pemasaran</a:t>
            </a:r>
            <a:r>
              <a:rPr lang="en-US" dirty="0" smtClean="0"/>
              <a:t> </a:t>
            </a:r>
            <a:r>
              <a:rPr lang="en-US" dirty="0" err="1" smtClean="0"/>
              <a:t>sebagai</a:t>
            </a:r>
            <a:r>
              <a:rPr lang="en-US" dirty="0" smtClean="0"/>
              <a:t> </a:t>
            </a:r>
            <a:r>
              <a:rPr lang="en-US" dirty="0" err="1" smtClean="0"/>
              <a:t>atap</a:t>
            </a:r>
            <a:r>
              <a:rPr lang="en-US" dirty="0" smtClean="0"/>
              <a:t> </a:t>
            </a:r>
            <a:r>
              <a:rPr lang="en-US" dirty="0" err="1" smtClean="0"/>
              <a:t>bangunan</a:t>
            </a:r>
            <a:endParaRPr lang="en-US" dirty="0" smtClean="0"/>
          </a:p>
          <a:p>
            <a:pPr>
              <a:lnSpc>
                <a:spcPct val="90000"/>
              </a:lnSpc>
            </a:pPr>
            <a:r>
              <a:rPr lang="en-US" dirty="0" err="1" smtClean="0"/>
              <a:t>Produksi</a:t>
            </a:r>
            <a:r>
              <a:rPr lang="en-US" dirty="0" smtClean="0"/>
              <a:t>, </a:t>
            </a:r>
            <a:r>
              <a:rPr lang="en-US" dirty="0" err="1" smtClean="0"/>
              <a:t>Penjualan</a:t>
            </a:r>
            <a:r>
              <a:rPr lang="en-US" dirty="0" smtClean="0"/>
              <a:t> </a:t>
            </a:r>
            <a:r>
              <a:rPr lang="en-US" dirty="0" err="1" smtClean="0"/>
              <a:t>dan</a:t>
            </a:r>
            <a:r>
              <a:rPr lang="en-US" dirty="0" smtClean="0"/>
              <a:t> </a:t>
            </a:r>
            <a:r>
              <a:rPr lang="en-US" dirty="0" err="1" smtClean="0"/>
              <a:t>Administrasi</a:t>
            </a:r>
            <a:r>
              <a:rPr lang="en-US" dirty="0" smtClean="0"/>
              <a:t> </a:t>
            </a:r>
            <a:r>
              <a:rPr lang="en-US" dirty="0" err="1" smtClean="0"/>
              <a:t>sbagai</a:t>
            </a:r>
            <a:r>
              <a:rPr lang="en-US" dirty="0" smtClean="0"/>
              <a:t> </a:t>
            </a:r>
            <a:r>
              <a:rPr lang="en-US" dirty="0" err="1" smtClean="0"/>
              <a:t>tiang</a:t>
            </a:r>
            <a:r>
              <a:rPr lang="en-US" dirty="0" smtClean="0"/>
              <a:t>/</a:t>
            </a:r>
            <a:r>
              <a:rPr lang="en-US" dirty="0" err="1" smtClean="0"/>
              <a:t>pilar</a:t>
            </a:r>
            <a:r>
              <a:rPr lang="en-US" dirty="0" smtClean="0"/>
              <a:t> </a:t>
            </a:r>
            <a:r>
              <a:rPr lang="en-US" dirty="0" err="1" smtClean="0"/>
              <a:t>bangunan</a:t>
            </a:r>
            <a:endParaRPr lang="en-US" dirty="0" smtClean="0"/>
          </a:p>
          <a:p>
            <a:pPr>
              <a:lnSpc>
                <a:spcPct val="90000"/>
              </a:lnSpc>
            </a:pPr>
            <a:r>
              <a:rPr lang="en-US" dirty="0" err="1" smtClean="0"/>
              <a:t>Keuangan</a:t>
            </a:r>
            <a:r>
              <a:rPr lang="en-US" dirty="0" smtClean="0"/>
              <a:t>/</a:t>
            </a:r>
            <a:r>
              <a:rPr lang="en-US" dirty="0" err="1" smtClean="0"/>
              <a:t>pendanaan</a:t>
            </a:r>
            <a:r>
              <a:rPr lang="en-US" dirty="0" smtClean="0"/>
              <a:t> </a:t>
            </a:r>
            <a:r>
              <a:rPr lang="en-US" dirty="0" err="1" smtClean="0"/>
              <a:t>sebagai</a:t>
            </a:r>
            <a:r>
              <a:rPr lang="en-US" dirty="0" smtClean="0"/>
              <a:t> </a:t>
            </a:r>
            <a:r>
              <a:rPr lang="en-US" dirty="0" err="1" smtClean="0"/>
              <a:t>lantai</a:t>
            </a:r>
            <a:r>
              <a:rPr lang="en-US" dirty="0" smtClean="0"/>
              <a:t> </a:t>
            </a:r>
            <a:r>
              <a:rPr lang="en-US" dirty="0" err="1" smtClean="0"/>
              <a:t>bangunan</a:t>
            </a:r>
            <a:endParaRPr lang="en-US" dirty="0" smtClean="0"/>
          </a:p>
          <a:p>
            <a:pPr>
              <a:lnSpc>
                <a:spcPct val="90000"/>
              </a:lnSpc>
            </a:pPr>
            <a:r>
              <a:rPr lang="en-US" dirty="0" smtClean="0"/>
              <a:t>SDM </a:t>
            </a:r>
            <a:r>
              <a:rPr lang="en-US" dirty="0" err="1" smtClean="0"/>
              <a:t>sebagai</a:t>
            </a:r>
            <a:r>
              <a:rPr lang="en-US" dirty="0" smtClean="0"/>
              <a:t> </a:t>
            </a:r>
            <a:r>
              <a:rPr lang="en-US" dirty="0" err="1" smtClean="0"/>
              <a:t>fondasi</a:t>
            </a:r>
            <a:r>
              <a:rPr lang="en-US" dirty="0" smtClean="0"/>
              <a:t> </a:t>
            </a:r>
            <a:r>
              <a:rPr lang="en-US" dirty="0" err="1" smtClean="0"/>
              <a:t>bangunan</a:t>
            </a:r>
            <a:endParaRPr lang="en-US" dirty="0" smtClean="0"/>
          </a:p>
          <a:p>
            <a:pPr>
              <a:lnSpc>
                <a:spcPct val="90000"/>
              </a:lnSpc>
            </a:pPr>
            <a:endParaRPr lang="en-US" dirty="0" smtClean="0"/>
          </a:p>
          <a:p>
            <a:pPr>
              <a:lnSpc>
                <a:spcPct val="90000"/>
              </a:lnSpc>
            </a:pPr>
            <a:endParaRPr lang="en-US" dirty="0" smtClean="0"/>
          </a:p>
          <a:p>
            <a:pPr>
              <a:lnSpc>
                <a:spcPct val="90000"/>
              </a:lnSpc>
              <a:buNone/>
            </a:pPr>
            <a:r>
              <a:rPr lang="en-US" dirty="0" smtClean="0"/>
              <a:t>                      PROSES BISNIS</a:t>
            </a:r>
          </a:p>
          <a:p>
            <a:endParaRPr lang="id-ID" dirty="0"/>
          </a:p>
        </p:txBody>
      </p:sp>
      <p:sp>
        <p:nvSpPr>
          <p:cNvPr id="5" name="Down Arrow 4"/>
          <p:cNvSpPr/>
          <p:nvPr/>
        </p:nvSpPr>
        <p:spPr>
          <a:xfrm>
            <a:off x="3419872" y="42930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Konsep</a:t>
            </a:r>
            <a:r>
              <a:rPr lang="en-US" dirty="0" smtClean="0"/>
              <a:t> </a:t>
            </a:r>
            <a:r>
              <a:rPr lang="en-US" dirty="0" err="1" smtClean="0"/>
              <a:t>inti</a:t>
            </a:r>
            <a:r>
              <a:rPr lang="en-US" dirty="0" smtClean="0"/>
              <a:t> </a:t>
            </a:r>
            <a:r>
              <a:rPr lang="en-US" dirty="0" err="1" smtClean="0"/>
              <a:t>Pemasaran</a:t>
            </a:r>
            <a:r>
              <a:rPr lang="en-US" dirty="0" smtClean="0"/>
              <a:t> </a:t>
            </a:r>
            <a:endParaRPr lang="id-ID" dirty="0"/>
          </a:p>
        </p:txBody>
      </p:sp>
      <p:sp>
        <p:nvSpPr>
          <p:cNvPr id="3" name="Content Placeholder 2"/>
          <p:cNvSpPr>
            <a:spLocks noGrp="1"/>
          </p:cNvSpPr>
          <p:nvPr>
            <p:ph idx="1"/>
          </p:nvPr>
        </p:nvSpPr>
        <p:spPr/>
        <p:txBody>
          <a:bodyPr/>
          <a:lstStyle/>
          <a:p>
            <a:r>
              <a:rPr lang="en-US" dirty="0" err="1" smtClean="0"/>
              <a:t>Adalah</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sosial</a:t>
            </a:r>
            <a:r>
              <a:rPr lang="en-US" dirty="0" smtClean="0"/>
              <a:t> </a:t>
            </a:r>
            <a:r>
              <a:rPr lang="en-US" dirty="0" err="1" smtClean="0"/>
              <a:t>dan</a:t>
            </a:r>
            <a:r>
              <a:rPr lang="en-US" dirty="0" smtClean="0"/>
              <a:t> </a:t>
            </a:r>
            <a:r>
              <a:rPr lang="en-US" dirty="0" err="1" smtClean="0"/>
              <a:t>manajerial</a:t>
            </a:r>
            <a:r>
              <a:rPr lang="en-US" dirty="0" smtClean="0"/>
              <a:t> </a:t>
            </a:r>
            <a:r>
              <a:rPr lang="en-US" dirty="0" err="1" smtClean="0"/>
              <a:t>dimana</a:t>
            </a:r>
            <a:r>
              <a:rPr lang="en-US" dirty="0" smtClean="0"/>
              <a:t> </a:t>
            </a:r>
            <a:r>
              <a:rPr lang="en-US" dirty="0" err="1" smtClean="0"/>
              <a:t>individu</a:t>
            </a:r>
            <a:r>
              <a:rPr lang="en-US" dirty="0" smtClean="0"/>
              <a:t> </a:t>
            </a:r>
            <a:r>
              <a:rPr lang="en-US" dirty="0" err="1" smtClean="0"/>
              <a:t>dan</a:t>
            </a:r>
            <a:r>
              <a:rPr lang="en-US" dirty="0" smtClean="0"/>
              <a:t> </a:t>
            </a:r>
            <a:r>
              <a:rPr lang="en-US" dirty="0" err="1" smtClean="0"/>
              <a:t>kelompok</a:t>
            </a:r>
            <a:r>
              <a:rPr lang="en-US" dirty="0" smtClean="0"/>
              <a:t> </a:t>
            </a:r>
            <a:r>
              <a:rPr lang="en-US" dirty="0" err="1" smtClean="0"/>
              <a:t>mendapatkan</a:t>
            </a:r>
            <a:r>
              <a:rPr lang="en-US" dirty="0" smtClean="0"/>
              <a:t> </a:t>
            </a:r>
            <a:r>
              <a:rPr lang="en-US" dirty="0" err="1" smtClean="0"/>
              <a:t>kebutuhan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dengan</a:t>
            </a:r>
            <a:r>
              <a:rPr lang="en-US" dirty="0" smtClean="0"/>
              <a:t> </a:t>
            </a:r>
            <a:r>
              <a:rPr lang="en-US" dirty="0" err="1" smtClean="0"/>
              <a:t>menciptakan</a:t>
            </a:r>
            <a:r>
              <a:rPr lang="en-US" dirty="0" smtClean="0"/>
              <a:t>, </a:t>
            </a:r>
            <a:r>
              <a:rPr lang="en-US" dirty="0" err="1" smtClean="0"/>
              <a:t>menawarkan</a:t>
            </a:r>
            <a:r>
              <a:rPr lang="en-US" dirty="0" smtClean="0"/>
              <a:t> </a:t>
            </a:r>
            <a:r>
              <a:rPr lang="en-US" dirty="0" err="1" smtClean="0"/>
              <a:t>dan</a:t>
            </a:r>
            <a:r>
              <a:rPr lang="en-US" dirty="0" smtClean="0"/>
              <a:t> </a:t>
            </a:r>
            <a:r>
              <a:rPr lang="en-US" dirty="0" err="1" smtClean="0"/>
              <a:t>bertukar</a:t>
            </a:r>
            <a:r>
              <a:rPr lang="en-US" dirty="0" smtClean="0"/>
              <a:t> </a:t>
            </a:r>
            <a:r>
              <a:rPr lang="en-US" dirty="0" err="1" smtClean="0"/>
              <a:t>sesuatu</a:t>
            </a:r>
            <a:r>
              <a:rPr lang="en-US" dirty="0" smtClean="0"/>
              <a:t> yang </a:t>
            </a:r>
            <a:r>
              <a:rPr lang="en-US" dirty="0" err="1" smtClean="0"/>
              <a:t>bernilai</a:t>
            </a:r>
            <a:r>
              <a:rPr lang="en-US" dirty="0" smtClean="0"/>
              <a:t> </a:t>
            </a:r>
            <a:r>
              <a:rPr lang="en-US" dirty="0" err="1" smtClean="0"/>
              <a:t>stu</a:t>
            </a:r>
            <a:r>
              <a:rPr lang="en-US" dirty="0" smtClean="0"/>
              <a:t> </a:t>
            </a:r>
            <a:r>
              <a:rPr lang="en-US" dirty="0" err="1" smtClean="0"/>
              <a:t>sama</a:t>
            </a:r>
            <a:r>
              <a:rPr lang="en-US" dirty="0" smtClean="0"/>
              <a:t> lain.</a:t>
            </a:r>
          </a:p>
          <a:p>
            <a:r>
              <a:rPr lang="en-US" dirty="0" smtClean="0"/>
              <a:t>Cara </a:t>
            </a:r>
            <a:r>
              <a:rPr lang="en-US" dirty="0" err="1" smtClean="0"/>
              <a:t>berpikir</a:t>
            </a:r>
            <a:r>
              <a:rPr lang="en-US" dirty="0" smtClean="0"/>
              <a:t> </a:t>
            </a:r>
            <a:r>
              <a:rPr lang="en-US" dirty="0" err="1" smtClean="0"/>
              <a:t>pemasaran</a:t>
            </a:r>
            <a:r>
              <a:rPr lang="en-US" dirty="0" smtClean="0"/>
              <a:t> </a:t>
            </a:r>
            <a:r>
              <a:rPr lang="en-US" dirty="0" err="1" smtClean="0"/>
              <a:t>mulai</a:t>
            </a:r>
            <a:r>
              <a:rPr lang="en-US" dirty="0" smtClean="0"/>
              <a:t> </a:t>
            </a:r>
            <a:r>
              <a:rPr lang="en-US" dirty="0" err="1" smtClean="0"/>
              <a:t>dengan</a:t>
            </a:r>
            <a:r>
              <a:rPr lang="en-US" dirty="0" smtClean="0"/>
              <a:t> </a:t>
            </a:r>
            <a:r>
              <a:rPr lang="en-US" dirty="0" err="1" smtClean="0"/>
              <a:t>kebutuhan</a:t>
            </a:r>
            <a:r>
              <a:rPr lang="en-US" dirty="0" smtClean="0"/>
              <a:t> </a:t>
            </a:r>
            <a:r>
              <a:rPr lang="en-US" dirty="0" err="1" smtClean="0"/>
              <a:t>dan</a:t>
            </a:r>
            <a:r>
              <a:rPr lang="en-US" dirty="0" smtClean="0"/>
              <a:t> </a:t>
            </a:r>
            <a:r>
              <a:rPr lang="en-US" dirty="0" err="1" smtClean="0"/>
              <a:t>keinginan</a:t>
            </a:r>
            <a:r>
              <a:rPr lang="en-US" dirty="0" smtClean="0"/>
              <a:t> </a:t>
            </a:r>
            <a:r>
              <a:rPr lang="en-US" dirty="0" err="1" smtClean="0"/>
              <a:t>manusia</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lnSpc>
                <a:spcPct val="90000"/>
              </a:lnSpc>
            </a:pPr>
            <a:r>
              <a:rPr lang="en-US" dirty="0" err="1" smtClean="0"/>
              <a:t>Ada</a:t>
            </a:r>
            <a:r>
              <a:rPr lang="en-US" dirty="0" smtClean="0"/>
              <a:t> </a:t>
            </a:r>
            <a:r>
              <a:rPr lang="en-US" dirty="0" err="1" smtClean="0"/>
              <a:t>perbedaan</a:t>
            </a:r>
            <a:r>
              <a:rPr lang="en-US" dirty="0" smtClean="0"/>
              <a:t> </a:t>
            </a:r>
            <a:r>
              <a:rPr lang="en-US" dirty="0" err="1" smtClean="0"/>
              <a:t>antar</a:t>
            </a:r>
            <a:r>
              <a:rPr lang="en-US" dirty="0" smtClean="0"/>
              <a:t> </a:t>
            </a:r>
            <a:r>
              <a:rPr lang="en-US" dirty="0" err="1" smtClean="0"/>
              <a:t>kebutuhan</a:t>
            </a:r>
            <a:r>
              <a:rPr lang="en-US" dirty="0" smtClean="0"/>
              <a:t>, </a:t>
            </a:r>
            <a:r>
              <a:rPr lang="en-US" dirty="0" err="1" smtClean="0"/>
              <a:t>keinginan</a:t>
            </a:r>
            <a:r>
              <a:rPr lang="en-US" dirty="0" smtClean="0"/>
              <a:t> </a:t>
            </a:r>
            <a:r>
              <a:rPr lang="en-US" dirty="0" err="1" smtClean="0"/>
              <a:t>dan</a:t>
            </a:r>
            <a:r>
              <a:rPr lang="en-US" dirty="0" smtClean="0"/>
              <a:t> </a:t>
            </a:r>
            <a:r>
              <a:rPr lang="en-US" dirty="0" err="1" smtClean="0"/>
              <a:t>permintaan</a:t>
            </a:r>
            <a:r>
              <a:rPr lang="en-US" dirty="0" smtClean="0"/>
              <a:t>.</a:t>
            </a:r>
          </a:p>
          <a:p>
            <a:pPr>
              <a:lnSpc>
                <a:spcPct val="90000"/>
              </a:lnSpc>
            </a:pPr>
            <a:r>
              <a:rPr lang="en-US" dirty="0" err="1" smtClean="0"/>
              <a:t>Kebutuhan</a:t>
            </a:r>
            <a:r>
              <a:rPr lang="en-US" dirty="0" smtClean="0"/>
              <a:t> </a:t>
            </a:r>
            <a:r>
              <a:rPr lang="en-US" dirty="0" err="1" smtClean="0"/>
              <a:t>adalah</a:t>
            </a:r>
            <a:r>
              <a:rPr lang="en-US" dirty="0" smtClean="0"/>
              <a:t> </a:t>
            </a:r>
            <a:r>
              <a:rPr lang="en-US" dirty="0" err="1" smtClean="0"/>
              <a:t>keadaan</a:t>
            </a:r>
            <a:r>
              <a:rPr lang="en-US" dirty="0" smtClean="0"/>
              <a:t> </a:t>
            </a:r>
            <a:r>
              <a:rPr lang="en-US" dirty="0" err="1" smtClean="0"/>
              <a:t>merasa</a:t>
            </a:r>
            <a:r>
              <a:rPr lang="en-US" dirty="0" smtClean="0"/>
              <a:t> </a:t>
            </a:r>
            <a:r>
              <a:rPr lang="en-US" dirty="0" err="1" smtClean="0"/>
              <a:t>tidak</a:t>
            </a:r>
            <a:r>
              <a:rPr lang="en-US" dirty="0" smtClean="0"/>
              <a:t> </a:t>
            </a:r>
            <a:r>
              <a:rPr lang="en-US" dirty="0" err="1" smtClean="0"/>
              <a:t>memiliki</a:t>
            </a:r>
            <a:r>
              <a:rPr lang="en-US" dirty="0" smtClean="0"/>
              <a:t> </a:t>
            </a:r>
            <a:r>
              <a:rPr lang="en-US" dirty="0" err="1" smtClean="0"/>
              <a:t>kepuasan</a:t>
            </a:r>
            <a:r>
              <a:rPr lang="en-US" dirty="0" smtClean="0"/>
              <a:t> </a:t>
            </a:r>
            <a:r>
              <a:rPr lang="en-US" dirty="0" err="1" smtClean="0"/>
              <a:t>dasar</a:t>
            </a:r>
            <a:r>
              <a:rPr lang="en-US" dirty="0" smtClean="0"/>
              <a:t>, </a:t>
            </a:r>
            <a:r>
              <a:rPr lang="en-US" dirty="0" err="1" smtClean="0"/>
              <a:t>dimana</a:t>
            </a:r>
            <a:r>
              <a:rPr lang="en-US" dirty="0" smtClean="0"/>
              <a:t> </a:t>
            </a:r>
            <a:r>
              <a:rPr lang="en-US" dirty="0" err="1" smtClean="0"/>
              <a:t>kebutuhan</a:t>
            </a:r>
            <a:r>
              <a:rPr lang="en-US" dirty="0" smtClean="0"/>
              <a:t> </a:t>
            </a:r>
            <a:r>
              <a:rPr lang="en-US" dirty="0" err="1" smtClean="0"/>
              <a:t>itu</a:t>
            </a:r>
            <a:r>
              <a:rPr lang="en-US" dirty="0" smtClean="0"/>
              <a:t> </a:t>
            </a:r>
            <a:r>
              <a:rPr lang="en-US" dirty="0" err="1" smtClean="0"/>
              <a:t>tidak</a:t>
            </a:r>
            <a:r>
              <a:rPr lang="en-US" dirty="0" smtClean="0"/>
              <a:t> </a:t>
            </a:r>
            <a:r>
              <a:rPr lang="en-US" dirty="0" err="1" smtClean="0"/>
              <a:t>diciptakan</a:t>
            </a:r>
            <a:r>
              <a:rPr lang="en-US" dirty="0" smtClean="0"/>
              <a:t> </a:t>
            </a:r>
            <a:r>
              <a:rPr lang="en-US" dirty="0" err="1" smtClean="0"/>
              <a:t>oleh</a:t>
            </a:r>
            <a:r>
              <a:rPr lang="en-US" dirty="0" smtClean="0"/>
              <a:t> </a:t>
            </a:r>
            <a:r>
              <a:rPr lang="en-US" dirty="0" err="1" smtClean="0"/>
              <a:t>masyarakat</a:t>
            </a:r>
            <a:r>
              <a:rPr lang="en-US" dirty="0" smtClean="0"/>
              <a:t> </a:t>
            </a:r>
            <a:r>
              <a:rPr lang="en-US" dirty="0" err="1" smtClean="0"/>
              <a:t>atau</a:t>
            </a:r>
            <a:r>
              <a:rPr lang="en-US" dirty="0" smtClean="0"/>
              <a:t> </a:t>
            </a:r>
            <a:r>
              <a:rPr lang="en-US" dirty="0" err="1" smtClean="0"/>
              <a:t>pemasar</a:t>
            </a:r>
            <a:r>
              <a:rPr lang="en-US" dirty="0" smtClean="0"/>
              <a:t> </a:t>
            </a:r>
            <a:r>
              <a:rPr lang="en-US" dirty="0" err="1" smtClean="0"/>
              <a:t>tetapi</a:t>
            </a:r>
            <a:r>
              <a:rPr lang="en-US" dirty="0" smtClean="0"/>
              <a:t> </a:t>
            </a:r>
            <a:r>
              <a:rPr lang="en-US" dirty="0" err="1" smtClean="0"/>
              <a:t>sudah</a:t>
            </a:r>
            <a:r>
              <a:rPr lang="en-US" dirty="0" smtClean="0"/>
              <a:t> </a:t>
            </a:r>
            <a:r>
              <a:rPr lang="en-US" dirty="0" err="1" smtClean="0"/>
              <a:t>ada</a:t>
            </a:r>
            <a:r>
              <a:rPr lang="en-US" dirty="0" smtClean="0"/>
              <a:t> </a:t>
            </a:r>
            <a:r>
              <a:rPr lang="en-US" dirty="0" err="1" smtClean="0"/>
              <a:t>dalam</a:t>
            </a:r>
            <a:r>
              <a:rPr lang="en-US" dirty="0" smtClean="0"/>
              <a:t> </a:t>
            </a:r>
            <a:r>
              <a:rPr lang="en-US" dirty="0" err="1" smtClean="0"/>
              <a:t>hayati</a:t>
            </a:r>
            <a:r>
              <a:rPr lang="en-US" dirty="0" smtClean="0"/>
              <a:t> </a:t>
            </a:r>
            <a:r>
              <a:rPr lang="en-US" dirty="0" err="1" smtClean="0"/>
              <a:t>serta</a:t>
            </a:r>
            <a:r>
              <a:rPr lang="en-US" dirty="0" smtClean="0"/>
              <a:t> </a:t>
            </a:r>
            <a:r>
              <a:rPr lang="en-US" dirty="0" err="1" smtClean="0"/>
              <a:t>kondisi</a:t>
            </a:r>
            <a:r>
              <a:rPr lang="en-US" dirty="0" smtClean="0"/>
              <a:t> </a:t>
            </a:r>
            <a:r>
              <a:rPr lang="en-US" dirty="0" err="1" smtClean="0"/>
              <a:t>manusia</a:t>
            </a:r>
            <a:r>
              <a:rPr lang="en-US" dirty="0" smtClean="0"/>
              <a:t>.</a:t>
            </a:r>
          </a:p>
          <a:p>
            <a:pPr>
              <a:lnSpc>
                <a:spcPct val="90000"/>
              </a:lnSpc>
            </a:pPr>
            <a:r>
              <a:rPr lang="en-US" dirty="0" err="1" smtClean="0"/>
              <a:t>Keinginan</a:t>
            </a:r>
            <a:r>
              <a:rPr lang="en-US" dirty="0" smtClean="0"/>
              <a:t> </a:t>
            </a:r>
            <a:r>
              <a:rPr lang="en-US" dirty="0" err="1" smtClean="0"/>
              <a:t>adalah</a:t>
            </a:r>
            <a:r>
              <a:rPr lang="en-US" dirty="0" smtClean="0"/>
              <a:t> </a:t>
            </a:r>
            <a:r>
              <a:rPr lang="en-US" dirty="0" err="1" smtClean="0"/>
              <a:t>hasrat</a:t>
            </a:r>
            <a:r>
              <a:rPr lang="en-US" dirty="0" smtClean="0"/>
              <a:t> </a:t>
            </a:r>
            <a:r>
              <a:rPr lang="en-US" dirty="0" err="1" smtClean="0"/>
              <a:t>akan</a:t>
            </a:r>
            <a:r>
              <a:rPr lang="en-US" dirty="0" smtClean="0"/>
              <a:t> </a:t>
            </a:r>
            <a:r>
              <a:rPr lang="en-US" dirty="0" err="1" smtClean="0"/>
              <a:t>pemuas</a:t>
            </a:r>
            <a:r>
              <a:rPr lang="en-US" dirty="0" smtClean="0"/>
              <a:t> </a:t>
            </a:r>
            <a:r>
              <a:rPr lang="en-US" dirty="0" err="1" smtClean="0"/>
              <a:t>tertentu</a:t>
            </a:r>
            <a:r>
              <a:rPr lang="en-US" dirty="0" smtClean="0"/>
              <a:t> </a:t>
            </a:r>
            <a:r>
              <a:rPr lang="en-US" dirty="0" err="1" smtClean="0"/>
              <a:t>dari</a:t>
            </a:r>
            <a:r>
              <a:rPr lang="en-US" dirty="0" smtClean="0"/>
              <a:t> </a:t>
            </a:r>
            <a:r>
              <a:rPr lang="en-US" dirty="0" err="1" smtClean="0"/>
              <a:t>kebutuhan</a:t>
            </a:r>
            <a:r>
              <a:rPr lang="en-US" dirty="0" smtClean="0"/>
              <a:t> </a:t>
            </a:r>
            <a:r>
              <a:rPr lang="en-US" dirty="0" err="1" smtClean="0"/>
              <a:t>tersebut</a:t>
            </a:r>
            <a:r>
              <a:rPr lang="en-US" dirty="0" smtClean="0"/>
              <a:t>, </a:t>
            </a:r>
            <a:r>
              <a:rPr lang="en-US" dirty="0" err="1" smtClean="0"/>
              <a:t>hal</a:t>
            </a:r>
            <a:r>
              <a:rPr lang="en-US" dirty="0" smtClean="0"/>
              <a:t> </a:t>
            </a:r>
            <a:r>
              <a:rPr lang="en-US" dirty="0" err="1" smtClean="0"/>
              <a:t>tersebut</a:t>
            </a:r>
            <a:r>
              <a:rPr lang="en-US" dirty="0" smtClean="0"/>
              <a:t> </a:t>
            </a:r>
            <a:r>
              <a:rPr lang="en-US" dirty="0" err="1" smtClean="0"/>
              <a:t>terbentuk</a:t>
            </a:r>
            <a:r>
              <a:rPr lang="en-US" dirty="0" smtClean="0"/>
              <a:t> </a:t>
            </a:r>
            <a:r>
              <a:rPr lang="en-US" dirty="0" err="1" smtClean="0"/>
              <a:t>oleh</a:t>
            </a:r>
            <a:r>
              <a:rPr lang="en-US" dirty="0" smtClean="0"/>
              <a:t> </a:t>
            </a:r>
            <a:r>
              <a:rPr lang="en-US" dirty="0" err="1" smtClean="0"/>
              <a:t>kekuatan</a:t>
            </a:r>
            <a:r>
              <a:rPr lang="en-US" dirty="0" smtClean="0"/>
              <a:t> </a:t>
            </a:r>
            <a:r>
              <a:rPr lang="en-US" dirty="0" err="1" smtClean="0"/>
              <a:t>dan</a:t>
            </a:r>
            <a:r>
              <a:rPr lang="en-US" dirty="0" smtClean="0"/>
              <a:t> </a:t>
            </a:r>
            <a:r>
              <a:rPr lang="en-US" dirty="0" err="1" smtClean="0"/>
              <a:t>intitusi</a:t>
            </a:r>
            <a:r>
              <a:rPr lang="en-US" dirty="0" smtClean="0"/>
              <a:t> </a:t>
            </a:r>
            <a:r>
              <a:rPr lang="en-US" dirty="0" err="1" smtClean="0"/>
              <a:t>sosial</a:t>
            </a:r>
            <a:r>
              <a:rPr lang="en-US" dirty="0" smtClean="0"/>
              <a:t>,( </a:t>
            </a:r>
            <a:r>
              <a:rPr lang="en-US" dirty="0" err="1" smtClean="0"/>
              <a:t>perushan</a:t>
            </a:r>
            <a:r>
              <a:rPr lang="en-US" dirty="0" smtClean="0"/>
              <a:t>, sekolah0</a:t>
            </a:r>
          </a:p>
          <a:p>
            <a:pPr>
              <a:lnSpc>
                <a:spcPct val="90000"/>
              </a:lnSpc>
            </a:pPr>
            <a:r>
              <a:rPr lang="en-US" dirty="0" err="1" smtClean="0"/>
              <a:t>Permintaan</a:t>
            </a:r>
            <a:r>
              <a:rPr lang="en-US" dirty="0" smtClean="0"/>
              <a:t> </a:t>
            </a:r>
            <a:r>
              <a:rPr lang="en-US" dirty="0" err="1" smtClean="0"/>
              <a:t>adalah</a:t>
            </a:r>
            <a:r>
              <a:rPr lang="en-US" dirty="0" smtClean="0"/>
              <a:t> </a:t>
            </a:r>
            <a:r>
              <a:rPr lang="en-US" dirty="0" err="1" smtClean="0"/>
              <a:t>keinginan</a:t>
            </a:r>
            <a:r>
              <a:rPr lang="en-US" dirty="0" smtClean="0"/>
              <a:t> </a:t>
            </a:r>
            <a:r>
              <a:rPr lang="en-US" dirty="0" err="1" smtClean="0"/>
              <a:t>akan</a:t>
            </a:r>
            <a:r>
              <a:rPr lang="en-US" dirty="0" smtClean="0"/>
              <a:t> </a:t>
            </a:r>
            <a:r>
              <a:rPr lang="en-US" dirty="0" err="1" smtClean="0"/>
              <a:t>sesuatu</a:t>
            </a:r>
            <a:r>
              <a:rPr lang="en-US" dirty="0" smtClean="0"/>
              <a:t> </a:t>
            </a:r>
            <a:r>
              <a:rPr lang="en-US" dirty="0" err="1" smtClean="0"/>
              <a:t>produk</a:t>
            </a:r>
            <a:r>
              <a:rPr lang="en-US" dirty="0" smtClean="0"/>
              <a:t> yang </a:t>
            </a:r>
            <a:r>
              <a:rPr lang="en-US" dirty="0" err="1" smtClean="0"/>
              <a:t>didukung</a:t>
            </a:r>
            <a:r>
              <a:rPr lang="en-US" dirty="0" smtClean="0"/>
              <a:t> </a:t>
            </a:r>
            <a:r>
              <a:rPr lang="en-US" dirty="0" err="1" smtClean="0"/>
              <a:t>dengan</a:t>
            </a:r>
            <a:r>
              <a:rPr lang="en-US" dirty="0" smtClean="0"/>
              <a:t> </a:t>
            </a:r>
            <a:r>
              <a:rPr lang="en-US" dirty="0" err="1" smtClean="0"/>
              <a:t>kemampuan</a:t>
            </a:r>
            <a:r>
              <a:rPr lang="en-US" dirty="0" smtClean="0"/>
              <a:t> </a:t>
            </a:r>
            <a:r>
              <a:rPr lang="en-US" dirty="0" err="1" smtClean="0"/>
              <a:t>serta</a:t>
            </a:r>
            <a:r>
              <a:rPr lang="en-US" dirty="0" smtClean="0"/>
              <a:t> </a:t>
            </a:r>
            <a:r>
              <a:rPr lang="en-US" dirty="0" err="1" smtClean="0"/>
              <a:t>kesediaan</a:t>
            </a:r>
            <a:r>
              <a:rPr lang="en-US" dirty="0" smtClean="0"/>
              <a:t> </a:t>
            </a:r>
            <a:r>
              <a:rPr lang="en-US" dirty="0" err="1" smtClean="0"/>
              <a:t>membeli</a:t>
            </a:r>
            <a:r>
              <a:rPr lang="en-US" dirty="0" smtClean="0"/>
              <a:t>.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err="1" smtClean="0"/>
              <a:t>Syarat</a:t>
            </a:r>
            <a:r>
              <a:rPr lang="en-US" dirty="0" smtClean="0"/>
              <a:t> </a:t>
            </a:r>
            <a:r>
              <a:rPr lang="en-US" dirty="0" err="1" smtClean="0"/>
              <a:t>terjadi</a:t>
            </a:r>
            <a:r>
              <a:rPr lang="en-US" dirty="0" smtClean="0"/>
              <a:t> </a:t>
            </a:r>
            <a:r>
              <a:rPr lang="en-US" dirty="0" err="1" smtClean="0"/>
              <a:t>Pertukaran</a:t>
            </a:r>
            <a:endParaRPr lang="id-ID" dirty="0"/>
          </a:p>
        </p:txBody>
      </p:sp>
      <p:sp>
        <p:nvSpPr>
          <p:cNvPr id="3" name="Content Placeholder 2"/>
          <p:cNvSpPr>
            <a:spLocks noGrp="1"/>
          </p:cNvSpPr>
          <p:nvPr>
            <p:ph idx="1"/>
          </p:nvPr>
        </p:nvSpPr>
        <p:spPr/>
        <p:txBody>
          <a:bodyPr/>
          <a:lstStyle/>
          <a:p>
            <a:pPr>
              <a:lnSpc>
                <a:spcPct val="80000"/>
              </a:lnSpc>
            </a:pPr>
            <a:r>
              <a:rPr lang="en-US" dirty="0" err="1" smtClean="0"/>
              <a:t>Pertukaran</a:t>
            </a:r>
            <a:r>
              <a:rPr lang="en-US" dirty="0" smtClean="0"/>
              <a:t> </a:t>
            </a:r>
            <a:r>
              <a:rPr lang="en-US" dirty="0" err="1" smtClean="0"/>
              <a:t>sebagai</a:t>
            </a:r>
            <a:r>
              <a:rPr lang="en-US" dirty="0" smtClean="0"/>
              <a:t> </a:t>
            </a:r>
            <a:r>
              <a:rPr lang="en-US" dirty="0" err="1" smtClean="0"/>
              <a:t>konsep</a:t>
            </a:r>
            <a:r>
              <a:rPr lang="en-US" dirty="0" smtClean="0"/>
              <a:t> </a:t>
            </a:r>
            <a:r>
              <a:rPr lang="en-US" dirty="0" err="1" smtClean="0"/>
              <a:t>dasar</a:t>
            </a:r>
            <a:r>
              <a:rPr lang="en-US" dirty="0" smtClean="0"/>
              <a:t> </a:t>
            </a:r>
            <a:r>
              <a:rPr lang="en-US" dirty="0" err="1" smtClean="0"/>
              <a:t>Pemasaran</a:t>
            </a:r>
            <a:endParaRPr lang="en-US" dirty="0" smtClean="0"/>
          </a:p>
          <a:p>
            <a:pPr>
              <a:lnSpc>
                <a:spcPct val="80000"/>
              </a:lnSpc>
            </a:pPr>
            <a:r>
              <a:rPr lang="en-US" dirty="0" smtClean="0"/>
              <a:t>A. </a:t>
            </a:r>
            <a:r>
              <a:rPr lang="en-US" dirty="0" err="1" smtClean="0"/>
              <a:t>Sekurang-kurangnya</a:t>
            </a:r>
            <a:r>
              <a:rPr lang="en-US" dirty="0" smtClean="0"/>
              <a:t> </a:t>
            </a:r>
            <a:r>
              <a:rPr lang="en-US" dirty="0" err="1" smtClean="0"/>
              <a:t>ada</a:t>
            </a:r>
            <a:r>
              <a:rPr lang="en-US" dirty="0" smtClean="0"/>
              <a:t> </a:t>
            </a:r>
            <a:r>
              <a:rPr lang="en-US" dirty="0" err="1" smtClean="0"/>
              <a:t>dua</a:t>
            </a:r>
            <a:r>
              <a:rPr lang="en-US" dirty="0" smtClean="0"/>
              <a:t> </a:t>
            </a:r>
            <a:r>
              <a:rPr lang="en-US" dirty="0" err="1" smtClean="0"/>
              <a:t>pihak</a:t>
            </a:r>
            <a:endParaRPr lang="en-US" dirty="0" smtClean="0"/>
          </a:p>
          <a:p>
            <a:pPr>
              <a:lnSpc>
                <a:spcPct val="80000"/>
              </a:lnSpc>
            </a:pPr>
            <a:r>
              <a:rPr lang="en-US" dirty="0" smtClean="0"/>
              <a:t>B. </a:t>
            </a:r>
            <a:r>
              <a:rPr lang="en-US" dirty="0" err="1" smtClean="0"/>
              <a:t>Masing-masing</a:t>
            </a:r>
            <a:r>
              <a:rPr lang="en-US" dirty="0" smtClean="0"/>
              <a:t> </a:t>
            </a:r>
            <a:r>
              <a:rPr lang="en-US" dirty="0" err="1" smtClean="0"/>
              <a:t>pihak</a:t>
            </a:r>
            <a:r>
              <a:rPr lang="en-US" dirty="0" smtClean="0"/>
              <a:t> </a:t>
            </a:r>
            <a:r>
              <a:rPr lang="en-US" dirty="0" err="1" smtClean="0"/>
              <a:t>memiliki</a:t>
            </a:r>
            <a:r>
              <a:rPr lang="en-US" dirty="0" smtClean="0"/>
              <a:t> </a:t>
            </a:r>
            <a:r>
              <a:rPr lang="en-US" dirty="0" err="1" smtClean="0"/>
              <a:t>sesuatu</a:t>
            </a:r>
            <a:r>
              <a:rPr lang="en-US" dirty="0" smtClean="0"/>
              <a:t> yang </a:t>
            </a:r>
            <a:r>
              <a:rPr lang="en-US" dirty="0" err="1" smtClean="0"/>
              <a:t>bernilai</a:t>
            </a:r>
            <a:r>
              <a:rPr lang="en-US" dirty="0" smtClean="0"/>
              <a:t> </a:t>
            </a:r>
            <a:r>
              <a:rPr lang="en-US" dirty="0" err="1" smtClean="0"/>
              <a:t>bagi</a:t>
            </a:r>
            <a:r>
              <a:rPr lang="en-US" dirty="0" smtClean="0"/>
              <a:t> </a:t>
            </a:r>
            <a:r>
              <a:rPr lang="en-US" dirty="0" err="1" smtClean="0"/>
              <a:t>pihak</a:t>
            </a:r>
            <a:r>
              <a:rPr lang="en-US" dirty="0" smtClean="0"/>
              <a:t> </a:t>
            </a:r>
            <a:r>
              <a:rPr lang="en-US" dirty="0" err="1" smtClean="0"/>
              <a:t>lainnya</a:t>
            </a:r>
            <a:endParaRPr lang="en-US" dirty="0" smtClean="0"/>
          </a:p>
          <a:p>
            <a:pPr>
              <a:lnSpc>
                <a:spcPct val="80000"/>
              </a:lnSpc>
            </a:pPr>
            <a:r>
              <a:rPr lang="en-US" dirty="0" smtClean="0"/>
              <a:t>C. </a:t>
            </a:r>
            <a:r>
              <a:rPr lang="en-US" dirty="0" err="1" smtClean="0"/>
              <a:t>Masing-masing</a:t>
            </a:r>
            <a:r>
              <a:rPr lang="en-US" dirty="0" smtClean="0"/>
              <a:t> </a:t>
            </a:r>
            <a:r>
              <a:rPr lang="en-US" dirty="0" err="1" smtClean="0"/>
              <a:t>pihak</a:t>
            </a:r>
            <a:r>
              <a:rPr lang="en-US" dirty="0" smtClean="0"/>
              <a:t> </a:t>
            </a:r>
            <a:r>
              <a:rPr lang="en-US" dirty="0" err="1" smtClean="0"/>
              <a:t>dapat</a:t>
            </a:r>
            <a:r>
              <a:rPr lang="en-US" dirty="0" smtClean="0"/>
              <a:t> </a:t>
            </a:r>
            <a:r>
              <a:rPr lang="en-US" dirty="0" err="1" smtClean="0"/>
              <a:t>berkomunikasi</a:t>
            </a:r>
            <a:r>
              <a:rPr lang="en-US" dirty="0" smtClean="0"/>
              <a:t> </a:t>
            </a:r>
            <a:r>
              <a:rPr lang="en-US" dirty="0" err="1" smtClean="0"/>
              <a:t>dan</a:t>
            </a:r>
            <a:r>
              <a:rPr lang="en-US" dirty="0" smtClean="0"/>
              <a:t> </a:t>
            </a:r>
            <a:r>
              <a:rPr lang="en-US" dirty="0" err="1" smtClean="0"/>
              <a:t>menyerahkan</a:t>
            </a:r>
            <a:r>
              <a:rPr lang="en-US" dirty="0" smtClean="0"/>
              <a:t> </a:t>
            </a:r>
            <a:r>
              <a:rPr lang="en-US" dirty="0" err="1" smtClean="0"/>
              <a:t>barang</a:t>
            </a:r>
            <a:endParaRPr lang="en-US" dirty="0" smtClean="0"/>
          </a:p>
          <a:p>
            <a:pPr>
              <a:lnSpc>
                <a:spcPct val="80000"/>
              </a:lnSpc>
            </a:pPr>
            <a:r>
              <a:rPr lang="en-US" dirty="0" smtClean="0"/>
              <a:t>D. </a:t>
            </a:r>
            <a:r>
              <a:rPr lang="en-US" dirty="0" err="1" smtClean="0"/>
              <a:t>Masing-masing</a:t>
            </a:r>
            <a:r>
              <a:rPr lang="en-US" dirty="0" smtClean="0"/>
              <a:t> </a:t>
            </a:r>
            <a:r>
              <a:rPr lang="en-US" dirty="0" err="1" smtClean="0"/>
              <a:t>pihak</a:t>
            </a:r>
            <a:r>
              <a:rPr lang="en-US" dirty="0" smtClean="0"/>
              <a:t> </a:t>
            </a:r>
            <a:r>
              <a:rPr lang="en-US" dirty="0" err="1" smtClean="0"/>
              <a:t>bebas</a:t>
            </a:r>
            <a:r>
              <a:rPr lang="en-US" dirty="0" smtClean="0"/>
              <a:t> </a:t>
            </a:r>
            <a:r>
              <a:rPr lang="en-US" dirty="0" err="1" smtClean="0"/>
              <a:t>untuk</a:t>
            </a:r>
            <a:r>
              <a:rPr lang="en-US" dirty="0" smtClean="0"/>
              <a:t> </a:t>
            </a:r>
            <a:r>
              <a:rPr lang="en-US" dirty="0" err="1" smtClean="0"/>
              <a:t>menerima</a:t>
            </a:r>
            <a:r>
              <a:rPr lang="en-US" dirty="0" smtClean="0"/>
              <a:t> </a:t>
            </a:r>
            <a:r>
              <a:rPr lang="en-US" dirty="0" err="1" smtClean="0"/>
              <a:t>dan</a:t>
            </a:r>
            <a:r>
              <a:rPr lang="en-US" dirty="0" smtClean="0"/>
              <a:t> </a:t>
            </a:r>
            <a:r>
              <a:rPr lang="en-US" dirty="0" err="1" smtClean="0"/>
              <a:t>menolak</a:t>
            </a:r>
            <a:r>
              <a:rPr lang="en-US" dirty="0" smtClean="0"/>
              <a:t> </a:t>
            </a:r>
            <a:r>
              <a:rPr lang="en-US" dirty="0" err="1" smtClean="0"/>
              <a:t>penawaran</a:t>
            </a:r>
            <a:endParaRPr lang="en-US" dirty="0" smtClean="0"/>
          </a:p>
          <a:p>
            <a:pPr>
              <a:lnSpc>
                <a:spcPct val="80000"/>
              </a:lnSpc>
            </a:pPr>
            <a:r>
              <a:rPr lang="en-US" dirty="0" smtClean="0"/>
              <a:t>E. </a:t>
            </a:r>
            <a:r>
              <a:rPr lang="en-US" dirty="0" err="1" smtClean="0"/>
              <a:t>Masing-masing</a:t>
            </a:r>
            <a:r>
              <a:rPr lang="en-US" dirty="0" smtClean="0"/>
              <a:t> </a:t>
            </a:r>
            <a:r>
              <a:rPr lang="en-US" dirty="0" err="1" smtClean="0"/>
              <a:t>pihak</a:t>
            </a:r>
            <a:r>
              <a:rPr lang="en-US" dirty="0" smtClean="0"/>
              <a:t> </a:t>
            </a:r>
            <a:r>
              <a:rPr lang="en-US" dirty="0" err="1" smtClean="0"/>
              <a:t>mepunyai</a:t>
            </a:r>
            <a:r>
              <a:rPr lang="en-US" dirty="0" smtClean="0"/>
              <a:t> </a:t>
            </a:r>
            <a:r>
              <a:rPr lang="en-US" dirty="0" err="1" smtClean="0"/>
              <a:t>keinginan</a:t>
            </a:r>
            <a:r>
              <a:rPr lang="en-US" dirty="0" smtClean="0"/>
              <a:t>, </a:t>
            </a:r>
            <a:r>
              <a:rPr lang="en-US" dirty="0" err="1" smtClean="0"/>
              <a:t>dan</a:t>
            </a:r>
            <a:r>
              <a:rPr lang="en-US" dirty="0" smtClean="0"/>
              <a:t> </a:t>
            </a:r>
            <a:r>
              <a:rPr lang="en-US" dirty="0" err="1" smtClean="0"/>
              <a:t>saling</a:t>
            </a:r>
            <a:r>
              <a:rPr lang="en-US" dirty="0" smtClean="0"/>
              <a:t> </a:t>
            </a:r>
            <a:r>
              <a:rPr lang="en-US" dirty="0" err="1" smtClean="0"/>
              <a:t>menguntungkan</a:t>
            </a:r>
            <a:endParaRPr lang="en-US" dirty="0" smtClean="0"/>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Pertukaran</a:t>
            </a:r>
            <a:r>
              <a:rPr lang="en-US" dirty="0" smtClean="0"/>
              <a:t> </a:t>
            </a:r>
            <a:r>
              <a:rPr lang="en-US" dirty="0" err="1" smtClean="0"/>
              <a:t>sering</a:t>
            </a:r>
            <a:r>
              <a:rPr lang="en-US" dirty="0" smtClean="0"/>
              <a:t> </a:t>
            </a:r>
            <a:r>
              <a:rPr lang="en-US" dirty="0" err="1" smtClean="0"/>
              <a:t>disebut</a:t>
            </a:r>
            <a:r>
              <a:rPr lang="en-US" dirty="0" smtClean="0"/>
              <a:t> “ </a:t>
            </a:r>
            <a:r>
              <a:rPr lang="en-US" dirty="0" err="1" smtClean="0"/>
              <a:t>Proses</a:t>
            </a:r>
            <a:r>
              <a:rPr lang="en-US" dirty="0" smtClean="0"/>
              <a:t> </a:t>
            </a:r>
            <a:r>
              <a:rPr lang="en-US" dirty="0" err="1" smtClean="0"/>
              <a:t>Penciptaan</a:t>
            </a:r>
            <a:r>
              <a:rPr lang="en-US" dirty="0" smtClean="0"/>
              <a:t> </a:t>
            </a:r>
            <a:r>
              <a:rPr lang="en-US" dirty="0" err="1" smtClean="0"/>
              <a:t>nilai</a:t>
            </a:r>
            <a:r>
              <a:rPr lang="en-US" dirty="0" smtClean="0"/>
              <a:t> “</a:t>
            </a:r>
            <a:endParaRPr lang="id-ID"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dirty="0" err="1" smtClean="0"/>
              <a:t>Pada</a:t>
            </a:r>
            <a:r>
              <a:rPr lang="en-US" dirty="0" smtClean="0"/>
              <a:t> </a:t>
            </a:r>
            <a:r>
              <a:rPr lang="en-US" dirty="0" err="1" smtClean="0"/>
              <a:t>proses</a:t>
            </a:r>
            <a:r>
              <a:rPr lang="en-US" dirty="0" smtClean="0"/>
              <a:t> </a:t>
            </a:r>
            <a:r>
              <a:rPr lang="en-US" dirty="0" err="1" smtClean="0"/>
              <a:t>pertukaran</a:t>
            </a:r>
            <a:r>
              <a:rPr lang="en-US" dirty="0" smtClean="0"/>
              <a:t> </a:t>
            </a:r>
            <a:r>
              <a:rPr lang="en-US" dirty="0" err="1" smtClean="0"/>
              <a:t>tersebut</a:t>
            </a:r>
            <a:r>
              <a:rPr lang="en-US" dirty="0" smtClean="0"/>
              <a:t> </a:t>
            </a:r>
            <a:r>
              <a:rPr lang="en-US" dirty="0" err="1" smtClean="0"/>
              <a:t>terjadi</a:t>
            </a:r>
            <a:r>
              <a:rPr lang="en-US" dirty="0" smtClean="0"/>
              <a:t> </a:t>
            </a:r>
            <a:r>
              <a:rPr lang="en-US" dirty="0" err="1" smtClean="0"/>
              <a:t>komunikasi</a:t>
            </a:r>
            <a:r>
              <a:rPr lang="en-US" dirty="0" smtClean="0"/>
              <a:t>, yang </a:t>
            </a:r>
            <a:r>
              <a:rPr lang="en-US" dirty="0" err="1" smtClean="0"/>
              <a:t>disebut</a:t>
            </a:r>
            <a:r>
              <a:rPr lang="en-US" dirty="0" smtClean="0"/>
              <a:t> </a:t>
            </a:r>
            <a:r>
              <a:rPr lang="en-US" dirty="0" err="1" smtClean="0"/>
              <a:t>sebagi</a:t>
            </a:r>
            <a:r>
              <a:rPr lang="en-US" dirty="0" smtClean="0"/>
              <a:t> </a:t>
            </a:r>
            <a:r>
              <a:rPr lang="en-US" dirty="0" err="1" smtClean="0"/>
              <a:t>transaksi</a:t>
            </a:r>
            <a:r>
              <a:rPr lang="en-US" dirty="0" smtClean="0"/>
              <a:t>.</a:t>
            </a:r>
          </a:p>
          <a:p>
            <a:pPr>
              <a:lnSpc>
                <a:spcPct val="80000"/>
              </a:lnSpc>
            </a:pPr>
            <a:r>
              <a:rPr lang="en-US" dirty="0" err="1" smtClean="0"/>
              <a:t>Transaksi</a:t>
            </a:r>
            <a:r>
              <a:rPr lang="en-US" dirty="0" smtClean="0"/>
              <a:t> </a:t>
            </a:r>
            <a:r>
              <a:rPr lang="en-US" dirty="0" err="1" smtClean="0"/>
              <a:t>merupakan</a:t>
            </a:r>
            <a:r>
              <a:rPr lang="en-US" dirty="0" smtClean="0"/>
              <a:t> unit </a:t>
            </a:r>
            <a:r>
              <a:rPr lang="en-US" dirty="0" err="1" smtClean="0"/>
              <a:t>pertukaran</a:t>
            </a:r>
            <a:r>
              <a:rPr lang="en-US" dirty="0" smtClean="0"/>
              <a:t> </a:t>
            </a:r>
            <a:r>
              <a:rPr lang="en-US" dirty="0" err="1" smtClean="0"/>
              <a:t>terkecil</a:t>
            </a:r>
            <a:r>
              <a:rPr lang="en-US" dirty="0" smtClean="0"/>
              <a:t>, </a:t>
            </a:r>
            <a:r>
              <a:rPr lang="en-US" dirty="0" err="1" smtClean="0"/>
              <a:t>dan</a:t>
            </a:r>
            <a:r>
              <a:rPr lang="en-US" dirty="0" smtClean="0"/>
              <a:t> </a:t>
            </a:r>
            <a:r>
              <a:rPr lang="en-US" dirty="0" err="1" smtClean="0"/>
              <a:t>tidak</a:t>
            </a:r>
            <a:r>
              <a:rPr lang="en-US" dirty="0" smtClean="0"/>
              <a:t> </a:t>
            </a:r>
            <a:r>
              <a:rPr lang="en-US" dirty="0" err="1" smtClean="0"/>
              <a:t>selalu</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uang</a:t>
            </a:r>
            <a:r>
              <a:rPr lang="en-US" dirty="0" smtClean="0"/>
              <a:t> </a:t>
            </a:r>
            <a:r>
              <a:rPr lang="en-US" dirty="0" err="1" smtClean="0"/>
              <a:t>misalnya</a:t>
            </a:r>
            <a:r>
              <a:rPr lang="en-US" dirty="0" smtClean="0"/>
              <a:t> </a:t>
            </a:r>
            <a:r>
              <a:rPr lang="en-US" dirty="0" err="1" smtClean="0"/>
              <a:t>Transaksi</a:t>
            </a:r>
            <a:r>
              <a:rPr lang="en-US" dirty="0" smtClean="0"/>
              <a:t> barter.  </a:t>
            </a:r>
            <a:r>
              <a:rPr lang="en-US" dirty="0" err="1" smtClean="0"/>
              <a:t>Untuk</a:t>
            </a:r>
            <a:r>
              <a:rPr lang="en-US" dirty="0" smtClean="0"/>
              <a:t> </a:t>
            </a:r>
            <a:r>
              <a:rPr lang="en-US" dirty="0" err="1" smtClean="0"/>
              <a:t>menghasilkan</a:t>
            </a:r>
            <a:r>
              <a:rPr lang="en-US" dirty="0" smtClean="0"/>
              <a:t> </a:t>
            </a:r>
            <a:r>
              <a:rPr lang="en-US" dirty="0" err="1" smtClean="0"/>
              <a:t>suatu</a:t>
            </a:r>
            <a:r>
              <a:rPr lang="en-US" dirty="0" smtClean="0"/>
              <a:t> </a:t>
            </a:r>
            <a:r>
              <a:rPr lang="en-US" dirty="0" err="1" smtClean="0"/>
              <a:t>pertukaran</a:t>
            </a:r>
            <a:r>
              <a:rPr lang="en-US" dirty="0" smtClean="0"/>
              <a:t>, </a:t>
            </a:r>
            <a:r>
              <a:rPr lang="en-US" dirty="0" err="1" smtClean="0"/>
              <a:t>pemasr</a:t>
            </a:r>
            <a:r>
              <a:rPr lang="en-US" dirty="0" smtClean="0"/>
              <a:t> </a:t>
            </a:r>
            <a:r>
              <a:rPr lang="en-US" dirty="0" err="1" smtClean="0"/>
              <a:t>menganalisis</a:t>
            </a:r>
            <a:r>
              <a:rPr lang="en-US" dirty="0" smtClean="0"/>
              <a:t> </a:t>
            </a:r>
            <a:r>
              <a:rPr lang="en-US" dirty="0" err="1" smtClean="0"/>
              <a:t>apa</a:t>
            </a:r>
            <a:r>
              <a:rPr lang="en-US" dirty="0" smtClean="0"/>
              <a:t> yang </a:t>
            </a:r>
            <a:r>
              <a:rPr lang="en-US" dirty="0" err="1" smtClean="0"/>
              <a:t>masing-masing</a:t>
            </a:r>
            <a:r>
              <a:rPr lang="en-US" dirty="0" smtClean="0"/>
              <a:t> </a:t>
            </a:r>
            <a:r>
              <a:rPr lang="en-US" dirty="0" err="1" smtClean="0"/>
              <a:t>pihak</a:t>
            </a:r>
            <a:r>
              <a:rPr lang="en-US" dirty="0" smtClean="0"/>
              <a:t> </a:t>
            </a:r>
            <a:r>
              <a:rPr lang="en-US" dirty="0" err="1" smtClean="0"/>
              <a:t>harapkan</a:t>
            </a:r>
            <a:r>
              <a:rPr lang="en-US" dirty="0" smtClean="0"/>
              <a:t> </a:t>
            </a:r>
            <a:r>
              <a:rPr lang="en-US" dirty="0" err="1" smtClean="0"/>
              <a:t>untuk</a:t>
            </a:r>
            <a:r>
              <a:rPr lang="en-US" dirty="0" smtClean="0"/>
              <a:t> </a:t>
            </a:r>
            <a:r>
              <a:rPr lang="en-US" dirty="0" err="1" smtClean="0"/>
              <a:t>diperoleh</a:t>
            </a:r>
            <a:r>
              <a:rPr lang="en-US" dirty="0" smtClean="0"/>
              <a:t> </a:t>
            </a:r>
            <a:r>
              <a:rPr lang="en-US" dirty="0" err="1" smtClean="0"/>
              <a:t>dan</a:t>
            </a:r>
            <a:r>
              <a:rPr lang="en-US" dirty="0" smtClean="0"/>
              <a:t> </a:t>
            </a:r>
            <a:r>
              <a:rPr lang="en-US" dirty="0" err="1" smtClean="0"/>
              <a:t>diberikan</a:t>
            </a:r>
            <a:r>
              <a:rPr lang="en-US" dirty="0" smtClean="0"/>
              <a:t>.</a:t>
            </a:r>
          </a:p>
          <a:p>
            <a:pPr>
              <a:lnSpc>
                <a:spcPct val="80000"/>
              </a:lnSpc>
            </a:pPr>
            <a:r>
              <a:rPr lang="en-US" dirty="0" err="1" smtClean="0"/>
              <a:t>Pemasaran</a:t>
            </a:r>
            <a:r>
              <a:rPr lang="en-US" dirty="0" smtClean="0"/>
              <a:t> yang </a:t>
            </a:r>
            <a:r>
              <a:rPr lang="en-US" dirty="0" err="1" smtClean="0"/>
              <a:t>baik</a:t>
            </a:r>
            <a:r>
              <a:rPr lang="en-US" dirty="0" smtClean="0"/>
              <a:t> </a:t>
            </a:r>
            <a:r>
              <a:rPr lang="en-US" dirty="0" err="1" smtClean="0"/>
              <a:t>akan</a:t>
            </a:r>
            <a:r>
              <a:rPr lang="en-US" dirty="0" smtClean="0"/>
              <a:t> </a:t>
            </a:r>
            <a:r>
              <a:rPr lang="en-US" dirty="0" err="1" smtClean="0"/>
              <a:t>mencoba</a:t>
            </a:r>
            <a:r>
              <a:rPr lang="en-US" dirty="0" smtClean="0"/>
              <a:t> </a:t>
            </a:r>
            <a:r>
              <a:rPr lang="en-US" dirty="0" err="1" smtClean="0"/>
              <a:t>membangun</a:t>
            </a:r>
            <a:r>
              <a:rPr lang="en-US" dirty="0" smtClean="0"/>
              <a:t> </a:t>
            </a:r>
            <a:r>
              <a:rPr lang="en-US" dirty="0" err="1" smtClean="0"/>
              <a:t>suatu</a:t>
            </a:r>
            <a:r>
              <a:rPr lang="en-US" dirty="0" smtClean="0"/>
              <a:t> </a:t>
            </a:r>
            <a:r>
              <a:rPr lang="en-US" dirty="0" err="1" smtClean="0"/>
              <a:t>hubungan</a:t>
            </a:r>
            <a:r>
              <a:rPr lang="en-US" dirty="0" smtClean="0"/>
              <a:t> </a:t>
            </a:r>
            <a:r>
              <a:rPr lang="en-US" dirty="0" err="1" smtClean="0"/>
              <a:t>jangka</a:t>
            </a:r>
            <a:r>
              <a:rPr lang="en-US" dirty="0" smtClean="0"/>
              <a:t> </a:t>
            </a:r>
            <a:r>
              <a:rPr lang="en-US" dirty="0" err="1" smtClean="0"/>
              <a:t>panjang</a:t>
            </a:r>
            <a:r>
              <a:rPr lang="en-US" dirty="0" smtClean="0"/>
              <a:t>, </a:t>
            </a:r>
            <a:r>
              <a:rPr lang="en-US" dirty="0" err="1" smtClean="0"/>
              <a:t>saling</a:t>
            </a:r>
            <a:r>
              <a:rPr lang="en-US" dirty="0" smtClean="0"/>
              <a:t> </a:t>
            </a:r>
            <a:r>
              <a:rPr lang="en-US" dirty="0" err="1" smtClean="0"/>
              <a:t>percaya,yang</a:t>
            </a:r>
            <a:r>
              <a:rPr lang="en-US" dirty="0" smtClean="0"/>
              <a:t> </a:t>
            </a:r>
            <a:r>
              <a:rPr lang="en-US" dirty="0" err="1" smtClean="0"/>
              <a:t>mana</a:t>
            </a:r>
            <a:r>
              <a:rPr lang="en-US" dirty="0" smtClean="0"/>
              <a:t> </a:t>
            </a:r>
            <a:r>
              <a:rPr lang="en-US" dirty="0" err="1" smtClean="0"/>
              <a:t>hasil</a:t>
            </a:r>
            <a:r>
              <a:rPr lang="en-US" dirty="0" smtClean="0"/>
              <a:t> </a:t>
            </a:r>
            <a:r>
              <a:rPr lang="en-US" dirty="0" err="1" smtClean="0"/>
              <a:t>akhir</a:t>
            </a:r>
            <a:r>
              <a:rPr lang="en-US" dirty="0" smtClean="0"/>
              <a:t> </a:t>
            </a:r>
            <a:r>
              <a:rPr lang="en-US" dirty="0" err="1" smtClean="0"/>
              <a:t>suatu</a:t>
            </a:r>
            <a:r>
              <a:rPr lang="en-US" dirty="0" smtClean="0"/>
              <a:t> </a:t>
            </a:r>
            <a:r>
              <a:rPr lang="en-US" dirty="0" err="1" smtClean="0"/>
              <a:t>pemasaran</a:t>
            </a:r>
            <a:r>
              <a:rPr lang="en-US" dirty="0" smtClean="0"/>
              <a:t> </a:t>
            </a:r>
            <a:r>
              <a:rPr lang="en-US" dirty="0" err="1" smtClean="0"/>
              <a:t>berdasarkan</a:t>
            </a:r>
            <a:r>
              <a:rPr lang="en-US" dirty="0" smtClean="0"/>
              <a:t> </a:t>
            </a:r>
            <a:r>
              <a:rPr lang="en-US" dirty="0" err="1" smtClean="0"/>
              <a:t>hubungan</a:t>
            </a:r>
            <a:r>
              <a:rPr lang="en-US" dirty="0" smtClean="0"/>
              <a:t> </a:t>
            </a:r>
            <a:r>
              <a:rPr lang="en-US" dirty="0" err="1" smtClean="0"/>
              <a:t>adlah</a:t>
            </a:r>
            <a:r>
              <a:rPr lang="en-US" dirty="0" smtClean="0"/>
              <a:t> </a:t>
            </a:r>
            <a:r>
              <a:rPr lang="en-US" dirty="0" err="1" smtClean="0"/>
              <a:t>membangun</a:t>
            </a:r>
            <a:r>
              <a:rPr lang="en-US" dirty="0" smtClean="0"/>
              <a:t> </a:t>
            </a:r>
            <a:r>
              <a:rPr lang="en-US" dirty="0" err="1" smtClean="0"/>
              <a:t>suatu</a:t>
            </a:r>
            <a:r>
              <a:rPr lang="en-US" dirty="0" smtClean="0"/>
              <a:t> asset </a:t>
            </a:r>
            <a:r>
              <a:rPr lang="en-US" dirty="0" err="1" smtClean="0"/>
              <a:t>perusahaaan</a:t>
            </a:r>
            <a:r>
              <a:rPr lang="en-US" dirty="0" smtClean="0"/>
              <a:t> </a:t>
            </a:r>
            <a:r>
              <a:rPr lang="en-US" dirty="0" err="1" smtClean="0"/>
              <a:t>berupa</a:t>
            </a:r>
            <a:r>
              <a:rPr lang="en-US" dirty="0" smtClean="0"/>
              <a:t> </a:t>
            </a:r>
            <a:r>
              <a:rPr lang="en-US" dirty="0" err="1" smtClean="0"/>
              <a:t>jaringan</a:t>
            </a:r>
            <a:r>
              <a:rPr lang="en-US" dirty="0" smtClean="0"/>
              <a:t> </a:t>
            </a:r>
            <a:r>
              <a:rPr lang="en-US" dirty="0" err="1" smtClean="0"/>
              <a:t>pemasaran</a:t>
            </a:r>
            <a:r>
              <a:rPr lang="en-US" dirty="0" smtClean="0"/>
              <a:t>.</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2"/>
                </a:solidFill>
              </a:rPr>
              <a:t>Manajemen</a:t>
            </a:r>
            <a:r>
              <a:rPr lang="en-US" dirty="0" smtClean="0">
                <a:solidFill>
                  <a:schemeClr val="accent2"/>
                </a:solidFill>
              </a:rPr>
              <a:t> </a:t>
            </a:r>
            <a:r>
              <a:rPr lang="en-US" dirty="0" err="1" smtClean="0">
                <a:solidFill>
                  <a:schemeClr val="accent2"/>
                </a:solidFill>
              </a:rPr>
              <a:t>Pemasaran</a:t>
            </a:r>
            <a:endParaRPr lang="id-ID" dirty="0"/>
          </a:p>
        </p:txBody>
      </p:sp>
      <p:sp>
        <p:nvSpPr>
          <p:cNvPr id="3" name="Content Placeholder 2"/>
          <p:cNvSpPr>
            <a:spLocks noGrp="1"/>
          </p:cNvSpPr>
          <p:nvPr>
            <p:ph idx="1"/>
          </p:nvPr>
        </p:nvSpPr>
        <p:spPr/>
        <p:txBody>
          <a:bodyPr/>
          <a:lstStyle/>
          <a:p>
            <a:endParaRPr lang="id-ID" dirty="0" smtClean="0"/>
          </a:p>
          <a:p>
            <a:r>
              <a:rPr lang="en-US" dirty="0" err="1" smtClean="0"/>
              <a:t>Adalah</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perencanaan</a:t>
            </a:r>
            <a:r>
              <a:rPr lang="en-US" dirty="0" smtClean="0"/>
              <a:t> </a:t>
            </a:r>
            <a:r>
              <a:rPr lang="en-US" dirty="0" err="1" smtClean="0"/>
              <a:t>dan</a:t>
            </a:r>
            <a:r>
              <a:rPr lang="en-US" dirty="0" smtClean="0"/>
              <a:t> </a:t>
            </a:r>
            <a:r>
              <a:rPr lang="en-US" dirty="0" err="1" smtClean="0"/>
              <a:t>pelaksanaan</a:t>
            </a:r>
            <a:r>
              <a:rPr lang="en-US" dirty="0" smtClean="0"/>
              <a:t> </a:t>
            </a:r>
            <a:r>
              <a:rPr lang="en-US" dirty="0" err="1" smtClean="0"/>
              <a:t>dari</a:t>
            </a:r>
            <a:r>
              <a:rPr lang="en-US" dirty="0" smtClean="0"/>
              <a:t> </a:t>
            </a:r>
            <a:r>
              <a:rPr lang="en-US" dirty="0" err="1" smtClean="0"/>
              <a:t>perwujudan</a:t>
            </a:r>
            <a:r>
              <a:rPr lang="en-US" dirty="0" smtClean="0"/>
              <a:t>, </a:t>
            </a:r>
            <a:r>
              <a:rPr lang="en-US" dirty="0" err="1" smtClean="0"/>
              <a:t>pemberian</a:t>
            </a:r>
            <a:r>
              <a:rPr lang="en-US" dirty="0" smtClean="0"/>
              <a:t> </a:t>
            </a:r>
            <a:r>
              <a:rPr lang="en-US" dirty="0" err="1" smtClean="0"/>
              <a:t>harga</a:t>
            </a:r>
            <a:r>
              <a:rPr lang="en-US" dirty="0" smtClean="0"/>
              <a:t>, </a:t>
            </a:r>
            <a:r>
              <a:rPr lang="en-US" dirty="0" err="1" smtClean="0"/>
              <a:t>promosi</a:t>
            </a:r>
            <a:r>
              <a:rPr lang="en-US" dirty="0" smtClean="0"/>
              <a:t> </a:t>
            </a:r>
            <a:r>
              <a:rPr lang="en-US" dirty="0" err="1" smtClean="0"/>
              <a:t>dan</a:t>
            </a:r>
            <a:r>
              <a:rPr lang="en-US" dirty="0" smtClean="0"/>
              <a:t> </a:t>
            </a:r>
            <a:r>
              <a:rPr lang="en-US" dirty="0" err="1" smtClean="0"/>
              <a:t>distribusi</a:t>
            </a:r>
            <a:r>
              <a:rPr lang="en-US" dirty="0" smtClean="0"/>
              <a:t> </a:t>
            </a:r>
            <a:r>
              <a:rPr lang="en-US" dirty="0" err="1" smtClean="0"/>
              <a:t>dari</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a:t>
            </a:r>
            <a:r>
              <a:rPr lang="en-US" dirty="0" err="1" smtClean="0"/>
              <a:t>serta</a:t>
            </a:r>
            <a:r>
              <a:rPr lang="en-US" dirty="0" smtClean="0"/>
              <a:t> </a:t>
            </a:r>
            <a:r>
              <a:rPr lang="en-US" dirty="0" err="1" smtClean="0"/>
              <a:t>gagasan</a:t>
            </a:r>
            <a:r>
              <a:rPr lang="en-US" dirty="0" smtClean="0"/>
              <a:t> </a:t>
            </a:r>
            <a:r>
              <a:rPr lang="en-US" dirty="0" err="1" smtClean="0"/>
              <a:t>untuk</a:t>
            </a:r>
            <a:r>
              <a:rPr lang="en-US" dirty="0" smtClean="0"/>
              <a:t> </a:t>
            </a:r>
            <a:r>
              <a:rPr lang="en-US" dirty="0" err="1" smtClean="0"/>
              <a:t>menciptakan</a:t>
            </a:r>
            <a:r>
              <a:rPr lang="en-US" dirty="0" smtClean="0"/>
              <a:t> </a:t>
            </a:r>
            <a:r>
              <a:rPr lang="en-US" dirty="0" err="1" smtClean="0"/>
              <a:t>pertukaran</a:t>
            </a:r>
            <a:r>
              <a:rPr lang="en-US" dirty="0" smtClean="0"/>
              <a:t> </a:t>
            </a:r>
            <a:r>
              <a:rPr lang="en-US" dirty="0" err="1" smtClean="0"/>
              <a:t>dengan</a:t>
            </a:r>
            <a:r>
              <a:rPr lang="en-US" dirty="0" smtClean="0"/>
              <a:t> </a:t>
            </a:r>
            <a:r>
              <a:rPr lang="en-US" dirty="0" err="1" smtClean="0"/>
              <a:t>kelompok</a:t>
            </a:r>
            <a:r>
              <a:rPr lang="en-US" dirty="0" smtClean="0"/>
              <a:t> </a:t>
            </a:r>
            <a:r>
              <a:rPr lang="en-US" dirty="0" err="1" smtClean="0"/>
              <a:t>sasaran</a:t>
            </a:r>
            <a:r>
              <a:rPr lang="en-US" dirty="0" smtClean="0"/>
              <a:t> yang </a:t>
            </a:r>
            <a:r>
              <a:rPr lang="en-US" dirty="0" err="1" smtClean="0"/>
              <a:t>memenuhi</a:t>
            </a:r>
            <a:r>
              <a:rPr lang="en-US" dirty="0" smtClean="0"/>
              <a:t> </a:t>
            </a:r>
            <a:r>
              <a:rPr lang="en-US" dirty="0" err="1" smtClean="0"/>
              <a:t>tujuan</a:t>
            </a:r>
            <a:r>
              <a:rPr lang="en-US" dirty="0" smtClean="0"/>
              <a:t> </a:t>
            </a:r>
            <a:r>
              <a:rPr lang="en-US" dirty="0" err="1" smtClean="0"/>
              <a:t>pelanggan</a:t>
            </a:r>
            <a:r>
              <a:rPr lang="en-US" dirty="0" smtClean="0"/>
              <a:t> </a:t>
            </a:r>
            <a:r>
              <a:rPr lang="en-US" dirty="0" err="1" smtClean="0"/>
              <a:t>dan</a:t>
            </a:r>
            <a:r>
              <a:rPr lang="en-US" dirty="0" smtClean="0"/>
              <a:t> </a:t>
            </a:r>
            <a:r>
              <a:rPr lang="en-US" dirty="0" err="1" smtClean="0"/>
              <a:t>organisasi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229600" cy="4714932"/>
          </a:xfrm>
        </p:spPr>
        <p:txBody>
          <a:bodyPr>
            <a:noAutofit/>
          </a:bodyPr>
          <a:lstStyle/>
          <a:p>
            <a:pPr algn="just"/>
            <a:endParaRPr lang="id-ID" sz="2400" dirty="0" smtClean="0"/>
          </a:p>
          <a:p>
            <a:pPr algn="just">
              <a:buNone/>
            </a:pPr>
            <a:endParaRPr lang="id-ID" sz="2400" dirty="0" smtClean="0"/>
          </a:p>
          <a:p>
            <a:pPr algn="just"/>
            <a:r>
              <a:rPr lang="id-ID" sz="2800" dirty="0" smtClean="0"/>
              <a:t>Lobbying and Negotiation (Pendekatan dan Bernegoisasi)</a:t>
            </a:r>
          </a:p>
          <a:p>
            <a:pPr algn="just">
              <a:buNone/>
            </a:pPr>
            <a:r>
              <a:rPr lang="id-ID" sz="2800" dirty="0" smtClean="0"/>
              <a:t>Keterampilan untuk melobi secara pendekatan pribadi, kemudian kemampuan bernegoisasi sangat dibutuhkan bagi seorang PRO, agar semua rencana, ide atau gagasan kegiatan suatu lembaga atau organisasi sebelum dimasyarakatkan perlu memperoleh dukungan dari individu dan lembaga yang berpengaruh sehingga timbul saling menguntungkan (win-win solution).</a:t>
            </a:r>
          </a:p>
          <a:p>
            <a:pPr algn="just">
              <a:buNone/>
            </a:pPr>
            <a:endParaRPr lang="id-ID" sz="2400" dirty="0" smtClean="0"/>
          </a:p>
          <a:p>
            <a:pPr algn="just">
              <a:buNone/>
            </a:pPr>
            <a:endParaRPr lang="id-ID"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a:bodyPr>
          <a:lstStyle/>
          <a:p>
            <a:pPr lvl="0" algn="just"/>
            <a:r>
              <a:rPr lang="id-ID" b="1" dirty="0" smtClean="0"/>
              <a:t>Social Responsibility </a:t>
            </a:r>
            <a:r>
              <a:rPr lang="id-ID" dirty="0" smtClean="0"/>
              <a:t>(tanggung jawab sosial)</a:t>
            </a:r>
          </a:p>
          <a:p>
            <a:pPr lvl="0" algn="just">
              <a:buNone/>
            </a:pPr>
            <a:r>
              <a:rPr lang="id-ID" dirty="0" smtClean="0"/>
              <a:t>Aspek tanggung jawab dalam dunia PR adalah cukup penting, tidak hanya memikirkan keuntungan materi bagi lembaga atau organisasi serta tokoh yang diwakilinya, tetapi juga kepedulian kepada masyarakat untuk mencapai sukses dalam memperoleh simpati dan empati dari khalayaknya. Hal ini dalam fungsi PR terdapat fungsi yang berkaitan dengan social marketing.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Memperluas Pasar</a:t>
            </a:r>
            <a:br>
              <a:rPr lang="id-ID" dirty="0" smtClean="0"/>
            </a:br>
            <a:endParaRPr lang="id-ID" dirty="0"/>
          </a:p>
        </p:txBody>
      </p:sp>
      <p:sp>
        <p:nvSpPr>
          <p:cNvPr id="3" name="Content Placeholder 2"/>
          <p:cNvSpPr>
            <a:spLocks noGrp="1"/>
          </p:cNvSpPr>
          <p:nvPr>
            <p:ph idx="1"/>
          </p:nvPr>
        </p:nvSpPr>
        <p:spPr>
          <a:xfrm>
            <a:off x="357158" y="1428736"/>
            <a:ext cx="8229600" cy="4525963"/>
          </a:xfrm>
        </p:spPr>
        <p:txBody>
          <a:bodyPr>
            <a:noAutofit/>
          </a:bodyPr>
          <a:lstStyle/>
          <a:p>
            <a:pPr algn="just">
              <a:buNone/>
            </a:pPr>
            <a:r>
              <a:rPr lang="id-ID" sz="2400" dirty="0" smtClean="0"/>
              <a:t>Penialaian bisnis yang sedang berjalan, perencanaan strategi harus menentukan bisnis masa depan dan arah bisnis yang harus dipertimbangkan oleh perusahaan.</a:t>
            </a:r>
          </a:p>
          <a:p>
            <a:pPr algn="just">
              <a:buNone/>
            </a:pPr>
            <a:endParaRPr lang="id-ID" sz="2400" dirty="0" smtClean="0"/>
          </a:p>
          <a:p>
            <a:pPr algn="just">
              <a:buNone/>
            </a:pPr>
            <a:r>
              <a:rPr lang="id-ID" sz="2400" dirty="0" smtClean="0"/>
              <a:t>Ada </a:t>
            </a:r>
            <a:r>
              <a:rPr lang="id-ID" sz="2400" b="1" dirty="0" smtClean="0"/>
              <a:t>tiga strategi yang dapat dilaksanakan perubahan </a:t>
            </a:r>
            <a:r>
              <a:rPr lang="id-ID" sz="2400" dirty="0" smtClean="0"/>
              <a:t>yaitu : </a:t>
            </a:r>
          </a:p>
          <a:p>
            <a:pPr lvl="0" algn="just">
              <a:buNone/>
            </a:pPr>
            <a:r>
              <a:rPr lang="id-ID" sz="2400" dirty="0" smtClean="0"/>
              <a:t>1. Strategi penerobosan pasar (penetrasi), perusahaan mencari jalan untuk meningkatkan pangsa pasar bagi produknya saat ini dalam pasar – pasar mereka sekarang. Ada tiga cara pokok yang dapat dijalankan oleh perusahaan yaitu :</a:t>
            </a:r>
          </a:p>
          <a:p>
            <a:pPr lvl="0" algn="just"/>
            <a:r>
              <a:rPr lang="id-ID" sz="2400" dirty="0" smtClean="0"/>
              <a:t>Meningkatkan jumlah pembeli pada segmen yang sama</a:t>
            </a:r>
          </a:p>
          <a:p>
            <a:pPr lvl="0" algn="just"/>
            <a:r>
              <a:rPr lang="id-ID" sz="2400" dirty="0" smtClean="0"/>
              <a:t>Menaikkan frekuensi pembelian</a:t>
            </a:r>
          </a:p>
          <a:p>
            <a:pPr lvl="0" algn="just"/>
            <a:r>
              <a:rPr lang="id-ID" sz="2400" dirty="0" smtClean="0"/>
              <a:t>Meningkatkan jumlah pembeli</a:t>
            </a:r>
          </a:p>
          <a:p>
            <a:pPr algn="just">
              <a:buNone/>
            </a:pPr>
            <a:endParaRPr lang="id-ID"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229600" cy="4525963"/>
          </a:xfrm>
        </p:spPr>
        <p:txBody>
          <a:bodyPr>
            <a:noAutofit/>
          </a:bodyPr>
          <a:lstStyle/>
          <a:p>
            <a:pPr lvl="0" algn="just">
              <a:buNone/>
            </a:pPr>
            <a:r>
              <a:rPr lang="id-ID" sz="2400" dirty="0" smtClean="0"/>
              <a:t>2</a:t>
            </a:r>
            <a:r>
              <a:rPr lang="id-ID" dirty="0" smtClean="0"/>
              <a:t>. </a:t>
            </a:r>
            <a:r>
              <a:rPr lang="id-ID" b="1" dirty="0" smtClean="0"/>
              <a:t>Strategi pengembangan pasar </a:t>
            </a:r>
            <a:r>
              <a:rPr lang="id-ID" dirty="0" smtClean="0"/>
              <a:t>(ekspansi), perusahaan perlu mencari pasar-pasar baru yang kebutuhannya mungkin dapat dipenuhi oleh produk perusahaannya sekarang. Terdapat tiga cara yang dapat dilakukan oleh perusahaan yaitu :</a:t>
            </a:r>
          </a:p>
          <a:p>
            <a:pPr lvl="0" algn="just"/>
            <a:r>
              <a:rPr lang="id-ID" b="1" dirty="0" smtClean="0"/>
              <a:t>Pasar geografis baru</a:t>
            </a:r>
            <a:r>
              <a:rPr lang="id-ID" dirty="0" smtClean="0"/>
              <a:t>. Perusahaan mungkin perlu memperluas kegiatan usahanya ke lokasi baru pada tingkat regional, nasional atau internasional.</a:t>
            </a:r>
          </a:p>
          <a:p>
            <a:pPr algn="just">
              <a:buNone/>
            </a:pPr>
            <a:endParaRPr lang="id-ID" sz="2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lvl="0" algn="just"/>
            <a:r>
              <a:rPr lang="id-ID" dirty="0" smtClean="0"/>
              <a:t>Segmen baru. Perusahaan perlu menguji apakah terdapat banyak pemakai potensial disuatu tempat, yang tidak membeli produk tetapi minatnya tinggi. Jadi, apabila perusahaan telah menjual produknya ke pasar konsumen, perusahaan mungkin dapat menjual ke pasar organisasi(segmen baru).</a:t>
            </a:r>
          </a:p>
          <a:p>
            <a:pPr lvl="0" algn="just"/>
            <a:r>
              <a:rPr lang="id-ID" dirty="0" smtClean="0"/>
              <a:t>Evaluasi operasi. Perusahaan mungkin perlu mengarahkan strateginya ke konsumen yang tidak pernah menggunakan atau membeli, agar konsumen tersebut berminat </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229600" cy="4525963"/>
          </a:xfrm>
        </p:spPr>
        <p:txBody>
          <a:bodyPr>
            <a:noAutofit/>
          </a:bodyPr>
          <a:lstStyle/>
          <a:p>
            <a:pPr lvl="0" algn="just">
              <a:buNone/>
            </a:pPr>
            <a:endParaRPr lang="id-ID" sz="2400" dirty="0" smtClean="0"/>
          </a:p>
          <a:p>
            <a:pPr lvl="0" algn="just">
              <a:buNone/>
            </a:pPr>
            <a:r>
              <a:rPr lang="id-ID" sz="2400" dirty="0" smtClean="0"/>
              <a:t>3. </a:t>
            </a:r>
            <a:r>
              <a:rPr lang="id-ID" b="1" dirty="0" smtClean="0"/>
              <a:t>Strategi pengembangan produk </a:t>
            </a:r>
            <a:r>
              <a:rPr lang="id-ID" dirty="0" smtClean="0"/>
              <a:t>(</a:t>
            </a:r>
            <a:r>
              <a:rPr lang="id-ID" i="1" dirty="0" smtClean="0"/>
              <a:t>strategy product development</a:t>
            </a:r>
            <a:r>
              <a:rPr lang="id-ID" dirty="0" smtClean="0"/>
              <a:t>), perusahaan perlu memperhatikan kemungkinan dilaksanakannya pengembangan produk baru atau menyempurnakan produk-produknya bagi pasarnya yang sekarang. Terdapat empat cara yang dapat dilakukan oleh perusahaan yaitu :</a:t>
            </a:r>
          </a:p>
          <a:p>
            <a:pPr lvl="0" algn="just">
              <a:buNone/>
            </a:pPr>
            <a:endParaRPr lang="id-ID" dirty="0" smtClean="0"/>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lvl="0" algn="just"/>
            <a:r>
              <a:rPr lang="id-ID" dirty="0" smtClean="0"/>
              <a:t>High Margin. Perusahaan mungkin perlu memelihara kepuasan konsumen terhadap prestasi produk dengan  cara mempertahankan citra mutu yang konsisten.</a:t>
            </a:r>
          </a:p>
          <a:p>
            <a:pPr lvl="0" algn="just"/>
            <a:r>
              <a:rPr lang="id-ID" b="1" dirty="0" smtClean="0"/>
              <a:t>Cost Reduction</a:t>
            </a:r>
            <a:r>
              <a:rPr lang="id-ID" dirty="0" smtClean="0"/>
              <a:t>. Dalam meningkatkan volume penjualan perusahaan perlu menurunkan biaya-biaya produksinya misal dengan mass product, sehingga harga produk dapat diturunkan dengan kualitas tetap.</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r>
              <a:rPr lang="id-ID" b="1" dirty="0" smtClean="0"/>
              <a:t>Product Mix. </a:t>
            </a:r>
            <a:r>
              <a:rPr lang="id-ID" dirty="0" smtClean="0"/>
              <a:t>Perusahaan mungkin perlu mengembangkan produk baru untuk meningkatkan penjualannya, seperti misalnya mengembangkan versi baru, bentuk atau kemasan baru dan lain-lain.</a:t>
            </a:r>
            <a:endParaRPr lang="id-ID" smtClean="0"/>
          </a:p>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968</Words>
  <Application>Microsoft Office PowerPoint</Application>
  <PresentationFormat>On-screen Show (4:3)</PresentationFormat>
  <Paragraphs>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Menentukan Tujuan Komunikasi Pemasaran Kuliah lanjutan K12 </vt:lpstr>
      <vt:lpstr>Slide 2</vt:lpstr>
      <vt:lpstr>Slide 3</vt:lpstr>
      <vt:lpstr>Strategi Memperluas Pasar </vt:lpstr>
      <vt:lpstr>Slide 5</vt:lpstr>
      <vt:lpstr>Slide 6</vt:lpstr>
      <vt:lpstr>Slide 7</vt:lpstr>
      <vt:lpstr>Slide 8</vt:lpstr>
      <vt:lpstr>Slide 9</vt:lpstr>
      <vt:lpstr>Media Out of Home</vt:lpstr>
      <vt:lpstr>Slide 11</vt:lpstr>
      <vt:lpstr>Pengertian Bisnis </vt:lpstr>
      <vt:lpstr>Fungsi Bisnis</vt:lpstr>
      <vt:lpstr>Fungsi sebagai Bangunan Bisnis</vt:lpstr>
      <vt:lpstr>Konsep inti Pemasaran </vt:lpstr>
      <vt:lpstr>Slide 16</vt:lpstr>
      <vt:lpstr>5 Syarat terjadi Pertukaran</vt:lpstr>
      <vt:lpstr>Pertukaran sering disebut “ Proses Penciptaan nilai “</vt:lpstr>
      <vt:lpstr>Manajemen Pemasaran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19</cp:revision>
  <dcterms:created xsi:type="dcterms:W3CDTF">2017-10-27T01:10:23Z</dcterms:created>
  <dcterms:modified xsi:type="dcterms:W3CDTF">2020-09-11T04:05:49Z</dcterms:modified>
</cp:coreProperties>
</file>