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6" r:id="rId4"/>
    <p:sldId id="272" r:id="rId5"/>
    <p:sldId id="277" r:id="rId6"/>
    <p:sldId id="273" r:id="rId7"/>
    <p:sldId id="257" r:id="rId8"/>
    <p:sldId id="278" r:id="rId9"/>
    <p:sldId id="274" r:id="rId10"/>
    <p:sldId id="279" r:id="rId11"/>
    <p:sldId id="275" r:id="rId12"/>
    <p:sldId id="281" r:id="rId13"/>
    <p:sldId id="282" r:id="rId14"/>
    <p:sldId id="283" r:id="rId15"/>
    <p:sldId id="284" r:id="rId16"/>
    <p:sldId id="285" r:id="rId17"/>
    <p:sldId id="286" r:id="rId18"/>
    <p:sldId id="280" r:id="rId19"/>
    <p:sldId id="288"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60"/>
  </p:normalViewPr>
  <p:slideViewPr>
    <p:cSldViewPr>
      <p:cViewPr>
        <p:scale>
          <a:sx n="49" d="100"/>
          <a:sy n="49" d="100"/>
        </p:scale>
        <p:origin x="-108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4E23F-5131-4C1C-AD73-C53944C57DC5}" type="datetimeFigureOut">
              <a:rPr lang="id-ID" smtClean="0"/>
              <a:pPr/>
              <a:t>11/09/2020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1054E-D27D-4A88-957C-D2F6357B54E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ngeguhusuri@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214422"/>
            <a:ext cx="7772400" cy="1470025"/>
          </a:xfrm>
        </p:spPr>
        <p:txBody>
          <a:bodyPr>
            <a:noAutofit/>
          </a:bodyPr>
          <a:lstStyle/>
          <a:p>
            <a:r>
              <a:rPr lang="id-ID" sz="3000" dirty="0" smtClean="0"/>
              <a:t> </a:t>
            </a:r>
            <a:br>
              <a:rPr lang="id-ID" sz="3000" dirty="0" smtClean="0"/>
            </a:br>
            <a:r>
              <a:rPr lang="id-ID" sz="3000" b="1" dirty="0" smtClean="0"/>
              <a:t>Analisis Peluang Pasar, Proses Perencanaan, Strategi Perencanaan Pemasaran </a:t>
            </a:r>
            <a:br>
              <a:rPr lang="id-ID" sz="3000" b="1" dirty="0" smtClean="0"/>
            </a:br>
            <a:r>
              <a:rPr lang="id-ID" sz="3000" b="1" smtClean="0"/>
              <a:t>(</a:t>
            </a:r>
            <a:r>
              <a:rPr lang="id-ID" sz="3000" b="1" smtClean="0"/>
              <a:t>K5)</a:t>
            </a:r>
            <a:r>
              <a:rPr lang="id-ID" sz="3000" dirty="0" smtClean="0"/>
              <a:t/>
            </a:r>
            <a:br>
              <a:rPr lang="id-ID" sz="3000" dirty="0" smtClean="0"/>
            </a:br>
            <a:endParaRPr lang="id-ID" sz="3000" dirty="0"/>
          </a:p>
        </p:txBody>
      </p:sp>
      <p:sp>
        <p:nvSpPr>
          <p:cNvPr id="3" name="Subtitle 2"/>
          <p:cNvSpPr>
            <a:spLocks noGrp="1"/>
          </p:cNvSpPr>
          <p:nvPr>
            <p:ph type="subTitle" idx="1"/>
          </p:nvPr>
        </p:nvSpPr>
        <p:spPr/>
        <p:txBody>
          <a:bodyPr/>
          <a:lstStyle/>
          <a:p>
            <a:r>
              <a:rPr lang="id-ID" b="1" dirty="0"/>
              <a:t>(DR.Ir.Ratu Mutialela Caropeboka.M.S)</a:t>
            </a:r>
            <a:endParaRPr lang="id-ID" dirty="0"/>
          </a:p>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buNone/>
            </a:pPr>
            <a:r>
              <a:rPr lang="id-ID" dirty="0" smtClean="0"/>
              <a:t>Kiat pemasaran yang paling mendasar adalah :</a:t>
            </a:r>
          </a:p>
          <a:p>
            <a:pPr lvl="0" algn="just"/>
            <a:r>
              <a:rPr lang="id-ID" b="1" dirty="0" smtClean="0"/>
              <a:t>Produk </a:t>
            </a:r>
            <a:r>
              <a:rPr lang="id-ID" dirty="0" smtClean="0"/>
              <a:t>yaitu mencakup penawaran, brand/merek, penyajian.</a:t>
            </a:r>
          </a:p>
          <a:p>
            <a:pPr lvl="0" algn="just">
              <a:buNone/>
            </a:pPr>
            <a:endParaRPr lang="id-ID" dirty="0" smtClean="0"/>
          </a:p>
          <a:p>
            <a:pPr lvl="0" algn="just"/>
            <a:r>
              <a:rPr lang="id-ID" b="1" dirty="0" smtClean="0"/>
              <a:t>Price,</a:t>
            </a:r>
            <a:r>
              <a:rPr lang="id-ID" dirty="0" smtClean="0"/>
              <a:t> berapa jumlah uang yang harus dikeluarkan oleh konsumen/pelanggan.</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357166"/>
            <a:ext cx="8229600" cy="5786478"/>
          </a:xfrm>
        </p:spPr>
        <p:txBody>
          <a:bodyPr>
            <a:noAutofit/>
          </a:bodyPr>
          <a:lstStyle/>
          <a:p>
            <a:pPr algn="just">
              <a:buNone/>
            </a:pPr>
            <a:endParaRPr lang="id-ID" sz="2200" b="1" dirty="0" smtClean="0"/>
          </a:p>
          <a:p>
            <a:pPr algn="just">
              <a:buNone/>
            </a:pPr>
            <a:endParaRPr lang="id-ID" sz="2200" b="1" dirty="0" smtClean="0"/>
          </a:p>
          <a:p>
            <a:pPr algn="just">
              <a:buNone/>
            </a:pPr>
            <a:r>
              <a:rPr lang="id-ID" sz="2200" b="1" dirty="0" smtClean="0"/>
              <a:t>Place</a:t>
            </a:r>
            <a:r>
              <a:rPr lang="id-ID" sz="2200" dirty="0" smtClean="0"/>
              <a:t> merupakan kiat pemasaran juga harus menghitung dan mempertimbangkan kegiatan diperusahaan untuk membuat produknya terjangkau bukan saja dari harga tetapi ketersediaan bagi pasar sasaran.</a:t>
            </a:r>
          </a:p>
          <a:p>
            <a:pPr algn="just">
              <a:buNone/>
            </a:pPr>
            <a:endParaRPr lang="id-ID" sz="2200" dirty="0" smtClean="0"/>
          </a:p>
          <a:p>
            <a:pPr algn="just">
              <a:buNone/>
            </a:pPr>
            <a:endParaRPr lang="id-ID" sz="2200" b="1" dirty="0" smtClean="0"/>
          </a:p>
          <a:p>
            <a:pPr algn="just">
              <a:buNone/>
            </a:pPr>
            <a:r>
              <a:rPr lang="id-ID" sz="2200" b="1" dirty="0" smtClean="0"/>
              <a:t>Promotion</a:t>
            </a:r>
            <a:r>
              <a:rPr lang="id-ID" sz="2200" dirty="0" smtClean="0"/>
              <a:t> merupakan salah satu kiat didalam memahami sasaran pasar, pemasar harus mengetahui situasi, kondisi, karakteristik dari pelanggan. Rangsangan pemasaran dan lingkungan adalah merupakan area dalam kesadaran pembeli/konsumen.</a:t>
            </a:r>
          </a:p>
          <a:p>
            <a:pPr algn="just">
              <a:buNone/>
            </a:pPr>
            <a:r>
              <a:rPr lang="id-ID" sz="2200" dirty="0" smtClean="0"/>
              <a:t> </a:t>
            </a:r>
          </a:p>
          <a:p>
            <a:pPr algn="just">
              <a:buNone/>
            </a:pPr>
            <a:r>
              <a:rPr lang="id-ID" sz="2200" dirty="0" smtClean="0"/>
              <a:t> </a:t>
            </a:r>
          </a:p>
          <a:p>
            <a:pPr algn="just">
              <a:buNone/>
            </a:pPr>
            <a:r>
              <a:rPr lang="id-ID" sz="2200" dirty="0" smtClean="0"/>
              <a:t> </a:t>
            </a:r>
          </a:p>
          <a:p>
            <a:pPr algn="just">
              <a:buNone/>
            </a:pPr>
            <a:r>
              <a:rPr lang="id-ID" sz="2200" dirty="0" smtClean="0"/>
              <a:t> </a:t>
            </a:r>
          </a:p>
          <a:p>
            <a:pPr algn="just">
              <a:buNone/>
            </a:pPr>
            <a:r>
              <a:rPr lang="id-ID" sz="2200" dirty="0" smtClean="0"/>
              <a:t> </a:t>
            </a:r>
          </a:p>
          <a:p>
            <a:pPr algn="just">
              <a:buNone/>
            </a:pPr>
            <a:endParaRPr lang="id-ID"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lgn="just">
              <a:buNone/>
            </a:pPr>
            <a:r>
              <a:rPr lang="id-ID" dirty="0" smtClean="0"/>
              <a:t>Tugas manajer dalam merancang , menyampaikan pesan/masage isi produk kepada khalayak adalah harus dapat memahami apa yang akan terjadi dalam kesadaran pembeli, yaitu datangnya stimuli/rangsangan sehingga pembeli mengambil keputusannya.</a:t>
            </a:r>
          </a:p>
          <a:p>
            <a:pPr algn="just">
              <a:buNone/>
            </a:pPr>
            <a:r>
              <a:rPr lang="id-ID" dirty="0" smtClean="0"/>
              <a:t> </a:t>
            </a:r>
          </a:p>
          <a:p>
            <a:pPr algn="just">
              <a:buNone/>
            </a:pPr>
            <a:r>
              <a:rPr lang="id-ID" dirty="0" smtClean="0"/>
              <a:t>Langkah terakhir dalam proses pemasaran adalah mengorganisir sumber daya pemasaran dan melakukan serta mengawasi rencana pemasaran.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algn="just">
              <a:buNone/>
            </a:pPr>
            <a:r>
              <a:rPr lang="id-ID" dirty="0" smtClean="0"/>
              <a:t>Seorang direktur pemasaran bertindak tidak hanya sebagai seorang pemasar, melainkan melihat suatu kebutuhan dan bagaimana cara memenuhinya serta dapat menciptakan pelanggan yang menguntungkan. </a:t>
            </a:r>
          </a:p>
          <a:p>
            <a:pPr algn="just">
              <a:buNone/>
            </a:pPr>
            <a:endParaRPr lang="id-ID" sz="2100" dirty="0" smtClean="0"/>
          </a:p>
          <a:p>
            <a:pPr algn="just">
              <a:buNone/>
            </a:pPr>
            <a:r>
              <a:rPr lang="id-ID" dirty="0" smtClean="0"/>
              <a:t>Contoh perusahaan global yang ada di Indonesia yaitu KOMPAS, JAWA POST, METRO TV, RCTI, demikian juga perusahaan nasional yang sudah menampakkan keahliannya seperti : TRIBUNE, TransMART dan masih banyak lagi.</a:t>
            </a:r>
          </a:p>
          <a:p>
            <a:pPr algn="just">
              <a:buNone/>
            </a:pPr>
            <a:r>
              <a:rPr lang="id-ID" b="1" dirty="0" smtClean="0"/>
              <a:t> </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KEPUASAN PELANGGAN</a:t>
            </a:r>
            <a:endParaRPr lang="id-ID" dirty="0"/>
          </a:p>
        </p:txBody>
      </p:sp>
      <p:sp>
        <p:nvSpPr>
          <p:cNvPr id="3" name="Content Placeholder 2"/>
          <p:cNvSpPr>
            <a:spLocks noGrp="1"/>
          </p:cNvSpPr>
          <p:nvPr>
            <p:ph idx="1"/>
          </p:nvPr>
        </p:nvSpPr>
        <p:spPr/>
        <p:txBody>
          <a:bodyPr>
            <a:normAutofit fontScale="92500" lnSpcReduction="10000"/>
          </a:bodyPr>
          <a:lstStyle/>
          <a:p>
            <a:pPr algn="just">
              <a:buNone/>
            </a:pPr>
            <a:r>
              <a:rPr lang="id-ID" dirty="0" smtClean="0"/>
              <a:t>Kepuasan adalah tingkat perasaan yang didapat seseorang setelah membandingkan kinerja atau hasil yang dirasakan pelanggan dibandingkan dengan harapan. Tingkat kepuasan adalah fungsi dari perbedaan yaitu jika :</a:t>
            </a:r>
          </a:p>
          <a:p>
            <a:pPr lvl="0" algn="just"/>
            <a:r>
              <a:rPr lang="id-ID" dirty="0" smtClean="0"/>
              <a:t>Kinerja dibawah harapan, pelanggan kecewa.</a:t>
            </a:r>
          </a:p>
          <a:p>
            <a:pPr lvl="0" algn="just"/>
            <a:r>
              <a:rPr lang="id-ID" dirty="0" smtClean="0"/>
              <a:t>Kinerja sesuai harapan, pelanggan puas.</a:t>
            </a:r>
          </a:p>
          <a:p>
            <a:pPr lvl="0" algn="just"/>
            <a:r>
              <a:rPr lang="id-ID" dirty="0" smtClean="0"/>
              <a:t>Kinerja melebihi harapan, pelanggan sangat puas.</a:t>
            </a:r>
          </a:p>
          <a:p>
            <a:pPr algn="just">
              <a:buNone/>
            </a:pPr>
            <a:r>
              <a:rPr lang="id-ID" dirty="0" smtClean="0"/>
              <a:t> </a:t>
            </a:r>
          </a:p>
          <a:p>
            <a:pPr algn="just">
              <a:buNone/>
            </a:pPr>
            <a:endParaRPr lang="id-ID" dirty="0" smtClean="0"/>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buNone/>
            </a:pPr>
            <a:r>
              <a:rPr lang="id-ID" dirty="0" smtClean="0"/>
              <a:t>Pembeli membentuk harapan melalui pengalaman, pendapat orang lain, komentar khalayak. </a:t>
            </a:r>
          </a:p>
          <a:p>
            <a:pPr algn="just">
              <a:buNone/>
            </a:pPr>
            <a:r>
              <a:rPr lang="id-ID" dirty="0" smtClean="0"/>
              <a:t>Perusahaan yang ingin unggul dalam pasar harus mengamati harapan pelanggan. Perusahaan yang mencapai tingkat kepuasan pelanggan tinggi, akan memastikan mereka bahwa pasar sasaran juga mengetahuinya.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MEMPERTAHANKAN PELANGGAN</a:t>
            </a:r>
            <a:endParaRPr lang="id-ID" dirty="0"/>
          </a:p>
        </p:txBody>
      </p:sp>
      <p:sp>
        <p:nvSpPr>
          <p:cNvPr id="3" name="Content Placeholder 2"/>
          <p:cNvSpPr>
            <a:spLocks noGrp="1"/>
          </p:cNvSpPr>
          <p:nvPr>
            <p:ph idx="1"/>
          </p:nvPr>
        </p:nvSpPr>
        <p:spPr/>
        <p:txBody>
          <a:bodyPr>
            <a:normAutofit fontScale="92500"/>
          </a:bodyPr>
          <a:lstStyle/>
          <a:p>
            <a:pPr algn="just">
              <a:buNone/>
            </a:pPr>
            <a:r>
              <a:rPr lang="id-ID" dirty="0" smtClean="0"/>
              <a:t>Banyak perusahaan menggunakan dogma lama yaitu : praktek pemasaran klasik yang berpusat pada cara menarik pelanggan baru daripada memepertahankan yang sudah ada seperti :</a:t>
            </a:r>
          </a:p>
          <a:p>
            <a:pPr lvl="0" algn="just"/>
            <a:r>
              <a:rPr lang="id-ID" dirty="0" smtClean="0"/>
              <a:t>Tekanannya ada pada menciptakan transaksi, bukan hubungan.</a:t>
            </a:r>
          </a:p>
          <a:p>
            <a:pPr lvl="0" algn="just"/>
            <a:r>
              <a:rPr lang="id-ID" dirty="0" smtClean="0"/>
              <a:t>Yang dibicarakan adalah kegiatan pra penjualan dan kegiatan penjualan, tetapi bukan pasca penjualan. </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lgn="just">
              <a:buNone/>
            </a:pPr>
            <a:r>
              <a:rPr lang="id-ID" dirty="0" smtClean="0"/>
              <a:t>Dua cara mempertahankan pelanggan yaitu :</a:t>
            </a:r>
          </a:p>
          <a:p>
            <a:pPr lvl="0" algn="just"/>
            <a:r>
              <a:rPr lang="id-ID" b="1" dirty="0" smtClean="0"/>
              <a:t>Menyulitkan pembeli untuk berganti pemasok, </a:t>
            </a:r>
            <a:r>
              <a:rPr lang="id-ID" dirty="0" smtClean="0"/>
              <a:t>dalam hal ini biasanya pelanggan cenderung tidak berganti pemasok, jika modal tinggi, biaya pencarian barang/objek tinggi, potongan/discount bagi pelanggan hilang/kurang.</a:t>
            </a:r>
          </a:p>
          <a:p>
            <a:pPr lvl="0" algn="just"/>
            <a:r>
              <a:rPr lang="id-ID" b="1" dirty="0" smtClean="0"/>
              <a:t>Memberikan kepuasan pelanggan yang maksimal</a:t>
            </a:r>
            <a:r>
              <a:rPr lang="id-ID" dirty="0" smtClean="0"/>
              <a:t>, sehingga sukar bagi pemasok baru untuk menembus atau menawarkan harga lebih murah. Disini terjadi persaingan harga dan kepuasan</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buNone/>
            </a:pPr>
            <a:r>
              <a:rPr lang="id-ID" sz="2600" dirty="0" smtClean="0"/>
              <a:t>Tugas manajer dalam merancang , menyampaikan pesan/masage isi produk kepada khalayak adalah harus dapat memahami apa yang akan terjadi dalam kesadaran pembeli, yaitu datangnya stimuli/rangsangan sehingga pembeli mengambil keputusannya.</a:t>
            </a:r>
          </a:p>
          <a:p>
            <a:pPr algn="just">
              <a:buNone/>
            </a:pPr>
            <a:r>
              <a:rPr lang="id-ID" sz="2600" dirty="0" smtClean="0"/>
              <a:t> </a:t>
            </a:r>
          </a:p>
          <a:p>
            <a:pPr algn="just">
              <a:buNone/>
            </a:pPr>
            <a:r>
              <a:rPr lang="id-ID" sz="2600" dirty="0" smtClean="0"/>
              <a:t>Langkah terakhir dalam proses pemasaran adalah mengorganisir sumber daya pemasaran dan melakukan serta mengawasi rencana pemasaran</a:t>
            </a:r>
            <a:r>
              <a:rPr lang="id-ID" dirty="0"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a:t>
            </a:r>
            <a:endParaRPr lang="id-ID" dirty="0"/>
          </a:p>
        </p:txBody>
      </p:sp>
      <p:sp>
        <p:nvSpPr>
          <p:cNvPr id="3" name="Content Placeholder 2"/>
          <p:cNvSpPr>
            <a:spLocks noGrp="1"/>
          </p:cNvSpPr>
          <p:nvPr>
            <p:ph idx="1"/>
          </p:nvPr>
        </p:nvSpPr>
        <p:spPr/>
        <p:txBody>
          <a:bodyPr>
            <a:normAutofit fontScale="70000" lnSpcReduction="20000"/>
          </a:bodyPr>
          <a:lstStyle/>
          <a:p>
            <a:pPr algn="just">
              <a:buNone/>
            </a:pPr>
            <a:r>
              <a:rPr lang="id-ID" dirty="0" smtClean="0"/>
              <a:t>Dikumpulkan melalui 1</a:t>
            </a:r>
            <a:r>
              <a:rPr lang="id-ID" b="1" dirty="0" smtClean="0"/>
              <a:t>, e-mail </a:t>
            </a:r>
            <a:r>
              <a:rPr lang="id-ID" dirty="0" smtClean="0"/>
              <a:t>: </a:t>
            </a:r>
            <a:r>
              <a:rPr lang="id-ID" b="1" dirty="0" smtClean="0">
                <a:hlinkClick r:id="rId2"/>
              </a:rPr>
              <a:t>ngeguhusuri@gmail.com</a:t>
            </a:r>
            <a:endParaRPr lang="id-ID" b="1" dirty="0" smtClean="0"/>
          </a:p>
          <a:p>
            <a:pPr algn="just">
              <a:buNone/>
            </a:pPr>
            <a:r>
              <a:rPr lang="id-ID" b="1" dirty="0" smtClean="0"/>
              <a:t>			2.HARD COPY DIKUMPULKAN </a:t>
            </a:r>
          </a:p>
          <a:p>
            <a:pPr algn="just">
              <a:buNone/>
            </a:pPr>
            <a:endParaRPr lang="id-ID" dirty="0" smtClean="0"/>
          </a:p>
          <a:p>
            <a:pPr lvl="0" algn="just"/>
            <a:r>
              <a:rPr lang="id-ID" dirty="0" smtClean="0"/>
              <a:t>1.Bagaimana jika sebuah perusahaan tidak tanggap terhadap kebutuhan pelanggan dengan strategi yang berubah-ubah.</a:t>
            </a:r>
          </a:p>
          <a:p>
            <a:pPr lvl="0" algn="just"/>
            <a:endParaRPr lang="id-ID" dirty="0" smtClean="0"/>
          </a:p>
          <a:p>
            <a:pPr lvl="0" algn="just"/>
            <a:r>
              <a:rPr lang="id-ID" dirty="0" smtClean="0"/>
              <a:t>2.Bagaimana sebuah perusahaan membuat strategi yang berwawasan pemasaran.</a:t>
            </a:r>
          </a:p>
          <a:p>
            <a:pPr lvl="0" algn="just"/>
            <a:endParaRPr lang="id-ID" dirty="0" smtClean="0"/>
          </a:p>
          <a:p>
            <a:pPr lvl="0" algn="just"/>
            <a:r>
              <a:rPr lang="id-ID" dirty="0" smtClean="0"/>
              <a:t>3.Bagaimana cara mengukur dan mengamati kepuasan pelanggan.</a:t>
            </a:r>
          </a:p>
          <a:p>
            <a:pPr lvl="0" algn="just"/>
            <a:endParaRPr lang="id-ID" dirty="0" smtClean="0"/>
          </a:p>
          <a:p>
            <a:pPr lvl="0" algn="just"/>
            <a:r>
              <a:rPr lang="id-ID" dirty="0" smtClean="0"/>
              <a:t>4.Kiat pemasaran apa saja yang dapat digunakan perusahaan untuk mengembangkan ikatan serta kepuasan pelanggan.</a:t>
            </a:r>
          </a:p>
          <a:p>
            <a:pPr algn="just"/>
            <a:endParaRPr lang="id-ID" dirty="0" smtClean="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ANALISIS PELUANG PASAR</a:t>
            </a:r>
            <a:r>
              <a:rPr lang="id-ID" dirty="0" smtClean="0"/>
              <a:t/>
            </a:r>
            <a:br>
              <a:rPr lang="id-ID" dirty="0" smtClean="0"/>
            </a:br>
            <a:endParaRPr lang="id-ID" dirty="0"/>
          </a:p>
        </p:txBody>
      </p:sp>
      <p:sp>
        <p:nvSpPr>
          <p:cNvPr id="3" name="Content Placeholder 2"/>
          <p:cNvSpPr>
            <a:spLocks noGrp="1"/>
          </p:cNvSpPr>
          <p:nvPr>
            <p:ph idx="1"/>
          </p:nvPr>
        </p:nvSpPr>
        <p:spPr/>
        <p:txBody>
          <a:bodyPr>
            <a:normAutofit/>
          </a:bodyPr>
          <a:lstStyle/>
          <a:p>
            <a:pPr algn="just">
              <a:buNone/>
            </a:pPr>
            <a:r>
              <a:rPr lang="id-ID" sz="3600" dirty="0" smtClean="0"/>
              <a:t>Seorang manajer meneliti dan memilih peluang/probabilitas produk yang dihasilkan untuk jangka panjang bagi kelangsungan kinerja, usaha dan kemajuan, pengembangan bisnisnya</a:t>
            </a:r>
            <a:r>
              <a:rPr lang="id-ID" dirty="0" smtClean="0"/>
              <a:t>.</a:t>
            </a:r>
          </a:p>
          <a:p>
            <a:pPr algn="just">
              <a:buNone/>
            </a:pPr>
            <a:endParaRPr lang="id-ID" dirty="0" smtClean="0"/>
          </a:p>
          <a:p>
            <a:pPr algn="just">
              <a:buNone/>
            </a:pPr>
            <a:endParaRPr lang="id-ID" dirty="0" smtClean="0"/>
          </a:p>
          <a:p>
            <a:pPr algn="just">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id-ID" dirty="0" smtClean="0"/>
              <a:t>Peluang tersebut didasarkan atas pemerhatian penelitian akan keperluan yang dibutuhkan oleh pasar dalam jangka yang panjang. Peluang harus memiliki nilai, inovasi, daya saing, berkualitas dan terjangkau oleh konsumen. Mengevaluasi peluang pasar, manajer harus mempunyai sistem informasi pemasaran yang handal (intelejen).</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PLANNING</a:t>
            </a:r>
            <a:endParaRPr lang="id-ID" dirty="0"/>
          </a:p>
        </p:txBody>
      </p:sp>
      <p:sp>
        <p:nvSpPr>
          <p:cNvPr id="3" name="Content Placeholder 2"/>
          <p:cNvSpPr>
            <a:spLocks noGrp="1"/>
          </p:cNvSpPr>
          <p:nvPr>
            <p:ph idx="1"/>
          </p:nvPr>
        </p:nvSpPr>
        <p:spPr/>
        <p:txBody>
          <a:bodyPr>
            <a:noAutofit/>
          </a:bodyPr>
          <a:lstStyle/>
          <a:p>
            <a:pPr algn="just">
              <a:buNone/>
            </a:pPr>
            <a:r>
              <a:rPr lang="id-ID" sz="2300" dirty="0" smtClean="0"/>
              <a:t>Planning yaitu menganalisa peluang pasar, bersamaan dengan meneliti dan memilih pasar sasaran atau pangsa pasar. </a:t>
            </a:r>
          </a:p>
          <a:p>
            <a:pPr algn="just">
              <a:buNone/>
            </a:pPr>
            <a:endParaRPr lang="id-ID" sz="2300" dirty="0" smtClean="0"/>
          </a:p>
          <a:p>
            <a:pPr algn="just">
              <a:buNone/>
            </a:pPr>
            <a:r>
              <a:rPr lang="id-ID" sz="2300" dirty="0" smtClean="0"/>
              <a:t>Memilih pasar sasaran diperlukan merancang strategi pemasaran dan perlu dibuat program pemasaran. </a:t>
            </a:r>
          </a:p>
          <a:p>
            <a:pPr algn="just">
              <a:buNone/>
            </a:pPr>
            <a:endParaRPr lang="id-ID" sz="2300" dirty="0" smtClean="0"/>
          </a:p>
          <a:p>
            <a:pPr algn="just">
              <a:buNone/>
            </a:pPr>
            <a:r>
              <a:rPr lang="id-ID" sz="2300" dirty="0" smtClean="0"/>
              <a:t>Manajer harus dapat mengantisipasi tindakan jika terjadi persaingan dalam pemasaran. </a:t>
            </a:r>
          </a:p>
          <a:p>
            <a:pPr algn="just">
              <a:buNone/>
            </a:pPr>
            <a:endParaRPr lang="id-ID" sz="2300" dirty="0" smtClean="0"/>
          </a:p>
          <a:p>
            <a:pPr algn="just">
              <a:buNone/>
            </a:pPr>
            <a:r>
              <a:rPr lang="id-ID" sz="2300" dirty="0" smtClean="0"/>
              <a:t>Dalam sistem pemasaran diperlukan meneliti, memilih pasar sasaran serta menerapkan posisi penawaran yang kompetitif dan berkualitas. </a:t>
            </a:r>
          </a:p>
          <a:p>
            <a:pPr algn="just">
              <a:buNone/>
            </a:pPr>
            <a:endParaRPr lang="id-ID" sz="2300" dirty="0" smtClean="0"/>
          </a:p>
          <a:p>
            <a:pPr algn="just">
              <a:buNone/>
            </a:pPr>
            <a:endParaRPr lang="id-ID" sz="2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lgn="just">
              <a:buNone/>
            </a:pPr>
            <a:r>
              <a:rPr lang="id-ID" dirty="0" smtClean="0"/>
              <a:t>Manajer harus dapat mengukur dan memperkirakan daya tarik dari produk. </a:t>
            </a:r>
          </a:p>
          <a:p>
            <a:pPr algn="just">
              <a:buNone/>
            </a:pPr>
            <a:r>
              <a:rPr lang="id-ID" dirty="0" smtClean="0"/>
              <a:t>Pemasar harus memahami teknik utama untuk mengukur jangka panjang. Setiap teknik mempunyai kelebihan dan keterbatasan yang harus diketahui oleh pemasar untuk menghindari kesalahan dalam penggunaan dari produk.   (EVALUASI)</a:t>
            </a:r>
          </a:p>
          <a:p>
            <a:pPr algn="just">
              <a:buNone/>
            </a:pPr>
            <a:r>
              <a:rPr lang="id-ID" dirty="0" smtClean="0"/>
              <a:t>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algn="just">
              <a:buNone/>
            </a:pPr>
            <a:r>
              <a:rPr lang="id-ID" sz="2400" dirty="0" smtClean="0"/>
              <a:t>Pengukuran perkiraan pasar adalah menjadi tugas utama untuk menentukan pasar serta produk yang baru. (Actuating) Dari pengukuran dan perkiraan tersebut pemasar dapat menentukan segmen pasar sebagai sasarannya.</a:t>
            </a:r>
          </a:p>
          <a:p>
            <a:pPr algn="just">
              <a:buNone/>
            </a:pPr>
            <a:endParaRPr lang="id-ID" sz="2400" dirty="0" smtClean="0"/>
          </a:p>
          <a:p>
            <a:pPr algn="just">
              <a:buNone/>
            </a:pPr>
            <a:r>
              <a:rPr lang="id-ID" sz="2400" dirty="0" smtClean="0"/>
              <a:t>Segmentasi pasar dapat dilakukan dengan melihat :</a:t>
            </a:r>
          </a:p>
          <a:p>
            <a:pPr lvl="0" algn="just"/>
            <a:r>
              <a:rPr lang="id-ID" sz="2400" dirty="0" smtClean="0"/>
              <a:t>Kelompok pelanggan</a:t>
            </a:r>
          </a:p>
          <a:p>
            <a:pPr lvl="0" algn="just"/>
            <a:r>
              <a:rPr lang="id-ID" sz="2400" dirty="0" smtClean="0"/>
              <a:t>Kelompok yang memerlukan</a:t>
            </a:r>
          </a:p>
          <a:p>
            <a:pPr algn="just">
              <a:buNone/>
            </a:pPr>
            <a:endParaRPr lang="id-ID" sz="2400" dirty="0" smtClean="0"/>
          </a:p>
          <a:p>
            <a:pPr algn="just">
              <a:buNone/>
            </a:pPr>
            <a:r>
              <a:rPr lang="id-ID" sz="2400" dirty="0" smtClean="0"/>
              <a:t>Manajemen pemasaran dapat memperkirakan :</a:t>
            </a:r>
          </a:p>
          <a:p>
            <a:pPr lvl="0" algn="just"/>
            <a:r>
              <a:rPr lang="id-ID" sz="2400" dirty="0" smtClean="0"/>
              <a:t>Tingkat daya tarik pasar,</a:t>
            </a:r>
          </a:p>
          <a:p>
            <a:pPr lvl="0" algn="just"/>
            <a:r>
              <a:rPr lang="id-ID" sz="2400" dirty="0" smtClean="0"/>
              <a:t>Tingkat kekuatan bisnis perusahaan.</a:t>
            </a:r>
          </a:p>
          <a:p>
            <a:pPr algn="just">
              <a:buNone/>
            </a:pPr>
            <a:endParaRPr lang="id-ID" sz="2400" dirty="0" smtClean="0"/>
          </a:p>
          <a:p>
            <a:pPr algn="just">
              <a:buNone/>
            </a:pPr>
            <a:endParaRPr lang="id-ID"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normAutofit/>
          </a:bodyPr>
          <a:lstStyle/>
          <a:p>
            <a:pPr algn="just">
              <a:buNone/>
            </a:pPr>
            <a:r>
              <a:rPr lang="id-ID" dirty="0" smtClean="0"/>
              <a:t>Pemilihan strategi harus mempertimbangkan peluang dan tantangan secara universal dan global, dimana setiap saat produk dapat berubah menurut waktu, </a:t>
            </a:r>
            <a:r>
              <a:rPr lang="id-ID" b="1" i="1" dirty="0" smtClean="0"/>
              <a:t>(Controling</a:t>
            </a:r>
            <a:r>
              <a:rPr lang="id-ID" dirty="0" smtClean="0"/>
              <a:t>)</a:t>
            </a:r>
          </a:p>
          <a:p>
            <a:pPr algn="just">
              <a:buNone/>
            </a:pPr>
            <a:r>
              <a:rPr lang="id-ID" dirty="0" smtClean="0"/>
              <a:t> Dalam strategi pemasaran harus dipaparkan </a:t>
            </a:r>
            <a:r>
              <a:rPr lang="id-ID" b="1" dirty="0" smtClean="0"/>
              <a:t>tentang program pemasaran, kiat pemasaran yang digunakan </a:t>
            </a:r>
            <a:r>
              <a:rPr lang="id-ID" dirty="0" smtClean="0"/>
              <a:t>oleh perusahaan/pemasar untuk mencapai sasaran pemasarannya dalam pasar sasaran. </a:t>
            </a:r>
          </a:p>
          <a:p>
            <a:pPr algn="just">
              <a:buNone/>
            </a:pPr>
            <a:r>
              <a:rPr lang="id-ID" dirty="0" smtClean="0"/>
              <a:t>:</a:t>
            </a:r>
          </a:p>
          <a:p>
            <a:pPr algn="just">
              <a:buNone/>
            </a:pPr>
            <a:endParaRPr lang="id-ID" dirty="0" smtClean="0"/>
          </a:p>
          <a:p>
            <a:pPr algn="just">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McCarthy menggambarkan 4 faktor dalam menjalankan kiat pemasaran yaitu:</a:t>
            </a:r>
            <a:endParaRPr lang="id-ID" sz="3200" dirty="0"/>
          </a:p>
        </p:txBody>
      </p:sp>
      <p:sp>
        <p:nvSpPr>
          <p:cNvPr id="3" name="Content Placeholder 2"/>
          <p:cNvSpPr>
            <a:spLocks noGrp="1"/>
          </p:cNvSpPr>
          <p:nvPr>
            <p:ph idx="1"/>
          </p:nvPr>
        </p:nvSpPr>
        <p:spPr/>
        <p:txBody>
          <a:bodyPr/>
          <a:lstStyle/>
          <a:p>
            <a:pPr lvl="0" algn="just"/>
            <a:r>
              <a:rPr lang="id-ID" b="1" i="1" dirty="0" smtClean="0"/>
              <a:t>Product</a:t>
            </a:r>
            <a:r>
              <a:rPr lang="id-ID" dirty="0" smtClean="0"/>
              <a:t>, berkaitan dengan keperluan dan keinginan (</a:t>
            </a:r>
            <a:r>
              <a:rPr lang="id-ID" i="1" dirty="0" smtClean="0"/>
              <a:t>customer needs and wants</a:t>
            </a:r>
            <a:r>
              <a:rPr lang="id-ID" dirty="0" smtClean="0"/>
              <a:t>).</a:t>
            </a:r>
          </a:p>
          <a:p>
            <a:pPr lvl="0" algn="just"/>
            <a:r>
              <a:rPr lang="id-ID" b="1" i="1" dirty="0" smtClean="0"/>
              <a:t>Price</a:t>
            </a:r>
            <a:r>
              <a:rPr lang="id-ID" dirty="0" smtClean="0"/>
              <a:t>/harga adalah biaya yang akan dikeluarkan pelanggan (</a:t>
            </a:r>
            <a:r>
              <a:rPr lang="id-ID" i="1" dirty="0" smtClean="0"/>
              <a:t>cost to be incurred customer).</a:t>
            </a:r>
          </a:p>
          <a:p>
            <a:pPr lvl="0" algn="just"/>
            <a:r>
              <a:rPr lang="id-ID" b="1" i="1" dirty="0" smtClean="0"/>
              <a:t>Place</a:t>
            </a:r>
            <a:r>
              <a:rPr lang="id-ID" dirty="0" smtClean="0"/>
              <a:t>/tempat ialah kemudahan (</a:t>
            </a:r>
            <a:r>
              <a:rPr lang="id-ID" i="1" dirty="0" smtClean="0"/>
              <a:t>convenience</a:t>
            </a:r>
            <a:r>
              <a:rPr lang="id-ID" dirty="0" smtClean="0"/>
              <a:t>).</a:t>
            </a:r>
          </a:p>
          <a:p>
            <a:pPr lvl="0" algn="just"/>
            <a:r>
              <a:rPr lang="id-ID" b="1" i="1" dirty="0" smtClean="0"/>
              <a:t>Promotion</a:t>
            </a:r>
            <a:r>
              <a:rPr lang="id-ID" dirty="0" smtClean="0"/>
              <a:t> yaitu komunikasi (</a:t>
            </a:r>
            <a:r>
              <a:rPr lang="id-ID" i="1" dirty="0" smtClean="0"/>
              <a:t>communication</a:t>
            </a:r>
            <a:r>
              <a:rPr lang="id-ID" dirty="0" smtClean="0"/>
              <a:t>).</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normAutofit lnSpcReduction="10000"/>
          </a:bodyPr>
          <a:lstStyle/>
          <a:p>
            <a:pPr algn="just">
              <a:buNone/>
            </a:pPr>
            <a:endParaRPr lang="id-ID" sz="2800" dirty="0" smtClean="0"/>
          </a:p>
          <a:p>
            <a:pPr algn="just">
              <a:buNone/>
            </a:pPr>
            <a:r>
              <a:rPr lang="id-ID" sz="2800" b="1" dirty="0" smtClean="0"/>
              <a:t>Kiat pemasaran </a:t>
            </a:r>
            <a:r>
              <a:rPr lang="id-ID" sz="2800" dirty="0" smtClean="0"/>
              <a:t>harus dibuat sehingga saluran distribusi dan konsumen akhir. Dalam variabel kiat pemasaran, perusahaan tidak mudah untuk dapat merubah harga, wiraniaga serta pengeluaran bagi iklannya, hal tersebut menjadikan pengembangan produk dan saluran distribusi tersendat dan memerlukan waktu yang lama. </a:t>
            </a:r>
          </a:p>
          <a:p>
            <a:pPr algn="just">
              <a:buNone/>
            </a:pPr>
            <a:endParaRPr lang="id-ID" sz="2800" dirty="0" smtClean="0"/>
          </a:p>
          <a:p>
            <a:pPr algn="just">
              <a:buNone/>
            </a:pPr>
            <a:endParaRPr lang="id-ID" sz="2800" dirty="0" smtClean="0"/>
          </a:p>
          <a:p>
            <a:pPr algn="just">
              <a:buNone/>
            </a:pPr>
            <a:r>
              <a:rPr lang="id-ID" sz="2800" dirty="0" smtClean="0"/>
              <a:t>Membuat analisa tersebut manajer pemasaran harus menggunakan konsep fungsi tanggapan dari penjual.</a:t>
            </a:r>
          </a:p>
          <a:p>
            <a:pPr algn="just">
              <a:buNone/>
            </a:pPr>
            <a:r>
              <a:rPr lang="id-ID" sz="2800" dirty="0" smtClean="0"/>
              <a:t> </a:t>
            </a:r>
          </a:p>
          <a:p>
            <a:pPr algn="just">
              <a:buNone/>
            </a:pPr>
            <a:endParaRPr lang="id-ID" dirty="0" smtClean="0"/>
          </a:p>
          <a:p>
            <a:pPr algn="just">
              <a:buNone/>
            </a:pP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815</Words>
  <Application>Microsoft Office PowerPoint</Application>
  <PresentationFormat>On-screen Show (4:3)</PresentationFormat>
  <Paragraphs>91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Analisis Peluang Pasar, Proses Perencanaan, Strategi Perencanaan Pemasaran  (K5) </vt:lpstr>
      <vt:lpstr>ANALISIS PELUANG PASAR </vt:lpstr>
      <vt:lpstr>Slide 3</vt:lpstr>
      <vt:lpstr>PLANNING</vt:lpstr>
      <vt:lpstr>Slide 5</vt:lpstr>
      <vt:lpstr>Slide 6</vt:lpstr>
      <vt:lpstr>Slide 7</vt:lpstr>
      <vt:lpstr>McCarthy menggambarkan 4 faktor dalam menjalankan kiat pemasaran yaitu:</vt:lpstr>
      <vt:lpstr>Slide 9</vt:lpstr>
      <vt:lpstr>Slide 10</vt:lpstr>
      <vt:lpstr>Slide 11</vt:lpstr>
      <vt:lpstr>Slide 12</vt:lpstr>
      <vt:lpstr>Slide 13</vt:lpstr>
      <vt:lpstr>KEPUASAN PELANGGAN</vt:lpstr>
      <vt:lpstr>Slide 15</vt:lpstr>
      <vt:lpstr>MEMPERTAHANKAN PELANGGAN</vt:lpstr>
      <vt:lpstr>Slide 17</vt:lpstr>
      <vt:lpstr>Slide 18</vt:lpstr>
      <vt:lpstr>TUGAS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Pemasaran K1 dan K2</dc:title>
  <dc:creator>Toshiba</dc:creator>
  <cp:lastModifiedBy>BUNDA RATU</cp:lastModifiedBy>
  <cp:revision>10</cp:revision>
  <dcterms:created xsi:type="dcterms:W3CDTF">2017-10-27T01:10:23Z</dcterms:created>
  <dcterms:modified xsi:type="dcterms:W3CDTF">2020-09-11T03:58:17Z</dcterms:modified>
</cp:coreProperties>
</file>