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72" r:id="rId5"/>
    <p:sldId id="273" r:id="rId6"/>
    <p:sldId id="274" r:id="rId7"/>
    <p:sldId id="275" r:id="rId8"/>
    <p:sldId id="276" r:id="rId9"/>
    <p:sldId id="271" r:id="rId10"/>
    <p:sldId id="277" r:id="rId11"/>
    <p:sldId id="278" r:id="rId12"/>
    <p:sldId id="279" r:id="rId13"/>
    <p:sldId id="280" r:id="rId14"/>
    <p:sldId id="281" r:id="rId15"/>
    <p:sldId id="282" r:id="rId16"/>
    <p:sldId id="283" r:id="rId17"/>
    <p:sldId id="289" r:id="rId18"/>
    <p:sldId id="284" r:id="rId19"/>
    <p:sldId id="290" r:id="rId20"/>
    <p:sldId id="285" r:id="rId21"/>
    <p:sldId id="291" r:id="rId22"/>
    <p:sldId id="287" r:id="rId23"/>
    <p:sldId id="292" r:id="rId24"/>
    <p:sldId id="288" r:id="rId25"/>
    <p:sldId id="294" r:id="rId26"/>
    <p:sldId id="295" r:id="rId2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5E4E23F-5131-4C1C-AD73-C53944C57DC5}" type="datetimeFigureOut">
              <a:rPr lang="id-ID" smtClean="0"/>
              <a:pPr/>
              <a:t>11/09/2020</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AF1054E-D27D-4A88-957C-D2F6357B54E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E4E23F-5131-4C1C-AD73-C53944C57DC5}" type="datetimeFigureOut">
              <a:rPr lang="id-ID" smtClean="0"/>
              <a:pPr/>
              <a:t>11/09/2020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9AF1054E-D27D-4A88-957C-D2F6357B54E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E4E23F-5131-4C1C-AD73-C53944C57DC5}" type="datetimeFigureOut">
              <a:rPr lang="id-ID" smtClean="0"/>
              <a:pPr/>
              <a:t>11/09/2020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9AF1054E-D27D-4A88-957C-D2F6357B54E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E4E23F-5131-4C1C-AD73-C53944C57DC5}" type="datetimeFigureOut">
              <a:rPr lang="id-ID" smtClean="0"/>
              <a:pPr/>
              <a:t>11/09/2020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9AF1054E-D27D-4A88-957C-D2F6357B54EB}"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5E4E23F-5131-4C1C-AD73-C53944C57DC5}" type="datetimeFigureOut">
              <a:rPr lang="id-ID" smtClean="0"/>
              <a:pPr/>
              <a:t>11/09/2020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9AF1054E-D27D-4A88-957C-D2F6357B54EB}"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5E4E23F-5131-4C1C-AD73-C53944C57DC5}" type="datetimeFigureOut">
              <a:rPr lang="id-ID" smtClean="0"/>
              <a:pPr/>
              <a:t>11/09/2020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9AF1054E-D27D-4A88-957C-D2F6357B54EB}"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5E4E23F-5131-4C1C-AD73-C53944C57DC5}" type="datetimeFigureOut">
              <a:rPr lang="id-ID" smtClean="0"/>
              <a:pPr/>
              <a:t>11/09/2020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9AF1054E-D27D-4A88-957C-D2F6357B54EB}"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5E4E23F-5131-4C1C-AD73-C53944C57DC5}" type="datetimeFigureOut">
              <a:rPr lang="id-ID" smtClean="0"/>
              <a:pPr/>
              <a:t>11/09/2020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9AF1054E-D27D-4A88-957C-D2F6357B54EB}"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5E4E23F-5131-4C1C-AD73-C53944C57DC5}" type="datetimeFigureOut">
              <a:rPr lang="id-ID" smtClean="0"/>
              <a:pPr/>
              <a:t>11/09/2020</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9AF1054E-D27D-4A88-957C-D2F6357B54E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5E4E23F-5131-4C1C-AD73-C53944C57DC5}" type="datetimeFigureOut">
              <a:rPr lang="id-ID" smtClean="0"/>
              <a:pPr/>
              <a:t>11/09/2020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9AF1054E-D27D-4A88-957C-D2F6357B54EB}"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5E4E23F-5131-4C1C-AD73-C53944C57DC5}" type="datetimeFigureOut">
              <a:rPr lang="id-ID" smtClean="0"/>
              <a:pPr/>
              <a:t>11/09/2020</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AF1054E-D27D-4A88-957C-D2F6357B54EB}"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5E4E23F-5131-4C1C-AD73-C53944C57DC5}" type="datetimeFigureOut">
              <a:rPr lang="id-ID" smtClean="0"/>
              <a:pPr/>
              <a:t>11/09/2020</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AF1054E-D27D-4A88-957C-D2F6357B54E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214422"/>
            <a:ext cx="7772400" cy="1470025"/>
          </a:xfrm>
        </p:spPr>
        <p:txBody>
          <a:bodyPr>
            <a:normAutofit fontScale="90000"/>
          </a:bodyPr>
          <a:lstStyle/>
          <a:p>
            <a:r>
              <a:rPr lang="id-ID" b="1" dirty="0" smtClean="0"/>
              <a:t> </a:t>
            </a:r>
            <a:r>
              <a:rPr lang="id-ID" dirty="0" smtClean="0"/>
              <a:t/>
            </a:r>
            <a:br>
              <a:rPr lang="id-ID" dirty="0" smtClean="0"/>
            </a:br>
            <a:r>
              <a:rPr lang="id-ID" b="1" dirty="0" smtClean="0"/>
              <a:t>MANAJEMEN PRODUKSI</a:t>
            </a:r>
            <a:r>
              <a:rPr lang="id-ID" smtClean="0"/>
              <a:t/>
            </a:r>
            <a:br>
              <a:rPr lang="id-ID" smtClean="0"/>
            </a:br>
            <a:r>
              <a:rPr lang="id-ID" b="1" smtClean="0"/>
              <a:t>K4</a:t>
            </a:r>
            <a:r>
              <a:rPr lang="id-ID" dirty="0" smtClean="0"/>
              <a:t/>
            </a:r>
            <a:br>
              <a:rPr lang="id-ID" dirty="0" smtClean="0"/>
            </a:br>
            <a:endParaRPr lang="id-ID" dirty="0"/>
          </a:p>
        </p:txBody>
      </p:sp>
      <p:sp>
        <p:nvSpPr>
          <p:cNvPr id="3" name="Subtitle 2"/>
          <p:cNvSpPr>
            <a:spLocks noGrp="1"/>
          </p:cNvSpPr>
          <p:nvPr>
            <p:ph type="subTitle" idx="1"/>
          </p:nvPr>
        </p:nvSpPr>
        <p:spPr/>
        <p:txBody>
          <a:bodyPr/>
          <a:lstStyle/>
          <a:p>
            <a:r>
              <a:rPr lang="id-ID" b="1" dirty="0"/>
              <a:t>(DR.Ir.Ratu Mutialela Caropeboka.M.S)</a:t>
            </a:r>
            <a:endParaRPr lang="id-ID" dirty="0"/>
          </a:p>
          <a:p>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71480"/>
            <a:ext cx="8229600" cy="5000660"/>
          </a:xfrm>
        </p:spPr>
        <p:txBody>
          <a:bodyPr>
            <a:noAutofit/>
          </a:bodyPr>
          <a:lstStyle/>
          <a:p>
            <a:pPr algn="just"/>
            <a:r>
              <a:rPr lang="id-ID" sz="2400" dirty="0" smtClean="0"/>
              <a:t>Adanya sistem JIT, kita telah dapat mengatasi 3 pemborosan (over production, excess inventory dan waiting) diantara 7 pemborosan (7 Waste) yang harus dihindari dalam sistem produksi Toyota. Istilah “Just In Time” jika diterjemahkan langsung kedalam bahasa indonesia adalah tepat waktu, jadi Sistem Produksi Just In Time atau JIT ini dalam bahasa indonesia sering disebut dengan Sistem Produksi Tepat Waktu. Tepat waktu disini berarti semua persediaan bahan baku yang akan di olah menjadi barang jadi harus tiba tepat waktunya dengan jumlah yang tepat juga. Semua barang jadi juga harus siap produksi sesuai dengan jumlah yang dibutuhkan oleh pelanggan pada waktu yang tepat pula.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71480"/>
            <a:ext cx="8229600" cy="5000660"/>
          </a:xfrm>
        </p:spPr>
        <p:txBody>
          <a:bodyPr>
            <a:noAutofit/>
          </a:bodyPr>
          <a:lstStyle/>
          <a:p>
            <a:pPr algn="just">
              <a:buNone/>
            </a:pPr>
            <a:r>
              <a:rPr lang="id-ID" sz="2400" dirty="0" smtClean="0"/>
              <a:t>Stock Level atau tingkat persediaan bahan baku, bahan pendukung, komponen, bahan semi jadi (WIP atau Work In Progress) dan juga barang jadi akan dijaga pada tingkat atau jumlah yang paling minimum. Hal ini dapat membantu perusahaan dalam mengoptimalkan Cash Flow dan menghindari biaya-biaya yang akan terjadi akibat kelebihan bahan baku dan barang jadi.</a:t>
            </a:r>
          </a:p>
          <a:p>
            <a:pPr algn="just">
              <a:buNone/>
            </a:pPr>
            <a:endParaRPr lang="id-ID" sz="2400" dirty="0" smtClean="0"/>
          </a:p>
          <a:p>
            <a:pPr algn="just">
              <a:buNone/>
            </a:pPr>
            <a:r>
              <a:rPr lang="id-ID" sz="2400" dirty="0" smtClean="0"/>
              <a:t>Sistem Produksi Just In Time atau Sistem Produksi JIT ini, diperlukan ketelitian dalam merencanakan jadwal-jadwal produksi mulai jadwal pembelian bahan produksi, jadwal penerimaan bahan produksi, jadwal jalannya produksi, jadwal kesiapan produk hingga ke jadwal pengiriman barang jadi.</a:t>
            </a:r>
          </a:p>
          <a:p>
            <a:pPr algn="just">
              <a:buNone/>
            </a:pPr>
            <a:endParaRPr lang="id-ID"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71480"/>
            <a:ext cx="8229600" cy="5000660"/>
          </a:xfrm>
        </p:spPr>
        <p:txBody>
          <a:bodyPr>
            <a:noAutofit/>
          </a:bodyPr>
          <a:lstStyle/>
          <a:p>
            <a:pPr algn="just">
              <a:buNone/>
            </a:pPr>
            <a:r>
              <a:rPr lang="id-ID" sz="2200" dirty="0" smtClean="0"/>
              <a:t>Perusahaan-perusahaan manufakturing modern saat ini menggunakan berbagai perangkat lunak (Software) yang canggih dalammerencanakan jadwal produksi yang didalamnya juga termasuk mengeluarkan pesanan pembelian (purchase order) dan pengendalian jumlah persediaan (inventory). Software produksi tersebut juga dapat melakukan penukaran informasi mulai dari pemasok (vendor) hingga ke pelanggan (customer) melalui Electronic Data Interchange (EDI) untuk memastikan kebenaran sampai ke data-data yang paling rinci (detail).</a:t>
            </a:r>
          </a:p>
          <a:p>
            <a:pPr algn="just">
              <a:buNone/>
            </a:pPr>
            <a:endParaRPr lang="id-ID" sz="2200" dirty="0" smtClean="0"/>
          </a:p>
          <a:p>
            <a:pPr algn="just">
              <a:buNone/>
            </a:pPr>
            <a:r>
              <a:rPr lang="id-ID" sz="2200" dirty="0" smtClean="0"/>
              <a:t>Kebenaran dan ketepatan waktu pengiriman bahan-bahan produksi sangat diperlukan dalam Sistem Produksi Just In Time ini. Contoh pada sebuah perusahaan manufaktur Handphone,perusahaan tersebut harus dapat menerima model LCD display yang benar dan dalam jumlah yang dibutuhkan untuk satu hari produksi, pemasok LCD Display tersebut diharapkan dapat mengirimkan dan tiba digudang produksi dalam batas waktu yang sangat singkat.</a:t>
            </a:r>
          </a:p>
          <a:p>
            <a:pPr algn="just">
              <a:buNone/>
            </a:pPr>
            <a:r>
              <a:rPr lang="id-ID" sz="2200" dirty="0" smtClean="0"/>
              <a:t> </a:t>
            </a:r>
          </a:p>
          <a:p>
            <a:pPr algn="just">
              <a:buNone/>
            </a:pPr>
            <a:endParaRPr lang="id-ID" sz="22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0"/>
            <a:ext cx="8229600" cy="5000660"/>
          </a:xfrm>
        </p:spPr>
        <p:txBody>
          <a:bodyPr>
            <a:noAutofit/>
          </a:bodyPr>
          <a:lstStyle/>
          <a:p>
            <a:pPr algn="just">
              <a:buNone/>
            </a:pPr>
            <a:r>
              <a:rPr lang="id-ID" sz="2100" dirty="0" smtClean="0"/>
              <a:t>Sistem permintaan bahan-bahan produksi demikian biasanya disebut dengan “Pull System” atau “Sistem Tarik”. Keberhasilan Sistem Produksi Just In Time sangat tergantung pada komitmen seluruh karyawan perusahaan mulai dari level yang terendah hingga pada level yang tertinggi.</a:t>
            </a:r>
          </a:p>
          <a:p>
            <a:pPr algn="just">
              <a:buNone/>
            </a:pPr>
            <a:endParaRPr lang="id-ID" sz="2100" dirty="0" smtClean="0"/>
          </a:p>
          <a:p>
            <a:pPr algn="just">
              <a:buNone/>
            </a:pPr>
            <a:r>
              <a:rPr lang="id-ID" sz="2100" dirty="0" smtClean="0"/>
              <a:t>Kelebihan Sistem Produksi Just In Time (JIT) :</a:t>
            </a:r>
          </a:p>
          <a:p>
            <a:pPr lvl="0" algn="just"/>
            <a:r>
              <a:rPr lang="id-ID" sz="2100" dirty="0" smtClean="0"/>
              <a:t>Tingkat persediaan atau stock level yang rendah sehingga menghemat tempat penyimpanan dan biaya-biaya terkait seperti biaya sewa tempat dan biaya asuransi.</a:t>
            </a:r>
          </a:p>
          <a:p>
            <a:pPr lvl="0" algn="just"/>
            <a:r>
              <a:rPr lang="id-ID" sz="2100" dirty="0" smtClean="0"/>
              <a:t>Bahan-bahan produksi hanya diperoleh saat diperlukan saja sehingga hanya memerlukan modal kerja yang rendah.</a:t>
            </a:r>
          </a:p>
          <a:p>
            <a:pPr lvl="0" algn="just"/>
            <a:r>
              <a:rPr lang="id-ID" sz="2100" dirty="0" smtClean="0"/>
              <a:t>Dengan tingkat persediaan yang rendah, kemungkinan terjadinya pemborosan akibat produk yang ketinggalan zaman, lewat kadaluarsa dan rusak atau usang akan menjadi semakin rendah.</a:t>
            </a:r>
          </a:p>
          <a:p>
            <a:pPr lvl="0" algn="just"/>
            <a:r>
              <a:rPr lang="id-ID" sz="2100" dirty="0" smtClean="0"/>
              <a:t>Menghindari penumpukkan produk jadi yang tidak terjual akibat perubahan mendadak dalam permintaan.</a:t>
            </a:r>
          </a:p>
          <a:p>
            <a:pPr lvl="0" algn="just"/>
            <a:r>
              <a:rPr lang="id-ID" sz="2100" dirty="0" smtClean="0"/>
              <a:t>Memerlukan penekanan pada kualitas bahan-bahan produksi yang dipasok oleh supplier (pemasok) sehingga dapat mengurangi waktu pemeriksaan dan pengerjaan ulang.</a:t>
            </a:r>
          </a:p>
          <a:p>
            <a:pPr algn="just">
              <a:buNone/>
            </a:pPr>
            <a:endParaRPr lang="id-ID" sz="21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0"/>
            <a:ext cx="8229600" cy="5000660"/>
          </a:xfrm>
        </p:spPr>
        <p:txBody>
          <a:bodyPr>
            <a:noAutofit/>
          </a:bodyPr>
          <a:lstStyle/>
          <a:p>
            <a:pPr lvl="0" algn="just">
              <a:buNone/>
            </a:pPr>
            <a:r>
              <a:rPr lang="id-ID" sz="2200" dirty="0" smtClean="0"/>
              <a:t>Kelemahan Sistem Produksi Just In Time (JIT) :</a:t>
            </a:r>
          </a:p>
          <a:p>
            <a:pPr lvl="0" algn="just">
              <a:buNone/>
            </a:pPr>
            <a:endParaRPr lang="id-ID" sz="2200" dirty="0" smtClean="0"/>
          </a:p>
          <a:p>
            <a:pPr lvl="0" algn="just"/>
            <a:r>
              <a:rPr lang="id-ID" sz="2200" dirty="0" smtClean="0"/>
              <a:t>Sistem Produksi Just In Time tidak memiliki toleransi terhadap kesalahan atau “Zero Tolerance for Mistakes” sehingga akan sangat sulit untuk melakukan perbaikan/pengerjaan ulang pada bahan-bahan produksi ataupun produk jadi yang mengalami kecacatan. Hal ini dikarenakan tingkat persediaan bahan-bahan produksi dan produk jadi yang sangat minimum.</a:t>
            </a:r>
          </a:p>
          <a:p>
            <a:pPr lvl="0" algn="just"/>
            <a:r>
              <a:rPr lang="id-ID" sz="2200" dirty="0" smtClean="0"/>
              <a:t>Ketergantungan yang sangat tinggi terhadap pemasok baik dalamkualitas maupun ketepatan pengiriman yang pada umunya diluar lingkup perusahaan manufakturing yang bersangkutan. Keterlambatan pengiriman oleh satu pemasok akan mengakibatkan terhambatnya semua jadwal produksi yang telah direncanakan.</a:t>
            </a:r>
          </a:p>
          <a:p>
            <a:pPr lvl="0" algn="just"/>
            <a:r>
              <a:rPr lang="id-ID" sz="2200" dirty="0" smtClean="0"/>
              <a:t>Biaya transaksi akan relatif tinggi akibat frekuensi transaksi yang tinggi.</a:t>
            </a:r>
          </a:p>
          <a:p>
            <a:pPr lvl="0" algn="just"/>
            <a:r>
              <a:rPr lang="id-ID" sz="2200" dirty="0" smtClean="0"/>
              <a:t>Perusahaan manufakturing yang bersangkutan akan sulit untuk memenuhi permintaan yang mendadak tinggi karena pada kenyataannya tidak ada produk jadi yang lebih.</a:t>
            </a:r>
          </a:p>
          <a:p>
            <a:pPr algn="just">
              <a:buNone/>
            </a:pPr>
            <a:endParaRPr lang="id-ID" sz="2200" dirty="0" smtClean="0"/>
          </a:p>
          <a:p>
            <a:pPr algn="just">
              <a:buNone/>
            </a:pPr>
            <a:endParaRPr lang="id-ID" sz="22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buNone/>
            </a:pPr>
            <a:r>
              <a:rPr lang="id-ID" dirty="0" smtClean="0"/>
              <a:t>Strategi respon produksi terhadadp permintaan konsumen adalah respon atau tanggapan suatu perusahaan manufakturing dalam merealisasikan permintaan konsumen sesuai dengan waktu dan jumlah yang diperlukannya.</a:t>
            </a:r>
          </a:p>
          <a:p>
            <a:pPr algn="just">
              <a:buNone/>
            </a:pPr>
            <a:endParaRPr lang="id-ID" b="1" dirty="0" smtClean="0"/>
          </a:p>
          <a:p>
            <a:pPr algn="just">
              <a:buNone/>
            </a:pPr>
            <a:r>
              <a:rPr lang="id-ID" b="1" dirty="0" smtClean="0"/>
              <a:t>Jenis-Jenis Strategi Respon Produksi Terhadap Permintaan Konsumen</a:t>
            </a:r>
            <a:endParaRPr lang="id-ID" dirty="0" smtClean="0"/>
          </a:p>
          <a:p>
            <a:pPr algn="just">
              <a:buNone/>
            </a:pPr>
            <a:r>
              <a:rPr lang="id-ID" dirty="0" smtClean="0"/>
              <a:t>Strategi respon produksi terhadadp permintaan konsumen ini terdiri dari 5 jenis, yaitu sebagai berikut :</a:t>
            </a:r>
          </a:p>
          <a:p>
            <a:pPr algn="just">
              <a:buNone/>
            </a:pPr>
            <a:endParaRPr lang="id-ID" dirty="0"/>
          </a:p>
        </p:txBody>
      </p:sp>
      <p:sp>
        <p:nvSpPr>
          <p:cNvPr id="2" name="Title 1"/>
          <p:cNvSpPr>
            <a:spLocks noGrp="1"/>
          </p:cNvSpPr>
          <p:nvPr>
            <p:ph type="title"/>
          </p:nvPr>
        </p:nvSpPr>
        <p:spPr>
          <a:xfrm>
            <a:off x="428596" y="500042"/>
            <a:ext cx="8229600" cy="1143000"/>
          </a:xfrm>
        </p:spPr>
        <p:txBody>
          <a:bodyPr>
            <a:normAutofit fontScale="90000"/>
          </a:bodyPr>
          <a:lstStyle/>
          <a:p>
            <a:r>
              <a:rPr lang="id-ID" b="1" dirty="0" smtClean="0"/>
              <a:t>STRATEGI RESPON PRODUKSI TERHADAP PERMINTAAN KONSUMEN</a:t>
            </a:r>
            <a:r>
              <a:rPr lang="id-ID" dirty="0" smtClean="0"/>
              <a:t/>
            </a:r>
            <a:br>
              <a:rPr lang="id-ID" dirty="0" smtClean="0"/>
            </a:br>
            <a:endParaRPr lang="id-ID"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71480"/>
            <a:ext cx="8229600" cy="5000660"/>
          </a:xfrm>
        </p:spPr>
        <p:txBody>
          <a:bodyPr>
            <a:noAutofit/>
          </a:bodyPr>
          <a:lstStyle/>
          <a:p>
            <a:pPr marL="566928" indent="-457200" algn="just">
              <a:buAutoNum type="arabicPeriod"/>
            </a:pPr>
            <a:r>
              <a:rPr lang="id-ID" sz="2400" dirty="0" smtClean="0"/>
              <a:t> </a:t>
            </a:r>
            <a:r>
              <a:rPr lang="id-ID" sz="2400" b="1" dirty="0" smtClean="0"/>
              <a:t>DESIGN TO ORDER (DTO), </a:t>
            </a:r>
            <a:r>
              <a:rPr lang="id-ID" sz="2400" dirty="0" smtClean="0"/>
              <a:t>yang dimaksud DTO atau sering disebut dengan Enggineering to Order (ETO) adalah strategi respon pemenuhan permintaan konsumen yang dimulai dari proses perancangan produk sesuai spesifikasi yang dibutuhkan oleh konsumen/pelanggan hingga diproduksi dan dikirimkan ke tangan konsumen/pelanggan. </a:t>
            </a:r>
          </a:p>
          <a:p>
            <a:pPr marL="566928" indent="-457200" algn="just">
              <a:buAutoNum type="arabicPeriod"/>
            </a:pPr>
            <a:endParaRPr lang="id-ID" sz="2400" dirty="0" smtClean="0"/>
          </a:p>
          <a:p>
            <a:pPr marL="566928" indent="-457200" algn="just">
              <a:buNone/>
            </a:pPr>
            <a:r>
              <a:rPr lang="id-ID" sz="2400" dirty="0" smtClean="0"/>
              <a:t>Perusahaan manufakturing yang bersangkutan baru akan melakukan proses produksi apabila ada permintaan yang pasti dari konsumen/pelanggan.. </a:t>
            </a:r>
            <a:endParaRPr lang="id-ID" sz="21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buNone/>
            </a:pPr>
            <a:r>
              <a:rPr lang="id-ID" sz="2800" dirty="0" smtClean="0"/>
              <a:t>Salah satu keuntungan dari strategi ini adalah perusahaan tidak mempunyai persediaan (inventory) sehingga biaya persediaan boleh dikatakan hampir tidak ada</a:t>
            </a:r>
          </a:p>
          <a:p>
            <a:pPr algn="just">
              <a:buNone/>
            </a:pPr>
            <a:endParaRPr lang="id-ID" sz="2800" dirty="0" smtClean="0"/>
          </a:p>
          <a:p>
            <a:pPr algn="just">
              <a:buNone/>
            </a:pPr>
            <a:r>
              <a:rPr lang="id-ID" sz="2800" dirty="0" smtClean="0"/>
              <a:t>Strategi DTO ini cocok untuk perusahaan-perusahaan manufakturing yang memproduksi produk-produk yang baru ataupun produk yang unik. Contohnya seperti jembatan, produk-produk militer, kapal, pesawat terbang, peralatan khusus industri dan gedung.</a:t>
            </a:r>
          </a:p>
        </p:txBody>
      </p:sp>
      <p:sp>
        <p:nvSpPr>
          <p:cNvPr id="3" name="Title 2"/>
          <p:cNvSpPr>
            <a:spLocks noGrp="1"/>
          </p:cNvSpPr>
          <p:nvPr>
            <p:ph type="title"/>
          </p:nvPr>
        </p:nvSpPr>
        <p:spPr/>
        <p:txBody>
          <a:bodyPr/>
          <a:lstStyle/>
          <a:p>
            <a:endParaRPr lang="id-ID"/>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71480"/>
            <a:ext cx="8229600" cy="5000660"/>
          </a:xfrm>
        </p:spPr>
        <p:txBody>
          <a:bodyPr>
            <a:noAutofit/>
          </a:bodyPr>
          <a:lstStyle/>
          <a:p>
            <a:pPr lvl="0" algn="just">
              <a:buNone/>
            </a:pPr>
            <a:r>
              <a:rPr lang="id-ID" sz="2100" dirty="0" smtClean="0"/>
              <a:t>2.  </a:t>
            </a:r>
            <a:r>
              <a:rPr lang="id-ID" sz="2400" b="1" dirty="0" smtClean="0"/>
              <a:t> ASSEMBLY TO ORDER  (ATO),  </a:t>
            </a:r>
            <a:r>
              <a:rPr lang="id-ID" sz="2400" dirty="0" smtClean="0"/>
              <a:t>pada strategi ATO ini perusahaan manufakturing akan membuat modul-modul standar atau sub-assembly yang standar sehingga dapat merespon dengan cepat setiap permintaan konsumen/pelanggan. Apabila konsumen atau pelanggan melakukan pemesanan, perusahaan akan merakit modul atau sub-assembly tersebut sesuai dengan permintaan yang dibutuhkan oleh pelanggan/konsumen. Contoh strategy ATO adalah pada produk komputer, perusahaan akan membuat modul-modul standar seperti modul RAM, hard disk, motherboard, prosessor dan DVD drive</a:t>
            </a:r>
          </a:p>
          <a:p>
            <a:pPr algn="just">
              <a:buNone/>
            </a:pPr>
            <a:endParaRPr lang="id-ID" sz="2400" dirty="0" smtClean="0"/>
          </a:p>
          <a:p>
            <a:pPr algn="just">
              <a:buNone/>
            </a:pPr>
            <a:endParaRPr lang="id-ID" sz="21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sz="2800" dirty="0" smtClean="0"/>
              <a:t>Begitu terima konfirmasi pesanan dari konsumen, perusahaan tersebut langsung melakukan perakitan semua modul yang bersangkutan menjadi 1 unit komputer yang lengkap. </a:t>
            </a:r>
          </a:p>
          <a:p>
            <a:r>
              <a:rPr lang="id-ID" sz="2800" dirty="0" smtClean="0"/>
              <a:t>Perusahaan yang menerapkan strategi ATO ini memiliki resiko dalam menyimpan persediaan (inventory) modul-modul standar yang bersangkutan.</a:t>
            </a: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None/>
            </a:pPr>
            <a:r>
              <a:rPr lang="id-ID" dirty="0" smtClean="0"/>
              <a:t>Salah satu permasalahan yang dihadapi oleh manajemen perusahaan adalah situasi krisis yang melanda perusahaan. Isi nasional dan lelah melibatkan banyak pihak didalam penanganannya.Implikasi dari permasalahan tersebut tidak hanya berpengaruh terhadap perusahaan besar, tetapi juga telah membuat perusahaan kecil dan pedagang kecil ikut merasakan akibatnya. Banyak penggangguran yang terjadi, dan sekian banyak produk yang tidak laku dijual.</a:t>
            </a:r>
          </a:p>
          <a:p>
            <a:pPr algn="just">
              <a:buNone/>
            </a:pPr>
            <a:r>
              <a:rPr lang="id-ID" dirty="0" smtClean="0"/>
              <a:t> </a:t>
            </a:r>
          </a:p>
          <a:p>
            <a:pPr algn="just">
              <a:buNone/>
            </a:pPr>
            <a:endParaRPr lang="id-ID" dirty="0"/>
          </a:p>
        </p:txBody>
      </p:sp>
      <p:sp>
        <p:nvSpPr>
          <p:cNvPr id="2" name="Title 1"/>
          <p:cNvSpPr>
            <a:spLocks noGrp="1"/>
          </p:cNvSpPr>
          <p:nvPr>
            <p:ph type="title"/>
          </p:nvPr>
        </p:nvSpPr>
        <p:spPr/>
        <p:txBody>
          <a:bodyPr>
            <a:normAutofit fontScale="90000"/>
          </a:bodyPr>
          <a:lstStyle/>
          <a:p>
            <a:r>
              <a:rPr lang="id-ID" b="1" dirty="0" smtClean="0"/>
              <a:t>KRISIS PERUSAHAAN</a:t>
            </a:r>
            <a:r>
              <a:rPr lang="id-ID" dirty="0" smtClean="0"/>
              <a:t/>
            </a:r>
            <a:br>
              <a:rPr lang="id-ID" dirty="0" smtClean="0"/>
            </a:b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71480"/>
            <a:ext cx="8229600" cy="5000660"/>
          </a:xfrm>
        </p:spPr>
        <p:txBody>
          <a:bodyPr>
            <a:noAutofit/>
          </a:bodyPr>
          <a:lstStyle/>
          <a:p>
            <a:pPr lvl="0" algn="just">
              <a:buNone/>
            </a:pPr>
            <a:r>
              <a:rPr lang="id-ID" sz="2200" b="1" dirty="0" smtClean="0"/>
              <a:t>3.  MAKE TO ORDER (MTO)</a:t>
            </a:r>
            <a:r>
              <a:rPr lang="id-ID" sz="2200" dirty="0" smtClean="0"/>
              <a:t>, pada strategi MTO perusaahaan hanya akan melaksanakan proses produksi apabila menerima konfirmasi pesanan dari konsumen/pelanggan untuk produk tertentu. Konsumen/pelanggan biasanya bersedia untuk menunggu produsen (perusahaan manufakturing) untuk menyelesaikan produksinya. Perbedaan DTO dan MTO tidakdimulai dari proses perancangan atau design karena produk yang diminta oleh konsumen/pelanggan pada dasarnya sudah pernah diproduksi sebelumnya atau perancangannya sudah siap sebelumnya.</a:t>
            </a:r>
          </a:p>
          <a:p>
            <a:pPr lvl="0" algn="just">
              <a:buNone/>
            </a:pPr>
            <a:endParaRPr lang="id-ID" sz="2200" dirty="0" smtClean="0"/>
          </a:p>
          <a:p>
            <a:pPr lvl="0" algn="just">
              <a:buNone/>
            </a:pPr>
            <a:endParaRPr lang="id-ID" sz="2200" dirty="0" smtClean="0"/>
          </a:p>
          <a:p>
            <a:pPr lvl="0" algn="just">
              <a:buNone/>
            </a:pPr>
            <a:endParaRPr lang="id-ID" sz="2200" dirty="0" smtClean="0"/>
          </a:p>
          <a:p>
            <a:pPr algn="just">
              <a:buNone/>
            </a:pPr>
            <a:endParaRPr lang="id-ID" sz="22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endParaRPr lang="id-ID" dirty="0" smtClean="0"/>
          </a:p>
          <a:p>
            <a:pPr lvl="0" algn="just">
              <a:buNone/>
            </a:pPr>
            <a:r>
              <a:rPr lang="id-ID" sz="2800" b="1" dirty="0" smtClean="0"/>
              <a:t>4. MAKE TO STOCK (MTS), </a:t>
            </a:r>
            <a:r>
              <a:rPr lang="id-ID" sz="2800" dirty="0" smtClean="0"/>
              <a:t>yaitu strategi dimana produsen telah melakukan proses produksi daan produk-produk mereka telah berbentuk barang jadi sebelum menerima pesanan dari konsumen/pelanggan. Barang-barang jadi tersebut siap-siap dikirim ke konsumen atau pelanggan begitu pesanan dari pelanggan diterima oleh perusahaan manufakturing yang bersangkutan. </a:t>
            </a:r>
          </a:p>
          <a:p>
            <a:pPr algn="just">
              <a:buNone/>
            </a:pPr>
            <a:r>
              <a:rPr lang="id-ID" sz="2800" dirty="0" smtClean="0"/>
              <a:t> </a:t>
            </a: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71480"/>
            <a:ext cx="8229600" cy="5000660"/>
          </a:xfrm>
        </p:spPr>
        <p:txBody>
          <a:bodyPr>
            <a:noAutofit/>
          </a:bodyPr>
          <a:lstStyle/>
          <a:p>
            <a:pPr algn="just">
              <a:buNone/>
            </a:pPr>
            <a:r>
              <a:rPr lang="id-ID" sz="2400" dirty="0" smtClean="0"/>
              <a:t>Strategi MTS memiliki resiko yang tinggi karena mempunyai persediaan (inventory) yang banyak sehingga biaya-biaya yang berkaitan dengan persediaan juga menjadi tinggi. Kelebihannya adalah dapat dengan cepat merespon permintaan konsumen sehingga konsumen ataupun pelanggan tidak perlu menunggu waktu yang lama untuk mendapatkan produknya. </a:t>
            </a:r>
            <a:endParaRPr lang="id-ID" sz="2200" dirty="0" smtClean="0"/>
          </a:p>
          <a:p>
            <a:pPr lvl="0" algn="just">
              <a:buNone/>
            </a:pPr>
            <a:endParaRPr lang="id-ID" sz="2200" dirty="0" smtClean="0"/>
          </a:p>
          <a:p>
            <a:pPr algn="just">
              <a:buNone/>
            </a:pPr>
            <a:r>
              <a:rPr lang="id-ID" sz="2200" dirty="0" smtClean="0"/>
              <a:t> </a:t>
            </a:r>
          </a:p>
          <a:p>
            <a:pPr lvl="0" algn="just">
              <a:buNone/>
            </a:pPr>
            <a:endParaRPr lang="id-ID" sz="2200" dirty="0" smtClean="0"/>
          </a:p>
          <a:p>
            <a:pPr algn="just">
              <a:buNone/>
            </a:pPr>
            <a:endParaRPr lang="id-ID" sz="22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buNone/>
            </a:pPr>
            <a:r>
              <a:rPr lang="id-ID" sz="2800" dirty="0" smtClean="0"/>
              <a:t>Strategi MTS ini sering dgunakan oleh perusahaan manufakturing yang mebuat barang konsumen seperti peralatan rumah tangga, bahan-bahan pokok, produk makanan, mainan anak-anak. </a:t>
            </a:r>
          </a:p>
          <a:p>
            <a:pPr algn="just">
              <a:buNone/>
            </a:pPr>
            <a:r>
              <a:rPr lang="id-ID" sz="2800" dirty="0" smtClean="0"/>
              <a:t>Umumnya perusahaan ini memiliki sistem peramalan akurat dalam mengurangi resiko yang dihadapinya.</a:t>
            </a:r>
          </a:p>
        </p:txBody>
      </p:sp>
      <p:sp>
        <p:nvSpPr>
          <p:cNvPr id="3" name="Title 2"/>
          <p:cNvSpPr>
            <a:spLocks noGrp="1"/>
          </p:cNvSpPr>
          <p:nvPr>
            <p:ph type="title"/>
          </p:nvPr>
        </p:nvSpPr>
        <p:spPr/>
        <p:txBody>
          <a:bodyPr/>
          <a:lstStyle/>
          <a:p>
            <a:endParaRPr lang="id-ID"/>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71480"/>
            <a:ext cx="8229600" cy="5000660"/>
          </a:xfrm>
        </p:spPr>
        <p:txBody>
          <a:bodyPr>
            <a:noAutofit/>
          </a:bodyPr>
          <a:lstStyle/>
          <a:p>
            <a:pPr lvl="0" algn="just">
              <a:buNone/>
            </a:pPr>
            <a:endParaRPr lang="id-ID" sz="2200" dirty="0" smtClean="0"/>
          </a:p>
          <a:p>
            <a:pPr lvl="0" algn="just">
              <a:buNone/>
            </a:pPr>
            <a:endParaRPr lang="id-ID" sz="2200" dirty="0" smtClean="0"/>
          </a:p>
          <a:p>
            <a:pPr lvl="0" algn="just">
              <a:buNone/>
            </a:pPr>
            <a:endParaRPr lang="id-ID" sz="2200" dirty="0" smtClean="0"/>
          </a:p>
          <a:p>
            <a:pPr lvl="0" algn="just">
              <a:buNone/>
            </a:pPr>
            <a:r>
              <a:rPr lang="id-ID" sz="2200" b="1" dirty="0" smtClean="0"/>
              <a:t>5. </a:t>
            </a:r>
            <a:r>
              <a:rPr lang="id-ID" sz="2400" b="1" dirty="0" smtClean="0"/>
              <a:t>MAKE TO DEMAND (MTD</a:t>
            </a:r>
            <a:r>
              <a:rPr lang="id-ID" sz="2400" dirty="0" smtClean="0"/>
              <a:t>), merupakan suatu strategi respon yang relatif baru, strategi ini dikembangkan untuk memnuhi permintaan konsumen/pelanggan dengan cepat dan lebih fleksibel. Pada strategi MTD  ini, perusahaan dapat menyerahkan jumlah yang dibutuhkan pelanggan/konsumen pada waktu yang tepat sesuai dengan permintaan pelanggan/konsumen. </a:t>
            </a:r>
            <a:endParaRPr lang="id-ID" sz="2200" dirty="0" smtClean="0"/>
          </a:p>
          <a:p>
            <a:pPr algn="just">
              <a:buNone/>
            </a:pPr>
            <a:endParaRPr lang="id-ID" sz="22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id-ID" sz="2800" dirty="0" smtClean="0"/>
              <a:t>Strategi ini pada dasarnya adalah gabungan dari beberapa strategi yang disebutkan diatas. Design (rancangan), bahan-bahan baku,modul atau sub-assembly, ataupun produk dapat disimpan sebagi inventory (persediaan). Namun tantangan dalam MTD ini adalah bagaimana memperhitungkan dan meningkatkan efisiensi dan efektifitas dalam suatu inventory(persediaan). </a:t>
            </a: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id-ID" sz="2400" dirty="0" smtClean="0"/>
              <a:t>Strategi demand ini pada umunya meliputi penerapan beberapa sistem produksi modern seperti Sistem Just In Time (JIT), Lean Manufakturing dan Sistem Pengendalian Kualitas  Sigma.</a:t>
            </a:r>
          </a:p>
          <a:p>
            <a:pPr lvl="0"/>
            <a:endParaRPr lang="id-ID" sz="2400" dirty="0" smtClean="0"/>
          </a:p>
          <a:p>
            <a:pPr lvl="0"/>
            <a:r>
              <a:rPr lang="id-ID" sz="2400" dirty="0" smtClean="0"/>
              <a:t>Catatan : baca buku Manajemen Pemasaran  by</a:t>
            </a:r>
          </a:p>
          <a:p>
            <a:pPr lvl="0"/>
            <a:r>
              <a:rPr lang="id-ID" sz="2400" dirty="0" smtClean="0"/>
              <a:t>Philip Kothler edisi 13 jid 1 </a:t>
            </a:r>
          </a:p>
        </p:txBody>
      </p:sp>
      <p:sp>
        <p:nvSpPr>
          <p:cNvPr id="3" name="Title 2"/>
          <p:cNvSpPr>
            <a:spLocks noGrp="1"/>
          </p:cNvSpPr>
          <p:nvPr>
            <p:ph type="title"/>
          </p:nvPr>
        </p:nvSpPr>
        <p:spPr/>
        <p:txBody>
          <a:bodyPr/>
          <a:lstStyle/>
          <a:p>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14290"/>
            <a:ext cx="8229600" cy="5786478"/>
          </a:xfrm>
        </p:spPr>
        <p:txBody>
          <a:bodyPr>
            <a:noAutofit/>
          </a:bodyPr>
          <a:lstStyle/>
          <a:p>
            <a:pPr algn="just">
              <a:buNone/>
            </a:pPr>
            <a:r>
              <a:rPr lang="id-ID" sz="2300" dirty="0" smtClean="0"/>
              <a:t>Krisis adalahsituasi yang merupakan titik balik (turning point) yang dapat membuat sesuatu tambah baik atau tambah buruk. Jika dipandang dari kaca mata bisnis. Suatu krisis akan menimbulkan hal-hal sebagai berikut :</a:t>
            </a:r>
          </a:p>
          <a:p>
            <a:pPr algn="just">
              <a:buNone/>
            </a:pPr>
            <a:endParaRPr lang="id-ID" sz="2300" dirty="0" smtClean="0"/>
          </a:p>
          <a:p>
            <a:pPr lvl="0" algn="just"/>
            <a:r>
              <a:rPr lang="id-ID" sz="2300" dirty="0" smtClean="0"/>
              <a:t>Intensitas permasalahan bertambah, baik produksi maupun pemasaran.</a:t>
            </a:r>
          </a:p>
          <a:p>
            <a:pPr lvl="0" algn="just"/>
            <a:r>
              <a:rPr lang="id-ID" sz="2300" dirty="0" smtClean="0"/>
              <a:t>Masalah akan di sorotan publik baik melalui media masa, atau informasi dari mulut ke mulut.</a:t>
            </a:r>
          </a:p>
          <a:p>
            <a:pPr lvl="0" algn="just"/>
            <a:r>
              <a:rPr lang="id-ID" sz="2300" dirty="0" smtClean="0"/>
              <a:t>Masalah akan mengganggu kelancaran bisnis sehari-hari.</a:t>
            </a:r>
          </a:p>
          <a:p>
            <a:pPr lvl="0" algn="just"/>
            <a:r>
              <a:rPr lang="id-ID" sz="2300" dirty="0" smtClean="0"/>
              <a:t>Masalah mengganggu nama baik perusahaan.</a:t>
            </a:r>
          </a:p>
          <a:p>
            <a:pPr lvl="0" algn="just"/>
            <a:r>
              <a:rPr lang="id-ID" sz="2300" dirty="0" smtClean="0"/>
              <a:t>Masalah dapat merusak sistim kerja dan menggoncangkan perusahaan secara keseluruhan.</a:t>
            </a:r>
          </a:p>
          <a:p>
            <a:pPr lvl="0" algn="just"/>
            <a:r>
              <a:rPr lang="id-ID" sz="2300" dirty="0" smtClean="0"/>
              <a:t>Masalah yang dihadapi disamping membuat perusahaan menjadi panik, juga tidak jarang membuat masyarakat menjadipanik.</a:t>
            </a:r>
          </a:p>
          <a:p>
            <a:pPr lvl="0" algn="just"/>
            <a:r>
              <a:rPr lang="id-ID" sz="2300" dirty="0" smtClean="0"/>
              <a:t>Masalah akan membuat pemerintah ikut melakukan intervensi.</a:t>
            </a:r>
          </a:p>
          <a:p>
            <a:pPr algn="just">
              <a:buNone/>
            </a:pPr>
            <a:endParaRPr lang="id-ID" sz="23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14290"/>
            <a:ext cx="8229600" cy="5786478"/>
          </a:xfrm>
        </p:spPr>
        <p:txBody>
          <a:bodyPr>
            <a:noAutofit/>
          </a:bodyPr>
          <a:lstStyle/>
          <a:p>
            <a:pPr algn="just">
              <a:buNone/>
            </a:pPr>
            <a:r>
              <a:rPr lang="id-ID" sz="2400" dirty="0" smtClean="0"/>
              <a:t>Manajemen produksi merupakan salah satu bagian dari bidang manajemen pemasaran yang mempunyai peran dalammengkoordinasikan berbagai kegiatan untuk mencapai tujuan. Pengertian manajemen produksi mencakup 3 unsur penting yaitu :</a:t>
            </a:r>
          </a:p>
          <a:p>
            <a:pPr lvl="0" algn="just"/>
            <a:r>
              <a:rPr lang="id-ID" sz="2400" dirty="0" smtClean="0"/>
              <a:t>Adanya orang yang lebih dari satu.</a:t>
            </a:r>
          </a:p>
          <a:p>
            <a:pPr lvl="0" algn="just"/>
            <a:r>
              <a:rPr lang="id-ID" sz="2400" dirty="0" smtClean="0"/>
              <a:t>Adanya tujuan yang ingin dicapai.</a:t>
            </a:r>
          </a:p>
          <a:p>
            <a:pPr lvl="0" algn="just"/>
            <a:r>
              <a:rPr lang="id-ID" sz="2400" dirty="0" smtClean="0"/>
              <a:t>Orang yang bertanggungjawab terhadap pencapai tujuan tersebut.</a:t>
            </a:r>
          </a:p>
          <a:p>
            <a:pPr algn="just">
              <a:buNone/>
            </a:pPr>
            <a:endParaRPr lang="id-ID" sz="2300" dirty="0" smtClean="0"/>
          </a:p>
          <a:p>
            <a:pPr algn="just">
              <a:buNone/>
            </a:pPr>
            <a:r>
              <a:rPr lang="id-ID" sz="2400" dirty="0" smtClean="0"/>
              <a:t>Ada 3 Aspek Penting Manajemen Produksi yaitu:</a:t>
            </a:r>
          </a:p>
          <a:p>
            <a:pPr lvl="0" algn="just">
              <a:buNone/>
            </a:pPr>
            <a:r>
              <a:rPr lang="id-ID" sz="2400" dirty="0" smtClean="0"/>
              <a:t>1. Perencanaan Produksi – bertujuan agar dlakukannya persiapan yang sistematis bagi produksi yang akan dijalankan, yaitu meliputi :</a:t>
            </a:r>
            <a:endParaRPr lang="id-ID" sz="23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14290"/>
            <a:ext cx="8229600" cy="5786478"/>
          </a:xfrm>
        </p:spPr>
        <p:txBody>
          <a:bodyPr>
            <a:noAutofit/>
          </a:bodyPr>
          <a:lstStyle/>
          <a:p>
            <a:pPr lvl="0" algn="just">
              <a:buNone/>
            </a:pPr>
            <a:endParaRPr lang="id-ID" sz="2400" dirty="0" smtClean="0"/>
          </a:p>
          <a:p>
            <a:pPr lvl="0" algn="just"/>
            <a:r>
              <a:rPr lang="id-ID" sz="2400" dirty="0" smtClean="0"/>
              <a:t>Jenis barang yang diproduksi.</a:t>
            </a:r>
          </a:p>
          <a:p>
            <a:pPr lvl="0" algn="just"/>
            <a:r>
              <a:rPr lang="id-ID" sz="2400" dirty="0" smtClean="0"/>
              <a:t>Kualitas barang.</a:t>
            </a:r>
          </a:p>
          <a:p>
            <a:pPr lvl="0" algn="just"/>
            <a:r>
              <a:rPr lang="id-ID" sz="2400" dirty="0" smtClean="0"/>
              <a:t>Jumlah barang.</a:t>
            </a:r>
          </a:p>
          <a:p>
            <a:pPr lvl="0" algn="just"/>
            <a:r>
              <a:rPr lang="id-ID" sz="2400" dirty="0" smtClean="0"/>
              <a:t>Bahan baku.</a:t>
            </a:r>
          </a:p>
          <a:p>
            <a:pPr lvl="0" algn="just"/>
            <a:r>
              <a:rPr lang="id-ID" sz="2400" dirty="0" smtClean="0"/>
              <a:t>Pengendalian produksi.</a:t>
            </a:r>
          </a:p>
          <a:p>
            <a:pPr lvl="0" algn="just">
              <a:buNone/>
            </a:pPr>
            <a:endParaRPr lang="id-ID" sz="2400" dirty="0" smtClean="0"/>
          </a:p>
          <a:p>
            <a:pPr lvl="0" algn="just">
              <a:buNone/>
            </a:pPr>
            <a:r>
              <a:rPr lang="id-ID" sz="2400" dirty="0" smtClean="0"/>
              <a:t>2. Pengendalian Produksi – tujuannya agar mencapai hasil yang maksimal, kegiatan yang dilakukan diantaranya :</a:t>
            </a:r>
          </a:p>
          <a:p>
            <a:pPr lvl="0" algn="just"/>
            <a:r>
              <a:rPr lang="id-ID" sz="2400" dirty="0" smtClean="0"/>
              <a:t>Menyusun perencanaan.</a:t>
            </a:r>
          </a:p>
          <a:p>
            <a:pPr lvl="0" algn="just"/>
            <a:r>
              <a:rPr lang="id-ID" sz="2400" dirty="0" smtClean="0"/>
              <a:t>Membuat penjadwalan kerja.</a:t>
            </a:r>
          </a:p>
          <a:p>
            <a:pPr lvl="0" algn="just"/>
            <a:r>
              <a:rPr lang="id-ID" sz="2400" dirty="0" smtClean="0"/>
              <a:t>Menentukan kepada siapa barang akan dipasarkan.</a:t>
            </a:r>
          </a:p>
          <a:p>
            <a:pPr algn="just">
              <a:buNone/>
            </a:pPr>
            <a:endParaRPr lang="id-ID" sz="23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000660"/>
          </a:xfrm>
        </p:spPr>
        <p:txBody>
          <a:bodyPr>
            <a:noAutofit/>
          </a:bodyPr>
          <a:lstStyle/>
          <a:p>
            <a:pPr lvl="0" algn="just">
              <a:buNone/>
            </a:pPr>
            <a:r>
              <a:rPr lang="id-ID" sz="2400" dirty="0" smtClean="0"/>
              <a:t>3. Proses Produksi – dimana proses produksi dapat ditinjau dari 2 segi yaitu :</a:t>
            </a:r>
          </a:p>
          <a:p>
            <a:pPr lvl="0" algn="just">
              <a:buNone/>
            </a:pPr>
            <a:r>
              <a:rPr lang="id-ID" sz="2400" dirty="0" smtClean="0"/>
              <a:t>a. Berdasarkan kelangsungan hidup terbagi kedalam 2 bagian :</a:t>
            </a:r>
          </a:p>
          <a:p>
            <a:pPr lvl="0" algn="just"/>
            <a:r>
              <a:rPr lang="id-ID" sz="2400" dirty="0" smtClean="0"/>
              <a:t>Proses produksi terus menerus (continuous Production) – dilakukan sebagai proses untuk mengubah bentuk barang-barang, walaupun terjadi perubahan bentuk barang-barang tetapi tidakmengubah susunan dan fungsi alat-alat mesin, proses ini menghasilkan produk yang standar (massal).</a:t>
            </a:r>
          </a:p>
          <a:p>
            <a:pPr lvl="0" algn="just"/>
            <a:r>
              <a:rPr lang="id-ID" sz="2400" dirty="0" smtClean="0"/>
              <a:t>Proses produksi yang terputus-putus (intermiten production) – proses produksi ini dilakukan berdasaarkan pesanan sehingga harus mengatur kembali alat-alat dan penyesuaian terus-menerus.</a:t>
            </a:r>
          </a:p>
          <a:p>
            <a:pPr algn="just">
              <a:buNone/>
            </a:pPr>
            <a:endParaRPr lang="id-ID" sz="23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76"/>
            <a:ext cx="8229600" cy="5286436"/>
          </a:xfrm>
        </p:spPr>
        <p:txBody>
          <a:bodyPr>
            <a:noAutofit/>
          </a:bodyPr>
          <a:lstStyle/>
          <a:p>
            <a:pPr lvl="0" algn="just">
              <a:buNone/>
            </a:pPr>
            <a:endParaRPr lang="id-ID" sz="2200" dirty="0" smtClean="0"/>
          </a:p>
          <a:p>
            <a:pPr lvl="0" algn="just">
              <a:buNone/>
            </a:pPr>
            <a:r>
              <a:rPr lang="id-ID" sz="2200" dirty="0" smtClean="0"/>
              <a:t>b. Berdasarkan teknik terbagi kedalam 4 bagian :</a:t>
            </a:r>
          </a:p>
          <a:p>
            <a:pPr lvl="0" algn="just"/>
            <a:r>
              <a:rPr lang="id-ID" sz="2200" dirty="0" smtClean="0"/>
              <a:t>Proses Ekstraktif. Dimana kegiatan produksi yang dilakukan pada perusahaan ekstraktif yaitu dengan cara mengambil kekayaan alam yang dapat digunakan untuk memenuhi kebutuhan manusia tanpa mengubah sifat maupun bentuk barangnya.contohnya, perusahaan penambangan dan perusahaan penangkapan ikan di laut.</a:t>
            </a:r>
          </a:p>
          <a:p>
            <a:pPr lvl="0" algn="just"/>
            <a:endParaRPr lang="id-ID" sz="2200" dirty="0" smtClean="0"/>
          </a:p>
          <a:p>
            <a:pPr lvl="0" algn="just"/>
            <a:r>
              <a:rPr lang="id-ID" sz="2200" dirty="0" smtClean="0"/>
              <a:t>Proses Analitis. Dimana analisis merupakan langkah pertama dari proses perencanaan. Analisis merupakan penguraian suatu pokok atas berbagai bagiannya dan penelaahan bagian itu sendiri, serta hubungan antar bagian untuk memperoleh pengertian yang tepat dan pemahaman arti keseluruhan. Analisis berarti melakukan evaluasi terhadap kondisi dari pos-pos atau ayat-ayat yang berkaitan dengan akuntansi dan alasan-alasan yang memungkinkan tentang perbedaan yang muncul. Analisis adalah kegiatan berfikir untuk menguraikan suatu keseluruhan menjadi komponen sehingga dapat mengenal tanda-tanda komponen, hubungannya satu sama lain dan fungsi masing-masing dalam satu keseluruhan yang terpadu.</a:t>
            </a:r>
          </a:p>
          <a:p>
            <a:pPr algn="just">
              <a:buNone/>
            </a:pPr>
            <a:endParaRPr lang="id-ID"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229600" cy="5000660"/>
          </a:xfrm>
        </p:spPr>
        <p:txBody>
          <a:bodyPr>
            <a:noAutofit/>
          </a:bodyPr>
          <a:lstStyle/>
          <a:p>
            <a:pPr lvl="0" algn="just">
              <a:buNone/>
            </a:pPr>
            <a:endParaRPr lang="id-ID" sz="2400" dirty="0" smtClean="0"/>
          </a:p>
          <a:p>
            <a:pPr lvl="0" algn="just"/>
            <a:r>
              <a:rPr lang="id-ID" sz="2400" dirty="0" smtClean="0"/>
              <a:t>Proses Pengubahan, dimana pengubahan adalah proses, cara, perbuatan mengubah. Perubahan merupakan suatu kekuatan yang sangat hebat, yang dapat memotivasi atau mendemotivasi. Perubahan juga adalah hasil suatu masyarakat yang mencari cara memecahkan masalah yang diciptakan oleh perubahan dalam lingkungannya. Perubahan merupakan hasil interaaksi kepentingan yang secara ketat dikontrol, ditentukan oleh posisi sosial atau kondisi materill elit yang terlibat.</a:t>
            </a:r>
          </a:p>
          <a:p>
            <a:pPr lvl="0" algn="just">
              <a:buNone/>
            </a:pPr>
            <a:endParaRPr lang="id-ID" sz="2400" dirty="0" smtClean="0"/>
          </a:p>
          <a:p>
            <a:pPr lvl="0" algn="just"/>
            <a:r>
              <a:rPr lang="id-ID" sz="2400" dirty="0" smtClean="0"/>
              <a:t>Proses Sintesis, sintesis (berasal dari bahasa yunani syn= tambah dan theis=posisi) yang biasanya berarti suatu integrasi dari dua atau lebih elemen yang ada yang menghasilkan suatu hasil baru. Istilah ini mempunyai arti luas dan dapat digunakan ke fisika, ideologi dan fenomenologi.</a:t>
            </a:r>
          </a:p>
          <a:p>
            <a:pPr algn="just">
              <a:buNone/>
            </a:pPr>
            <a:endParaRPr lang="id-ID" sz="2400" dirty="0" smtClean="0"/>
          </a:p>
          <a:p>
            <a:pPr algn="just">
              <a:buNone/>
            </a:pPr>
            <a:endParaRPr lang="id-ID"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None/>
            </a:pPr>
            <a:endParaRPr lang="id-ID" dirty="0" smtClean="0"/>
          </a:p>
          <a:p>
            <a:pPr lvl="0" algn="just"/>
            <a:r>
              <a:rPr lang="id-ID" dirty="0" smtClean="0"/>
              <a:t>Pengertian Sistem Produksi Just In Time (JIT) – Just In Time atau sering disingkat JIT adalah suatu sistem produksi yang digunakan untuk memenuhi kebutuhan pelanggan tepat pada waktunya dengan jumlah yang dikehendakinya.</a:t>
            </a:r>
          </a:p>
          <a:p>
            <a:pPr lvl="0" algn="just"/>
            <a:r>
              <a:rPr lang="id-ID" dirty="0" smtClean="0"/>
              <a:t>Tujuan Sistem Produksi Just In Time (JIT) adalah untuk menghindari terjadinya kelebihan kuantitas/jumlah dalam produksi (over production), persediaan yang berlebihan (excess inventory) dan juga pemborosan dalam waktu penungguan (waiting). </a:t>
            </a:r>
          </a:p>
          <a:p>
            <a:pPr algn="just">
              <a:buNone/>
            </a:pPr>
            <a:endParaRPr lang="id-ID" dirty="0"/>
          </a:p>
        </p:txBody>
      </p:sp>
      <p:sp>
        <p:nvSpPr>
          <p:cNvPr id="2" name="Title 1"/>
          <p:cNvSpPr>
            <a:spLocks noGrp="1"/>
          </p:cNvSpPr>
          <p:nvPr>
            <p:ph type="title"/>
          </p:nvPr>
        </p:nvSpPr>
        <p:spPr/>
        <p:txBody>
          <a:bodyPr>
            <a:normAutofit fontScale="90000"/>
          </a:bodyPr>
          <a:lstStyle/>
          <a:p>
            <a:r>
              <a:rPr lang="id-ID" b="1" dirty="0" smtClean="0"/>
              <a:t> </a:t>
            </a:r>
            <a:br>
              <a:rPr lang="id-ID" b="1" dirty="0" smtClean="0"/>
            </a:br>
            <a:r>
              <a:rPr lang="id-ID" b="1" dirty="0" smtClean="0"/>
              <a:t>SISTEM PRODUKSI</a:t>
            </a:r>
            <a:br>
              <a:rPr lang="id-ID" b="1" dirty="0" smtClean="0"/>
            </a:br>
            <a:endParaRPr lang="id-ID"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TotalTime>
  <Words>1775</Words>
  <Application>Microsoft Office PowerPoint</Application>
  <PresentationFormat>On-screen Show (4:3)</PresentationFormat>
  <Paragraphs>105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  MANAJEMEN PRODUKSI K4 </vt:lpstr>
      <vt:lpstr>KRISIS PERUSAHAAN </vt:lpstr>
      <vt:lpstr>Slide 3</vt:lpstr>
      <vt:lpstr>Slide 4</vt:lpstr>
      <vt:lpstr>Slide 5</vt:lpstr>
      <vt:lpstr>Slide 6</vt:lpstr>
      <vt:lpstr>Slide 7</vt:lpstr>
      <vt:lpstr>Slide 8</vt:lpstr>
      <vt:lpstr>  SISTEM PRODUKSI </vt:lpstr>
      <vt:lpstr>Slide 10</vt:lpstr>
      <vt:lpstr>Slide 11</vt:lpstr>
      <vt:lpstr>Slide 12</vt:lpstr>
      <vt:lpstr>Slide 13</vt:lpstr>
      <vt:lpstr>Slide 14</vt:lpstr>
      <vt:lpstr>STRATEGI RESPON PRODUKSI TERHADAP PERMINTAAN KONSUMEN </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Pemasaran K1 dan K2</dc:title>
  <dc:creator>Toshiba</dc:creator>
  <cp:lastModifiedBy>BUNDA RATU</cp:lastModifiedBy>
  <cp:revision>12</cp:revision>
  <dcterms:created xsi:type="dcterms:W3CDTF">2017-10-27T01:10:23Z</dcterms:created>
  <dcterms:modified xsi:type="dcterms:W3CDTF">2020-09-11T03:54:17Z</dcterms:modified>
</cp:coreProperties>
</file>