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71" r:id="rId14"/>
    <p:sldId id="269" r:id="rId15"/>
    <p:sldId id="270"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636" y="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24CB9C-443D-477A-9329-3FE550E37056}" type="datetimeFigureOut">
              <a:rPr lang="id-ID" smtClean="0"/>
              <a:pPr/>
              <a:t>11/09/2020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2C8FF8-96C7-4307-B089-9C2ED6A83130}"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E62C8FF8-96C7-4307-B089-9C2ED6A83130}" type="slidenum">
              <a:rPr lang="id-ID" smtClean="0"/>
              <a:pPr/>
              <a:t>13</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5E4E23F-5131-4C1C-AD73-C53944C57DC5}" type="datetimeFigureOut">
              <a:rPr lang="id-ID" smtClean="0"/>
              <a:pPr/>
              <a:t>11/09/2020</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AF1054E-D27D-4A88-957C-D2F6357B54EB}"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E4E23F-5131-4C1C-AD73-C53944C57DC5}" type="datetimeFigureOut">
              <a:rPr lang="id-ID" smtClean="0"/>
              <a:pPr/>
              <a:t>11/09/2020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9AF1054E-D27D-4A88-957C-D2F6357B54E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E4E23F-5131-4C1C-AD73-C53944C57DC5}" type="datetimeFigureOut">
              <a:rPr lang="id-ID" smtClean="0"/>
              <a:pPr/>
              <a:t>11/09/2020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9AF1054E-D27D-4A88-957C-D2F6357B54E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E4E23F-5131-4C1C-AD73-C53944C57DC5}" type="datetimeFigureOut">
              <a:rPr lang="id-ID" smtClean="0"/>
              <a:pPr/>
              <a:t>11/09/2020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9AF1054E-D27D-4A88-957C-D2F6357B54EB}"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5E4E23F-5131-4C1C-AD73-C53944C57DC5}" type="datetimeFigureOut">
              <a:rPr lang="id-ID" smtClean="0"/>
              <a:pPr/>
              <a:t>11/09/2020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9AF1054E-D27D-4A88-957C-D2F6357B54EB}"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5E4E23F-5131-4C1C-AD73-C53944C57DC5}" type="datetimeFigureOut">
              <a:rPr lang="id-ID" smtClean="0"/>
              <a:pPr/>
              <a:t>11/09/2020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9AF1054E-D27D-4A88-957C-D2F6357B54EB}"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5E4E23F-5131-4C1C-AD73-C53944C57DC5}" type="datetimeFigureOut">
              <a:rPr lang="id-ID" smtClean="0"/>
              <a:pPr/>
              <a:t>11/09/2020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9AF1054E-D27D-4A88-957C-D2F6357B54EB}"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5E4E23F-5131-4C1C-AD73-C53944C57DC5}" type="datetimeFigureOut">
              <a:rPr lang="id-ID" smtClean="0"/>
              <a:pPr/>
              <a:t>11/09/2020</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9AF1054E-D27D-4A88-957C-D2F6357B54EB}"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5E4E23F-5131-4C1C-AD73-C53944C57DC5}" type="datetimeFigureOut">
              <a:rPr lang="id-ID" smtClean="0"/>
              <a:pPr/>
              <a:t>11/09/2020</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9AF1054E-D27D-4A88-957C-D2F6357B54E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5E4E23F-5131-4C1C-AD73-C53944C57DC5}" type="datetimeFigureOut">
              <a:rPr lang="id-ID" smtClean="0"/>
              <a:pPr/>
              <a:t>11/09/2020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9AF1054E-D27D-4A88-957C-D2F6357B54EB}"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5E4E23F-5131-4C1C-AD73-C53944C57DC5}" type="datetimeFigureOut">
              <a:rPr lang="id-ID" smtClean="0"/>
              <a:pPr/>
              <a:t>11/09/2020</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AF1054E-D27D-4A88-957C-D2F6357B54EB}"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5E4E23F-5131-4C1C-AD73-C53944C57DC5}" type="datetimeFigureOut">
              <a:rPr lang="id-ID" smtClean="0"/>
              <a:pPr/>
              <a:t>11/09/2020</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AF1054E-D27D-4A88-957C-D2F6357B54E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700808"/>
            <a:ext cx="7772400" cy="1829761"/>
          </a:xfrm>
        </p:spPr>
        <p:txBody>
          <a:bodyPr>
            <a:normAutofit fontScale="90000"/>
          </a:bodyPr>
          <a:lstStyle/>
          <a:p>
            <a:r>
              <a:rPr lang="id-ID" b="1" dirty="0"/>
              <a:t>Manajemen Pemasaran </a:t>
            </a:r>
            <a:r>
              <a:rPr lang="id-ID" b="1" dirty="0" smtClean="0"/>
              <a:t/>
            </a:r>
            <a:br>
              <a:rPr lang="id-ID" b="1" dirty="0" smtClean="0"/>
            </a:br>
            <a:r>
              <a:rPr lang="id-ID" b="1" dirty="0" smtClean="0"/>
              <a:t>K1 </a:t>
            </a:r>
            <a:r>
              <a:rPr lang="id-ID" dirty="0"/>
              <a:t/>
            </a:r>
            <a:br>
              <a:rPr lang="id-ID" dirty="0"/>
            </a:br>
            <a:endParaRPr lang="id-ID" dirty="0"/>
          </a:p>
        </p:txBody>
      </p:sp>
      <p:sp>
        <p:nvSpPr>
          <p:cNvPr id="3" name="Subtitle 2"/>
          <p:cNvSpPr>
            <a:spLocks noGrp="1"/>
          </p:cNvSpPr>
          <p:nvPr>
            <p:ph type="subTitle" idx="1"/>
          </p:nvPr>
        </p:nvSpPr>
        <p:spPr/>
        <p:txBody>
          <a:bodyPr/>
          <a:lstStyle/>
          <a:p>
            <a:r>
              <a:rPr lang="id-ID" b="1" dirty="0"/>
              <a:t>(DR.Ir.Ratu Mutialela Caropeboka.M.S)</a:t>
            </a:r>
            <a:endParaRPr lang="id-ID" dirty="0"/>
          </a:p>
          <a:p>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buNone/>
            </a:pPr>
            <a:r>
              <a:rPr lang="id-ID" b="1" dirty="0"/>
              <a:t> </a:t>
            </a:r>
            <a:endParaRPr lang="id-ID" dirty="0"/>
          </a:p>
          <a:p>
            <a:pPr lvl="0" algn="just"/>
            <a:r>
              <a:rPr lang="id-ID" dirty="0"/>
              <a:t>Ada sekurang-kurangnya dua pihak dan saling menguntungkan</a:t>
            </a:r>
          </a:p>
          <a:p>
            <a:pPr lvl="0" algn="just"/>
            <a:r>
              <a:rPr lang="id-ID" dirty="0"/>
              <a:t>Masing-masing pihak mempunyai sesuatu objek yang mempunyai nilai</a:t>
            </a:r>
          </a:p>
          <a:p>
            <a:pPr lvl="0" algn="just"/>
            <a:r>
              <a:rPr lang="id-ID" dirty="0"/>
              <a:t>Masing-masing pihak dapat berkomunikasi dan menyerahkan objek/barang disebut sebagai transaksi.</a:t>
            </a:r>
          </a:p>
          <a:p>
            <a:pPr lvl="0" algn="just"/>
            <a:r>
              <a:rPr lang="id-ID" dirty="0"/>
              <a:t>Masing-masing mempunyai kuasa untuk menerima atau menolak penawaran.</a:t>
            </a:r>
          </a:p>
          <a:p>
            <a:pPr lvl="0" algn="just"/>
            <a:r>
              <a:rPr lang="id-ID" dirty="0"/>
              <a:t>Masing-masing pihak menginginkan dan bersedia berurusan dengan pihak lainnya.</a:t>
            </a:r>
          </a:p>
          <a:p>
            <a:pPr algn="just">
              <a:buNone/>
            </a:pPr>
            <a:endParaRPr lang="id-ID" dirty="0"/>
          </a:p>
        </p:txBody>
      </p:sp>
      <p:sp>
        <p:nvSpPr>
          <p:cNvPr id="2" name="Title 1"/>
          <p:cNvSpPr>
            <a:spLocks noGrp="1"/>
          </p:cNvSpPr>
          <p:nvPr>
            <p:ph type="title"/>
          </p:nvPr>
        </p:nvSpPr>
        <p:spPr/>
        <p:txBody>
          <a:bodyPr>
            <a:normAutofit fontScale="90000"/>
          </a:bodyPr>
          <a:lstStyle/>
          <a:p>
            <a:r>
              <a:rPr lang="id-ID" b="1" dirty="0"/>
              <a:t>SYARAT ADANYA PERTUKARAN :</a:t>
            </a:r>
            <a:r>
              <a:rPr lang="id-ID" dirty="0"/>
              <a:t/>
            </a:r>
            <a:br>
              <a:rPr lang="id-ID" dirty="0"/>
            </a:b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buNone/>
            </a:pPr>
            <a:r>
              <a:rPr lang="id-ID" b="1" dirty="0"/>
              <a:t> </a:t>
            </a:r>
            <a:r>
              <a:rPr lang="id-ID" dirty="0" smtClean="0"/>
              <a:t>Empat</a:t>
            </a:r>
            <a:r>
              <a:rPr lang="id-ID" b="1" dirty="0" smtClean="0"/>
              <a:t> </a:t>
            </a:r>
            <a:r>
              <a:rPr lang="id-ID" dirty="0" smtClean="0"/>
              <a:t>konsep </a:t>
            </a:r>
            <a:r>
              <a:rPr lang="id-ID" dirty="0"/>
              <a:t>awal yang merupakan dasar pelaksanaan pemasaran yaitu  :</a:t>
            </a:r>
          </a:p>
          <a:p>
            <a:pPr lvl="0" algn="just"/>
            <a:r>
              <a:rPr lang="id-ID" dirty="0"/>
              <a:t>Konsep produksi, konsep ini berpendapat bahwa konsumen akan menyukai produk yang tersedia dimana-mana dan harganya murah. Konsep tersebut berorientasi kepada produksi dengan mengerahkan segenap upaya untuk mencapai efisiensi produk yang tinggi dan distribusi yang </a:t>
            </a:r>
            <a:r>
              <a:rPr lang="id-ID" dirty="0" smtClean="0"/>
              <a:t>luas. Tugas </a:t>
            </a:r>
            <a:r>
              <a:rPr lang="id-ID" dirty="0"/>
              <a:t>manajemen adalah memproduksi barang sebanyak-banyaknya dengan asumsi bahwa konsumen menerima produk yang tersedia secara luas dan sesuai dengan daya beli konsumen.</a:t>
            </a:r>
          </a:p>
          <a:p>
            <a:pPr lvl="0" algn="just"/>
            <a:r>
              <a:rPr lang="id-ID" dirty="0"/>
              <a:t>Konsep produk, bahwa konsumen menyukai produk yang menawarkan mutu, perform(tampilan) serta ciri-ciri terbaik. </a:t>
            </a:r>
            <a:r>
              <a:rPr lang="id-ID" dirty="0" smtClean="0"/>
              <a:t>Tugas </a:t>
            </a:r>
            <a:r>
              <a:rPr lang="id-ID" dirty="0"/>
              <a:t>manajemen adalah menciptkan/membuat produk berkualitas, dengan tampilan yang dapat menarik konsumen dan terjangkau daya beli konsumen.</a:t>
            </a:r>
          </a:p>
          <a:p>
            <a:pPr algn="just">
              <a:buNone/>
            </a:pPr>
            <a:endParaRPr lang="id-ID" dirty="0"/>
          </a:p>
        </p:txBody>
      </p:sp>
      <p:sp>
        <p:nvSpPr>
          <p:cNvPr id="2" name="Title 1"/>
          <p:cNvSpPr>
            <a:spLocks noGrp="1"/>
          </p:cNvSpPr>
          <p:nvPr>
            <p:ph type="title"/>
          </p:nvPr>
        </p:nvSpPr>
        <p:spPr/>
        <p:txBody>
          <a:bodyPr>
            <a:normAutofit fontScale="90000"/>
          </a:bodyPr>
          <a:lstStyle/>
          <a:p>
            <a:r>
              <a:rPr lang="id-ID" b="1" dirty="0"/>
              <a:t>MANAJEMEN PEMASARAN</a:t>
            </a:r>
            <a:r>
              <a:rPr lang="id-ID" dirty="0"/>
              <a:t/>
            </a:r>
            <a:br>
              <a:rPr lang="id-ID" dirty="0"/>
            </a:b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id-ID" dirty="0"/>
              <a:t> </a:t>
            </a:r>
          </a:p>
          <a:p>
            <a:pPr lvl="0" algn="just"/>
            <a:r>
              <a:rPr lang="id-ID" dirty="0"/>
              <a:t>Konsep penjualan, konsep berwawasan menjual berpendapat bahwa jika konsumen dibiarkan maka konsumen tidak akan membeli produk, untuk itu diperlukan usaha, strategi menjual dengan agresif dan </a:t>
            </a:r>
            <a:r>
              <a:rPr lang="id-ID" dirty="0" smtClean="0"/>
              <a:t>beretika. Tugas </a:t>
            </a:r>
            <a:r>
              <a:rPr lang="id-ID" dirty="0"/>
              <a:t>manajemen adalah menciptakan dan membuat taktik/strategi penjualan agar menarik minat konsumen, penjual haruslah aktif dan agresif.</a:t>
            </a:r>
          </a:p>
          <a:p>
            <a:pPr lvl="0" algn="just"/>
            <a:r>
              <a:rPr lang="id-ID" dirty="0"/>
              <a:t>Konsep pemasaran, konsepini dinyatakan dengan berbagai cara yaitu </a:t>
            </a:r>
            <a:r>
              <a:rPr lang="id-ID" dirty="0" smtClean="0"/>
              <a:t>: Harus </a:t>
            </a:r>
            <a:r>
              <a:rPr lang="id-ID" dirty="0"/>
              <a:t>memenuhi keperluan konsumen dan menguntungkan kedua </a:t>
            </a:r>
            <a:r>
              <a:rPr lang="id-ID" dirty="0" smtClean="0"/>
              <a:t>pihak. Menemukan </a:t>
            </a:r>
            <a:r>
              <a:rPr lang="id-ID" dirty="0"/>
              <a:t>dan memenuhi keinginan konsumen.</a:t>
            </a:r>
          </a:p>
          <a:p>
            <a:pPr algn="just">
              <a:buNone/>
            </a:pPr>
            <a:endParaRPr lang="id-ID" dirty="0" smtClean="0"/>
          </a:p>
          <a:p>
            <a:pPr algn="just">
              <a:buNone/>
            </a:pPr>
            <a:r>
              <a:rPr lang="id-ID" dirty="0" smtClean="0"/>
              <a:t>Kuncinya </a:t>
            </a:r>
            <a:r>
              <a:rPr lang="id-ID" dirty="0"/>
              <a:t>adalah memusatkan perhatian kepada kebutuhan/keperluan dan keinginan pasar serta sasaran, memberikan kepuasan yang diinginkan secara efektif dan efisien.</a:t>
            </a:r>
          </a:p>
          <a:p>
            <a:pPr algn="just"/>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id-ID" sz="2800" b="0" dirty="0" smtClean="0">
                <a:solidFill>
                  <a:schemeClr val="tx1"/>
                </a:solidFill>
                <a:effectLst/>
              </a:rPr>
              <a:t>1. </a:t>
            </a:r>
            <a:r>
              <a:rPr lang="id-ID" sz="2800" dirty="0" smtClean="0"/>
              <a:t>Konsep Berwawasan Menjual</a:t>
            </a:r>
            <a:endParaRPr lang="id-ID" sz="2800" dirty="0"/>
          </a:p>
        </p:txBody>
      </p:sp>
      <p:pic>
        <p:nvPicPr>
          <p:cNvPr id="4" name="Picture 2"/>
          <p:cNvPicPr>
            <a:picLocks noGrp="1" noChangeAspect="1" noChangeArrowheads="1"/>
          </p:cNvPicPr>
          <p:nvPr>
            <p:ph idx="1"/>
          </p:nvPr>
        </p:nvPicPr>
        <p:blipFill>
          <a:blip r:embed="rId3" cstate="print"/>
          <a:srcRect l="29285" t="48931" r="19244" b="24236"/>
          <a:stretch>
            <a:fillRect/>
          </a:stretch>
        </p:blipFill>
        <p:spPr bwMode="auto">
          <a:xfrm>
            <a:off x="1475656" y="1196752"/>
            <a:ext cx="6389017" cy="2664296"/>
          </a:xfrm>
          <a:prstGeom prst="rect">
            <a:avLst/>
          </a:prstGeom>
          <a:noFill/>
          <a:ln w="9525">
            <a:noFill/>
            <a:miter lim="800000"/>
            <a:headEnd/>
            <a:tailEnd/>
          </a:ln>
          <a:effectLst/>
        </p:spPr>
      </p:pic>
      <p:sp>
        <p:nvSpPr>
          <p:cNvPr id="5" name="Rectangle 4"/>
          <p:cNvSpPr/>
          <p:nvPr/>
        </p:nvSpPr>
        <p:spPr>
          <a:xfrm>
            <a:off x="2286000" y="3645024"/>
            <a:ext cx="4572000" cy="1200329"/>
          </a:xfrm>
          <a:prstGeom prst="rect">
            <a:avLst/>
          </a:prstGeom>
        </p:spPr>
        <p:txBody>
          <a:bodyPr wrap="square">
            <a:spAutoFit/>
          </a:bodyPr>
          <a:lstStyle/>
          <a:p>
            <a:pPr lvl="0" algn="just" fontAlgn="base">
              <a:spcBef>
                <a:spcPct val="0"/>
              </a:spcBef>
              <a:spcAft>
                <a:spcPct val="0"/>
              </a:spcAft>
              <a:buFontTx/>
              <a:buChar char="•"/>
            </a:pPr>
            <a:r>
              <a:rPr lang="id-ID" dirty="0" smtClean="0">
                <a:ea typeface="Calibri" pitchFamily="34" charset="0"/>
                <a:cs typeface="Times New Roman" pitchFamily="18" charset="0"/>
              </a:rPr>
              <a:t>Titik Awal </a:t>
            </a:r>
            <a:endParaRPr lang="id-ID" dirty="0" smtClean="0">
              <a:cs typeface="Arial" pitchFamily="34" charset="0"/>
            </a:endParaRPr>
          </a:p>
          <a:p>
            <a:pPr lvl="0" algn="just" eaLnBrk="0" fontAlgn="base" hangingPunct="0">
              <a:spcBef>
                <a:spcPct val="0"/>
              </a:spcBef>
              <a:spcAft>
                <a:spcPct val="0"/>
              </a:spcAft>
              <a:buFontTx/>
              <a:buChar char="•"/>
            </a:pPr>
            <a:r>
              <a:rPr lang="id-ID" dirty="0" smtClean="0">
                <a:ea typeface="Calibri" pitchFamily="34" charset="0"/>
                <a:cs typeface="Times New Roman" pitchFamily="18" charset="0"/>
              </a:rPr>
              <a:t>Pusat Perhatian </a:t>
            </a:r>
            <a:endParaRPr lang="id-ID" dirty="0" smtClean="0">
              <a:cs typeface="Arial" pitchFamily="34" charset="0"/>
            </a:endParaRPr>
          </a:p>
          <a:p>
            <a:pPr lvl="0" algn="just" eaLnBrk="0" fontAlgn="base" hangingPunct="0">
              <a:spcBef>
                <a:spcPct val="0"/>
              </a:spcBef>
              <a:spcAft>
                <a:spcPct val="0"/>
              </a:spcAft>
              <a:buFontTx/>
              <a:buChar char="•"/>
            </a:pPr>
            <a:r>
              <a:rPr lang="id-ID" dirty="0" smtClean="0">
                <a:ea typeface="Calibri" pitchFamily="34" charset="0"/>
                <a:cs typeface="Times New Roman" pitchFamily="18" charset="0"/>
              </a:rPr>
              <a:t>Sasaran </a:t>
            </a:r>
            <a:endParaRPr lang="id-ID" dirty="0" smtClean="0">
              <a:cs typeface="Arial" pitchFamily="34" charset="0"/>
            </a:endParaRPr>
          </a:p>
          <a:p>
            <a:pPr lvl="0" algn="just" eaLnBrk="0" fontAlgn="base" hangingPunct="0">
              <a:spcBef>
                <a:spcPct val="0"/>
              </a:spcBef>
              <a:spcAft>
                <a:spcPct val="0"/>
              </a:spcAft>
              <a:buFontTx/>
              <a:buChar char="•"/>
            </a:pPr>
            <a:r>
              <a:rPr lang="id-ID" dirty="0" smtClean="0">
                <a:ea typeface="Calibri" pitchFamily="34" charset="0"/>
                <a:cs typeface="Times New Roman" pitchFamily="18" charset="0"/>
              </a:rPr>
              <a:t>Tujuan</a:t>
            </a:r>
            <a:endParaRPr lang="id-ID" dirty="0" smtClean="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Grp="1" noChangeAspect="1" noChangeArrowheads="1"/>
          </p:cNvPicPr>
          <p:nvPr>
            <p:ph idx="1"/>
          </p:nvPr>
        </p:nvPicPr>
        <p:blipFill>
          <a:blip r:embed="rId2" cstate="print"/>
          <a:srcRect l="28702" t="49877" r="16278" b="26447"/>
          <a:stretch>
            <a:fillRect/>
          </a:stretch>
        </p:blipFill>
        <p:spPr bwMode="auto">
          <a:xfrm>
            <a:off x="642910" y="1643050"/>
            <a:ext cx="7358114" cy="1451805"/>
          </a:xfrm>
          <a:prstGeom prst="rect">
            <a:avLst/>
          </a:prstGeom>
          <a:noFill/>
          <a:ln w="9525">
            <a:noFill/>
            <a:miter lim="800000"/>
            <a:headEnd/>
            <a:tailEnd/>
          </a:ln>
          <a:effectLst/>
        </p:spPr>
      </p:pic>
      <p:sp>
        <p:nvSpPr>
          <p:cNvPr id="7" name="Title 1"/>
          <p:cNvSpPr txBox="1">
            <a:spLocks/>
          </p:cNvSpPr>
          <p:nvPr/>
        </p:nvSpPr>
        <p:spPr>
          <a:xfrm>
            <a:off x="357158" y="285728"/>
            <a:ext cx="8229600" cy="1143000"/>
          </a:xfrm>
          <a:prstGeom prst="rect">
            <a:avLst/>
          </a:prstGeom>
        </p:spPr>
        <p:txBody>
          <a:bodyPr vert="horz" lIns="91440" tIns="45720" rIns="91440" bIns="45720" rtlCol="0" anchor="ctr">
            <a:noAutofit/>
          </a:bodyPr>
          <a:lstStyle/>
          <a:p>
            <a:pPr marL="457200" marR="0" lvl="0" indent="-457200" defTabSz="914400" rtl="0" eaLnBrk="1" fontAlgn="auto" latinLnBrk="0" hangingPunct="1">
              <a:lnSpc>
                <a:spcPct val="100000"/>
              </a:lnSpc>
              <a:spcBef>
                <a:spcPct val="0"/>
              </a:spcBef>
              <a:spcAft>
                <a:spcPts val="0"/>
              </a:spcAft>
              <a:buClrTx/>
              <a:buSzTx/>
              <a:buFontTx/>
              <a:buAutoNum type="arabicPeriod" startAt="2"/>
              <a:tabLst/>
              <a:defRPr/>
            </a:pPr>
            <a:r>
              <a:rPr lang="id-ID" sz="2500" dirty="0" smtClean="0">
                <a:latin typeface="+mj-lt"/>
                <a:ea typeface="+mj-ea"/>
                <a:cs typeface="+mj-cs"/>
              </a:rPr>
              <a:t>Konsep Berwawasan Pemasaran</a:t>
            </a:r>
            <a:endParaRPr kumimoji="0" lang="id-ID" sz="25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8" name="Rectangle 7"/>
          <p:cNvSpPr/>
          <p:nvPr/>
        </p:nvSpPr>
        <p:spPr>
          <a:xfrm>
            <a:off x="714348" y="3286124"/>
            <a:ext cx="4572000" cy="2015936"/>
          </a:xfrm>
          <a:prstGeom prst="rect">
            <a:avLst/>
          </a:prstGeom>
        </p:spPr>
        <p:txBody>
          <a:bodyPr>
            <a:spAutoFit/>
          </a:bodyPr>
          <a:lstStyle/>
          <a:p>
            <a:pPr lvl="0">
              <a:buFont typeface="Arial" pitchFamily="34" charset="0"/>
              <a:buChar char="•"/>
            </a:pPr>
            <a:r>
              <a:rPr lang="id-ID" sz="2500" dirty="0"/>
              <a:t>Titik </a:t>
            </a:r>
            <a:r>
              <a:rPr lang="id-ID" sz="2500" dirty="0" smtClean="0"/>
              <a:t>Awal</a:t>
            </a:r>
          </a:p>
          <a:p>
            <a:pPr lvl="0">
              <a:buFont typeface="Arial" pitchFamily="34" charset="0"/>
              <a:buChar char="•"/>
            </a:pPr>
            <a:r>
              <a:rPr lang="id-ID" sz="2500" dirty="0" smtClean="0"/>
              <a:t>Pusat Perhatian</a:t>
            </a:r>
          </a:p>
          <a:p>
            <a:pPr lvl="0">
              <a:buFont typeface="Arial" pitchFamily="34" charset="0"/>
              <a:buChar char="•"/>
            </a:pPr>
            <a:r>
              <a:rPr lang="id-ID" sz="2500" dirty="0" smtClean="0"/>
              <a:t>Sasaran</a:t>
            </a:r>
          </a:p>
          <a:p>
            <a:pPr lvl="0">
              <a:buFont typeface="Arial" pitchFamily="34" charset="0"/>
              <a:buChar char="•"/>
            </a:pPr>
            <a:r>
              <a:rPr lang="id-ID" sz="2500" dirty="0" smtClean="0"/>
              <a:t>Tujuan</a:t>
            </a:r>
            <a:endParaRPr lang="id-ID" sz="2500" dirty="0"/>
          </a:p>
          <a:p>
            <a:pPr lvl="0" eaLnBrk="0" fontAlgn="base" hangingPunct="0">
              <a:spcBef>
                <a:spcPct val="0"/>
              </a:spcBef>
              <a:spcAft>
                <a:spcPct val="0"/>
              </a:spcAft>
            </a:pPr>
            <a:endParaRPr kumimoji="0" lang="id-ID" sz="25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just"/>
            <a:r>
              <a:rPr lang="id-ID" dirty="0"/>
              <a:t>Tujuan dari konsep penjualan adalah keuntungan melalui volume penjualan.</a:t>
            </a:r>
          </a:p>
          <a:p>
            <a:pPr lvl="0" algn="just"/>
            <a:r>
              <a:rPr lang="id-ID" dirty="0"/>
              <a:t>Tujuan dari konsep pemasaran adalah menolong organisasi mencapai tujuannya.</a:t>
            </a:r>
          </a:p>
          <a:p>
            <a:pPr lvl="0" algn="just"/>
            <a:r>
              <a:rPr lang="id-ID" dirty="0"/>
              <a:t>Tujuan utama perusahaan swasta adalah keuntungan.</a:t>
            </a:r>
          </a:p>
          <a:p>
            <a:pPr lvl="0" algn="just"/>
            <a:r>
              <a:rPr lang="id-ID" dirty="0"/>
              <a:t>Tujuan perusahaan negara dan organisasi nirlaba adalah mempertahankan, menarik cukup dana untuk melakukan pekerjaan.</a:t>
            </a:r>
          </a:p>
          <a:p>
            <a:pPr algn="just"/>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buNone/>
            </a:pPr>
            <a:endParaRPr lang="id-ID" dirty="0"/>
          </a:p>
          <a:p>
            <a:pPr lvl="0" algn="just"/>
            <a:r>
              <a:rPr lang="id-ID" dirty="0"/>
              <a:t>Manajemen Pemasaran adalah salah satu kegiatan pokok yang dlakukan oleh perusahaan untuk mempertahankan kelangsungan perusahaannya.</a:t>
            </a:r>
          </a:p>
          <a:p>
            <a:pPr lvl="0" algn="just"/>
            <a:r>
              <a:rPr lang="id-ID" dirty="0"/>
              <a:t>Manajemen Pemasaran adalah proses penganalisa, perencanaan, pelaksanaan serta pengawasan suatu program yang memiliki tujuan.</a:t>
            </a:r>
          </a:p>
          <a:p>
            <a:pPr lvl="0" algn="just"/>
            <a:r>
              <a:rPr lang="id-ID" dirty="0"/>
              <a:t>Menurut Dharmmesta dan Handoko, Manajemen Pemasaran adalah berbagai kegiatan pokok yang dilakukan oleh sebuah perusahaan untuk terus mempertahankan kelangsungan hidup perusahaannya, kemudian berkembang dan mendapatkan laba atau keuntungan.</a:t>
            </a:r>
          </a:p>
          <a:p>
            <a:pPr algn="just">
              <a:buNone/>
            </a:pPr>
            <a:endParaRPr lang="id-ID" dirty="0"/>
          </a:p>
        </p:txBody>
      </p:sp>
      <p:sp>
        <p:nvSpPr>
          <p:cNvPr id="2" name="Title 1"/>
          <p:cNvSpPr>
            <a:spLocks noGrp="1"/>
          </p:cNvSpPr>
          <p:nvPr>
            <p:ph type="title"/>
          </p:nvPr>
        </p:nvSpPr>
        <p:spPr/>
        <p:txBody>
          <a:bodyPr>
            <a:normAutofit fontScale="90000"/>
          </a:bodyPr>
          <a:lstStyle/>
          <a:p>
            <a:r>
              <a:rPr lang="id-ID" b="1" dirty="0"/>
              <a:t> </a:t>
            </a:r>
            <a:r>
              <a:rPr lang="id-ID" dirty="0"/>
              <a:t/>
            </a:r>
            <a:br>
              <a:rPr lang="id-ID" dirty="0"/>
            </a:br>
            <a:r>
              <a:rPr lang="id-ID" b="1" dirty="0"/>
              <a:t>MANAJEMEN</a:t>
            </a:r>
            <a:r>
              <a:rPr lang="id-ID" dirty="0"/>
              <a:t/>
            </a:r>
            <a:br>
              <a:rPr lang="id-ID" dirty="0"/>
            </a:b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buNone/>
            </a:pPr>
            <a:r>
              <a:rPr lang="id-ID" dirty="0"/>
              <a:t> </a:t>
            </a:r>
          </a:p>
          <a:p>
            <a:pPr lvl="0" algn="just"/>
            <a:r>
              <a:rPr lang="id-ID" dirty="0"/>
              <a:t>Konsep merupakan upaya penting yang harus selalu diatur secara terus menerus. Keunikan konsep yang ditawarkan merupakan bagian dari manajemen pemasaran yang ditunggu oleh konsumen sebagai upaya pemuasan kebutuhan dengan cara-cara yang kreatif.</a:t>
            </a:r>
          </a:p>
          <a:p>
            <a:pPr lvl="0" algn="just"/>
            <a:r>
              <a:rPr lang="id-ID" dirty="0"/>
              <a:t>Di dalam sebuah konsep pemasaran sebagai bagian dari manajemen.</a:t>
            </a:r>
          </a:p>
          <a:p>
            <a:pPr lvl="0" algn="just"/>
            <a:r>
              <a:rPr lang="id-ID" dirty="0"/>
              <a:t>Tiga unsur penting yang harusselalu diperhatikan dalam konsep pemasaran.</a:t>
            </a:r>
          </a:p>
          <a:p>
            <a:pPr lvl="0" algn="just"/>
            <a:r>
              <a:rPr lang="id-ID" dirty="0"/>
              <a:t>Ketiga hal tersebut nantinya yang akan menjadi bagian penting konsep pemasaran dan akan turut menentukan bagaimana nantinya manajemen pemasaran tersebut dikelola.</a:t>
            </a:r>
          </a:p>
          <a:p>
            <a:pPr algn="just">
              <a:buNone/>
            </a:pPr>
            <a:endParaRPr lang="id-ID" dirty="0"/>
          </a:p>
        </p:txBody>
      </p:sp>
      <p:sp>
        <p:nvSpPr>
          <p:cNvPr id="2" name="Title 1"/>
          <p:cNvSpPr>
            <a:spLocks noGrp="1"/>
          </p:cNvSpPr>
          <p:nvPr>
            <p:ph type="title"/>
          </p:nvPr>
        </p:nvSpPr>
        <p:spPr/>
        <p:txBody>
          <a:bodyPr>
            <a:normAutofit fontScale="90000"/>
          </a:bodyPr>
          <a:lstStyle/>
          <a:p>
            <a:r>
              <a:rPr lang="id-ID" b="1" dirty="0"/>
              <a:t>Konsep Manajemen</a:t>
            </a:r>
            <a:r>
              <a:rPr lang="id-ID" dirty="0"/>
              <a:t/>
            </a:r>
            <a:br>
              <a:rPr lang="id-ID" dirty="0"/>
            </a:b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0000" lnSpcReduction="20000"/>
          </a:bodyPr>
          <a:lstStyle/>
          <a:p>
            <a:pPr lvl="0" algn="just">
              <a:buNone/>
            </a:pPr>
            <a:r>
              <a:rPr lang="id-ID" b="1" dirty="0" smtClean="0"/>
              <a:t>1.  Orientasi </a:t>
            </a:r>
            <a:r>
              <a:rPr lang="id-ID" b="1" dirty="0"/>
              <a:t>pada konsumen</a:t>
            </a:r>
            <a:endParaRPr lang="id-ID" dirty="0"/>
          </a:p>
          <a:p>
            <a:pPr algn="just"/>
            <a:r>
              <a:rPr lang="id-ID" dirty="0"/>
              <a:t>Konsep pemasaran sebagai bagian dari manajemen pemasaran merupakan salah satu hal yang menjadi prioritas utama saat menghasilkan sebuah produk bisnis.</a:t>
            </a:r>
          </a:p>
          <a:p>
            <a:pPr algn="just"/>
            <a:r>
              <a:rPr lang="id-ID" dirty="0"/>
              <a:t>Usaha bisnis yang dilakukan merupakan upaya pemenuhan terhadap kebutuhan konsumen. Konsumen adalah orientasi utama yang harus dipertimbangkan dalam segala macam bentuk strategi bisnis.</a:t>
            </a:r>
          </a:p>
          <a:p>
            <a:pPr lvl="0" algn="just"/>
            <a:r>
              <a:rPr lang="id-ID" dirty="0"/>
              <a:t>Manajemen pemasaran meenghendaki konsep pemasaran yang terbaik, yakni dengan menjadikan konsumen sebagai orientasi utama.</a:t>
            </a:r>
          </a:p>
          <a:p>
            <a:pPr lvl="0" algn="just"/>
            <a:r>
              <a:rPr lang="id-ID" dirty="0"/>
              <a:t>Konsumen merupakan strategi bagian dari konsep pemasaran yang harus selalu diperhatikan.</a:t>
            </a:r>
          </a:p>
          <a:p>
            <a:pPr lvl="0" algn="just"/>
            <a:r>
              <a:rPr lang="id-ID" dirty="0"/>
              <a:t>Konsumen adalah raja, dan pihak perusahaan adalah pelayan yang melayani kebutuhan sang raja dengan berbagai tawaran yang menarik baik dalam hal produk yang dihasilkan maupun pada upaya kegiatan pemasaran, konsumen sebagai orientasi utama.</a:t>
            </a:r>
          </a:p>
          <a:p>
            <a:pPr algn="just">
              <a:buNone/>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lvl="0" algn="just">
              <a:buNone/>
            </a:pPr>
            <a:r>
              <a:rPr lang="id-ID" dirty="0"/>
              <a:t> </a:t>
            </a:r>
          </a:p>
          <a:p>
            <a:pPr lvl="0" algn="just">
              <a:buNone/>
            </a:pPr>
            <a:r>
              <a:rPr lang="id-ID" b="1" dirty="0" smtClean="0"/>
              <a:t>2. Penyusunan </a:t>
            </a:r>
            <a:r>
              <a:rPr lang="id-ID" b="1" dirty="0"/>
              <a:t>kegiatan-kegiatan pemasaran secara integral atau menyeluruh</a:t>
            </a:r>
            <a:endParaRPr lang="id-ID" dirty="0"/>
          </a:p>
          <a:p>
            <a:pPr algn="just"/>
            <a:r>
              <a:rPr lang="id-ID" dirty="0"/>
              <a:t>Manajemen pemasaran melalui konsep pemasaran sebaga bagian dari falsafah bisnis yang dijalankan menghendaki adanya pengaturan secara dinamis berbagai bentuk penyusunan kegiatan pemasaran secara lebih menyeluruh.</a:t>
            </a:r>
          </a:p>
          <a:p>
            <a:pPr algn="just"/>
            <a:r>
              <a:rPr lang="id-ID" dirty="0"/>
              <a:t>Manajemen pemasaran menghendaki sebuah upaya yang sistematis yang jelas sehingga bisa dilakukan analisa dan pengawasan terhadap hasil yang didapatkan. Evaluasi terhadap sebuah manajemen pemasaran salah satunya juga didasarkan atas kegiatan penyusunan secara integral tersebut.</a:t>
            </a:r>
          </a:p>
          <a:p>
            <a:pPr algn="just"/>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buNone/>
            </a:pPr>
            <a:r>
              <a:rPr lang="id-ID" b="1" dirty="0" smtClean="0"/>
              <a:t>3. Kepuasan </a:t>
            </a:r>
            <a:r>
              <a:rPr lang="id-ID" b="1" dirty="0"/>
              <a:t>Konsumen</a:t>
            </a:r>
            <a:endParaRPr lang="id-ID" dirty="0"/>
          </a:p>
          <a:p>
            <a:pPr algn="just"/>
            <a:r>
              <a:rPr lang="id-ID" dirty="0"/>
              <a:t>Kepuasan konsumen juga merupakan salah satu unsur penting yang perlu diperhatikan dalam penyusunan konsep pemasaran.</a:t>
            </a:r>
          </a:p>
          <a:p>
            <a:pPr algn="just"/>
            <a:r>
              <a:rPr lang="id-ID" dirty="0"/>
              <a:t>Manajemen pemasaran yang baik menghendaki adanya hasil kepuasan konsumen yang maksimal sebagai akibat dari proses marketing yang berjalan baik.</a:t>
            </a:r>
          </a:p>
          <a:p>
            <a:pPr algn="just"/>
            <a:r>
              <a:rPr lang="id-ID" dirty="0"/>
              <a:t>Kepuasan konsumen tidak hanya diukur dari bagaimana kualitas produk yang dihasilkan , namun juga dari bagaimana cara dan strategi pemasaran itu dijalankan.</a:t>
            </a:r>
          </a:p>
          <a:p>
            <a:pPr algn="just"/>
            <a:r>
              <a:rPr lang="id-ID" dirty="0"/>
              <a:t>Tugas manajemen pemasaran – pada dasarnya perancangan dan pelaksanaan rencana.</a:t>
            </a:r>
          </a:p>
          <a:p>
            <a:pPr algn="just">
              <a:buNone/>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id-ID" dirty="0"/>
              <a:t> </a:t>
            </a:r>
            <a:r>
              <a:rPr lang="id-ID" dirty="0" smtClean="0"/>
              <a:t>Cara  </a:t>
            </a:r>
            <a:r>
              <a:rPr lang="id-ID" dirty="0"/>
              <a:t>menyusun :</a:t>
            </a:r>
          </a:p>
          <a:p>
            <a:pPr lvl="0" algn="just"/>
            <a:r>
              <a:rPr lang="id-ID" dirty="0"/>
              <a:t>Rencana Pengembangan Karyawan</a:t>
            </a:r>
          </a:p>
          <a:p>
            <a:pPr lvl="0" algn="just"/>
            <a:r>
              <a:rPr lang="id-ID" dirty="0"/>
              <a:t>(Employee Development Plant)</a:t>
            </a:r>
          </a:p>
          <a:p>
            <a:pPr lvl="0" algn="just"/>
            <a:r>
              <a:rPr lang="id-ID" dirty="0"/>
              <a:t>Pembagian Tugas dan Wewenang</a:t>
            </a:r>
          </a:p>
          <a:p>
            <a:pPr lvl="0" algn="just"/>
            <a:r>
              <a:rPr lang="id-ID" dirty="0"/>
              <a:t>(division of tasks and authority)</a:t>
            </a:r>
          </a:p>
          <a:p>
            <a:pPr lvl="0" algn="just"/>
            <a:r>
              <a:rPr lang="id-ID" dirty="0"/>
              <a:t>Pelaksanaan Kegiatan (activities)</a:t>
            </a:r>
          </a:p>
          <a:p>
            <a:pPr lvl="0" algn="just"/>
            <a:r>
              <a:rPr lang="id-ID" dirty="0"/>
              <a:t>Pengawasan</a:t>
            </a:r>
          </a:p>
          <a:p>
            <a:pPr algn="just">
              <a:buNone/>
            </a:pP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None/>
            </a:pPr>
            <a:r>
              <a:rPr lang="id-ID" dirty="0"/>
              <a:t>Perancangan adalah suatu kegiatan yang harus dlakukan oleh seorang manajer meliputi : strategi pelaksanaan, meliputi promosi, distribusi hingga kepada transaksi dari barang dan jasa, serta menganalisis kebutuhan dari masing-masing pihak.</a:t>
            </a:r>
          </a:p>
          <a:p>
            <a:pPr>
              <a:buNone/>
            </a:pPr>
            <a:endParaRPr lang="id-ID" dirty="0"/>
          </a:p>
        </p:txBody>
      </p:sp>
      <p:sp>
        <p:nvSpPr>
          <p:cNvPr id="2" name="Title 1"/>
          <p:cNvSpPr>
            <a:spLocks noGrp="1"/>
          </p:cNvSpPr>
          <p:nvPr>
            <p:ph type="title"/>
          </p:nvPr>
        </p:nvSpPr>
        <p:spPr/>
        <p:txBody>
          <a:bodyPr>
            <a:normAutofit fontScale="90000"/>
          </a:bodyPr>
          <a:lstStyle/>
          <a:p>
            <a:pPr algn="just"/>
            <a:r>
              <a:rPr lang="id-ID" b="1" dirty="0"/>
              <a:t>PERENCANAAN/PERANCANGAN</a:t>
            </a:r>
            <a:r>
              <a:rPr lang="id-ID" dirty="0"/>
              <a:t/>
            </a:r>
            <a:br>
              <a:rPr lang="id-ID" dirty="0"/>
            </a:b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id-ID" dirty="0"/>
              <a:t>	</a:t>
            </a:r>
            <a:r>
              <a:rPr lang="id-ID" dirty="0" smtClean="0"/>
              <a:t>Pemasaran </a:t>
            </a:r>
            <a:r>
              <a:rPr lang="id-ID" dirty="0"/>
              <a:t>merupakan suatu proses sosial dan manajerial dimana individu dan kelompok mendapatkan kebutuhan/keperluan dan keinginan dengan menciptakan, menawarkan dan bertukar sesuatu yang bernilai satu sama lain. Menurut Philip Kotler dan Amstrong, pemasaran adalah sebagai suatu proses sosial dan managerial yang membuat indivisu dan kelompok memperoleh apa yang mereka perlukan dan inginkan melalui penciptaan dan pertukaran timmbal balik produk dan nilai dengan orang lain. Pemasaran timbul karena adanya kebutuhan dan keinginan dan terjadi pertukaran untuk mendapatkan produk.</a:t>
            </a:r>
          </a:p>
          <a:p>
            <a:pPr algn="just"/>
            <a:r>
              <a:rPr lang="id-ID" dirty="0"/>
              <a:t>Konsep Inti :</a:t>
            </a:r>
          </a:p>
          <a:p>
            <a:pPr lvl="0" algn="just"/>
            <a:r>
              <a:rPr lang="id-ID" dirty="0"/>
              <a:t>Kebutuhan, keinginan, permintaan.</a:t>
            </a:r>
          </a:p>
          <a:p>
            <a:pPr lvl="0" algn="just"/>
            <a:r>
              <a:rPr lang="id-ID" dirty="0"/>
              <a:t>Produk, nilai, biaya dan kepuasan</a:t>
            </a:r>
          </a:p>
          <a:p>
            <a:pPr lvl="0" algn="just"/>
            <a:r>
              <a:rPr lang="id-ID" dirty="0"/>
              <a:t>Pertukaran, transaksi, hubungan tawar menawar.</a:t>
            </a:r>
          </a:p>
          <a:p>
            <a:pPr lvl="0" algn="just"/>
            <a:r>
              <a:rPr lang="id-ID" dirty="0"/>
              <a:t>Pasar dan pemasaran.</a:t>
            </a:r>
          </a:p>
          <a:p>
            <a:pPr algn="just">
              <a:buNone/>
            </a:pPr>
            <a:endParaRPr lang="id-ID" dirty="0"/>
          </a:p>
        </p:txBody>
      </p:sp>
      <p:sp>
        <p:nvSpPr>
          <p:cNvPr id="2" name="Title 1"/>
          <p:cNvSpPr>
            <a:spLocks noGrp="1"/>
          </p:cNvSpPr>
          <p:nvPr>
            <p:ph type="title"/>
          </p:nvPr>
        </p:nvSpPr>
        <p:spPr/>
        <p:txBody>
          <a:bodyPr>
            <a:normAutofit fontScale="90000"/>
          </a:bodyPr>
          <a:lstStyle/>
          <a:p>
            <a:r>
              <a:rPr lang="id-ID" b="1" dirty="0"/>
              <a:t> </a:t>
            </a:r>
            <a:r>
              <a:rPr lang="id-ID" dirty="0"/>
              <a:t/>
            </a:r>
            <a:br>
              <a:rPr lang="id-ID" dirty="0"/>
            </a:br>
            <a:r>
              <a:rPr lang="id-ID" b="1" dirty="0"/>
              <a:t>PEMASARAN</a:t>
            </a:r>
            <a:r>
              <a:rPr lang="id-ID" dirty="0"/>
              <a:t/>
            </a:r>
            <a:br>
              <a:rPr lang="id-ID" dirty="0"/>
            </a:b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TotalTime>
  <Words>367</Words>
  <Application>Microsoft Office PowerPoint</Application>
  <PresentationFormat>On-screen Show (4:3)</PresentationFormat>
  <Paragraphs>75</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Manajemen Pemasaran  K1  </vt:lpstr>
      <vt:lpstr>  MANAJEMEN </vt:lpstr>
      <vt:lpstr>Konsep Manajemen </vt:lpstr>
      <vt:lpstr>Slide 4</vt:lpstr>
      <vt:lpstr>Slide 5</vt:lpstr>
      <vt:lpstr>Slide 6</vt:lpstr>
      <vt:lpstr>Slide 7</vt:lpstr>
      <vt:lpstr>PERENCANAAN/PERANCANGAN </vt:lpstr>
      <vt:lpstr>  PEMASARAN </vt:lpstr>
      <vt:lpstr>SYARAT ADANYA PERTUKARAN : </vt:lpstr>
      <vt:lpstr>MANAJEMEN PEMASARAN </vt:lpstr>
      <vt:lpstr>Slide 12</vt:lpstr>
      <vt:lpstr>1. Konsep Berwawasan Menjual</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Pemasaran K1 dan K2</dc:title>
  <dc:creator>Toshiba</dc:creator>
  <cp:lastModifiedBy>BUNDA RATU</cp:lastModifiedBy>
  <cp:revision>7</cp:revision>
  <dcterms:created xsi:type="dcterms:W3CDTF">2017-10-27T01:10:23Z</dcterms:created>
  <dcterms:modified xsi:type="dcterms:W3CDTF">2020-09-11T03:49:15Z</dcterms:modified>
</cp:coreProperties>
</file>