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71" r:id="rId4"/>
    <p:sldId id="272" r:id="rId5"/>
    <p:sldId id="265" r:id="rId6"/>
    <p:sldId id="273" r:id="rId7"/>
    <p:sldId id="274" r:id="rId8"/>
    <p:sldId id="266" r:id="rId9"/>
    <p:sldId id="276" r:id="rId10"/>
    <p:sldId id="279" r:id="rId11"/>
    <p:sldId id="280" r:id="rId12"/>
    <p:sldId id="281"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0" autoAdjust="0"/>
    <p:restoredTop sz="94624" autoAdjust="0"/>
  </p:normalViewPr>
  <p:slideViewPr>
    <p:cSldViewPr>
      <p:cViewPr varScale="1">
        <p:scale>
          <a:sx n="70" d="100"/>
          <a:sy n="70" d="100"/>
        </p:scale>
        <p:origin x="-1068"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150640-B2AD-4BC4-B333-77ABECF055C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1806133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50640-B2AD-4BC4-B333-77ABECF055C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123011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50640-B2AD-4BC4-B333-77ABECF055C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2332383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50640-B2AD-4BC4-B333-77ABECF055C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318530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50640-B2AD-4BC4-B333-77ABECF055C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115158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150640-B2AD-4BC4-B333-77ABECF055CB}"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412477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150640-B2AD-4BC4-B333-77ABECF055CB}"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45526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150640-B2AD-4BC4-B333-77ABECF055CB}"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148131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50640-B2AD-4BC4-B333-77ABECF055CB}"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281539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50640-B2AD-4BC4-B333-77ABECF055CB}"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246726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50640-B2AD-4BC4-B333-77ABECF055CB}"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8759-4759-43B1-8586-3740D9AF8567}" type="slidenum">
              <a:rPr lang="en-US" smtClean="0"/>
              <a:t>‹#›</a:t>
            </a:fld>
            <a:endParaRPr lang="en-US"/>
          </a:p>
        </p:txBody>
      </p:sp>
    </p:spTree>
    <p:extLst>
      <p:ext uri="{BB962C8B-B14F-4D97-AF65-F5344CB8AC3E}">
        <p14:creationId xmlns:p14="http://schemas.microsoft.com/office/powerpoint/2010/main" val="156993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50640-B2AD-4BC4-B333-77ABECF055CB}" type="datetimeFigureOut">
              <a:rPr lang="en-US" smtClean="0"/>
              <a:t>11/11/2020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98759-4759-43B1-8586-3740D9AF8567}" type="slidenum">
              <a:rPr lang="en-US" smtClean="0"/>
              <a:t>‹#›</a:t>
            </a:fld>
            <a:endParaRPr lang="en-US"/>
          </a:p>
        </p:txBody>
      </p:sp>
    </p:spTree>
    <p:extLst>
      <p:ext uri="{BB962C8B-B14F-4D97-AF65-F5344CB8AC3E}">
        <p14:creationId xmlns:p14="http://schemas.microsoft.com/office/powerpoint/2010/main" val="3008046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akarkomunikasi.com/teori-komunikasi-menurut-para-ahli" TargetMode="External"/><Relationship Id="rId2" Type="http://schemas.openxmlformats.org/officeDocument/2006/relationships/hyperlink" Target="https://pakarkomunikasi.com/komunikasi-interperson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akarkomunikasi.com/komunikasi-lintas-buday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akarkomunikasi.com/pengantar-ilmu-komunikas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akarkomunikasi.com/prinsip-prinsip-komunikasi" TargetMode="External"/><Relationship Id="rId2" Type="http://schemas.openxmlformats.org/officeDocument/2006/relationships/hyperlink" Target="https://pakarkomunikasi.com/komunikasi-antar-buday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akarkomunikasi.com/filsafat-komunikasi" TargetMode="External"/><Relationship Id="rId2" Type="http://schemas.openxmlformats.org/officeDocument/2006/relationships/hyperlink" Target="https://pakarkomunikasi.com/ontologi-epistemologi-dan-aksiolog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a:solidFill>
            <a:schemeClr val="bg1">
              <a:lumMod val="85000"/>
            </a:schemeClr>
          </a:solidFill>
        </p:spPr>
        <p:txBody>
          <a:bodyPr>
            <a:normAutofit/>
          </a:bodyPr>
          <a:lstStyle/>
          <a:p>
            <a:r>
              <a:rPr lang="en-US" dirty="0" smtClean="0"/>
              <a:t>TATAP MUKA KE-12</a:t>
            </a:r>
            <a:endParaRPr lang="en-US" dirty="0"/>
          </a:p>
        </p:txBody>
      </p:sp>
      <p:sp>
        <p:nvSpPr>
          <p:cNvPr id="3" name="Content Placeholder 2"/>
          <p:cNvSpPr>
            <a:spLocks noGrp="1"/>
          </p:cNvSpPr>
          <p:nvPr>
            <p:ph idx="1"/>
          </p:nvPr>
        </p:nvSpPr>
        <p:spPr>
          <a:xfrm>
            <a:off x="457200" y="2255837"/>
            <a:ext cx="8229600" cy="4525963"/>
          </a:xfrm>
        </p:spPr>
        <p:txBody>
          <a:bodyPr>
            <a:normAutofit/>
          </a:bodyPr>
          <a:lstStyle/>
          <a:p>
            <a:pPr marL="0" indent="0" algn="ctr">
              <a:buNone/>
            </a:pPr>
            <a:r>
              <a:rPr lang="en-US" dirty="0" smtClean="0"/>
              <a:t> </a:t>
            </a:r>
          </a:p>
          <a:p>
            <a:endParaRPr lang="en-US" dirty="0"/>
          </a:p>
        </p:txBody>
      </p:sp>
      <p:sp>
        <p:nvSpPr>
          <p:cNvPr id="4" name="Rectangle 3"/>
          <p:cNvSpPr/>
          <p:nvPr/>
        </p:nvSpPr>
        <p:spPr>
          <a:xfrm>
            <a:off x="609600" y="2667000"/>
            <a:ext cx="7924800" cy="3139321"/>
          </a:xfrm>
          <a:prstGeom prst="rect">
            <a:avLst/>
          </a:prstGeom>
        </p:spPr>
        <p:txBody>
          <a:bodyPr wrap="square">
            <a:spAutoFit/>
          </a:bodyPr>
          <a:lstStyle/>
          <a:p>
            <a:pPr algn="ctr"/>
            <a:r>
              <a:rPr lang="en-US" sz="3600" b="1" dirty="0">
                <a:solidFill>
                  <a:srgbClr val="C00000"/>
                </a:solidFill>
              </a:rPr>
              <a:t>5 GAYA KOMUNIKASI KEPEMIMPINAN DALAM </a:t>
            </a:r>
            <a:r>
              <a:rPr lang="en-US" sz="3600" b="1" dirty="0" smtClean="0">
                <a:solidFill>
                  <a:srgbClr val="C00000"/>
                </a:solidFill>
              </a:rPr>
              <a:t>ORGANISASI</a:t>
            </a:r>
          </a:p>
          <a:p>
            <a:pPr algn="ctr"/>
            <a:r>
              <a:rPr lang="en-US" sz="3600" b="1" dirty="0" smtClean="0">
                <a:solidFill>
                  <a:srgbClr val="C00000"/>
                </a:solidFill>
              </a:rPr>
              <a:t>&amp;</a:t>
            </a:r>
          </a:p>
          <a:p>
            <a:pPr algn="ctr"/>
            <a:r>
              <a:rPr lang="en-US" sz="3600" b="1" dirty="0"/>
              <a:t>4</a:t>
            </a:r>
            <a:r>
              <a:rPr lang="en-US" sz="3600" dirty="0"/>
              <a:t> </a:t>
            </a:r>
            <a:r>
              <a:rPr lang="en-US" sz="3600" b="1" dirty="0"/>
              <a:t>MANFAAT MEMPELAJARI </a:t>
            </a:r>
            <a:br>
              <a:rPr lang="en-US" sz="3600" b="1" dirty="0"/>
            </a:br>
            <a:r>
              <a:rPr lang="en-US" sz="3600" b="1" dirty="0"/>
              <a:t>KOMUNIKASI KEPEMINPINAN</a:t>
            </a:r>
            <a:r>
              <a:rPr lang="en-US" b="1" dirty="0">
                <a:solidFill>
                  <a:srgbClr val="C00000"/>
                </a:solidFill>
              </a:rPr>
              <a:t/>
            </a:r>
            <a:br>
              <a:rPr lang="en-US" b="1" dirty="0">
                <a:solidFill>
                  <a:srgbClr val="C00000"/>
                </a:solidFill>
              </a:rPr>
            </a:br>
            <a:endParaRPr lang="en-US" dirty="0"/>
          </a:p>
        </p:txBody>
      </p:sp>
    </p:spTree>
    <p:extLst>
      <p:ext uri="{BB962C8B-B14F-4D97-AF65-F5344CB8AC3E}">
        <p14:creationId xmlns:p14="http://schemas.microsoft.com/office/powerpoint/2010/main" val="1443520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a:solidFill>
            <a:schemeClr val="accent2">
              <a:lumMod val="20000"/>
              <a:lumOff val="80000"/>
            </a:schemeClr>
          </a:solidFill>
        </p:spPr>
        <p:txBody>
          <a:bodyPr>
            <a:noAutofit/>
          </a:bodyPr>
          <a:lstStyle/>
          <a:p>
            <a:r>
              <a:rPr lang="en-US" sz="2800" dirty="0" smtClean="0"/>
              <a:t/>
            </a:r>
            <a:br>
              <a:rPr lang="en-US" sz="2800" dirty="0" smtClean="0"/>
            </a:br>
            <a:r>
              <a:rPr lang="en-US" sz="2800" b="1" dirty="0" smtClean="0">
                <a:solidFill>
                  <a:srgbClr val="C00000"/>
                </a:solidFill>
              </a:rPr>
              <a:t>MANFAAT KE-1</a:t>
            </a:r>
            <a:br>
              <a:rPr lang="en-US" sz="2800" b="1" dirty="0" smtClean="0">
                <a:solidFill>
                  <a:srgbClr val="C00000"/>
                </a:solidFill>
              </a:rPr>
            </a:br>
            <a:r>
              <a:rPr lang="en-US" sz="2800" dirty="0" smtClean="0"/>
              <a:t>MEMPELAJARI KOMUNIKASI KEPEMINPINAN </a:t>
            </a:r>
            <a:r>
              <a:rPr lang="en-US" sz="2400" b="1" dirty="0">
                <a:solidFill>
                  <a:srgbClr val="C00000"/>
                </a:solidFill>
              </a:rPr>
              <a:t/>
            </a:r>
            <a:br>
              <a:rPr lang="en-US" sz="2400" b="1" dirty="0">
                <a:solidFill>
                  <a:srgbClr val="C00000"/>
                </a:solidFill>
              </a:rPr>
            </a:br>
            <a:endParaRPr lang="en-US" sz="2400" b="1" dirty="0">
              <a:solidFill>
                <a:srgbClr val="C00000"/>
              </a:solidFill>
            </a:endParaRPr>
          </a:p>
        </p:txBody>
      </p:sp>
      <p:sp>
        <p:nvSpPr>
          <p:cNvPr id="4" name="Rectangle 3"/>
          <p:cNvSpPr/>
          <p:nvPr/>
        </p:nvSpPr>
        <p:spPr>
          <a:xfrm>
            <a:off x="990600" y="2021681"/>
            <a:ext cx="7086600" cy="3970318"/>
          </a:xfrm>
          <a:prstGeom prst="rect">
            <a:avLst/>
          </a:prstGeom>
        </p:spPr>
        <p:txBody>
          <a:bodyPr wrap="square">
            <a:spAutoFit/>
          </a:bodyPr>
          <a:lstStyle/>
          <a:p>
            <a:pPr algn="ctr"/>
            <a:r>
              <a:rPr lang="en-US" b="1" dirty="0" smtClean="0"/>
              <a:t> </a:t>
            </a:r>
            <a:r>
              <a:rPr lang="en-US" sz="2400" b="1" dirty="0" smtClean="0">
                <a:solidFill>
                  <a:srgbClr val="C00000"/>
                </a:solidFill>
              </a:rPr>
              <a:t>MENINGKATKAN ALUR INFORMASI</a:t>
            </a:r>
          </a:p>
          <a:p>
            <a:pPr algn="ctr"/>
            <a:endParaRPr lang="en-US" sz="2400" b="1" dirty="0" smtClean="0">
              <a:solidFill>
                <a:srgbClr val="C00000"/>
              </a:solidFill>
            </a:endParaRPr>
          </a:p>
          <a:p>
            <a:pPr marL="342900" indent="-342900" algn="just">
              <a:buAutoNum type="arabicPeriod"/>
            </a:pPr>
            <a:r>
              <a:rPr lang="en-US" dirty="0" err="1" smtClean="0"/>
              <a:t>Sebagai</a:t>
            </a:r>
            <a:r>
              <a:rPr lang="en-US" dirty="0" smtClean="0"/>
              <a:t> </a:t>
            </a:r>
            <a:r>
              <a:rPr lang="en-US" dirty="0" err="1" smtClean="0"/>
              <a:t>informatif</a:t>
            </a:r>
            <a:r>
              <a:rPr lang="en-US" dirty="0" smtClean="0"/>
              <a:t> </a:t>
            </a:r>
            <a:r>
              <a:rPr lang="en-US" dirty="0" err="1" smtClean="0"/>
              <a:t>artinya</a:t>
            </a:r>
            <a:r>
              <a:rPr lang="en-US" dirty="0" smtClean="0"/>
              <a:t> proses </a:t>
            </a:r>
            <a:r>
              <a:rPr lang="en-US" dirty="0" err="1" smtClean="0"/>
              <a:t>pertukaran</a:t>
            </a:r>
            <a:r>
              <a:rPr lang="en-US" dirty="0" smtClean="0"/>
              <a:t> </a:t>
            </a:r>
            <a:r>
              <a:rPr lang="en-US" dirty="0" err="1" smtClean="0"/>
              <a:t>informasi</a:t>
            </a:r>
            <a:r>
              <a:rPr lang="en-US" dirty="0"/>
              <a:t>/</a:t>
            </a:r>
            <a:r>
              <a:rPr lang="en-US" dirty="0" smtClean="0"/>
              <a:t>ide </a:t>
            </a:r>
            <a:r>
              <a:rPr lang="en-US" dirty="0" err="1" smtClean="0"/>
              <a:t>antara</a:t>
            </a:r>
            <a:r>
              <a:rPr lang="en-US" dirty="0" smtClean="0"/>
              <a:t> </a:t>
            </a:r>
            <a:r>
              <a:rPr lang="en-US" dirty="0" err="1" smtClean="0"/>
              <a:t>atasan</a:t>
            </a:r>
            <a:r>
              <a:rPr lang="en-US" dirty="0" smtClean="0"/>
              <a:t> </a:t>
            </a:r>
            <a:r>
              <a:rPr lang="en-US" dirty="0" err="1" smtClean="0"/>
              <a:t>dan</a:t>
            </a:r>
            <a:r>
              <a:rPr lang="en-US" dirty="0" smtClean="0"/>
              <a:t> </a:t>
            </a:r>
            <a:r>
              <a:rPr lang="en-US" dirty="0" err="1" smtClean="0"/>
              <a:t>bawahan</a:t>
            </a:r>
            <a:r>
              <a:rPr lang="en-US" dirty="0" smtClean="0"/>
              <a:t> </a:t>
            </a:r>
            <a:r>
              <a:rPr lang="en-US" dirty="0" err="1" smtClean="0"/>
              <a:t>harus</a:t>
            </a:r>
            <a:r>
              <a:rPr lang="en-US" dirty="0" smtClean="0"/>
              <a:t> </a:t>
            </a:r>
            <a:r>
              <a:rPr lang="en-US" dirty="0" err="1" smtClean="0"/>
              <a:t>terlaksana</a:t>
            </a:r>
            <a:r>
              <a:rPr lang="en-US" dirty="0" smtClean="0"/>
              <a:t> </a:t>
            </a:r>
            <a:r>
              <a:rPr lang="en-US" dirty="0" err="1" smtClean="0"/>
              <a:t>dengan</a:t>
            </a:r>
            <a:r>
              <a:rPr lang="en-US" dirty="0" smtClean="0"/>
              <a:t> </a:t>
            </a:r>
            <a:r>
              <a:rPr lang="en-US" dirty="0" err="1" smtClean="0"/>
              <a:t>baik</a:t>
            </a:r>
            <a:r>
              <a:rPr lang="en-US" dirty="0" smtClean="0"/>
              <a:t>.</a:t>
            </a:r>
          </a:p>
          <a:p>
            <a:pPr marL="342900" indent="-342900" algn="just">
              <a:buAutoNum type="arabicPeriod"/>
            </a:pPr>
            <a:endParaRPr lang="en-US" dirty="0" smtClean="0"/>
          </a:p>
          <a:p>
            <a:pPr marL="342900" indent="-342900" algn="just">
              <a:buAutoNum type="arabicPeriod"/>
            </a:pPr>
            <a:r>
              <a:rPr lang="en-US" dirty="0" err="1" smtClean="0"/>
              <a:t>Bagi</a:t>
            </a:r>
            <a:r>
              <a:rPr lang="en-US" dirty="0" smtClean="0"/>
              <a:t> </a:t>
            </a:r>
            <a:r>
              <a:rPr lang="en-US" dirty="0" err="1" smtClean="0"/>
              <a:t>atasan</a:t>
            </a:r>
            <a:r>
              <a:rPr lang="en-US" dirty="0" smtClean="0"/>
              <a:t>, </a:t>
            </a:r>
            <a:r>
              <a:rPr lang="en-US" dirty="0" err="1" smtClean="0"/>
              <a:t>komunikasi</a:t>
            </a:r>
            <a:r>
              <a:rPr lang="en-US" dirty="0" smtClean="0"/>
              <a:t> </a:t>
            </a:r>
            <a:r>
              <a:rPr lang="en-US" dirty="0" err="1" smtClean="0"/>
              <a:t>kepemimpinan</a:t>
            </a:r>
            <a:r>
              <a:rPr lang="en-US" dirty="0" smtClean="0"/>
              <a:t> </a:t>
            </a:r>
            <a:r>
              <a:rPr lang="en-US" dirty="0" err="1" smtClean="0"/>
              <a:t>dibutuhkan</a:t>
            </a:r>
            <a:r>
              <a:rPr lang="en-US" dirty="0" smtClean="0"/>
              <a:t> agar </a:t>
            </a:r>
            <a:r>
              <a:rPr lang="en-US" dirty="0" err="1" smtClean="0"/>
              <a:t>atasan</a:t>
            </a:r>
            <a:r>
              <a:rPr lang="en-US" dirty="0" smtClean="0"/>
              <a:t> </a:t>
            </a:r>
            <a:r>
              <a:rPr lang="en-US" dirty="0" err="1" smtClean="0"/>
              <a:t>mengetahui</a:t>
            </a:r>
            <a:r>
              <a:rPr lang="en-US" dirty="0" smtClean="0"/>
              <a:t> </a:t>
            </a:r>
            <a:r>
              <a:rPr lang="en-US" dirty="0" err="1" smtClean="0"/>
              <a:t>kondisi</a:t>
            </a:r>
            <a:r>
              <a:rPr lang="en-US" dirty="0" smtClean="0"/>
              <a:t> </a:t>
            </a:r>
            <a:r>
              <a:rPr lang="en-US" dirty="0" err="1" smtClean="0"/>
              <a:t>organisasi</a:t>
            </a:r>
            <a:r>
              <a:rPr lang="en-US" dirty="0" smtClean="0"/>
              <a:t> </a:t>
            </a:r>
            <a:r>
              <a:rPr lang="en-US" dirty="0" err="1" smtClean="0"/>
              <a:t>dan</a:t>
            </a:r>
            <a:r>
              <a:rPr lang="en-US" dirty="0" smtClean="0"/>
              <a:t> </a:t>
            </a:r>
            <a:r>
              <a:rPr lang="en-US" dirty="0" err="1" smtClean="0"/>
              <a:t>dapat</a:t>
            </a:r>
            <a:r>
              <a:rPr lang="en-US" dirty="0" smtClean="0"/>
              <a:t> </a:t>
            </a:r>
            <a:r>
              <a:rPr lang="en-US" dirty="0" err="1" smtClean="0"/>
              <a:t>menentukan</a:t>
            </a:r>
            <a:r>
              <a:rPr lang="en-US" dirty="0" smtClean="0"/>
              <a:t> </a:t>
            </a:r>
            <a:r>
              <a:rPr lang="en-US" dirty="0" err="1" smtClean="0"/>
              <a:t>kebijakan</a:t>
            </a:r>
            <a:r>
              <a:rPr lang="en-US" dirty="0" smtClean="0"/>
              <a:t> </a:t>
            </a:r>
            <a:r>
              <a:rPr lang="en-US" dirty="0" err="1" smtClean="0"/>
              <a:t>dalam</a:t>
            </a:r>
            <a:r>
              <a:rPr lang="en-US" dirty="0" smtClean="0"/>
              <a:t> </a:t>
            </a:r>
            <a:r>
              <a:rPr lang="en-US" dirty="0" err="1" smtClean="0"/>
              <a:t>organisasi</a:t>
            </a:r>
            <a:r>
              <a:rPr lang="en-US" dirty="0" smtClean="0"/>
              <a:t>.</a:t>
            </a:r>
          </a:p>
          <a:p>
            <a:pPr marL="342900" indent="-342900" algn="just">
              <a:buAutoNum type="arabicPeriod"/>
            </a:pPr>
            <a:endParaRPr lang="en-US" dirty="0" smtClean="0"/>
          </a:p>
          <a:p>
            <a:pPr marL="342900" indent="-342900" algn="just">
              <a:buAutoNum type="arabicPeriod"/>
            </a:pPr>
            <a:r>
              <a:rPr lang="en-US" dirty="0" err="1" smtClean="0"/>
              <a:t>Bagi</a:t>
            </a:r>
            <a:r>
              <a:rPr lang="en-US" dirty="0" smtClean="0"/>
              <a:t> </a:t>
            </a:r>
            <a:r>
              <a:rPr lang="en-US" dirty="0" err="1" smtClean="0"/>
              <a:t>bawahan</a:t>
            </a:r>
            <a:r>
              <a:rPr lang="en-US" dirty="0" smtClean="0"/>
              <a:t>, </a:t>
            </a:r>
            <a:r>
              <a:rPr lang="en-US" dirty="0" err="1" smtClean="0"/>
              <a:t>komunikasi</a:t>
            </a:r>
            <a:r>
              <a:rPr lang="en-US" dirty="0" smtClean="0"/>
              <a:t> </a:t>
            </a:r>
            <a:r>
              <a:rPr lang="en-US" dirty="0" err="1" smtClean="0"/>
              <a:t>kepemimpinan</a:t>
            </a:r>
            <a:r>
              <a:rPr lang="en-US" dirty="0" smtClean="0"/>
              <a:t> </a:t>
            </a:r>
            <a:r>
              <a:rPr lang="en-US" dirty="0" err="1" smtClean="0"/>
              <a:t>bermanfaat</a:t>
            </a:r>
            <a:r>
              <a:rPr lang="en-US" dirty="0" smtClean="0"/>
              <a:t> </a:t>
            </a:r>
            <a:r>
              <a:rPr lang="en-US" dirty="0" err="1" smtClean="0"/>
              <a:t>untuk</a:t>
            </a:r>
            <a:r>
              <a:rPr lang="en-US" dirty="0" smtClean="0"/>
              <a:t> </a:t>
            </a:r>
            <a:r>
              <a:rPr lang="en-US" dirty="0" err="1" smtClean="0"/>
              <a:t>memperoleh</a:t>
            </a:r>
            <a:r>
              <a:rPr lang="en-US" dirty="0" smtClean="0"/>
              <a:t> </a:t>
            </a:r>
            <a:r>
              <a:rPr lang="en-US" dirty="0" err="1" smtClean="0"/>
              <a:t>informasi</a:t>
            </a:r>
            <a:r>
              <a:rPr lang="en-US" dirty="0" smtClean="0"/>
              <a:t> </a:t>
            </a:r>
            <a:r>
              <a:rPr lang="en-US" dirty="0" err="1" smtClean="0"/>
              <a:t>seperti</a:t>
            </a:r>
            <a:r>
              <a:rPr lang="en-US" dirty="0" smtClean="0"/>
              <a:t> benefits yang </a:t>
            </a:r>
            <a:r>
              <a:rPr lang="en-US" dirty="0" err="1" smtClean="0"/>
              <a:t>didapat</a:t>
            </a:r>
            <a:r>
              <a:rPr lang="en-US" dirty="0" smtClean="0"/>
              <a:t> </a:t>
            </a:r>
            <a:r>
              <a:rPr lang="en-US" dirty="0" err="1" smtClean="0"/>
              <a:t>karyawan</a:t>
            </a:r>
            <a:r>
              <a:rPr lang="en-US" dirty="0" smtClean="0"/>
              <a:t>, </a:t>
            </a:r>
            <a:r>
              <a:rPr lang="en-US" dirty="0" err="1" smtClean="0"/>
              <a:t>izin</a:t>
            </a:r>
            <a:r>
              <a:rPr lang="en-US" dirty="0" smtClean="0"/>
              <a:t> </a:t>
            </a:r>
            <a:r>
              <a:rPr lang="en-US" dirty="0" err="1" smtClean="0"/>
              <a:t>cuti</a:t>
            </a:r>
            <a:r>
              <a:rPr lang="en-US" dirty="0" smtClean="0"/>
              <a:t>, </a:t>
            </a:r>
            <a:r>
              <a:rPr lang="en-US" dirty="0" err="1" smtClean="0"/>
              <a:t>jaminan</a:t>
            </a:r>
            <a:r>
              <a:rPr lang="en-US" dirty="0" smtClean="0"/>
              <a:t> </a:t>
            </a:r>
            <a:r>
              <a:rPr lang="en-US" dirty="0" err="1" smtClean="0"/>
              <a:t>sosial</a:t>
            </a:r>
            <a:r>
              <a:rPr lang="en-US" dirty="0" smtClean="0"/>
              <a:t> </a:t>
            </a:r>
            <a:r>
              <a:rPr lang="en-US" dirty="0" err="1" smtClean="0"/>
              <a:t>dan</a:t>
            </a:r>
            <a:r>
              <a:rPr lang="en-US" dirty="0" smtClean="0"/>
              <a:t> </a:t>
            </a:r>
            <a:r>
              <a:rPr lang="en-US" dirty="0" err="1" smtClean="0"/>
              <a:t>kesehatan</a:t>
            </a:r>
            <a:r>
              <a:rPr lang="en-US" dirty="0" smtClean="0"/>
              <a:t> </a:t>
            </a:r>
            <a:r>
              <a:rPr lang="en-US" dirty="0" err="1" smtClean="0"/>
              <a:t>dan</a:t>
            </a:r>
            <a:r>
              <a:rPr lang="en-US" dirty="0" smtClean="0"/>
              <a:t> </a:t>
            </a:r>
            <a:r>
              <a:rPr lang="en-US" dirty="0" err="1" smtClean="0"/>
              <a:t>informasi</a:t>
            </a:r>
            <a:r>
              <a:rPr lang="en-US" dirty="0" smtClean="0"/>
              <a:t> </a:t>
            </a:r>
            <a:r>
              <a:rPr lang="en-US" dirty="0" err="1" smtClean="0"/>
              <a:t>lainnya</a:t>
            </a:r>
            <a:r>
              <a:rPr lang="en-US" dirty="0" smtClean="0"/>
              <a:t>. </a:t>
            </a:r>
          </a:p>
          <a:p>
            <a:pPr algn="just"/>
            <a:endParaRPr lang="en-US" sz="2400" b="1" dirty="0">
              <a:solidFill>
                <a:srgbClr val="C00000"/>
              </a:solidFill>
            </a:endParaRPr>
          </a:p>
        </p:txBody>
      </p:sp>
    </p:spTree>
    <p:extLst>
      <p:ext uri="{BB962C8B-B14F-4D97-AF65-F5344CB8AC3E}">
        <p14:creationId xmlns:p14="http://schemas.microsoft.com/office/powerpoint/2010/main" val="2655726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867793"/>
            <a:ext cx="6934200" cy="4216539"/>
          </a:xfrm>
          <a:prstGeom prst="rect">
            <a:avLst/>
          </a:prstGeom>
        </p:spPr>
        <p:txBody>
          <a:bodyPr wrap="square">
            <a:spAutoFit/>
          </a:bodyPr>
          <a:lstStyle/>
          <a:p>
            <a:pPr algn="ctr"/>
            <a:r>
              <a:rPr lang="en-US" b="1" dirty="0" smtClean="0"/>
              <a:t> </a:t>
            </a:r>
            <a:endParaRPr lang="en-US" sz="2400" b="1" dirty="0">
              <a:solidFill>
                <a:srgbClr val="C00000"/>
              </a:solidFill>
            </a:endParaRPr>
          </a:p>
          <a:p>
            <a:pPr algn="ctr"/>
            <a:r>
              <a:rPr lang="en-US" sz="2400" b="1" dirty="0" smtClean="0">
                <a:solidFill>
                  <a:srgbClr val="C00000"/>
                </a:solidFill>
              </a:rPr>
              <a:t>MELANCARKAN REGULASI</a:t>
            </a:r>
          </a:p>
          <a:p>
            <a:pPr algn="ctr"/>
            <a:endParaRPr lang="en-US" sz="2400" b="1" dirty="0" smtClean="0">
              <a:solidFill>
                <a:srgbClr val="C00000"/>
              </a:solidFill>
            </a:endParaRPr>
          </a:p>
          <a:p>
            <a:pPr algn="ctr"/>
            <a:endParaRPr lang="en-US" sz="2400" dirty="0" smtClean="0">
              <a:solidFill>
                <a:srgbClr val="C00000"/>
              </a:solidFill>
            </a:endParaRPr>
          </a:p>
          <a:p>
            <a:pPr marL="342900" indent="-342900" algn="just">
              <a:buAutoNum type="arabicPeriod"/>
            </a:pPr>
            <a:r>
              <a:rPr lang="en-US" sz="2000" dirty="0" err="1" smtClean="0"/>
              <a:t>Menjalankan</a:t>
            </a:r>
            <a:r>
              <a:rPr lang="en-US" sz="2000" dirty="0" smtClean="0"/>
              <a:t> </a:t>
            </a:r>
            <a:r>
              <a:rPr lang="en-US" sz="2000" dirty="0" err="1" smtClean="0"/>
              <a:t>regulasi</a:t>
            </a:r>
            <a:r>
              <a:rPr lang="en-US" sz="2000" dirty="0" smtClean="0"/>
              <a:t> </a:t>
            </a:r>
            <a:r>
              <a:rPr lang="en-US" sz="2000" dirty="0" err="1" smtClean="0"/>
              <a:t>dalam</a:t>
            </a:r>
            <a:r>
              <a:rPr lang="en-US" sz="2000" dirty="0" smtClean="0"/>
              <a:t> </a:t>
            </a:r>
            <a:r>
              <a:rPr lang="en-US" sz="2000" dirty="0" err="1" smtClean="0"/>
              <a:t>perusahaan</a:t>
            </a:r>
            <a:r>
              <a:rPr lang="en-US" sz="2000" dirty="0" smtClean="0"/>
              <a:t> </a:t>
            </a:r>
            <a:r>
              <a:rPr lang="en-US" sz="2000" dirty="0" err="1" smtClean="0"/>
              <a:t>atau</a:t>
            </a:r>
            <a:r>
              <a:rPr lang="en-US" sz="2000" dirty="0" smtClean="0"/>
              <a:t> </a:t>
            </a:r>
            <a:r>
              <a:rPr lang="en-US" sz="2000" dirty="0" err="1" smtClean="0"/>
              <a:t>organisasi</a:t>
            </a:r>
            <a:r>
              <a:rPr lang="en-US" sz="2000" dirty="0" smtClean="0"/>
              <a:t>.</a:t>
            </a:r>
          </a:p>
          <a:p>
            <a:pPr marL="342900" indent="-342900" algn="just">
              <a:buAutoNum type="arabicPeriod"/>
            </a:pPr>
            <a:endParaRPr lang="en-US" sz="2000" dirty="0"/>
          </a:p>
          <a:p>
            <a:pPr marL="342900" indent="-342900" algn="just">
              <a:buAutoNum type="arabicPeriod"/>
            </a:pPr>
            <a:r>
              <a:rPr lang="en-US" sz="2000" dirty="0" err="1" smtClean="0"/>
              <a:t>Atasan</a:t>
            </a:r>
            <a:r>
              <a:rPr lang="en-US" sz="2000" dirty="0" smtClean="0"/>
              <a:t> </a:t>
            </a:r>
            <a:r>
              <a:rPr lang="en-US" sz="2000" dirty="0" err="1" smtClean="0"/>
              <a:t>memiliki</a:t>
            </a:r>
            <a:r>
              <a:rPr lang="en-US" sz="2000" dirty="0" smtClean="0"/>
              <a:t> </a:t>
            </a:r>
            <a:r>
              <a:rPr lang="en-US" sz="2000" dirty="0" err="1" smtClean="0"/>
              <a:t>wewenang</a:t>
            </a:r>
            <a:r>
              <a:rPr lang="en-US" sz="2000" dirty="0" smtClean="0"/>
              <a:t> </a:t>
            </a:r>
            <a:r>
              <a:rPr lang="en-US" sz="2000" dirty="0" err="1" smtClean="0"/>
              <a:t>dalam</a:t>
            </a:r>
            <a:r>
              <a:rPr lang="en-US" sz="2000" dirty="0" smtClean="0"/>
              <a:t> </a:t>
            </a:r>
            <a:r>
              <a:rPr lang="en-US" sz="2000" dirty="0" err="1" smtClean="0"/>
              <a:t>mengatur</a:t>
            </a:r>
            <a:r>
              <a:rPr lang="en-US" sz="2000" dirty="0" smtClean="0"/>
              <a:t> </a:t>
            </a:r>
            <a:r>
              <a:rPr lang="en-US" sz="2000" dirty="0" err="1" smtClean="0"/>
              <a:t>alur</a:t>
            </a:r>
            <a:r>
              <a:rPr lang="en-US" sz="2000" dirty="0" smtClean="0"/>
              <a:t> </a:t>
            </a:r>
            <a:r>
              <a:rPr lang="en-US" sz="2000" dirty="0" err="1" smtClean="0"/>
              <a:t>komunikasi</a:t>
            </a:r>
            <a:r>
              <a:rPr lang="en-US" sz="2000" dirty="0" smtClean="0"/>
              <a:t>.</a:t>
            </a:r>
          </a:p>
          <a:p>
            <a:pPr marL="342900" indent="-342900" algn="just">
              <a:buAutoNum type="arabicPeriod"/>
            </a:pPr>
            <a:endParaRPr lang="en-US" sz="2000" dirty="0"/>
          </a:p>
          <a:p>
            <a:pPr marL="342900" indent="-342900" algn="just">
              <a:buAutoNum type="arabicPeriod"/>
            </a:pPr>
            <a:r>
              <a:rPr lang="en-US" sz="2000" dirty="0" err="1" smtClean="0"/>
              <a:t>Atasan</a:t>
            </a:r>
            <a:r>
              <a:rPr lang="en-US" sz="2000" dirty="0" smtClean="0"/>
              <a:t> </a:t>
            </a:r>
            <a:r>
              <a:rPr lang="en-US" sz="2000" dirty="0" err="1" smtClean="0"/>
              <a:t>berhak</a:t>
            </a:r>
            <a:r>
              <a:rPr lang="en-US" sz="2000" dirty="0" smtClean="0"/>
              <a:t> </a:t>
            </a:r>
            <a:r>
              <a:rPr lang="en-US" sz="2000" dirty="0" err="1" smtClean="0"/>
              <a:t>memberikan</a:t>
            </a:r>
            <a:r>
              <a:rPr lang="en-US" sz="2000" dirty="0" smtClean="0"/>
              <a:t> </a:t>
            </a:r>
            <a:r>
              <a:rPr lang="en-US" sz="2000" dirty="0" err="1" smtClean="0"/>
              <a:t>instrusi</a:t>
            </a:r>
            <a:r>
              <a:rPr lang="en-US" sz="2000" dirty="0" smtClean="0"/>
              <a:t> </a:t>
            </a:r>
            <a:r>
              <a:rPr lang="en-US" sz="2000" dirty="0" err="1" smtClean="0"/>
              <a:t>kerja</a:t>
            </a:r>
            <a:r>
              <a:rPr lang="en-US" sz="2000" dirty="0" smtClean="0"/>
              <a:t> </a:t>
            </a:r>
            <a:r>
              <a:rPr lang="en-US" sz="2000" dirty="0" err="1" smtClean="0"/>
              <a:t>kepada</a:t>
            </a:r>
            <a:r>
              <a:rPr lang="en-US" sz="2000" dirty="0" smtClean="0"/>
              <a:t> </a:t>
            </a:r>
            <a:r>
              <a:rPr lang="en-US" sz="2000" dirty="0" err="1" smtClean="0"/>
              <a:t>bawahan</a:t>
            </a:r>
            <a:r>
              <a:rPr lang="en-US" sz="2000" dirty="0" smtClean="0"/>
              <a:t>. </a:t>
            </a:r>
          </a:p>
          <a:p>
            <a:pPr marL="342900" indent="-342900" algn="just">
              <a:buAutoNum type="arabicPeriod"/>
            </a:pPr>
            <a:endParaRPr lang="en-US" sz="2000" dirty="0"/>
          </a:p>
          <a:p>
            <a:pPr marL="342900" indent="-342900" algn="just">
              <a:buAutoNum type="arabicPeriod"/>
            </a:pPr>
            <a:r>
              <a:rPr lang="en-US" sz="2000" dirty="0" smtClean="0"/>
              <a:t>Proses </a:t>
            </a:r>
            <a:r>
              <a:rPr lang="en-US" sz="2000" dirty="0" err="1" smtClean="0"/>
              <a:t>penyampaian</a:t>
            </a:r>
            <a:r>
              <a:rPr lang="en-US" sz="2000" dirty="0" smtClean="0"/>
              <a:t> </a:t>
            </a:r>
            <a:r>
              <a:rPr lang="en-US" sz="2000" dirty="0" err="1" smtClean="0"/>
              <a:t>instruksi</a:t>
            </a:r>
            <a:r>
              <a:rPr lang="en-US" sz="2000" dirty="0" smtClean="0"/>
              <a:t> </a:t>
            </a:r>
            <a:r>
              <a:rPr lang="en-US" sz="2000" dirty="0" err="1" smtClean="0"/>
              <a:t>pekerjaan</a:t>
            </a:r>
            <a:r>
              <a:rPr lang="en-US" sz="2000" dirty="0" smtClean="0"/>
              <a:t> </a:t>
            </a:r>
            <a:r>
              <a:rPr lang="en-US" sz="2000" dirty="0" err="1" smtClean="0"/>
              <a:t>beserta</a:t>
            </a:r>
            <a:r>
              <a:rPr lang="en-US" sz="2000" dirty="0" smtClean="0"/>
              <a:t> </a:t>
            </a:r>
            <a:r>
              <a:rPr lang="en-US" sz="2000" dirty="0" err="1" smtClean="0"/>
              <a:t>regulasinya</a:t>
            </a:r>
            <a:r>
              <a:rPr lang="en-US" sz="2000" dirty="0" smtClean="0"/>
              <a:t> </a:t>
            </a:r>
            <a:r>
              <a:rPr lang="en-US" sz="2000" dirty="0" err="1" smtClean="0"/>
              <a:t>bisa</a:t>
            </a:r>
            <a:r>
              <a:rPr lang="en-US" sz="2000" dirty="0" smtClean="0"/>
              <a:t> </a:t>
            </a:r>
            <a:r>
              <a:rPr lang="en-US" sz="2000" dirty="0" err="1" smtClean="0"/>
              <a:t>berjalan</a:t>
            </a:r>
            <a:r>
              <a:rPr lang="en-US" sz="2000" dirty="0" smtClean="0"/>
              <a:t> </a:t>
            </a:r>
            <a:r>
              <a:rPr lang="en-US" sz="2000" dirty="0" err="1" smtClean="0"/>
              <a:t>lebih</a:t>
            </a:r>
            <a:r>
              <a:rPr lang="en-US" sz="2000" dirty="0" smtClean="0"/>
              <a:t> </a:t>
            </a:r>
            <a:r>
              <a:rPr lang="en-US" sz="2000" dirty="0" err="1" smtClean="0"/>
              <a:t>baik</a:t>
            </a:r>
            <a:r>
              <a:rPr lang="en-US" sz="2000" dirty="0" smtClean="0"/>
              <a:t>. </a:t>
            </a:r>
          </a:p>
          <a:p>
            <a:pPr algn="just"/>
            <a:endParaRPr lang="en-US" dirty="0"/>
          </a:p>
        </p:txBody>
      </p:sp>
      <p:sp>
        <p:nvSpPr>
          <p:cNvPr id="5" name="Title 1"/>
          <p:cNvSpPr txBox="1">
            <a:spLocks/>
          </p:cNvSpPr>
          <p:nvPr/>
        </p:nvSpPr>
        <p:spPr>
          <a:xfrm>
            <a:off x="0" y="381000"/>
            <a:ext cx="9144000" cy="1143000"/>
          </a:xfrm>
          <a:prstGeom prst="rect">
            <a:avLst/>
          </a:prstGeom>
          <a:solidFill>
            <a:schemeClr val="accent2">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
            </a:r>
            <a:br>
              <a:rPr lang="en-US" sz="2800" dirty="0" smtClean="0"/>
            </a:br>
            <a:r>
              <a:rPr lang="en-US" sz="2800" b="1" dirty="0" smtClean="0">
                <a:solidFill>
                  <a:srgbClr val="C00000"/>
                </a:solidFill>
              </a:rPr>
              <a:t>MANFAAT KE-2</a:t>
            </a:r>
            <a:br>
              <a:rPr lang="en-US" sz="2800" b="1" dirty="0" smtClean="0">
                <a:solidFill>
                  <a:srgbClr val="C00000"/>
                </a:solidFill>
              </a:rPr>
            </a:br>
            <a:r>
              <a:rPr lang="en-US" sz="2800" dirty="0" smtClean="0"/>
              <a:t>MEMPELAJARI KOMUNIKASI KEPEMINPINAN </a:t>
            </a:r>
            <a:r>
              <a:rPr lang="en-US" sz="2400" b="1" dirty="0" smtClean="0">
                <a:solidFill>
                  <a:srgbClr val="C00000"/>
                </a:solidFill>
              </a:rPr>
              <a:t/>
            </a:r>
            <a:br>
              <a:rPr lang="en-US" sz="2400" b="1" dirty="0" smtClean="0">
                <a:solidFill>
                  <a:srgbClr val="C00000"/>
                </a:solidFill>
              </a:rPr>
            </a:br>
            <a:endParaRPr lang="en-US" sz="2400" b="1" dirty="0">
              <a:solidFill>
                <a:srgbClr val="C00000"/>
              </a:solidFill>
            </a:endParaRPr>
          </a:p>
        </p:txBody>
      </p:sp>
    </p:spTree>
    <p:extLst>
      <p:ext uri="{BB962C8B-B14F-4D97-AF65-F5344CB8AC3E}">
        <p14:creationId xmlns:p14="http://schemas.microsoft.com/office/powerpoint/2010/main" val="2655726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057400"/>
            <a:ext cx="7086600" cy="3970318"/>
          </a:xfrm>
          <a:prstGeom prst="rect">
            <a:avLst/>
          </a:prstGeom>
        </p:spPr>
        <p:txBody>
          <a:bodyPr wrap="square">
            <a:spAutoFit/>
          </a:bodyPr>
          <a:lstStyle/>
          <a:p>
            <a:pPr algn="ctr"/>
            <a:r>
              <a:rPr lang="en-US" b="1" dirty="0" smtClean="0"/>
              <a:t> </a:t>
            </a:r>
            <a:endParaRPr lang="en-US" dirty="0"/>
          </a:p>
          <a:p>
            <a:pPr algn="ctr"/>
            <a:r>
              <a:rPr lang="en-US" sz="2400" b="1" dirty="0" smtClean="0">
                <a:solidFill>
                  <a:srgbClr val="C00000"/>
                </a:solidFill>
              </a:rPr>
              <a:t>MENINGKATKAN FUNGSI PERSUASIF </a:t>
            </a:r>
          </a:p>
          <a:p>
            <a:pPr algn="ctr"/>
            <a:r>
              <a:rPr lang="en-US" sz="2400" b="1" dirty="0" smtClean="0">
                <a:solidFill>
                  <a:srgbClr val="C00000"/>
                </a:solidFill>
              </a:rPr>
              <a:t>(Model </a:t>
            </a:r>
            <a:r>
              <a:rPr lang="en-US" sz="2400" b="1" dirty="0" err="1" smtClean="0">
                <a:solidFill>
                  <a:srgbClr val="C00000"/>
                </a:solidFill>
              </a:rPr>
              <a:t>Komunikasi</a:t>
            </a:r>
            <a:r>
              <a:rPr lang="en-US" sz="2400" b="1" dirty="0" smtClean="0">
                <a:solidFill>
                  <a:srgbClr val="C00000"/>
                </a:solidFill>
              </a:rPr>
              <a:t>)</a:t>
            </a:r>
          </a:p>
          <a:p>
            <a:pPr algn="ctr"/>
            <a:endParaRPr lang="en-US" sz="2400" dirty="0" smtClean="0">
              <a:solidFill>
                <a:srgbClr val="C00000"/>
              </a:solidFill>
            </a:endParaRPr>
          </a:p>
          <a:p>
            <a:pPr algn="ctr"/>
            <a:endParaRPr lang="en-US" sz="2400" dirty="0" smtClean="0">
              <a:solidFill>
                <a:srgbClr val="C00000"/>
              </a:solidFill>
            </a:endParaRPr>
          </a:p>
          <a:p>
            <a:pPr marL="342900" indent="-342900" algn="just">
              <a:buAutoNum type="arabicPeriod"/>
            </a:pPr>
            <a:r>
              <a:rPr lang="en-US" sz="2000" dirty="0" err="1" smtClean="0"/>
              <a:t>Membuat</a:t>
            </a:r>
            <a:r>
              <a:rPr lang="en-US" sz="2000" dirty="0" smtClean="0"/>
              <a:t> </a:t>
            </a:r>
            <a:r>
              <a:rPr lang="en-US" sz="2000" dirty="0" err="1"/>
              <a:t>pemimpin</a:t>
            </a:r>
            <a:r>
              <a:rPr lang="en-US" sz="2000" dirty="0"/>
              <a:t> </a:t>
            </a:r>
            <a:r>
              <a:rPr lang="en-US" sz="2000" dirty="0" err="1"/>
              <a:t>bisa</a:t>
            </a:r>
            <a:r>
              <a:rPr lang="en-US" sz="2000" dirty="0"/>
              <a:t> </a:t>
            </a:r>
            <a:r>
              <a:rPr lang="en-US" sz="2000" dirty="0" err="1"/>
              <a:t>memberikan</a:t>
            </a:r>
            <a:r>
              <a:rPr lang="en-US" sz="2000" dirty="0"/>
              <a:t> </a:t>
            </a:r>
            <a:r>
              <a:rPr lang="en-US" sz="2000" dirty="0" err="1"/>
              <a:t>pengaruh</a:t>
            </a:r>
            <a:r>
              <a:rPr lang="en-US" sz="2000" dirty="0"/>
              <a:t> </a:t>
            </a:r>
            <a:r>
              <a:rPr lang="en-US" sz="2000" dirty="0" err="1"/>
              <a:t>kepada</a:t>
            </a:r>
            <a:r>
              <a:rPr lang="en-US" sz="2000" dirty="0"/>
              <a:t> </a:t>
            </a:r>
            <a:r>
              <a:rPr lang="en-US" sz="2000" dirty="0" err="1"/>
              <a:t>bawahannya</a:t>
            </a:r>
            <a:r>
              <a:rPr lang="en-US" sz="2000" dirty="0"/>
              <a:t> </a:t>
            </a:r>
            <a:r>
              <a:rPr lang="en-US" sz="2000" dirty="0" err="1"/>
              <a:t>untuk</a:t>
            </a:r>
            <a:r>
              <a:rPr lang="en-US" sz="2000" dirty="0"/>
              <a:t> </a:t>
            </a:r>
            <a:r>
              <a:rPr lang="en-US" sz="2000" dirty="0" err="1"/>
              <a:t>mengikuti</a:t>
            </a:r>
            <a:r>
              <a:rPr lang="en-US" sz="2000" dirty="0"/>
              <a:t> </a:t>
            </a:r>
            <a:r>
              <a:rPr lang="en-US" sz="2000" dirty="0" err="1"/>
              <a:t>arahan</a:t>
            </a:r>
            <a:r>
              <a:rPr lang="en-US" sz="2000" dirty="0"/>
              <a:t> </a:t>
            </a:r>
            <a:r>
              <a:rPr lang="en-US" sz="2000" dirty="0" err="1"/>
              <a:t>pemimpin</a:t>
            </a:r>
            <a:r>
              <a:rPr lang="en-US" sz="2000" dirty="0"/>
              <a:t> </a:t>
            </a:r>
            <a:r>
              <a:rPr lang="en-US" sz="2000" dirty="0" err="1" smtClean="0"/>
              <a:t>tersebut</a:t>
            </a:r>
            <a:r>
              <a:rPr lang="en-US" sz="2000" dirty="0" smtClean="0"/>
              <a:t>.</a:t>
            </a:r>
          </a:p>
          <a:p>
            <a:pPr marL="342900" indent="-342900" algn="just">
              <a:buAutoNum type="arabicPeriod"/>
            </a:pPr>
            <a:endParaRPr lang="en-US" sz="2000" dirty="0"/>
          </a:p>
          <a:p>
            <a:pPr marL="342900" indent="-342900" algn="just">
              <a:buAutoNum type="arabicPeriod"/>
            </a:pPr>
            <a:r>
              <a:rPr lang="en-US" sz="2000" dirty="0" err="1" smtClean="0"/>
              <a:t>Pemimpin</a:t>
            </a:r>
            <a:r>
              <a:rPr lang="en-US" sz="2000" dirty="0" smtClean="0"/>
              <a:t> </a:t>
            </a:r>
            <a:r>
              <a:rPr lang="en-US" sz="2000" dirty="0"/>
              <a:t>yang </a:t>
            </a:r>
            <a:r>
              <a:rPr lang="en-US" sz="2000" dirty="0" err="1"/>
              <a:t>baik</a:t>
            </a:r>
            <a:r>
              <a:rPr lang="en-US" sz="2000" dirty="0"/>
              <a:t> </a:t>
            </a:r>
            <a:r>
              <a:rPr lang="en-US" sz="2000" dirty="0" err="1"/>
              <a:t>harus</a:t>
            </a:r>
            <a:r>
              <a:rPr lang="en-US" sz="2000" dirty="0"/>
              <a:t> </a:t>
            </a:r>
            <a:r>
              <a:rPr lang="en-US" sz="2000" dirty="0" err="1"/>
              <a:t>memiliki</a:t>
            </a:r>
            <a:r>
              <a:rPr lang="en-US" sz="2000" dirty="0"/>
              <a:t> </a:t>
            </a:r>
            <a:r>
              <a:rPr lang="en-US" sz="2000" dirty="0" err="1"/>
              <a:t>kemampuan</a:t>
            </a:r>
            <a:r>
              <a:rPr lang="en-US" sz="2000" dirty="0"/>
              <a:t> </a:t>
            </a:r>
            <a:r>
              <a:rPr lang="en-US" sz="2000" dirty="0" err="1"/>
              <a:t>persuasif</a:t>
            </a:r>
            <a:r>
              <a:rPr lang="en-US" sz="2000" dirty="0"/>
              <a:t>, </a:t>
            </a:r>
            <a:r>
              <a:rPr lang="en-US" sz="2000" dirty="0" err="1"/>
              <a:t>karena</a:t>
            </a:r>
            <a:r>
              <a:rPr lang="en-US" sz="2000" dirty="0"/>
              <a:t> </a:t>
            </a:r>
            <a:r>
              <a:rPr lang="en-US" sz="2000" dirty="0" err="1"/>
              <a:t>dengan</a:t>
            </a:r>
            <a:r>
              <a:rPr lang="en-US" sz="2000" dirty="0"/>
              <a:t> </a:t>
            </a:r>
            <a:r>
              <a:rPr lang="en-US" sz="2000" dirty="0" err="1"/>
              <a:t>ini</a:t>
            </a:r>
            <a:r>
              <a:rPr lang="en-US" sz="2000" dirty="0"/>
              <a:t> </a:t>
            </a:r>
            <a:r>
              <a:rPr lang="en-US" sz="2000" dirty="0" err="1"/>
              <a:t>maka</a:t>
            </a:r>
            <a:r>
              <a:rPr lang="en-US" sz="2000" dirty="0"/>
              <a:t> </a:t>
            </a:r>
            <a:r>
              <a:rPr lang="en-US" sz="2000" dirty="0" err="1"/>
              <a:t>bawahannya</a:t>
            </a:r>
            <a:r>
              <a:rPr lang="en-US" sz="2000" dirty="0"/>
              <a:t> </a:t>
            </a:r>
            <a:r>
              <a:rPr lang="en-US" sz="2000" dirty="0" err="1"/>
              <a:t>bisa</a:t>
            </a:r>
            <a:r>
              <a:rPr lang="en-US" sz="2000" dirty="0"/>
              <a:t> </a:t>
            </a:r>
            <a:r>
              <a:rPr lang="en-US" sz="2000" dirty="0" err="1"/>
              <a:t>bekerja</a:t>
            </a:r>
            <a:r>
              <a:rPr lang="en-US" sz="2000" dirty="0"/>
              <a:t> </a:t>
            </a:r>
            <a:r>
              <a:rPr lang="en-US" sz="2000" dirty="0" err="1"/>
              <a:t>lebih</a:t>
            </a:r>
            <a:r>
              <a:rPr lang="en-US" sz="2000" dirty="0"/>
              <a:t> </a:t>
            </a:r>
            <a:r>
              <a:rPr lang="en-US" sz="2000" dirty="0" err="1"/>
              <a:t>baik</a:t>
            </a:r>
            <a:r>
              <a:rPr lang="en-US" sz="2000" dirty="0"/>
              <a:t> </a:t>
            </a:r>
            <a:r>
              <a:rPr lang="en-US" sz="2000" dirty="0" err="1"/>
              <a:t>dan</a:t>
            </a:r>
            <a:r>
              <a:rPr lang="en-US" sz="2000" dirty="0"/>
              <a:t> </a:t>
            </a:r>
            <a:r>
              <a:rPr lang="en-US" sz="2000" dirty="0" err="1"/>
              <a:t>tidak</a:t>
            </a:r>
            <a:r>
              <a:rPr lang="en-US" sz="2000" dirty="0"/>
              <a:t> </a:t>
            </a:r>
            <a:r>
              <a:rPr lang="en-US" sz="2000" dirty="0" err="1"/>
              <a:t>sekadar</a:t>
            </a:r>
            <a:r>
              <a:rPr lang="en-US" sz="2000" dirty="0"/>
              <a:t> </a:t>
            </a:r>
            <a:r>
              <a:rPr lang="en-US" sz="2000" dirty="0" err="1"/>
              <a:t>mengerjakan</a:t>
            </a:r>
            <a:r>
              <a:rPr lang="en-US" sz="2000" dirty="0"/>
              <a:t> </a:t>
            </a:r>
            <a:r>
              <a:rPr lang="en-US" sz="2000" dirty="0" err="1"/>
              <a:t>instruksi</a:t>
            </a:r>
            <a:r>
              <a:rPr lang="en-US" sz="2000" dirty="0"/>
              <a:t> </a:t>
            </a:r>
            <a:r>
              <a:rPr lang="en-US" sz="2000" dirty="0" err="1"/>
              <a:t>kerja</a:t>
            </a:r>
            <a:r>
              <a:rPr lang="en-US" sz="2000" dirty="0"/>
              <a:t> </a:t>
            </a:r>
            <a:r>
              <a:rPr lang="en-US" sz="2000" dirty="0" err="1"/>
              <a:t>atasan</a:t>
            </a:r>
            <a:r>
              <a:rPr lang="en-US" sz="2000" dirty="0"/>
              <a:t>. </a:t>
            </a:r>
            <a:endParaRPr lang="en-US" sz="2000" dirty="0" smtClean="0"/>
          </a:p>
          <a:p>
            <a:pPr algn="just"/>
            <a:endParaRPr lang="en-US" dirty="0"/>
          </a:p>
        </p:txBody>
      </p:sp>
      <p:sp>
        <p:nvSpPr>
          <p:cNvPr id="5" name="Title 1"/>
          <p:cNvSpPr txBox="1">
            <a:spLocks/>
          </p:cNvSpPr>
          <p:nvPr/>
        </p:nvSpPr>
        <p:spPr>
          <a:xfrm>
            <a:off x="0" y="381000"/>
            <a:ext cx="9144000" cy="1143000"/>
          </a:xfrm>
          <a:prstGeom prst="rect">
            <a:avLst/>
          </a:prstGeom>
          <a:solidFill>
            <a:schemeClr val="accent2">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
            </a:r>
            <a:br>
              <a:rPr lang="en-US" sz="2800" dirty="0" smtClean="0"/>
            </a:br>
            <a:r>
              <a:rPr lang="en-US" sz="2800" b="1" dirty="0" smtClean="0">
                <a:solidFill>
                  <a:srgbClr val="C00000"/>
                </a:solidFill>
              </a:rPr>
              <a:t>MANFAAT KE-3</a:t>
            </a:r>
            <a:br>
              <a:rPr lang="en-US" sz="2800" b="1" dirty="0" smtClean="0">
                <a:solidFill>
                  <a:srgbClr val="C00000"/>
                </a:solidFill>
              </a:rPr>
            </a:br>
            <a:r>
              <a:rPr lang="en-US" sz="2800" dirty="0" smtClean="0"/>
              <a:t>MEMPELAJARI KOMUNIKASI KEPEMINPINAN </a:t>
            </a:r>
            <a:r>
              <a:rPr lang="en-US" sz="2400" b="1" dirty="0" smtClean="0">
                <a:solidFill>
                  <a:srgbClr val="C00000"/>
                </a:solidFill>
              </a:rPr>
              <a:t/>
            </a:r>
            <a:br>
              <a:rPr lang="en-US" sz="2400" b="1" dirty="0" smtClean="0">
                <a:solidFill>
                  <a:srgbClr val="C00000"/>
                </a:solidFill>
              </a:rPr>
            </a:br>
            <a:endParaRPr lang="en-US" sz="2400" b="1" dirty="0">
              <a:solidFill>
                <a:srgbClr val="C00000"/>
              </a:solidFill>
            </a:endParaRPr>
          </a:p>
        </p:txBody>
      </p:sp>
    </p:spTree>
    <p:extLst>
      <p:ext uri="{BB962C8B-B14F-4D97-AF65-F5344CB8AC3E}">
        <p14:creationId xmlns:p14="http://schemas.microsoft.com/office/powerpoint/2010/main" val="2655726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21694"/>
            <a:ext cx="9144000" cy="3262432"/>
          </a:xfrm>
          <a:prstGeom prst="rect">
            <a:avLst/>
          </a:prstGeom>
        </p:spPr>
        <p:txBody>
          <a:bodyPr wrap="square">
            <a:spAutoFit/>
          </a:bodyPr>
          <a:lstStyle/>
          <a:p>
            <a:pPr algn="ctr"/>
            <a:r>
              <a:rPr lang="en-US" b="1" dirty="0" smtClean="0"/>
              <a:t> </a:t>
            </a:r>
            <a:endParaRPr lang="en-US" dirty="0"/>
          </a:p>
          <a:p>
            <a:pPr algn="ctr"/>
            <a:r>
              <a:rPr lang="en-US" sz="3200" b="1" dirty="0" smtClean="0">
                <a:solidFill>
                  <a:srgbClr val="C00000"/>
                </a:solidFill>
              </a:rPr>
              <a:t>MEMBUAT INTEGRASI KOMUNIKASI ORGANISASI </a:t>
            </a:r>
          </a:p>
          <a:p>
            <a:pPr algn="ctr"/>
            <a:r>
              <a:rPr lang="en-US" sz="3200" b="1" dirty="0" smtClean="0">
                <a:solidFill>
                  <a:srgbClr val="C00000"/>
                </a:solidFill>
              </a:rPr>
              <a:t>(</a:t>
            </a:r>
            <a:r>
              <a:rPr lang="en-US" sz="3200" b="1" dirty="0" err="1" smtClean="0">
                <a:solidFill>
                  <a:srgbClr val="C00000"/>
                </a:solidFill>
              </a:rPr>
              <a:t>Pola</a:t>
            </a:r>
            <a:r>
              <a:rPr lang="en-US" sz="3200" b="1" dirty="0" smtClean="0">
                <a:solidFill>
                  <a:srgbClr val="C00000"/>
                </a:solidFill>
              </a:rPr>
              <a:t> </a:t>
            </a:r>
            <a:r>
              <a:rPr lang="en-US" sz="3200" b="1" dirty="0" err="1" smtClean="0">
                <a:solidFill>
                  <a:srgbClr val="C00000"/>
                </a:solidFill>
              </a:rPr>
              <a:t>Komunikasi</a:t>
            </a:r>
            <a:r>
              <a:rPr lang="en-US" sz="3200" b="1" dirty="0" smtClean="0">
                <a:solidFill>
                  <a:srgbClr val="C00000"/>
                </a:solidFill>
              </a:rPr>
              <a:t> </a:t>
            </a:r>
            <a:r>
              <a:rPr lang="en-US" sz="3200" b="1" dirty="0" err="1" smtClean="0">
                <a:solidFill>
                  <a:srgbClr val="C00000"/>
                </a:solidFill>
              </a:rPr>
              <a:t>Organisasi</a:t>
            </a:r>
            <a:r>
              <a:rPr lang="en-US" sz="3200" b="1" dirty="0" smtClean="0">
                <a:solidFill>
                  <a:srgbClr val="C00000"/>
                </a:solidFill>
              </a:rPr>
              <a:t>)</a:t>
            </a:r>
          </a:p>
          <a:p>
            <a:pPr algn="ctr"/>
            <a:endParaRPr lang="en-US" sz="2000" dirty="0" smtClean="0">
              <a:solidFill>
                <a:srgbClr val="C00000"/>
              </a:solidFill>
            </a:endParaRPr>
          </a:p>
          <a:p>
            <a:pPr algn="ctr"/>
            <a:endParaRPr lang="en-US" sz="2000" dirty="0" smtClean="0">
              <a:solidFill>
                <a:srgbClr val="C00000"/>
              </a:solidFill>
            </a:endParaRPr>
          </a:p>
          <a:p>
            <a:pPr algn="ctr"/>
            <a:r>
              <a:rPr lang="en-US" sz="2800" dirty="0" err="1"/>
              <a:t>A</a:t>
            </a:r>
            <a:r>
              <a:rPr lang="en-US" sz="2800" dirty="0" err="1" smtClean="0"/>
              <a:t>tasan</a:t>
            </a:r>
            <a:r>
              <a:rPr lang="en-US" sz="2800" dirty="0" smtClean="0"/>
              <a:t> </a:t>
            </a:r>
            <a:r>
              <a:rPr lang="en-US" sz="2800" dirty="0" err="1"/>
              <a:t>bisa</a:t>
            </a:r>
            <a:r>
              <a:rPr lang="en-US" sz="2800" dirty="0"/>
              <a:t> </a:t>
            </a:r>
            <a:r>
              <a:rPr lang="en-US" sz="2800" dirty="0" err="1"/>
              <a:t>menerapkan</a:t>
            </a:r>
            <a:r>
              <a:rPr lang="en-US" sz="2800" dirty="0"/>
              <a:t> </a:t>
            </a:r>
            <a:r>
              <a:rPr lang="en-US" sz="2800" dirty="0" err="1"/>
              <a:t>sistem</a:t>
            </a:r>
            <a:r>
              <a:rPr lang="en-US" sz="2800" dirty="0"/>
              <a:t> </a:t>
            </a:r>
            <a:r>
              <a:rPr lang="en-US" sz="2800" dirty="0" err="1"/>
              <a:t>maupun</a:t>
            </a:r>
            <a:r>
              <a:rPr lang="en-US" sz="2800" dirty="0"/>
              <a:t> </a:t>
            </a:r>
            <a:r>
              <a:rPr lang="en-US" sz="2800" dirty="0" err="1"/>
              <a:t>sarana</a:t>
            </a:r>
            <a:r>
              <a:rPr lang="en-US" sz="2800" dirty="0"/>
              <a:t> </a:t>
            </a:r>
            <a:r>
              <a:rPr lang="en-US" sz="2800" dirty="0" err="1"/>
              <a:t>komunikasi</a:t>
            </a:r>
            <a:r>
              <a:rPr lang="en-US" sz="2800" dirty="0"/>
              <a:t> yang </a:t>
            </a:r>
            <a:r>
              <a:rPr lang="en-US" sz="2800" dirty="0" err="1"/>
              <a:t>bisa</a:t>
            </a:r>
            <a:r>
              <a:rPr lang="en-US" sz="2800" dirty="0"/>
              <a:t> </a:t>
            </a:r>
            <a:r>
              <a:rPr lang="en-US" sz="2800" dirty="0" err="1"/>
              <a:t>mengintegrasikan</a:t>
            </a:r>
            <a:r>
              <a:rPr lang="en-US" sz="2800" dirty="0"/>
              <a:t> proses </a:t>
            </a:r>
            <a:r>
              <a:rPr lang="en-US" sz="2800" dirty="0" err="1"/>
              <a:t>komunikasi</a:t>
            </a:r>
            <a:r>
              <a:rPr lang="en-US" sz="2800" dirty="0"/>
              <a:t> </a:t>
            </a:r>
            <a:endParaRPr lang="en-US" sz="2800" dirty="0" smtClean="0"/>
          </a:p>
          <a:p>
            <a:pPr algn="ctr"/>
            <a:r>
              <a:rPr lang="en-US" sz="2800" dirty="0" smtClean="0"/>
              <a:t>di </a:t>
            </a:r>
            <a:r>
              <a:rPr lang="en-US" sz="2800" dirty="0" err="1"/>
              <a:t>dalam</a:t>
            </a:r>
            <a:r>
              <a:rPr lang="en-US" sz="2800" dirty="0"/>
              <a:t> </a:t>
            </a:r>
            <a:r>
              <a:rPr lang="en-US" sz="2800" dirty="0" err="1" smtClean="0"/>
              <a:t>organisasi</a:t>
            </a:r>
            <a:r>
              <a:rPr lang="en-US" sz="2800" dirty="0" smtClean="0"/>
              <a:t>.</a:t>
            </a:r>
            <a:endParaRPr lang="en-US" sz="2800" dirty="0"/>
          </a:p>
        </p:txBody>
      </p:sp>
      <p:sp>
        <p:nvSpPr>
          <p:cNvPr id="5" name="Title 1"/>
          <p:cNvSpPr txBox="1">
            <a:spLocks/>
          </p:cNvSpPr>
          <p:nvPr/>
        </p:nvSpPr>
        <p:spPr>
          <a:xfrm>
            <a:off x="0" y="381000"/>
            <a:ext cx="9144000" cy="1143000"/>
          </a:xfrm>
          <a:prstGeom prst="rect">
            <a:avLst/>
          </a:prstGeom>
          <a:solidFill>
            <a:schemeClr val="accent2">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
            </a:r>
            <a:br>
              <a:rPr lang="en-US" sz="2800" dirty="0" smtClean="0"/>
            </a:br>
            <a:r>
              <a:rPr lang="en-US" sz="2800" b="1" dirty="0" smtClean="0">
                <a:solidFill>
                  <a:srgbClr val="C00000"/>
                </a:solidFill>
              </a:rPr>
              <a:t>MANFAAT KE-4</a:t>
            </a:r>
            <a:br>
              <a:rPr lang="en-US" sz="2800" b="1" dirty="0" smtClean="0">
                <a:solidFill>
                  <a:srgbClr val="C00000"/>
                </a:solidFill>
              </a:rPr>
            </a:br>
            <a:r>
              <a:rPr lang="en-US" sz="2800" dirty="0" smtClean="0"/>
              <a:t>MEMPELAJARI KOMUNIKASI KEPEMINPINAN </a:t>
            </a:r>
            <a:r>
              <a:rPr lang="en-US" sz="2400" b="1" dirty="0" smtClean="0">
                <a:solidFill>
                  <a:srgbClr val="C00000"/>
                </a:solidFill>
              </a:rPr>
              <a:t/>
            </a:r>
            <a:br>
              <a:rPr lang="en-US" sz="2400" b="1" dirty="0" smtClean="0">
                <a:solidFill>
                  <a:srgbClr val="C00000"/>
                </a:solidFill>
              </a:rPr>
            </a:br>
            <a:endParaRPr lang="en-US" sz="2400" b="1" dirty="0">
              <a:solidFill>
                <a:srgbClr val="C00000"/>
              </a:solidFill>
            </a:endParaRPr>
          </a:p>
        </p:txBody>
      </p:sp>
    </p:spTree>
    <p:extLst>
      <p:ext uri="{BB962C8B-B14F-4D97-AF65-F5344CB8AC3E}">
        <p14:creationId xmlns:p14="http://schemas.microsoft.com/office/powerpoint/2010/main" val="2655726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5 GAYA KOMUNIKASI KEPEMIMPINAN DALAM ORGANISASI</a:t>
            </a:r>
            <a:br>
              <a:rPr lang="en-US" b="1" dirty="0" smtClean="0">
                <a:solidFill>
                  <a:srgbClr val="C00000"/>
                </a:solidFill>
              </a:rPr>
            </a:br>
            <a:r>
              <a:rPr lang="en-US" b="1" dirty="0"/>
              <a:t/>
            </a:r>
            <a:br>
              <a:rPr lang="en-US" b="1" dirty="0"/>
            </a:br>
            <a:endParaRPr lang="en-US"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pPr marL="0" indent="0" algn="ctr">
              <a:buNone/>
            </a:pPr>
            <a:endParaRPr lang="en-US" b="1" dirty="0"/>
          </a:p>
          <a:p>
            <a:pPr marL="0" indent="0" algn="ctr">
              <a:buNone/>
            </a:pPr>
            <a:r>
              <a:rPr lang="en-US" sz="3400" dirty="0" err="1" smtClean="0"/>
              <a:t>Komunikasi</a:t>
            </a:r>
            <a:r>
              <a:rPr lang="en-US" sz="3400" dirty="0" smtClean="0"/>
              <a:t> </a:t>
            </a:r>
            <a:r>
              <a:rPr lang="en-US" sz="3400" dirty="0" err="1" smtClean="0"/>
              <a:t>Kepemimpinan</a:t>
            </a:r>
            <a:r>
              <a:rPr lang="en-US" sz="3400" dirty="0"/>
              <a:t>,</a:t>
            </a:r>
            <a:r>
              <a:rPr lang="en-US" sz="3400" dirty="0" smtClean="0"/>
              <a:t> </a:t>
            </a:r>
            <a:r>
              <a:rPr lang="en-US" sz="3400" dirty="0" err="1" smtClean="0"/>
              <a:t>Terdapat</a:t>
            </a:r>
            <a:r>
              <a:rPr lang="en-US" sz="3400" dirty="0" smtClean="0"/>
              <a:t> </a:t>
            </a:r>
            <a:r>
              <a:rPr lang="en-US" sz="3400" dirty="0" err="1" smtClean="0"/>
              <a:t>Banyak</a:t>
            </a:r>
            <a:r>
              <a:rPr lang="en-US" sz="3400" dirty="0" smtClean="0"/>
              <a:t> </a:t>
            </a:r>
            <a:r>
              <a:rPr lang="en-US" sz="3400" dirty="0" err="1" smtClean="0"/>
              <a:t>Jenis</a:t>
            </a:r>
            <a:r>
              <a:rPr lang="en-US" sz="3400" dirty="0" smtClean="0"/>
              <a:t> </a:t>
            </a:r>
            <a:r>
              <a:rPr lang="en-US" sz="3400" dirty="0" err="1"/>
              <a:t>a</a:t>
            </a:r>
            <a:r>
              <a:rPr lang="en-US" sz="3400" dirty="0" err="1" smtClean="0"/>
              <a:t>tau</a:t>
            </a:r>
            <a:r>
              <a:rPr lang="en-US" sz="3400" dirty="0" smtClean="0"/>
              <a:t> Gaya yang </a:t>
            </a:r>
            <a:r>
              <a:rPr lang="en-US" sz="3400" dirty="0" err="1" smtClean="0"/>
              <a:t>Dapat</a:t>
            </a:r>
            <a:r>
              <a:rPr lang="en-US" sz="3400" dirty="0" smtClean="0"/>
              <a:t> </a:t>
            </a:r>
            <a:r>
              <a:rPr lang="en-US" sz="3400" dirty="0" err="1" smtClean="0"/>
              <a:t>Diterapkan</a:t>
            </a:r>
            <a:r>
              <a:rPr lang="en-US" sz="3400" dirty="0" smtClean="0"/>
              <a:t>. </a:t>
            </a:r>
            <a:r>
              <a:rPr lang="en-US" sz="3400" dirty="0" err="1" smtClean="0"/>
              <a:t>Biasanya</a:t>
            </a:r>
            <a:r>
              <a:rPr lang="en-US" sz="3400" dirty="0" smtClean="0"/>
              <a:t> Gaya </a:t>
            </a:r>
            <a:r>
              <a:rPr lang="en-US" sz="3400" dirty="0" err="1" smtClean="0"/>
              <a:t>Komunikasi</a:t>
            </a:r>
            <a:r>
              <a:rPr lang="en-US" sz="3400" dirty="0" smtClean="0"/>
              <a:t> </a:t>
            </a:r>
            <a:r>
              <a:rPr lang="en-US" sz="3400" dirty="0" err="1" smtClean="0"/>
              <a:t>Kepemimpinan</a:t>
            </a:r>
            <a:r>
              <a:rPr lang="en-US" sz="3400" dirty="0" smtClean="0"/>
              <a:t> </a:t>
            </a:r>
            <a:r>
              <a:rPr lang="en-US" sz="3400" dirty="0" err="1" smtClean="0"/>
              <a:t>Dipengaruhi</a:t>
            </a:r>
            <a:r>
              <a:rPr lang="en-US" sz="3400" dirty="0" smtClean="0"/>
              <a:t> </a:t>
            </a:r>
            <a:r>
              <a:rPr lang="en-US" sz="3400" dirty="0" err="1"/>
              <a:t>o</a:t>
            </a:r>
            <a:r>
              <a:rPr lang="en-US" sz="3400" dirty="0" err="1" smtClean="0"/>
              <a:t>leh</a:t>
            </a:r>
            <a:r>
              <a:rPr lang="en-US" sz="3400" dirty="0" smtClean="0"/>
              <a:t> </a:t>
            </a:r>
            <a:r>
              <a:rPr lang="en-US" sz="3400" dirty="0" err="1" smtClean="0"/>
              <a:t>Keperibadian</a:t>
            </a:r>
            <a:r>
              <a:rPr lang="en-US" sz="3400" dirty="0" smtClean="0"/>
              <a:t> Personal Dari </a:t>
            </a:r>
            <a:r>
              <a:rPr lang="en-US" sz="3400" dirty="0" err="1" smtClean="0"/>
              <a:t>Pemimpin</a:t>
            </a:r>
            <a:r>
              <a:rPr lang="en-US" sz="3400" dirty="0" smtClean="0"/>
              <a:t> </a:t>
            </a:r>
            <a:r>
              <a:rPr lang="en-US" sz="3400" dirty="0" err="1" smtClean="0"/>
              <a:t>dan</a:t>
            </a:r>
            <a:r>
              <a:rPr lang="en-US" sz="3400" dirty="0" smtClean="0"/>
              <a:t> Gaya </a:t>
            </a:r>
            <a:r>
              <a:rPr lang="en-US" sz="3400" dirty="0" err="1" smtClean="0"/>
              <a:t>Kepemimpinannya</a:t>
            </a:r>
            <a:r>
              <a:rPr lang="en-US" sz="3400" dirty="0" smtClean="0"/>
              <a:t> </a:t>
            </a:r>
            <a:r>
              <a:rPr lang="en-US" sz="3400" dirty="0" err="1" smtClean="0"/>
              <a:t>Dalam</a:t>
            </a:r>
            <a:r>
              <a:rPr lang="en-US" sz="3400" dirty="0" smtClean="0"/>
              <a:t>                           </a:t>
            </a:r>
            <a:r>
              <a:rPr lang="en-US" sz="3400" dirty="0" err="1" smtClean="0"/>
              <a:t>Menjalankan</a:t>
            </a:r>
            <a:r>
              <a:rPr lang="en-US" sz="3400" dirty="0" smtClean="0"/>
              <a:t> </a:t>
            </a:r>
            <a:r>
              <a:rPr lang="en-US" sz="3400" dirty="0" err="1" smtClean="0"/>
              <a:t>Organisasi</a:t>
            </a:r>
            <a:endParaRPr lang="en-US" sz="3400" dirty="0"/>
          </a:p>
          <a:p>
            <a:pPr marL="0" indent="0" algn="ctr">
              <a:buNone/>
            </a:pPr>
            <a:r>
              <a:rPr lang="en-US" sz="3400" dirty="0" smtClean="0"/>
              <a:t> </a:t>
            </a:r>
            <a:endParaRPr lang="en-US" sz="3400" dirty="0"/>
          </a:p>
          <a:p>
            <a:pPr marL="0" indent="0" algn="ctr">
              <a:buNone/>
            </a:pPr>
            <a:r>
              <a:rPr lang="en-US" sz="3400" b="1" dirty="0" smtClean="0">
                <a:solidFill>
                  <a:srgbClr val="C00000"/>
                </a:solidFill>
              </a:rPr>
              <a:t>CATATAN</a:t>
            </a:r>
            <a:r>
              <a:rPr lang="en-US" sz="3400" dirty="0" smtClean="0">
                <a:solidFill>
                  <a:srgbClr val="C00000"/>
                </a:solidFill>
              </a:rPr>
              <a:t>: </a:t>
            </a:r>
            <a:r>
              <a:rPr lang="en-US" sz="3400" dirty="0" err="1" smtClean="0">
                <a:solidFill>
                  <a:srgbClr val="C00000"/>
                </a:solidFill>
                <a:hlinkClick r:id="rId2"/>
              </a:rPr>
              <a:t>Komunikasi</a:t>
            </a:r>
            <a:r>
              <a:rPr lang="en-US" sz="3400" dirty="0" smtClean="0">
                <a:solidFill>
                  <a:srgbClr val="C00000"/>
                </a:solidFill>
                <a:hlinkClick r:id="rId2"/>
              </a:rPr>
              <a:t> Interpersonal</a:t>
            </a:r>
            <a:endParaRPr lang="en-US" sz="3400" dirty="0" smtClean="0">
              <a:solidFill>
                <a:srgbClr val="C00000"/>
              </a:solidFill>
            </a:endParaRPr>
          </a:p>
          <a:p>
            <a:pPr algn="ctr"/>
            <a:endParaRPr lang="en-US" dirty="0" smtClean="0"/>
          </a:p>
          <a:p>
            <a:pPr marL="0" indent="0" algn="ctr">
              <a:buNone/>
            </a:pPr>
            <a:r>
              <a:rPr lang="en-US" sz="3400" dirty="0" smtClean="0"/>
              <a:t>Gaya </a:t>
            </a:r>
            <a:r>
              <a:rPr lang="en-US" sz="3400" dirty="0" err="1" smtClean="0"/>
              <a:t>Kepemimpinan</a:t>
            </a:r>
            <a:r>
              <a:rPr lang="en-US" sz="3400" dirty="0" smtClean="0"/>
              <a:t> </a:t>
            </a:r>
            <a:r>
              <a:rPr lang="en-US" sz="3400" dirty="0" err="1" smtClean="0"/>
              <a:t>Ini</a:t>
            </a:r>
            <a:r>
              <a:rPr lang="en-US" sz="3400" dirty="0" smtClean="0"/>
              <a:t> </a:t>
            </a:r>
            <a:r>
              <a:rPr lang="en-US" sz="3400" dirty="0" err="1" smtClean="0"/>
              <a:t>Biasanya</a:t>
            </a:r>
            <a:r>
              <a:rPr lang="en-US" sz="3400" dirty="0" smtClean="0"/>
              <a:t> </a:t>
            </a:r>
            <a:r>
              <a:rPr lang="en-US" sz="3400" dirty="0" err="1" smtClean="0"/>
              <a:t>Didasarkan</a:t>
            </a:r>
            <a:r>
              <a:rPr lang="en-US" sz="3400" dirty="0" smtClean="0"/>
              <a:t> </a:t>
            </a:r>
            <a:r>
              <a:rPr lang="en-US" sz="3400" dirty="0" err="1"/>
              <a:t>o</a:t>
            </a:r>
            <a:r>
              <a:rPr lang="en-US" sz="3400" dirty="0" err="1" smtClean="0"/>
              <a:t>leh</a:t>
            </a:r>
            <a:r>
              <a:rPr lang="en-US" sz="3400" dirty="0" smtClean="0"/>
              <a:t> </a:t>
            </a:r>
            <a:r>
              <a:rPr lang="en-US" sz="3400" dirty="0" err="1" smtClean="0"/>
              <a:t>Beberapa</a:t>
            </a:r>
            <a:r>
              <a:rPr lang="en-US" sz="3400" dirty="0" smtClean="0"/>
              <a:t> </a:t>
            </a:r>
            <a:r>
              <a:rPr lang="en-US" sz="3400" dirty="0" err="1" smtClean="0"/>
              <a:t>Pola</a:t>
            </a:r>
            <a:r>
              <a:rPr lang="en-US" sz="3400" dirty="0" smtClean="0"/>
              <a:t> </a:t>
            </a:r>
            <a:r>
              <a:rPr lang="en-US" sz="3400" dirty="0" err="1" smtClean="0"/>
              <a:t>Dasar</a:t>
            </a:r>
            <a:r>
              <a:rPr lang="en-US" sz="3400" dirty="0" smtClean="0"/>
              <a:t> </a:t>
            </a:r>
            <a:r>
              <a:rPr lang="en-US" sz="3400" dirty="0" err="1"/>
              <a:t>y</a:t>
            </a:r>
            <a:r>
              <a:rPr lang="en-US" sz="3400" dirty="0" err="1" smtClean="0"/>
              <a:t>akni</a:t>
            </a:r>
            <a:r>
              <a:rPr lang="en-US" sz="3400" dirty="0" smtClean="0"/>
              <a:t> </a:t>
            </a:r>
            <a:r>
              <a:rPr lang="en-US" sz="3400" dirty="0" err="1" smtClean="0"/>
              <a:t>Mementingkan</a:t>
            </a:r>
            <a:r>
              <a:rPr lang="en-US" sz="3400" dirty="0" smtClean="0"/>
              <a:t> </a:t>
            </a:r>
            <a:r>
              <a:rPr lang="en-US" sz="3400" dirty="0" err="1" smtClean="0"/>
              <a:t>Hubungan</a:t>
            </a:r>
            <a:r>
              <a:rPr lang="en-US" sz="3400" dirty="0" smtClean="0"/>
              <a:t> </a:t>
            </a:r>
            <a:r>
              <a:rPr lang="en-US" sz="3400" dirty="0" err="1" smtClean="0"/>
              <a:t>Kerja</a:t>
            </a:r>
            <a:r>
              <a:rPr lang="en-US" sz="3400" dirty="0" smtClean="0"/>
              <a:t> </a:t>
            </a:r>
            <a:r>
              <a:rPr lang="en-US" sz="3400" dirty="0" err="1" smtClean="0"/>
              <a:t>Sama</a:t>
            </a:r>
            <a:r>
              <a:rPr lang="en-US" sz="3400" dirty="0" smtClean="0"/>
              <a:t>, </a:t>
            </a:r>
            <a:r>
              <a:rPr lang="en-US" sz="3400" dirty="0" err="1" smtClean="0"/>
              <a:t>Mementingkan</a:t>
            </a:r>
            <a:r>
              <a:rPr lang="en-US" sz="3400" dirty="0" smtClean="0"/>
              <a:t> </a:t>
            </a:r>
            <a:r>
              <a:rPr lang="en-US" sz="3400" dirty="0" err="1" smtClean="0"/>
              <a:t>Pelaksanaan</a:t>
            </a:r>
            <a:r>
              <a:rPr lang="en-US" sz="3400" dirty="0" smtClean="0"/>
              <a:t> </a:t>
            </a:r>
            <a:r>
              <a:rPr lang="en-US" sz="3400" dirty="0" err="1" smtClean="0"/>
              <a:t>Pekerjaan</a:t>
            </a:r>
            <a:r>
              <a:rPr lang="en-US" sz="3400" dirty="0" smtClean="0"/>
              <a:t> </a:t>
            </a:r>
            <a:r>
              <a:rPr lang="en-US" sz="3400" dirty="0" err="1" smtClean="0"/>
              <a:t>dan</a:t>
            </a:r>
            <a:r>
              <a:rPr lang="en-US" sz="3400" dirty="0" smtClean="0"/>
              <a:t>                        </a:t>
            </a:r>
            <a:r>
              <a:rPr lang="en-US" sz="3400" dirty="0" err="1" smtClean="0"/>
              <a:t>Mementingkan</a:t>
            </a:r>
            <a:r>
              <a:rPr lang="en-US" sz="3400" dirty="0" smtClean="0"/>
              <a:t> </a:t>
            </a:r>
            <a:r>
              <a:rPr lang="en-US" sz="3400" dirty="0" err="1" smtClean="0"/>
              <a:t>Hasil</a:t>
            </a:r>
            <a:r>
              <a:rPr lang="en-US" sz="3400" dirty="0" smtClean="0"/>
              <a:t> Dari </a:t>
            </a:r>
            <a:r>
              <a:rPr lang="en-US" sz="3400" dirty="0" err="1" smtClean="0"/>
              <a:t>Pekerjaan</a:t>
            </a:r>
            <a:endParaRPr lang="en-US" sz="3400" dirty="0"/>
          </a:p>
          <a:p>
            <a:pPr marL="0" indent="0" algn="ctr">
              <a:buNone/>
            </a:pPr>
            <a:r>
              <a:rPr lang="en-US" sz="3400" dirty="0" smtClean="0"/>
              <a:t> </a:t>
            </a:r>
          </a:p>
          <a:p>
            <a:pPr marL="0" indent="0" algn="ctr">
              <a:buNone/>
            </a:pPr>
            <a:r>
              <a:rPr lang="en-US" sz="3400" b="1" dirty="0" smtClean="0">
                <a:solidFill>
                  <a:srgbClr val="C00000"/>
                </a:solidFill>
              </a:rPr>
              <a:t>CATATAN: </a:t>
            </a:r>
            <a:r>
              <a:rPr lang="en-US" sz="3400" b="1" dirty="0" err="1" smtClean="0">
                <a:solidFill>
                  <a:srgbClr val="C00000"/>
                </a:solidFill>
                <a:hlinkClick r:id="rId3"/>
              </a:rPr>
              <a:t>Teori</a:t>
            </a:r>
            <a:r>
              <a:rPr lang="en-US" sz="3400" b="1" dirty="0" smtClean="0">
                <a:solidFill>
                  <a:srgbClr val="C00000"/>
                </a:solidFill>
                <a:hlinkClick r:id="rId3"/>
              </a:rPr>
              <a:t> </a:t>
            </a:r>
            <a:r>
              <a:rPr lang="en-US" sz="3400" b="1" dirty="0" err="1" smtClean="0">
                <a:solidFill>
                  <a:srgbClr val="C00000"/>
                </a:solidFill>
                <a:hlinkClick r:id="rId3"/>
              </a:rPr>
              <a:t>Komunikasi</a:t>
            </a:r>
            <a:r>
              <a:rPr lang="en-US" sz="3400" b="1" dirty="0" smtClean="0">
                <a:solidFill>
                  <a:srgbClr val="C00000"/>
                </a:solidFill>
                <a:hlinkClick r:id="rId3"/>
              </a:rPr>
              <a:t> </a:t>
            </a:r>
            <a:r>
              <a:rPr lang="en-US" sz="3400" b="1" dirty="0" err="1" smtClean="0">
                <a:solidFill>
                  <a:srgbClr val="C00000"/>
                </a:solidFill>
                <a:hlinkClick r:id="rId3"/>
              </a:rPr>
              <a:t>Menurut</a:t>
            </a:r>
            <a:r>
              <a:rPr lang="en-US" sz="3400" b="1" dirty="0" smtClean="0">
                <a:solidFill>
                  <a:srgbClr val="C00000"/>
                </a:solidFill>
                <a:hlinkClick r:id="rId3"/>
              </a:rPr>
              <a:t> </a:t>
            </a:r>
            <a:r>
              <a:rPr lang="en-US" sz="3400" dirty="0" smtClean="0">
                <a:hlinkClick r:id="rId3"/>
              </a:rPr>
              <a:t>Para </a:t>
            </a:r>
            <a:r>
              <a:rPr lang="en-US" sz="3400" dirty="0" err="1" smtClean="0">
                <a:hlinkClick r:id="rId3"/>
              </a:rPr>
              <a:t>Ahli</a:t>
            </a:r>
            <a:endParaRPr lang="en-US" sz="3400" dirty="0" smtClean="0"/>
          </a:p>
          <a:p>
            <a:endParaRPr lang="en-US" dirty="0"/>
          </a:p>
        </p:txBody>
      </p:sp>
    </p:spTree>
    <p:extLst>
      <p:ext uri="{BB962C8B-B14F-4D97-AF65-F5344CB8AC3E}">
        <p14:creationId xmlns:p14="http://schemas.microsoft.com/office/powerpoint/2010/main" val="261727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GAYA KOMUNIKASI</a:t>
            </a:r>
            <a:br>
              <a:rPr lang="en-US" b="1" dirty="0" smtClean="0">
                <a:solidFill>
                  <a:srgbClr val="C00000"/>
                </a:solidFill>
              </a:rPr>
            </a:br>
            <a:r>
              <a:rPr lang="en-US" b="1" dirty="0" smtClean="0">
                <a:solidFill>
                  <a:srgbClr val="C00000"/>
                </a:solidFill>
              </a:rPr>
              <a:t>KE-1: </a:t>
            </a:r>
            <a:r>
              <a:rPr lang="en-US" b="1" dirty="0"/>
              <a:t>Gaya Controlling</a:t>
            </a:r>
            <a:r>
              <a:rPr lang="en-US" dirty="0"/>
              <a:t/>
            </a:r>
            <a:br>
              <a:rPr lang="en-US" dirty="0"/>
            </a:br>
            <a:r>
              <a:rPr lang="en-US" b="1" dirty="0"/>
              <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pPr algn="just"/>
            <a:r>
              <a:rPr lang="en-US" dirty="0" smtClean="0"/>
              <a:t>Gaya </a:t>
            </a:r>
            <a:r>
              <a:rPr lang="en-US" dirty="0" err="1" smtClean="0"/>
              <a:t>komunikasi</a:t>
            </a:r>
            <a:r>
              <a:rPr lang="en-US" dirty="0" smtClean="0"/>
              <a:t> </a:t>
            </a:r>
            <a:r>
              <a:rPr lang="en-US" dirty="0" err="1" smtClean="0"/>
              <a:t>kepemimpinan</a:t>
            </a:r>
            <a:r>
              <a:rPr lang="en-US" dirty="0" smtClean="0"/>
              <a:t> </a:t>
            </a:r>
            <a:r>
              <a:rPr lang="en-US" b="1" dirty="0" smtClean="0">
                <a:solidFill>
                  <a:srgbClr val="C00000"/>
                </a:solidFill>
              </a:rPr>
              <a:t>Gaya-1 </a:t>
            </a:r>
            <a:r>
              <a:rPr lang="en-US" dirty="0" err="1" smtClean="0"/>
              <a:t>mementingkan</a:t>
            </a:r>
            <a:r>
              <a:rPr lang="en-US" dirty="0" smtClean="0"/>
              <a:t> </a:t>
            </a:r>
            <a:r>
              <a:rPr lang="en-US" dirty="0" err="1" smtClean="0"/>
              <a:t>kendali</a:t>
            </a:r>
            <a:r>
              <a:rPr lang="en-US" dirty="0" smtClean="0"/>
              <a:t> </a:t>
            </a:r>
            <a:r>
              <a:rPr lang="en-US" dirty="0" err="1" smtClean="0"/>
              <a:t>atas</a:t>
            </a:r>
            <a:r>
              <a:rPr lang="en-US" dirty="0" smtClean="0"/>
              <a:t> </a:t>
            </a:r>
            <a:r>
              <a:rPr lang="en-US" dirty="0" err="1" smtClean="0"/>
              <a:t>organisasi</a:t>
            </a:r>
            <a:r>
              <a:rPr lang="en-US" dirty="0" smtClean="0"/>
              <a:t>. </a:t>
            </a:r>
            <a:r>
              <a:rPr lang="en-US" dirty="0" err="1" smtClean="0"/>
              <a:t>Pemimpin</a:t>
            </a:r>
            <a:r>
              <a:rPr lang="en-US" dirty="0" smtClean="0"/>
              <a:t> </a:t>
            </a:r>
            <a:r>
              <a:rPr lang="en-US" dirty="0" err="1" smtClean="0"/>
              <a:t>dengan</a:t>
            </a:r>
            <a:r>
              <a:rPr lang="en-US" dirty="0" smtClean="0"/>
              <a:t> </a:t>
            </a:r>
            <a:r>
              <a:rPr lang="en-US" dirty="0" err="1" smtClean="0"/>
              <a:t>gaya</a:t>
            </a:r>
            <a:r>
              <a:rPr lang="en-US" dirty="0" smtClean="0"/>
              <a:t> </a:t>
            </a:r>
            <a:r>
              <a:rPr lang="en-US" dirty="0" err="1" smtClean="0"/>
              <a:t>komunikasi</a:t>
            </a:r>
            <a:r>
              <a:rPr lang="en-US" dirty="0" smtClean="0"/>
              <a:t> controlling </a:t>
            </a:r>
            <a:r>
              <a:rPr lang="en-US" dirty="0" err="1" smtClean="0"/>
              <a:t>akan</a:t>
            </a:r>
            <a:r>
              <a:rPr lang="en-US" dirty="0" smtClean="0"/>
              <a:t> </a:t>
            </a:r>
            <a:r>
              <a:rPr lang="en-US" dirty="0" err="1" smtClean="0"/>
              <a:t>membatasi</a:t>
            </a:r>
            <a:r>
              <a:rPr lang="en-US" dirty="0" smtClean="0"/>
              <a:t> </a:t>
            </a:r>
            <a:r>
              <a:rPr lang="en-US" dirty="0" err="1" smtClean="0"/>
              <a:t>dan</a:t>
            </a:r>
            <a:r>
              <a:rPr lang="en-US" dirty="0" smtClean="0"/>
              <a:t> </a:t>
            </a:r>
            <a:r>
              <a:rPr lang="en-US" dirty="0" err="1" smtClean="0"/>
              <a:t>cenderung</a:t>
            </a:r>
            <a:r>
              <a:rPr lang="en-US" dirty="0" smtClean="0"/>
              <a:t> </a:t>
            </a:r>
            <a:r>
              <a:rPr lang="en-US" dirty="0" err="1" smtClean="0"/>
              <a:t>mengatur</a:t>
            </a:r>
            <a:r>
              <a:rPr lang="en-US" dirty="0" smtClean="0"/>
              <a:t> </a:t>
            </a:r>
            <a:r>
              <a:rPr lang="en-US" dirty="0" err="1" smtClean="0"/>
              <a:t>perilaku</a:t>
            </a:r>
            <a:r>
              <a:rPr lang="en-US" dirty="0" smtClean="0"/>
              <a:t>, </a:t>
            </a:r>
            <a:r>
              <a:rPr lang="en-US" dirty="0" err="1" smtClean="0"/>
              <a:t>pikiran</a:t>
            </a:r>
            <a:r>
              <a:rPr lang="en-US" dirty="0" smtClean="0"/>
              <a:t> </a:t>
            </a:r>
            <a:r>
              <a:rPr lang="en-US" dirty="0" err="1" smtClean="0"/>
              <a:t>dan</a:t>
            </a:r>
            <a:r>
              <a:rPr lang="en-US" dirty="0" smtClean="0"/>
              <a:t> </a:t>
            </a:r>
            <a:r>
              <a:rPr lang="en-US" dirty="0" err="1" smtClean="0"/>
              <a:t>tanggapan</a:t>
            </a:r>
            <a:r>
              <a:rPr lang="en-US" dirty="0" smtClean="0"/>
              <a:t> </a:t>
            </a:r>
            <a:r>
              <a:rPr lang="en-US" dirty="0" err="1" smtClean="0"/>
              <a:t>bawahannya</a:t>
            </a:r>
            <a:r>
              <a:rPr lang="en-US" dirty="0" smtClean="0"/>
              <a:t>. </a:t>
            </a:r>
          </a:p>
          <a:p>
            <a:pPr algn="just"/>
            <a:endParaRPr lang="en-US" dirty="0"/>
          </a:p>
          <a:p>
            <a:pPr algn="just"/>
            <a:r>
              <a:rPr lang="en-US" dirty="0" err="1" smtClean="0"/>
              <a:t>Komunikasi</a:t>
            </a:r>
            <a:r>
              <a:rPr lang="en-US" dirty="0" smtClean="0"/>
              <a:t> yang </a:t>
            </a:r>
            <a:r>
              <a:rPr lang="en-US" dirty="0" err="1" smtClean="0"/>
              <a:t>terjalin</a:t>
            </a:r>
            <a:r>
              <a:rPr lang="en-US" dirty="0" smtClean="0"/>
              <a:t> </a:t>
            </a:r>
            <a:r>
              <a:rPr lang="en-US" dirty="0" err="1" smtClean="0"/>
              <a:t>dalam</a:t>
            </a:r>
            <a:r>
              <a:rPr lang="en-US" dirty="0" smtClean="0"/>
              <a:t> </a:t>
            </a:r>
            <a:r>
              <a:rPr lang="en-US" dirty="0" err="1" smtClean="0"/>
              <a:t>gaya</a:t>
            </a:r>
            <a:r>
              <a:rPr lang="en-US" dirty="0" smtClean="0"/>
              <a:t> </a:t>
            </a:r>
            <a:r>
              <a:rPr lang="en-US" dirty="0" err="1" smtClean="0"/>
              <a:t>komunikasi</a:t>
            </a:r>
            <a:r>
              <a:rPr lang="en-US" dirty="0" smtClean="0"/>
              <a:t> </a:t>
            </a:r>
            <a:r>
              <a:rPr lang="en-US" b="1" dirty="0" smtClean="0">
                <a:solidFill>
                  <a:srgbClr val="C00000"/>
                </a:solidFill>
              </a:rPr>
              <a:t>Gaya-1</a:t>
            </a:r>
            <a:r>
              <a:rPr lang="en-US" dirty="0" smtClean="0"/>
              <a:t> </a:t>
            </a:r>
            <a:r>
              <a:rPr lang="en-US" dirty="0" err="1" smtClean="0"/>
              <a:t>adalah</a:t>
            </a:r>
            <a:r>
              <a:rPr lang="en-US" dirty="0" smtClean="0"/>
              <a:t> </a:t>
            </a:r>
            <a:r>
              <a:rPr lang="en-US" dirty="0" err="1" smtClean="0"/>
              <a:t>komunikasi</a:t>
            </a:r>
            <a:r>
              <a:rPr lang="en-US" dirty="0" smtClean="0"/>
              <a:t> </a:t>
            </a:r>
            <a:r>
              <a:rPr lang="en-US" dirty="0" err="1" smtClean="0"/>
              <a:t>satu</a:t>
            </a:r>
            <a:r>
              <a:rPr lang="en-US" dirty="0" smtClean="0"/>
              <a:t> </a:t>
            </a:r>
            <a:r>
              <a:rPr lang="en-US" dirty="0" err="1" smtClean="0"/>
              <a:t>arah</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atasan</a:t>
            </a:r>
            <a:r>
              <a:rPr lang="en-US" dirty="0" smtClean="0"/>
              <a:t> </a:t>
            </a:r>
            <a:r>
              <a:rPr lang="en-US" dirty="0" err="1" smtClean="0"/>
              <a:t>ke</a:t>
            </a:r>
            <a:r>
              <a:rPr lang="en-US" dirty="0" smtClean="0"/>
              <a:t> </a:t>
            </a:r>
            <a:r>
              <a:rPr lang="en-US" dirty="0" err="1" smtClean="0"/>
              <a:t>bawahan</a:t>
            </a:r>
            <a:r>
              <a:rPr lang="en-US" dirty="0" smtClean="0"/>
              <a:t>. </a:t>
            </a:r>
            <a:r>
              <a:rPr lang="en-US" dirty="0" err="1" smtClean="0"/>
              <a:t>Komunikasi</a:t>
            </a:r>
            <a:r>
              <a:rPr lang="en-US" dirty="0" smtClean="0"/>
              <a:t> </a:t>
            </a:r>
            <a:r>
              <a:rPr lang="en-US" dirty="0" err="1" smtClean="0"/>
              <a:t>satu</a:t>
            </a:r>
            <a:r>
              <a:rPr lang="en-US" dirty="0" smtClean="0"/>
              <a:t> </a:t>
            </a:r>
            <a:r>
              <a:rPr lang="en-US" dirty="0" err="1" smtClean="0"/>
              <a:t>arah</a:t>
            </a:r>
            <a:r>
              <a:rPr lang="en-US" dirty="0" smtClean="0"/>
              <a:t> </a:t>
            </a:r>
            <a:r>
              <a:rPr lang="en-US" dirty="0" err="1" smtClean="0"/>
              <a:t>ini</a:t>
            </a:r>
            <a:r>
              <a:rPr lang="en-US" dirty="0" smtClean="0"/>
              <a:t> </a:t>
            </a:r>
            <a:r>
              <a:rPr lang="en-US" dirty="0" err="1" smtClean="0"/>
              <a:t>dilakukan</a:t>
            </a:r>
            <a:r>
              <a:rPr lang="en-US" dirty="0" smtClean="0"/>
              <a:t> </a:t>
            </a:r>
            <a:r>
              <a:rPr lang="en-US" dirty="0" err="1" smtClean="0"/>
              <a:t>pemimpin</a:t>
            </a:r>
            <a:r>
              <a:rPr lang="en-US" dirty="0" smtClean="0"/>
              <a:t> </a:t>
            </a:r>
            <a:r>
              <a:rPr lang="en-US" dirty="0" err="1" smtClean="0"/>
              <a:t>untuk</a:t>
            </a:r>
            <a:r>
              <a:rPr lang="en-US" dirty="0" smtClean="0"/>
              <a:t> </a:t>
            </a:r>
            <a:r>
              <a:rPr lang="en-US" dirty="0" err="1" smtClean="0"/>
              <a:t>mempengaruhi</a:t>
            </a:r>
            <a:r>
              <a:rPr lang="en-US" dirty="0" smtClean="0"/>
              <a:t> </a:t>
            </a:r>
            <a:r>
              <a:rPr lang="en-US" dirty="0" err="1" smtClean="0"/>
              <a:t>bawahannya</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tugas</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perintahnya</a:t>
            </a:r>
            <a:r>
              <a:rPr lang="en-US" dirty="0" smtClean="0"/>
              <a:t>.</a:t>
            </a:r>
          </a:p>
          <a:p>
            <a:pPr marL="0" indent="0" algn="just">
              <a:buNone/>
            </a:pPr>
            <a:endParaRPr lang="en-US" dirty="0"/>
          </a:p>
          <a:p>
            <a:pPr marL="0" indent="0" algn="ctr">
              <a:buNone/>
            </a:pPr>
            <a:r>
              <a:rPr lang="en-US" b="1" dirty="0" smtClean="0">
                <a:solidFill>
                  <a:srgbClr val="C00000"/>
                </a:solidFill>
              </a:rPr>
              <a:t>CATATAN</a:t>
            </a:r>
            <a:r>
              <a:rPr lang="en-US" dirty="0" smtClean="0"/>
              <a:t>: </a:t>
            </a:r>
            <a:r>
              <a:rPr lang="en-US" dirty="0" err="1" smtClean="0">
                <a:hlinkClick r:id="rId2"/>
              </a:rPr>
              <a:t>Komunikasi</a:t>
            </a:r>
            <a:r>
              <a:rPr lang="en-US" dirty="0" smtClean="0">
                <a:hlinkClick r:id="rId2"/>
              </a:rPr>
              <a:t> </a:t>
            </a:r>
            <a:r>
              <a:rPr lang="en-US" dirty="0" err="1" smtClean="0">
                <a:hlinkClick r:id="rId2"/>
              </a:rPr>
              <a:t>Lintas</a:t>
            </a:r>
            <a:r>
              <a:rPr lang="en-US" dirty="0" smtClean="0">
                <a:hlinkClick r:id="rId2"/>
              </a:rPr>
              <a:t> </a:t>
            </a:r>
            <a:r>
              <a:rPr lang="en-US" dirty="0" err="1" smtClean="0">
                <a:hlinkClick r:id="rId2"/>
              </a:rPr>
              <a:t>Budaya</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108617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GAYA KOMUNIKASI</a:t>
            </a:r>
            <a:br>
              <a:rPr lang="en-US" b="1" dirty="0" smtClean="0">
                <a:solidFill>
                  <a:srgbClr val="C00000"/>
                </a:solidFill>
              </a:rPr>
            </a:br>
            <a:r>
              <a:rPr lang="en-US" b="1" dirty="0" smtClean="0">
                <a:solidFill>
                  <a:srgbClr val="C00000"/>
                </a:solidFill>
              </a:rPr>
              <a:t>KE-2: </a:t>
            </a:r>
            <a:r>
              <a:rPr lang="en-US" b="1" dirty="0"/>
              <a:t>Gaya Equalitarian</a:t>
            </a:r>
            <a:r>
              <a:rPr lang="en-US" dirty="0"/>
              <a:t/>
            </a:r>
            <a:br>
              <a:rPr lang="en-US" dirty="0"/>
            </a:br>
            <a:r>
              <a:rPr lang="en-US" b="1" dirty="0"/>
              <a:t/>
            </a:r>
            <a:br>
              <a:rPr lang="en-US" b="1" dirty="0"/>
            </a:br>
            <a:endParaRPr lang="en-US" dirty="0"/>
          </a:p>
        </p:txBody>
      </p:sp>
      <p:sp>
        <p:nvSpPr>
          <p:cNvPr id="3" name="Content Placeholder 2"/>
          <p:cNvSpPr>
            <a:spLocks noGrp="1"/>
          </p:cNvSpPr>
          <p:nvPr>
            <p:ph idx="1"/>
          </p:nvPr>
        </p:nvSpPr>
        <p:spPr>
          <a:xfrm>
            <a:off x="457200" y="2027237"/>
            <a:ext cx="8229600" cy="4525963"/>
          </a:xfrm>
        </p:spPr>
        <p:txBody>
          <a:bodyPr>
            <a:normAutofit fontScale="55000" lnSpcReduction="20000"/>
          </a:bodyPr>
          <a:lstStyle/>
          <a:p>
            <a:pPr marL="0" indent="0">
              <a:buNone/>
            </a:pPr>
            <a:endParaRPr lang="en-US" dirty="0" smtClean="0"/>
          </a:p>
          <a:p>
            <a:pPr algn="just"/>
            <a:r>
              <a:rPr lang="en-US" dirty="0" err="1" smtClean="0"/>
              <a:t>Komunikasi</a:t>
            </a:r>
            <a:r>
              <a:rPr lang="en-US" dirty="0" smtClean="0"/>
              <a:t> </a:t>
            </a:r>
            <a:r>
              <a:rPr lang="en-US" dirty="0" err="1" smtClean="0"/>
              <a:t>kepemimpinan</a:t>
            </a:r>
            <a:r>
              <a:rPr lang="en-US" dirty="0" smtClean="0"/>
              <a:t> </a:t>
            </a:r>
            <a:r>
              <a:rPr lang="en-US" b="1" dirty="0" smtClean="0">
                <a:solidFill>
                  <a:srgbClr val="C00000"/>
                </a:solidFill>
              </a:rPr>
              <a:t>Gaya-2</a:t>
            </a:r>
            <a:r>
              <a:rPr lang="en-US" dirty="0" smtClean="0"/>
              <a:t> </a:t>
            </a:r>
            <a:r>
              <a:rPr lang="en-US" dirty="0" err="1" smtClean="0"/>
              <a:t>mengedepankan</a:t>
            </a:r>
            <a:r>
              <a:rPr lang="en-US" dirty="0" smtClean="0"/>
              <a:t> </a:t>
            </a:r>
            <a:r>
              <a:rPr lang="en-US" dirty="0" err="1" smtClean="0"/>
              <a:t>aspek</a:t>
            </a:r>
            <a:r>
              <a:rPr lang="en-US" dirty="0" smtClean="0"/>
              <a:t> </a:t>
            </a:r>
            <a:r>
              <a:rPr lang="en-US" dirty="0" err="1" smtClean="0"/>
              <a:t>kesamaan</a:t>
            </a:r>
            <a:r>
              <a:rPr lang="en-US" dirty="0" smtClean="0"/>
              <a:t> </a:t>
            </a:r>
            <a:r>
              <a:rPr lang="en-US" dirty="0" err="1" smtClean="0"/>
              <a:t>dalam</a:t>
            </a:r>
            <a:r>
              <a:rPr lang="en-US" dirty="0" smtClean="0"/>
              <a:t> </a:t>
            </a:r>
            <a:r>
              <a:rPr lang="en-US" dirty="0" err="1" smtClean="0"/>
              <a:t>komunikasi</a:t>
            </a:r>
            <a:r>
              <a:rPr lang="en-US" dirty="0" smtClean="0"/>
              <a:t>. </a:t>
            </a:r>
            <a:r>
              <a:rPr lang="en-US" dirty="0" err="1" smtClean="0"/>
              <a:t>Komunikasi</a:t>
            </a:r>
            <a:r>
              <a:rPr lang="en-US" dirty="0" smtClean="0"/>
              <a:t> </a:t>
            </a:r>
            <a:r>
              <a:rPr lang="en-US" dirty="0" err="1" smtClean="0"/>
              <a:t>kepemimpinan</a:t>
            </a:r>
            <a:r>
              <a:rPr lang="en-US" dirty="0" smtClean="0"/>
              <a:t> </a:t>
            </a:r>
            <a:r>
              <a:rPr lang="en-US" b="1" dirty="0" smtClean="0">
                <a:solidFill>
                  <a:srgbClr val="C00000"/>
                </a:solidFill>
              </a:rPr>
              <a:t>Gaya-2 </a:t>
            </a:r>
            <a:r>
              <a:rPr lang="en-US" dirty="0" err="1" smtClean="0"/>
              <a:t>melakukan</a:t>
            </a:r>
            <a:r>
              <a:rPr lang="en-US" dirty="0" smtClean="0"/>
              <a:t> </a:t>
            </a:r>
            <a:r>
              <a:rPr lang="en-US" dirty="0" err="1" smtClean="0"/>
              <a:t>penyebaran</a:t>
            </a:r>
            <a:r>
              <a:rPr lang="en-US" dirty="0" smtClean="0"/>
              <a:t> </a:t>
            </a:r>
            <a:r>
              <a:rPr lang="en-US" dirty="0" err="1" smtClean="0"/>
              <a:t>informasi</a:t>
            </a:r>
            <a:r>
              <a:rPr lang="en-US" dirty="0" smtClean="0"/>
              <a:t> </a:t>
            </a:r>
            <a:r>
              <a:rPr lang="en-US" dirty="0" err="1" smtClean="0"/>
              <a:t>atau</a:t>
            </a:r>
            <a:r>
              <a:rPr lang="en-US" dirty="0" smtClean="0"/>
              <a:t> ide </a:t>
            </a:r>
            <a:r>
              <a:rPr lang="en-US" dirty="0" err="1" smtClean="0"/>
              <a:t>dengan</a:t>
            </a:r>
            <a:r>
              <a:rPr lang="en-US" dirty="0" smtClean="0"/>
              <a:t> </a:t>
            </a:r>
            <a:r>
              <a:rPr lang="en-US" dirty="0" err="1" smtClean="0"/>
              <a:t>arus</a:t>
            </a:r>
            <a:r>
              <a:rPr lang="en-US" dirty="0" smtClean="0"/>
              <a:t> </a:t>
            </a:r>
            <a:r>
              <a:rPr lang="en-US" dirty="0" err="1" smtClean="0"/>
              <a:t>dua</a:t>
            </a:r>
            <a:r>
              <a:rPr lang="en-US" dirty="0" smtClean="0"/>
              <a:t> </a:t>
            </a:r>
            <a:r>
              <a:rPr lang="en-US" dirty="0" err="1" smtClean="0"/>
              <a:t>arah</a:t>
            </a:r>
            <a:r>
              <a:rPr lang="en-US" dirty="0" smtClean="0"/>
              <a:t>, </a:t>
            </a:r>
            <a:r>
              <a:rPr lang="en-US" dirty="0" err="1" smtClean="0"/>
              <a:t>baik</a:t>
            </a:r>
            <a:r>
              <a:rPr lang="en-US" dirty="0" smtClean="0"/>
              <a:t> </a:t>
            </a:r>
            <a:r>
              <a:rPr lang="en-US" dirty="0" err="1" smtClean="0"/>
              <a:t>dari</a:t>
            </a:r>
            <a:r>
              <a:rPr lang="en-US" dirty="0" smtClean="0"/>
              <a:t> </a:t>
            </a:r>
            <a:r>
              <a:rPr lang="en-US" dirty="0" err="1" smtClean="0"/>
              <a:t>atasan</a:t>
            </a:r>
            <a:r>
              <a:rPr lang="en-US" dirty="0" smtClean="0"/>
              <a:t> </a:t>
            </a:r>
            <a:r>
              <a:rPr lang="en-US" dirty="0" err="1" smtClean="0"/>
              <a:t>ke</a:t>
            </a:r>
            <a:r>
              <a:rPr lang="en-US" dirty="0" smtClean="0"/>
              <a:t> </a:t>
            </a:r>
            <a:r>
              <a:rPr lang="en-US" dirty="0" err="1" smtClean="0"/>
              <a:t>bawahan</a:t>
            </a:r>
            <a:r>
              <a:rPr lang="en-US" dirty="0" smtClean="0"/>
              <a:t> </a:t>
            </a:r>
            <a:r>
              <a:rPr lang="en-US" dirty="0" err="1" smtClean="0"/>
              <a:t>maupun</a:t>
            </a:r>
            <a:r>
              <a:rPr lang="en-US" dirty="0" smtClean="0"/>
              <a:t> </a:t>
            </a:r>
            <a:r>
              <a:rPr lang="en-US" dirty="0" err="1" smtClean="0"/>
              <a:t>sebaliknya</a:t>
            </a:r>
            <a:r>
              <a:rPr lang="en-US" dirty="0" smtClean="0"/>
              <a:t>. </a:t>
            </a:r>
            <a:r>
              <a:rPr lang="en-US" dirty="0" err="1" smtClean="0"/>
              <a:t>Komunikasi</a:t>
            </a:r>
            <a:r>
              <a:rPr lang="en-US" dirty="0" smtClean="0"/>
              <a:t> </a:t>
            </a:r>
            <a:r>
              <a:rPr lang="en-US" dirty="0" err="1" smtClean="0"/>
              <a:t>kepemimpinan</a:t>
            </a:r>
            <a:r>
              <a:rPr lang="en-US" dirty="0" smtClean="0"/>
              <a:t> </a:t>
            </a:r>
            <a:r>
              <a:rPr lang="en-US" dirty="0" err="1" smtClean="0"/>
              <a:t>jenis</a:t>
            </a:r>
            <a:r>
              <a:rPr lang="en-US" dirty="0" smtClean="0"/>
              <a:t> </a:t>
            </a:r>
            <a:r>
              <a:rPr lang="en-US" dirty="0" err="1" smtClean="0"/>
              <a:t>ini</a:t>
            </a:r>
            <a:r>
              <a:rPr lang="en-US" dirty="0" smtClean="0"/>
              <a:t> </a:t>
            </a:r>
            <a:r>
              <a:rPr lang="en-US" dirty="0" err="1" smtClean="0"/>
              <a:t>dilakukan</a:t>
            </a:r>
            <a:r>
              <a:rPr lang="en-US" dirty="0" smtClean="0"/>
              <a:t> </a:t>
            </a:r>
            <a:r>
              <a:rPr lang="en-US" dirty="0" err="1" smtClean="0"/>
              <a:t>secara</a:t>
            </a:r>
            <a:r>
              <a:rPr lang="en-US" dirty="0" smtClean="0"/>
              <a:t> </a:t>
            </a:r>
            <a:r>
              <a:rPr lang="en-US" dirty="0" err="1" smtClean="0"/>
              <a:t>terbuka</a:t>
            </a:r>
            <a:r>
              <a:rPr lang="en-US" dirty="0" smtClean="0"/>
              <a:t> yang </a:t>
            </a:r>
            <a:r>
              <a:rPr lang="en-US" dirty="0" err="1" smtClean="0"/>
              <a:t>berarti</a:t>
            </a:r>
            <a:r>
              <a:rPr lang="en-US" dirty="0" smtClean="0"/>
              <a:t> </a:t>
            </a:r>
            <a:r>
              <a:rPr lang="en-US" dirty="0" err="1" smtClean="0"/>
              <a:t>setiap</a:t>
            </a:r>
            <a:r>
              <a:rPr lang="en-US" dirty="0" smtClean="0"/>
              <a:t> </a:t>
            </a:r>
            <a:r>
              <a:rPr lang="en-US" dirty="0" err="1" smtClean="0"/>
              <a:t>anggota</a:t>
            </a:r>
            <a:r>
              <a:rPr lang="en-US" dirty="0" smtClean="0"/>
              <a:t> </a:t>
            </a:r>
            <a:r>
              <a:rPr lang="en-US" dirty="0" err="1" smtClean="0"/>
              <a:t>organisasi</a:t>
            </a:r>
            <a:r>
              <a:rPr lang="en-US" dirty="0" smtClean="0"/>
              <a:t> </a:t>
            </a:r>
            <a:r>
              <a:rPr lang="en-US" dirty="0" err="1" smtClean="0"/>
              <a:t>berhak</a:t>
            </a:r>
            <a:r>
              <a:rPr lang="en-US" dirty="0" smtClean="0"/>
              <a:t> </a:t>
            </a:r>
            <a:r>
              <a:rPr lang="en-US" dirty="0" err="1" smtClean="0"/>
              <a:t>mengemukakan</a:t>
            </a:r>
            <a:r>
              <a:rPr lang="en-US" dirty="0" smtClean="0"/>
              <a:t> </a:t>
            </a:r>
            <a:r>
              <a:rPr lang="en-US" dirty="0" err="1" smtClean="0"/>
              <a:t>pendapat</a:t>
            </a:r>
            <a:r>
              <a:rPr lang="en-US" dirty="0" smtClean="0"/>
              <a:t>. </a:t>
            </a:r>
            <a:r>
              <a:rPr lang="en-US" dirty="0" err="1" smtClean="0"/>
              <a:t>Pemimpin</a:t>
            </a:r>
            <a:r>
              <a:rPr lang="en-US" dirty="0" smtClean="0"/>
              <a:t> </a:t>
            </a:r>
            <a:r>
              <a:rPr lang="en-US" dirty="0" err="1" smtClean="0"/>
              <a:t>akan</a:t>
            </a:r>
            <a:r>
              <a:rPr lang="en-US" dirty="0" smtClean="0"/>
              <a:t> </a:t>
            </a:r>
            <a:r>
              <a:rPr lang="en-US" dirty="0" err="1" smtClean="0"/>
              <a:t>memberikan</a:t>
            </a:r>
            <a:r>
              <a:rPr lang="en-US" dirty="0" smtClean="0"/>
              <a:t> </a:t>
            </a:r>
            <a:r>
              <a:rPr lang="en-US" dirty="0" err="1" smtClean="0"/>
              <a:t>ruang</a:t>
            </a:r>
            <a:r>
              <a:rPr lang="en-US" dirty="0" smtClean="0"/>
              <a:t> </a:t>
            </a:r>
            <a:r>
              <a:rPr lang="en-US" dirty="0" err="1" smtClean="0"/>
              <a:t>bagi</a:t>
            </a:r>
            <a:r>
              <a:rPr lang="en-US" dirty="0" smtClean="0"/>
              <a:t> </a:t>
            </a:r>
            <a:r>
              <a:rPr lang="en-US" dirty="0" err="1" smtClean="0"/>
              <a:t>bawahannya</a:t>
            </a:r>
            <a:r>
              <a:rPr lang="en-US" dirty="0" smtClean="0"/>
              <a:t> </a:t>
            </a:r>
            <a:r>
              <a:rPr lang="en-US" dirty="0" err="1" smtClean="0"/>
              <a:t>untuk</a:t>
            </a:r>
            <a:r>
              <a:rPr lang="en-US" dirty="0" smtClean="0"/>
              <a:t> </a:t>
            </a:r>
            <a:r>
              <a:rPr lang="en-US" dirty="0" err="1" smtClean="0"/>
              <a:t>memberikan</a:t>
            </a:r>
            <a:r>
              <a:rPr lang="en-US" dirty="0" smtClean="0"/>
              <a:t> </a:t>
            </a:r>
            <a:r>
              <a:rPr lang="en-US" dirty="0" err="1" smtClean="0"/>
              <a:t>pendapat</a:t>
            </a:r>
            <a:r>
              <a:rPr lang="en-US" dirty="0" smtClean="0"/>
              <a:t> </a:t>
            </a:r>
            <a:r>
              <a:rPr lang="en-US" dirty="0" err="1" smtClean="0"/>
              <a:t>perhadap</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organisasi</a:t>
            </a:r>
            <a:r>
              <a:rPr lang="en-US" dirty="0" smtClean="0"/>
              <a:t>. </a:t>
            </a:r>
          </a:p>
          <a:p>
            <a:pPr marL="0" indent="0" algn="ctr">
              <a:buNone/>
            </a:pPr>
            <a:endParaRPr lang="en-US" dirty="0"/>
          </a:p>
          <a:p>
            <a:pPr marL="0" indent="0" algn="ctr">
              <a:buNone/>
            </a:pPr>
            <a:r>
              <a:rPr lang="en-US" dirty="0" smtClean="0"/>
              <a:t>CATATAN: </a:t>
            </a:r>
            <a:r>
              <a:rPr lang="en-US" dirty="0" err="1" smtClean="0">
                <a:hlinkClick r:id="rId2"/>
              </a:rPr>
              <a:t>Pengantar</a:t>
            </a:r>
            <a:r>
              <a:rPr lang="en-US" dirty="0" smtClean="0">
                <a:hlinkClick r:id="rId2"/>
              </a:rPr>
              <a:t> </a:t>
            </a:r>
            <a:r>
              <a:rPr lang="en-US" dirty="0" err="1" smtClean="0">
                <a:hlinkClick r:id="rId2"/>
              </a:rPr>
              <a:t>Ilmu</a:t>
            </a:r>
            <a:r>
              <a:rPr lang="en-US" dirty="0" smtClean="0">
                <a:hlinkClick r:id="rId2"/>
              </a:rPr>
              <a:t> </a:t>
            </a:r>
            <a:r>
              <a:rPr lang="en-US" dirty="0" err="1" smtClean="0">
                <a:hlinkClick r:id="rId2"/>
              </a:rPr>
              <a:t>Komunikasi</a:t>
            </a:r>
            <a:endParaRPr lang="en-US" dirty="0" smtClean="0"/>
          </a:p>
          <a:p>
            <a:pPr marL="0" indent="0" algn="ctr">
              <a:buNone/>
            </a:pPr>
            <a:endParaRPr lang="en-US" dirty="0" smtClean="0"/>
          </a:p>
          <a:p>
            <a:pPr algn="just"/>
            <a:endParaRPr lang="en-US" dirty="0" smtClean="0"/>
          </a:p>
          <a:p>
            <a:pPr algn="just"/>
            <a:r>
              <a:rPr lang="en-US" dirty="0" err="1" smtClean="0"/>
              <a:t>Komunikasi</a:t>
            </a:r>
            <a:r>
              <a:rPr lang="en-US" dirty="0" smtClean="0"/>
              <a:t> </a:t>
            </a:r>
            <a:r>
              <a:rPr lang="en-US" dirty="0" err="1" smtClean="0"/>
              <a:t>berjalan</a:t>
            </a:r>
            <a:r>
              <a:rPr lang="en-US" dirty="0" smtClean="0"/>
              <a:t> </a:t>
            </a:r>
            <a:r>
              <a:rPr lang="en-US" dirty="0" err="1" smtClean="0"/>
              <a:t>santai</a:t>
            </a:r>
            <a:r>
              <a:rPr lang="en-US" dirty="0" smtClean="0"/>
              <a:t> </a:t>
            </a:r>
            <a:r>
              <a:rPr lang="en-US" dirty="0" err="1" smtClean="0"/>
              <a:t>dan</a:t>
            </a:r>
            <a:r>
              <a:rPr lang="en-US" dirty="0" smtClean="0"/>
              <a:t> </a:t>
            </a:r>
            <a:r>
              <a:rPr lang="en-US" dirty="0" err="1" smtClean="0"/>
              <a:t>tanpa</a:t>
            </a:r>
            <a:r>
              <a:rPr lang="en-US" dirty="0" smtClean="0"/>
              <a:t> </a:t>
            </a:r>
            <a:r>
              <a:rPr lang="en-US" dirty="0" err="1" smtClean="0"/>
              <a:t>intimidasi</a:t>
            </a:r>
            <a:r>
              <a:rPr lang="en-US" dirty="0" smtClean="0"/>
              <a:t>. </a:t>
            </a:r>
            <a:r>
              <a:rPr lang="en-US" dirty="0" err="1"/>
              <a:t>K</a:t>
            </a:r>
            <a:r>
              <a:rPr lang="en-US" dirty="0" err="1" smtClean="0"/>
              <a:t>omunikasi</a:t>
            </a:r>
            <a:r>
              <a:rPr lang="en-US" dirty="0" smtClean="0"/>
              <a:t> </a:t>
            </a:r>
            <a:r>
              <a:rPr lang="en-US" dirty="0" err="1" smtClean="0"/>
              <a:t>kepemimpinan</a:t>
            </a:r>
            <a:r>
              <a:rPr lang="en-US" dirty="0" smtClean="0"/>
              <a:t> </a:t>
            </a:r>
            <a:r>
              <a:rPr lang="en-US" b="1" dirty="0">
                <a:solidFill>
                  <a:srgbClr val="C00000"/>
                </a:solidFill>
              </a:rPr>
              <a:t>Gaya-2</a:t>
            </a:r>
            <a:r>
              <a:rPr lang="en-US" dirty="0" smtClean="0"/>
              <a:t>, </a:t>
            </a:r>
            <a:r>
              <a:rPr lang="en-US" dirty="0" err="1" smtClean="0"/>
              <a:t>artinya</a:t>
            </a:r>
            <a:r>
              <a:rPr lang="en-US" dirty="0" smtClean="0"/>
              <a:t> </a:t>
            </a:r>
            <a:r>
              <a:rPr lang="en-US" dirty="0" err="1" smtClean="0"/>
              <a:t>pemimpin</a:t>
            </a:r>
            <a:r>
              <a:rPr lang="en-US" dirty="0" smtClean="0"/>
              <a:t> </a:t>
            </a:r>
            <a:r>
              <a:rPr lang="en-US" dirty="0" err="1" smtClean="0"/>
              <a:t>memiliki</a:t>
            </a:r>
            <a:r>
              <a:rPr lang="en-US" dirty="0" smtClean="0"/>
              <a:t> </a:t>
            </a:r>
            <a:r>
              <a:rPr lang="en-US" dirty="0" err="1" smtClean="0"/>
              <a:t>kemampuan</a:t>
            </a:r>
            <a:r>
              <a:rPr lang="en-US" dirty="0" smtClean="0"/>
              <a:t> </a:t>
            </a:r>
            <a:r>
              <a:rPr lang="en-US" dirty="0" err="1" smtClean="0"/>
              <a:t>dalam</a:t>
            </a:r>
            <a:r>
              <a:rPr lang="en-US" dirty="0" smtClean="0"/>
              <a:t> </a:t>
            </a:r>
            <a:r>
              <a:rPr lang="en-US" dirty="0" err="1" smtClean="0"/>
              <a:t>menjalin</a:t>
            </a:r>
            <a:r>
              <a:rPr lang="en-US" dirty="0" smtClean="0"/>
              <a:t> </a:t>
            </a:r>
            <a:r>
              <a:rPr lang="en-US" dirty="0" err="1" smtClean="0"/>
              <a:t>hubungan</a:t>
            </a:r>
            <a:r>
              <a:rPr lang="en-US" dirty="0" smtClean="0"/>
              <a:t> yang </a:t>
            </a:r>
            <a:r>
              <a:rPr lang="en-US" dirty="0" err="1" smtClean="0"/>
              <a:t>baik</a:t>
            </a:r>
            <a:r>
              <a:rPr lang="en-US" dirty="0" smtClean="0"/>
              <a:t> </a:t>
            </a:r>
            <a:r>
              <a:rPr lang="en-US" dirty="0" err="1" smtClean="0"/>
              <a:t>sehingga</a:t>
            </a:r>
            <a:r>
              <a:rPr lang="en-US" dirty="0" smtClean="0"/>
              <a:t> </a:t>
            </a:r>
            <a:r>
              <a:rPr lang="en-US" dirty="0" err="1" smtClean="0"/>
              <a:t>timbul</a:t>
            </a:r>
            <a:r>
              <a:rPr lang="en-US" dirty="0" smtClean="0"/>
              <a:t> </a:t>
            </a:r>
            <a:r>
              <a:rPr lang="en-US" dirty="0" err="1" smtClean="0"/>
              <a:t>keterbukaan</a:t>
            </a:r>
            <a:r>
              <a:rPr lang="en-US" dirty="0" smtClean="0"/>
              <a:t> </a:t>
            </a:r>
            <a:r>
              <a:rPr lang="en-US" dirty="0" err="1" smtClean="0"/>
              <a:t>antara</a:t>
            </a:r>
            <a:r>
              <a:rPr lang="en-US" dirty="0" smtClean="0"/>
              <a:t> </a:t>
            </a:r>
            <a:r>
              <a:rPr lang="en-US" dirty="0" err="1" smtClean="0"/>
              <a:t>atasan</a:t>
            </a:r>
            <a:r>
              <a:rPr lang="en-US" dirty="0" smtClean="0"/>
              <a:t> </a:t>
            </a:r>
            <a:r>
              <a:rPr lang="en-US" dirty="0" err="1" smtClean="0"/>
              <a:t>dan</a:t>
            </a:r>
            <a:r>
              <a:rPr lang="en-US" dirty="0" smtClean="0"/>
              <a:t> </a:t>
            </a:r>
            <a:r>
              <a:rPr lang="en-US" dirty="0" err="1" smtClean="0"/>
              <a:t>bawahan</a:t>
            </a:r>
            <a:r>
              <a:rPr lang="en-US" dirty="0" smtClean="0"/>
              <a:t> </a:t>
            </a:r>
            <a:r>
              <a:rPr lang="en-US" dirty="0" err="1" smtClean="0"/>
              <a:t>maupun</a:t>
            </a:r>
            <a:r>
              <a:rPr lang="en-US" dirty="0" smtClean="0"/>
              <a:t> </a:t>
            </a:r>
            <a:r>
              <a:rPr lang="en-US" dirty="0" err="1" smtClean="0"/>
              <a:t>antar</a:t>
            </a:r>
            <a:r>
              <a:rPr lang="en-US" dirty="0" smtClean="0"/>
              <a:t> </a:t>
            </a:r>
            <a:r>
              <a:rPr lang="en-US" dirty="0" err="1" smtClean="0"/>
              <a:t>bawahan</a:t>
            </a:r>
            <a:r>
              <a:rPr lang="en-US" dirty="0" smtClean="0"/>
              <a:t>. </a:t>
            </a:r>
            <a:r>
              <a:rPr lang="en-US" dirty="0" err="1" smtClean="0"/>
              <a:t>Pemimpin</a:t>
            </a:r>
            <a:r>
              <a:rPr lang="en-US" dirty="0" smtClean="0"/>
              <a:t> </a:t>
            </a:r>
            <a:r>
              <a:rPr lang="en-US" dirty="0" err="1" smtClean="0"/>
              <a:t>mampu</a:t>
            </a:r>
            <a:r>
              <a:rPr lang="en-US" dirty="0" smtClean="0"/>
              <a:t> </a:t>
            </a:r>
            <a:r>
              <a:rPr lang="en-US" dirty="0" err="1" smtClean="0"/>
              <a:t>membangun</a:t>
            </a:r>
            <a:r>
              <a:rPr lang="en-US" dirty="0" smtClean="0"/>
              <a:t> </a:t>
            </a:r>
            <a:r>
              <a:rPr lang="en-US" dirty="0" err="1" smtClean="0"/>
              <a:t>komunikasi</a:t>
            </a:r>
            <a:r>
              <a:rPr lang="en-US" dirty="0" smtClean="0"/>
              <a:t> </a:t>
            </a:r>
            <a:r>
              <a:rPr lang="en-US" dirty="0" err="1" smtClean="0"/>
              <a:t>baik</a:t>
            </a:r>
            <a:r>
              <a:rPr lang="en-US" dirty="0" smtClean="0"/>
              <a:t> formal </a:t>
            </a:r>
            <a:r>
              <a:rPr lang="en-US" dirty="0" err="1" smtClean="0"/>
              <a:t>maupun</a:t>
            </a:r>
            <a:r>
              <a:rPr lang="en-US" dirty="0" smtClean="0"/>
              <a:t> non formal </a:t>
            </a:r>
            <a:r>
              <a:rPr lang="en-US" dirty="0" err="1" smtClean="0"/>
              <a:t>dengan</a:t>
            </a:r>
            <a:r>
              <a:rPr lang="en-US" dirty="0" smtClean="0"/>
              <a:t> </a:t>
            </a:r>
            <a:r>
              <a:rPr lang="en-US" dirty="0" err="1" smtClean="0"/>
              <a:t>anggota</a:t>
            </a:r>
            <a:r>
              <a:rPr lang="en-US" dirty="0" smtClean="0"/>
              <a:t> </a:t>
            </a:r>
            <a:r>
              <a:rPr lang="en-US" dirty="0" err="1" smtClean="0"/>
              <a:t>dari</a:t>
            </a:r>
            <a:r>
              <a:rPr lang="en-US" dirty="0" smtClean="0"/>
              <a:t> </a:t>
            </a:r>
            <a:r>
              <a:rPr lang="en-US" dirty="0" err="1" smtClean="0"/>
              <a:t>organisasi</a:t>
            </a:r>
            <a:r>
              <a:rPr lang="en-US" dirty="0" smtClean="0"/>
              <a:t> yang </a:t>
            </a:r>
            <a:r>
              <a:rPr lang="en-US" dirty="0" err="1" smtClean="0"/>
              <a:t>nantinya</a:t>
            </a:r>
            <a:r>
              <a:rPr lang="en-US" dirty="0" smtClean="0"/>
              <a:t> </a:t>
            </a:r>
            <a:r>
              <a:rPr lang="en-US" dirty="0" err="1" smtClean="0"/>
              <a:t>membuka</a:t>
            </a:r>
            <a:r>
              <a:rPr lang="en-US" dirty="0" smtClean="0"/>
              <a:t> </a:t>
            </a:r>
            <a:r>
              <a:rPr lang="en-US" dirty="0" err="1" smtClean="0"/>
              <a:t>kesempatan</a:t>
            </a:r>
            <a:r>
              <a:rPr lang="en-US" dirty="0" smtClean="0"/>
              <a:t> </a:t>
            </a:r>
            <a:r>
              <a:rPr lang="en-US" dirty="0" err="1" smtClean="0"/>
              <a:t>bagi</a:t>
            </a:r>
            <a:r>
              <a:rPr lang="en-US" dirty="0" smtClean="0"/>
              <a:t> </a:t>
            </a:r>
            <a:r>
              <a:rPr lang="en-US" dirty="0" err="1" smtClean="0"/>
              <a:t>tiap</a:t>
            </a:r>
            <a:r>
              <a:rPr lang="en-US" dirty="0" smtClean="0"/>
              <a:t> </a:t>
            </a:r>
            <a:r>
              <a:rPr lang="en-US" dirty="0" err="1" smtClean="0"/>
              <a:t>anggota</a:t>
            </a:r>
            <a:r>
              <a:rPr lang="en-US" dirty="0" smtClean="0"/>
              <a:t> </a:t>
            </a:r>
            <a:r>
              <a:rPr lang="en-US" dirty="0" err="1" smtClean="0"/>
              <a:t>untuk</a:t>
            </a:r>
            <a:r>
              <a:rPr lang="en-US" dirty="0" smtClean="0"/>
              <a:t> </a:t>
            </a:r>
            <a:r>
              <a:rPr lang="en-US" dirty="0" err="1" smtClean="0"/>
              <a:t>bertukar</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gagasan</a:t>
            </a:r>
            <a:r>
              <a:rPr lang="en-US" dirty="0" smtClean="0"/>
              <a:t>.</a:t>
            </a:r>
          </a:p>
          <a:p>
            <a:pPr algn="just"/>
            <a:endParaRPr lang="en-US" dirty="0"/>
          </a:p>
        </p:txBody>
      </p:sp>
    </p:spTree>
    <p:extLst>
      <p:ext uri="{BB962C8B-B14F-4D97-AF65-F5344CB8AC3E}">
        <p14:creationId xmlns:p14="http://schemas.microsoft.com/office/powerpoint/2010/main" val="3386414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a:solidFill>
                  <a:srgbClr val="C00000"/>
                </a:solidFill>
              </a:rPr>
              <a:t>GAYA KOMUNIKASI</a:t>
            </a:r>
            <a:br>
              <a:rPr lang="en-US" b="1" dirty="0">
                <a:solidFill>
                  <a:srgbClr val="C00000"/>
                </a:solidFill>
              </a:rPr>
            </a:br>
            <a:r>
              <a:rPr lang="en-US" b="1" dirty="0" smtClean="0">
                <a:solidFill>
                  <a:srgbClr val="C00000"/>
                </a:solidFill>
              </a:rPr>
              <a:t>KE-3: </a:t>
            </a:r>
            <a:r>
              <a:rPr lang="en-US" b="1" dirty="0"/>
              <a:t>Gaya </a:t>
            </a:r>
            <a:r>
              <a:rPr lang="en-US" b="1" dirty="0" err="1" smtClean="0"/>
              <a:t>Struktural</a:t>
            </a:r>
            <a:endParaRPr lang="en-US" dirty="0"/>
          </a:p>
        </p:txBody>
      </p:sp>
      <p:sp>
        <p:nvSpPr>
          <p:cNvPr id="4" name="Rectangle 3"/>
          <p:cNvSpPr/>
          <p:nvPr/>
        </p:nvSpPr>
        <p:spPr>
          <a:xfrm>
            <a:off x="0" y="2028885"/>
            <a:ext cx="9144000" cy="4524315"/>
          </a:xfrm>
          <a:prstGeom prst="rect">
            <a:avLst/>
          </a:prstGeom>
        </p:spPr>
        <p:txBody>
          <a:bodyPr wrap="square">
            <a:spAutoFit/>
          </a:bodyPr>
          <a:lstStyle/>
          <a:p>
            <a:endParaRPr lang="en-US" dirty="0" smtClean="0"/>
          </a:p>
          <a:p>
            <a:pPr algn="just"/>
            <a:r>
              <a:rPr lang="en-US" b="1" dirty="0" err="1"/>
              <a:t>K</a:t>
            </a:r>
            <a:r>
              <a:rPr lang="en-US" dirty="0" err="1" smtClean="0"/>
              <a:t>omunikasi</a:t>
            </a:r>
            <a:r>
              <a:rPr lang="en-US" dirty="0" smtClean="0"/>
              <a:t> </a:t>
            </a:r>
            <a:r>
              <a:rPr lang="en-US" b="1" dirty="0">
                <a:solidFill>
                  <a:srgbClr val="C00000"/>
                </a:solidFill>
              </a:rPr>
              <a:t>Gaya-3 </a:t>
            </a:r>
            <a:r>
              <a:rPr lang="en-US" dirty="0" err="1" smtClean="0"/>
              <a:t>kepemimpinan</a:t>
            </a:r>
            <a:r>
              <a:rPr lang="en-US" dirty="0" smtClean="0"/>
              <a:t>, </a:t>
            </a:r>
            <a:r>
              <a:rPr lang="en-US" dirty="0" err="1" smtClean="0"/>
              <a:t>pemimpin</a:t>
            </a:r>
            <a:r>
              <a:rPr lang="en-US" dirty="0" smtClean="0"/>
              <a:t> </a:t>
            </a:r>
            <a:r>
              <a:rPr lang="en-US" dirty="0" err="1" smtClean="0"/>
              <a:t>memberikan</a:t>
            </a:r>
            <a:r>
              <a:rPr lang="en-US" dirty="0" smtClean="0"/>
              <a:t> </a:t>
            </a:r>
            <a:r>
              <a:rPr lang="en-US" dirty="0" err="1" smtClean="0"/>
              <a:t>informasi</a:t>
            </a:r>
            <a:r>
              <a:rPr lang="en-US" dirty="0" smtClean="0"/>
              <a:t> yang </a:t>
            </a:r>
            <a:r>
              <a:rPr lang="en-US" dirty="0" err="1" smtClean="0"/>
              <a:t>bertujuan</a:t>
            </a:r>
            <a:r>
              <a:rPr lang="en-US" dirty="0" smtClean="0"/>
              <a:t> </a:t>
            </a:r>
            <a:r>
              <a:rPr lang="en-US" dirty="0" err="1" smtClean="0"/>
              <a:t>untuk</a:t>
            </a:r>
            <a:r>
              <a:rPr lang="en-US" dirty="0" smtClean="0"/>
              <a:t> </a:t>
            </a:r>
            <a:r>
              <a:rPr lang="en-US" dirty="0" err="1" smtClean="0"/>
              <a:t>pemantapan</a:t>
            </a:r>
            <a:r>
              <a:rPr lang="en-US" dirty="0" smtClean="0"/>
              <a:t> </a:t>
            </a:r>
            <a:r>
              <a:rPr lang="en-US" dirty="0" err="1" smtClean="0"/>
              <a:t>perintah</a:t>
            </a:r>
            <a:r>
              <a:rPr lang="en-US" dirty="0" smtClean="0"/>
              <a:t> </a:t>
            </a:r>
            <a:r>
              <a:rPr lang="en-US" dirty="0" err="1" smtClean="0"/>
              <a:t>penugasan</a:t>
            </a:r>
            <a:r>
              <a:rPr lang="en-US" dirty="0" smtClean="0"/>
              <a:t>, </a:t>
            </a:r>
            <a:r>
              <a:rPr lang="en-US" dirty="0" err="1" smtClean="0"/>
              <a:t>jadwal</a:t>
            </a:r>
            <a:r>
              <a:rPr lang="en-US" dirty="0" smtClean="0"/>
              <a:t> </a:t>
            </a:r>
            <a:r>
              <a:rPr lang="en-US" dirty="0" err="1" smtClean="0"/>
              <a:t>penugasan</a:t>
            </a:r>
            <a:r>
              <a:rPr lang="en-US" dirty="0" smtClean="0"/>
              <a:t> </a:t>
            </a:r>
            <a:r>
              <a:rPr lang="en-US" dirty="0" err="1" smtClean="0"/>
              <a:t>dan</a:t>
            </a:r>
            <a:r>
              <a:rPr lang="en-US" dirty="0" smtClean="0"/>
              <a:t> </a:t>
            </a:r>
            <a:r>
              <a:rPr lang="en-US" dirty="0" err="1" smtClean="0"/>
              <a:t>struktur</a:t>
            </a:r>
            <a:r>
              <a:rPr lang="en-US" dirty="0" smtClean="0"/>
              <a:t> </a:t>
            </a:r>
            <a:r>
              <a:rPr lang="en-US" dirty="0" err="1" smtClean="0"/>
              <a:t>organisasi</a:t>
            </a:r>
            <a:r>
              <a:rPr lang="en-US" dirty="0" smtClean="0"/>
              <a:t>.  </a:t>
            </a:r>
            <a:r>
              <a:rPr lang="en-US" dirty="0" err="1"/>
              <a:t>K</a:t>
            </a:r>
            <a:r>
              <a:rPr lang="en-US" dirty="0" err="1" smtClean="0"/>
              <a:t>omunikasi</a:t>
            </a:r>
            <a:r>
              <a:rPr lang="en-US" dirty="0" smtClean="0"/>
              <a:t> </a:t>
            </a:r>
            <a:r>
              <a:rPr lang="en-US" b="1" dirty="0">
                <a:solidFill>
                  <a:srgbClr val="C00000"/>
                </a:solidFill>
              </a:rPr>
              <a:t>Gaya-3</a:t>
            </a:r>
            <a:r>
              <a:rPr lang="en-US" dirty="0" smtClean="0"/>
              <a:t>, </a:t>
            </a:r>
            <a:r>
              <a:rPr lang="en-US" dirty="0" err="1" smtClean="0"/>
              <a:t>pemimpin</a:t>
            </a:r>
            <a:r>
              <a:rPr lang="en-US" dirty="0" smtClean="0"/>
              <a:t> </a:t>
            </a:r>
            <a:r>
              <a:rPr lang="en-US" dirty="0" err="1" smtClean="0"/>
              <a:t>mencoba</a:t>
            </a:r>
            <a:r>
              <a:rPr lang="en-US" dirty="0" smtClean="0"/>
              <a:t> </a:t>
            </a:r>
            <a:r>
              <a:rPr lang="en-US" dirty="0" err="1" smtClean="0"/>
              <a:t>mempengaruhi</a:t>
            </a:r>
            <a:r>
              <a:rPr lang="en-US" dirty="0" smtClean="0"/>
              <a:t> </a:t>
            </a:r>
            <a:r>
              <a:rPr lang="en-US" dirty="0" err="1" smtClean="0"/>
              <a:t>bawahan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memberikan</a:t>
            </a:r>
            <a:r>
              <a:rPr lang="en-US" dirty="0" smtClean="0"/>
              <a:t> </a:t>
            </a:r>
            <a:r>
              <a:rPr lang="en-US" dirty="0" err="1" smtClean="0"/>
              <a:t>informasi</a:t>
            </a:r>
            <a:r>
              <a:rPr lang="en-US" dirty="0" smtClean="0"/>
              <a:t> </a:t>
            </a:r>
            <a:r>
              <a:rPr lang="en-US" dirty="0" err="1" smtClean="0"/>
              <a:t>terkait</a:t>
            </a:r>
            <a:r>
              <a:rPr lang="en-US" dirty="0" smtClean="0"/>
              <a:t> </a:t>
            </a:r>
            <a:r>
              <a:rPr lang="en-US" dirty="0" err="1" smtClean="0"/>
              <a:t>tujuan</a:t>
            </a:r>
            <a:r>
              <a:rPr lang="en-US" dirty="0" smtClean="0"/>
              <a:t> </a:t>
            </a:r>
            <a:r>
              <a:rPr lang="en-US" dirty="0" err="1" smtClean="0"/>
              <a:t>organisasi</a:t>
            </a:r>
            <a:r>
              <a:rPr lang="en-US" dirty="0" smtClean="0"/>
              <a:t>, </a:t>
            </a:r>
            <a:r>
              <a:rPr lang="en-US" dirty="0" err="1" smtClean="0"/>
              <a:t>penjadwalan</a:t>
            </a:r>
            <a:r>
              <a:rPr lang="en-US" dirty="0" smtClean="0"/>
              <a:t> </a:t>
            </a:r>
            <a:r>
              <a:rPr lang="en-US" dirty="0" err="1" smtClean="0"/>
              <a:t>kerja</a:t>
            </a:r>
            <a:r>
              <a:rPr lang="en-US" dirty="0" smtClean="0"/>
              <a:t>, </a:t>
            </a:r>
            <a:r>
              <a:rPr lang="en-US" dirty="0" err="1" smtClean="0"/>
              <a:t>aturan</a:t>
            </a:r>
            <a:r>
              <a:rPr lang="en-US" dirty="0" smtClean="0"/>
              <a:t> </a:t>
            </a:r>
            <a:r>
              <a:rPr lang="en-US" dirty="0" err="1" smtClean="0"/>
              <a:t>kerja</a:t>
            </a:r>
            <a:r>
              <a:rPr lang="en-US" dirty="0" smtClean="0"/>
              <a:t>, </a:t>
            </a:r>
            <a:r>
              <a:rPr lang="en-US" dirty="0" err="1" smtClean="0"/>
              <a:t>prosedur</a:t>
            </a:r>
            <a:r>
              <a:rPr lang="en-US" dirty="0" smtClean="0"/>
              <a:t> </a:t>
            </a:r>
            <a:r>
              <a:rPr lang="en-US" dirty="0" err="1" smtClean="0"/>
              <a:t>kerja</a:t>
            </a:r>
            <a:r>
              <a:rPr lang="en-US" dirty="0" smtClean="0"/>
              <a:t> </a:t>
            </a:r>
            <a:r>
              <a:rPr lang="en-US" dirty="0" err="1" smtClean="0"/>
              <a:t>dalam</a:t>
            </a:r>
            <a:r>
              <a:rPr lang="en-US" dirty="0" smtClean="0"/>
              <a:t> </a:t>
            </a:r>
            <a:r>
              <a:rPr lang="en-US" dirty="0" err="1" smtClean="0"/>
              <a:t>organisasi</a:t>
            </a:r>
            <a:r>
              <a:rPr lang="en-US" dirty="0" smtClean="0"/>
              <a:t>.</a:t>
            </a:r>
          </a:p>
          <a:p>
            <a:pPr algn="just"/>
            <a:endParaRPr lang="en-US" dirty="0">
              <a:hlinkClick r:id="rId2"/>
            </a:endParaRPr>
          </a:p>
          <a:p>
            <a:pPr algn="ctr"/>
            <a:r>
              <a:rPr lang="en-US" b="1" dirty="0" smtClean="0">
                <a:solidFill>
                  <a:srgbClr val="C00000"/>
                </a:solidFill>
              </a:rPr>
              <a:t>CATATAN</a:t>
            </a:r>
            <a:r>
              <a:rPr lang="en-US" dirty="0" smtClean="0"/>
              <a:t>:</a:t>
            </a:r>
            <a:r>
              <a:rPr lang="en-US" b="1" u="sng" dirty="0">
                <a:solidFill>
                  <a:srgbClr val="C00000"/>
                </a:solidFill>
              </a:rPr>
              <a:t> </a:t>
            </a:r>
            <a:r>
              <a:rPr lang="en-US" dirty="0" err="1" smtClean="0">
                <a:hlinkClick r:id="rId2"/>
              </a:rPr>
              <a:t>Komunikasi</a:t>
            </a:r>
            <a:r>
              <a:rPr lang="en-US" dirty="0" smtClean="0">
                <a:hlinkClick r:id="rId2"/>
              </a:rPr>
              <a:t> </a:t>
            </a:r>
            <a:r>
              <a:rPr lang="en-US" dirty="0" err="1" smtClean="0">
                <a:hlinkClick r:id="rId2"/>
              </a:rPr>
              <a:t>Antar</a:t>
            </a:r>
            <a:r>
              <a:rPr lang="en-US" dirty="0" smtClean="0">
                <a:hlinkClick r:id="rId2"/>
              </a:rPr>
              <a:t> </a:t>
            </a:r>
            <a:r>
              <a:rPr lang="en-US" dirty="0" err="1" smtClean="0">
                <a:hlinkClick r:id="rId2"/>
              </a:rPr>
              <a:t>Budaya</a:t>
            </a:r>
            <a:r>
              <a:rPr lang="en-US" dirty="0" smtClean="0"/>
              <a:t>)</a:t>
            </a:r>
          </a:p>
          <a:p>
            <a:pPr algn="just"/>
            <a:endParaRPr lang="en-US" dirty="0" smtClean="0"/>
          </a:p>
          <a:p>
            <a:pPr algn="just"/>
            <a:r>
              <a:rPr lang="en-US" dirty="0" err="1"/>
              <a:t>K</a:t>
            </a:r>
            <a:r>
              <a:rPr lang="en-US" dirty="0" err="1" smtClean="0"/>
              <a:t>omunikasi</a:t>
            </a:r>
            <a:r>
              <a:rPr lang="en-US" dirty="0" smtClean="0"/>
              <a:t> </a:t>
            </a:r>
            <a:r>
              <a:rPr lang="en-US" dirty="0" err="1" smtClean="0"/>
              <a:t>kepemimpinan</a:t>
            </a:r>
            <a:r>
              <a:rPr lang="en-US" dirty="0" smtClean="0"/>
              <a:t> </a:t>
            </a:r>
            <a:r>
              <a:rPr lang="en-US" b="1" dirty="0">
                <a:solidFill>
                  <a:srgbClr val="C00000"/>
                </a:solidFill>
              </a:rPr>
              <a:t>Gaya-3 </a:t>
            </a:r>
            <a:r>
              <a:rPr lang="en-US" dirty="0" err="1" smtClean="0"/>
              <a:t>akan</a:t>
            </a:r>
            <a:r>
              <a:rPr lang="en-US" dirty="0" smtClean="0"/>
              <a:t> </a:t>
            </a:r>
            <a:r>
              <a:rPr lang="en-US" dirty="0" err="1" smtClean="0"/>
              <a:t>berjalan</a:t>
            </a:r>
            <a:r>
              <a:rPr lang="en-US" dirty="0" smtClean="0"/>
              <a:t> </a:t>
            </a:r>
            <a:r>
              <a:rPr lang="en-US" dirty="0" err="1" smtClean="0"/>
              <a:t>efektif</a:t>
            </a:r>
            <a:r>
              <a:rPr lang="en-US" dirty="0" smtClean="0"/>
              <a:t> </a:t>
            </a:r>
            <a:r>
              <a:rPr lang="en-US" dirty="0" err="1" smtClean="0"/>
              <a:t>dan</a:t>
            </a:r>
            <a:r>
              <a:rPr lang="en-US" dirty="0" smtClean="0"/>
              <a:t> </a:t>
            </a:r>
            <a:r>
              <a:rPr lang="en-US" dirty="0" err="1" smtClean="0"/>
              <a:t>bermanfaat</a:t>
            </a:r>
            <a:r>
              <a:rPr lang="en-US" dirty="0" smtClean="0"/>
              <a:t> </a:t>
            </a:r>
            <a:r>
              <a:rPr lang="en-US" dirty="0" err="1" smtClean="0"/>
              <a:t>bagi</a:t>
            </a:r>
            <a:r>
              <a:rPr lang="en-US" dirty="0" smtClean="0"/>
              <a:t> </a:t>
            </a:r>
            <a:r>
              <a:rPr lang="en-US" dirty="0" err="1" smtClean="0"/>
              <a:t>organisasi</a:t>
            </a:r>
            <a:r>
              <a:rPr lang="en-US" dirty="0" smtClean="0"/>
              <a:t> </a:t>
            </a:r>
            <a:r>
              <a:rPr lang="en-US" dirty="0" err="1" smtClean="0"/>
              <a:t>bila</a:t>
            </a:r>
            <a:r>
              <a:rPr lang="en-US" dirty="0" smtClean="0"/>
              <a:t> </a:t>
            </a:r>
            <a:r>
              <a:rPr lang="en-US" dirty="0" err="1" smtClean="0"/>
              <a:t>dijalankan</a:t>
            </a:r>
            <a:r>
              <a:rPr lang="en-US" dirty="0" smtClean="0"/>
              <a:t> </a:t>
            </a:r>
            <a:r>
              <a:rPr lang="en-US" dirty="0" err="1" smtClean="0"/>
              <a:t>dengan</a:t>
            </a:r>
            <a:r>
              <a:rPr lang="en-US" dirty="0" smtClean="0"/>
              <a:t> </a:t>
            </a:r>
            <a:r>
              <a:rPr lang="en-US" dirty="0" err="1" smtClean="0"/>
              <a:t>benar</a:t>
            </a:r>
            <a:r>
              <a:rPr lang="en-US" dirty="0" smtClean="0"/>
              <a:t>. </a:t>
            </a:r>
            <a:r>
              <a:rPr lang="en-US" dirty="0" err="1" smtClean="0"/>
              <a:t>Ahli</a:t>
            </a:r>
            <a:r>
              <a:rPr lang="en-US" dirty="0" smtClean="0"/>
              <a:t> </a:t>
            </a:r>
            <a:r>
              <a:rPr lang="en-US" dirty="0" err="1" smtClean="0"/>
              <a:t>komunikasi</a:t>
            </a:r>
            <a:r>
              <a:rPr lang="en-US" dirty="0" smtClean="0"/>
              <a:t> </a:t>
            </a:r>
            <a:r>
              <a:rPr lang="en-US" dirty="0" err="1" smtClean="0"/>
              <a:t>bernama</a:t>
            </a:r>
            <a:r>
              <a:rPr lang="en-US" dirty="0" smtClean="0"/>
              <a:t> </a:t>
            </a:r>
            <a:r>
              <a:rPr lang="en-US" dirty="0" err="1" smtClean="0"/>
              <a:t>Stogdill</a:t>
            </a:r>
            <a:r>
              <a:rPr lang="en-US" dirty="0" smtClean="0"/>
              <a:t> </a:t>
            </a:r>
            <a:r>
              <a:rPr lang="en-US" dirty="0" err="1" smtClean="0"/>
              <a:t>dan</a:t>
            </a:r>
            <a:r>
              <a:rPr lang="en-US" dirty="0" smtClean="0"/>
              <a:t> Coons </a:t>
            </a:r>
            <a:r>
              <a:rPr lang="en-US" dirty="0" err="1" smtClean="0"/>
              <a:t>menjelaskan</a:t>
            </a:r>
            <a:r>
              <a:rPr lang="en-US" dirty="0" smtClean="0"/>
              <a:t> </a:t>
            </a:r>
            <a:r>
              <a:rPr lang="en-US" dirty="0" err="1" smtClean="0"/>
              <a:t>bahwa</a:t>
            </a:r>
            <a:r>
              <a:rPr lang="en-US" dirty="0" smtClean="0"/>
              <a:t> </a:t>
            </a:r>
            <a:r>
              <a:rPr lang="en-US" dirty="0" err="1" smtClean="0"/>
              <a:t>struktur</a:t>
            </a:r>
            <a:r>
              <a:rPr lang="en-US" dirty="0" smtClean="0"/>
              <a:t> </a:t>
            </a:r>
            <a:r>
              <a:rPr lang="en-US" dirty="0" err="1" smtClean="0"/>
              <a:t>inisiator</a:t>
            </a:r>
            <a:r>
              <a:rPr lang="en-US" dirty="0" smtClean="0"/>
              <a:t> </a:t>
            </a:r>
            <a:r>
              <a:rPr lang="en-US" dirty="0" err="1" smtClean="0"/>
              <a:t>bisa</a:t>
            </a:r>
            <a:r>
              <a:rPr lang="en-US" dirty="0" smtClean="0"/>
              <a:t> </a:t>
            </a:r>
            <a:r>
              <a:rPr lang="en-US" dirty="0" err="1" smtClean="0"/>
              <a:t>menjadi</a:t>
            </a:r>
            <a:r>
              <a:rPr lang="en-US" dirty="0" smtClean="0"/>
              <a:t> </a:t>
            </a:r>
            <a:r>
              <a:rPr lang="en-US" dirty="0" err="1" smtClean="0"/>
              <a:t>gaya</a:t>
            </a:r>
            <a:r>
              <a:rPr lang="en-US" dirty="0" smtClean="0"/>
              <a:t> </a:t>
            </a:r>
            <a:r>
              <a:rPr lang="en-US" dirty="0" err="1" smtClean="0"/>
              <a:t>kepemimpinan</a:t>
            </a:r>
            <a:r>
              <a:rPr lang="en-US" dirty="0" smtClean="0"/>
              <a:t> yang </a:t>
            </a:r>
            <a:r>
              <a:rPr lang="en-US" dirty="0" err="1" smtClean="0"/>
              <a:t>efektif</a:t>
            </a:r>
            <a:r>
              <a:rPr lang="en-US" dirty="0" smtClean="0"/>
              <a:t>. </a:t>
            </a:r>
            <a:r>
              <a:rPr lang="en-US" dirty="0" err="1" smtClean="0"/>
              <a:t>Inisiator</a:t>
            </a:r>
            <a:r>
              <a:rPr lang="en-US" dirty="0" smtClean="0"/>
              <a:t> </a:t>
            </a:r>
            <a:r>
              <a:rPr lang="en-US" dirty="0" err="1" smtClean="0"/>
              <a:t>struktur</a:t>
            </a:r>
            <a:r>
              <a:rPr lang="en-US" dirty="0" smtClean="0"/>
              <a:t> </a:t>
            </a:r>
            <a:r>
              <a:rPr lang="en-US" dirty="0" err="1" smtClean="0"/>
              <a:t>ini</a:t>
            </a:r>
            <a:r>
              <a:rPr lang="en-US" dirty="0" smtClean="0"/>
              <a:t> </a:t>
            </a:r>
            <a:r>
              <a:rPr lang="en-US" dirty="0" err="1" smtClean="0"/>
              <a:t>adalah</a:t>
            </a:r>
            <a:r>
              <a:rPr lang="en-US" dirty="0" smtClean="0"/>
              <a:t> </a:t>
            </a:r>
            <a:r>
              <a:rPr lang="en-US" dirty="0" err="1" smtClean="0"/>
              <a:t>mereka</a:t>
            </a:r>
            <a:r>
              <a:rPr lang="en-US" dirty="0" smtClean="0"/>
              <a:t> yang </a:t>
            </a:r>
            <a:r>
              <a:rPr lang="en-US" dirty="0" err="1" smtClean="0"/>
              <a:t>mampu</a:t>
            </a:r>
            <a:r>
              <a:rPr lang="en-US" dirty="0" smtClean="0"/>
              <a:t> </a:t>
            </a:r>
            <a:r>
              <a:rPr lang="en-US" dirty="0" err="1" smtClean="0"/>
              <a:t>membuat</a:t>
            </a:r>
            <a:r>
              <a:rPr lang="en-US" dirty="0" smtClean="0"/>
              <a:t> </a:t>
            </a:r>
            <a:r>
              <a:rPr lang="en-US" dirty="0" err="1" smtClean="0"/>
              <a:t>perencanaan</a:t>
            </a:r>
            <a:r>
              <a:rPr lang="en-US" dirty="0" smtClean="0"/>
              <a:t> </a:t>
            </a:r>
            <a:r>
              <a:rPr lang="en-US" dirty="0" err="1" smtClean="0"/>
              <a:t>informasi</a:t>
            </a:r>
            <a:r>
              <a:rPr lang="en-US" dirty="0" smtClean="0"/>
              <a:t> </a:t>
            </a:r>
            <a:r>
              <a:rPr lang="en-US" dirty="0" err="1" smtClean="0"/>
              <a:t>atau</a:t>
            </a:r>
            <a:r>
              <a:rPr lang="en-US" dirty="0" smtClean="0"/>
              <a:t> </a:t>
            </a:r>
            <a:r>
              <a:rPr lang="en-US" dirty="0" err="1" smtClean="0"/>
              <a:t>pesan</a:t>
            </a:r>
            <a:r>
              <a:rPr lang="en-US" dirty="0" smtClean="0"/>
              <a:t> verbal yang </a:t>
            </a:r>
            <a:r>
              <a:rPr lang="en-US" dirty="0" err="1" smtClean="0"/>
              <a:t>bisa</a:t>
            </a:r>
            <a:r>
              <a:rPr lang="en-US" dirty="0" smtClean="0"/>
              <a:t> </a:t>
            </a:r>
            <a:r>
              <a:rPr lang="en-US" dirty="0" err="1" smtClean="0"/>
              <a:t>memantapkan</a:t>
            </a:r>
            <a:r>
              <a:rPr lang="en-US" dirty="0" smtClean="0"/>
              <a:t> </a:t>
            </a:r>
            <a:r>
              <a:rPr lang="en-US" dirty="0" err="1" smtClean="0"/>
              <a:t>tujuan</a:t>
            </a:r>
            <a:r>
              <a:rPr lang="en-US" dirty="0" smtClean="0"/>
              <a:t> </a:t>
            </a:r>
            <a:r>
              <a:rPr lang="en-US" dirty="0" err="1" smtClean="0"/>
              <a:t>organisasi</a:t>
            </a:r>
            <a:r>
              <a:rPr lang="en-US" dirty="0" smtClean="0"/>
              <a:t>, </a:t>
            </a:r>
            <a:r>
              <a:rPr lang="en-US" dirty="0" err="1" smtClean="0"/>
              <a:t>struktur</a:t>
            </a:r>
            <a:r>
              <a:rPr lang="en-US" dirty="0" smtClean="0"/>
              <a:t> </a:t>
            </a:r>
            <a:r>
              <a:rPr lang="en-US" dirty="0" err="1" smtClean="0"/>
              <a:t>organisasi</a:t>
            </a:r>
            <a:r>
              <a:rPr lang="en-US" dirty="0" smtClean="0"/>
              <a:t>, </a:t>
            </a:r>
            <a:r>
              <a:rPr lang="en-US" dirty="0" err="1" smtClean="0"/>
              <a:t>deskripsi</a:t>
            </a:r>
            <a:r>
              <a:rPr lang="en-US" dirty="0" smtClean="0"/>
              <a:t> </a:t>
            </a:r>
            <a:r>
              <a:rPr lang="en-US" dirty="0" err="1" smtClean="0"/>
              <a:t>penugasan</a:t>
            </a:r>
            <a:r>
              <a:rPr lang="en-US" dirty="0" smtClean="0"/>
              <a:t> </a:t>
            </a:r>
            <a:r>
              <a:rPr lang="en-US" dirty="0" err="1" smtClean="0"/>
              <a:t>kerja</a:t>
            </a:r>
            <a:r>
              <a:rPr lang="en-US" dirty="0" smtClean="0"/>
              <a:t> </a:t>
            </a:r>
            <a:r>
              <a:rPr lang="en-US" dirty="0" err="1" smtClean="0"/>
              <a:t>dan</a:t>
            </a:r>
            <a:r>
              <a:rPr lang="en-US" dirty="0" smtClean="0"/>
              <a:t> </a:t>
            </a:r>
            <a:r>
              <a:rPr lang="en-US" dirty="0" err="1" smtClean="0"/>
              <a:t>pertanyaan</a:t>
            </a:r>
            <a:r>
              <a:rPr lang="en-US" dirty="0" smtClean="0"/>
              <a:t> </a:t>
            </a:r>
            <a:r>
              <a:rPr lang="en-US" dirty="0" err="1" smtClean="0"/>
              <a:t>pertanyaan</a:t>
            </a:r>
            <a:r>
              <a:rPr lang="en-US" dirty="0" smtClean="0"/>
              <a:t> lain yang </a:t>
            </a:r>
            <a:r>
              <a:rPr lang="en-US" dirty="0" err="1" smtClean="0"/>
              <a:t>bersifat</a:t>
            </a:r>
            <a:r>
              <a:rPr lang="en-US" dirty="0" smtClean="0"/>
              <a:t> </a:t>
            </a:r>
            <a:r>
              <a:rPr lang="en-US" dirty="0" err="1" smtClean="0"/>
              <a:t>struktural</a:t>
            </a:r>
            <a:r>
              <a:rPr lang="en-US" dirty="0" smtClean="0"/>
              <a:t>. </a:t>
            </a:r>
          </a:p>
          <a:p>
            <a:pPr algn="just"/>
            <a:endParaRPr lang="en-US" b="1" dirty="0">
              <a:solidFill>
                <a:srgbClr val="C00000"/>
              </a:solidFill>
            </a:endParaRPr>
          </a:p>
          <a:p>
            <a:pPr algn="ctr"/>
            <a:r>
              <a:rPr lang="en-US" b="1" dirty="0" smtClean="0">
                <a:solidFill>
                  <a:srgbClr val="C00000"/>
                </a:solidFill>
              </a:rPr>
              <a:t>CATATAN</a:t>
            </a:r>
            <a:r>
              <a:rPr lang="en-US" dirty="0" smtClean="0"/>
              <a:t>: </a:t>
            </a:r>
            <a:r>
              <a:rPr lang="en-US" dirty="0" err="1" smtClean="0">
                <a:hlinkClick r:id="rId3"/>
              </a:rPr>
              <a:t>Prinsip</a:t>
            </a:r>
            <a:r>
              <a:rPr lang="en-US" dirty="0" smtClean="0">
                <a:hlinkClick r:id="rId3"/>
              </a:rPr>
              <a:t> – </a:t>
            </a:r>
            <a:r>
              <a:rPr lang="en-US" dirty="0" err="1" smtClean="0">
                <a:hlinkClick r:id="rId3"/>
              </a:rPr>
              <a:t>prinsip</a:t>
            </a:r>
            <a:r>
              <a:rPr lang="en-US" dirty="0" smtClean="0">
                <a:hlinkClick r:id="rId3"/>
              </a:rPr>
              <a:t> </a:t>
            </a:r>
            <a:r>
              <a:rPr lang="en-US" dirty="0" err="1" smtClean="0">
                <a:hlinkClick r:id="rId3"/>
              </a:rPr>
              <a:t>Komunikasi</a:t>
            </a:r>
            <a:r>
              <a:rPr lang="en-US" dirty="0" smtClean="0"/>
              <a:t>)</a:t>
            </a:r>
          </a:p>
        </p:txBody>
      </p:sp>
    </p:spTree>
    <p:extLst>
      <p:ext uri="{BB962C8B-B14F-4D97-AF65-F5344CB8AC3E}">
        <p14:creationId xmlns:p14="http://schemas.microsoft.com/office/powerpoint/2010/main" val="1491792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GAYA </a:t>
            </a:r>
            <a:r>
              <a:rPr lang="en-US" b="1" dirty="0">
                <a:solidFill>
                  <a:srgbClr val="C00000"/>
                </a:solidFill>
              </a:rPr>
              <a:t>KOMUNIKASI</a:t>
            </a:r>
            <a:br>
              <a:rPr lang="en-US" b="1" dirty="0">
                <a:solidFill>
                  <a:srgbClr val="C00000"/>
                </a:solidFill>
              </a:rPr>
            </a:br>
            <a:r>
              <a:rPr lang="en-US" b="1" dirty="0" smtClean="0">
                <a:solidFill>
                  <a:srgbClr val="C00000"/>
                </a:solidFill>
              </a:rPr>
              <a:t>KE-4: </a:t>
            </a:r>
            <a:r>
              <a:rPr lang="en-US" b="1" dirty="0"/>
              <a:t>Gaya </a:t>
            </a:r>
            <a:r>
              <a:rPr lang="en-US" b="1" dirty="0" err="1"/>
              <a:t>Dinamis</a:t>
            </a:r>
            <a:r>
              <a:rPr lang="en-US" dirty="0"/>
              <a:t/>
            </a:r>
            <a:br>
              <a:rPr lang="en-US" dirty="0"/>
            </a:br>
            <a:endParaRPr lang="en-US" dirty="0"/>
          </a:p>
        </p:txBody>
      </p:sp>
      <p:sp>
        <p:nvSpPr>
          <p:cNvPr id="4" name="Rectangle 3"/>
          <p:cNvSpPr/>
          <p:nvPr/>
        </p:nvSpPr>
        <p:spPr>
          <a:xfrm>
            <a:off x="0" y="2056686"/>
            <a:ext cx="9144000" cy="4801314"/>
          </a:xfrm>
          <a:prstGeom prst="rect">
            <a:avLst/>
          </a:prstGeom>
        </p:spPr>
        <p:txBody>
          <a:bodyPr wrap="square">
            <a:spAutoFit/>
          </a:bodyPr>
          <a:lstStyle/>
          <a:p>
            <a:endParaRPr lang="en-US" dirty="0" smtClean="0"/>
          </a:p>
          <a:p>
            <a:pPr algn="just"/>
            <a:r>
              <a:rPr lang="en-US" b="1" dirty="0" smtClean="0">
                <a:solidFill>
                  <a:srgbClr val="C00000"/>
                </a:solidFill>
              </a:rPr>
              <a:t>Gaya Ke-4</a:t>
            </a:r>
            <a:r>
              <a:rPr lang="en-US" dirty="0" smtClean="0"/>
              <a:t> </a:t>
            </a:r>
            <a:r>
              <a:rPr lang="en-US" dirty="0" err="1" smtClean="0"/>
              <a:t>Komunikasi</a:t>
            </a:r>
            <a:r>
              <a:rPr lang="en-US" dirty="0" smtClean="0"/>
              <a:t> </a:t>
            </a:r>
            <a:r>
              <a:rPr lang="en-US" dirty="0" err="1" smtClean="0"/>
              <a:t>kepemimpinan</a:t>
            </a:r>
            <a:r>
              <a:rPr lang="en-US" dirty="0" smtClean="0"/>
              <a:t>, </a:t>
            </a:r>
            <a:r>
              <a:rPr lang="en-US" dirty="0" err="1" smtClean="0"/>
              <a:t>pelaku</a:t>
            </a:r>
            <a:r>
              <a:rPr lang="en-US" dirty="0" smtClean="0"/>
              <a:t> </a:t>
            </a:r>
            <a:r>
              <a:rPr lang="en-US" dirty="0" err="1" smtClean="0"/>
              <a:t>komunikasi</a:t>
            </a:r>
            <a:r>
              <a:rPr lang="en-US" dirty="0" smtClean="0"/>
              <a:t> </a:t>
            </a:r>
            <a:r>
              <a:rPr lang="en-US" dirty="0" err="1" smtClean="0"/>
              <a:t>akan</a:t>
            </a:r>
            <a:r>
              <a:rPr lang="en-US" dirty="0" smtClean="0"/>
              <a:t> </a:t>
            </a:r>
            <a:r>
              <a:rPr lang="en-US" dirty="0" err="1" smtClean="0"/>
              <a:t>bersikap</a:t>
            </a:r>
            <a:r>
              <a:rPr lang="en-US" dirty="0" smtClean="0"/>
              <a:t> </a:t>
            </a:r>
            <a:r>
              <a:rPr lang="en-US" dirty="0" err="1" smtClean="0"/>
              <a:t>lebih</a:t>
            </a:r>
            <a:r>
              <a:rPr lang="en-US" dirty="0" smtClean="0"/>
              <a:t> </a:t>
            </a:r>
            <a:r>
              <a:rPr lang="en-US" dirty="0" err="1" smtClean="0"/>
              <a:t>agresif</a:t>
            </a:r>
            <a:r>
              <a:rPr lang="en-US" dirty="0" smtClean="0"/>
              <a:t> </a:t>
            </a:r>
            <a:r>
              <a:rPr lang="en-US" dirty="0" err="1" smtClean="0"/>
              <a:t>dalam</a:t>
            </a:r>
            <a:r>
              <a:rPr lang="en-US" dirty="0" smtClean="0"/>
              <a:t> </a:t>
            </a:r>
            <a:r>
              <a:rPr lang="en-US" dirty="0" err="1" smtClean="0"/>
              <a:t>menyampaikan</a:t>
            </a:r>
            <a:r>
              <a:rPr lang="en-US" dirty="0" smtClean="0"/>
              <a:t> </a:t>
            </a:r>
            <a:r>
              <a:rPr lang="en-US" dirty="0" err="1" smtClean="0"/>
              <a:t>dan</a:t>
            </a:r>
            <a:r>
              <a:rPr lang="en-US" dirty="0" smtClean="0"/>
              <a:t> </a:t>
            </a:r>
            <a:r>
              <a:rPr lang="en-US" dirty="0" err="1" smtClean="0"/>
              <a:t>menangkap</a:t>
            </a:r>
            <a:r>
              <a:rPr lang="en-US" dirty="0" smtClean="0"/>
              <a:t> </a:t>
            </a:r>
            <a:r>
              <a:rPr lang="en-US" dirty="0" err="1" smtClean="0"/>
              <a:t>pesan</a:t>
            </a:r>
            <a:r>
              <a:rPr lang="en-US" dirty="0" smtClean="0"/>
              <a:t>. </a:t>
            </a:r>
            <a:r>
              <a:rPr lang="en-US" dirty="0" err="1" smtClean="0"/>
              <a:t>Dalam</a:t>
            </a:r>
            <a:r>
              <a:rPr lang="en-US" dirty="0" smtClean="0"/>
              <a:t> </a:t>
            </a:r>
            <a:r>
              <a:rPr lang="en-US" b="1" dirty="0">
                <a:solidFill>
                  <a:srgbClr val="C00000"/>
                </a:solidFill>
              </a:rPr>
              <a:t>Gaya Ke-4</a:t>
            </a:r>
            <a:r>
              <a:rPr lang="en-US" dirty="0"/>
              <a:t> , </a:t>
            </a:r>
            <a:r>
              <a:rPr lang="en-US" dirty="0" err="1" smtClean="0"/>
              <a:t>baik</a:t>
            </a:r>
            <a:r>
              <a:rPr lang="en-US" dirty="0" smtClean="0"/>
              <a:t> </a:t>
            </a:r>
            <a:r>
              <a:rPr lang="en-US" dirty="0" err="1" smtClean="0"/>
              <a:t>pemimpin</a:t>
            </a:r>
            <a:r>
              <a:rPr lang="en-US" dirty="0" smtClean="0"/>
              <a:t> </a:t>
            </a:r>
            <a:r>
              <a:rPr lang="en-US" dirty="0" err="1" smtClean="0"/>
              <a:t>dan</a:t>
            </a:r>
            <a:r>
              <a:rPr lang="en-US" dirty="0" smtClean="0"/>
              <a:t> </a:t>
            </a:r>
            <a:r>
              <a:rPr lang="en-US" dirty="0" err="1" smtClean="0"/>
              <a:t>bawahan</a:t>
            </a:r>
            <a:r>
              <a:rPr lang="en-US" dirty="0" smtClean="0"/>
              <a:t> </a:t>
            </a:r>
            <a:r>
              <a:rPr lang="en-US" dirty="0" err="1" smtClean="0"/>
              <a:t>sadar</a:t>
            </a:r>
            <a:r>
              <a:rPr lang="en-US" dirty="0" smtClean="0"/>
              <a:t> </a:t>
            </a:r>
            <a:r>
              <a:rPr lang="en-US" dirty="0" err="1" smtClean="0"/>
              <a:t>betul</a:t>
            </a:r>
            <a:r>
              <a:rPr lang="en-US" dirty="0" smtClean="0"/>
              <a:t> </a:t>
            </a:r>
            <a:r>
              <a:rPr lang="en-US" dirty="0" err="1" smtClean="0"/>
              <a:t>bahwa</a:t>
            </a:r>
            <a:r>
              <a:rPr lang="en-US" dirty="0" smtClean="0"/>
              <a:t> </a:t>
            </a:r>
            <a:r>
              <a:rPr lang="en-US" dirty="0" err="1" smtClean="0"/>
              <a:t>lingkungan</a:t>
            </a:r>
            <a:r>
              <a:rPr lang="en-US" dirty="0" smtClean="0"/>
              <a:t> </a:t>
            </a:r>
            <a:r>
              <a:rPr lang="en-US" dirty="0" err="1" smtClean="0"/>
              <a:t>organisasi</a:t>
            </a:r>
            <a:r>
              <a:rPr lang="en-US" dirty="0" smtClean="0"/>
              <a:t> </a:t>
            </a:r>
            <a:r>
              <a:rPr lang="en-US" dirty="0" err="1" smtClean="0"/>
              <a:t>mereka</a:t>
            </a:r>
            <a:r>
              <a:rPr lang="en-US" dirty="0" smtClean="0"/>
              <a:t> </a:t>
            </a:r>
            <a:r>
              <a:rPr lang="en-US" dirty="0" err="1" smtClean="0"/>
              <a:t>dinamis</a:t>
            </a:r>
            <a:r>
              <a:rPr lang="en-US" dirty="0" smtClean="0"/>
              <a:t> </a:t>
            </a:r>
            <a:r>
              <a:rPr lang="en-US" dirty="0" err="1" smtClean="0"/>
              <a:t>sehingga</a:t>
            </a:r>
            <a:r>
              <a:rPr lang="en-US" dirty="0" smtClean="0"/>
              <a:t> </a:t>
            </a:r>
            <a:r>
              <a:rPr lang="en-US" dirty="0" err="1" smtClean="0"/>
              <a:t>berfokus</a:t>
            </a:r>
            <a:r>
              <a:rPr lang="en-US" dirty="0" smtClean="0"/>
              <a:t> </a:t>
            </a:r>
            <a:r>
              <a:rPr lang="en-US" dirty="0" err="1" smtClean="0"/>
              <a:t>pada</a:t>
            </a:r>
            <a:r>
              <a:rPr lang="en-US" dirty="0" smtClean="0"/>
              <a:t> </a:t>
            </a:r>
            <a:r>
              <a:rPr lang="en-US" dirty="0" err="1" smtClean="0"/>
              <a:t>tindakan</a:t>
            </a:r>
            <a:r>
              <a:rPr lang="en-US" dirty="0" smtClean="0"/>
              <a:t>. </a:t>
            </a:r>
            <a:r>
              <a:rPr lang="en-US" b="1" dirty="0">
                <a:solidFill>
                  <a:srgbClr val="C00000"/>
                </a:solidFill>
              </a:rPr>
              <a:t>Gaya Ke-4</a:t>
            </a:r>
            <a:r>
              <a:rPr lang="en-US" dirty="0" smtClean="0"/>
              <a:t> </a:t>
            </a:r>
            <a:r>
              <a:rPr lang="en-US" dirty="0" err="1" smtClean="0"/>
              <a:t>komunikasi</a:t>
            </a:r>
            <a:r>
              <a:rPr lang="en-US" dirty="0" smtClean="0"/>
              <a:t> </a:t>
            </a:r>
            <a:r>
              <a:rPr lang="en-US" dirty="0" err="1" smtClean="0"/>
              <a:t>kepemimipinan</a:t>
            </a:r>
            <a:r>
              <a:rPr lang="en-US" dirty="0" smtClean="0"/>
              <a:t>, </a:t>
            </a:r>
            <a:r>
              <a:rPr lang="en-US" dirty="0" err="1" smtClean="0"/>
              <a:t>bertujuan</a:t>
            </a:r>
            <a:r>
              <a:rPr lang="en-US" dirty="0" smtClean="0"/>
              <a:t> </a:t>
            </a:r>
            <a:r>
              <a:rPr lang="en-US" dirty="0" err="1" smtClean="0"/>
              <a:t>untuk</a:t>
            </a:r>
            <a:r>
              <a:rPr lang="en-US" dirty="0" smtClean="0"/>
              <a:t> </a:t>
            </a:r>
            <a:r>
              <a:rPr lang="en-US" dirty="0" err="1" smtClean="0"/>
              <a:t>merangsang</a:t>
            </a:r>
            <a:r>
              <a:rPr lang="en-US" dirty="0" smtClean="0"/>
              <a:t> </a:t>
            </a:r>
            <a:r>
              <a:rPr lang="en-US" dirty="0" err="1" smtClean="0"/>
              <a:t>pegawai</a:t>
            </a:r>
            <a:r>
              <a:rPr lang="en-US" dirty="0" smtClean="0"/>
              <a:t> </a:t>
            </a:r>
            <a:r>
              <a:rPr lang="en-US" dirty="0" err="1" smtClean="0"/>
              <a:t>untuk</a:t>
            </a:r>
            <a:r>
              <a:rPr lang="en-US" dirty="0" smtClean="0"/>
              <a:t> </a:t>
            </a:r>
            <a:r>
              <a:rPr lang="en-US" dirty="0" err="1" smtClean="0"/>
              <a:t>bekerja</a:t>
            </a:r>
            <a:r>
              <a:rPr lang="en-US" dirty="0" smtClean="0"/>
              <a:t> </a:t>
            </a:r>
            <a:r>
              <a:rPr lang="en-US" dirty="0" err="1" smtClean="0"/>
              <a:t>lebih</a:t>
            </a:r>
            <a:r>
              <a:rPr lang="en-US" dirty="0" smtClean="0"/>
              <a:t> </a:t>
            </a:r>
            <a:r>
              <a:rPr lang="en-US" dirty="0" err="1" smtClean="0"/>
              <a:t>cepat</a:t>
            </a:r>
            <a:r>
              <a:rPr lang="en-US" dirty="0" smtClean="0"/>
              <a:t> </a:t>
            </a:r>
            <a:r>
              <a:rPr lang="en-US" dirty="0" err="1" smtClean="0"/>
              <a:t>dengan</a:t>
            </a:r>
            <a:r>
              <a:rPr lang="en-US" dirty="0" smtClean="0"/>
              <a:t> </a:t>
            </a:r>
            <a:r>
              <a:rPr lang="en-US" dirty="0" err="1" smtClean="0"/>
              <a:t>hasil</a:t>
            </a:r>
            <a:r>
              <a:rPr lang="en-US" dirty="0" smtClean="0"/>
              <a:t> yang </a:t>
            </a:r>
            <a:r>
              <a:rPr lang="en-US" dirty="0" err="1" smtClean="0"/>
              <a:t>lebih</a:t>
            </a:r>
            <a:r>
              <a:rPr lang="en-US" dirty="0" smtClean="0"/>
              <a:t> </a:t>
            </a:r>
            <a:r>
              <a:rPr lang="en-US" dirty="0" err="1" smtClean="0"/>
              <a:t>baik</a:t>
            </a:r>
            <a:r>
              <a:rPr lang="en-US" dirty="0" smtClean="0"/>
              <a:t>.</a:t>
            </a:r>
          </a:p>
          <a:p>
            <a:pPr algn="just"/>
            <a:endParaRPr lang="en-US" dirty="0"/>
          </a:p>
          <a:p>
            <a:pPr algn="ctr"/>
            <a:r>
              <a:rPr lang="en-US" dirty="0" smtClean="0"/>
              <a:t> CATATAN: </a:t>
            </a:r>
            <a:r>
              <a:rPr lang="en-US" dirty="0" err="1" smtClean="0">
                <a:hlinkClick r:id="rId2"/>
              </a:rPr>
              <a:t>Ontologi</a:t>
            </a:r>
            <a:r>
              <a:rPr lang="en-US" dirty="0" smtClean="0">
                <a:hlinkClick r:id="rId2"/>
              </a:rPr>
              <a:t>, </a:t>
            </a:r>
            <a:r>
              <a:rPr lang="en-US" dirty="0" err="1" smtClean="0">
                <a:hlinkClick r:id="rId2"/>
              </a:rPr>
              <a:t>Epistemologi</a:t>
            </a:r>
            <a:r>
              <a:rPr lang="en-US" dirty="0" smtClean="0">
                <a:hlinkClick r:id="rId2"/>
              </a:rPr>
              <a:t>, </a:t>
            </a:r>
            <a:r>
              <a:rPr lang="en-US" dirty="0" err="1" smtClean="0">
                <a:hlinkClick r:id="rId2"/>
              </a:rPr>
              <a:t>Aksiologi</a:t>
            </a:r>
            <a:endParaRPr lang="en-US" dirty="0"/>
          </a:p>
          <a:p>
            <a:pPr algn="ctr"/>
            <a:endParaRPr lang="en-US" dirty="0" smtClean="0"/>
          </a:p>
          <a:p>
            <a:pPr algn="ctr"/>
            <a:endParaRPr lang="en-US" dirty="0" smtClean="0"/>
          </a:p>
          <a:p>
            <a:pPr algn="just"/>
            <a:r>
              <a:rPr lang="en-US" dirty="0" err="1" smtClean="0"/>
              <a:t>Dalam</a:t>
            </a:r>
            <a:r>
              <a:rPr lang="en-US" dirty="0" smtClean="0"/>
              <a:t> </a:t>
            </a:r>
            <a:r>
              <a:rPr lang="en-US" dirty="0" err="1" smtClean="0"/>
              <a:t>suasana</a:t>
            </a:r>
            <a:r>
              <a:rPr lang="en-US" dirty="0" smtClean="0"/>
              <a:t> </a:t>
            </a:r>
            <a:r>
              <a:rPr lang="en-US" dirty="0" err="1" smtClean="0"/>
              <a:t>kerja</a:t>
            </a:r>
            <a:r>
              <a:rPr lang="en-US" dirty="0" smtClean="0"/>
              <a:t> yang </a:t>
            </a:r>
            <a:r>
              <a:rPr lang="en-US" dirty="0" err="1" smtClean="0"/>
              <a:t>dinamis</a:t>
            </a:r>
            <a:r>
              <a:rPr lang="en-US" dirty="0" smtClean="0"/>
              <a:t>, </a:t>
            </a:r>
            <a:r>
              <a:rPr lang="en-US" b="1" dirty="0">
                <a:solidFill>
                  <a:srgbClr val="C00000"/>
                </a:solidFill>
              </a:rPr>
              <a:t>Gaya Ke-4</a:t>
            </a:r>
            <a:r>
              <a:rPr lang="en-US" dirty="0" smtClean="0"/>
              <a:t> </a:t>
            </a:r>
            <a:r>
              <a:rPr lang="en-US" dirty="0" err="1" smtClean="0"/>
              <a:t>komunikasi</a:t>
            </a:r>
            <a:r>
              <a:rPr lang="en-US" dirty="0" smtClean="0"/>
              <a:t> </a:t>
            </a:r>
            <a:r>
              <a:rPr lang="en-US" dirty="0" err="1" smtClean="0"/>
              <a:t>kepemimpinan</a:t>
            </a:r>
            <a:r>
              <a:rPr lang="en-US" dirty="0" smtClean="0"/>
              <a:t> </a:t>
            </a:r>
            <a:r>
              <a:rPr lang="en-US" dirty="0" err="1" smtClean="0"/>
              <a:t>cocok</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masalah</a:t>
            </a:r>
            <a:r>
              <a:rPr lang="en-US" dirty="0" smtClean="0"/>
              <a:t> yang </a:t>
            </a:r>
            <a:r>
              <a:rPr lang="en-US" dirty="0" err="1" smtClean="0"/>
              <a:t>kritis</a:t>
            </a:r>
            <a:r>
              <a:rPr lang="en-US" dirty="0" smtClean="0"/>
              <a:t>. </a:t>
            </a:r>
            <a:r>
              <a:rPr lang="en-US" b="1" dirty="0">
                <a:solidFill>
                  <a:srgbClr val="C00000"/>
                </a:solidFill>
              </a:rPr>
              <a:t>Gaya Ke-4</a:t>
            </a:r>
            <a:r>
              <a:rPr lang="en-US" dirty="0"/>
              <a:t> </a:t>
            </a:r>
            <a:r>
              <a:rPr lang="en-US" dirty="0" err="1"/>
              <a:t>komunikasi</a:t>
            </a:r>
            <a:r>
              <a:rPr lang="en-US" dirty="0"/>
              <a:t> </a:t>
            </a:r>
            <a:r>
              <a:rPr lang="en-US" dirty="0" err="1" smtClean="0"/>
              <a:t>kepemimpinan</a:t>
            </a:r>
            <a:r>
              <a:rPr lang="en-US" dirty="0" smtClean="0"/>
              <a:t> </a:t>
            </a:r>
            <a:r>
              <a:rPr lang="en-US" dirty="0" err="1" smtClean="0"/>
              <a:t>dapat</a:t>
            </a:r>
            <a:r>
              <a:rPr lang="en-US" dirty="0" smtClean="0"/>
              <a:t> </a:t>
            </a:r>
            <a:r>
              <a:rPr lang="en-US" dirty="0" err="1" smtClean="0"/>
              <a:t>berjalan</a:t>
            </a:r>
            <a:r>
              <a:rPr lang="en-US" dirty="0" smtClean="0"/>
              <a:t> </a:t>
            </a:r>
            <a:r>
              <a:rPr lang="en-US" dirty="0" err="1" smtClean="0"/>
              <a:t>baik</a:t>
            </a:r>
            <a:r>
              <a:rPr lang="en-US" dirty="0" smtClean="0"/>
              <a:t> </a:t>
            </a:r>
            <a:r>
              <a:rPr lang="en-US" dirty="0" err="1" smtClean="0"/>
              <a:t>bila</a:t>
            </a:r>
            <a:r>
              <a:rPr lang="en-US" dirty="0" smtClean="0"/>
              <a:t> </a:t>
            </a:r>
            <a:r>
              <a:rPr lang="en-US" dirty="0" err="1" smtClean="0"/>
              <a:t>pemimpin</a:t>
            </a:r>
            <a:r>
              <a:rPr lang="en-US" dirty="0" smtClean="0"/>
              <a:t> </a:t>
            </a:r>
            <a:r>
              <a:rPr lang="en-US" dirty="0" err="1" smtClean="0"/>
              <a:t>dan</a:t>
            </a:r>
            <a:r>
              <a:rPr lang="en-US" dirty="0" smtClean="0"/>
              <a:t> </a:t>
            </a:r>
            <a:r>
              <a:rPr lang="en-US" dirty="0" err="1" smtClean="0"/>
              <a:t>pegawai</a:t>
            </a:r>
            <a:r>
              <a:rPr lang="en-US" dirty="0" smtClean="0"/>
              <a:t> </a:t>
            </a:r>
            <a:r>
              <a:rPr lang="en-US" dirty="0" err="1" smtClean="0"/>
              <a:t>memiliki</a:t>
            </a:r>
            <a:r>
              <a:rPr lang="en-US" dirty="0" smtClean="0"/>
              <a:t> </a:t>
            </a:r>
            <a:r>
              <a:rPr lang="en-US" dirty="0" err="1" smtClean="0"/>
              <a:t>cukup</a:t>
            </a:r>
            <a:r>
              <a:rPr lang="en-US" dirty="0" smtClean="0"/>
              <a:t> </a:t>
            </a:r>
            <a:r>
              <a:rPr lang="en-US" dirty="0" err="1" smtClean="0"/>
              <a:t>kemampuan</a:t>
            </a:r>
            <a:r>
              <a:rPr lang="en-US" dirty="0" smtClean="0"/>
              <a:t> </a:t>
            </a:r>
            <a:r>
              <a:rPr lang="en-US" dirty="0" err="1" smtClean="0"/>
              <a:t>dalam</a:t>
            </a:r>
            <a:r>
              <a:rPr lang="en-US" dirty="0" smtClean="0"/>
              <a:t> </a:t>
            </a:r>
            <a:r>
              <a:rPr lang="en-US" dirty="0" err="1" smtClean="0"/>
              <a:t>bekerja</a:t>
            </a:r>
            <a:r>
              <a:rPr lang="en-US" dirty="0" smtClean="0"/>
              <a:t> </a:t>
            </a:r>
            <a:r>
              <a:rPr lang="en-US" dirty="0" err="1" smtClean="0"/>
              <a:t>dan</a:t>
            </a:r>
            <a:r>
              <a:rPr lang="en-US" dirty="0" smtClean="0"/>
              <a:t> </a:t>
            </a:r>
            <a:r>
              <a:rPr lang="en-US" dirty="0" err="1" smtClean="0"/>
              <a:t>menyelesaikan</a:t>
            </a:r>
            <a:r>
              <a:rPr lang="en-US" dirty="0" smtClean="0"/>
              <a:t> </a:t>
            </a:r>
            <a:r>
              <a:rPr lang="en-US" dirty="0" err="1" smtClean="0"/>
              <a:t>masalah</a:t>
            </a:r>
            <a:r>
              <a:rPr lang="en-US" dirty="0" smtClean="0"/>
              <a:t> </a:t>
            </a:r>
            <a:r>
              <a:rPr lang="en-US" dirty="0" err="1" smtClean="0"/>
              <a:t>kritis</a:t>
            </a:r>
            <a:r>
              <a:rPr lang="en-US" dirty="0" smtClean="0"/>
              <a:t> di </a:t>
            </a:r>
            <a:r>
              <a:rPr lang="en-US" dirty="0" err="1" smtClean="0"/>
              <a:t>lingkungan</a:t>
            </a:r>
            <a:r>
              <a:rPr lang="en-US" dirty="0" smtClean="0"/>
              <a:t> yang </a:t>
            </a:r>
            <a:r>
              <a:rPr lang="en-US" dirty="0" err="1" smtClean="0"/>
              <a:t>dinamis</a:t>
            </a:r>
            <a:r>
              <a:rPr lang="en-US" dirty="0" smtClean="0"/>
              <a:t>. </a:t>
            </a:r>
          </a:p>
          <a:p>
            <a:pPr algn="just"/>
            <a:endParaRPr lang="en-US" dirty="0"/>
          </a:p>
          <a:p>
            <a:pPr algn="ctr"/>
            <a:r>
              <a:rPr lang="en-US" dirty="0" smtClean="0"/>
              <a:t>CATATAN: </a:t>
            </a:r>
            <a:r>
              <a:rPr lang="en-US" dirty="0" err="1" smtClean="0">
                <a:hlinkClick r:id="rId3"/>
              </a:rPr>
              <a:t>Filsafat</a:t>
            </a:r>
            <a:r>
              <a:rPr lang="en-US" dirty="0" smtClean="0">
                <a:hlinkClick r:id="rId3"/>
              </a:rPr>
              <a:t> </a:t>
            </a:r>
            <a:r>
              <a:rPr lang="en-US" dirty="0" err="1" smtClean="0">
                <a:hlinkClick r:id="rId3"/>
              </a:rPr>
              <a:t>Komunikasi</a:t>
            </a:r>
            <a:r>
              <a:rPr lang="en-US" dirty="0" smtClean="0"/>
              <a:t>)</a:t>
            </a:r>
          </a:p>
          <a:p>
            <a:endParaRPr lang="en-US" dirty="0"/>
          </a:p>
        </p:txBody>
      </p:sp>
    </p:spTree>
    <p:extLst>
      <p:ext uri="{BB962C8B-B14F-4D97-AF65-F5344CB8AC3E}">
        <p14:creationId xmlns:p14="http://schemas.microsoft.com/office/powerpoint/2010/main" val="3803386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0"/>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GAYA </a:t>
            </a:r>
            <a:r>
              <a:rPr lang="en-US" b="1" dirty="0">
                <a:solidFill>
                  <a:srgbClr val="C00000"/>
                </a:solidFill>
              </a:rPr>
              <a:t>KOMUNIKASI</a:t>
            </a:r>
            <a:br>
              <a:rPr lang="en-US" b="1" dirty="0">
                <a:solidFill>
                  <a:srgbClr val="C00000"/>
                </a:solidFill>
              </a:rPr>
            </a:br>
            <a:r>
              <a:rPr lang="en-US" b="1" dirty="0" smtClean="0">
                <a:solidFill>
                  <a:srgbClr val="C00000"/>
                </a:solidFill>
              </a:rPr>
              <a:t>KE-5: </a:t>
            </a:r>
            <a:r>
              <a:rPr lang="en-US" b="1" dirty="0"/>
              <a:t>Gaya </a:t>
            </a:r>
            <a:r>
              <a:rPr lang="en-US" b="1" dirty="0" err="1"/>
              <a:t>Relinqushing</a:t>
            </a:r>
            <a:r>
              <a:rPr lang="en-US" dirty="0"/>
              <a:t/>
            </a:r>
            <a:br>
              <a:rPr lang="en-US" dirty="0"/>
            </a:br>
            <a:r>
              <a:rPr lang="en-US" dirty="0"/>
              <a:t/>
            </a:r>
            <a:br>
              <a:rPr lang="en-US" dirty="0"/>
            </a:br>
            <a:endParaRPr lang="en-US" dirty="0"/>
          </a:p>
        </p:txBody>
      </p:sp>
      <p:sp>
        <p:nvSpPr>
          <p:cNvPr id="4" name="Rectangle 3"/>
          <p:cNvSpPr/>
          <p:nvPr/>
        </p:nvSpPr>
        <p:spPr>
          <a:xfrm>
            <a:off x="914400" y="2169616"/>
            <a:ext cx="7315200" cy="4154984"/>
          </a:xfrm>
          <a:prstGeom prst="rect">
            <a:avLst/>
          </a:prstGeom>
        </p:spPr>
        <p:txBody>
          <a:bodyPr wrap="square">
            <a:spAutoFit/>
          </a:bodyPr>
          <a:lstStyle/>
          <a:p>
            <a:pPr algn="just"/>
            <a:r>
              <a:rPr lang="en-US" sz="2400" b="1" dirty="0" smtClean="0">
                <a:solidFill>
                  <a:srgbClr val="C00000"/>
                </a:solidFill>
              </a:rPr>
              <a:t>Gaya Ke-5 </a:t>
            </a:r>
            <a:r>
              <a:rPr lang="en-US" sz="2400" dirty="0" err="1" smtClean="0"/>
              <a:t>komunikasi</a:t>
            </a:r>
            <a:r>
              <a:rPr lang="en-US" sz="2400" dirty="0" smtClean="0"/>
              <a:t> </a:t>
            </a:r>
            <a:r>
              <a:rPr lang="en-US" sz="2400" dirty="0" err="1" smtClean="0"/>
              <a:t>kepemimpinan</a:t>
            </a:r>
            <a:r>
              <a:rPr lang="en-US" sz="2400" dirty="0" smtClean="0"/>
              <a:t>, </a:t>
            </a:r>
            <a:r>
              <a:rPr lang="en-US" sz="2400" dirty="0" err="1" smtClean="0"/>
              <a:t>pemimpin</a:t>
            </a:r>
            <a:r>
              <a:rPr lang="en-US" sz="2400" dirty="0" smtClean="0"/>
              <a:t> </a:t>
            </a:r>
            <a:r>
              <a:rPr lang="en-US" sz="2400" dirty="0" err="1" smtClean="0"/>
              <a:t>memiliki</a:t>
            </a:r>
            <a:r>
              <a:rPr lang="en-US" sz="2400" dirty="0" smtClean="0"/>
              <a:t> </a:t>
            </a:r>
            <a:r>
              <a:rPr lang="en-US" sz="2400" dirty="0" err="1" smtClean="0"/>
              <a:t>sifat</a:t>
            </a:r>
            <a:r>
              <a:rPr lang="en-US" sz="2400" dirty="0" smtClean="0"/>
              <a:t> </a:t>
            </a:r>
            <a:r>
              <a:rPr lang="en-US" sz="2400" dirty="0" err="1" smtClean="0"/>
              <a:t>bersedia</a:t>
            </a:r>
            <a:r>
              <a:rPr lang="en-US" sz="2400" dirty="0" smtClean="0"/>
              <a:t> </a:t>
            </a:r>
            <a:r>
              <a:rPr lang="en-US" sz="2400" dirty="0" err="1" smtClean="0"/>
              <a:t>dalam</a:t>
            </a:r>
            <a:r>
              <a:rPr lang="en-US" sz="2400" dirty="0" smtClean="0"/>
              <a:t> </a:t>
            </a:r>
            <a:r>
              <a:rPr lang="en-US" sz="2400" dirty="0" err="1" smtClean="0"/>
              <a:t>menerima</a:t>
            </a:r>
            <a:r>
              <a:rPr lang="en-US" sz="2400" dirty="0" smtClean="0"/>
              <a:t> saran </a:t>
            </a:r>
            <a:r>
              <a:rPr lang="en-US" sz="2400" dirty="0" err="1" smtClean="0"/>
              <a:t>atau</a:t>
            </a:r>
            <a:r>
              <a:rPr lang="en-US" sz="2400" dirty="0" smtClean="0"/>
              <a:t> ide </a:t>
            </a:r>
            <a:r>
              <a:rPr lang="en-US" sz="2400" dirty="0" err="1" smtClean="0"/>
              <a:t>dari</a:t>
            </a:r>
            <a:r>
              <a:rPr lang="en-US" sz="2400" dirty="0" smtClean="0"/>
              <a:t> orang lain. </a:t>
            </a:r>
            <a:r>
              <a:rPr lang="en-US" sz="2400" dirty="0" err="1" smtClean="0"/>
              <a:t>Pemimpin</a:t>
            </a:r>
            <a:r>
              <a:rPr lang="en-US" sz="2400" dirty="0" smtClean="0"/>
              <a:t> </a:t>
            </a:r>
            <a:r>
              <a:rPr lang="en-US" sz="2400" dirty="0" err="1" smtClean="0"/>
              <a:t>bersedia</a:t>
            </a:r>
            <a:r>
              <a:rPr lang="en-US" sz="2400" dirty="0" smtClean="0"/>
              <a:t> </a:t>
            </a:r>
            <a:r>
              <a:rPr lang="en-US" sz="2400" dirty="0" err="1" smtClean="0"/>
              <a:t>menurunkan</a:t>
            </a:r>
            <a:r>
              <a:rPr lang="en-US" sz="2400" dirty="0" smtClean="0"/>
              <a:t> </a:t>
            </a:r>
            <a:r>
              <a:rPr lang="en-US" sz="2400" dirty="0" err="1" smtClean="0"/>
              <a:t>keinginannya</a:t>
            </a:r>
            <a:r>
              <a:rPr lang="en-US" sz="2400" dirty="0" smtClean="0"/>
              <a:t> </a:t>
            </a:r>
            <a:r>
              <a:rPr lang="en-US" sz="2400" dirty="0" err="1" smtClean="0"/>
              <a:t>dalam</a:t>
            </a:r>
            <a:r>
              <a:rPr lang="en-US" sz="2400" dirty="0" smtClean="0"/>
              <a:t> </a:t>
            </a:r>
            <a:r>
              <a:rPr lang="en-US" sz="2400" dirty="0" err="1" smtClean="0"/>
              <a:t>memberi</a:t>
            </a:r>
            <a:r>
              <a:rPr lang="en-US" sz="2400" dirty="0" smtClean="0"/>
              <a:t> </a:t>
            </a:r>
            <a:r>
              <a:rPr lang="en-US" sz="2400" dirty="0" err="1" smtClean="0"/>
              <a:t>perintah</a:t>
            </a:r>
            <a:r>
              <a:rPr lang="en-US" sz="2400" dirty="0" smtClean="0"/>
              <a:t> </a:t>
            </a:r>
            <a:r>
              <a:rPr lang="en-US" sz="2400" dirty="0" err="1" smtClean="0"/>
              <a:t>dan</a:t>
            </a:r>
            <a:r>
              <a:rPr lang="en-US" sz="2400" dirty="0" smtClean="0"/>
              <a:t> </a:t>
            </a:r>
            <a:r>
              <a:rPr lang="en-US" sz="2400" dirty="0" err="1" smtClean="0"/>
              <a:t>mengatur</a:t>
            </a:r>
            <a:r>
              <a:rPr lang="en-US" sz="2400" dirty="0" smtClean="0"/>
              <a:t> </a:t>
            </a:r>
            <a:r>
              <a:rPr lang="en-US" sz="2400" dirty="0" err="1" smtClean="0"/>
              <a:t>pegawainya</a:t>
            </a:r>
            <a:r>
              <a:rPr lang="en-US" sz="2400" dirty="0" smtClean="0"/>
              <a:t>.</a:t>
            </a:r>
          </a:p>
          <a:p>
            <a:pPr algn="just"/>
            <a:endParaRPr lang="en-US" sz="2400" dirty="0"/>
          </a:p>
          <a:p>
            <a:pPr algn="just"/>
            <a:r>
              <a:rPr lang="en-US" sz="2400" b="1" dirty="0">
                <a:solidFill>
                  <a:srgbClr val="C00000"/>
                </a:solidFill>
              </a:rPr>
              <a:t>Gaya Ke-5</a:t>
            </a:r>
            <a:r>
              <a:rPr lang="en-US" sz="2400" dirty="0" smtClean="0"/>
              <a:t> </a:t>
            </a:r>
            <a:r>
              <a:rPr lang="en-US" sz="2400" dirty="0" err="1" smtClean="0"/>
              <a:t>komunikasi</a:t>
            </a:r>
            <a:r>
              <a:rPr lang="en-US" sz="2400" dirty="0" smtClean="0"/>
              <a:t> </a:t>
            </a:r>
            <a:r>
              <a:rPr lang="en-US" sz="2400" dirty="0" err="1" smtClean="0"/>
              <a:t>kepemimpinan</a:t>
            </a:r>
            <a:r>
              <a:rPr lang="en-US" sz="2400" dirty="0"/>
              <a:t>,</a:t>
            </a:r>
            <a:r>
              <a:rPr lang="en-US" sz="2400" dirty="0" smtClean="0"/>
              <a:t> </a:t>
            </a:r>
            <a:r>
              <a:rPr lang="en-US" sz="2400" dirty="0" err="1" smtClean="0"/>
              <a:t>bisa</a:t>
            </a:r>
            <a:r>
              <a:rPr lang="en-US" sz="2400" dirty="0" smtClean="0"/>
              <a:t> </a:t>
            </a:r>
            <a:r>
              <a:rPr lang="en-US" sz="2400" dirty="0" err="1" smtClean="0"/>
              <a:t>efektif</a:t>
            </a:r>
            <a:r>
              <a:rPr lang="en-US" sz="2400" dirty="0" smtClean="0"/>
              <a:t> </a:t>
            </a:r>
            <a:r>
              <a:rPr lang="en-US" sz="2400" dirty="0" err="1" smtClean="0"/>
              <a:t>jika</a:t>
            </a:r>
            <a:r>
              <a:rPr lang="en-US" sz="2400" dirty="0" smtClean="0"/>
              <a:t> </a:t>
            </a:r>
            <a:r>
              <a:rPr lang="en-US" sz="2400" dirty="0" err="1" smtClean="0"/>
              <a:t>pemimpin</a:t>
            </a:r>
            <a:r>
              <a:rPr lang="en-US" sz="2400" dirty="0" smtClean="0"/>
              <a:t> </a:t>
            </a:r>
            <a:r>
              <a:rPr lang="en-US" sz="2400" dirty="0" err="1" smtClean="0"/>
              <a:t>bekerja</a:t>
            </a:r>
            <a:r>
              <a:rPr lang="en-US" sz="2400" dirty="0" smtClean="0"/>
              <a:t> </a:t>
            </a:r>
            <a:r>
              <a:rPr lang="en-US" sz="2400" dirty="0" err="1" smtClean="0"/>
              <a:t>dalam</a:t>
            </a:r>
            <a:r>
              <a:rPr lang="en-US" sz="2400" dirty="0" smtClean="0"/>
              <a:t> </a:t>
            </a:r>
            <a:r>
              <a:rPr lang="en-US" sz="2400" dirty="0" err="1" smtClean="0"/>
              <a:t>organisasi</a:t>
            </a:r>
            <a:r>
              <a:rPr lang="en-US" sz="2400" dirty="0" smtClean="0"/>
              <a:t> yang </a:t>
            </a:r>
            <a:r>
              <a:rPr lang="en-US" sz="2400" dirty="0" err="1" smtClean="0"/>
              <a:t>berisi</a:t>
            </a:r>
            <a:r>
              <a:rPr lang="en-US" sz="2400" dirty="0" smtClean="0"/>
              <a:t> orang </a:t>
            </a:r>
            <a:r>
              <a:rPr lang="en-US" sz="2400" dirty="0" err="1" smtClean="0"/>
              <a:t>orang</a:t>
            </a:r>
            <a:r>
              <a:rPr lang="en-US" sz="2400" dirty="0" smtClean="0"/>
              <a:t> yang </a:t>
            </a:r>
            <a:r>
              <a:rPr lang="en-US" sz="2400" dirty="0" err="1" smtClean="0"/>
              <a:t>sudah</a:t>
            </a:r>
            <a:r>
              <a:rPr lang="en-US" sz="2400" dirty="0" smtClean="0"/>
              <a:t> </a:t>
            </a:r>
            <a:r>
              <a:rPr lang="en-US" sz="2400" dirty="0" err="1" smtClean="0"/>
              <a:t>berpengalaman</a:t>
            </a:r>
            <a:r>
              <a:rPr lang="en-US" sz="2400" dirty="0" smtClean="0"/>
              <a:t>, </a:t>
            </a:r>
            <a:r>
              <a:rPr lang="en-US" sz="2400" dirty="0" err="1" smtClean="0"/>
              <a:t>berpengetahuan</a:t>
            </a:r>
            <a:r>
              <a:rPr lang="en-US" sz="2400" dirty="0" smtClean="0"/>
              <a:t> </a:t>
            </a:r>
            <a:r>
              <a:rPr lang="en-US" sz="2400" dirty="0" err="1" smtClean="0"/>
              <a:t>luas</a:t>
            </a:r>
            <a:r>
              <a:rPr lang="en-US" sz="2400" dirty="0" smtClean="0"/>
              <a:t> </a:t>
            </a:r>
            <a:r>
              <a:rPr lang="en-US" sz="2400" dirty="0" err="1" smtClean="0"/>
              <a:t>dan</a:t>
            </a:r>
            <a:r>
              <a:rPr lang="en-US" sz="2400" dirty="0" smtClean="0"/>
              <a:t> </a:t>
            </a:r>
            <a:r>
              <a:rPr lang="en-US" sz="2400" dirty="0" err="1" smtClean="0"/>
              <a:t>mampu</a:t>
            </a:r>
            <a:r>
              <a:rPr lang="en-US" sz="2400" dirty="0" smtClean="0"/>
              <a:t> </a:t>
            </a:r>
            <a:r>
              <a:rPr lang="en-US" sz="2400" dirty="0" err="1" smtClean="0"/>
              <a:t>bertanggung</a:t>
            </a:r>
            <a:r>
              <a:rPr lang="en-US" sz="2400" dirty="0" smtClean="0"/>
              <a:t> </a:t>
            </a:r>
            <a:r>
              <a:rPr lang="en-US" sz="2400" dirty="0" err="1" smtClean="0"/>
              <a:t>jawab</a:t>
            </a:r>
            <a:r>
              <a:rPr lang="en-US" sz="2400" dirty="0" smtClean="0"/>
              <a:t> </a:t>
            </a:r>
            <a:r>
              <a:rPr lang="en-US" sz="2400" dirty="0" err="1" smtClean="0"/>
              <a:t>atas</a:t>
            </a:r>
            <a:r>
              <a:rPr lang="en-US" sz="2400" dirty="0" smtClean="0"/>
              <a:t> </a:t>
            </a:r>
            <a:r>
              <a:rPr lang="en-US" sz="2400" dirty="0" err="1" smtClean="0"/>
              <a:t>setiap</a:t>
            </a:r>
            <a:r>
              <a:rPr lang="en-US" sz="2400" dirty="0" smtClean="0"/>
              <a:t> </a:t>
            </a:r>
            <a:r>
              <a:rPr lang="en-US" sz="2400" dirty="0" err="1" smtClean="0"/>
              <a:t>pekerjaannya</a:t>
            </a:r>
            <a:r>
              <a:rPr lang="en-US" sz="2400" dirty="0" smtClean="0"/>
              <a:t>.</a:t>
            </a:r>
            <a:endParaRPr lang="en-US" sz="2400" dirty="0"/>
          </a:p>
        </p:txBody>
      </p:sp>
    </p:spTree>
    <p:extLst>
      <p:ext uri="{BB962C8B-B14F-4D97-AF65-F5344CB8AC3E}">
        <p14:creationId xmlns:p14="http://schemas.microsoft.com/office/powerpoint/2010/main" val="3803386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752600"/>
          </a:xfrm>
        </p:spPr>
        <p:txBody>
          <a:bodyPr>
            <a:normAutofit fontScale="90000"/>
          </a:bodyPr>
          <a:lstStyle/>
          <a:p>
            <a:r>
              <a:rPr lang="en-US" b="1" dirty="0" smtClean="0"/>
              <a:t/>
            </a:r>
            <a:br>
              <a:rPr lang="en-US" b="1" dirty="0" smtClean="0"/>
            </a:br>
            <a:r>
              <a:rPr lang="en-US" b="1" dirty="0" smtClean="0"/>
              <a:t>MANFAAT MEMPELAJARI KOMUNIKASI KEPEMIMPINAN</a:t>
            </a:r>
            <a:br>
              <a:rPr lang="en-US" b="1" dirty="0" smtClean="0"/>
            </a:br>
            <a:endParaRPr lang="en-US" dirty="0"/>
          </a:p>
        </p:txBody>
      </p:sp>
      <p:sp>
        <p:nvSpPr>
          <p:cNvPr id="4" name="Rectangle 3"/>
          <p:cNvSpPr/>
          <p:nvPr/>
        </p:nvSpPr>
        <p:spPr>
          <a:xfrm>
            <a:off x="0" y="2133600"/>
            <a:ext cx="9144000" cy="4678204"/>
          </a:xfrm>
          <a:prstGeom prst="rect">
            <a:avLst/>
          </a:prstGeom>
        </p:spPr>
        <p:txBody>
          <a:bodyPr wrap="square">
            <a:spAutoFit/>
          </a:bodyPr>
          <a:lstStyle/>
          <a:p>
            <a:pPr algn="ctr"/>
            <a:r>
              <a:rPr lang="en-US" sz="2800" dirty="0" err="1" smtClean="0"/>
              <a:t>Komunikasi</a:t>
            </a:r>
            <a:r>
              <a:rPr lang="en-US" sz="2800" dirty="0" smtClean="0"/>
              <a:t> </a:t>
            </a:r>
            <a:r>
              <a:rPr lang="en-US" sz="2800" dirty="0" err="1" smtClean="0"/>
              <a:t>Kepemimpinan</a:t>
            </a:r>
            <a:r>
              <a:rPr lang="en-US" sz="2800" dirty="0" smtClean="0"/>
              <a:t> </a:t>
            </a:r>
            <a:r>
              <a:rPr lang="en-US" sz="2800" dirty="0" err="1" smtClean="0"/>
              <a:t>Sangat</a:t>
            </a:r>
            <a:r>
              <a:rPr lang="en-US" sz="2800" dirty="0" smtClean="0"/>
              <a:t> </a:t>
            </a:r>
            <a:r>
              <a:rPr lang="en-US" sz="2800" dirty="0" err="1" smtClean="0"/>
              <a:t>Bermanfaat</a:t>
            </a:r>
            <a:r>
              <a:rPr lang="en-US" sz="2800" dirty="0" smtClean="0"/>
              <a:t> </a:t>
            </a:r>
            <a:r>
              <a:rPr lang="en-US" sz="2800" dirty="0" err="1" smtClean="0"/>
              <a:t>Untuk</a:t>
            </a:r>
            <a:r>
              <a:rPr lang="en-US" sz="2800" dirty="0" smtClean="0"/>
              <a:t> </a:t>
            </a:r>
            <a:r>
              <a:rPr lang="en-US" sz="2800" dirty="0" err="1" smtClean="0"/>
              <a:t>Diterapkan</a:t>
            </a:r>
            <a:r>
              <a:rPr lang="en-US" sz="2800" dirty="0" smtClean="0"/>
              <a:t> </a:t>
            </a:r>
            <a:r>
              <a:rPr lang="en-US" sz="2800" dirty="0" err="1" smtClean="0"/>
              <a:t>Dalam</a:t>
            </a:r>
            <a:r>
              <a:rPr lang="en-US" sz="2800" dirty="0" smtClean="0"/>
              <a:t> </a:t>
            </a:r>
            <a:r>
              <a:rPr lang="en-US" sz="2800" dirty="0" err="1" smtClean="0"/>
              <a:t>Ruang</a:t>
            </a:r>
            <a:r>
              <a:rPr lang="en-US" sz="2800" dirty="0" smtClean="0"/>
              <a:t> </a:t>
            </a:r>
            <a:r>
              <a:rPr lang="en-US" sz="2800" dirty="0" err="1" smtClean="0"/>
              <a:t>Lingkup</a:t>
            </a:r>
            <a:r>
              <a:rPr lang="en-US" sz="2800" dirty="0" smtClean="0"/>
              <a:t> </a:t>
            </a:r>
            <a:r>
              <a:rPr lang="en-US" sz="2800" dirty="0" err="1" smtClean="0"/>
              <a:t>Komunikasi</a:t>
            </a:r>
            <a:r>
              <a:rPr lang="en-US" sz="2800" dirty="0" smtClean="0"/>
              <a:t> </a:t>
            </a:r>
            <a:r>
              <a:rPr lang="en-US" sz="2800" dirty="0" err="1" smtClean="0"/>
              <a:t>Organisasi</a:t>
            </a:r>
            <a:r>
              <a:rPr lang="en-US" sz="2800" dirty="0" smtClean="0"/>
              <a:t>. </a:t>
            </a:r>
          </a:p>
          <a:p>
            <a:pPr algn="ctr"/>
            <a:endParaRPr lang="en-US" sz="2800" dirty="0"/>
          </a:p>
          <a:p>
            <a:pPr algn="ctr"/>
            <a:r>
              <a:rPr lang="en-US" sz="2800" dirty="0" err="1" smtClean="0"/>
              <a:t>Teori</a:t>
            </a:r>
            <a:r>
              <a:rPr lang="en-US" sz="2800" dirty="0" smtClean="0"/>
              <a:t> </a:t>
            </a:r>
            <a:r>
              <a:rPr lang="en-US" sz="2800" dirty="0" err="1" smtClean="0"/>
              <a:t>Komunikasi</a:t>
            </a:r>
            <a:r>
              <a:rPr lang="en-US" sz="2800" dirty="0" smtClean="0"/>
              <a:t> </a:t>
            </a:r>
            <a:r>
              <a:rPr lang="en-US" sz="2800" dirty="0" err="1" smtClean="0"/>
              <a:t>Kepemimpinan</a:t>
            </a:r>
            <a:r>
              <a:rPr lang="en-US" sz="2800" dirty="0" smtClean="0"/>
              <a:t> </a:t>
            </a:r>
            <a:r>
              <a:rPr lang="en-US" sz="2800" dirty="0" err="1" smtClean="0"/>
              <a:t>Bisa</a:t>
            </a:r>
            <a:r>
              <a:rPr lang="en-US" sz="2800" dirty="0" smtClean="0"/>
              <a:t> </a:t>
            </a:r>
            <a:r>
              <a:rPr lang="en-US" sz="2800" dirty="0" err="1" smtClean="0"/>
              <a:t>Menjadi</a:t>
            </a:r>
            <a:r>
              <a:rPr lang="en-US" sz="2800" dirty="0" smtClean="0"/>
              <a:t> </a:t>
            </a:r>
            <a:r>
              <a:rPr lang="en-US" sz="2800" dirty="0" err="1" smtClean="0"/>
              <a:t>Acuan</a:t>
            </a:r>
            <a:r>
              <a:rPr lang="en-US" sz="2800" dirty="0" smtClean="0"/>
              <a:t> </a:t>
            </a:r>
            <a:r>
              <a:rPr lang="en-US" sz="2800" dirty="0" err="1" smtClean="0"/>
              <a:t>Bagi</a:t>
            </a:r>
            <a:r>
              <a:rPr lang="en-US" sz="2800" dirty="0" smtClean="0"/>
              <a:t> </a:t>
            </a:r>
            <a:r>
              <a:rPr lang="en-US" sz="2800" dirty="0" err="1" smtClean="0"/>
              <a:t>Pemimpin</a:t>
            </a:r>
            <a:r>
              <a:rPr lang="en-US" sz="2800" dirty="0" smtClean="0"/>
              <a:t> </a:t>
            </a:r>
            <a:r>
              <a:rPr lang="en-US" sz="2800" dirty="0" err="1" smtClean="0"/>
              <a:t>Dalam</a:t>
            </a:r>
            <a:r>
              <a:rPr lang="en-US" sz="2800" dirty="0" smtClean="0"/>
              <a:t> </a:t>
            </a:r>
            <a:r>
              <a:rPr lang="en-US" sz="2800" dirty="0" err="1" smtClean="0"/>
              <a:t>Menerapkan</a:t>
            </a:r>
            <a:r>
              <a:rPr lang="en-US" sz="2800" dirty="0" smtClean="0"/>
              <a:t> Gaya </a:t>
            </a:r>
            <a:r>
              <a:rPr lang="en-US" sz="2800" dirty="0" err="1" smtClean="0"/>
              <a:t>Komunikasi</a:t>
            </a:r>
            <a:r>
              <a:rPr lang="en-US" sz="2800" dirty="0" smtClean="0"/>
              <a:t> </a:t>
            </a:r>
            <a:r>
              <a:rPr lang="en-US" sz="2800" dirty="0" err="1" smtClean="0"/>
              <a:t>Kepemimpinannya</a:t>
            </a:r>
            <a:r>
              <a:rPr lang="en-US" sz="2800" dirty="0" smtClean="0"/>
              <a:t> </a:t>
            </a:r>
            <a:r>
              <a:rPr lang="en-US" sz="2800" dirty="0" err="1" smtClean="0"/>
              <a:t>Dalam</a:t>
            </a:r>
            <a:r>
              <a:rPr lang="en-US" sz="2800" dirty="0" smtClean="0"/>
              <a:t> </a:t>
            </a:r>
            <a:r>
              <a:rPr lang="en-US" sz="2800" dirty="0" err="1" smtClean="0"/>
              <a:t>Menjalankan</a:t>
            </a:r>
            <a:r>
              <a:rPr lang="en-US" sz="2800" dirty="0" smtClean="0"/>
              <a:t> </a:t>
            </a:r>
            <a:r>
              <a:rPr lang="en-US" sz="2800" dirty="0" err="1" smtClean="0"/>
              <a:t>Organisasinya</a:t>
            </a:r>
            <a:r>
              <a:rPr lang="en-US" sz="2800" dirty="0" smtClean="0"/>
              <a:t>. </a:t>
            </a:r>
          </a:p>
          <a:p>
            <a:pPr algn="ctr"/>
            <a:endParaRPr lang="en-US" sz="2800" dirty="0"/>
          </a:p>
          <a:p>
            <a:pPr algn="ctr"/>
            <a:r>
              <a:rPr lang="en-US" sz="2800" dirty="0" err="1" smtClean="0"/>
              <a:t>Secara</a:t>
            </a:r>
            <a:r>
              <a:rPr lang="en-US" sz="2800" dirty="0" smtClean="0"/>
              <a:t> </a:t>
            </a:r>
            <a:r>
              <a:rPr lang="en-US" sz="2800" dirty="0" err="1" smtClean="0"/>
              <a:t>Umum</a:t>
            </a:r>
            <a:r>
              <a:rPr lang="en-US" sz="2800" dirty="0" smtClean="0"/>
              <a:t>, </a:t>
            </a:r>
            <a:r>
              <a:rPr lang="en-US" sz="2800" dirty="0" err="1" smtClean="0"/>
              <a:t>Komunikasi</a:t>
            </a:r>
            <a:r>
              <a:rPr lang="en-US" sz="2800" dirty="0" smtClean="0"/>
              <a:t> </a:t>
            </a:r>
            <a:r>
              <a:rPr lang="en-US" sz="2800" dirty="0" err="1" smtClean="0"/>
              <a:t>Kepemimpinan</a:t>
            </a:r>
            <a:r>
              <a:rPr lang="en-US" sz="2800" dirty="0" smtClean="0"/>
              <a:t> </a:t>
            </a:r>
            <a:r>
              <a:rPr lang="en-US" sz="2800" dirty="0" err="1" smtClean="0"/>
              <a:t>Memiliki</a:t>
            </a:r>
            <a:r>
              <a:rPr lang="en-US" sz="2800" dirty="0" smtClean="0"/>
              <a:t> </a:t>
            </a:r>
            <a:r>
              <a:rPr lang="en-US" sz="2800" dirty="0" err="1" smtClean="0"/>
              <a:t>Beberapa</a:t>
            </a:r>
            <a:r>
              <a:rPr lang="en-US" sz="2800" dirty="0" smtClean="0"/>
              <a:t> </a:t>
            </a:r>
            <a:r>
              <a:rPr lang="en-US" sz="2800" dirty="0" err="1" smtClean="0"/>
              <a:t>Fungsi</a:t>
            </a:r>
            <a:r>
              <a:rPr lang="en-US" sz="2800" dirty="0" smtClean="0"/>
              <a:t> </a:t>
            </a:r>
            <a:r>
              <a:rPr lang="en-US" sz="2800" dirty="0" err="1" smtClean="0"/>
              <a:t>Seperti</a:t>
            </a:r>
            <a:r>
              <a:rPr lang="en-US" sz="2800" dirty="0" smtClean="0"/>
              <a:t> </a:t>
            </a:r>
            <a:r>
              <a:rPr lang="en-US" sz="2800" dirty="0" err="1" smtClean="0"/>
              <a:t>Fungsi</a:t>
            </a:r>
            <a:r>
              <a:rPr lang="en-US" sz="2800" dirty="0" smtClean="0"/>
              <a:t> </a:t>
            </a:r>
            <a:r>
              <a:rPr lang="en-US" sz="2800" dirty="0" err="1" smtClean="0"/>
              <a:t>Informatif</a:t>
            </a:r>
            <a:r>
              <a:rPr lang="en-US" sz="2800" dirty="0" smtClean="0"/>
              <a:t>, </a:t>
            </a:r>
            <a:r>
              <a:rPr lang="en-US" sz="2800" dirty="0" err="1" smtClean="0"/>
              <a:t>Fungsi</a:t>
            </a:r>
            <a:r>
              <a:rPr lang="en-US" sz="2800" dirty="0" smtClean="0"/>
              <a:t> </a:t>
            </a:r>
            <a:r>
              <a:rPr lang="en-US" sz="2800" dirty="0" err="1" smtClean="0"/>
              <a:t>Regulatif</a:t>
            </a:r>
            <a:r>
              <a:rPr lang="en-US" sz="2800" dirty="0" smtClean="0"/>
              <a:t>, </a:t>
            </a:r>
            <a:r>
              <a:rPr lang="en-US" sz="2800" dirty="0" err="1" smtClean="0"/>
              <a:t>Fungsi</a:t>
            </a:r>
            <a:r>
              <a:rPr lang="en-US" sz="2800" dirty="0" smtClean="0"/>
              <a:t> </a:t>
            </a:r>
            <a:r>
              <a:rPr lang="en-US" sz="2800" dirty="0" err="1" smtClean="0"/>
              <a:t>Persuasif</a:t>
            </a:r>
            <a:r>
              <a:rPr lang="en-US" sz="2800" dirty="0" smtClean="0"/>
              <a:t> Dan </a:t>
            </a:r>
            <a:r>
              <a:rPr lang="en-US" sz="2800" dirty="0" err="1" smtClean="0"/>
              <a:t>Fungsi</a:t>
            </a:r>
            <a:r>
              <a:rPr lang="en-US" sz="2800" dirty="0" smtClean="0"/>
              <a:t> </a:t>
            </a:r>
            <a:r>
              <a:rPr lang="en-US" sz="2800" dirty="0" err="1" smtClean="0"/>
              <a:t>Integratif</a:t>
            </a:r>
            <a:r>
              <a:rPr lang="en-US" sz="2800" dirty="0" smtClean="0"/>
              <a:t>. </a:t>
            </a:r>
          </a:p>
          <a:p>
            <a:r>
              <a:rPr lang="en-US" dirty="0" smtClean="0"/>
              <a:t>u</a:t>
            </a:r>
            <a:endParaRPr lang="en-US" dirty="0"/>
          </a:p>
        </p:txBody>
      </p:sp>
    </p:spTree>
    <p:extLst>
      <p:ext uri="{BB962C8B-B14F-4D97-AF65-F5344CB8AC3E}">
        <p14:creationId xmlns:p14="http://schemas.microsoft.com/office/powerpoint/2010/main" val="3554816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20000"/>
              <a:lumOff val="80000"/>
            </a:schemeClr>
          </a:solidFill>
        </p:spPr>
        <p:txBody>
          <a:bodyPr>
            <a:noAutofit/>
          </a:bodyPr>
          <a:lstStyle/>
          <a:p>
            <a:r>
              <a:rPr lang="en-US" sz="2800" dirty="0" smtClean="0"/>
              <a:t/>
            </a:r>
            <a:br>
              <a:rPr lang="en-US" sz="2800" dirty="0" smtClean="0"/>
            </a:br>
            <a:r>
              <a:rPr lang="en-US" sz="3600" b="1" dirty="0" smtClean="0"/>
              <a:t>4</a:t>
            </a:r>
            <a:r>
              <a:rPr lang="en-US" sz="3600" dirty="0" smtClean="0"/>
              <a:t> </a:t>
            </a:r>
            <a:r>
              <a:rPr lang="en-US" sz="3600" b="1" dirty="0" smtClean="0"/>
              <a:t>MANFAAT MEMPELAJARI </a:t>
            </a:r>
            <a:br>
              <a:rPr lang="en-US" sz="3600" b="1" dirty="0" smtClean="0"/>
            </a:br>
            <a:r>
              <a:rPr lang="en-US" sz="3600" b="1" dirty="0" smtClean="0"/>
              <a:t>KOMUNIKASI KEPEMINPINAN </a:t>
            </a:r>
            <a:r>
              <a:rPr lang="en-US" sz="2400" b="1" dirty="0">
                <a:solidFill>
                  <a:srgbClr val="C00000"/>
                </a:solidFill>
              </a:rPr>
              <a:t/>
            </a:r>
            <a:br>
              <a:rPr lang="en-US" sz="2400" b="1" dirty="0">
                <a:solidFill>
                  <a:srgbClr val="C00000"/>
                </a:solidFill>
              </a:rPr>
            </a:br>
            <a:endParaRPr lang="en-US" sz="2400" b="1" dirty="0">
              <a:solidFill>
                <a:srgbClr val="C00000"/>
              </a:solidFill>
            </a:endParaRPr>
          </a:p>
        </p:txBody>
      </p:sp>
      <p:sp>
        <p:nvSpPr>
          <p:cNvPr id="4" name="Rectangle 3"/>
          <p:cNvSpPr/>
          <p:nvPr/>
        </p:nvSpPr>
        <p:spPr>
          <a:xfrm>
            <a:off x="0" y="1759565"/>
            <a:ext cx="9144000" cy="4154984"/>
          </a:xfrm>
          <a:prstGeom prst="rect">
            <a:avLst/>
          </a:prstGeom>
        </p:spPr>
        <p:txBody>
          <a:bodyPr wrap="square">
            <a:spAutoFit/>
          </a:bodyPr>
          <a:lstStyle/>
          <a:p>
            <a:pPr algn="ctr"/>
            <a:r>
              <a:rPr lang="en-US" sz="2400" b="1" dirty="0" smtClean="0">
                <a:solidFill>
                  <a:srgbClr val="C00000"/>
                </a:solidFill>
              </a:rPr>
              <a:t>MENINGKATKAN ALUR INFORMASI</a:t>
            </a:r>
          </a:p>
          <a:p>
            <a:pPr algn="just"/>
            <a:endParaRPr lang="en-US" sz="2400" b="1" dirty="0" smtClean="0">
              <a:solidFill>
                <a:srgbClr val="C00000"/>
              </a:solidFill>
            </a:endParaRPr>
          </a:p>
          <a:p>
            <a:pPr algn="just"/>
            <a:endParaRPr lang="en-US" sz="2400" b="1" dirty="0">
              <a:solidFill>
                <a:srgbClr val="C00000"/>
              </a:solidFill>
            </a:endParaRPr>
          </a:p>
          <a:p>
            <a:pPr algn="ctr"/>
            <a:r>
              <a:rPr lang="en-US" sz="2400" b="1" dirty="0" smtClean="0">
                <a:solidFill>
                  <a:srgbClr val="00B050"/>
                </a:solidFill>
              </a:rPr>
              <a:t>MELANCARKAN REGULASI</a:t>
            </a:r>
            <a:endParaRPr lang="en-US" sz="2400" dirty="0" smtClean="0">
              <a:solidFill>
                <a:srgbClr val="00B050"/>
              </a:solidFill>
            </a:endParaRPr>
          </a:p>
          <a:p>
            <a:pPr algn="just"/>
            <a:endParaRPr lang="en-US" dirty="0" smtClean="0"/>
          </a:p>
          <a:p>
            <a:pPr algn="just"/>
            <a:endParaRPr lang="en-US" dirty="0"/>
          </a:p>
          <a:p>
            <a:pPr algn="ctr"/>
            <a:r>
              <a:rPr lang="en-US" sz="2400" b="1" dirty="0" smtClean="0">
                <a:solidFill>
                  <a:srgbClr val="7030A0"/>
                </a:solidFill>
              </a:rPr>
              <a:t>MENINGKATKAN FUNGSI PERSUASIF </a:t>
            </a:r>
          </a:p>
          <a:p>
            <a:pPr algn="ctr"/>
            <a:r>
              <a:rPr lang="en-US" sz="2400" b="1" dirty="0" smtClean="0">
                <a:solidFill>
                  <a:srgbClr val="7030A0"/>
                </a:solidFill>
              </a:rPr>
              <a:t>(Model </a:t>
            </a:r>
            <a:r>
              <a:rPr lang="en-US" sz="2400" b="1" dirty="0" err="1" smtClean="0">
                <a:solidFill>
                  <a:srgbClr val="7030A0"/>
                </a:solidFill>
              </a:rPr>
              <a:t>Komunikasi</a:t>
            </a:r>
            <a:r>
              <a:rPr lang="en-US" sz="2400" b="1" dirty="0" smtClean="0">
                <a:solidFill>
                  <a:srgbClr val="7030A0"/>
                </a:solidFill>
              </a:rPr>
              <a:t>)</a:t>
            </a:r>
            <a:endParaRPr lang="en-US" sz="2400" dirty="0" smtClean="0">
              <a:solidFill>
                <a:srgbClr val="7030A0"/>
              </a:solidFill>
            </a:endParaRPr>
          </a:p>
          <a:p>
            <a:endParaRPr lang="en-US" dirty="0" smtClean="0"/>
          </a:p>
          <a:p>
            <a:endParaRPr lang="en-US" dirty="0"/>
          </a:p>
          <a:p>
            <a:pPr algn="ctr"/>
            <a:r>
              <a:rPr lang="en-US" sz="2400" b="1" dirty="0" smtClean="0">
                <a:solidFill>
                  <a:srgbClr val="0070C0"/>
                </a:solidFill>
              </a:rPr>
              <a:t>MEMBUAT INTEGRASI KOMUNIKASI ORGANISASI </a:t>
            </a:r>
          </a:p>
          <a:p>
            <a:pPr algn="ctr"/>
            <a:r>
              <a:rPr lang="en-US" sz="2400" b="1" dirty="0" smtClean="0">
                <a:solidFill>
                  <a:srgbClr val="0070C0"/>
                </a:solidFill>
              </a:rPr>
              <a:t>(</a:t>
            </a:r>
            <a:r>
              <a:rPr lang="en-US" sz="2400" b="1" dirty="0" err="1" smtClean="0">
                <a:solidFill>
                  <a:srgbClr val="0070C0"/>
                </a:solidFill>
              </a:rPr>
              <a:t>Pola</a:t>
            </a:r>
            <a:r>
              <a:rPr lang="en-US" sz="2400" b="1" dirty="0" smtClean="0">
                <a:solidFill>
                  <a:srgbClr val="0070C0"/>
                </a:solidFill>
              </a:rPr>
              <a:t> </a:t>
            </a:r>
            <a:r>
              <a:rPr lang="en-US" sz="2400" b="1" dirty="0" err="1" smtClean="0">
                <a:solidFill>
                  <a:srgbClr val="0070C0"/>
                </a:solidFill>
              </a:rPr>
              <a:t>Komunikasi</a:t>
            </a:r>
            <a:r>
              <a:rPr lang="en-US" sz="2400" b="1" dirty="0" smtClean="0">
                <a:solidFill>
                  <a:srgbClr val="0070C0"/>
                </a:solidFill>
              </a:rPr>
              <a:t> </a:t>
            </a:r>
            <a:r>
              <a:rPr lang="en-US" sz="2400" b="1" dirty="0" err="1" smtClean="0">
                <a:solidFill>
                  <a:srgbClr val="0070C0"/>
                </a:solidFill>
              </a:rPr>
              <a:t>Organisasi</a:t>
            </a:r>
            <a:r>
              <a:rPr lang="en-US" sz="2400" b="1" dirty="0" smtClean="0">
                <a:solidFill>
                  <a:srgbClr val="0070C0"/>
                </a:solidFill>
              </a:rPr>
              <a:t>)</a:t>
            </a:r>
            <a:endParaRPr lang="en-US" sz="2400" dirty="0" smtClean="0">
              <a:solidFill>
                <a:srgbClr val="0070C0"/>
              </a:solidFill>
            </a:endParaRPr>
          </a:p>
        </p:txBody>
      </p:sp>
    </p:spTree>
    <p:extLst>
      <p:ext uri="{BB962C8B-B14F-4D97-AF65-F5344CB8AC3E}">
        <p14:creationId xmlns:p14="http://schemas.microsoft.com/office/powerpoint/2010/main" val="1625245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652</Words>
  <Application>Microsoft Office PowerPoint</Application>
  <PresentationFormat>On-screen Show (4:3)</PresentationFormat>
  <Paragraphs>109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TATAP MUKA KE-12</vt:lpstr>
      <vt:lpstr> 5 GAYA KOMUNIKASI KEPEMIMPINAN DALAM ORGANISASI  </vt:lpstr>
      <vt:lpstr> GAYA KOMUNIKASI KE-1: Gaya Controlling  </vt:lpstr>
      <vt:lpstr> GAYA KOMUNIKASI KE-2: Gaya Equalitarian  </vt:lpstr>
      <vt:lpstr>GAYA KOMUNIKASI KE-3: Gaya Struktural</vt:lpstr>
      <vt:lpstr> GAYA KOMUNIKASI KE-4: Gaya Dinamis </vt:lpstr>
      <vt:lpstr> GAYA KOMUNIKASI KE-5: Gaya Relinqushing  </vt:lpstr>
      <vt:lpstr> MANFAAT MEMPELAJARI KOMUNIKASI KEPEMIMPINAN </vt:lpstr>
      <vt:lpstr> 4 MANFAAT MEMPELAJARI  KOMUNIKASI KEPEMINPINAN  </vt:lpstr>
      <vt:lpstr> MANFAAT KE-1 MEMPELAJARI KOMUNIKASI KEPEMINPINAN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KEPEMIMPINAN KETERKAITANNYA DENGAN KOMUNIKASI ORGANISASI  Seorang pemimpin organisasi harus memiliki gaya komunikasi kepemimpinan yang tepat agar bisa membawa organisasinya mencapai tujuannya.   Komunikasi kepemimpinan yang baik akan memastikan tiap anggota organisasi bisa mengerjakan tugasnya dengan baik.</dc:title>
  <dc:creator>asus</dc:creator>
  <cp:lastModifiedBy>asus</cp:lastModifiedBy>
  <cp:revision>36</cp:revision>
  <dcterms:created xsi:type="dcterms:W3CDTF">2020-05-04T07:51:23Z</dcterms:created>
  <dcterms:modified xsi:type="dcterms:W3CDTF">2020-11-11T10:44:40Z</dcterms:modified>
</cp:coreProperties>
</file>