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2"/>
  </p:notesMasterIdLst>
  <p:handoutMasterIdLst>
    <p:handoutMasterId r:id="rId33"/>
  </p:handoutMasterIdLst>
  <p:sldIdLst>
    <p:sldId id="352" r:id="rId2"/>
    <p:sldId id="353" r:id="rId3"/>
    <p:sldId id="362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54" r:id="rId17"/>
    <p:sldId id="356" r:id="rId18"/>
    <p:sldId id="364" r:id="rId19"/>
    <p:sldId id="366" r:id="rId20"/>
    <p:sldId id="368" r:id="rId21"/>
    <p:sldId id="357" r:id="rId22"/>
    <p:sldId id="358" r:id="rId23"/>
    <p:sldId id="369" r:id="rId24"/>
    <p:sldId id="370" r:id="rId25"/>
    <p:sldId id="360" r:id="rId26"/>
    <p:sldId id="372" r:id="rId27"/>
    <p:sldId id="361" r:id="rId28"/>
    <p:sldId id="371" r:id="rId29"/>
    <p:sldId id="348" r:id="rId30"/>
    <p:sldId id="351" r:id="rId31"/>
  </p:sldIdLst>
  <p:sldSz cx="9144000" cy="6858000" type="letter"/>
  <p:notesSz cx="6858000" cy="97345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Kartik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Kartik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Kartik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Kartik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Kartika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Kartika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Kartika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Kartika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Kartik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CC99"/>
    <a:srgbClr val="CFD85A"/>
    <a:srgbClr val="FF0000"/>
    <a:srgbClr val="E5F4F9"/>
    <a:srgbClr val="FF99CC"/>
    <a:srgbClr val="008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92405" autoAdjust="0"/>
  </p:normalViewPr>
  <p:slideViewPr>
    <p:cSldViewPr>
      <p:cViewPr>
        <p:scale>
          <a:sx n="60" d="100"/>
          <a:sy n="60" d="100"/>
        </p:scale>
        <p:origin x="-160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2286" y="-84"/>
      </p:cViewPr>
      <p:guideLst>
        <p:guide orient="horz" pos="3066"/>
        <p:guide pos="216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15.xml"/><Relationship Id="rId5" Type="http://schemas.openxmlformats.org/officeDocument/2006/relationships/slide" Target="slides/slide12.xml"/><Relationship Id="rId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780A5-5725-4A30-BFC0-4F1FD9996621}" type="doc">
      <dgm:prSet loTypeId="urn:microsoft.com/office/officeart/2005/8/layout/venn1" loCatId="relationship" qsTypeId="urn:microsoft.com/office/officeart/2005/8/quickstyle/simple1" qsCatId="simple" csTypeId="urn:microsoft.com/office/officeart/2005/8/colors/accent2_2" csCatId="accent2" phldr="1"/>
      <dgm:spPr/>
    </dgm:pt>
    <dgm:pt modelId="{991DD25A-B6F0-4E8F-B84B-2E47BE9BC21D}">
      <dgm:prSet phldrT="[Text]"/>
      <dgm:spPr/>
      <dgm:t>
        <a:bodyPr/>
        <a:lstStyle/>
        <a:p>
          <a:r>
            <a:rPr lang="en-US" dirty="0" err="1" smtClean="0"/>
            <a:t>Beberapa</a:t>
          </a:r>
          <a:endParaRPr lang="en-US" dirty="0"/>
        </a:p>
      </dgm:t>
    </dgm:pt>
    <dgm:pt modelId="{9370264D-A8DC-42E3-B2C3-461FEDFE3D97}" type="parTrans" cxnId="{C356E127-3DB1-4C8D-BF92-CB68A7FD1866}">
      <dgm:prSet/>
      <dgm:spPr/>
      <dgm:t>
        <a:bodyPr/>
        <a:lstStyle/>
        <a:p>
          <a:endParaRPr lang="en-US"/>
        </a:p>
      </dgm:t>
    </dgm:pt>
    <dgm:pt modelId="{7B800872-B9AD-4EBC-8437-83153C1E686A}" type="sibTrans" cxnId="{C356E127-3DB1-4C8D-BF92-CB68A7FD1866}">
      <dgm:prSet/>
      <dgm:spPr/>
      <dgm:t>
        <a:bodyPr/>
        <a:lstStyle/>
        <a:p>
          <a:endParaRPr lang="en-US"/>
        </a:p>
      </dgm:t>
    </dgm:pt>
    <dgm:pt modelId="{56267C82-1555-4237-9C37-38BE881B68FF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Statistik</a:t>
          </a:r>
          <a:endParaRPr lang="en-US" dirty="0"/>
        </a:p>
      </dgm:t>
    </dgm:pt>
    <dgm:pt modelId="{81294CD5-FDAB-4BF1-914D-DA6D4A8A6E34}" type="parTrans" cxnId="{5A928E98-A64D-44B1-BE34-38A485E5AC35}">
      <dgm:prSet/>
      <dgm:spPr/>
      <dgm:t>
        <a:bodyPr/>
        <a:lstStyle/>
        <a:p>
          <a:endParaRPr lang="en-US"/>
        </a:p>
      </dgm:t>
    </dgm:pt>
    <dgm:pt modelId="{DB82311E-5933-4F20-8830-624FE4A6A705}" type="sibTrans" cxnId="{5A928E98-A64D-44B1-BE34-38A485E5AC35}">
      <dgm:prSet/>
      <dgm:spPr/>
      <dgm:t>
        <a:bodyPr/>
        <a:lstStyle/>
        <a:p>
          <a:endParaRPr lang="en-US"/>
        </a:p>
      </dgm:t>
    </dgm:pt>
    <dgm:pt modelId="{BF856F70-0377-4AEE-8F8C-F5EB17EC0A78}">
      <dgm:prSet phldrT="[Text]"/>
      <dgm:spPr>
        <a:solidFill>
          <a:schemeClr val="accent3">
            <a:lumMod val="50000"/>
            <a:alpha val="50000"/>
          </a:schemeClr>
        </a:solidFill>
      </dgm:spPr>
      <dgm:t>
        <a:bodyPr/>
        <a:lstStyle/>
        <a:p>
          <a:r>
            <a:rPr lang="en-US" dirty="0" err="1" smtClean="0"/>
            <a:t>Teknik</a:t>
          </a:r>
          <a:endParaRPr lang="en-US" dirty="0"/>
        </a:p>
      </dgm:t>
    </dgm:pt>
    <dgm:pt modelId="{A7797533-4ABF-4370-9D56-29EFCFB11DE2}" type="parTrans" cxnId="{B2E55327-19CD-4DD2-975C-4FF8698875C4}">
      <dgm:prSet/>
      <dgm:spPr/>
      <dgm:t>
        <a:bodyPr/>
        <a:lstStyle/>
        <a:p>
          <a:endParaRPr lang="en-US"/>
        </a:p>
      </dgm:t>
    </dgm:pt>
    <dgm:pt modelId="{56E3A34D-97A1-4744-9638-53A78E565789}" type="sibTrans" cxnId="{B2E55327-19CD-4DD2-975C-4FF8698875C4}">
      <dgm:prSet/>
      <dgm:spPr/>
      <dgm:t>
        <a:bodyPr/>
        <a:lstStyle/>
        <a:p>
          <a:endParaRPr lang="en-US"/>
        </a:p>
      </dgm:t>
    </dgm:pt>
    <dgm:pt modelId="{B95CC7F4-5749-4482-B881-4AAB75705FDF}" type="pres">
      <dgm:prSet presAssocID="{FA9780A5-5725-4A30-BFC0-4F1FD9996621}" presName="compositeShape" presStyleCnt="0">
        <dgm:presLayoutVars>
          <dgm:chMax val="7"/>
          <dgm:dir/>
          <dgm:resizeHandles val="exact"/>
        </dgm:presLayoutVars>
      </dgm:prSet>
      <dgm:spPr/>
    </dgm:pt>
    <dgm:pt modelId="{EEDCAB2A-0E96-4100-8EAE-45B827564403}" type="pres">
      <dgm:prSet presAssocID="{991DD25A-B6F0-4E8F-B84B-2E47BE9BC21D}" presName="circ1" presStyleLbl="vennNode1" presStyleIdx="0" presStyleCnt="3"/>
      <dgm:spPr/>
      <dgm:t>
        <a:bodyPr/>
        <a:lstStyle/>
        <a:p>
          <a:endParaRPr lang="en-US"/>
        </a:p>
      </dgm:t>
    </dgm:pt>
    <dgm:pt modelId="{DE071D14-F561-4EA8-8589-6C4C8FA1E54D}" type="pres">
      <dgm:prSet presAssocID="{991DD25A-B6F0-4E8F-B84B-2E47BE9BC21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0DB8E-9786-4A0D-84A1-4C2C238E47F9}" type="pres">
      <dgm:prSet presAssocID="{56267C82-1555-4237-9C37-38BE881B68FF}" presName="circ2" presStyleLbl="vennNode1" presStyleIdx="1" presStyleCnt="3"/>
      <dgm:spPr/>
      <dgm:t>
        <a:bodyPr/>
        <a:lstStyle/>
        <a:p>
          <a:endParaRPr lang="en-US"/>
        </a:p>
      </dgm:t>
    </dgm:pt>
    <dgm:pt modelId="{57B66755-2845-4755-896D-C05122AF3622}" type="pres">
      <dgm:prSet presAssocID="{56267C82-1555-4237-9C37-38BE881B68F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231F0-A859-4A37-855A-38FA72C76DA8}" type="pres">
      <dgm:prSet presAssocID="{BF856F70-0377-4AEE-8F8C-F5EB17EC0A78}" presName="circ3" presStyleLbl="vennNode1" presStyleIdx="2" presStyleCnt="3"/>
      <dgm:spPr/>
      <dgm:t>
        <a:bodyPr/>
        <a:lstStyle/>
        <a:p>
          <a:endParaRPr lang="en-US"/>
        </a:p>
      </dgm:t>
    </dgm:pt>
    <dgm:pt modelId="{640CDB40-292E-440B-A026-F8CF57CBDDD8}" type="pres">
      <dgm:prSet presAssocID="{BF856F70-0377-4AEE-8F8C-F5EB17EC0A7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55A08B-E34A-4964-A7A1-5D745CB048A8}" type="presOf" srcId="{991DD25A-B6F0-4E8F-B84B-2E47BE9BC21D}" destId="{EEDCAB2A-0E96-4100-8EAE-45B827564403}" srcOrd="0" destOrd="0" presId="urn:microsoft.com/office/officeart/2005/8/layout/venn1"/>
    <dgm:cxn modelId="{B2E55327-19CD-4DD2-975C-4FF8698875C4}" srcId="{FA9780A5-5725-4A30-BFC0-4F1FD9996621}" destId="{BF856F70-0377-4AEE-8F8C-F5EB17EC0A78}" srcOrd="2" destOrd="0" parTransId="{A7797533-4ABF-4370-9D56-29EFCFB11DE2}" sibTransId="{56E3A34D-97A1-4744-9638-53A78E565789}"/>
    <dgm:cxn modelId="{0CE9669A-AC46-4ACD-8D16-5E9FDC64E9AC}" type="presOf" srcId="{991DD25A-B6F0-4E8F-B84B-2E47BE9BC21D}" destId="{DE071D14-F561-4EA8-8589-6C4C8FA1E54D}" srcOrd="1" destOrd="0" presId="urn:microsoft.com/office/officeart/2005/8/layout/venn1"/>
    <dgm:cxn modelId="{0625D86B-C8B7-49DC-B13B-43B4FB9727A4}" type="presOf" srcId="{FA9780A5-5725-4A30-BFC0-4F1FD9996621}" destId="{B95CC7F4-5749-4482-B881-4AAB75705FDF}" srcOrd="0" destOrd="0" presId="urn:microsoft.com/office/officeart/2005/8/layout/venn1"/>
    <dgm:cxn modelId="{2CBD577E-F17F-4381-B611-EDBD5B1CC20E}" type="presOf" srcId="{BF856F70-0377-4AEE-8F8C-F5EB17EC0A78}" destId="{640CDB40-292E-440B-A026-F8CF57CBDDD8}" srcOrd="1" destOrd="0" presId="urn:microsoft.com/office/officeart/2005/8/layout/venn1"/>
    <dgm:cxn modelId="{C356E127-3DB1-4C8D-BF92-CB68A7FD1866}" srcId="{FA9780A5-5725-4A30-BFC0-4F1FD9996621}" destId="{991DD25A-B6F0-4E8F-B84B-2E47BE9BC21D}" srcOrd="0" destOrd="0" parTransId="{9370264D-A8DC-42E3-B2C3-461FEDFE3D97}" sibTransId="{7B800872-B9AD-4EBC-8437-83153C1E686A}"/>
    <dgm:cxn modelId="{87C773A8-3AE1-429C-971D-D5CD9970F815}" type="presOf" srcId="{BF856F70-0377-4AEE-8F8C-F5EB17EC0A78}" destId="{2B8231F0-A859-4A37-855A-38FA72C76DA8}" srcOrd="0" destOrd="0" presId="urn:microsoft.com/office/officeart/2005/8/layout/venn1"/>
    <dgm:cxn modelId="{F025169C-4482-4053-AA70-4F88E6F1873A}" type="presOf" srcId="{56267C82-1555-4237-9C37-38BE881B68FF}" destId="{57B66755-2845-4755-896D-C05122AF3622}" srcOrd="1" destOrd="0" presId="urn:microsoft.com/office/officeart/2005/8/layout/venn1"/>
    <dgm:cxn modelId="{6F5965C6-5BBF-48DE-BC91-14B59C392B2B}" type="presOf" srcId="{56267C82-1555-4237-9C37-38BE881B68FF}" destId="{7510DB8E-9786-4A0D-84A1-4C2C238E47F9}" srcOrd="0" destOrd="0" presId="urn:microsoft.com/office/officeart/2005/8/layout/venn1"/>
    <dgm:cxn modelId="{5A928E98-A64D-44B1-BE34-38A485E5AC35}" srcId="{FA9780A5-5725-4A30-BFC0-4F1FD9996621}" destId="{56267C82-1555-4237-9C37-38BE881B68FF}" srcOrd="1" destOrd="0" parTransId="{81294CD5-FDAB-4BF1-914D-DA6D4A8A6E34}" sibTransId="{DB82311E-5933-4F20-8830-624FE4A6A705}"/>
    <dgm:cxn modelId="{64285558-633F-4943-8609-EDA718EC46C4}" type="presParOf" srcId="{B95CC7F4-5749-4482-B881-4AAB75705FDF}" destId="{EEDCAB2A-0E96-4100-8EAE-45B827564403}" srcOrd="0" destOrd="0" presId="urn:microsoft.com/office/officeart/2005/8/layout/venn1"/>
    <dgm:cxn modelId="{672CF879-6651-447D-A43B-5CC0F2E60E5E}" type="presParOf" srcId="{B95CC7F4-5749-4482-B881-4AAB75705FDF}" destId="{DE071D14-F561-4EA8-8589-6C4C8FA1E54D}" srcOrd="1" destOrd="0" presId="urn:microsoft.com/office/officeart/2005/8/layout/venn1"/>
    <dgm:cxn modelId="{E0B3FFEE-95D1-4C19-8B90-B15C2158D0A6}" type="presParOf" srcId="{B95CC7F4-5749-4482-B881-4AAB75705FDF}" destId="{7510DB8E-9786-4A0D-84A1-4C2C238E47F9}" srcOrd="2" destOrd="0" presId="urn:microsoft.com/office/officeart/2005/8/layout/venn1"/>
    <dgm:cxn modelId="{A01D571A-B535-4334-BB51-A668208CCEB0}" type="presParOf" srcId="{B95CC7F4-5749-4482-B881-4AAB75705FDF}" destId="{57B66755-2845-4755-896D-C05122AF3622}" srcOrd="3" destOrd="0" presId="urn:microsoft.com/office/officeart/2005/8/layout/venn1"/>
    <dgm:cxn modelId="{039459A0-50A1-4351-96F6-3F2DAA6CF76C}" type="presParOf" srcId="{B95CC7F4-5749-4482-B881-4AAB75705FDF}" destId="{2B8231F0-A859-4A37-855A-38FA72C76DA8}" srcOrd="4" destOrd="0" presId="urn:microsoft.com/office/officeart/2005/8/layout/venn1"/>
    <dgm:cxn modelId="{84A7D0D5-4813-49C9-80C3-B7FA24CDF07F}" type="presParOf" srcId="{B95CC7F4-5749-4482-B881-4AAB75705FDF}" destId="{640CDB40-292E-440B-A026-F8CF57CBDDD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FF8480-84FB-4578-95F7-5189766EA6B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11003B-A388-4036-8DD1-E00141DAF955}">
      <dgm:prSet phldrT="[Text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Regresi</a:t>
          </a:r>
          <a:r>
            <a:rPr lang="en-US" dirty="0" smtClean="0">
              <a:solidFill>
                <a:schemeClr val="tx1"/>
              </a:solidFill>
            </a:rPr>
            <a:t> Linier </a:t>
          </a:r>
          <a:r>
            <a:rPr lang="en-US" dirty="0" err="1" smtClean="0">
              <a:solidFill>
                <a:schemeClr val="tx1"/>
              </a:solidFill>
            </a:rPr>
            <a:t>Sederhana</a:t>
          </a:r>
          <a:endParaRPr lang="en-US" dirty="0">
            <a:solidFill>
              <a:schemeClr val="tx1"/>
            </a:solidFill>
          </a:endParaRPr>
        </a:p>
      </dgm:t>
    </dgm:pt>
    <dgm:pt modelId="{0A260475-095D-4002-AB3B-907B4EB22EF1}" type="parTrans" cxnId="{E0C7D5CB-5919-41FA-8E09-AE9A084D7C44}">
      <dgm:prSet/>
      <dgm:spPr/>
      <dgm:t>
        <a:bodyPr/>
        <a:lstStyle/>
        <a:p>
          <a:endParaRPr lang="en-US"/>
        </a:p>
      </dgm:t>
    </dgm:pt>
    <dgm:pt modelId="{DB5DAB49-481F-446E-9E6E-6D27BECF2446}" type="sibTrans" cxnId="{E0C7D5CB-5919-41FA-8E09-AE9A084D7C44}">
      <dgm:prSet/>
      <dgm:spPr/>
      <dgm:t>
        <a:bodyPr/>
        <a:lstStyle/>
        <a:p>
          <a:endParaRPr lang="en-US"/>
        </a:p>
      </dgm:t>
    </dgm:pt>
    <dgm:pt modelId="{532AA87A-5FF8-4D67-A12F-17E672B9EEE8}">
      <dgm:prSet phldrT="[Text]"/>
      <dgm:spPr/>
      <dgm:t>
        <a:bodyPr/>
        <a:lstStyle/>
        <a:p>
          <a:r>
            <a:rPr lang="en-US" dirty="0" err="1" smtClean="0"/>
            <a:t>Skala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</a:t>
          </a:r>
          <a:r>
            <a:rPr lang="en-US" i="1" dirty="0" smtClean="0"/>
            <a:t>Y</a:t>
          </a:r>
          <a:r>
            <a:rPr lang="en-US" dirty="0" smtClean="0"/>
            <a:t> : interval</a:t>
          </a:r>
          <a:endParaRPr lang="en-US" dirty="0"/>
        </a:p>
      </dgm:t>
    </dgm:pt>
    <dgm:pt modelId="{FB6F21F8-BA27-42BF-98AC-94B9FDB7CA69}" type="parTrans" cxnId="{849EFB1C-CAF8-4239-A5E2-C3559C9011CC}">
      <dgm:prSet/>
      <dgm:spPr/>
      <dgm:t>
        <a:bodyPr/>
        <a:lstStyle/>
        <a:p>
          <a:endParaRPr lang="en-US"/>
        </a:p>
      </dgm:t>
    </dgm:pt>
    <dgm:pt modelId="{9B0E6367-AFF2-414D-8329-F427BF6D6CD1}" type="sibTrans" cxnId="{849EFB1C-CAF8-4239-A5E2-C3559C9011CC}">
      <dgm:prSet/>
      <dgm:spPr/>
      <dgm:t>
        <a:bodyPr/>
        <a:lstStyle/>
        <a:p>
          <a:endParaRPr lang="en-US"/>
        </a:p>
      </dgm:t>
    </dgm:pt>
    <dgm:pt modelId="{657F49E2-E707-406D-9FAA-39867693B19B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Regresi</a:t>
          </a:r>
          <a:r>
            <a:rPr lang="en-US" dirty="0" smtClean="0">
              <a:solidFill>
                <a:schemeClr val="tx1"/>
              </a:solidFill>
            </a:rPr>
            <a:t> Linier </a:t>
          </a:r>
          <a:r>
            <a:rPr lang="en-US" dirty="0" err="1" smtClean="0">
              <a:solidFill>
                <a:schemeClr val="tx1"/>
              </a:solidFill>
            </a:rPr>
            <a:t>Berganda</a:t>
          </a:r>
          <a:endParaRPr lang="en-US" dirty="0">
            <a:solidFill>
              <a:schemeClr val="tx1"/>
            </a:solidFill>
          </a:endParaRPr>
        </a:p>
      </dgm:t>
    </dgm:pt>
    <dgm:pt modelId="{04B6C751-E758-4511-ADCF-DAAE93E1DE9F}" type="parTrans" cxnId="{4A47173C-3C29-4E82-82DE-A29EEA8CCA9A}">
      <dgm:prSet/>
      <dgm:spPr/>
      <dgm:t>
        <a:bodyPr/>
        <a:lstStyle/>
        <a:p>
          <a:endParaRPr lang="en-US"/>
        </a:p>
      </dgm:t>
    </dgm:pt>
    <dgm:pt modelId="{C8792298-F53A-48B1-86BA-0EE76086FACF}" type="sibTrans" cxnId="{4A47173C-3C29-4E82-82DE-A29EEA8CCA9A}">
      <dgm:prSet/>
      <dgm:spPr/>
      <dgm:t>
        <a:bodyPr/>
        <a:lstStyle/>
        <a:p>
          <a:endParaRPr lang="en-US"/>
        </a:p>
      </dgm:t>
    </dgm:pt>
    <dgm:pt modelId="{14F1232A-EC6B-4AB2-BB19-3D05AB46CD43}">
      <dgm:prSet phldrT="[Text]"/>
      <dgm:spPr/>
      <dgm:t>
        <a:bodyPr/>
        <a:lstStyle/>
        <a:p>
          <a:r>
            <a:rPr lang="en-US" dirty="0" err="1" smtClean="0"/>
            <a:t>Skala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</a:t>
          </a:r>
          <a:r>
            <a:rPr lang="en-US" i="1" dirty="0" smtClean="0"/>
            <a:t>Y</a:t>
          </a:r>
          <a:r>
            <a:rPr lang="en-US" dirty="0" smtClean="0"/>
            <a:t> : interval</a:t>
          </a:r>
          <a:endParaRPr lang="en-US" dirty="0"/>
        </a:p>
      </dgm:t>
    </dgm:pt>
    <dgm:pt modelId="{13602DB4-D570-4F00-82F2-A6E9C76FA523}" type="parTrans" cxnId="{3A44CB5A-CB34-43F3-A105-B221C9D733FA}">
      <dgm:prSet/>
      <dgm:spPr/>
      <dgm:t>
        <a:bodyPr/>
        <a:lstStyle/>
        <a:p>
          <a:endParaRPr lang="en-US"/>
        </a:p>
      </dgm:t>
    </dgm:pt>
    <dgm:pt modelId="{C5C6287D-5E6F-489B-BC7F-5F719B743833}" type="sibTrans" cxnId="{3A44CB5A-CB34-43F3-A105-B221C9D733FA}">
      <dgm:prSet/>
      <dgm:spPr/>
      <dgm:t>
        <a:bodyPr/>
        <a:lstStyle/>
        <a:p>
          <a:endParaRPr lang="en-US"/>
        </a:p>
      </dgm:t>
    </dgm:pt>
    <dgm:pt modelId="{40AA747F-8DA8-4768-91D0-BD9B4811E199}">
      <dgm:prSet phldrT="[Text]"/>
      <dgm:spPr/>
      <dgm:t>
        <a:bodyPr/>
        <a:lstStyle/>
        <a:p>
          <a:r>
            <a:rPr lang="en-US" dirty="0" err="1" smtClean="0"/>
            <a:t>Dua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</a:t>
          </a:r>
          <a:r>
            <a:rPr lang="en-US" i="1" dirty="0" smtClean="0"/>
            <a:t>independent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lebih</a:t>
          </a:r>
          <a:endParaRPr lang="en-US" dirty="0"/>
        </a:p>
      </dgm:t>
    </dgm:pt>
    <dgm:pt modelId="{AF81F144-72FE-4841-8639-6143C1A23097}" type="parTrans" cxnId="{A6D10379-5117-4DEF-AF1B-257776288DD3}">
      <dgm:prSet/>
      <dgm:spPr/>
      <dgm:t>
        <a:bodyPr/>
        <a:lstStyle/>
        <a:p>
          <a:endParaRPr lang="en-US"/>
        </a:p>
      </dgm:t>
    </dgm:pt>
    <dgm:pt modelId="{28A89D6B-58E1-491A-A975-7F80139A3088}" type="sibTrans" cxnId="{A6D10379-5117-4DEF-AF1B-257776288DD3}">
      <dgm:prSet/>
      <dgm:spPr/>
      <dgm:t>
        <a:bodyPr/>
        <a:lstStyle/>
        <a:p>
          <a:endParaRPr lang="en-US"/>
        </a:p>
      </dgm:t>
    </dgm:pt>
    <dgm:pt modelId="{667FA4D5-50E1-4454-B3E4-D562EA00A356}">
      <dgm:prSet phldrT="[Text]"/>
      <dgm:spPr/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</a:t>
          </a:r>
          <a:r>
            <a:rPr lang="en-US" i="1" dirty="0" smtClean="0"/>
            <a:t>independent</a:t>
          </a:r>
          <a:endParaRPr lang="en-US" i="1" dirty="0"/>
        </a:p>
      </dgm:t>
    </dgm:pt>
    <dgm:pt modelId="{05C41309-8766-4846-B7A2-B07C5561420C}" type="parTrans" cxnId="{7D55604F-6E7E-472E-BE9C-217BAA753B89}">
      <dgm:prSet/>
      <dgm:spPr/>
      <dgm:t>
        <a:bodyPr/>
        <a:lstStyle/>
        <a:p>
          <a:endParaRPr lang="en-US"/>
        </a:p>
      </dgm:t>
    </dgm:pt>
    <dgm:pt modelId="{0590A5E9-D81D-4EBF-9D74-EBD2A9F18339}" type="sibTrans" cxnId="{7D55604F-6E7E-472E-BE9C-217BAA753B89}">
      <dgm:prSet/>
      <dgm:spPr/>
      <dgm:t>
        <a:bodyPr/>
        <a:lstStyle/>
        <a:p>
          <a:endParaRPr lang="en-US"/>
        </a:p>
      </dgm:t>
    </dgm:pt>
    <dgm:pt modelId="{EA18BFA7-A387-4DD7-8D49-516DD59E281C}" type="pres">
      <dgm:prSet presAssocID="{37FF8480-84FB-4578-95F7-5189766EA6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B17159-97FE-4B0A-B5B9-A3479D789A92}" type="pres">
      <dgm:prSet presAssocID="{EA11003B-A388-4036-8DD1-E00141DAF955}" presName="linNode" presStyleCnt="0"/>
      <dgm:spPr/>
    </dgm:pt>
    <dgm:pt modelId="{96254B22-4D0D-4590-9399-896472D73567}" type="pres">
      <dgm:prSet presAssocID="{EA11003B-A388-4036-8DD1-E00141DAF95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3E0E5-9406-4CD6-BA00-D410C02CD418}" type="pres">
      <dgm:prSet presAssocID="{EA11003B-A388-4036-8DD1-E00141DAF95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D9174-AE37-40A4-AB9C-350C4FB2F621}" type="pres">
      <dgm:prSet presAssocID="{DB5DAB49-481F-446E-9E6E-6D27BECF2446}" presName="sp" presStyleCnt="0"/>
      <dgm:spPr/>
    </dgm:pt>
    <dgm:pt modelId="{7EA72D35-D7D5-4711-93C3-7F9B7539175C}" type="pres">
      <dgm:prSet presAssocID="{657F49E2-E707-406D-9FAA-39867693B19B}" presName="linNode" presStyleCnt="0"/>
      <dgm:spPr/>
    </dgm:pt>
    <dgm:pt modelId="{1E7B1438-DA5F-4477-8DBA-68B834B34BA5}" type="pres">
      <dgm:prSet presAssocID="{657F49E2-E707-406D-9FAA-39867693B19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E70EA-02F2-4E97-AF0F-9C866A20C333}" type="pres">
      <dgm:prSet presAssocID="{657F49E2-E707-406D-9FAA-39867693B19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44CB5A-CB34-43F3-A105-B221C9D733FA}" srcId="{657F49E2-E707-406D-9FAA-39867693B19B}" destId="{14F1232A-EC6B-4AB2-BB19-3D05AB46CD43}" srcOrd="0" destOrd="0" parTransId="{13602DB4-D570-4F00-82F2-A6E9C76FA523}" sibTransId="{C5C6287D-5E6F-489B-BC7F-5F719B743833}"/>
    <dgm:cxn modelId="{3ECB6977-BEDE-42AD-8B55-A7A438752684}" type="presOf" srcId="{667FA4D5-50E1-4454-B3E4-D562EA00A356}" destId="{2453E0E5-9406-4CD6-BA00-D410C02CD418}" srcOrd="0" destOrd="1" presId="urn:microsoft.com/office/officeart/2005/8/layout/vList5"/>
    <dgm:cxn modelId="{9FA82612-B4E5-45EC-B03F-D72E55FB7214}" type="presOf" srcId="{14F1232A-EC6B-4AB2-BB19-3D05AB46CD43}" destId="{58EE70EA-02F2-4E97-AF0F-9C866A20C333}" srcOrd="0" destOrd="0" presId="urn:microsoft.com/office/officeart/2005/8/layout/vList5"/>
    <dgm:cxn modelId="{4A47173C-3C29-4E82-82DE-A29EEA8CCA9A}" srcId="{37FF8480-84FB-4578-95F7-5189766EA6B5}" destId="{657F49E2-E707-406D-9FAA-39867693B19B}" srcOrd="1" destOrd="0" parTransId="{04B6C751-E758-4511-ADCF-DAAE93E1DE9F}" sibTransId="{C8792298-F53A-48B1-86BA-0EE76086FACF}"/>
    <dgm:cxn modelId="{A6D10379-5117-4DEF-AF1B-257776288DD3}" srcId="{657F49E2-E707-406D-9FAA-39867693B19B}" destId="{40AA747F-8DA8-4768-91D0-BD9B4811E199}" srcOrd="1" destOrd="0" parTransId="{AF81F144-72FE-4841-8639-6143C1A23097}" sibTransId="{28A89D6B-58E1-491A-A975-7F80139A3088}"/>
    <dgm:cxn modelId="{4C55ECE8-0F3F-4D8A-98B1-A4DA364EB1C6}" type="presOf" srcId="{EA11003B-A388-4036-8DD1-E00141DAF955}" destId="{96254B22-4D0D-4590-9399-896472D73567}" srcOrd="0" destOrd="0" presId="urn:microsoft.com/office/officeart/2005/8/layout/vList5"/>
    <dgm:cxn modelId="{E0C7D5CB-5919-41FA-8E09-AE9A084D7C44}" srcId="{37FF8480-84FB-4578-95F7-5189766EA6B5}" destId="{EA11003B-A388-4036-8DD1-E00141DAF955}" srcOrd="0" destOrd="0" parTransId="{0A260475-095D-4002-AB3B-907B4EB22EF1}" sibTransId="{DB5DAB49-481F-446E-9E6E-6D27BECF2446}"/>
    <dgm:cxn modelId="{9490E77C-F3D4-4967-AA76-0180350EB1AD}" type="presOf" srcId="{657F49E2-E707-406D-9FAA-39867693B19B}" destId="{1E7B1438-DA5F-4477-8DBA-68B834B34BA5}" srcOrd="0" destOrd="0" presId="urn:microsoft.com/office/officeart/2005/8/layout/vList5"/>
    <dgm:cxn modelId="{39F7ECBE-1F77-4791-8AC3-D9253C4825BA}" type="presOf" srcId="{37FF8480-84FB-4578-95F7-5189766EA6B5}" destId="{EA18BFA7-A387-4DD7-8D49-516DD59E281C}" srcOrd="0" destOrd="0" presId="urn:microsoft.com/office/officeart/2005/8/layout/vList5"/>
    <dgm:cxn modelId="{9C1A3B81-9B62-4C11-B538-486D70BE7F5F}" type="presOf" srcId="{532AA87A-5FF8-4D67-A12F-17E672B9EEE8}" destId="{2453E0E5-9406-4CD6-BA00-D410C02CD418}" srcOrd="0" destOrd="0" presId="urn:microsoft.com/office/officeart/2005/8/layout/vList5"/>
    <dgm:cxn modelId="{849EFB1C-CAF8-4239-A5E2-C3559C9011CC}" srcId="{EA11003B-A388-4036-8DD1-E00141DAF955}" destId="{532AA87A-5FF8-4D67-A12F-17E672B9EEE8}" srcOrd="0" destOrd="0" parTransId="{FB6F21F8-BA27-42BF-98AC-94B9FDB7CA69}" sibTransId="{9B0E6367-AFF2-414D-8329-F427BF6D6CD1}"/>
    <dgm:cxn modelId="{4F6C4BCE-AAB5-4817-9AB1-91E997D3458C}" type="presOf" srcId="{40AA747F-8DA8-4768-91D0-BD9B4811E199}" destId="{58EE70EA-02F2-4E97-AF0F-9C866A20C333}" srcOrd="0" destOrd="1" presId="urn:microsoft.com/office/officeart/2005/8/layout/vList5"/>
    <dgm:cxn modelId="{7D55604F-6E7E-472E-BE9C-217BAA753B89}" srcId="{EA11003B-A388-4036-8DD1-E00141DAF955}" destId="{667FA4D5-50E1-4454-B3E4-D562EA00A356}" srcOrd="1" destOrd="0" parTransId="{05C41309-8766-4846-B7A2-B07C5561420C}" sibTransId="{0590A5E9-D81D-4EBF-9D74-EBD2A9F18339}"/>
    <dgm:cxn modelId="{C880E276-F623-4EF5-8091-EA573CB6A12F}" type="presParOf" srcId="{EA18BFA7-A387-4DD7-8D49-516DD59E281C}" destId="{68B17159-97FE-4B0A-B5B9-A3479D789A92}" srcOrd="0" destOrd="0" presId="urn:microsoft.com/office/officeart/2005/8/layout/vList5"/>
    <dgm:cxn modelId="{C36D2F4E-5FDA-4FCA-91A9-64BC3786FC5D}" type="presParOf" srcId="{68B17159-97FE-4B0A-B5B9-A3479D789A92}" destId="{96254B22-4D0D-4590-9399-896472D73567}" srcOrd="0" destOrd="0" presId="urn:microsoft.com/office/officeart/2005/8/layout/vList5"/>
    <dgm:cxn modelId="{4D5CA121-D0B6-40E8-A0E7-2E1AE53625B4}" type="presParOf" srcId="{68B17159-97FE-4B0A-B5B9-A3479D789A92}" destId="{2453E0E5-9406-4CD6-BA00-D410C02CD418}" srcOrd="1" destOrd="0" presId="urn:microsoft.com/office/officeart/2005/8/layout/vList5"/>
    <dgm:cxn modelId="{FCEA9EFA-995A-4807-BBAA-BE5BDCF59741}" type="presParOf" srcId="{EA18BFA7-A387-4DD7-8D49-516DD59E281C}" destId="{823D9174-AE37-40A4-AB9C-350C4FB2F621}" srcOrd="1" destOrd="0" presId="urn:microsoft.com/office/officeart/2005/8/layout/vList5"/>
    <dgm:cxn modelId="{0CA4FEAF-56A2-4FFC-AD68-FF25A7F08C00}" type="presParOf" srcId="{EA18BFA7-A387-4DD7-8D49-516DD59E281C}" destId="{7EA72D35-D7D5-4711-93C3-7F9B7539175C}" srcOrd="2" destOrd="0" presId="urn:microsoft.com/office/officeart/2005/8/layout/vList5"/>
    <dgm:cxn modelId="{EF0D5807-01A5-48B8-ABA0-E710264D7B3A}" type="presParOf" srcId="{7EA72D35-D7D5-4711-93C3-7F9B7539175C}" destId="{1E7B1438-DA5F-4477-8DBA-68B834B34BA5}" srcOrd="0" destOrd="0" presId="urn:microsoft.com/office/officeart/2005/8/layout/vList5"/>
    <dgm:cxn modelId="{FCCB8ABA-2416-4EDC-A89B-23D0B14DA790}" type="presParOf" srcId="{7EA72D35-D7D5-4711-93C3-7F9B7539175C}" destId="{58EE70EA-02F2-4E97-AF0F-9C866A20C3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1646E5-896D-457D-9D05-E2EB908BC00E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BEE632-EEB2-4AD7-9C00-154E117954A7}">
      <dgm:prSet phldrT="[Text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Regresi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Logistik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Biner</a:t>
          </a:r>
          <a:endParaRPr lang="en-US" dirty="0">
            <a:solidFill>
              <a:schemeClr val="tx1"/>
            </a:solidFill>
          </a:endParaRPr>
        </a:p>
      </dgm:t>
    </dgm:pt>
    <dgm:pt modelId="{0F24270B-FFF3-48AA-956D-35F60F85478A}" type="parTrans" cxnId="{C30B10C0-220D-4BA6-A54A-2A2C7DCD780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A0FDA3-B162-4711-B2EF-70912752A9F9}" type="sibTrans" cxnId="{C30B10C0-220D-4BA6-A54A-2A2C7DCD780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F14A8D6-FD6D-4985-96F1-262B86D69EDA}">
      <dgm:prSet phldrT="[Text]"/>
      <dgm:spPr>
        <a:solidFill>
          <a:schemeClr val="tx1">
            <a:lumMod val="25000"/>
            <a:lumOff val="75000"/>
            <a:alpha val="90000"/>
          </a:schemeClr>
        </a:solidFill>
      </dgm:spPr>
      <dgm:t>
        <a:bodyPr/>
        <a:lstStyle/>
        <a:p>
          <a:r>
            <a:rPr lang="en-US" dirty="0" err="1" smtClean="0"/>
            <a:t>Skala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</a:t>
          </a:r>
          <a:r>
            <a:rPr lang="en-US" i="1" dirty="0" smtClean="0"/>
            <a:t>Y</a:t>
          </a:r>
          <a:r>
            <a:rPr lang="en-US" dirty="0" smtClean="0"/>
            <a:t> : nominal (</a:t>
          </a:r>
          <a:r>
            <a:rPr lang="en-US" dirty="0" err="1" smtClean="0"/>
            <a:t>biner</a:t>
          </a:r>
          <a:r>
            <a:rPr lang="en-US" dirty="0" smtClean="0"/>
            <a:t>, j = 2 </a:t>
          </a:r>
          <a:r>
            <a:rPr lang="en-US" dirty="0" err="1" smtClean="0"/>
            <a:t>kategori</a:t>
          </a:r>
          <a:r>
            <a:rPr lang="en-US" dirty="0" smtClean="0"/>
            <a:t>)</a:t>
          </a:r>
          <a:endParaRPr lang="en-US" dirty="0">
            <a:solidFill>
              <a:schemeClr val="tx1"/>
            </a:solidFill>
          </a:endParaRPr>
        </a:p>
      </dgm:t>
    </dgm:pt>
    <dgm:pt modelId="{AE524406-15E1-4549-BA4A-E0C4AE4863CE}" type="parTrans" cxnId="{2E490B75-FBA4-42C4-803D-6767779F07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35B633-BEB0-4F5E-8DA3-9BFCB401A9E5}" type="sibTrans" cxnId="{2E490B75-FBA4-42C4-803D-6767779F07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35C348-0953-4711-8CBB-BD02EC8CADB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Regresi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Logistik</a:t>
          </a:r>
          <a:r>
            <a:rPr lang="en-US" dirty="0" smtClean="0">
              <a:solidFill>
                <a:schemeClr val="tx1"/>
              </a:solidFill>
            </a:rPr>
            <a:t> Multinomial</a:t>
          </a:r>
          <a:endParaRPr lang="en-US" dirty="0">
            <a:solidFill>
              <a:schemeClr val="tx1"/>
            </a:solidFill>
          </a:endParaRPr>
        </a:p>
      </dgm:t>
    </dgm:pt>
    <dgm:pt modelId="{055F7C57-8455-4E89-8FEC-C625C0A397DB}" type="parTrans" cxnId="{A39A58D3-EAC9-49F4-AF2D-101A42B1DD3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BDCCBC1-259A-485D-A3EB-F33301160DC4}" type="sibTrans" cxnId="{A39A58D3-EAC9-49F4-AF2D-101A42B1DD3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C24D362-02B4-45F1-B5C2-0E16CD4A2979}">
      <dgm:prSet phldrT="[Text]"/>
      <dgm:spPr>
        <a:solidFill>
          <a:srgbClr val="FF99CC">
            <a:alpha val="90000"/>
          </a:srgbClr>
        </a:solidFill>
      </dgm:spPr>
      <dgm:t>
        <a:bodyPr/>
        <a:lstStyle/>
        <a:p>
          <a:r>
            <a:rPr lang="en-US" dirty="0" err="1" smtClean="0"/>
            <a:t>Skala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</a:t>
          </a:r>
          <a:r>
            <a:rPr lang="en-US" i="1" dirty="0" smtClean="0"/>
            <a:t>Y</a:t>
          </a:r>
          <a:r>
            <a:rPr lang="en-US" dirty="0" smtClean="0"/>
            <a:t> : nominal (j &gt; 2 </a:t>
          </a:r>
          <a:r>
            <a:rPr lang="en-US" dirty="0" err="1" smtClean="0"/>
            <a:t>kategori</a:t>
          </a:r>
          <a:r>
            <a:rPr lang="en-US" dirty="0" smtClean="0"/>
            <a:t>)</a:t>
          </a:r>
          <a:endParaRPr lang="en-US" dirty="0">
            <a:solidFill>
              <a:schemeClr val="tx1"/>
            </a:solidFill>
          </a:endParaRPr>
        </a:p>
      </dgm:t>
    </dgm:pt>
    <dgm:pt modelId="{17ECFF87-3AEB-4EBF-8907-6BA2CD5673B3}" type="parTrans" cxnId="{CD2759AF-0E10-4D85-AD52-801E6C3BED1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8FCE41F-5FA7-41BA-8DDC-E2EFD8F22FF9}" type="sibTrans" cxnId="{CD2759AF-0E10-4D85-AD52-801E6C3BED1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366451-41B7-412E-B975-1D95AC7910E6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Regresi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Logistik</a:t>
          </a:r>
          <a:r>
            <a:rPr lang="en-US" dirty="0" smtClean="0">
              <a:solidFill>
                <a:schemeClr val="tx1"/>
              </a:solidFill>
            </a:rPr>
            <a:t> Ordinal</a:t>
          </a:r>
          <a:endParaRPr lang="en-US" dirty="0">
            <a:solidFill>
              <a:schemeClr val="tx1"/>
            </a:solidFill>
          </a:endParaRPr>
        </a:p>
      </dgm:t>
    </dgm:pt>
    <dgm:pt modelId="{B35ED19F-9280-4A3F-BA62-0F12209AB7E3}" type="parTrans" cxnId="{666E69E2-72C2-40D1-A59C-D84E2F6610A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0363D3-0B94-4AB7-AECD-E603ACA79797}" type="sibTrans" cxnId="{666E69E2-72C2-40D1-A59C-D84E2F6610A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4A5896-BD2E-4AAD-A74C-53F09EB72648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err="1" smtClean="0"/>
            <a:t>Skala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</a:t>
          </a:r>
          <a:r>
            <a:rPr lang="en-US" i="1" dirty="0" smtClean="0"/>
            <a:t>Y</a:t>
          </a:r>
          <a:r>
            <a:rPr lang="en-US" dirty="0" smtClean="0"/>
            <a:t> : ordinal (j &gt; 2 </a:t>
          </a:r>
          <a:r>
            <a:rPr lang="en-US" dirty="0" err="1" smtClean="0"/>
            <a:t>kategori</a:t>
          </a:r>
          <a:r>
            <a:rPr lang="en-US" dirty="0" smtClean="0"/>
            <a:t>)</a:t>
          </a:r>
          <a:endParaRPr lang="en-US" dirty="0">
            <a:solidFill>
              <a:schemeClr val="tx1"/>
            </a:solidFill>
          </a:endParaRPr>
        </a:p>
      </dgm:t>
    </dgm:pt>
    <dgm:pt modelId="{3CD3B7BE-3714-456F-BE14-8C6620C39C8D}" type="parTrans" cxnId="{4C9CEFBD-F712-4580-9268-3B21492D6B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38180A9-85A5-447D-8677-73299E4C7CF8}" type="sibTrans" cxnId="{4C9CEFBD-F712-4580-9268-3B21492D6B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2594622-689D-4483-8CB8-06F608B070F9}">
      <dgm:prSet/>
      <dgm:spPr>
        <a:solidFill>
          <a:schemeClr val="tx1">
            <a:lumMod val="25000"/>
            <a:lumOff val="75000"/>
            <a:alpha val="90000"/>
          </a:schemeClr>
        </a:solidFill>
      </dgm:spPr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</a:t>
          </a:r>
          <a:r>
            <a:rPr lang="en-US" i="1" dirty="0" smtClean="0"/>
            <a:t>independent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lebih</a:t>
          </a:r>
          <a:endParaRPr lang="en-US" dirty="0"/>
        </a:p>
      </dgm:t>
    </dgm:pt>
    <dgm:pt modelId="{26C2133C-5C63-49FB-A4FF-80BDE7629C93}" type="parTrans" cxnId="{445BD251-5333-4D90-8E66-C69DA47F3BC4}">
      <dgm:prSet/>
      <dgm:spPr/>
      <dgm:t>
        <a:bodyPr/>
        <a:lstStyle/>
        <a:p>
          <a:endParaRPr lang="en-US"/>
        </a:p>
      </dgm:t>
    </dgm:pt>
    <dgm:pt modelId="{04F32CC5-E4DB-475B-82C9-3421DDD1AB81}" type="sibTrans" cxnId="{445BD251-5333-4D90-8E66-C69DA47F3BC4}">
      <dgm:prSet/>
      <dgm:spPr/>
      <dgm:t>
        <a:bodyPr/>
        <a:lstStyle/>
        <a:p>
          <a:endParaRPr lang="en-US"/>
        </a:p>
      </dgm:t>
    </dgm:pt>
    <dgm:pt modelId="{603185F4-0FDD-4A06-89FD-B35B3EE6FCE9}">
      <dgm:prSet/>
      <dgm:spPr>
        <a:solidFill>
          <a:srgbClr val="FF99CC">
            <a:alpha val="90000"/>
          </a:srgbClr>
        </a:solidFill>
      </dgm:spPr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</a:t>
          </a:r>
          <a:r>
            <a:rPr lang="en-US" i="1" dirty="0" smtClean="0"/>
            <a:t>independent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 </a:t>
          </a:r>
          <a:r>
            <a:rPr lang="en-US" dirty="0" err="1" smtClean="0"/>
            <a:t>lebih</a:t>
          </a:r>
          <a:endParaRPr lang="en-US" dirty="0"/>
        </a:p>
      </dgm:t>
    </dgm:pt>
    <dgm:pt modelId="{5A8C5205-C291-4E02-A6D1-DCD177059947}" type="parTrans" cxnId="{AA399A01-CCD9-48AF-9D4E-CD1BE17E1D30}">
      <dgm:prSet/>
      <dgm:spPr/>
      <dgm:t>
        <a:bodyPr/>
        <a:lstStyle/>
        <a:p>
          <a:endParaRPr lang="en-US"/>
        </a:p>
      </dgm:t>
    </dgm:pt>
    <dgm:pt modelId="{A5A8626A-D157-481B-AE1A-C8E75D119366}" type="sibTrans" cxnId="{AA399A01-CCD9-48AF-9D4E-CD1BE17E1D30}">
      <dgm:prSet/>
      <dgm:spPr/>
      <dgm:t>
        <a:bodyPr/>
        <a:lstStyle/>
        <a:p>
          <a:endParaRPr lang="en-US"/>
        </a:p>
      </dgm:t>
    </dgm:pt>
    <dgm:pt modelId="{DEDC40FF-35F3-4443-AB98-86DF9946281B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 </a:t>
          </a:r>
          <a:r>
            <a:rPr lang="en-US" dirty="0" err="1" smtClean="0"/>
            <a:t>variabel</a:t>
          </a:r>
          <a:r>
            <a:rPr lang="en-US" dirty="0" smtClean="0"/>
            <a:t> </a:t>
          </a:r>
          <a:r>
            <a:rPr lang="en-US" i="1" dirty="0" smtClean="0"/>
            <a:t>independent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 </a:t>
          </a:r>
          <a:r>
            <a:rPr lang="en-US" dirty="0" err="1" smtClean="0"/>
            <a:t>lebih</a:t>
          </a:r>
          <a:endParaRPr lang="en-US" dirty="0"/>
        </a:p>
      </dgm:t>
    </dgm:pt>
    <dgm:pt modelId="{DE890E71-F04A-49AF-AA5B-8172237DC553}" type="parTrans" cxnId="{AF664461-9201-4F45-A6CE-2E3266B89717}">
      <dgm:prSet/>
      <dgm:spPr/>
      <dgm:t>
        <a:bodyPr/>
        <a:lstStyle/>
        <a:p>
          <a:endParaRPr lang="en-US"/>
        </a:p>
      </dgm:t>
    </dgm:pt>
    <dgm:pt modelId="{DBC71C3A-17EF-45A1-8FD9-B06E250FB73F}" type="sibTrans" cxnId="{AF664461-9201-4F45-A6CE-2E3266B89717}">
      <dgm:prSet/>
      <dgm:spPr/>
      <dgm:t>
        <a:bodyPr/>
        <a:lstStyle/>
        <a:p>
          <a:endParaRPr lang="en-US"/>
        </a:p>
      </dgm:t>
    </dgm:pt>
    <dgm:pt modelId="{9862305A-515D-4E1D-BB6C-4EAD7EB56FB8}" type="pres">
      <dgm:prSet presAssocID="{281646E5-896D-457D-9D05-E2EB908BC0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AA0214-37BF-4F7E-ACAD-C83F7ADE654F}" type="pres">
      <dgm:prSet presAssocID="{ADBEE632-EEB2-4AD7-9C00-154E117954A7}" presName="linNode" presStyleCnt="0"/>
      <dgm:spPr/>
    </dgm:pt>
    <dgm:pt modelId="{677AF376-8A6E-44C1-91C5-CD21784194AB}" type="pres">
      <dgm:prSet presAssocID="{ADBEE632-EEB2-4AD7-9C00-154E117954A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3D8DD-0181-4A7F-B5AC-C403D172E6E2}" type="pres">
      <dgm:prSet presAssocID="{ADBEE632-EEB2-4AD7-9C00-154E117954A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1D19F-08B3-409B-A918-1C5B4EB12E38}" type="pres">
      <dgm:prSet presAssocID="{5FA0FDA3-B162-4711-B2EF-70912752A9F9}" presName="sp" presStyleCnt="0"/>
      <dgm:spPr/>
    </dgm:pt>
    <dgm:pt modelId="{F69BA015-1E98-42B0-A7D1-BA0DA6FA8174}" type="pres">
      <dgm:prSet presAssocID="{A735C348-0953-4711-8CBB-BD02EC8CADB0}" presName="linNode" presStyleCnt="0"/>
      <dgm:spPr/>
    </dgm:pt>
    <dgm:pt modelId="{768FE747-411C-4454-B0E2-0D9420B0DF7D}" type="pres">
      <dgm:prSet presAssocID="{A735C348-0953-4711-8CBB-BD02EC8CADB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8CF94-EB3D-49C2-B897-A2C12BBBBAC9}" type="pres">
      <dgm:prSet presAssocID="{A735C348-0953-4711-8CBB-BD02EC8CADB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7BA5-8AC3-4676-9830-4208AEF21C92}" type="pres">
      <dgm:prSet presAssocID="{1BDCCBC1-259A-485D-A3EB-F33301160DC4}" presName="sp" presStyleCnt="0"/>
      <dgm:spPr/>
    </dgm:pt>
    <dgm:pt modelId="{75282DEA-2886-447F-A137-54DD7C66FD17}" type="pres">
      <dgm:prSet presAssocID="{DF366451-41B7-412E-B975-1D95AC7910E6}" presName="linNode" presStyleCnt="0"/>
      <dgm:spPr/>
    </dgm:pt>
    <dgm:pt modelId="{E79A2E5C-0986-4E66-97C6-CC2DC64226DA}" type="pres">
      <dgm:prSet presAssocID="{DF366451-41B7-412E-B975-1D95AC7910E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CFAFB-9DDB-4AE6-A7EE-B0DBF0BD1BC6}" type="pres">
      <dgm:prSet presAssocID="{DF366451-41B7-412E-B975-1D95AC7910E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664461-9201-4F45-A6CE-2E3266B89717}" srcId="{DF366451-41B7-412E-B975-1D95AC7910E6}" destId="{DEDC40FF-35F3-4443-AB98-86DF9946281B}" srcOrd="1" destOrd="0" parTransId="{DE890E71-F04A-49AF-AA5B-8172237DC553}" sibTransId="{DBC71C3A-17EF-45A1-8FD9-B06E250FB73F}"/>
    <dgm:cxn modelId="{55483091-1E92-4182-A37C-98EA8CDA1778}" type="presOf" srcId="{AC24D362-02B4-45F1-B5C2-0E16CD4A2979}" destId="{DF48CF94-EB3D-49C2-B897-A2C12BBBBAC9}" srcOrd="0" destOrd="0" presId="urn:microsoft.com/office/officeart/2005/8/layout/vList5"/>
    <dgm:cxn modelId="{20874350-05FA-4E23-A083-5094E08547CD}" type="presOf" srcId="{ADBEE632-EEB2-4AD7-9C00-154E117954A7}" destId="{677AF376-8A6E-44C1-91C5-CD21784194AB}" srcOrd="0" destOrd="0" presId="urn:microsoft.com/office/officeart/2005/8/layout/vList5"/>
    <dgm:cxn modelId="{4C9CEFBD-F712-4580-9268-3B21492D6BF7}" srcId="{DF366451-41B7-412E-B975-1D95AC7910E6}" destId="{E94A5896-BD2E-4AAD-A74C-53F09EB72648}" srcOrd="0" destOrd="0" parTransId="{3CD3B7BE-3714-456F-BE14-8C6620C39C8D}" sibTransId="{838180A9-85A5-447D-8677-73299E4C7CF8}"/>
    <dgm:cxn modelId="{1FA4BF10-A953-4E26-A282-CF71BF16EC2E}" type="presOf" srcId="{82594622-689D-4483-8CB8-06F608B070F9}" destId="{EE43D8DD-0181-4A7F-B5AC-C403D172E6E2}" srcOrd="0" destOrd="1" presId="urn:microsoft.com/office/officeart/2005/8/layout/vList5"/>
    <dgm:cxn modelId="{5F7611CF-56E0-4A8A-8914-145E9EA4C814}" type="presOf" srcId="{A735C348-0953-4711-8CBB-BD02EC8CADB0}" destId="{768FE747-411C-4454-B0E2-0D9420B0DF7D}" srcOrd="0" destOrd="0" presId="urn:microsoft.com/office/officeart/2005/8/layout/vList5"/>
    <dgm:cxn modelId="{CD2759AF-0E10-4D85-AD52-801E6C3BED17}" srcId="{A735C348-0953-4711-8CBB-BD02EC8CADB0}" destId="{AC24D362-02B4-45F1-B5C2-0E16CD4A2979}" srcOrd="0" destOrd="0" parTransId="{17ECFF87-3AEB-4EBF-8907-6BA2CD5673B3}" sibTransId="{A8FCE41F-5FA7-41BA-8DDC-E2EFD8F22FF9}"/>
    <dgm:cxn modelId="{666E69E2-72C2-40D1-A59C-D84E2F6610A3}" srcId="{281646E5-896D-457D-9D05-E2EB908BC00E}" destId="{DF366451-41B7-412E-B975-1D95AC7910E6}" srcOrd="2" destOrd="0" parTransId="{B35ED19F-9280-4A3F-BA62-0F12209AB7E3}" sibTransId="{120363D3-0B94-4AB7-AECD-E603ACA79797}"/>
    <dgm:cxn modelId="{0947A7C6-77CC-4761-B44B-BC01B8EAF533}" type="presOf" srcId="{281646E5-896D-457D-9D05-E2EB908BC00E}" destId="{9862305A-515D-4E1D-BB6C-4EAD7EB56FB8}" srcOrd="0" destOrd="0" presId="urn:microsoft.com/office/officeart/2005/8/layout/vList5"/>
    <dgm:cxn modelId="{EC043F84-0377-40F6-B2B9-D90B153214CF}" type="presOf" srcId="{603185F4-0FDD-4A06-89FD-B35B3EE6FCE9}" destId="{DF48CF94-EB3D-49C2-B897-A2C12BBBBAC9}" srcOrd="0" destOrd="1" presId="urn:microsoft.com/office/officeart/2005/8/layout/vList5"/>
    <dgm:cxn modelId="{A35C30C3-A540-43E6-BE49-ABBF92DDB7DB}" type="presOf" srcId="{DEDC40FF-35F3-4443-AB98-86DF9946281B}" destId="{60FCFAFB-9DDB-4AE6-A7EE-B0DBF0BD1BC6}" srcOrd="0" destOrd="1" presId="urn:microsoft.com/office/officeart/2005/8/layout/vList5"/>
    <dgm:cxn modelId="{C30B10C0-220D-4BA6-A54A-2A2C7DCD7802}" srcId="{281646E5-896D-457D-9D05-E2EB908BC00E}" destId="{ADBEE632-EEB2-4AD7-9C00-154E117954A7}" srcOrd="0" destOrd="0" parTransId="{0F24270B-FFF3-48AA-956D-35F60F85478A}" sibTransId="{5FA0FDA3-B162-4711-B2EF-70912752A9F9}"/>
    <dgm:cxn modelId="{2E490B75-FBA4-42C4-803D-6767779F0732}" srcId="{ADBEE632-EEB2-4AD7-9C00-154E117954A7}" destId="{0F14A8D6-FD6D-4985-96F1-262B86D69EDA}" srcOrd="0" destOrd="0" parTransId="{AE524406-15E1-4549-BA4A-E0C4AE4863CE}" sibTransId="{BB35B633-BEB0-4F5E-8DA3-9BFCB401A9E5}"/>
    <dgm:cxn modelId="{A8AD2AF0-87E4-4AA4-A014-55275BF8F2A2}" type="presOf" srcId="{E94A5896-BD2E-4AAD-A74C-53F09EB72648}" destId="{60FCFAFB-9DDB-4AE6-A7EE-B0DBF0BD1BC6}" srcOrd="0" destOrd="0" presId="urn:microsoft.com/office/officeart/2005/8/layout/vList5"/>
    <dgm:cxn modelId="{445BD251-5333-4D90-8E66-C69DA47F3BC4}" srcId="{ADBEE632-EEB2-4AD7-9C00-154E117954A7}" destId="{82594622-689D-4483-8CB8-06F608B070F9}" srcOrd="1" destOrd="0" parTransId="{26C2133C-5C63-49FB-A4FF-80BDE7629C93}" sibTransId="{04F32CC5-E4DB-475B-82C9-3421DDD1AB81}"/>
    <dgm:cxn modelId="{26440BDC-1B7A-4AF6-89B6-5EF606BA4838}" type="presOf" srcId="{DF366451-41B7-412E-B975-1D95AC7910E6}" destId="{E79A2E5C-0986-4E66-97C6-CC2DC64226DA}" srcOrd="0" destOrd="0" presId="urn:microsoft.com/office/officeart/2005/8/layout/vList5"/>
    <dgm:cxn modelId="{A39A58D3-EAC9-49F4-AF2D-101A42B1DD33}" srcId="{281646E5-896D-457D-9D05-E2EB908BC00E}" destId="{A735C348-0953-4711-8CBB-BD02EC8CADB0}" srcOrd="1" destOrd="0" parTransId="{055F7C57-8455-4E89-8FEC-C625C0A397DB}" sibTransId="{1BDCCBC1-259A-485D-A3EB-F33301160DC4}"/>
    <dgm:cxn modelId="{FC1AC274-D5EF-4D8A-BF26-5C72B637CC42}" type="presOf" srcId="{0F14A8D6-FD6D-4985-96F1-262B86D69EDA}" destId="{EE43D8DD-0181-4A7F-B5AC-C403D172E6E2}" srcOrd="0" destOrd="0" presId="urn:microsoft.com/office/officeart/2005/8/layout/vList5"/>
    <dgm:cxn modelId="{AA399A01-CCD9-48AF-9D4E-CD1BE17E1D30}" srcId="{A735C348-0953-4711-8CBB-BD02EC8CADB0}" destId="{603185F4-0FDD-4A06-89FD-B35B3EE6FCE9}" srcOrd="1" destOrd="0" parTransId="{5A8C5205-C291-4E02-A6D1-DCD177059947}" sibTransId="{A5A8626A-D157-481B-AE1A-C8E75D119366}"/>
    <dgm:cxn modelId="{2E1A3338-E630-4347-A30C-1A9D60525B18}" type="presParOf" srcId="{9862305A-515D-4E1D-BB6C-4EAD7EB56FB8}" destId="{94AA0214-37BF-4F7E-ACAD-C83F7ADE654F}" srcOrd="0" destOrd="0" presId="urn:microsoft.com/office/officeart/2005/8/layout/vList5"/>
    <dgm:cxn modelId="{233F2A4E-6D70-457B-8338-0FCA9942AFEF}" type="presParOf" srcId="{94AA0214-37BF-4F7E-ACAD-C83F7ADE654F}" destId="{677AF376-8A6E-44C1-91C5-CD21784194AB}" srcOrd="0" destOrd="0" presId="urn:microsoft.com/office/officeart/2005/8/layout/vList5"/>
    <dgm:cxn modelId="{7D17AAF3-041A-4DEA-95D4-ED4A85DF479A}" type="presParOf" srcId="{94AA0214-37BF-4F7E-ACAD-C83F7ADE654F}" destId="{EE43D8DD-0181-4A7F-B5AC-C403D172E6E2}" srcOrd="1" destOrd="0" presId="urn:microsoft.com/office/officeart/2005/8/layout/vList5"/>
    <dgm:cxn modelId="{5743A1E1-4C05-4A08-AEE7-E4CF4BFB3630}" type="presParOf" srcId="{9862305A-515D-4E1D-BB6C-4EAD7EB56FB8}" destId="{15E1D19F-08B3-409B-A918-1C5B4EB12E38}" srcOrd="1" destOrd="0" presId="urn:microsoft.com/office/officeart/2005/8/layout/vList5"/>
    <dgm:cxn modelId="{9668D4B6-5DFF-4F3D-ADF0-A89721853ED1}" type="presParOf" srcId="{9862305A-515D-4E1D-BB6C-4EAD7EB56FB8}" destId="{F69BA015-1E98-42B0-A7D1-BA0DA6FA8174}" srcOrd="2" destOrd="0" presId="urn:microsoft.com/office/officeart/2005/8/layout/vList5"/>
    <dgm:cxn modelId="{218E71E4-EAE4-412A-99D1-73520FB949A8}" type="presParOf" srcId="{F69BA015-1E98-42B0-A7D1-BA0DA6FA8174}" destId="{768FE747-411C-4454-B0E2-0D9420B0DF7D}" srcOrd="0" destOrd="0" presId="urn:microsoft.com/office/officeart/2005/8/layout/vList5"/>
    <dgm:cxn modelId="{986FD258-9B0F-487E-B4CB-1A65C6ACC106}" type="presParOf" srcId="{F69BA015-1E98-42B0-A7D1-BA0DA6FA8174}" destId="{DF48CF94-EB3D-49C2-B897-A2C12BBBBAC9}" srcOrd="1" destOrd="0" presId="urn:microsoft.com/office/officeart/2005/8/layout/vList5"/>
    <dgm:cxn modelId="{81346F0D-F65D-4267-8D13-B9768DB9E983}" type="presParOf" srcId="{9862305A-515D-4E1D-BB6C-4EAD7EB56FB8}" destId="{449D7BA5-8AC3-4676-9830-4208AEF21C92}" srcOrd="3" destOrd="0" presId="urn:microsoft.com/office/officeart/2005/8/layout/vList5"/>
    <dgm:cxn modelId="{7B03E6B3-F1CC-4F33-AFF0-4FC55B1B3D0A}" type="presParOf" srcId="{9862305A-515D-4E1D-BB6C-4EAD7EB56FB8}" destId="{75282DEA-2886-447F-A137-54DD7C66FD17}" srcOrd="4" destOrd="0" presId="urn:microsoft.com/office/officeart/2005/8/layout/vList5"/>
    <dgm:cxn modelId="{76BA735F-A749-46F9-B044-16D8FC078B0F}" type="presParOf" srcId="{75282DEA-2886-447F-A137-54DD7C66FD17}" destId="{E79A2E5C-0986-4E66-97C6-CC2DC64226DA}" srcOrd="0" destOrd="0" presId="urn:microsoft.com/office/officeart/2005/8/layout/vList5"/>
    <dgm:cxn modelId="{837E46A2-7F59-4685-A733-2387AD576D22}" type="presParOf" srcId="{75282DEA-2886-447F-A137-54DD7C66FD17}" destId="{60FCFAFB-9DDB-4AE6-A7EE-B0DBF0BD1B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F4F737-9296-40E6-A8F0-19E2D6A618C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F64493-DEC6-49E1-B15D-93E56CC3311E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Diskriminan</a:t>
          </a:r>
          <a:endParaRPr lang="en-US" dirty="0"/>
        </a:p>
      </dgm:t>
    </dgm:pt>
    <dgm:pt modelId="{2F3E2887-CA35-430E-A24D-8E92CACBE751}" type="parTrans" cxnId="{8C05DC80-CA71-4504-9B44-485522359C9C}">
      <dgm:prSet/>
      <dgm:spPr/>
      <dgm:t>
        <a:bodyPr/>
        <a:lstStyle/>
        <a:p>
          <a:endParaRPr lang="en-US"/>
        </a:p>
      </dgm:t>
    </dgm:pt>
    <dgm:pt modelId="{59035C48-89FA-48CD-AE52-5D68B7335F01}" type="sibTrans" cxnId="{8C05DC80-CA71-4504-9B44-485522359C9C}">
      <dgm:prSet/>
      <dgm:spPr/>
      <dgm:t>
        <a:bodyPr/>
        <a:lstStyle/>
        <a:p>
          <a:endParaRPr lang="en-US"/>
        </a:p>
      </dgm:t>
    </dgm:pt>
    <dgm:pt modelId="{13C57009-5608-4CEB-AAFA-67DE1643B1E7}">
      <dgm:prSet phldrT="[Text]" custT="1"/>
      <dgm:spPr>
        <a:solidFill>
          <a:srgbClr val="CFD85A"/>
        </a:solidFill>
      </dgm:spPr>
      <dgm:t>
        <a:bodyPr/>
        <a:lstStyle/>
        <a:p>
          <a:r>
            <a:rPr lang="en-US" sz="3200" i="1" dirty="0" smtClean="0">
              <a:solidFill>
                <a:schemeClr val="tx1"/>
              </a:solidFill>
            </a:rPr>
            <a:t>Y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Biner</a:t>
          </a:r>
          <a:r>
            <a:rPr lang="en-US" sz="3200" dirty="0" smtClean="0">
              <a:solidFill>
                <a:schemeClr val="tx1"/>
              </a:solidFill>
            </a:rPr>
            <a:t>  (nominal, j =2 </a:t>
          </a:r>
          <a:r>
            <a:rPr lang="en-US" sz="3200" dirty="0" err="1" smtClean="0">
              <a:solidFill>
                <a:schemeClr val="tx1"/>
              </a:solidFill>
            </a:rPr>
            <a:t>kelompok</a:t>
          </a:r>
          <a:r>
            <a:rPr lang="en-US" sz="3200" dirty="0" smtClean="0">
              <a:solidFill>
                <a:schemeClr val="tx1"/>
              </a:solidFill>
            </a:rPr>
            <a:t>)</a:t>
          </a:r>
          <a:endParaRPr lang="en-US" sz="3200" dirty="0">
            <a:solidFill>
              <a:schemeClr val="tx1"/>
            </a:solidFill>
          </a:endParaRPr>
        </a:p>
      </dgm:t>
    </dgm:pt>
    <dgm:pt modelId="{3753DA13-6D3F-4C99-A73B-FE982C7950F7}" type="parTrans" cxnId="{7EE7DD0C-47E8-4504-8FF2-D13CC29BE4C7}">
      <dgm:prSet/>
      <dgm:spPr/>
      <dgm:t>
        <a:bodyPr/>
        <a:lstStyle/>
        <a:p>
          <a:endParaRPr lang="en-US"/>
        </a:p>
      </dgm:t>
    </dgm:pt>
    <dgm:pt modelId="{4F095181-75B9-4A64-8D68-265655F66BFD}" type="sibTrans" cxnId="{7EE7DD0C-47E8-4504-8FF2-D13CC29BE4C7}">
      <dgm:prSet/>
      <dgm:spPr/>
      <dgm:t>
        <a:bodyPr/>
        <a:lstStyle/>
        <a:p>
          <a:endParaRPr lang="en-US"/>
        </a:p>
      </dgm:t>
    </dgm:pt>
    <dgm:pt modelId="{A73AC3AA-996F-4EF8-B095-F90A4B0044E1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Variabel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i="1" dirty="0" smtClean="0">
              <a:solidFill>
                <a:schemeClr val="tx1"/>
              </a:solidFill>
            </a:rPr>
            <a:t>independent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berskala</a:t>
          </a:r>
          <a:r>
            <a:rPr lang="en-US" dirty="0" smtClean="0">
              <a:solidFill>
                <a:schemeClr val="tx1"/>
              </a:solidFill>
            </a:rPr>
            <a:t> interval</a:t>
          </a:r>
          <a:endParaRPr lang="en-US" dirty="0">
            <a:solidFill>
              <a:schemeClr val="tx1"/>
            </a:solidFill>
          </a:endParaRPr>
        </a:p>
      </dgm:t>
    </dgm:pt>
    <dgm:pt modelId="{467183E9-6A39-4D6A-AB1B-B420EC4A5167}" type="parTrans" cxnId="{4F6B7A0D-8173-4FDC-A658-74413B4493D6}">
      <dgm:prSet/>
      <dgm:spPr/>
      <dgm:t>
        <a:bodyPr/>
        <a:lstStyle/>
        <a:p>
          <a:endParaRPr lang="en-US"/>
        </a:p>
      </dgm:t>
    </dgm:pt>
    <dgm:pt modelId="{EF1D02FB-4EF8-41DB-AFB3-4F00A138ADA9}" type="sibTrans" cxnId="{4F6B7A0D-8173-4FDC-A658-74413B4493D6}">
      <dgm:prSet/>
      <dgm:spPr/>
      <dgm:t>
        <a:bodyPr/>
        <a:lstStyle/>
        <a:p>
          <a:endParaRPr lang="en-US"/>
        </a:p>
      </dgm:t>
    </dgm:pt>
    <dgm:pt modelId="{394C5DBA-8A77-4B2D-94EB-719C1A94461D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Menduga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skor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klasifikasi</a:t>
          </a:r>
          <a:r>
            <a:rPr lang="en-US" dirty="0" smtClean="0">
              <a:solidFill>
                <a:schemeClr val="tx1"/>
              </a:solidFill>
            </a:rPr>
            <a:t> (</a:t>
          </a:r>
          <a:r>
            <a:rPr lang="en-US" dirty="0" err="1" smtClean="0">
              <a:solidFill>
                <a:schemeClr val="tx1"/>
              </a:solidFill>
            </a:rPr>
            <a:t>klpk</a:t>
          </a:r>
          <a:r>
            <a:rPr lang="en-US" dirty="0" smtClean="0">
              <a:solidFill>
                <a:schemeClr val="tx1"/>
              </a:solidFill>
            </a:rPr>
            <a:t> 1 at </a:t>
          </a:r>
          <a:r>
            <a:rPr lang="en-US" dirty="0" err="1" smtClean="0">
              <a:solidFill>
                <a:schemeClr val="tx1"/>
              </a:solidFill>
            </a:rPr>
            <a:t>klpk</a:t>
          </a:r>
          <a:r>
            <a:rPr lang="en-US" dirty="0" smtClean="0">
              <a:solidFill>
                <a:schemeClr val="tx1"/>
              </a:solidFill>
            </a:rPr>
            <a:t> 2) </a:t>
          </a:r>
          <a:endParaRPr lang="en-US" dirty="0">
            <a:solidFill>
              <a:schemeClr val="tx1"/>
            </a:solidFill>
          </a:endParaRPr>
        </a:p>
      </dgm:t>
    </dgm:pt>
    <dgm:pt modelId="{53386769-F2D8-4B81-BE37-47FC240FE167}" type="parTrans" cxnId="{88F91AA2-7C5F-4FB9-80CD-C20A591CD266}">
      <dgm:prSet/>
      <dgm:spPr/>
      <dgm:t>
        <a:bodyPr/>
        <a:lstStyle/>
        <a:p>
          <a:endParaRPr lang="en-US"/>
        </a:p>
      </dgm:t>
    </dgm:pt>
    <dgm:pt modelId="{FF56AC4B-CDC3-4D65-AE96-9B4C886CCDA3}" type="sibTrans" cxnId="{88F91AA2-7C5F-4FB9-80CD-C20A591CD266}">
      <dgm:prSet/>
      <dgm:spPr/>
      <dgm:t>
        <a:bodyPr/>
        <a:lstStyle/>
        <a:p>
          <a:endParaRPr lang="en-US"/>
        </a:p>
      </dgm:t>
    </dgm:pt>
    <dgm:pt modelId="{8BA67869-E6EA-485F-94EA-944CDA59C237}" type="pres">
      <dgm:prSet presAssocID="{D5F4F737-9296-40E6-A8F0-19E2D6A618C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7BA3B6-AC60-446F-8448-7831846C7150}" type="pres">
      <dgm:prSet presAssocID="{3BF64493-DEC6-49E1-B15D-93E56CC3311E}" presName="roof" presStyleLbl="dkBgShp" presStyleIdx="0" presStyleCnt="2"/>
      <dgm:spPr/>
      <dgm:t>
        <a:bodyPr/>
        <a:lstStyle/>
        <a:p>
          <a:endParaRPr lang="en-US"/>
        </a:p>
      </dgm:t>
    </dgm:pt>
    <dgm:pt modelId="{964AC8D4-C231-4BF4-93C9-9ED2BDABFA89}" type="pres">
      <dgm:prSet presAssocID="{3BF64493-DEC6-49E1-B15D-93E56CC3311E}" presName="pillars" presStyleCnt="0"/>
      <dgm:spPr/>
    </dgm:pt>
    <dgm:pt modelId="{987FD6F6-CC2F-46AB-A71E-24561904FFF8}" type="pres">
      <dgm:prSet presAssocID="{3BF64493-DEC6-49E1-B15D-93E56CC3311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18DF7-8EDA-4363-A5A6-33428524751F}" type="pres">
      <dgm:prSet presAssocID="{A73AC3AA-996F-4EF8-B095-F90A4B0044E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51FAC-EC81-4A51-8E86-060EFA661F25}" type="pres">
      <dgm:prSet presAssocID="{394C5DBA-8A77-4B2D-94EB-719C1A94461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FCAD2-C873-4A5B-9ED2-417055B09292}" type="pres">
      <dgm:prSet presAssocID="{3BF64493-DEC6-49E1-B15D-93E56CC3311E}" presName="base" presStyleLbl="dkBgShp" presStyleIdx="1" presStyleCnt="2"/>
      <dgm:spPr>
        <a:solidFill>
          <a:srgbClr val="E5F4F9"/>
        </a:solidFill>
      </dgm:spPr>
    </dgm:pt>
  </dgm:ptLst>
  <dgm:cxnLst>
    <dgm:cxn modelId="{4F6B7A0D-8173-4FDC-A658-74413B4493D6}" srcId="{3BF64493-DEC6-49E1-B15D-93E56CC3311E}" destId="{A73AC3AA-996F-4EF8-B095-F90A4B0044E1}" srcOrd="1" destOrd="0" parTransId="{467183E9-6A39-4D6A-AB1B-B420EC4A5167}" sibTransId="{EF1D02FB-4EF8-41DB-AFB3-4F00A138ADA9}"/>
    <dgm:cxn modelId="{C82BCEC7-477D-42BF-9953-777B19AACF3E}" type="presOf" srcId="{13C57009-5608-4CEB-AAFA-67DE1643B1E7}" destId="{987FD6F6-CC2F-46AB-A71E-24561904FFF8}" srcOrd="0" destOrd="0" presId="urn:microsoft.com/office/officeart/2005/8/layout/hList3"/>
    <dgm:cxn modelId="{6DE02E88-90DB-4AB4-BC8C-6116EE879E64}" type="presOf" srcId="{A73AC3AA-996F-4EF8-B095-F90A4B0044E1}" destId="{DFF18DF7-8EDA-4363-A5A6-33428524751F}" srcOrd="0" destOrd="0" presId="urn:microsoft.com/office/officeart/2005/8/layout/hList3"/>
    <dgm:cxn modelId="{88F91AA2-7C5F-4FB9-80CD-C20A591CD266}" srcId="{3BF64493-DEC6-49E1-B15D-93E56CC3311E}" destId="{394C5DBA-8A77-4B2D-94EB-719C1A94461D}" srcOrd="2" destOrd="0" parTransId="{53386769-F2D8-4B81-BE37-47FC240FE167}" sibTransId="{FF56AC4B-CDC3-4D65-AE96-9B4C886CCDA3}"/>
    <dgm:cxn modelId="{8C05DC80-CA71-4504-9B44-485522359C9C}" srcId="{D5F4F737-9296-40E6-A8F0-19E2D6A618C2}" destId="{3BF64493-DEC6-49E1-B15D-93E56CC3311E}" srcOrd="0" destOrd="0" parTransId="{2F3E2887-CA35-430E-A24D-8E92CACBE751}" sibTransId="{59035C48-89FA-48CD-AE52-5D68B7335F01}"/>
    <dgm:cxn modelId="{7EE7DD0C-47E8-4504-8FF2-D13CC29BE4C7}" srcId="{3BF64493-DEC6-49E1-B15D-93E56CC3311E}" destId="{13C57009-5608-4CEB-AAFA-67DE1643B1E7}" srcOrd="0" destOrd="0" parTransId="{3753DA13-6D3F-4C99-A73B-FE982C7950F7}" sibTransId="{4F095181-75B9-4A64-8D68-265655F66BFD}"/>
    <dgm:cxn modelId="{A932878F-7BBD-4873-A22A-8C8B67634F46}" type="presOf" srcId="{D5F4F737-9296-40E6-A8F0-19E2D6A618C2}" destId="{8BA67869-E6EA-485F-94EA-944CDA59C237}" srcOrd="0" destOrd="0" presId="urn:microsoft.com/office/officeart/2005/8/layout/hList3"/>
    <dgm:cxn modelId="{BF2A2633-1F0C-4FD3-87B3-1DEF6C76F621}" type="presOf" srcId="{394C5DBA-8A77-4B2D-94EB-719C1A94461D}" destId="{BDF51FAC-EC81-4A51-8E86-060EFA661F25}" srcOrd="0" destOrd="0" presId="urn:microsoft.com/office/officeart/2005/8/layout/hList3"/>
    <dgm:cxn modelId="{45C81D59-542B-47AC-AAF3-F31F10DFD0A9}" type="presOf" srcId="{3BF64493-DEC6-49E1-B15D-93E56CC3311E}" destId="{6E7BA3B6-AC60-446F-8448-7831846C7150}" srcOrd="0" destOrd="0" presId="urn:microsoft.com/office/officeart/2005/8/layout/hList3"/>
    <dgm:cxn modelId="{C1A7D8BE-7D55-45D3-AC25-754319A664DF}" type="presParOf" srcId="{8BA67869-E6EA-485F-94EA-944CDA59C237}" destId="{6E7BA3B6-AC60-446F-8448-7831846C7150}" srcOrd="0" destOrd="0" presId="urn:microsoft.com/office/officeart/2005/8/layout/hList3"/>
    <dgm:cxn modelId="{3CD1CC64-1400-426D-8C16-B51548B2F5A0}" type="presParOf" srcId="{8BA67869-E6EA-485F-94EA-944CDA59C237}" destId="{964AC8D4-C231-4BF4-93C9-9ED2BDABFA89}" srcOrd="1" destOrd="0" presId="urn:microsoft.com/office/officeart/2005/8/layout/hList3"/>
    <dgm:cxn modelId="{BABDE147-CAD5-4659-8774-9EE20EB366AE}" type="presParOf" srcId="{964AC8D4-C231-4BF4-93C9-9ED2BDABFA89}" destId="{987FD6F6-CC2F-46AB-A71E-24561904FFF8}" srcOrd="0" destOrd="0" presId="urn:microsoft.com/office/officeart/2005/8/layout/hList3"/>
    <dgm:cxn modelId="{B01DCE1C-0FD5-4953-8086-DAA1293F049E}" type="presParOf" srcId="{964AC8D4-C231-4BF4-93C9-9ED2BDABFA89}" destId="{DFF18DF7-8EDA-4363-A5A6-33428524751F}" srcOrd="1" destOrd="0" presId="urn:microsoft.com/office/officeart/2005/8/layout/hList3"/>
    <dgm:cxn modelId="{E38A002F-36EA-4E3B-86D7-BD527D2AB3A6}" type="presParOf" srcId="{964AC8D4-C231-4BF4-93C9-9ED2BDABFA89}" destId="{BDF51FAC-EC81-4A51-8E86-060EFA661F25}" srcOrd="2" destOrd="0" presId="urn:microsoft.com/office/officeart/2005/8/layout/hList3"/>
    <dgm:cxn modelId="{613BF298-1391-4EE6-8D91-FA5220BF76C3}" type="presParOf" srcId="{8BA67869-E6EA-485F-94EA-944CDA59C237}" destId="{D2BFCAD2-C873-4A5B-9ED2-417055B09292}" srcOrd="2" destOrd="0" presId="urn:microsoft.com/office/officeart/2005/8/layout/hList3"/>
  </dgm:cxnLst>
  <dgm:bg>
    <a:solidFill>
      <a:srgbClr val="E5F4F9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F4F737-9296-40E6-A8F0-19E2D6A618C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F64493-DEC6-49E1-B15D-93E56CC3311E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Nonparametric Test</a:t>
          </a:r>
          <a:endParaRPr lang="en-US" dirty="0"/>
        </a:p>
      </dgm:t>
    </dgm:pt>
    <dgm:pt modelId="{2F3E2887-CA35-430E-A24D-8E92CACBE751}" type="parTrans" cxnId="{8C05DC80-CA71-4504-9B44-485522359C9C}">
      <dgm:prSet/>
      <dgm:spPr/>
      <dgm:t>
        <a:bodyPr/>
        <a:lstStyle/>
        <a:p>
          <a:endParaRPr lang="en-US"/>
        </a:p>
      </dgm:t>
    </dgm:pt>
    <dgm:pt modelId="{59035C48-89FA-48CD-AE52-5D68B7335F01}" type="sibTrans" cxnId="{8C05DC80-CA71-4504-9B44-485522359C9C}">
      <dgm:prSet/>
      <dgm:spPr/>
      <dgm:t>
        <a:bodyPr/>
        <a:lstStyle/>
        <a:p>
          <a:endParaRPr lang="en-US"/>
        </a:p>
      </dgm:t>
    </dgm:pt>
    <dgm:pt modelId="{13C57009-5608-4CEB-AAFA-67DE1643B1E7}">
      <dgm:prSet phldrT="[Text]" custT="1"/>
      <dgm:spPr>
        <a:solidFill>
          <a:srgbClr val="CFD85A"/>
        </a:solidFill>
      </dgm:spPr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Jumlah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grup</a:t>
          </a:r>
          <a:r>
            <a:rPr lang="en-US" sz="2400" dirty="0" smtClean="0">
              <a:solidFill>
                <a:schemeClr val="tx1"/>
              </a:solidFill>
            </a:rPr>
            <a:t>/</a:t>
          </a:r>
          <a:r>
            <a:rPr lang="en-US" sz="2400" dirty="0" err="1" smtClean="0">
              <a:solidFill>
                <a:schemeClr val="tx1"/>
              </a:solidFill>
            </a:rPr>
            <a:t>sampel</a:t>
          </a:r>
          <a:endParaRPr lang="en-US" sz="2400" dirty="0" smtClean="0">
            <a:solidFill>
              <a:schemeClr val="tx1"/>
            </a:solidFill>
          </a:endParaRPr>
        </a:p>
        <a:p>
          <a:r>
            <a:rPr lang="en-US" sz="2400" dirty="0" smtClean="0">
              <a:solidFill>
                <a:schemeClr val="tx1"/>
              </a:solidFill>
            </a:rPr>
            <a:t>1 </a:t>
          </a:r>
          <a:r>
            <a:rPr lang="en-US" sz="2400" dirty="0" err="1" smtClean="0">
              <a:solidFill>
                <a:schemeClr val="tx1"/>
              </a:solidFill>
            </a:rPr>
            <a:t>sampel</a:t>
          </a:r>
          <a:endParaRPr lang="en-US" sz="2400" dirty="0" smtClean="0">
            <a:solidFill>
              <a:schemeClr val="tx1"/>
            </a:solidFill>
          </a:endParaRPr>
        </a:p>
        <a:p>
          <a:r>
            <a:rPr lang="en-US" sz="2400" dirty="0" smtClean="0">
              <a:solidFill>
                <a:schemeClr val="tx1"/>
              </a:solidFill>
            </a:rPr>
            <a:t>2 </a:t>
          </a:r>
          <a:r>
            <a:rPr lang="en-US" sz="2400" dirty="0" err="1" smtClean="0">
              <a:solidFill>
                <a:schemeClr val="tx1"/>
              </a:solidFill>
            </a:rPr>
            <a:t>sampel</a:t>
          </a:r>
          <a:endParaRPr lang="en-US" sz="2400" dirty="0" smtClean="0">
            <a:solidFill>
              <a:schemeClr val="tx1"/>
            </a:solidFill>
          </a:endParaRPr>
        </a:p>
        <a:p>
          <a:r>
            <a:rPr lang="en-US" sz="2400" dirty="0" smtClean="0">
              <a:solidFill>
                <a:schemeClr val="tx1"/>
              </a:solidFill>
            </a:rPr>
            <a:t>k </a:t>
          </a:r>
          <a:r>
            <a:rPr lang="en-US" sz="2400" dirty="0" err="1" smtClean="0">
              <a:solidFill>
                <a:schemeClr val="tx1"/>
              </a:solidFill>
            </a:rPr>
            <a:t>sampel</a:t>
          </a:r>
          <a:endParaRPr lang="en-US" sz="2400" dirty="0">
            <a:solidFill>
              <a:schemeClr val="tx1"/>
            </a:solidFill>
          </a:endParaRPr>
        </a:p>
      </dgm:t>
    </dgm:pt>
    <dgm:pt modelId="{3753DA13-6D3F-4C99-A73B-FE982C7950F7}" type="parTrans" cxnId="{7EE7DD0C-47E8-4504-8FF2-D13CC29BE4C7}">
      <dgm:prSet/>
      <dgm:spPr/>
      <dgm:t>
        <a:bodyPr/>
        <a:lstStyle/>
        <a:p>
          <a:endParaRPr lang="en-US"/>
        </a:p>
      </dgm:t>
    </dgm:pt>
    <dgm:pt modelId="{4F095181-75B9-4A64-8D68-265655F66BFD}" type="sibTrans" cxnId="{7EE7DD0C-47E8-4504-8FF2-D13CC29BE4C7}">
      <dgm:prSet/>
      <dgm:spPr/>
      <dgm:t>
        <a:bodyPr/>
        <a:lstStyle/>
        <a:p>
          <a:endParaRPr lang="en-US"/>
        </a:p>
      </dgm:t>
    </dgm:pt>
    <dgm:pt modelId="{A73AC3AA-996F-4EF8-B095-F90A4B0044E1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Hipotesis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Deskripsi</a:t>
          </a:r>
          <a:endParaRPr lang="en-US" sz="2400" dirty="0" smtClean="0">
            <a:solidFill>
              <a:schemeClr val="tx1"/>
            </a:solidFill>
          </a:endParaRPr>
        </a:p>
        <a:p>
          <a:r>
            <a:rPr lang="en-US" sz="2400" dirty="0" err="1" smtClean="0">
              <a:solidFill>
                <a:schemeClr val="tx1"/>
              </a:solidFill>
            </a:rPr>
            <a:t>atau</a:t>
          </a:r>
          <a:r>
            <a:rPr lang="en-US" sz="2400" dirty="0" smtClean="0">
              <a:solidFill>
                <a:schemeClr val="tx1"/>
              </a:solidFill>
            </a:rPr>
            <a:t> </a:t>
          </a:r>
        </a:p>
        <a:p>
          <a:r>
            <a:rPr lang="en-US" sz="2400" dirty="0" err="1" smtClean="0">
              <a:solidFill>
                <a:schemeClr val="tx1"/>
              </a:solidFill>
            </a:rPr>
            <a:t>Hipotesis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Asosiasi</a:t>
          </a:r>
          <a:endParaRPr lang="en-US" sz="2400" dirty="0">
            <a:solidFill>
              <a:schemeClr val="tx1"/>
            </a:solidFill>
          </a:endParaRPr>
        </a:p>
      </dgm:t>
    </dgm:pt>
    <dgm:pt modelId="{467183E9-6A39-4D6A-AB1B-B420EC4A5167}" type="parTrans" cxnId="{4F6B7A0D-8173-4FDC-A658-74413B4493D6}">
      <dgm:prSet/>
      <dgm:spPr/>
      <dgm:t>
        <a:bodyPr/>
        <a:lstStyle/>
        <a:p>
          <a:endParaRPr lang="en-US"/>
        </a:p>
      </dgm:t>
    </dgm:pt>
    <dgm:pt modelId="{EF1D02FB-4EF8-41DB-AFB3-4F00A138ADA9}" type="sibTrans" cxnId="{4F6B7A0D-8173-4FDC-A658-74413B4493D6}">
      <dgm:prSet/>
      <dgm:spPr/>
      <dgm:t>
        <a:bodyPr/>
        <a:lstStyle/>
        <a:p>
          <a:endParaRPr lang="en-US"/>
        </a:p>
      </dgm:t>
    </dgm:pt>
    <dgm:pt modelId="{394C5DBA-8A77-4B2D-94EB-719C1A94461D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 algn="l"/>
          <a:endParaRPr lang="en-US" sz="1800" dirty="0" smtClean="0">
            <a:solidFill>
              <a:schemeClr val="tx1"/>
            </a:solidFill>
          </a:endParaRPr>
        </a:p>
        <a:p>
          <a:pPr algn="l"/>
          <a:r>
            <a:rPr lang="en-US" sz="1800" dirty="0" smtClean="0">
              <a:solidFill>
                <a:schemeClr val="tx1"/>
              </a:solidFill>
            </a:rPr>
            <a:t>*</a:t>
          </a:r>
          <a:r>
            <a:rPr lang="en-US" sz="1800" dirty="0" err="1" smtClean="0">
              <a:solidFill>
                <a:schemeClr val="tx1"/>
              </a:solidFill>
            </a:rPr>
            <a:t>Uji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Normalitas</a:t>
          </a:r>
          <a:r>
            <a:rPr lang="en-US" sz="1800" dirty="0" smtClean="0">
              <a:solidFill>
                <a:schemeClr val="tx1"/>
              </a:solidFill>
            </a:rPr>
            <a:t> Data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*</a:t>
          </a:r>
          <a:r>
            <a:rPr lang="en-US" sz="1800" dirty="0" err="1" smtClean="0">
              <a:solidFill>
                <a:schemeClr val="tx1"/>
              </a:solidFill>
            </a:rPr>
            <a:t>Uji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Homogenitas</a:t>
          </a:r>
          <a:r>
            <a:rPr lang="en-US" sz="1800" dirty="0" smtClean="0">
              <a:solidFill>
                <a:schemeClr val="tx1"/>
              </a:solidFill>
            </a:rPr>
            <a:t> Data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*</a:t>
          </a:r>
          <a:r>
            <a:rPr lang="en-US" sz="1800" dirty="0" err="1" smtClean="0">
              <a:solidFill>
                <a:schemeClr val="tx1"/>
              </a:solidFill>
            </a:rPr>
            <a:t>Uji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Keterkaitan</a:t>
          </a:r>
          <a:r>
            <a:rPr lang="en-US" sz="1800" dirty="0" smtClean="0">
              <a:solidFill>
                <a:schemeClr val="tx1"/>
              </a:solidFill>
            </a:rPr>
            <a:t>  </a:t>
          </a:r>
          <a:r>
            <a:rPr lang="en-US" sz="1800" dirty="0" err="1" smtClean="0">
              <a:solidFill>
                <a:schemeClr val="tx1"/>
              </a:solidFill>
            </a:rPr>
            <a:t>atau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Korelasi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Antara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Variabel</a:t>
          </a:r>
          <a:endParaRPr lang="en-US" sz="1800" dirty="0" smtClean="0">
            <a:solidFill>
              <a:schemeClr val="tx1"/>
            </a:solidFill>
          </a:endParaRPr>
        </a:p>
        <a:p>
          <a:pPr algn="l"/>
          <a:r>
            <a:rPr lang="en-US" sz="1800" dirty="0" smtClean="0">
              <a:solidFill>
                <a:schemeClr val="tx1"/>
              </a:solidFill>
            </a:rPr>
            <a:t>*</a:t>
          </a:r>
          <a:r>
            <a:rPr lang="en-US" sz="1800" dirty="0" err="1" smtClean="0">
              <a:solidFill>
                <a:schemeClr val="tx1"/>
              </a:solidFill>
            </a:rPr>
            <a:t>Uji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Perbedaan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Dua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Sampel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atau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Lebih</a:t>
          </a:r>
          <a:endParaRPr lang="en-US" sz="1800" dirty="0" smtClean="0">
            <a:solidFill>
              <a:schemeClr val="tx1"/>
            </a:solidFill>
          </a:endParaRPr>
        </a:p>
        <a:p>
          <a:pPr algn="l"/>
          <a:r>
            <a:rPr lang="en-US" sz="1800" dirty="0" smtClean="0">
              <a:solidFill>
                <a:schemeClr val="tx1"/>
              </a:solidFill>
            </a:rPr>
            <a:t>*</a:t>
          </a:r>
          <a:r>
            <a:rPr lang="en-US" sz="1800" dirty="0" err="1" smtClean="0">
              <a:solidFill>
                <a:schemeClr val="tx1"/>
              </a:solidFill>
            </a:rPr>
            <a:t>Uji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Pengaruh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Perlakuan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Sebelum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Sesudah</a:t>
          </a:r>
          <a:endParaRPr lang="en-US" sz="1800" dirty="0" smtClean="0">
            <a:solidFill>
              <a:schemeClr val="tx1"/>
            </a:solidFill>
          </a:endParaRPr>
        </a:p>
        <a:p>
          <a:pPr algn="l"/>
          <a:r>
            <a:rPr lang="en-US" sz="1800" dirty="0" smtClean="0">
              <a:solidFill>
                <a:schemeClr val="tx1"/>
              </a:solidFill>
            </a:rPr>
            <a:t>…</a:t>
          </a:r>
        </a:p>
        <a:p>
          <a:pPr algn="l"/>
          <a:r>
            <a:rPr lang="en-US" sz="1800" dirty="0" smtClean="0">
              <a:solidFill>
                <a:schemeClr val="tx1"/>
              </a:solidFill>
            </a:rPr>
            <a:t> </a:t>
          </a:r>
          <a:endParaRPr lang="en-US" sz="1800" dirty="0">
            <a:solidFill>
              <a:schemeClr val="tx1"/>
            </a:solidFill>
          </a:endParaRPr>
        </a:p>
      </dgm:t>
    </dgm:pt>
    <dgm:pt modelId="{53386769-F2D8-4B81-BE37-47FC240FE167}" type="parTrans" cxnId="{88F91AA2-7C5F-4FB9-80CD-C20A591CD266}">
      <dgm:prSet/>
      <dgm:spPr/>
      <dgm:t>
        <a:bodyPr/>
        <a:lstStyle/>
        <a:p>
          <a:endParaRPr lang="en-US"/>
        </a:p>
      </dgm:t>
    </dgm:pt>
    <dgm:pt modelId="{FF56AC4B-CDC3-4D65-AE96-9B4C886CCDA3}" type="sibTrans" cxnId="{88F91AA2-7C5F-4FB9-80CD-C20A591CD266}">
      <dgm:prSet/>
      <dgm:spPr/>
      <dgm:t>
        <a:bodyPr/>
        <a:lstStyle/>
        <a:p>
          <a:endParaRPr lang="en-US"/>
        </a:p>
      </dgm:t>
    </dgm:pt>
    <dgm:pt modelId="{8BA67869-E6EA-485F-94EA-944CDA59C237}" type="pres">
      <dgm:prSet presAssocID="{D5F4F737-9296-40E6-A8F0-19E2D6A618C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7BA3B6-AC60-446F-8448-7831846C7150}" type="pres">
      <dgm:prSet presAssocID="{3BF64493-DEC6-49E1-B15D-93E56CC3311E}" presName="roof" presStyleLbl="dkBgShp" presStyleIdx="0" presStyleCnt="2"/>
      <dgm:spPr/>
      <dgm:t>
        <a:bodyPr/>
        <a:lstStyle/>
        <a:p>
          <a:endParaRPr lang="en-US"/>
        </a:p>
      </dgm:t>
    </dgm:pt>
    <dgm:pt modelId="{964AC8D4-C231-4BF4-93C9-9ED2BDABFA89}" type="pres">
      <dgm:prSet presAssocID="{3BF64493-DEC6-49E1-B15D-93E56CC3311E}" presName="pillars" presStyleCnt="0"/>
      <dgm:spPr/>
    </dgm:pt>
    <dgm:pt modelId="{987FD6F6-CC2F-46AB-A71E-24561904FFF8}" type="pres">
      <dgm:prSet presAssocID="{3BF64493-DEC6-49E1-B15D-93E56CC3311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18DF7-8EDA-4363-A5A6-33428524751F}" type="pres">
      <dgm:prSet presAssocID="{A73AC3AA-996F-4EF8-B095-F90A4B0044E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51FAC-EC81-4A51-8E86-060EFA661F25}" type="pres">
      <dgm:prSet presAssocID="{394C5DBA-8A77-4B2D-94EB-719C1A94461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FCAD2-C873-4A5B-9ED2-417055B09292}" type="pres">
      <dgm:prSet presAssocID="{3BF64493-DEC6-49E1-B15D-93E56CC3311E}" presName="base" presStyleLbl="dkBgShp" presStyleIdx="1" presStyleCnt="2"/>
      <dgm:spPr>
        <a:solidFill>
          <a:srgbClr val="E5F4F9"/>
        </a:solidFill>
      </dgm:spPr>
    </dgm:pt>
  </dgm:ptLst>
  <dgm:cxnLst>
    <dgm:cxn modelId="{8CB7B664-7566-4BAC-8F13-312EFBF24D38}" type="presOf" srcId="{13C57009-5608-4CEB-AAFA-67DE1643B1E7}" destId="{987FD6F6-CC2F-46AB-A71E-24561904FFF8}" srcOrd="0" destOrd="0" presId="urn:microsoft.com/office/officeart/2005/8/layout/hList3"/>
    <dgm:cxn modelId="{4F6B7A0D-8173-4FDC-A658-74413B4493D6}" srcId="{3BF64493-DEC6-49E1-B15D-93E56CC3311E}" destId="{A73AC3AA-996F-4EF8-B095-F90A4B0044E1}" srcOrd="1" destOrd="0" parTransId="{467183E9-6A39-4D6A-AB1B-B420EC4A5167}" sibTransId="{EF1D02FB-4EF8-41DB-AFB3-4F00A138ADA9}"/>
    <dgm:cxn modelId="{33658D7E-CBCE-4836-B49F-B8F501F7617E}" type="presOf" srcId="{3BF64493-DEC6-49E1-B15D-93E56CC3311E}" destId="{6E7BA3B6-AC60-446F-8448-7831846C7150}" srcOrd="0" destOrd="0" presId="urn:microsoft.com/office/officeart/2005/8/layout/hList3"/>
    <dgm:cxn modelId="{040CC7A0-83D5-4C31-BDED-310D94E9FDF3}" type="presOf" srcId="{394C5DBA-8A77-4B2D-94EB-719C1A94461D}" destId="{BDF51FAC-EC81-4A51-8E86-060EFA661F25}" srcOrd="0" destOrd="0" presId="urn:microsoft.com/office/officeart/2005/8/layout/hList3"/>
    <dgm:cxn modelId="{88F91AA2-7C5F-4FB9-80CD-C20A591CD266}" srcId="{3BF64493-DEC6-49E1-B15D-93E56CC3311E}" destId="{394C5DBA-8A77-4B2D-94EB-719C1A94461D}" srcOrd="2" destOrd="0" parTransId="{53386769-F2D8-4B81-BE37-47FC240FE167}" sibTransId="{FF56AC4B-CDC3-4D65-AE96-9B4C886CCDA3}"/>
    <dgm:cxn modelId="{8C05DC80-CA71-4504-9B44-485522359C9C}" srcId="{D5F4F737-9296-40E6-A8F0-19E2D6A618C2}" destId="{3BF64493-DEC6-49E1-B15D-93E56CC3311E}" srcOrd="0" destOrd="0" parTransId="{2F3E2887-CA35-430E-A24D-8E92CACBE751}" sibTransId="{59035C48-89FA-48CD-AE52-5D68B7335F01}"/>
    <dgm:cxn modelId="{A93169D8-5011-4C34-8EC7-E139970E021E}" type="presOf" srcId="{A73AC3AA-996F-4EF8-B095-F90A4B0044E1}" destId="{DFF18DF7-8EDA-4363-A5A6-33428524751F}" srcOrd="0" destOrd="0" presId="urn:microsoft.com/office/officeart/2005/8/layout/hList3"/>
    <dgm:cxn modelId="{7EE7DD0C-47E8-4504-8FF2-D13CC29BE4C7}" srcId="{3BF64493-DEC6-49E1-B15D-93E56CC3311E}" destId="{13C57009-5608-4CEB-AAFA-67DE1643B1E7}" srcOrd="0" destOrd="0" parTransId="{3753DA13-6D3F-4C99-A73B-FE982C7950F7}" sibTransId="{4F095181-75B9-4A64-8D68-265655F66BFD}"/>
    <dgm:cxn modelId="{505EB15B-42A3-4FD8-B9DF-226A59EB5EF8}" type="presOf" srcId="{D5F4F737-9296-40E6-A8F0-19E2D6A618C2}" destId="{8BA67869-E6EA-485F-94EA-944CDA59C237}" srcOrd="0" destOrd="0" presId="urn:microsoft.com/office/officeart/2005/8/layout/hList3"/>
    <dgm:cxn modelId="{931158C5-0D60-4B4E-87C6-8BB56CB375D5}" type="presParOf" srcId="{8BA67869-E6EA-485F-94EA-944CDA59C237}" destId="{6E7BA3B6-AC60-446F-8448-7831846C7150}" srcOrd="0" destOrd="0" presId="urn:microsoft.com/office/officeart/2005/8/layout/hList3"/>
    <dgm:cxn modelId="{A9D41207-03B5-445D-9E1B-57623A4907BC}" type="presParOf" srcId="{8BA67869-E6EA-485F-94EA-944CDA59C237}" destId="{964AC8D4-C231-4BF4-93C9-9ED2BDABFA89}" srcOrd="1" destOrd="0" presId="urn:microsoft.com/office/officeart/2005/8/layout/hList3"/>
    <dgm:cxn modelId="{F28FEA2D-B64D-453D-BC11-ABFA5952E304}" type="presParOf" srcId="{964AC8D4-C231-4BF4-93C9-9ED2BDABFA89}" destId="{987FD6F6-CC2F-46AB-A71E-24561904FFF8}" srcOrd="0" destOrd="0" presId="urn:microsoft.com/office/officeart/2005/8/layout/hList3"/>
    <dgm:cxn modelId="{7F588316-8BE5-46BD-B657-7CB051B2CDC0}" type="presParOf" srcId="{964AC8D4-C231-4BF4-93C9-9ED2BDABFA89}" destId="{DFF18DF7-8EDA-4363-A5A6-33428524751F}" srcOrd="1" destOrd="0" presId="urn:microsoft.com/office/officeart/2005/8/layout/hList3"/>
    <dgm:cxn modelId="{98DC13C2-7ED2-4506-B3CB-0E47BEEC7F7F}" type="presParOf" srcId="{964AC8D4-C231-4BF4-93C9-9ED2BDABFA89}" destId="{BDF51FAC-EC81-4A51-8E86-060EFA661F25}" srcOrd="2" destOrd="0" presId="urn:microsoft.com/office/officeart/2005/8/layout/hList3"/>
    <dgm:cxn modelId="{38A5E657-9A5C-47EC-AD0E-BFFD85F6C2F5}" type="presParOf" srcId="{8BA67869-E6EA-485F-94EA-944CDA59C237}" destId="{D2BFCAD2-C873-4A5B-9ED2-417055B09292}" srcOrd="2" destOrd="0" presId="urn:microsoft.com/office/officeart/2005/8/layout/hList3"/>
  </dgm:cxnLst>
  <dgm:bg>
    <a:solidFill>
      <a:srgbClr val="E5F4F9"/>
    </a:solidFill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CAB2A-0E96-4100-8EAE-45B827564403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Beberapa</a:t>
          </a:r>
          <a:endParaRPr lang="en-US" sz="3500" kern="1200" dirty="0"/>
        </a:p>
      </dsp:txBody>
      <dsp:txXfrm>
        <a:off x="2153920" y="477519"/>
        <a:ext cx="1788160" cy="1097280"/>
      </dsp:txXfrm>
    </dsp:sp>
    <dsp:sp modelId="{7510DB8E-9786-4A0D-84A1-4C2C238E47F9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Analisis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Statistik</a:t>
          </a:r>
          <a:endParaRPr lang="en-US" sz="3500" kern="1200" dirty="0"/>
        </a:p>
      </dsp:txBody>
      <dsp:txXfrm>
        <a:off x="3454400" y="2204720"/>
        <a:ext cx="1463040" cy="1341120"/>
      </dsp:txXfrm>
    </dsp:sp>
    <dsp:sp modelId="{2B8231F0-A859-4A37-855A-38FA72C76DA8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3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Teknik</a:t>
          </a:r>
          <a:endParaRPr lang="en-US" sz="3500" kern="1200" dirty="0"/>
        </a:p>
      </dsp:txBody>
      <dsp:txXfrm>
        <a:off x="1178560" y="2204720"/>
        <a:ext cx="1463040" cy="1341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3E0E5-9406-4CD6-BA00-D410C02CD418}">
      <dsp:nvSpPr>
        <dsp:cNvPr id="0" name=""/>
        <dsp:cNvSpPr/>
      </dsp:nvSpPr>
      <dsp:spPr>
        <a:xfrm rot="5400000">
          <a:off x="4482363" y="-1483532"/>
          <a:ext cx="160573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 smtClean="0"/>
            <a:t>Skala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variabel</a:t>
          </a:r>
          <a:r>
            <a:rPr lang="en-US" sz="3100" kern="1200" dirty="0" smtClean="0"/>
            <a:t> </a:t>
          </a:r>
          <a:r>
            <a:rPr lang="en-US" sz="3100" i="1" kern="1200" dirty="0" smtClean="0"/>
            <a:t>Y</a:t>
          </a:r>
          <a:r>
            <a:rPr lang="en-US" sz="3100" kern="1200" dirty="0" smtClean="0"/>
            <a:t> : interval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 smtClean="0"/>
            <a:t>Satu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variabel</a:t>
          </a:r>
          <a:r>
            <a:rPr lang="en-US" sz="3100" kern="1200" dirty="0" smtClean="0"/>
            <a:t> </a:t>
          </a:r>
          <a:r>
            <a:rPr lang="en-US" sz="3100" i="1" kern="1200" dirty="0" smtClean="0"/>
            <a:t>independent</a:t>
          </a:r>
          <a:endParaRPr lang="en-US" sz="3100" i="1" kern="1200" dirty="0"/>
        </a:p>
      </dsp:txBody>
      <dsp:txXfrm rot="-5400000">
        <a:off x="2798063" y="279154"/>
        <a:ext cx="4895950" cy="1448964"/>
      </dsp:txXfrm>
    </dsp:sp>
    <dsp:sp modelId="{96254B22-4D0D-4590-9399-896472D73567}">
      <dsp:nvSpPr>
        <dsp:cNvPr id="0" name=""/>
        <dsp:cNvSpPr/>
      </dsp:nvSpPr>
      <dsp:spPr>
        <a:xfrm>
          <a:off x="0" y="50"/>
          <a:ext cx="2798064" cy="2007170"/>
        </a:xfrm>
        <a:prstGeom prst="roundRect">
          <a:avLst/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solidFill>
                <a:schemeClr val="tx1"/>
              </a:solidFill>
            </a:rPr>
            <a:t>Regresi</a:t>
          </a:r>
          <a:r>
            <a:rPr lang="en-US" sz="4100" kern="1200" dirty="0" smtClean="0">
              <a:solidFill>
                <a:schemeClr val="tx1"/>
              </a:solidFill>
            </a:rPr>
            <a:t> Linier </a:t>
          </a:r>
          <a:r>
            <a:rPr lang="en-US" sz="4100" kern="1200" dirty="0" err="1" smtClean="0">
              <a:solidFill>
                <a:schemeClr val="tx1"/>
              </a:solidFill>
            </a:rPr>
            <a:t>Sederhana</a:t>
          </a:r>
          <a:endParaRPr lang="en-US" sz="4100" kern="1200" dirty="0">
            <a:solidFill>
              <a:schemeClr val="tx1"/>
            </a:solidFill>
          </a:endParaRPr>
        </a:p>
      </dsp:txBody>
      <dsp:txXfrm>
        <a:off x="97982" y="98032"/>
        <a:ext cx="2602100" cy="1811206"/>
      </dsp:txXfrm>
    </dsp:sp>
    <dsp:sp modelId="{58EE70EA-02F2-4E97-AF0F-9C866A20C333}">
      <dsp:nvSpPr>
        <dsp:cNvPr id="0" name=""/>
        <dsp:cNvSpPr/>
      </dsp:nvSpPr>
      <dsp:spPr>
        <a:xfrm rot="5400000">
          <a:off x="4482363" y="623996"/>
          <a:ext cx="1605736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 smtClean="0"/>
            <a:t>Skala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variabel</a:t>
          </a:r>
          <a:r>
            <a:rPr lang="en-US" sz="3100" kern="1200" dirty="0" smtClean="0"/>
            <a:t> </a:t>
          </a:r>
          <a:r>
            <a:rPr lang="en-US" sz="3100" i="1" kern="1200" dirty="0" smtClean="0"/>
            <a:t>Y</a:t>
          </a:r>
          <a:r>
            <a:rPr lang="en-US" sz="3100" kern="1200" dirty="0" smtClean="0"/>
            <a:t> : interval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 smtClean="0"/>
            <a:t>Dua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variabel</a:t>
          </a:r>
          <a:r>
            <a:rPr lang="en-US" sz="3100" kern="1200" dirty="0" smtClean="0"/>
            <a:t> </a:t>
          </a:r>
          <a:r>
            <a:rPr lang="en-US" sz="3100" i="1" kern="1200" dirty="0" smtClean="0"/>
            <a:t>independent </a:t>
          </a:r>
          <a:r>
            <a:rPr lang="en-US" sz="3100" kern="1200" dirty="0" err="1" smtClean="0"/>
            <a:t>atau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lebih</a:t>
          </a:r>
          <a:endParaRPr lang="en-US" sz="3100" kern="1200" dirty="0"/>
        </a:p>
      </dsp:txBody>
      <dsp:txXfrm rot="-5400000">
        <a:off x="2798063" y="2386682"/>
        <a:ext cx="4895950" cy="1448964"/>
      </dsp:txXfrm>
    </dsp:sp>
    <dsp:sp modelId="{1E7B1438-DA5F-4477-8DBA-68B834B34BA5}">
      <dsp:nvSpPr>
        <dsp:cNvPr id="0" name=""/>
        <dsp:cNvSpPr/>
      </dsp:nvSpPr>
      <dsp:spPr>
        <a:xfrm>
          <a:off x="0" y="2107579"/>
          <a:ext cx="2798064" cy="200717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solidFill>
                <a:schemeClr val="tx1"/>
              </a:solidFill>
            </a:rPr>
            <a:t>Regresi</a:t>
          </a:r>
          <a:r>
            <a:rPr lang="en-US" sz="4100" kern="1200" dirty="0" smtClean="0">
              <a:solidFill>
                <a:schemeClr val="tx1"/>
              </a:solidFill>
            </a:rPr>
            <a:t> Linier </a:t>
          </a:r>
          <a:r>
            <a:rPr lang="en-US" sz="4100" kern="1200" dirty="0" err="1" smtClean="0">
              <a:solidFill>
                <a:schemeClr val="tx1"/>
              </a:solidFill>
            </a:rPr>
            <a:t>Berganda</a:t>
          </a:r>
          <a:endParaRPr lang="en-US" sz="4100" kern="1200" dirty="0">
            <a:solidFill>
              <a:schemeClr val="tx1"/>
            </a:solidFill>
          </a:endParaRPr>
        </a:p>
      </dsp:txBody>
      <dsp:txXfrm>
        <a:off x="97982" y="2205561"/>
        <a:ext cx="2602100" cy="1811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3D8DD-0181-4A7F-B5AC-C403D172E6E2}">
      <dsp:nvSpPr>
        <dsp:cNvPr id="0" name=""/>
        <dsp:cNvSpPr/>
      </dsp:nvSpPr>
      <dsp:spPr>
        <a:xfrm rot="5400000">
          <a:off x="4754808" y="-1822129"/>
          <a:ext cx="1060846" cy="4974336"/>
        </a:xfrm>
        <a:prstGeom prst="round2SameRect">
          <a:avLst/>
        </a:prstGeom>
        <a:solidFill>
          <a:schemeClr val="tx1">
            <a:lumMod val="25000"/>
            <a:lumOff val="7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/>
            <a:t>Skala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variabel</a:t>
          </a:r>
          <a:r>
            <a:rPr lang="en-US" sz="2100" kern="1200" dirty="0" smtClean="0"/>
            <a:t> </a:t>
          </a:r>
          <a:r>
            <a:rPr lang="en-US" sz="2100" i="1" kern="1200" dirty="0" smtClean="0"/>
            <a:t>Y</a:t>
          </a:r>
          <a:r>
            <a:rPr lang="en-US" sz="2100" kern="1200" dirty="0" smtClean="0"/>
            <a:t> : nominal (</a:t>
          </a:r>
          <a:r>
            <a:rPr lang="en-US" sz="2100" kern="1200" dirty="0" err="1" smtClean="0"/>
            <a:t>biner</a:t>
          </a:r>
          <a:r>
            <a:rPr lang="en-US" sz="2100" kern="1200" dirty="0" smtClean="0"/>
            <a:t>, j = 2 </a:t>
          </a:r>
          <a:r>
            <a:rPr lang="en-US" sz="2100" kern="1200" dirty="0" err="1" smtClean="0"/>
            <a:t>kategori</a:t>
          </a:r>
          <a:r>
            <a:rPr lang="en-US" sz="2100" kern="1200" dirty="0" smtClean="0"/>
            <a:t>)</a:t>
          </a: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/>
            <a:t>Satu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variabel</a:t>
          </a:r>
          <a:r>
            <a:rPr lang="en-US" sz="2100" kern="1200" dirty="0" smtClean="0"/>
            <a:t> </a:t>
          </a:r>
          <a:r>
            <a:rPr lang="en-US" sz="2100" i="1" kern="1200" dirty="0" smtClean="0"/>
            <a:t>independent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atau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lebih</a:t>
          </a:r>
          <a:endParaRPr lang="en-US" sz="2100" kern="1200" dirty="0"/>
        </a:p>
      </dsp:txBody>
      <dsp:txXfrm rot="-5400000">
        <a:off x="2798063" y="186402"/>
        <a:ext cx="4922550" cy="957274"/>
      </dsp:txXfrm>
    </dsp:sp>
    <dsp:sp modelId="{677AF376-8A6E-44C1-91C5-CD21784194AB}">
      <dsp:nvSpPr>
        <dsp:cNvPr id="0" name=""/>
        <dsp:cNvSpPr/>
      </dsp:nvSpPr>
      <dsp:spPr>
        <a:xfrm>
          <a:off x="0" y="2009"/>
          <a:ext cx="2798064" cy="1326058"/>
        </a:xfrm>
        <a:prstGeom prst="roundRect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Regresi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Logistik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Biner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64733" y="66742"/>
        <a:ext cx="2668598" cy="1196592"/>
      </dsp:txXfrm>
    </dsp:sp>
    <dsp:sp modelId="{DF48CF94-EB3D-49C2-B897-A2C12BBBBAC9}">
      <dsp:nvSpPr>
        <dsp:cNvPr id="0" name=""/>
        <dsp:cNvSpPr/>
      </dsp:nvSpPr>
      <dsp:spPr>
        <a:xfrm rot="5400000">
          <a:off x="4754808" y="-429768"/>
          <a:ext cx="1060846" cy="4974336"/>
        </a:xfrm>
        <a:prstGeom prst="round2SameRect">
          <a:avLst/>
        </a:prstGeom>
        <a:solidFill>
          <a:srgbClr val="FF99CC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/>
            <a:t>Skala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variabel</a:t>
          </a:r>
          <a:r>
            <a:rPr lang="en-US" sz="2100" kern="1200" dirty="0" smtClean="0"/>
            <a:t> </a:t>
          </a:r>
          <a:r>
            <a:rPr lang="en-US" sz="2100" i="1" kern="1200" dirty="0" smtClean="0"/>
            <a:t>Y</a:t>
          </a:r>
          <a:r>
            <a:rPr lang="en-US" sz="2100" kern="1200" dirty="0" smtClean="0"/>
            <a:t> : nominal (j &gt; 2 </a:t>
          </a:r>
          <a:r>
            <a:rPr lang="en-US" sz="2100" kern="1200" dirty="0" err="1" smtClean="0"/>
            <a:t>kategori</a:t>
          </a:r>
          <a:r>
            <a:rPr lang="en-US" sz="2100" kern="1200" dirty="0" smtClean="0"/>
            <a:t>)</a:t>
          </a: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/>
            <a:t>Satu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variabel</a:t>
          </a:r>
          <a:r>
            <a:rPr lang="en-US" sz="2100" kern="1200" dirty="0" smtClean="0"/>
            <a:t> </a:t>
          </a:r>
          <a:r>
            <a:rPr lang="en-US" sz="2100" i="1" kern="1200" dirty="0" smtClean="0"/>
            <a:t>independent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atau</a:t>
          </a:r>
          <a:r>
            <a:rPr lang="en-US" sz="2100" kern="1200" dirty="0" smtClean="0"/>
            <a:t>  </a:t>
          </a:r>
          <a:r>
            <a:rPr lang="en-US" sz="2100" kern="1200" dirty="0" err="1" smtClean="0"/>
            <a:t>lebih</a:t>
          </a:r>
          <a:endParaRPr lang="en-US" sz="2100" kern="1200" dirty="0"/>
        </a:p>
      </dsp:txBody>
      <dsp:txXfrm rot="-5400000">
        <a:off x="2798063" y="1578763"/>
        <a:ext cx="4922550" cy="957274"/>
      </dsp:txXfrm>
    </dsp:sp>
    <dsp:sp modelId="{768FE747-411C-4454-B0E2-0D9420B0DF7D}">
      <dsp:nvSpPr>
        <dsp:cNvPr id="0" name=""/>
        <dsp:cNvSpPr/>
      </dsp:nvSpPr>
      <dsp:spPr>
        <a:xfrm>
          <a:off x="0" y="1394370"/>
          <a:ext cx="2798064" cy="1326058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Regresi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Logistik</a:t>
          </a:r>
          <a:r>
            <a:rPr lang="en-US" sz="2900" kern="1200" dirty="0" smtClean="0">
              <a:solidFill>
                <a:schemeClr val="tx1"/>
              </a:solidFill>
            </a:rPr>
            <a:t> Multinomial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64733" y="1459103"/>
        <a:ext cx="2668598" cy="1196592"/>
      </dsp:txXfrm>
    </dsp:sp>
    <dsp:sp modelId="{60FCFAFB-9DDB-4AE6-A7EE-B0DBF0BD1BC6}">
      <dsp:nvSpPr>
        <dsp:cNvPr id="0" name=""/>
        <dsp:cNvSpPr/>
      </dsp:nvSpPr>
      <dsp:spPr>
        <a:xfrm rot="5400000">
          <a:off x="4754808" y="962593"/>
          <a:ext cx="1060846" cy="4974336"/>
        </a:xfrm>
        <a:prstGeom prst="round2SameRect">
          <a:avLst/>
        </a:prstGeom>
        <a:solidFill>
          <a:srgbClr val="92D05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/>
            <a:t>Skala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variabel</a:t>
          </a:r>
          <a:r>
            <a:rPr lang="en-US" sz="2100" kern="1200" dirty="0" smtClean="0"/>
            <a:t> </a:t>
          </a:r>
          <a:r>
            <a:rPr lang="en-US" sz="2100" i="1" kern="1200" dirty="0" smtClean="0"/>
            <a:t>Y</a:t>
          </a:r>
          <a:r>
            <a:rPr lang="en-US" sz="2100" kern="1200" dirty="0" smtClean="0"/>
            <a:t> : ordinal (j &gt; 2 </a:t>
          </a:r>
          <a:r>
            <a:rPr lang="en-US" sz="2100" kern="1200" dirty="0" err="1" smtClean="0"/>
            <a:t>kategori</a:t>
          </a:r>
          <a:r>
            <a:rPr lang="en-US" sz="2100" kern="1200" dirty="0" smtClean="0"/>
            <a:t>)</a:t>
          </a: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/>
            <a:t>Satu</a:t>
          </a:r>
          <a:r>
            <a:rPr lang="en-US" sz="2100" kern="1200" dirty="0" smtClean="0"/>
            <a:t>  </a:t>
          </a:r>
          <a:r>
            <a:rPr lang="en-US" sz="2100" kern="1200" dirty="0" err="1" smtClean="0"/>
            <a:t>variabel</a:t>
          </a:r>
          <a:r>
            <a:rPr lang="en-US" sz="2100" kern="1200" dirty="0" smtClean="0"/>
            <a:t> </a:t>
          </a:r>
          <a:r>
            <a:rPr lang="en-US" sz="2100" i="1" kern="1200" dirty="0" smtClean="0"/>
            <a:t>independent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atau</a:t>
          </a:r>
          <a:r>
            <a:rPr lang="en-US" sz="2100" kern="1200" dirty="0" smtClean="0"/>
            <a:t>  </a:t>
          </a:r>
          <a:r>
            <a:rPr lang="en-US" sz="2100" kern="1200" dirty="0" err="1" smtClean="0"/>
            <a:t>lebih</a:t>
          </a:r>
          <a:endParaRPr lang="en-US" sz="2100" kern="1200" dirty="0"/>
        </a:p>
      </dsp:txBody>
      <dsp:txXfrm rot="-5400000">
        <a:off x="2798063" y="2971124"/>
        <a:ext cx="4922550" cy="957274"/>
      </dsp:txXfrm>
    </dsp:sp>
    <dsp:sp modelId="{E79A2E5C-0986-4E66-97C6-CC2DC64226DA}">
      <dsp:nvSpPr>
        <dsp:cNvPr id="0" name=""/>
        <dsp:cNvSpPr/>
      </dsp:nvSpPr>
      <dsp:spPr>
        <a:xfrm>
          <a:off x="0" y="2786732"/>
          <a:ext cx="2798064" cy="132605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Regresi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Logistik</a:t>
          </a:r>
          <a:r>
            <a:rPr lang="en-US" sz="2900" kern="1200" dirty="0" smtClean="0">
              <a:solidFill>
                <a:schemeClr val="tx1"/>
              </a:solidFill>
            </a:rPr>
            <a:t> Ordinal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64733" y="2851465"/>
        <a:ext cx="2668598" cy="11965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BA3B6-AC60-446F-8448-7831846C7150}">
      <dsp:nvSpPr>
        <dsp:cNvPr id="0" name=""/>
        <dsp:cNvSpPr/>
      </dsp:nvSpPr>
      <dsp:spPr>
        <a:xfrm>
          <a:off x="0" y="0"/>
          <a:ext cx="7772400" cy="1234440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err="1" smtClean="0"/>
            <a:t>Analisis</a:t>
          </a:r>
          <a:r>
            <a:rPr lang="en-US" sz="5900" kern="1200" dirty="0" smtClean="0"/>
            <a:t> </a:t>
          </a:r>
          <a:r>
            <a:rPr lang="en-US" sz="5900" kern="1200" dirty="0" err="1" smtClean="0"/>
            <a:t>Diskriminan</a:t>
          </a:r>
          <a:endParaRPr lang="en-US" sz="5900" kern="1200" dirty="0"/>
        </a:p>
      </dsp:txBody>
      <dsp:txXfrm>
        <a:off x="0" y="0"/>
        <a:ext cx="7772400" cy="1234440"/>
      </dsp:txXfrm>
    </dsp:sp>
    <dsp:sp modelId="{987FD6F6-CC2F-46AB-A71E-24561904FFF8}">
      <dsp:nvSpPr>
        <dsp:cNvPr id="0" name=""/>
        <dsp:cNvSpPr/>
      </dsp:nvSpPr>
      <dsp:spPr>
        <a:xfrm>
          <a:off x="3795" y="1234440"/>
          <a:ext cx="2588269" cy="2592324"/>
        </a:xfrm>
        <a:prstGeom prst="rect">
          <a:avLst/>
        </a:prstGeom>
        <a:solidFill>
          <a:srgbClr val="CFD8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1" kern="1200" dirty="0" smtClean="0">
              <a:solidFill>
                <a:schemeClr val="tx1"/>
              </a:solidFill>
            </a:rPr>
            <a:t>Y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Biner</a:t>
          </a:r>
          <a:r>
            <a:rPr lang="en-US" sz="3200" kern="1200" dirty="0" smtClean="0">
              <a:solidFill>
                <a:schemeClr val="tx1"/>
              </a:solidFill>
            </a:rPr>
            <a:t>  (nominal, j =2 </a:t>
          </a:r>
          <a:r>
            <a:rPr lang="en-US" sz="3200" kern="1200" dirty="0" err="1" smtClean="0">
              <a:solidFill>
                <a:schemeClr val="tx1"/>
              </a:solidFill>
            </a:rPr>
            <a:t>kelompok</a:t>
          </a:r>
          <a:r>
            <a:rPr lang="en-US" sz="3200" kern="1200" dirty="0" smtClean="0">
              <a:solidFill>
                <a:schemeClr val="tx1"/>
              </a:solidFill>
            </a:rPr>
            <a:t>)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795" y="1234440"/>
        <a:ext cx="2588269" cy="2592324"/>
      </dsp:txXfrm>
    </dsp:sp>
    <dsp:sp modelId="{DFF18DF7-8EDA-4363-A5A6-33428524751F}">
      <dsp:nvSpPr>
        <dsp:cNvPr id="0" name=""/>
        <dsp:cNvSpPr/>
      </dsp:nvSpPr>
      <dsp:spPr>
        <a:xfrm>
          <a:off x="2592065" y="1234440"/>
          <a:ext cx="2588269" cy="2592324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Variabel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i="1" kern="1200" dirty="0" smtClean="0">
              <a:solidFill>
                <a:schemeClr val="tx1"/>
              </a:solidFill>
            </a:rPr>
            <a:t>independent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berskala</a:t>
          </a:r>
          <a:r>
            <a:rPr lang="en-US" sz="3500" kern="1200" dirty="0" smtClean="0">
              <a:solidFill>
                <a:schemeClr val="tx1"/>
              </a:solidFill>
            </a:rPr>
            <a:t> interval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2592065" y="1234440"/>
        <a:ext cx="2588269" cy="2592324"/>
      </dsp:txXfrm>
    </dsp:sp>
    <dsp:sp modelId="{BDF51FAC-EC81-4A51-8E86-060EFA661F25}">
      <dsp:nvSpPr>
        <dsp:cNvPr id="0" name=""/>
        <dsp:cNvSpPr/>
      </dsp:nvSpPr>
      <dsp:spPr>
        <a:xfrm>
          <a:off x="5180334" y="1234440"/>
          <a:ext cx="2588269" cy="2592324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Menduga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b="1" kern="1200" dirty="0" err="1" smtClean="0">
              <a:solidFill>
                <a:srgbClr val="FF0000"/>
              </a:solidFill>
            </a:rPr>
            <a:t>skor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klasifikasi</a:t>
          </a:r>
          <a:r>
            <a:rPr lang="en-US" sz="3500" kern="1200" dirty="0" smtClean="0">
              <a:solidFill>
                <a:schemeClr val="tx1"/>
              </a:solidFill>
            </a:rPr>
            <a:t> (</a:t>
          </a:r>
          <a:r>
            <a:rPr lang="en-US" sz="3500" kern="1200" dirty="0" err="1" smtClean="0">
              <a:solidFill>
                <a:schemeClr val="tx1"/>
              </a:solidFill>
            </a:rPr>
            <a:t>klpk</a:t>
          </a:r>
          <a:r>
            <a:rPr lang="en-US" sz="3500" kern="1200" dirty="0" smtClean="0">
              <a:solidFill>
                <a:schemeClr val="tx1"/>
              </a:solidFill>
            </a:rPr>
            <a:t> 1 at </a:t>
          </a:r>
          <a:r>
            <a:rPr lang="en-US" sz="3500" kern="1200" dirty="0" err="1" smtClean="0">
              <a:solidFill>
                <a:schemeClr val="tx1"/>
              </a:solidFill>
            </a:rPr>
            <a:t>klpk</a:t>
          </a:r>
          <a:r>
            <a:rPr lang="en-US" sz="3500" kern="1200" dirty="0" smtClean="0">
              <a:solidFill>
                <a:schemeClr val="tx1"/>
              </a:solidFill>
            </a:rPr>
            <a:t> 2) 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5180334" y="1234440"/>
        <a:ext cx="2588269" cy="2592324"/>
      </dsp:txXfrm>
    </dsp:sp>
    <dsp:sp modelId="{D2BFCAD2-C873-4A5B-9ED2-417055B09292}">
      <dsp:nvSpPr>
        <dsp:cNvPr id="0" name=""/>
        <dsp:cNvSpPr/>
      </dsp:nvSpPr>
      <dsp:spPr>
        <a:xfrm>
          <a:off x="0" y="3826764"/>
          <a:ext cx="7772400" cy="288036"/>
        </a:xfrm>
        <a:prstGeom prst="rect">
          <a:avLst/>
        </a:prstGeom>
        <a:solidFill>
          <a:srgbClr val="E5F4F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BA3B6-AC60-446F-8448-7831846C7150}">
      <dsp:nvSpPr>
        <dsp:cNvPr id="0" name=""/>
        <dsp:cNvSpPr/>
      </dsp:nvSpPr>
      <dsp:spPr>
        <a:xfrm>
          <a:off x="0" y="0"/>
          <a:ext cx="7772400" cy="1307315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Nonparametric Test</a:t>
          </a:r>
          <a:endParaRPr lang="en-US" sz="6200" kern="1200" dirty="0"/>
        </a:p>
      </dsp:txBody>
      <dsp:txXfrm>
        <a:off x="0" y="0"/>
        <a:ext cx="7772400" cy="1307315"/>
      </dsp:txXfrm>
    </dsp:sp>
    <dsp:sp modelId="{987FD6F6-CC2F-46AB-A71E-24561904FFF8}">
      <dsp:nvSpPr>
        <dsp:cNvPr id="0" name=""/>
        <dsp:cNvSpPr/>
      </dsp:nvSpPr>
      <dsp:spPr>
        <a:xfrm>
          <a:off x="3795" y="1307315"/>
          <a:ext cx="2588269" cy="2745362"/>
        </a:xfrm>
        <a:prstGeom prst="rect">
          <a:avLst/>
        </a:prstGeom>
        <a:solidFill>
          <a:srgbClr val="CFD8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Jumlah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grup</a:t>
          </a:r>
          <a:r>
            <a:rPr lang="en-US" sz="2400" kern="1200" dirty="0" smtClean="0">
              <a:solidFill>
                <a:schemeClr val="tx1"/>
              </a:solidFill>
            </a:rPr>
            <a:t>/</a:t>
          </a:r>
          <a:r>
            <a:rPr lang="en-US" sz="2400" kern="1200" dirty="0" err="1" smtClean="0">
              <a:solidFill>
                <a:schemeClr val="tx1"/>
              </a:solidFill>
            </a:rPr>
            <a:t>sampel</a:t>
          </a:r>
          <a:endParaRPr lang="en-US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1 </a:t>
          </a:r>
          <a:r>
            <a:rPr lang="en-US" sz="2400" kern="1200" dirty="0" err="1" smtClean="0">
              <a:solidFill>
                <a:schemeClr val="tx1"/>
              </a:solidFill>
            </a:rPr>
            <a:t>sampel</a:t>
          </a:r>
          <a:endParaRPr lang="en-US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2 </a:t>
          </a:r>
          <a:r>
            <a:rPr lang="en-US" sz="2400" kern="1200" dirty="0" err="1" smtClean="0">
              <a:solidFill>
                <a:schemeClr val="tx1"/>
              </a:solidFill>
            </a:rPr>
            <a:t>sampel</a:t>
          </a:r>
          <a:endParaRPr lang="en-US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k </a:t>
          </a:r>
          <a:r>
            <a:rPr lang="en-US" sz="2400" kern="1200" dirty="0" err="1" smtClean="0">
              <a:solidFill>
                <a:schemeClr val="tx1"/>
              </a:solidFill>
            </a:rPr>
            <a:t>sampel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795" y="1307315"/>
        <a:ext cx="2588269" cy="2745362"/>
      </dsp:txXfrm>
    </dsp:sp>
    <dsp:sp modelId="{DFF18DF7-8EDA-4363-A5A6-33428524751F}">
      <dsp:nvSpPr>
        <dsp:cNvPr id="0" name=""/>
        <dsp:cNvSpPr/>
      </dsp:nvSpPr>
      <dsp:spPr>
        <a:xfrm>
          <a:off x="2592065" y="1307315"/>
          <a:ext cx="2588269" cy="274536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Hipotesis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Deskripsi</a:t>
          </a:r>
          <a:endParaRPr lang="en-US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atau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Hipotesis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Asosiasi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592065" y="1307315"/>
        <a:ext cx="2588269" cy="2745362"/>
      </dsp:txXfrm>
    </dsp:sp>
    <dsp:sp modelId="{BDF51FAC-EC81-4A51-8E86-060EFA661F25}">
      <dsp:nvSpPr>
        <dsp:cNvPr id="0" name=""/>
        <dsp:cNvSpPr/>
      </dsp:nvSpPr>
      <dsp:spPr>
        <a:xfrm>
          <a:off x="5180334" y="1307315"/>
          <a:ext cx="2588269" cy="2745362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*</a:t>
          </a:r>
          <a:r>
            <a:rPr lang="en-US" sz="1800" kern="1200" dirty="0" err="1" smtClean="0">
              <a:solidFill>
                <a:schemeClr val="tx1"/>
              </a:solidFill>
            </a:rPr>
            <a:t>Uji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Normalitas</a:t>
          </a:r>
          <a:r>
            <a:rPr lang="en-US" sz="1800" kern="1200" dirty="0" smtClean="0">
              <a:solidFill>
                <a:schemeClr val="tx1"/>
              </a:solidFill>
            </a:rPr>
            <a:t> Data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*</a:t>
          </a:r>
          <a:r>
            <a:rPr lang="en-US" sz="1800" kern="1200" dirty="0" err="1" smtClean="0">
              <a:solidFill>
                <a:schemeClr val="tx1"/>
              </a:solidFill>
            </a:rPr>
            <a:t>Uji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Homogenitas</a:t>
          </a:r>
          <a:r>
            <a:rPr lang="en-US" sz="1800" kern="1200" dirty="0" smtClean="0">
              <a:solidFill>
                <a:schemeClr val="tx1"/>
              </a:solidFill>
            </a:rPr>
            <a:t> Data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*</a:t>
          </a:r>
          <a:r>
            <a:rPr lang="en-US" sz="1800" kern="1200" dirty="0" err="1" smtClean="0">
              <a:solidFill>
                <a:schemeClr val="tx1"/>
              </a:solidFill>
            </a:rPr>
            <a:t>Uji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Keterkaitan</a:t>
          </a:r>
          <a:r>
            <a:rPr lang="en-US" sz="1800" kern="1200" dirty="0" smtClean="0">
              <a:solidFill>
                <a:schemeClr val="tx1"/>
              </a:solidFill>
            </a:rPr>
            <a:t>  </a:t>
          </a:r>
          <a:r>
            <a:rPr lang="en-US" sz="1800" kern="1200" dirty="0" err="1" smtClean="0">
              <a:solidFill>
                <a:schemeClr val="tx1"/>
              </a:solidFill>
            </a:rPr>
            <a:t>atau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Korelasi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Antara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Variabel</a:t>
          </a:r>
          <a:endParaRPr lang="en-US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*</a:t>
          </a:r>
          <a:r>
            <a:rPr lang="en-US" sz="1800" kern="1200" dirty="0" err="1" smtClean="0">
              <a:solidFill>
                <a:schemeClr val="tx1"/>
              </a:solidFill>
            </a:rPr>
            <a:t>Uji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Perbedaan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Dua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Sampel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atau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Lebih</a:t>
          </a:r>
          <a:endParaRPr lang="en-US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*</a:t>
          </a:r>
          <a:r>
            <a:rPr lang="en-US" sz="1800" kern="1200" dirty="0" err="1" smtClean="0">
              <a:solidFill>
                <a:schemeClr val="tx1"/>
              </a:solidFill>
            </a:rPr>
            <a:t>Uji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Pengaruh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Perlakuan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Sebelum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Sesudah</a:t>
          </a:r>
          <a:endParaRPr lang="en-US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…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180334" y="1307315"/>
        <a:ext cx="2588269" cy="2745362"/>
      </dsp:txXfrm>
    </dsp:sp>
    <dsp:sp modelId="{D2BFCAD2-C873-4A5B-9ED2-417055B09292}">
      <dsp:nvSpPr>
        <dsp:cNvPr id="0" name=""/>
        <dsp:cNvSpPr/>
      </dsp:nvSpPr>
      <dsp:spPr>
        <a:xfrm>
          <a:off x="0" y="4052677"/>
          <a:ext cx="7772400" cy="305040"/>
        </a:xfrm>
        <a:prstGeom prst="rect">
          <a:avLst/>
        </a:prstGeom>
        <a:solidFill>
          <a:srgbClr val="E5F4F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289" cy="48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711" y="0"/>
            <a:ext cx="2971289" cy="48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47822"/>
            <a:ext cx="2971289" cy="48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711" y="9247822"/>
            <a:ext cx="2971289" cy="48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4982FBC-AEC8-4F9F-9F62-A7EE74F49B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4350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289" cy="48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711" y="0"/>
            <a:ext cx="2971289" cy="48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30250"/>
            <a:ext cx="4865688" cy="3649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243" y="4623911"/>
            <a:ext cx="5029514" cy="43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47822"/>
            <a:ext cx="2971289" cy="48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711" y="9247822"/>
            <a:ext cx="2971289" cy="48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0594029-67B6-4719-B942-32C957D37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958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F50BA6-CFC6-4CF6-BB3D-3FE1EF28CD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4029-67B6-4719-B942-32C957D37F5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4029-67B6-4719-B942-32C957D37F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4029-67B6-4719-B942-32C957D37F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4029-67B6-4719-B942-32C957D37F5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4029-67B6-4719-B942-32C957D37F5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F50BA6-CFC6-4CF6-BB3D-3FE1EF28CD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4029-67B6-4719-B942-32C957D37F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4029-67B6-4719-B942-32C957D37F5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F50BA6-CFC6-4CF6-BB3D-3FE1EF28CD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63491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3492" name="Picture 4" descr="minispi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634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/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/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0260DC1B-1BBF-47EE-9FFE-B686246A7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A7AD5-86B3-4AAE-9FEA-E9B17650CB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B8634-CFC1-486D-8D33-BB6AB7045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BB3952-9059-4E63-864F-03E86A748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90600" y="4572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376B08-4BFD-488D-9658-9C46FC0E7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E6B7-1859-4AC4-982F-6906B6652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38DCA-0A73-441D-81F6-563B980D8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D2D1A-60BB-47E8-BA16-3F2A258A0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81152-75B0-4AB8-AD01-D18C9E7D1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9697B-5261-414A-881E-D19B084565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CC3DC-3758-4B57-89E8-0624B2107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55031-F2C9-40E4-9863-90DFA8263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5AEB4-E712-47D7-A7B2-3735B91EC0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folHlink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62467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2468" name="Picture 4" descr="minispir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62469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CE467B75-07BE-4886-BC1E-20C77EF2C5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Data" Target="../diagrams/data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1.docx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notesSlide" Target="../notesSlides/notesSlide10.xml"/><Relationship Id="rId7" Type="http://schemas.openxmlformats.org/officeDocument/2006/relationships/diagramLayout" Target="../diagrams/layout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Data" Target="../diagrams/data5.xml"/><Relationship Id="rId11" Type="http://schemas.microsoft.com/office/2007/relationships/diagramDrawing" Target="../diagrams/drawing5.x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diagramColors" Target="../diagrams/colors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628" y="5495054"/>
            <a:ext cx="385765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Muji</a:t>
            </a:r>
            <a:r>
              <a:rPr lang="en-US" b="1" dirty="0" smtClean="0"/>
              <a:t> </a:t>
            </a:r>
            <a:r>
              <a:rPr lang="en-US" b="1" dirty="0" err="1" smtClean="0"/>
              <a:t>Gunarto</a:t>
            </a:r>
            <a:endParaRPr lang="en-US" b="1" dirty="0" smtClean="0"/>
          </a:p>
          <a:p>
            <a:pPr algn="ctr"/>
            <a:r>
              <a:rPr lang="en-US" b="1" smtClean="0"/>
              <a:t>mgunarto@hotmail.com</a:t>
            </a:r>
            <a:endParaRPr lang="en-US" b="1" dirty="0" smtClean="0"/>
          </a:p>
        </p:txBody>
      </p:sp>
      <p:pic>
        <p:nvPicPr>
          <p:cNvPr id="9" name="Picture 1" descr="UNSR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2076" y="5286388"/>
            <a:ext cx="14382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928662" y="351518"/>
            <a:ext cx="7929618" cy="107721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PELATIHAN ANALISIS STATISTIK DAN PENGOLAHAN DATA DENGAN PROGRAM SPSS  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18" name="Diagram 1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latin typeface="Berlin Sans FB" pitchFamily="34" charset="0"/>
              </a:rPr>
              <a:t>menu statistics                          			summarize                              			crosstab</a:t>
            </a:r>
          </a:p>
          <a:p>
            <a:r>
              <a:rPr lang="en-US" dirty="0" err="1">
                <a:latin typeface="Calibri" pitchFamily="34" charset="0"/>
              </a:rPr>
              <a:t>perintah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ini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digunakan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untuk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menghasilkan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tabulasi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silang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antar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dua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variabel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lebih</a:t>
            </a:r>
            <a:endParaRPr lang="en-US" dirty="0">
              <a:latin typeface="Calibri" pitchFamily="34" charset="0"/>
            </a:endParaRPr>
          </a:p>
          <a:p>
            <a:r>
              <a:rPr lang="en-US" dirty="0" err="1">
                <a:latin typeface="Calibri" pitchFamily="34" charset="0"/>
              </a:rPr>
              <a:t>tepat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digunakan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untuk</a:t>
            </a:r>
            <a:r>
              <a:rPr lang="en-US" dirty="0">
                <a:latin typeface="Calibri" pitchFamily="34" charset="0"/>
              </a:rPr>
              <a:t> data </a:t>
            </a:r>
            <a:r>
              <a:rPr lang="en-US" dirty="0" err="1">
                <a:latin typeface="Calibri" pitchFamily="34" charset="0"/>
              </a:rPr>
              <a:t>kategori</a:t>
            </a:r>
            <a:r>
              <a:rPr lang="en-US" dirty="0">
                <a:latin typeface="Calibri" pitchFamily="34" charset="0"/>
              </a:rPr>
              <a:t> (</a:t>
            </a:r>
            <a:r>
              <a:rPr lang="en-US" dirty="0" err="1">
                <a:latin typeface="Calibri" pitchFamily="34" charset="0"/>
              </a:rPr>
              <a:t>skala</a:t>
            </a:r>
            <a:r>
              <a:rPr lang="en-US" dirty="0">
                <a:latin typeface="Calibri" pitchFamily="34" charset="0"/>
              </a:rPr>
              <a:t> nominal 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ordinal)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ltGray">
          <a:xfrm>
            <a:off x="2362200" y="228600"/>
            <a:ext cx="4572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CROSSTAB</a:t>
            </a:r>
          </a:p>
        </p:txBody>
      </p:sp>
      <p:pic>
        <p:nvPicPr>
          <p:cNvPr id="19462" name="Picture 6" descr="j009568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1143000"/>
            <a:ext cx="1447800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96280" cy="2952760"/>
          </a:xfrm>
        </p:spPr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Pengujian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hipotesis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univariate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Uji</a:t>
            </a:r>
            <a:r>
              <a:rPr lang="en-US" dirty="0" smtClean="0">
                <a:latin typeface="Calibri" pitchFamily="34" charset="0"/>
              </a:rPr>
              <a:t>-t </a:t>
            </a:r>
            <a:r>
              <a:rPr lang="en-US" dirty="0" err="1" smtClean="0">
                <a:latin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simpangan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baku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diketahui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ukuran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sampel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kecil</a:t>
            </a:r>
            <a:endParaRPr lang="en-US" dirty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Uji</a:t>
            </a:r>
            <a:r>
              <a:rPr lang="en-US" dirty="0" smtClean="0">
                <a:latin typeface="Calibri" pitchFamily="34" charset="0"/>
              </a:rPr>
              <a:t>-t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sampel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berpasangan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r>
              <a:rPr lang="en-US" dirty="0" err="1" smtClean="0">
                <a:latin typeface="Calibri" pitchFamily="34" charset="0"/>
              </a:rPr>
              <a:t>Uji</a:t>
            </a:r>
            <a:r>
              <a:rPr lang="en-US" dirty="0" smtClean="0">
                <a:latin typeface="Calibri" pitchFamily="34" charset="0"/>
              </a:rPr>
              <a:t>-t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dua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sampel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saling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bebas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ltGray">
          <a:xfrm>
            <a:off x="2971800" y="457200"/>
            <a:ext cx="3352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t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56" y="1976454"/>
            <a:ext cx="8458200" cy="3810000"/>
          </a:xfrm>
        </p:spPr>
        <p:txBody>
          <a:bodyPr/>
          <a:lstStyle/>
          <a:p>
            <a:r>
              <a:rPr lang="en-US" dirty="0">
                <a:latin typeface="Berlin Sans FB" pitchFamily="34" charset="0"/>
              </a:rPr>
              <a:t>menu: statistics                                				compare means                             				paired samples T test</a:t>
            </a:r>
          </a:p>
          <a:p>
            <a:r>
              <a:rPr lang="en-US" dirty="0" err="1">
                <a:latin typeface="Calibri" pitchFamily="34" charset="0"/>
              </a:rPr>
              <a:t>pilih</a:t>
            </a:r>
            <a:r>
              <a:rPr lang="en-US" dirty="0">
                <a:latin typeface="Calibri" pitchFamily="34" charset="0"/>
              </a:rPr>
              <a:t> 2 </a:t>
            </a:r>
            <a:r>
              <a:rPr lang="en-US" dirty="0" err="1">
                <a:latin typeface="Calibri" pitchFamily="34" charset="0"/>
              </a:rPr>
              <a:t>variabel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berpasangan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dalam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daftar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tabel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pindahkan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dalam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kotak</a:t>
            </a:r>
            <a:r>
              <a:rPr lang="en-US" dirty="0">
                <a:latin typeface="Calibri" pitchFamily="34" charset="0"/>
              </a:rPr>
              <a:t> paired variables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ltGray">
          <a:xfrm>
            <a:off x="1371600" y="381000"/>
            <a:ext cx="64484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PAIRED SAMPLES T TEST</a:t>
            </a:r>
          </a:p>
        </p:txBody>
      </p:sp>
      <p:pic>
        <p:nvPicPr>
          <p:cNvPr id="21510" name="Picture 6" descr="j00761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4800600"/>
            <a:ext cx="13716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</a:rPr>
              <a:t>          INDEPENDENT-SAMPLES</a:t>
            </a:r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T </a:t>
            </a:r>
            <a:r>
              <a:rPr lang="en-US" sz="4000" dirty="0" err="1" smtClean="0">
                <a:solidFill>
                  <a:schemeClr val="bg1"/>
                </a:solidFill>
                <a:latin typeface="Comic Sans MS" pitchFamily="66" charset="0"/>
              </a:rPr>
              <a:t>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80" y="1676400"/>
            <a:ext cx="8229600" cy="4419600"/>
          </a:xfrm>
        </p:spPr>
        <p:txBody>
          <a:bodyPr/>
          <a:lstStyle/>
          <a:p>
            <a:r>
              <a:rPr lang="en-US" dirty="0">
                <a:latin typeface="Berlin Sans FB" pitchFamily="34" charset="0"/>
              </a:rPr>
              <a:t>menu: statistics                              			compare means                             			independent-samples T test</a:t>
            </a:r>
          </a:p>
          <a:p>
            <a:r>
              <a:rPr lang="en-US" dirty="0" err="1">
                <a:latin typeface="Calibri" pitchFamily="34" charset="0"/>
              </a:rPr>
              <a:t>pilih</a:t>
            </a:r>
            <a:r>
              <a:rPr lang="en-US" dirty="0">
                <a:latin typeface="Calibri" pitchFamily="34" charset="0"/>
              </a:rPr>
              <a:t> 1 </a:t>
            </a:r>
            <a:r>
              <a:rPr lang="en-US" dirty="0" err="1">
                <a:latin typeface="Calibri" pitchFamily="34" charset="0"/>
              </a:rPr>
              <a:t>variabel</a:t>
            </a:r>
            <a:r>
              <a:rPr lang="en-US" dirty="0">
                <a:latin typeface="Calibri" pitchFamily="34" charset="0"/>
              </a:rPr>
              <a:t> yang </a:t>
            </a:r>
            <a:r>
              <a:rPr lang="en-US" dirty="0" err="1">
                <a:latin typeface="Calibri" pitchFamily="34" charset="0"/>
              </a:rPr>
              <a:t>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diuji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dalam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daftar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variabel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pindahkan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dalam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kotak</a:t>
            </a:r>
            <a:r>
              <a:rPr lang="en-US" dirty="0">
                <a:latin typeface="Calibri" pitchFamily="34" charset="0"/>
              </a:rPr>
              <a:t> test variable (s)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1 </a:t>
            </a:r>
            <a:r>
              <a:rPr lang="en-US" dirty="0" err="1">
                <a:latin typeface="Calibri" pitchFamily="34" charset="0"/>
              </a:rPr>
              <a:t>variabel</a:t>
            </a:r>
            <a:r>
              <a:rPr lang="en-US" dirty="0">
                <a:latin typeface="Calibri" pitchFamily="34" charset="0"/>
              </a:rPr>
              <a:t> yang lain (</a:t>
            </a:r>
            <a:r>
              <a:rPr lang="en-US" dirty="0" err="1">
                <a:latin typeface="Calibri" pitchFamily="34" charset="0"/>
              </a:rPr>
              <a:t>var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kategori</a:t>
            </a:r>
            <a:r>
              <a:rPr lang="en-US" dirty="0">
                <a:latin typeface="Calibri" pitchFamily="34" charset="0"/>
              </a:rPr>
              <a:t>) </a:t>
            </a:r>
            <a:r>
              <a:rPr lang="en-US" dirty="0" err="1">
                <a:latin typeface="Calibri" pitchFamily="34" charset="0"/>
              </a:rPr>
              <a:t>pindahkan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kotak</a:t>
            </a:r>
            <a:r>
              <a:rPr lang="en-US" dirty="0">
                <a:latin typeface="Calibri" pitchFamily="34" charset="0"/>
              </a:rPr>
              <a:t> grouping variable</a:t>
            </a: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22532" name="Picture 4" descr="an02046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5257800"/>
            <a:ext cx="1371600" cy="141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90" y="209536"/>
            <a:ext cx="7772400" cy="12192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ANALYSIS OF VARIANCE (ANOVA)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0480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3399"/>
                </a:solidFill>
                <a:latin typeface="Berlin Sans FB" pitchFamily="34" charset="0"/>
              </a:rPr>
              <a:t>menu: statistics                        					compare means                              				one-way ANOVA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alibri" pitchFamily="34" charset="0"/>
              </a:rPr>
              <a:t>hampir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sama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uji</a:t>
            </a:r>
            <a:r>
              <a:rPr lang="en-US" dirty="0">
                <a:latin typeface="Calibri" pitchFamily="34" charset="0"/>
              </a:rPr>
              <a:t> t </a:t>
            </a:r>
            <a:r>
              <a:rPr lang="en-US" dirty="0" err="1">
                <a:latin typeface="Calibri" pitchFamily="34" charset="0"/>
              </a:rPr>
              <a:t>dua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sampel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bebas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namun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variabel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kelompok</a:t>
            </a:r>
            <a:r>
              <a:rPr lang="en-US" dirty="0">
                <a:latin typeface="Calibri" pitchFamily="34" charset="0"/>
              </a:rPr>
              <a:t> (</a:t>
            </a:r>
            <a:r>
              <a:rPr lang="en-US" dirty="0" err="1">
                <a:latin typeface="Calibri" pitchFamily="34" charset="0"/>
              </a:rPr>
              <a:t>faktor</a:t>
            </a:r>
            <a:r>
              <a:rPr lang="en-US" dirty="0">
                <a:latin typeface="Calibri" pitchFamily="34" charset="0"/>
              </a:rPr>
              <a:t>) </a:t>
            </a:r>
            <a:r>
              <a:rPr lang="en-US" dirty="0" err="1">
                <a:latin typeface="Calibri" pitchFamily="34" charset="0"/>
              </a:rPr>
              <a:t>terdiri</a:t>
            </a:r>
            <a:r>
              <a:rPr lang="en-US" dirty="0">
                <a:latin typeface="Calibri" pitchFamily="34" charset="0"/>
              </a:rPr>
              <a:t> &gt; 2 </a:t>
            </a:r>
            <a:r>
              <a:rPr lang="en-US" dirty="0" err="1">
                <a:latin typeface="Calibri" pitchFamily="34" charset="0"/>
              </a:rPr>
              <a:t>kategori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47746" y="202565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Calibri" pitchFamily="34" charset="0"/>
              </a:rPr>
              <a:t>ANOVA </a:t>
            </a:r>
            <a:r>
              <a:rPr lang="en-US" sz="3600" dirty="0" err="1">
                <a:latin typeface="Calibri" pitchFamily="34" charset="0"/>
              </a:rPr>
              <a:t>satu</a:t>
            </a:r>
            <a:r>
              <a:rPr lang="en-US" sz="3600" dirty="0">
                <a:latin typeface="Calibri" pitchFamily="34" charset="0"/>
              </a:rPr>
              <a:t> </a:t>
            </a:r>
            <a:r>
              <a:rPr lang="en-US" sz="3600" dirty="0" err="1">
                <a:latin typeface="Calibri" pitchFamily="34" charset="0"/>
              </a:rPr>
              <a:t>arah</a:t>
            </a:r>
            <a:r>
              <a:rPr lang="en-US" sz="3600" dirty="0">
                <a:latin typeface="Calibri" pitchFamily="34" charset="0"/>
              </a:rPr>
              <a:t> (</a:t>
            </a:r>
            <a:r>
              <a:rPr lang="en-US" sz="3600" dirty="0" err="1">
                <a:latin typeface="Calibri" pitchFamily="34" charset="0"/>
              </a:rPr>
              <a:t>Oneway</a:t>
            </a:r>
            <a:r>
              <a:rPr lang="en-US" sz="3600" dirty="0">
                <a:latin typeface="Calibri" pitchFamily="34" charset="0"/>
              </a:rPr>
              <a:t> ANOVA)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  <p:bldP spid="2355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419600"/>
          </a:xfrm>
        </p:spPr>
        <p:txBody>
          <a:bodyPr/>
          <a:lstStyle/>
          <a:p>
            <a:r>
              <a:rPr lang="en-US" dirty="0" err="1">
                <a:latin typeface="Calibri" pitchFamily="34" charset="0"/>
              </a:rPr>
              <a:t>mirip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ANOVA </a:t>
            </a:r>
            <a:r>
              <a:rPr lang="en-US" dirty="0" err="1">
                <a:latin typeface="Calibri" pitchFamily="34" charset="0"/>
              </a:rPr>
              <a:t>satu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arah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namun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faktor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pada</a:t>
            </a:r>
            <a:r>
              <a:rPr lang="en-US" dirty="0">
                <a:latin typeface="Calibri" pitchFamily="34" charset="0"/>
              </a:rPr>
              <a:t> ANOVA </a:t>
            </a:r>
            <a:r>
              <a:rPr lang="en-US" dirty="0" err="1">
                <a:latin typeface="Calibri" pitchFamily="34" charset="0"/>
              </a:rPr>
              <a:t>dua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arah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lebih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dari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satu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r>
              <a:rPr lang="en-US" dirty="0">
                <a:latin typeface="Berlin Sans FB" pitchFamily="34" charset="0"/>
              </a:rPr>
              <a:t>menu: statistics                           				general linear model                        				simple factorial</a:t>
            </a:r>
          </a:p>
          <a:p>
            <a:r>
              <a:rPr lang="en-US" dirty="0">
                <a:latin typeface="Berlin Sans FB" pitchFamily="34" charset="0"/>
              </a:rPr>
              <a:t>ANCOVA, MANOVA            </a:t>
            </a: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ltGray">
          <a:xfrm>
            <a:off x="2590800" y="533400"/>
            <a:ext cx="4114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ANOVA 2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arah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solidFill>
                <a:srgbClr val="FFFFFF"/>
              </a:solidFill>
              <a:latin typeface="Arial Black"/>
            </a:endParaRPr>
          </a:p>
        </p:txBody>
      </p:sp>
      <p:pic>
        <p:nvPicPr>
          <p:cNvPr id="24582" name="Picture 6" descr="dd0058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357826"/>
            <a:ext cx="1814513" cy="1090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786314" y="2857496"/>
          <a:ext cx="2692663" cy="714380"/>
        </p:xfrm>
        <a:graphic>
          <a:graphicData uri="http://schemas.openxmlformats.org/presentationml/2006/ole">
            <p:oleObj spid="_x0000_s250884" name="Equation" r:id="rId4" imgW="622030" imgH="165028" progId="Equation.3">
              <p:embed/>
            </p:oleObj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8662" y="1785926"/>
            <a:ext cx="7772400" cy="3429024"/>
          </a:xfrm>
        </p:spPr>
        <p:txBody>
          <a:bodyPr/>
          <a:lstStyle/>
          <a:p>
            <a:r>
              <a:rPr lang="en-US" dirty="0" err="1" smtClean="0"/>
              <a:t>Korelasi</a:t>
            </a:r>
            <a:r>
              <a:rPr lang="en-US" dirty="0" smtClean="0"/>
              <a:t> :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endParaRPr lang="en-US" dirty="0" smtClean="0"/>
          </a:p>
          <a:p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Makin </a:t>
            </a:r>
            <a:r>
              <a:rPr lang="en-US" dirty="0" err="1" smtClean="0"/>
              <a:t>mendekati</a:t>
            </a:r>
            <a:r>
              <a:rPr lang="en-US" dirty="0" smtClean="0"/>
              <a:t> 1,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endParaRPr lang="en-US" dirty="0" smtClean="0"/>
          </a:p>
          <a:p>
            <a:r>
              <a:rPr lang="en-US" dirty="0" err="1" smtClean="0"/>
              <a:t>Tanda</a:t>
            </a:r>
            <a:r>
              <a:rPr lang="en-US" dirty="0" smtClean="0"/>
              <a:t> (-) </a:t>
            </a:r>
            <a:r>
              <a:rPr lang="en-US" dirty="0" err="1" smtClean="0"/>
              <a:t>atau</a:t>
            </a:r>
            <a:r>
              <a:rPr lang="en-US" dirty="0" smtClean="0"/>
              <a:t> (+)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(</a:t>
            </a:r>
            <a:r>
              <a:rPr lang="en-US" dirty="0" err="1" smtClean="0"/>
              <a:t>berbanding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terbalik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9" name="WordArt 4"/>
          <p:cNvSpPr txBox="1">
            <a:spLocks noChangeArrowheads="1" noChangeShapeType="1" noTextEdit="1"/>
          </p:cNvSpPr>
          <p:nvPr/>
        </p:nvSpPr>
        <p:spPr bwMode="auto">
          <a:xfrm>
            <a:off x="1857356" y="285728"/>
            <a:ext cx="54292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fromWordArt="1" anchor="t" anchorCtr="0" compatLnSpc="1">
            <a:prstTxWarp prst="textDoubleWave1">
              <a:avLst>
                <a:gd name="adj1" fmla="val 6500"/>
                <a:gd name="adj2" fmla="val 321"/>
              </a:avLst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tabLst/>
              <a:defRPr/>
            </a:pP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K</a:t>
            </a: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o</a:t>
            </a: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r</a:t>
            </a: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3399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e</a:t>
            </a: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l</a:t>
            </a: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a</a:t>
            </a: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s</a:t>
            </a: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i</a:t>
            </a:r>
            <a:endParaRPr kumimoji="1" lang="en-US" sz="4000" b="0" i="0" u="none" strike="noStrike" kern="10" cap="none" spc="-400" normalizeH="0" baseline="0" noProof="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25724" dir="18900000" algn="ctr" rotWithShape="0">
                  <a:srgbClr val="000099"/>
                </a:outerShdw>
              </a:effectLst>
              <a:uLnTx/>
              <a:uFillTx/>
              <a:latin typeface="Impac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57166"/>
            <a:ext cx="7772400" cy="171451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sz="4000" dirty="0" err="1" smtClean="0"/>
              <a:t>Koefisien</a:t>
            </a:r>
            <a:r>
              <a:rPr lang="en-US" sz="4000" dirty="0" smtClean="0"/>
              <a:t> </a:t>
            </a:r>
            <a:r>
              <a:rPr lang="en-US" sz="4000" dirty="0" err="1" smtClean="0"/>
              <a:t>Korelasi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Pengujiannya</a:t>
            </a:r>
            <a:r>
              <a:rPr lang="en-US" sz="4000" dirty="0" smtClean="0"/>
              <a:t> </a:t>
            </a:r>
            <a:r>
              <a:rPr lang="en-US" sz="4000" dirty="0" err="1" smtClean="0"/>
              <a:t>disesuaikan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skala</a:t>
            </a:r>
            <a:r>
              <a:rPr lang="en-US" sz="4000" dirty="0" smtClean="0"/>
              <a:t> </a:t>
            </a:r>
            <a:r>
              <a:rPr lang="en-US" sz="4000" dirty="0" err="1" smtClean="0"/>
              <a:t>pengukuran</a:t>
            </a:r>
            <a:r>
              <a:rPr lang="en-US" sz="4000" dirty="0" smtClean="0"/>
              <a:t> </a:t>
            </a:r>
            <a:r>
              <a:rPr lang="en-US" sz="4000" dirty="0" err="1" smtClean="0"/>
              <a:t>variabel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328998"/>
            <a:ext cx="8572528" cy="267177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Interval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Korelasi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Product Moment (Pearson)</a:t>
            </a:r>
          </a:p>
          <a:p>
            <a:r>
              <a:rPr lang="en-US" dirty="0" smtClean="0">
                <a:sym typeface="Wingdings" pitchFamily="2" charset="2"/>
              </a:rPr>
              <a:t>Ordinal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Korelasi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Rank Spearman</a:t>
            </a:r>
          </a:p>
          <a:p>
            <a:r>
              <a:rPr lang="en-US" dirty="0" smtClean="0">
                <a:sym typeface="Wingdings" pitchFamily="2" charset="2"/>
              </a:rPr>
              <a:t>Ordinal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Korelasi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Tau Kendall</a:t>
            </a:r>
          </a:p>
          <a:p>
            <a:r>
              <a:rPr lang="en-US" dirty="0" smtClean="0">
                <a:sym typeface="Wingdings" pitchFamily="2" charset="2"/>
              </a:rPr>
              <a:t>Nominal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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Kontingensi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1908" name="Equation" r:id="rId4" imgW="114151" imgH="215619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4" y="2428868"/>
            <a:ext cx="507209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en-US" b="1" dirty="0" err="1" smtClean="0"/>
              <a:t>Ukuran</a:t>
            </a:r>
            <a:r>
              <a:rPr lang="en-US" b="1" dirty="0" smtClean="0"/>
              <a:t> </a:t>
            </a:r>
            <a:r>
              <a:rPr lang="en-US" b="1" dirty="0" err="1" smtClean="0"/>
              <a:t>Koefisien</a:t>
            </a:r>
            <a:r>
              <a:rPr lang="en-US" b="1" dirty="0" smtClean="0"/>
              <a:t> </a:t>
            </a:r>
            <a:r>
              <a:rPr lang="en-US" b="1" dirty="0" err="1" smtClean="0"/>
              <a:t>Korelasi</a:t>
            </a:r>
            <a:r>
              <a:rPr lang="en-US" b="1" dirty="0" smtClean="0"/>
              <a:t> 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00372"/>
            <a:ext cx="7772400" cy="2857520"/>
          </a:xfrm>
        </p:spPr>
        <p:txBody>
          <a:bodyPr/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:</a:t>
            </a:r>
          </a:p>
          <a:p>
            <a:r>
              <a:rPr lang="en-US" dirty="0" smtClean="0"/>
              <a:t>H</a:t>
            </a:r>
            <a:r>
              <a:rPr lang="en-US" sz="1400" dirty="0" smtClean="0"/>
              <a:t>0 :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UTS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UAS</a:t>
            </a:r>
          </a:p>
          <a:p>
            <a:r>
              <a:rPr lang="en-US" dirty="0" smtClean="0"/>
              <a:t>H</a:t>
            </a:r>
            <a:r>
              <a:rPr lang="en-US" sz="1400" dirty="0" smtClean="0"/>
              <a:t>1 :</a:t>
            </a:r>
            <a:r>
              <a:rPr lang="en-US" dirty="0" smtClean="0"/>
              <a:t>: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UTS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UAS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Kasus</a:t>
            </a:r>
            <a:r>
              <a:rPr lang="en-US" sz="3600" dirty="0" smtClean="0"/>
              <a:t> 1 </a:t>
            </a:r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hubungan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UTS </a:t>
            </a:r>
            <a:r>
              <a:rPr lang="en-US" sz="3600" dirty="0" err="1" smtClean="0"/>
              <a:t>dan</a:t>
            </a:r>
            <a:r>
              <a:rPr lang="en-US" sz="3600" dirty="0" smtClean="0"/>
              <a:t> UAS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57422" y="1643050"/>
          <a:ext cx="6464006" cy="11839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6930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442278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Mhsw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triped Right Arrow 7"/>
          <p:cNvSpPr/>
          <p:nvPr/>
        </p:nvSpPr>
        <p:spPr bwMode="auto">
          <a:xfrm rot="1226470">
            <a:off x="283916" y="1119910"/>
            <a:ext cx="2307362" cy="2041898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Haettenschweiler" pitchFamily="34" charset="0"/>
              </a:rPr>
              <a:t>Korelasi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Haettenschweiler" pitchFamily="34" charset="0"/>
              </a:rPr>
              <a:t> Pearson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stoplig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458200" y="4876799"/>
            <a:ext cx="60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77911" y="288975"/>
            <a:ext cx="7837493" cy="4154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2400" b="1" dirty="0" smtClean="0"/>
              <a:t>KASUS 2.    </a:t>
            </a:r>
            <a:r>
              <a:rPr lang="en-US" sz="2400" b="1" dirty="0" err="1" smtClean="0"/>
              <a:t>Deskripsi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Sederhana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Membuat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Songket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71565" y="704872"/>
          <a:ext cx="7772401" cy="5624480"/>
        </p:xfrm>
        <a:graphic>
          <a:graphicData uri="http://schemas.openxmlformats.org/drawingml/2006/table">
            <a:tbl>
              <a:tblPr/>
              <a:tblGrid>
                <a:gridCol w="2118756"/>
                <a:gridCol w="3046781"/>
                <a:gridCol w="1077255"/>
                <a:gridCol w="1529609"/>
              </a:tblGrid>
              <a:tr h="4889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"/>
                          <a:ea typeface="Times New Roman"/>
                          <a:cs typeface="Times New Roman"/>
                        </a:rPr>
                        <a:t>Variabel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Frekuens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Persentase (%)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  <a:cs typeface="Times New Roman"/>
                        </a:rPr>
                        <a:t>Jumlah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  <a:cs typeface="Times New Roman"/>
                        </a:rPr>
                        <a:t>Sampel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Pengalaman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  <a:cs typeface="Times New Roman"/>
                        </a:rPr>
                        <a:t>Kurang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  <a:cs typeface="Times New Roman"/>
                        </a:rPr>
                        <a:t>dari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1600" dirty="0" err="1">
                          <a:latin typeface="Arial"/>
                          <a:ea typeface="Times New Roman"/>
                          <a:cs typeface="Times New Roman"/>
                        </a:rPr>
                        <a:t>tahun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11,8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 s.d. 5 tahun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20,6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en-US" sz="1600" dirty="0" err="1">
                          <a:latin typeface="Arial"/>
                          <a:ea typeface="Times New Roman"/>
                          <a:cs typeface="Times New Roman"/>
                        </a:rPr>
                        <a:t>s.d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. 10 </a:t>
                      </a:r>
                      <a:r>
                        <a:rPr lang="en-US" sz="1600" dirty="0" err="1">
                          <a:latin typeface="Arial"/>
                          <a:ea typeface="Times New Roman"/>
                          <a:cs typeface="Times New Roman"/>
                        </a:rPr>
                        <a:t>tahun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26,5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10 s.d. 15 tahun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17,6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Lebih dari 15 tahun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23,5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Alokasi Waktu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Kurang dari 4 jam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8,8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4 s.d. 6 jam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38,2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6 s.d. 8 jam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20,6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8 s.d. 10 jam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23,5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Lebih dari 10 jam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8,8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Waktu untuk Satu Stel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 6 s.d. 10 hari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14,7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10 s.d. 14 jam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32,4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  <a:cs typeface="Times New Roman"/>
                        </a:rPr>
                        <a:t>Lebih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  <a:cs typeface="Times New Roman"/>
                        </a:rPr>
                        <a:t>dari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 14 </a:t>
                      </a:r>
                      <a:r>
                        <a:rPr lang="en-US" sz="1600" dirty="0" err="1">
                          <a:latin typeface="Arial"/>
                          <a:ea typeface="Times New Roman"/>
                          <a:cs typeface="Times New Roman"/>
                        </a:rPr>
                        <a:t>hari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52,9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Banyak hasil songket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 stel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35,3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 stel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41,2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3 stel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20,6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US" sz="1600" dirty="0" err="1">
                          <a:latin typeface="Arial"/>
                          <a:ea typeface="Times New Roman"/>
                          <a:cs typeface="Times New Roman"/>
                        </a:rPr>
                        <a:t>stel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EA049-45A9-4AF2-8E94-03F08BB6EEC8}" type="datetime1">
              <a:rPr lang="en-US" smtClean="0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AEB80-807E-4863-8136-F29F48984CC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Curved Left Arrow 7"/>
          <p:cNvSpPr/>
          <p:nvPr/>
        </p:nvSpPr>
        <p:spPr bwMode="auto">
          <a:xfrm>
            <a:off x="5572132" y="2786058"/>
            <a:ext cx="785818" cy="214314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Kartik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3429000"/>
            <a:ext cx="328614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Korelasi</a:t>
            </a:r>
            <a:r>
              <a:rPr lang="en-US" b="1" dirty="0" smtClean="0"/>
              <a:t> Rank Spearman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 bwMode="auto">
          <a:xfrm>
            <a:off x="1285852" y="4500570"/>
            <a:ext cx="7572428" cy="500066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Asumsi</a:t>
            </a:r>
            <a:r>
              <a:rPr kumimoji="1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: </a:t>
            </a:r>
            <a:r>
              <a:rPr kumimoji="1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Normalitas</a:t>
            </a:r>
            <a:r>
              <a:rPr kumimoji="1" lang="en-US" kern="0" dirty="0" smtClean="0">
                <a:latin typeface="+mj-lt"/>
                <a:ea typeface="+mj-ea"/>
                <a:cs typeface="+mj-cs"/>
              </a:rPr>
              <a:t>, </a:t>
            </a:r>
            <a:r>
              <a:rPr kumimoji="1" lang="en-US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Homogenitas</a:t>
            </a:r>
            <a:r>
              <a:rPr kumimoji="1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Data</a:t>
            </a:r>
            <a:endParaRPr kumimoji="1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0100" y="476672"/>
            <a:ext cx="3829104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PENGANTAR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43004" y="1142984"/>
            <a:ext cx="7772400" cy="335758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tabLst/>
              <a:defRPr/>
            </a:pP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Statistik</a:t>
            </a:r>
            <a:r>
              <a:rPr kumimoji="1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</a:t>
            </a:r>
            <a:r>
              <a:rPr kumimoji="1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1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</a:t>
            </a:r>
            <a:r>
              <a:rPr kumimoji="1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1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DESKRIPSI</a:t>
            </a:r>
            <a:r>
              <a:rPr kumimoji="1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1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INFERENSI</a:t>
            </a: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tabLst/>
              <a:defRPr/>
            </a:pP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Statistik</a:t>
            </a:r>
            <a:r>
              <a:rPr kumimoji="1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</a:t>
            </a:r>
            <a:r>
              <a:rPr kumimoji="1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kern="0" dirty="0" err="1" smtClean="0">
                <a:latin typeface="+mn-lt"/>
              </a:rPr>
              <a:t>ada</a:t>
            </a:r>
            <a:r>
              <a:rPr kumimoji="1" lang="en-US" kern="0" dirty="0" smtClean="0">
                <a:latin typeface="+mn-lt"/>
              </a:rPr>
              <a:t> </a:t>
            </a:r>
            <a:r>
              <a:rPr kumimoji="1" lang="en-US" kern="0" dirty="0" err="1" smtClean="0">
                <a:latin typeface="+mn-lt"/>
              </a:rPr>
              <a:t>tidaknya</a:t>
            </a:r>
            <a:r>
              <a:rPr kumimoji="1" lang="en-US" kern="0" dirty="0" smtClean="0">
                <a:latin typeface="+mn-lt"/>
              </a:rPr>
              <a:t> </a:t>
            </a:r>
            <a:r>
              <a:rPr kumimoji="1" lang="en-US" kern="0" dirty="0" err="1" smtClean="0">
                <a:latin typeface="+mn-lt"/>
              </a:rPr>
              <a:t>pemenuhan</a:t>
            </a:r>
            <a:r>
              <a:rPr kumimoji="1" lang="en-US" kern="0" dirty="0" smtClean="0">
                <a:latin typeface="+mn-lt"/>
              </a:rPr>
              <a:t> </a:t>
            </a:r>
            <a:r>
              <a:rPr kumimoji="1" lang="en-US" kern="0" dirty="0" err="1" smtClean="0">
                <a:latin typeface="+mn-lt"/>
              </a:rPr>
              <a:t>asumsi</a:t>
            </a:r>
            <a:r>
              <a:rPr kumimoji="1" lang="en-US" kern="0" dirty="0" smtClean="0">
                <a:latin typeface="+mn-lt"/>
              </a:rPr>
              <a:t> </a:t>
            </a:r>
            <a:r>
              <a:rPr kumimoji="1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1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distribusi</a:t>
            </a:r>
            <a:r>
              <a:rPr kumimoji="1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tabLst/>
              <a:defRPr/>
            </a:pPr>
            <a:r>
              <a:rPr kumimoji="1" lang="en-US" kern="0" noProof="0" dirty="0" smtClean="0">
                <a:latin typeface="+mn-lt"/>
              </a:rPr>
              <a:t>   </a:t>
            </a:r>
            <a:r>
              <a:rPr kumimoji="1" lang="en-US" kern="0" noProof="0" dirty="0" err="1" smtClean="0">
                <a:solidFill>
                  <a:srgbClr val="00B050"/>
                </a:solidFill>
                <a:latin typeface="+mn-lt"/>
              </a:rPr>
              <a:t>Statistik</a:t>
            </a:r>
            <a:r>
              <a:rPr kumimoji="1" lang="en-US" kern="0" noProof="0" dirty="0" smtClean="0">
                <a:latin typeface="+mn-lt"/>
              </a:rPr>
              <a:t> </a:t>
            </a:r>
            <a:r>
              <a:rPr kumimoji="1" lang="en-US" kern="0" noProof="0" dirty="0" smtClean="0">
                <a:solidFill>
                  <a:srgbClr val="00B050"/>
                </a:solidFill>
                <a:latin typeface="+mn-lt"/>
              </a:rPr>
              <a:t>PARAMETRIK</a:t>
            </a:r>
            <a:r>
              <a:rPr kumimoji="1" lang="en-US" kern="0" noProof="0" dirty="0" smtClean="0">
                <a:latin typeface="+mn-lt"/>
              </a:rPr>
              <a:t> &amp; </a:t>
            </a:r>
            <a:r>
              <a:rPr kumimoji="1" lang="en-US" kern="0" noProof="0" dirty="0" err="1" smtClean="0">
                <a:solidFill>
                  <a:srgbClr val="FF0000"/>
                </a:solidFill>
                <a:latin typeface="+mn-lt"/>
              </a:rPr>
              <a:t>Statistik</a:t>
            </a:r>
            <a:r>
              <a:rPr kumimoji="1" lang="en-US" kern="0" noProof="0" dirty="0" smtClean="0">
                <a:latin typeface="+mn-lt"/>
              </a:rPr>
              <a:t> </a:t>
            </a:r>
            <a:r>
              <a:rPr kumimoji="1" lang="en-US" kern="0" noProof="0" dirty="0" smtClean="0">
                <a:solidFill>
                  <a:srgbClr val="FF0000"/>
                </a:solidFill>
                <a:latin typeface="+mn-lt"/>
              </a:rPr>
              <a:t>NON PARAMETRIK</a:t>
            </a:r>
            <a:endParaRPr kumimoji="1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3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214414" y="428604"/>
            <a:ext cx="6715172" cy="1143008"/>
          </a:xfrm>
        </p:spPr>
        <p:txBody>
          <a:bodyPr/>
          <a:lstStyle/>
          <a:p>
            <a:pPr eaLnBrk="1" hangingPunct="1">
              <a:defRPr/>
            </a:pPr>
            <a:r>
              <a:rPr lang="fi-FI" sz="2400" b="1" dirty="0" smtClean="0">
                <a:solidFill>
                  <a:schemeClr val="tx1"/>
                </a:solidFill>
                <a:latin typeface="Arial" charset="0"/>
              </a:rPr>
              <a:t>KASUS 3. Tabel Kontingensi </a:t>
            </a:r>
            <a:br>
              <a:rPr lang="fi-FI" sz="24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fi-FI" sz="2400" b="1" dirty="0" smtClean="0">
                <a:solidFill>
                  <a:schemeClr val="tx1"/>
                </a:solidFill>
                <a:latin typeface="Arial" charset="0"/>
              </a:rPr>
              <a:t>Status Kelahiran Bayi Berdasarkan </a:t>
            </a:r>
            <a:br>
              <a:rPr lang="fi-FI" sz="24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fi-FI" sz="2400" b="1" dirty="0" smtClean="0">
                <a:solidFill>
                  <a:schemeClr val="tx1"/>
                </a:solidFill>
                <a:latin typeface="Arial" charset="0"/>
              </a:rPr>
              <a:t>Jenis Persalinan</a:t>
            </a:r>
            <a:endParaRPr lang="en-US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6920" name="Group 56"/>
          <p:cNvGraphicFramePr>
            <a:graphicFrameLocks noGrp="1"/>
          </p:cNvGraphicFramePr>
          <p:nvPr>
            <p:ph idx="4294967295"/>
          </p:nvPr>
        </p:nvGraphicFramePr>
        <p:xfrm>
          <a:off x="1219200" y="2402542"/>
          <a:ext cx="6843713" cy="4026854"/>
        </p:xfrm>
        <a:graphic>
          <a:graphicData uri="http://schemas.openxmlformats.org/drawingml/2006/table">
            <a:tbl>
              <a:tblPr/>
              <a:tblGrid>
                <a:gridCol w="2074863"/>
                <a:gridCol w="1617662"/>
                <a:gridCol w="1614488"/>
                <a:gridCol w="1536700"/>
              </a:tblGrid>
              <a:tr h="4508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Jenis Persalinan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Status kelahiran bayi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Lahir hidup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Lahir mati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Persalinan normal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909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931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(97,6 )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(2,4 )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Persalinan dengan alat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(96 )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Persalinan dengan operasi sesar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(97,5 )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(2,5 )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1138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(97,5 )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(2,5 )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8" name="Line 374"/>
          <p:cNvSpPr>
            <a:spLocks noChangeShapeType="1"/>
          </p:cNvSpPr>
          <p:nvPr/>
        </p:nvSpPr>
        <p:spPr bwMode="auto">
          <a:xfrm>
            <a:off x="3276600" y="25146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Down Arrow 4"/>
          <p:cNvSpPr/>
          <p:nvPr/>
        </p:nvSpPr>
        <p:spPr bwMode="auto">
          <a:xfrm>
            <a:off x="5072066" y="1142984"/>
            <a:ext cx="3500462" cy="1143008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Kartika" pitchFamily="18" charset="0"/>
              </a:rPr>
              <a:t>Koefisien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Kartika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Kartika" pitchFamily="18" charset="0"/>
              </a:rPr>
              <a:t>Kontingensi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Kartika" pitchFamily="18" charset="0"/>
            </a:endParaRPr>
          </a:p>
        </p:txBody>
      </p:sp>
      <p:sp>
        <p:nvSpPr>
          <p:cNvPr id="6" name="Curved Down Arrow 5"/>
          <p:cNvSpPr/>
          <p:nvPr/>
        </p:nvSpPr>
        <p:spPr bwMode="auto">
          <a:xfrm rot="20521412">
            <a:off x="1565491" y="1559526"/>
            <a:ext cx="2857520" cy="1000132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Kartika" pitchFamily="18" charset="0"/>
              </a:rPr>
              <a:t>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3399"/>
                </a:solidFill>
                <a:effectLst/>
                <a:latin typeface="Kartika" pitchFamily="18" charset="0"/>
              </a:rPr>
              <a:t>Korelasi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Kartika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3399"/>
                </a:solidFill>
                <a:effectLst/>
                <a:latin typeface="Kartika" pitchFamily="18" charset="0"/>
              </a:rPr>
              <a:t>antara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Kartik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14442" y="1857364"/>
            <a:ext cx="7772400" cy="3571900"/>
          </a:xfrm>
        </p:spPr>
        <p:txBody>
          <a:bodyPr/>
          <a:lstStyle/>
          <a:p>
            <a:r>
              <a:rPr lang="en-US" dirty="0" err="1" smtClean="0"/>
              <a:t>Regresi</a:t>
            </a:r>
            <a:r>
              <a:rPr lang="en-US" dirty="0" smtClean="0"/>
              <a:t>: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(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i="1" dirty="0" smtClean="0"/>
              <a:t>independent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i="1" dirty="0" smtClean="0"/>
              <a:t>dependent 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  <a:endParaRPr lang="en-US" i="1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i="1" dirty="0" smtClean="0"/>
              <a:t>dependent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9" name="WordArt 4"/>
          <p:cNvSpPr txBox="1">
            <a:spLocks noChangeArrowheads="1" noChangeShapeType="1" noTextEdit="1"/>
          </p:cNvSpPr>
          <p:nvPr/>
        </p:nvSpPr>
        <p:spPr bwMode="auto">
          <a:xfrm>
            <a:off x="1857356" y="285728"/>
            <a:ext cx="54292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fromWordArt="1" anchor="t" anchorCtr="0" compatLnSpc="1">
            <a:prstTxWarp prst="textDoubleWave1">
              <a:avLst>
                <a:gd name="adj1" fmla="val 6500"/>
                <a:gd name="adj2" fmla="val 321"/>
              </a:avLst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tabLst/>
              <a:defRPr/>
            </a:pP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Re</a:t>
            </a: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g</a:t>
            </a: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3399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r</a:t>
            </a:r>
            <a:r>
              <a:rPr kumimoji="1" lang="en-US" sz="4000" b="0" i="0" u="none" strike="noStrike" kern="10" cap="none" spc="-400" normalizeH="0" baseline="0" noProof="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esi</a:t>
            </a:r>
            <a:endParaRPr kumimoji="1" lang="en-US" sz="4000" b="0" i="0" u="none" strike="noStrike" kern="10" cap="none" spc="-400" normalizeH="0" baseline="0" noProof="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99CC"/>
              </a:solidFill>
              <a:effectLst>
                <a:outerShdw dist="125724" dir="18900000" algn="ctr" rotWithShape="0">
                  <a:srgbClr val="000099"/>
                </a:outerShdw>
              </a:effectLst>
              <a:uLnTx/>
              <a:uFillTx/>
              <a:latin typeface="Impac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Analisis</a:t>
            </a:r>
            <a:r>
              <a:rPr lang="en-US" sz="4000" dirty="0" smtClean="0"/>
              <a:t> </a:t>
            </a:r>
            <a:r>
              <a:rPr lang="en-US" sz="4000" dirty="0" err="1" smtClean="0"/>
              <a:t>Regresi</a:t>
            </a:r>
            <a:r>
              <a:rPr lang="en-US" sz="4000" dirty="0" smtClean="0"/>
              <a:t> Linier: </a:t>
            </a:r>
            <a:r>
              <a:rPr lang="en-US" sz="4000" dirty="0" err="1" smtClean="0"/>
              <a:t>menduga</a:t>
            </a:r>
            <a:r>
              <a:rPr lang="en-US" sz="4000" dirty="0" smtClean="0"/>
              <a:t> </a:t>
            </a:r>
            <a:r>
              <a:rPr lang="en-US" sz="4000" dirty="0" err="1" smtClean="0"/>
              <a:t>besarnya</a:t>
            </a:r>
            <a:r>
              <a:rPr lang="en-US" sz="4000" dirty="0" smtClean="0"/>
              <a:t>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i="1" dirty="0" smtClean="0"/>
              <a:t>Y</a:t>
            </a:r>
            <a:r>
              <a:rPr lang="en-US" sz="4000" dirty="0" smtClean="0"/>
              <a:t> </a:t>
            </a:r>
            <a:r>
              <a:rPr lang="en-US" sz="4000" dirty="0" err="1" smtClean="0"/>
              <a:t>bdsrkan</a:t>
            </a:r>
            <a:r>
              <a:rPr lang="en-US" sz="4000" dirty="0" smtClean="0"/>
              <a:t> </a:t>
            </a:r>
            <a:r>
              <a:rPr lang="en-US" sz="4000" dirty="0" err="1" smtClean="0"/>
              <a:t>variabel</a:t>
            </a:r>
            <a:r>
              <a:rPr lang="en-US" sz="4000" dirty="0" smtClean="0"/>
              <a:t> </a:t>
            </a:r>
            <a:r>
              <a:rPr lang="en-US" sz="4000" i="1" dirty="0" smtClean="0"/>
              <a:t>X</a:t>
            </a:r>
            <a:endParaRPr lang="en-US" sz="40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8288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5736"/>
            <a:ext cx="786768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800" dirty="0" smtClean="0">
                <a:solidFill>
                  <a:srgbClr val="003399"/>
                </a:solidFill>
              </a:rPr>
              <a:t>KASUS 4. </a:t>
            </a:r>
            <a:r>
              <a:rPr lang="en-US" sz="2800" dirty="0" err="1" smtClean="0">
                <a:solidFill>
                  <a:srgbClr val="003399"/>
                </a:solidFill>
              </a:rPr>
              <a:t>Berapakah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</a:rPr>
              <a:t>besarnya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</a:rPr>
              <a:t>pengaruh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</a:rPr>
              <a:t>variabel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</a:rPr>
              <a:t>Jumlah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</a:rPr>
              <a:t>Anak</a:t>
            </a:r>
            <a:r>
              <a:rPr lang="en-US" sz="2800" dirty="0" smtClean="0">
                <a:solidFill>
                  <a:srgbClr val="003399"/>
                </a:solidFill>
              </a:rPr>
              <a:t>  </a:t>
            </a:r>
            <a:r>
              <a:rPr lang="en-US" sz="2800" dirty="0" err="1" smtClean="0">
                <a:solidFill>
                  <a:srgbClr val="003399"/>
                </a:solidFill>
              </a:rPr>
              <a:t>dan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</a:rPr>
              <a:t>Umur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</a:rPr>
              <a:t>Anak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</a:rPr>
              <a:t>terhadap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</a:rPr>
              <a:t>Pengeluaran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</a:rPr>
              <a:t>Pangan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  <a:r>
              <a:rPr lang="en-US" sz="2800" dirty="0" err="1" smtClean="0">
                <a:solidFill>
                  <a:srgbClr val="003399"/>
                </a:solidFill>
              </a:rPr>
              <a:t>Keluarga</a:t>
            </a:r>
            <a:endParaRPr lang="en-US" sz="2800" dirty="0">
              <a:solidFill>
                <a:srgbClr val="003399"/>
              </a:solidFill>
            </a:endParaRPr>
          </a:p>
        </p:txBody>
      </p:sp>
      <p:pic>
        <p:nvPicPr>
          <p:cNvPr id="293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70" y="1500174"/>
            <a:ext cx="8539224" cy="500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eft Arrow 5"/>
          <p:cNvSpPr/>
          <p:nvPr/>
        </p:nvSpPr>
        <p:spPr bwMode="auto">
          <a:xfrm rot="20065944">
            <a:off x="5512188" y="1077005"/>
            <a:ext cx="2922036" cy="2982987"/>
          </a:xfrm>
          <a:prstGeom prst="lef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Juice ITC" pitchFamily="82" charset="0"/>
              </a:rPr>
              <a:t>Regresi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uice ITC" pitchFamily="82" charset="0"/>
              </a:rPr>
              <a:t> Linier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Juice ITC" pitchFamily="82" charset="0"/>
              </a:rPr>
              <a:t>Sederhana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uice ITC" pitchFamily="8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Juice ITC" pitchFamily="82" charset="0"/>
              </a:rPr>
              <a:t>atau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uice ITC" pitchFamily="8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Juice ITC" pitchFamily="82" charset="0"/>
              </a:rPr>
              <a:t>Berganda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uice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0" name="Group 56"/>
          <p:cNvGraphicFramePr>
            <a:graphicFrameLocks noGrp="1"/>
          </p:cNvGraphicFramePr>
          <p:nvPr>
            <p:ph idx="4294967295"/>
          </p:nvPr>
        </p:nvGraphicFramePr>
        <p:xfrm>
          <a:off x="1219200" y="2402542"/>
          <a:ext cx="6843713" cy="4026854"/>
        </p:xfrm>
        <a:graphic>
          <a:graphicData uri="http://schemas.openxmlformats.org/drawingml/2006/table">
            <a:tbl>
              <a:tblPr/>
              <a:tblGrid>
                <a:gridCol w="2074863"/>
                <a:gridCol w="1617662"/>
                <a:gridCol w="1614488"/>
                <a:gridCol w="1536700"/>
              </a:tblGrid>
              <a:tr h="4508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Jenis Persalinan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Status kelahiran bayi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Lahir hidup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Lahir mati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Persalinan normal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909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931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(97,6 )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(2,4 )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Persalinan dengan alat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(96 )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Persalinan dengan operasi sesar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(97,5 )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(2,5 )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1138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(97,5 )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(2,5 )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(100)</a:t>
                      </a: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8" name="Line 374"/>
          <p:cNvSpPr>
            <a:spLocks noChangeShapeType="1"/>
          </p:cNvSpPr>
          <p:nvPr/>
        </p:nvSpPr>
        <p:spPr bwMode="auto">
          <a:xfrm>
            <a:off x="3276600" y="25146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Down Arrow 4"/>
          <p:cNvSpPr/>
          <p:nvPr/>
        </p:nvSpPr>
        <p:spPr bwMode="auto">
          <a:xfrm>
            <a:off x="5072066" y="1142984"/>
            <a:ext cx="3500462" cy="1785950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Kartika" pitchFamily="18" charset="0"/>
              </a:rPr>
              <a:t>Regresi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Kartika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Kartika" pitchFamily="18" charset="0"/>
              </a:rPr>
              <a:t>Logistik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Kartika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Kartika" pitchFamily="18" charset="0"/>
              </a:rPr>
              <a:t>Biner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Kartika" pitchFamily="18" charset="0"/>
            </a:endParaRPr>
          </a:p>
        </p:txBody>
      </p:sp>
      <p:sp>
        <p:nvSpPr>
          <p:cNvPr id="7" name="Striped Right Arrow 6"/>
          <p:cNvSpPr/>
          <p:nvPr/>
        </p:nvSpPr>
        <p:spPr bwMode="auto">
          <a:xfrm>
            <a:off x="857224" y="214290"/>
            <a:ext cx="5572164" cy="1928826"/>
          </a:xfrm>
          <a:prstGeom prst="stripedRightArrow">
            <a:avLst/>
          </a:prstGeom>
          <a:solidFill>
            <a:schemeClr val="tx1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KASUS 5.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Berapa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Peluang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Bayi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Lahir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Mati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 </a:t>
            </a:r>
            <a:r>
              <a:rPr lang="en-US" dirty="0" err="1" smtClean="0"/>
              <a:t>Bdsrkn</a:t>
            </a:r>
            <a:r>
              <a:rPr lang="en-US" dirty="0" smtClean="0"/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Jenis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Persalinan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rtika" pitchFamily="18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90600" y="18288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Analisis</a:t>
            </a:r>
            <a:r>
              <a:rPr lang="en-US" sz="4000" dirty="0" smtClean="0"/>
              <a:t> </a:t>
            </a:r>
            <a:r>
              <a:rPr lang="en-US" sz="4000" dirty="0" err="1" smtClean="0"/>
              <a:t>Regresi</a:t>
            </a:r>
            <a:r>
              <a:rPr lang="en-US" sz="4000" dirty="0" smtClean="0"/>
              <a:t> </a:t>
            </a:r>
            <a:r>
              <a:rPr lang="en-US" sz="4000" dirty="0" err="1" smtClean="0"/>
              <a:t>Logistik</a:t>
            </a:r>
            <a:r>
              <a:rPr lang="en-US" sz="4000" dirty="0" smtClean="0"/>
              <a:t>: </a:t>
            </a:r>
            <a:r>
              <a:rPr lang="en-US" sz="4000" dirty="0" err="1" smtClean="0"/>
              <a:t>menduga</a:t>
            </a:r>
            <a:r>
              <a:rPr lang="en-US" sz="4000" dirty="0" smtClean="0"/>
              <a:t> </a:t>
            </a:r>
            <a:r>
              <a:rPr lang="en-US" sz="4000" dirty="0" err="1" smtClean="0"/>
              <a:t>besarnya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PELUANG</a:t>
            </a:r>
            <a:r>
              <a:rPr lang="en-US" sz="4000" dirty="0" smtClean="0"/>
              <a:t> </a:t>
            </a:r>
            <a:endParaRPr lang="en-US" sz="40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500694" y="1055060"/>
          <a:ext cx="500066" cy="659428"/>
        </p:xfrm>
        <a:graphic>
          <a:graphicData uri="http://schemas.openxmlformats.org/presentationml/2006/ole">
            <p:oleObj spid="_x0000_s274435" name="Equation" r:id="rId7" imgW="164957" imgH="2410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6" y="1928802"/>
            <a:ext cx="3786214" cy="4286280"/>
          </a:xfrm>
          <a:noFill/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sz="3200" dirty="0" smtClean="0"/>
              <a:t>KASUS 7. </a:t>
            </a:r>
            <a:br>
              <a:rPr lang="en-US" sz="3200" dirty="0" smtClean="0"/>
            </a:br>
            <a:r>
              <a:rPr lang="en-US" sz="3200" dirty="0" err="1" smtClean="0"/>
              <a:t>Berapa</a:t>
            </a:r>
            <a:r>
              <a:rPr lang="en-US" sz="3200" dirty="0" smtClean="0"/>
              <a:t> </a:t>
            </a:r>
            <a:r>
              <a:rPr lang="en-US" sz="3200" dirty="0" err="1" smtClean="0"/>
              <a:t>Besarnya</a:t>
            </a:r>
            <a:r>
              <a:rPr lang="en-US" sz="3200" dirty="0" smtClean="0"/>
              <a:t> </a:t>
            </a:r>
            <a:r>
              <a:rPr lang="en-US" sz="3200" dirty="0" err="1" smtClean="0"/>
              <a:t>Peluang</a:t>
            </a:r>
            <a:r>
              <a:rPr lang="en-US" sz="3200" dirty="0" smtClean="0"/>
              <a:t> Tingkat </a:t>
            </a:r>
            <a:r>
              <a:rPr lang="en-US" sz="3200" dirty="0" err="1" smtClean="0"/>
              <a:t>Kepuasan</a:t>
            </a:r>
            <a:r>
              <a:rPr lang="en-US" sz="3200" dirty="0" smtClean="0"/>
              <a:t> </a:t>
            </a:r>
            <a:r>
              <a:rPr lang="en-US" sz="3200" dirty="0" err="1" smtClean="0"/>
              <a:t>Pelanggan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Faktor-Faktor</a:t>
            </a:r>
            <a:r>
              <a:rPr lang="en-US" sz="3200" dirty="0" smtClean="0"/>
              <a:t> 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Diamati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5500694" y="357166"/>
            <a:ext cx="2798064" cy="1326058"/>
            <a:chOff x="0" y="2786732"/>
            <a:chExt cx="2798064" cy="132605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2786732"/>
              <a:ext cx="2798064" cy="132605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64733" y="2851465"/>
              <a:ext cx="2668598" cy="11965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err="1" smtClean="0">
                  <a:solidFill>
                    <a:schemeClr val="tx1"/>
                  </a:solidFill>
                </a:rPr>
                <a:t>Regresi</a:t>
              </a:r>
              <a:r>
                <a:rPr lang="en-US" sz="2900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2900" kern="1200" dirty="0" err="1" smtClean="0">
                  <a:solidFill>
                    <a:schemeClr val="tx1"/>
                  </a:solidFill>
                </a:rPr>
                <a:t>Logistik</a:t>
              </a:r>
              <a:r>
                <a:rPr lang="en-US" sz="2900" kern="1200" dirty="0" smtClean="0">
                  <a:solidFill>
                    <a:schemeClr val="tx1"/>
                  </a:solidFill>
                </a:rPr>
                <a:t> Ordinal</a:t>
              </a:r>
              <a:endParaRPr lang="en-US" sz="29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285852" y="357166"/>
            <a:ext cx="2798064" cy="1326058"/>
            <a:chOff x="0" y="1394370"/>
            <a:chExt cx="2798064" cy="132605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ounded Rectangle 7"/>
            <p:cNvSpPr/>
            <p:nvPr/>
          </p:nvSpPr>
          <p:spPr>
            <a:xfrm>
              <a:off x="0" y="1394370"/>
              <a:ext cx="2798064" cy="132605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64733" y="1459103"/>
              <a:ext cx="2668598" cy="11965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err="1" smtClean="0">
                  <a:solidFill>
                    <a:schemeClr val="tx1"/>
                  </a:solidFill>
                </a:rPr>
                <a:t>Regresi</a:t>
              </a:r>
              <a:r>
                <a:rPr lang="en-US" sz="2900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2900" kern="1200" dirty="0" err="1" smtClean="0">
                  <a:solidFill>
                    <a:schemeClr val="tx1"/>
                  </a:solidFill>
                </a:rPr>
                <a:t>Logistik</a:t>
              </a:r>
              <a:r>
                <a:rPr lang="en-US" sz="2900" kern="1200" dirty="0" smtClean="0">
                  <a:solidFill>
                    <a:schemeClr val="tx1"/>
                  </a:solidFill>
                </a:rPr>
                <a:t> Multinomial</a:t>
              </a:r>
              <a:endParaRPr lang="en-US" sz="29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 bwMode="auto">
          <a:xfrm>
            <a:off x="1000100" y="1928802"/>
            <a:ext cx="3857652" cy="292895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KASUS 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Berapa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Besarnya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Peluang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Pemilihan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Merk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Laptop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Berdasarkan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Faktor-Faktor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yang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Diamati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1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4"/>
          <p:cNvSpPr txBox="1">
            <a:spLocks noChangeArrowheads="1" noChangeShapeType="1" noTextEdit="1"/>
          </p:cNvSpPr>
          <p:nvPr/>
        </p:nvSpPr>
        <p:spPr bwMode="auto">
          <a:xfrm>
            <a:off x="928662" y="285728"/>
            <a:ext cx="792961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fromWordArt="1" anchor="t" anchorCtr="0" compatLnSpc="1">
            <a:prstTxWarp prst="textDoubleWave1">
              <a:avLst>
                <a:gd name="adj1" fmla="val 6500"/>
                <a:gd name="adj2" fmla="val 321"/>
              </a:avLst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tabLst/>
              <a:defRPr/>
            </a:pPr>
            <a:r>
              <a:rPr kumimoji="1"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CC99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Meng</a:t>
            </a:r>
            <a:r>
              <a:rPr kumimoji="1"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Klas</a:t>
            </a:r>
            <a:r>
              <a:rPr kumimoji="1"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3399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i</a:t>
            </a:r>
            <a:r>
              <a:rPr kumimoji="1"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f</a:t>
            </a:r>
            <a:r>
              <a:rPr kumimoji="1"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3399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i</a:t>
            </a:r>
            <a:r>
              <a:rPr kumimoji="1"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k</a:t>
            </a:r>
            <a:r>
              <a:rPr kumimoji="1"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asi</a:t>
            </a:r>
            <a:r>
              <a:rPr kumimoji="1"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CC99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kan</a:t>
            </a:r>
            <a:endParaRPr kumimoji="1" lang="en-US" sz="4000" b="0" i="0" u="none" strike="noStrike" kern="10" cap="none" spc="-400" normalizeH="0" baseline="0" noProof="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00CC99"/>
              </a:solidFill>
              <a:effectLst>
                <a:outerShdw dist="125724" dir="18900000" algn="ctr" rotWithShape="0">
                  <a:srgbClr val="000099"/>
                </a:outerShdw>
              </a:effectLst>
              <a:uLnTx/>
              <a:uFillTx/>
              <a:latin typeface="Impact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18288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ED5F12-6F36-4E6D-B4CE-0C3ED8FA3FC6}" type="datetime1">
              <a:rPr lang="en-US" smtClean="0"/>
              <a:pPr>
                <a:defRPr/>
              </a:pPr>
              <a:t>11/11/2013</a:t>
            </a:fld>
            <a:endParaRPr lang="en-US"/>
          </a:p>
        </p:txBody>
      </p:sp>
      <p:graphicFrame>
        <p:nvGraphicFramePr>
          <p:cNvPr id="98305" name="Object 1"/>
          <p:cNvGraphicFramePr>
            <a:graphicFrameLocks noChangeAspect="1"/>
          </p:cNvGraphicFramePr>
          <p:nvPr/>
        </p:nvGraphicFramePr>
        <p:xfrm>
          <a:off x="0" y="428604"/>
          <a:ext cx="7543800" cy="6000792"/>
        </p:xfrm>
        <a:graphic>
          <a:graphicData uri="http://schemas.openxmlformats.org/presentationml/2006/ole">
            <p:oleObj spid="_x0000_s294916" name="Document" r:id="rId4" imgW="5997023" imgH="4268997" progId="Word.Document.12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715140" y="1619329"/>
            <a:ext cx="2214578" cy="50167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KASUS 8.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?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15140" y="428604"/>
            <a:ext cx="2214578" cy="107721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Diskriminan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0" y="0"/>
          <a:ext cx="1143000" cy="228600"/>
        </p:xfrm>
        <a:graphic>
          <a:graphicData uri="http://schemas.openxmlformats.org/presentationml/2006/ole">
            <p:oleObj spid="_x0000_s235526" name="Equation" r:id="rId4" imgW="1143000" imgH="228600" progId="Equation.3">
              <p:embed/>
            </p:oleObj>
          </a:graphicData>
        </a:graphic>
      </p:graphicFrame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0" y="0"/>
          <a:ext cx="1143000" cy="228600"/>
        </p:xfrm>
        <a:graphic>
          <a:graphicData uri="http://schemas.openxmlformats.org/presentationml/2006/ole">
            <p:oleObj spid="_x0000_s235527" name="Equation" r:id="rId5" imgW="1143000" imgH="228600" progId="Equation.3">
              <p:embed/>
            </p:oleObj>
          </a:graphicData>
        </a:graphic>
      </p:graphicFrame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Content Placeholder 4"/>
          <p:cNvGraphicFramePr>
            <a:graphicFrameLocks noGrp="1"/>
          </p:cNvGraphicFramePr>
          <p:nvPr>
            <p:ph idx="1"/>
          </p:nvPr>
        </p:nvGraphicFramePr>
        <p:xfrm>
          <a:off x="1000100" y="500042"/>
          <a:ext cx="777240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4" name="WordArt 4"/>
          <p:cNvSpPr txBox="1">
            <a:spLocks noChangeArrowheads="1" noChangeShapeType="1" noTextEdit="1"/>
          </p:cNvSpPr>
          <p:nvPr/>
        </p:nvSpPr>
        <p:spPr bwMode="auto">
          <a:xfrm>
            <a:off x="4786314" y="5429264"/>
            <a:ext cx="392909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fromWordArt="1" anchor="t" anchorCtr="0" compatLnSpc="1">
            <a:prstTxWarp prst="textDoubleWave1">
              <a:avLst>
                <a:gd name="adj1" fmla="val 6500"/>
                <a:gd name="adj2" fmla="val 321"/>
              </a:avLst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tabLst/>
              <a:defRPr/>
            </a:pPr>
            <a:r>
              <a:rPr kumimoji="1" lang="en-US" sz="4000" b="0" i="0" u="none" strike="noStrike" kern="10" cap="none" spc="-400" normalizeH="0" baseline="0" noProof="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S</a:t>
            </a:r>
            <a:r>
              <a:rPr kumimoji="1" lang="en-US" sz="4000" b="0" i="0" u="none" strike="noStrike" kern="10" cap="none" spc="-400" normalizeH="0" baseline="0" noProof="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P</a:t>
            </a:r>
            <a:r>
              <a:rPr kumimoji="1" lang="en-US" sz="4000" b="0" i="0" u="none" strike="noStrike" kern="10" cap="none" spc="-400" normalizeH="0" baseline="0" noProof="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S</a:t>
            </a:r>
            <a:r>
              <a:rPr kumimoji="1" lang="en-US" sz="4000" b="0" i="0" u="none" strike="noStrike" kern="10" cap="none" spc="-400" normalizeH="0" baseline="0" noProof="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S</a:t>
            </a:r>
            <a:endParaRPr kumimoji="1" lang="en-US" sz="4000" b="0" i="0" u="none" strike="noStrike" kern="10" cap="none" spc="-400" normalizeH="0" baseline="0" noProof="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125724" dir="18900000" algn="ctr" rotWithShape="0">
                  <a:srgbClr val="000099"/>
                </a:outerShdw>
              </a:effectLst>
              <a:uLnTx/>
              <a:uFillTx/>
              <a:latin typeface="Impact"/>
              <a:ea typeface="+mn-ea"/>
              <a:cs typeface="+mn-cs"/>
            </a:endParaRPr>
          </a:p>
        </p:txBody>
      </p:sp>
      <p:sp>
        <p:nvSpPr>
          <p:cNvPr id="15" name="Striped Right Arrow 14"/>
          <p:cNvSpPr/>
          <p:nvPr/>
        </p:nvSpPr>
        <p:spPr bwMode="auto">
          <a:xfrm>
            <a:off x="2214546" y="4929174"/>
            <a:ext cx="3500462" cy="1928826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Haettenschweiler" pitchFamily="34" charset="0"/>
              </a:rPr>
              <a:t>Alat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Haettenschweiler" pitchFamily="34" charset="0"/>
              </a:rPr>
              <a:t> Bantu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Haettenschweiler" pitchFamily="34" charset="0"/>
              </a:rPr>
              <a:t>Olah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Haettenschweiler" pitchFamily="34" charset="0"/>
              </a:rPr>
              <a:t> Data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Skala</a:t>
            </a:r>
            <a:r>
              <a:rPr lang="en-US" sz="3600" dirty="0" smtClean="0"/>
              <a:t> </a:t>
            </a:r>
            <a:r>
              <a:rPr lang="en-US" sz="3600" dirty="0" err="1" smtClean="0"/>
              <a:t>Pengukuran</a:t>
            </a:r>
            <a:r>
              <a:rPr lang="en-US" sz="3600" dirty="0" smtClean="0"/>
              <a:t>, </a:t>
            </a:r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alat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yang </a:t>
            </a:r>
            <a:r>
              <a:rPr lang="en-US" sz="3600" dirty="0" err="1" smtClean="0"/>
              <a:t>sesuai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3028960"/>
          </a:xfrm>
        </p:spPr>
        <p:txBody>
          <a:bodyPr/>
          <a:lstStyle/>
          <a:p>
            <a:pPr>
              <a:buNone/>
            </a:pPr>
            <a:r>
              <a:rPr lang="en-US" u="sng" dirty="0" err="1" smtClean="0"/>
              <a:t>Skala</a:t>
            </a:r>
            <a:r>
              <a:rPr lang="en-US" u="sng" dirty="0" smtClean="0"/>
              <a:t> </a:t>
            </a:r>
            <a:r>
              <a:rPr lang="en-US" u="sng" dirty="0" err="1" smtClean="0"/>
              <a:t>Pengukuran</a:t>
            </a:r>
            <a:endParaRPr lang="en-US" u="sng" dirty="0" smtClean="0"/>
          </a:p>
          <a:p>
            <a:r>
              <a:rPr lang="en-US" dirty="0" smtClean="0"/>
              <a:t>Nominal </a:t>
            </a:r>
          </a:p>
          <a:p>
            <a:r>
              <a:rPr lang="en-US" dirty="0" smtClean="0"/>
              <a:t>Ordinal</a:t>
            </a:r>
          </a:p>
          <a:p>
            <a:r>
              <a:rPr lang="en-US" dirty="0" smtClean="0"/>
              <a:t>Interval</a:t>
            </a:r>
          </a:p>
          <a:p>
            <a:r>
              <a:rPr lang="en-US" dirty="0" err="1" smtClean="0"/>
              <a:t>Rasio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500166" y="3357562"/>
            <a:ext cx="6715172" cy="186849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1">
                    <a:lumMod val="25000"/>
                    <a:lumOff val="75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e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m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CC99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o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g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</a:t>
            </a:r>
            <a:r>
              <a:rPr lang="en-US" sz="4000" kern="10" spc="-40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e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CC99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m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n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f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</a:t>
            </a:r>
            <a:r>
              <a:rPr lang="en-US" sz="4000" kern="10" spc="-40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</a:t>
            </a:r>
            <a:endParaRPr lang="en-US" sz="4000" kern="10" spc="-40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1857364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Harlow Solid Italic" pitchFamily="82" charset="0"/>
              </a:rPr>
              <a:t>Sekian</a:t>
            </a:r>
            <a:endParaRPr lang="en-US" sz="5400" dirty="0"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32" y="428604"/>
            <a:ext cx="83058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3399"/>
                </a:solidFill>
                <a:latin typeface="Comic Sans MS" pitchFamily="66" charset="0"/>
              </a:rPr>
              <a:t>Klasifikasi</a:t>
            </a:r>
            <a:r>
              <a:rPr lang="en-US" sz="3600" dirty="0" smtClean="0">
                <a:solidFill>
                  <a:srgbClr val="003399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3399"/>
                </a:solidFill>
                <a:latin typeface="Comic Sans MS" pitchFamily="66" charset="0"/>
              </a:rPr>
              <a:t>Teknik</a:t>
            </a:r>
            <a:r>
              <a:rPr lang="en-US" sz="3600" dirty="0" smtClean="0">
                <a:solidFill>
                  <a:srgbClr val="003399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3399"/>
                </a:solidFill>
                <a:latin typeface="Comic Sans MS" pitchFamily="66" charset="0"/>
              </a:rPr>
              <a:t>Analisis</a:t>
            </a:r>
            <a:r>
              <a:rPr lang="en-US" sz="3600" dirty="0" smtClean="0">
                <a:solidFill>
                  <a:srgbClr val="003399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3399"/>
                </a:solidFill>
                <a:latin typeface="Comic Sans MS" pitchFamily="66" charset="0"/>
              </a:rPr>
              <a:t>Statistik</a:t>
            </a:r>
            <a:r>
              <a:rPr lang="en-US" sz="3600" dirty="0" smtClean="0">
                <a:solidFill>
                  <a:srgbClr val="003399"/>
                </a:solidFill>
                <a:latin typeface="Comic Sans MS" pitchFamily="66" charset="0"/>
              </a:rPr>
              <a:t>, </a:t>
            </a:r>
            <a:r>
              <a:rPr lang="en-US" sz="3600" dirty="0" err="1" smtClean="0">
                <a:solidFill>
                  <a:srgbClr val="003399"/>
                </a:solidFill>
                <a:latin typeface="Comic Sans MS" pitchFamily="66" charset="0"/>
              </a:rPr>
              <a:t>berdasarkan</a:t>
            </a:r>
            <a:r>
              <a:rPr lang="en-US" sz="3600" dirty="0" smtClean="0">
                <a:solidFill>
                  <a:srgbClr val="003399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3399"/>
                </a:solidFill>
                <a:latin typeface="Comic Sans MS" pitchFamily="66" charset="0"/>
              </a:rPr>
              <a:t>Jumlah</a:t>
            </a:r>
            <a:r>
              <a:rPr lang="en-US" sz="3600" dirty="0" smtClean="0">
                <a:solidFill>
                  <a:srgbClr val="003399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3399"/>
                </a:solidFill>
                <a:latin typeface="Comic Sans MS" pitchFamily="66" charset="0"/>
              </a:rPr>
              <a:t>Variabel</a:t>
            </a:r>
            <a:r>
              <a:rPr lang="en-US" sz="3600" dirty="0" smtClean="0">
                <a:solidFill>
                  <a:srgbClr val="003399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003399"/>
                </a:solidFill>
                <a:latin typeface="Comic Sans MS" pitchFamily="66" charset="0"/>
              </a:rPr>
              <a:t>Amatan</a:t>
            </a:r>
            <a:endParaRPr lang="en-US" sz="3600" dirty="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928802"/>
            <a:ext cx="4214842" cy="4643470"/>
          </a:xfrm>
          <a:solidFill>
            <a:schemeClr val="bg2">
              <a:lumMod val="40000"/>
              <a:lumOff val="60000"/>
            </a:schemeClr>
          </a:solidFill>
          <a:ln w="15875"/>
        </p:spPr>
        <p:txBody>
          <a:bodyPr/>
          <a:lstStyle/>
          <a:p>
            <a:pPr>
              <a:buNone/>
            </a:pPr>
            <a:r>
              <a:rPr lang="en-US" sz="3600" u="sng" dirty="0" err="1" smtClean="0">
                <a:latin typeface="Comic Sans MS" pitchFamily="66" charset="0"/>
              </a:rPr>
              <a:t>Teknik</a:t>
            </a:r>
            <a:r>
              <a:rPr lang="en-US" sz="3600" u="sng" dirty="0" smtClean="0">
                <a:latin typeface="Comic Sans MS" pitchFamily="66" charset="0"/>
              </a:rPr>
              <a:t> </a:t>
            </a:r>
            <a:r>
              <a:rPr lang="en-US" sz="3600" u="sng" dirty="0" err="1" smtClean="0">
                <a:latin typeface="Comic Sans MS" pitchFamily="66" charset="0"/>
              </a:rPr>
              <a:t>Univariate</a:t>
            </a:r>
            <a:endParaRPr lang="en-US" sz="3600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</a:t>
            </a:r>
            <a:r>
              <a:rPr lang="en-US" dirty="0" err="1" smtClean="0">
                <a:latin typeface="Comic Sans MS" pitchFamily="66" charset="0"/>
              </a:rPr>
              <a:t>Digunakan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menganalisis</a:t>
            </a:r>
            <a:r>
              <a:rPr lang="en-US" dirty="0" smtClean="0">
                <a:latin typeface="Comic Sans MS" pitchFamily="66" charset="0"/>
              </a:rPr>
              <a:t> data yang </a:t>
            </a:r>
            <a:r>
              <a:rPr lang="en-US" dirty="0" err="1" smtClean="0">
                <a:latin typeface="Comic Sans MS" pitchFamily="66" charset="0"/>
              </a:rPr>
              <a:t>memuat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pengukuran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setiap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elemen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sampel</a:t>
            </a:r>
            <a:endParaRPr lang="en-US" dirty="0">
              <a:latin typeface="Comic Sans MS" pitchFamily="66" charset="0"/>
            </a:endParaRPr>
          </a:p>
          <a:p>
            <a:endParaRPr lang="en-US" sz="3600" dirty="0">
              <a:latin typeface="Comic Sans MS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43438" y="1928802"/>
            <a:ext cx="4500626" cy="4643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r>
              <a:rPr kumimoji="1" lang="en-US" sz="36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Teknik</a:t>
            </a:r>
            <a:r>
              <a:rPr kumimoji="1" lang="en-US" sz="36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Multivariate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Digunakan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untuk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menganalisis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data yang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memuat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dua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pengukuran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atau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lebih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untuk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setiap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elemen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1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sampel</a:t>
            </a: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r>
              <a:rPr kumimoji="1" lang="en-US" kern="0" dirty="0" smtClean="0">
                <a:latin typeface="Comic Sans MS" pitchFamily="66" charset="0"/>
              </a:rPr>
              <a:t>   </a:t>
            </a:r>
            <a:r>
              <a:rPr kumimoji="1" lang="en-US" kern="0" dirty="0" err="1" smtClean="0">
                <a:latin typeface="Comic Sans MS" pitchFamily="66" charset="0"/>
              </a:rPr>
              <a:t>Variabel</a:t>
            </a:r>
            <a:r>
              <a:rPr kumimoji="1" lang="en-US" kern="0" dirty="0" smtClean="0">
                <a:latin typeface="Comic Sans MS" pitchFamily="66" charset="0"/>
              </a:rPr>
              <a:t> </a:t>
            </a:r>
            <a:r>
              <a:rPr kumimoji="1" lang="en-US" kern="0" dirty="0" err="1" smtClean="0">
                <a:latin typeface="Comic Sans MS" pitchFamily="66" charset="0"/>
              </a:rPr>
              <a:t>dianalisis</a:t>
            </a:r>
            <a:r>
              <a:rPr kumimoji="1" lang="en-US" kern="0" dirty="0" smtClean="0">
                <a:latin typeface="Comic Sans MS" pitchFamily="66" charset="0"/>
              </a:rPr>
              <a:t> </a:t>
            </a:r>
            <a:r>
              <a:rPr kumimoji="1" lang="en-US" kern="0" dirty="0" err="1" smtClean="0">
                <a:latin typeface="Comic Sans MS" pitchFamily="66" charset="0"/>
              </a:rPr>
              <a:t>secara</a:t>
            </a:r>
            <a:r>
              <a:rPr kumimoji="1" lang="en-US" kern="0" dirty="0" smtClean="0">
                <a:latin typeface="Comic Sans MS" pitchFamily="66" charset="0"/>
              </a:rPr>
              <a:t> </a:t>
            </a:r>
            <a:r>
              <a:rPr kumimoji="1" lang="en-US" kern="0" dirty="0" err="1" smtClean="0">
                <a:latin typeface="Comic Sans MS" pitchFamily="66" charset="0"/>
              </a:rPr>
              <a:t>simultan</a:t>
            </a: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tabLst/>
              <a:defRPr/>
            </a:pPr>
            <a:endParaRPr kumimoji="1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  <p:bldP spid="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68" y="214290"/>
            <a:ext cx="5286412" cy="381000"/>
          </a:xfrm>
        </p:spPr>
        <p:txBody>
          <a:bodyPr/>
          <a:lstStyle/>
          <a:p>
            <a:pPr algn="r"/>
            <a:r>
              <a:rPr lang="en-US" sz="2400" dirty="0" smtClean="0">
                <a:solidFill>
                  <a:schemeClr val="accent2"/>
                </a:solidFill>
                <a:latin typeface="Impact" pitchFamily="34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accent2"/>
                </a:solidFill>
                <a:latin typeface="Impact" pitchFamily="34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Impact" pitchFamily="34" charset="0"/>
              </a:rPr>
              <a:t>Klasifikasi</a:t>
            </a:r>
            <a:r>
              <a:rPr lang="en-US" sz="2400" dirty="0" smtClean="0">
                <a:solidFill>
                  <a:schemeClr val="accent2"/>
                </a:solidFill>
                <a:latin typeface="Impact" pitchFamily="34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Impact" pitchFamily="34" charset="0"/>
              </a:rPr>
              <a:t>Teknik</a:t>
            </a:r>
            <a:r>
              <a:rPr lang="en-US" sz="2400" dirty="0" smtClean="0">
                <a:solidFill>
                  <a:schemeClr val="accent2"/>
                </a:solidFill>
                <a:latin typeface="Impact" pitchFamily="34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Impact" pitchFamily="34" charset="0"/>
              </a:rPr>
              <a:t>Univariate</a:t>
            </a:r>
            <a:endParaRPr lang="en-US" sz="2400" dirty="0">
              <a:solidFill>
                <a:srgbClr val="FFFF00"/>
              </a:solidFill>
              <a:latin typeface="Impact" pitchFamily="34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0" y="635000"/>
            <a:ext cx="8915400" cy="6223000"/>
            <a:chOff x="96" y="384"/>
            <a:chExt cx="5616" cy="3920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872" y="384"/>
              <a:ext cx="196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 dirty="0">
                  <a:latin typeface="Impact" pitchFamily="34" charset="0"/>
                </a:rPr>
                <a:t>UNIVARIATE TECHNIQUES</a:t>
              </a:r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104" cy="240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Impact" pitchFamily="34" charset="0"/>
                </a:rPr>
                <a:t>METRIC DATA</a:t>
              </a: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96" y="1440"/>
              <a:ext cx="1008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Impact" pitchFamily="34" charset="0"/>
                </a:rPr>
                <a:t>ONE SAMPLE</a:t>
              </a: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344" y="1440"/>
              <a:ext cx="1200" cy="38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 dirty="0">
                  <a:latin typeface="Impact" pitchFamily="34" charset="0"/>
                </a:rPr>
                <a:t>TWO OR</a:t>
              </a:r>
            </a:p>
            <a:p>
              <a:pPr algn="ctr" eaLnBrk="1" hangingPunct="1"/>
              <a:r>
                <a:rPr lang="en-US" sz="1800" dirty="0">
                  <a:latin typeface="Impact" pitchFamily="34" charset="0"/>
                </a:rPr>
                <a:t>MORE SAMPLES</a:t>
              </a: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792" y="912"/>
              <a:ext cx="1344" cy="240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Impact" pitchFamily="34" charset="0"/>
                </a:rPr>
                <a:t>NONMETRIC DATA</a:t>
              </a: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264" y="1440"/>
              <a:ext cx="1008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Impact" pitchFamily="34" charset="0"/>
                </a:rPr>
                <a:t>ONE SAMPLE</a:t>
              </a: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4512" y="1440"/>
              <a:ext cx="1200" cy="38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Impact" pitchFamily="34" charset="0"/>
                </a:rPr>
                <a:t>TWO OR</a:t>
              </a:r>
            </a:p>
            <a:p>
              <a:pPr algn="ctr" eaLnBrk="1" hangingPunct="1"/>
              <a:r>
                <a:rPr lang="en-US" sz="1800">
                  <a:latin typeface="Impact" pitchFamily="34" charset="0"/>
                </a:rPr>
                <a:t>MORE SAMPLES</a:t>
              </a: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64" y="2400"/>
              <a:ext cx="1008" cy="19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Impact" pitchFamily="34" charset="0"/>
                </a:rPr>
                <a:t>INDEPENDENT</a:t>
              </a: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016" y="2400"/>
              <a:ext cx="1008" cy="192"/>
            </a:xfrm>
            <a:prstGeom prst="rect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 dirty="0">
                  <a:latin typeface="Impact" pitchFamily="34" charset="0"/>
                </a:rPr>
                <a:t>RELATED</a:t>
              </a:r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2832" y="6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1248" y="768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1248" y="7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4464" y="7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576" y="12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248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576" y="12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1920" y="12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1920" y="182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 flipV="1">
              <a:off x="1344" y="220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1344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2544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464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3744" y="12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3744" y="12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5040" y="12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3600" y="2928"/>
              <a:ext cx="1008" cy="19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Impact" pitchFamily="34" charset="0"/>
                </a:rPr>
                <a:t>INDEPENDENT</a:t>
              </a:r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4752" y="2928"/>
              <a:ext cx="912" cy="192"/>
            </a:xfrm>
            <a:prstGeom prst="rect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Impact" pitchFamily="34" charset="0"/>
                </a:rPr>
                <a:t>RELATED</a:t>
              </a:r>
            </a:p>
          </p:txBody>
        </p:sp>
        <p:sp>
          <p:nvSpPr>
            <p:cNvPr id="14367" name="Line 31"/>
            <p:cNvSpPr>
              <a:spLocks noChangeShapeType="1"/>
            </p:cNvSpPr>
            <p:nvPr/>
          </p:nvSpPr>
          <p:spPr bwMode="auto">
            <a:xfrm>
              <a:off x="4848" y="182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>
              <a:off x="4080" y="26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4080" y="26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5232" y="26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4371" name="Text Box 35"/>
            <p:cNvSpPr txBox="1">
              <a:spLocks noChangeArrowheads="1"/>
            </p:cNvSpPr>
            <p:nvPr/>
          </p:nvSpPr>
          <p:spPr bwMode="auto">
            <a:xfrm>
              <a:off x="336" y="1830"/>
              <a:ext cx="672" cy="4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 dirty="0">
                  <a:latin typeface="Impact" pitchFamily="34" charset="0"/>
                </a:rPr>
                <a:t>* </a:t>
              </a:r>
              <a:r>
                <a:rPr lang="en-US" sz="1600" i="1" dirty="0">
                  <a:latin typeface="Impact" pitchFamily="34" charset="0"/>
                </a:rPr>
                <a:t>t </a:t>
              </a:r>
              <a:r>
                <a:rPr lang="en-US" sz="1600" dirty="0">
                  <a:latin typeface="Impact" pitchFamily="34" charset="0"/>
                </a:rPr>
                <a:t>test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600" dirty="0">
                  <a:latin typeface="Impact" pitchFamily="34" charset="0"/>
                </a:rPr>
                <a:t>* Z test</a:t>
              </a:r>
            </a:p>
          </p:txBody>
        </p: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3246" y="1784"/>
              <a:ext cx="1035" cy="1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Frequency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Chi-Square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K-S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Runs 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Binomial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3696" y="3168"/>
              <a:ext cx="1104" cy="1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Chi-Square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Mann-Whitney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Median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K-S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K-W ANOVA </a:t>
              </a:r>
            </a:p>
          </p:txBody>
        </p:sp>
        <p:sp>
          <p:nvSpPr>
            <p:cNvPr id="14376" name="Text Box 40"/>
            <p:cNvSpPr txBox="1">
              <a:spLocks noChangeArrowheads="1"/>
            </p:cNvSpPr>
            <p:nvPr/>
          </p:nvSpPr>
          <p:spPr bwMode="auto">
            <a:xfrm>
              <a:off x="4896" y="3168"/>
              <a:ext cx="768" cy="6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>
                  <a:latin typeface="Impact" pitchFamily="34" charset="0"/>
                </a:rPr>
                <a:t>Sign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>
                  <a:latin typeface="Impact" pitchFamily="34" charset="0"/>
                </a:rPr>
                <a:t>Wilcoxon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>
                  <a:latin typeface="Impact" pitchFamily="34" charset="0"/>
                </a:rPr>
                <a:t>McNemar</a:t>
              </a:r>
            </a:p>
          </p:txBody>
        </p:sp>
        <p:sp>
          <p:nvSpPr>
            <p:cNvPr id="14377" name="Text Box 41"/>
            <p:cNvSpPr txBox="1">
              <a:spLocks noChangeArrowheads="1"/>
            </p:cNvSpPr>
            <p:nvPr/>
          </p:nvSpPr>
          <p:spPr bwMode="auto">
            <a:xfrm>
              <a:off x="1056" y="2640"/>
              <a:ext cx="912" cy="8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i="1" dirty="0">
                  <a:latin typeface="Impact" pitchFamily="34" charset="0"/>
                </a:rPr>
                <a:t>t </a:t>
              </a:r>
              <a:r>
                <a:rPr lang="en-US" sz="1600" dirty="0">
                  <a:latin typeface="Impact" pitchFamily="34" charset="0"/>
                </a:rPr>
                <a:t>test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Z test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 dirty="0">
                  <a:latin typeface="Impact" pitchFamily="34" charset="0"/>
                </a:rPr>
                <a:t>One-Way ANOVA</a:t>
              </a:r>
            </a:p>
          </p:txBody>
        </p:sp>
        <p:sp>
          <p:nvSpPr>
            <p:cNvPr id="14378" name="Text Box 42"/>
            <p:cNvSpPr txBox="1">
              <a:spLocks noChangeArrowheads="1"/>
            </p:cNvSpPr>
            <p:nvPr/>
          </p:nvSpPr>
          <p:spPr bwMode="auto">
            <a:xfrm>
              <a:off x="2112" y="2640"/>
              <a:ext cx="1008" cy="2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Impact" pitchFamily="34" charset="0"/>
                </a:rPr>
                <a:t>* Paired </a:t>
              </a:r>
              <a:r>
                <a:rPr lang="en-US" sz="1600" i="1">
                  <a:latin typeface="Impact" pitchFamily="34" charset="0"/>
                </a:rPr>
                <a:t>t</a:t>
              </a:r>
              <a:r>
                <a:rPr lang="en-US" sz="1600">
                  <a:latin typeface="Impact" pitchFamily="34" charset="0"/>
                </a:rPr>
                <a:t> test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7450" y="242870"/>
            <a:ext cx="6772268" cy="685800"/>
          </a:xfrm>
        </p:spPr>
        <p:txBody>
          <a:bodyPr/>
          <a:lstStyle/>
          <a:p>
            <a:pPr algn="r"/>
            <a:r>
              <a:rPr lang="en-US" sz="2400" dirty="0" smtClean="0">
                <a:solidFill>
                  <a:schemeClr val="tx1"/>
                </a:solidFill>
                <a:latin typeface="Impact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chemeClr val="tx1"/>
                </a:solidFill>
                <a:latin typeface="Impact" pitchFamily="34" charset="0"/>
              </a:rPr>
              <a:t>Klasifikasi</a:t>
            </a:r>
            <a:r>
              <a:rPr lang="en-US" sz="2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mpact" pitchFamily="34" charset="0"/>
              </a:rPr>
              <a:t>Teknik</a:t>
            </a:r>
            <a:r>
              <a:rPr lang="en-US" sz="2400" dirty="0" smtClean="0">
                <a:solidFill>
                  <a:schemeClr val="tx1"/>
                </a:solidFill>
                <a:latin typeface="Impact" pitchFamily="34" charset="0"/>
              </a:rPr>
              <a:t> Multivariate</a:t>
            </a:r>
            <a:endParaRPr lang="en-US" sz="2400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38136" y="4038600"/>
            <a:ext cx="2133600" cy="2659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600" dirty="0">
                <a:latin typeface="Impact" pitchFamily="34" charset="0"/>
              </a:rPr>
              <a:t>Cross-Tabulation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600" dirty="0">
                <a:latin typeface="Impact" pitchFamily="34" charset="0"/>
              </a:rPr>
              <a:t>Analysis of Variance and Covariance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600" dirty="0">
                <a:latin typeface="Impact" pitchFamily="34" charset="0"/>
              </a:rPr>
              <a:t>Multiple Regression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600" dirty="0">
                <a:latin typeface="Impact" pitchFamily="34" charset="0"/>
              </a:rPr>
              <a:t>Two-Group </a:t>
            </a:r>
            <a:r>
              <a:rPr lang="en-US" sz="1600" dirty="0" err="1">
                <a:latin typeface="Impact" pitchFamily="34" charset="0"/>
              </a:rPr>
              <a:t>Discriminant</a:t>
            </a:r>
            <a:r>
              <a:rPr lang="en-US" sz="1600" dirty="0">
                <a:latin typeface="Impact" pitchFamily="34" charset="0"/>
              </a:rPr>
              <a:t> Analysis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600" dirty="0">
                <a:latin typeface="Impact" pitchFamily="34" charset="0"/>
              </a:rPr>
              <a:t>Conjoint Analysis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1600" dirty="0">
              <a:latin typeface="Impact" pitchFamily="34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" y="990600"/>
            <a:ext cx="8686800" cy="5233988"/>
            <a:chOff x="288" y="624"/>
            <a:chExt cx="5472" cy="3297"/>
          </a:xfrm>
        </p:grpSpPr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1872" y="624"/>
              <a:ext cx="225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Impact" pitchFamily="34" charset="0"/>
                </a:rPr>
                <a:t>MULTIVARIATE TECHNIQUES</a:t>
              </a: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864" y="1248"/>
              <a:ext cx="1392" cy="336"/>
            </a:xfrm>
            <a:prstGeom prst="rect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Impact" pitchFamily="34" charset="0"/>
                </a:rPr>
                <a:t>DEPENDENCE</a:t>
              </a:r>
            </a:p>
            <a:p>
              <a:pPr algn="ctr" eaLnBrk="1" hangingPunct="1"/>
              <a:r>
                <a:rPr lang="en-US" sz="1800">
                  <a:latin typeface="Impact" pitchFamily="34" charset="0"/>
                </a:rPr>
                <a:t>TECHNIQUES</a:t>
              </a: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3696" y="1248"/>
              <a:ext cx="1392" cy="33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>
                  <a:latin typeface="Impact" pitchFamily="34" charset="0"/>
                </a:rPr>
                <a:t>INTERDEPENDENCE</a:t>
              </a:r>
            </a:p>
            <a:p>
              <a:pPr algn="ctr" eaLnBrk="1" hangingPunct="1"/>
              <a:r>
                <a:rPr lang="en-US" sz="1800">
                  <a:latin typeface="Impact" pitchFamily="34" charset="0"/>
                </a:rPr>
                <a:t>TECHNIQUES</a:t>
              </a: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288" y="1920"/>
              <a:ext cx="1200" cy="432"/>
            </a:xfrm>
            <a:prstGeom prst="rect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Impact" pitchFamily="34" charset="0"/>
                </a:rPr>
                <a:t>ONE DEPENDENT</a:t>
              </a:r>
            </a:p>
            <a:p>
              <a:pPr algn="ctr" eaLnBrk="1" hangingPunct="1"/>
              <a:r>
                <a:rPr lang="en-US" sz="1600">
                  <a:latin typeface="Impact" pitchFamily="34" charset="0"/>
                </a:rPr>
                <a:t>VARIABLE</a:t>
              </a: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728" y="1920"/>
              <a:ext cx="1200" cy="432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solidFill>
                    <a:srgbClr val="FFCC00"/>
                  </a:solidFill>
                  <a:latin typeface="Impact" pitchFamily="34" charset="0"/>
                </a:rPr>
                <a:t>MORE THAN ONE </a:t>
              </a:r>
            </a:p>
            <a:p>
              <a:pPr algn="ctr" eaLnBrk="1" hangingPunct="1"/>
              <a:r>
                <a:rPr lang="en-US" sz="1600">
                  <a:solidFill>
                    <a:srgbClr val="FFCC00"/>
                  </a:solidFill>
                  <a:latin typeface="Impact" pitchFamily="34" charset="0"/>
                </a:rPr>
                <a:t>DEPENDENT</a:t>
              </a:r>
            </a:p>
            <a:p>
              <a:pPr algn="ctr" eaLnBrk="1" hangingPunct="1"/>
              <a:r>
                <a:rPr lang="en-US" sz="1600">
                  <a:solidFill>
                    <a:srgbClr val="FFCC00"/>
                  </a:solidFill>
                  <a:latin typeface="Impact" pitchFamily="34" charset="0"/>
                </a:rPr>
                <a:t>VARIABLE</a:t>
              </a:r>
              <a:endParaRPr lang="en-US" sz="1600">
                <a:latin typeface="Impact" pitchFamily="34" charset="0"/>
              </a:endParaRP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3120" y="1920"/>
              <a:ext cx="1248" cy="43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Impact" pitchFamily="34" charset="0"/>
                </a:rPr>
                <a:t>VARIABLE</a:t>
              </a:r>
            </a:p>
            <a:p>
              <a:pPr algn="ctr" eaLnBrk="1" hangingPunct="1"/>
              <a:r>
                <a:rPr lang="en-US" sz="1600">
                  <a:latin typeface="Impact" pitchFamily="34" charset="0"/>
                </a:rPr>
                <a:t>INTERDEPENDENCE</a:t>
              </a: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4512" y="1920"/>
              <a:ext cx="1200" cy="432"/>
            </a:xfrm>
            <a:prstGeom prst="rect">
              <a:avLst/>
            </a:prstGeom>
            <a:solidFill>
              <a:srgbClr val="33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solidFill>
                    <a:srgbClr val="FFCC00"/>
                  </a:solidFill>
                  <a:latin typeface="Impact" pitchFamily="34" charset="0"/>
                </a:rPr>
                <a:t>INTEROBJECT</a:t>
              </a:r>
            </a:p>
            <a:p>
              <a:pPr algn="ctr" eaLnBrk="1" hangingPunct="1"/>
              <a:r>
                <a:rPr lang="en-US" sz="1600">
                  <a:solidFill>
                    <a:srgbClr val="FFCC00"/>
                  </a:solidFill>
                  <a:latin typeface="Impact" pitchFamily="34" charset="0"/>
                </a:rPr>
                <a:t>SIMILARITY</a:t>
              </a:r>
              <a:endParaRPr lang="en-US" sz="1600">
                <a:latin typeface="Impact" pitchFamily="34" charset="0"/>
              </a:endParaRPr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2976" y="9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1536" y="1104"/>
              <a:ext cx="2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1536" y="11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4368" y="11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1536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>
              <a:off x="4368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912" y="172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912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2304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>
              <a:off x="369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5184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3696" y="1728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Impact" pitchFamily="34" charset="0"/>
              </a:endParaRPr>
            </a:p>
          </p:txBody>
        </p:sp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1632" y="2544"/>
              <a:ext cx="1344" cy="1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>
                  <a:latin typeface="Impact" pitchFamily="34" charset="0"/>
                </a:rPr>
                <a:t>Multivariate Analysis of Variance and Covariance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>
                  <a:latin typeface="Impact" pitchFamily="34" charset="0"/>
                </a:rPr>
                <a:t>Canonical Correlation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>
                  <a:latin typeface="Impact" pitchFamily="34" charset="0"/>
                </a:rPr>
                <a:t>Multiple Discriminant Analysis</a:t>
              </a:r>
            </a:p>
            <a:p>
              <a:pPr eaLnBrk="1" hangingPunct="1">
                <a:spcBef>
                  <a:spcPct val="50000"/>
                </a:spcBef>
              </a:pPr>
              <a:endParaRPr lang="en-US" sz="1600">
                <a:latin typeface="Impact" pitchFamily="34" charset="0"/>
              </a:endParaRPr>
            </a:p>
          </p:txBody>
        </p:sp>
        <p:sp>
          <p:nvSpPr>
            <p:cNvPr id="15387" name="Text Box 27"/>
            <p:cNvSpPr txBox="1">
              <a:spLocks noChangeArrowheads="1"/>
            </p:cNvSpPr>
            <p:nvPr/>
          </p:nvSpPr>
          <p:spPr bwMode="auto">
            <a:xfrm>
              <a:off x="3120" y="2524"/>
              <a:ext cx="1440" cy="2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Impact" pitchFamily="34" charset="0"/>
                </a:rPr>
                <a:t>* </a:t>
              </a:r>
              <a:r>
                <a:rPr lang="en-US" sz="1600" dirty="0">
                  <a:latin typeface="Impact" pitchFamily="34" charset="0"/>
                </a:rPr>
                <a:t>Factor</a:t>
              </a:r>
              <a:r>
                <a:rPr lang="en-US" sz="1600" dirty="0">
                  <a:solidFill>
                    <a:schemeClr val="bg1"/>
                  </a:solidFill>
                  <a:latin typeface="Impact" pitchFamily="34" charset="0"/>
                </a:rPr>
                <a:t> Analysis</a:t>
              </a:r>
            </a:p>
          </p:txBody>
        </p:sp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4512" y="2544"/>
              <a:ext cx="1248" cy="6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>
                  <a:latin typeface="Impact" pitchFamily="34" charset="0"/>
                </a:rPr>
                <a:t>Cluster Analysis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sz="1600">
                  <a:latin typeface="Impact" pitchFamily="34" charset="0"/>
                </a:rPr>
                <a:t>Multidimensional Scaling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000100" y="428604"/>
            <a:ext cx="6715172" cy="1143000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Beberapa</a:t>
            </a:r>
            <a:r>
              <a:rPr kumimoji="1" lang="en-US" sz="36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sz="36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1" lang="en-US" sz="36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sz="36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analisis</a:t>
            </a:r>
            <a:r>
              <a:rPr kumimoji="1" lang="en-US" sz="36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pd SPSS :</a:t>
            </a:r>
            <a:endParaRPr kumimoji="1" lang="en-US" sz="3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Down Arrow 4"/>
          <p:cNvSpPr/>
          <p:nvPr/>
        </p:nvSpPr>
        <p:spPr bwMode="auto">
          <a:xfrm rot="209213">
            <a:off x="7937608" y="1095321"/>
            <a:ext cx="714380" cy="915733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Kartika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00128" y="1905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tabLst>
                <a:tab pos="7373938" algn="l"/>
              </a:tabLst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STATISTIK DESKRIPTIF                </a:t>
            </a:r>
          </a:p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tabLst>
                <a:tab pos="7373938" algn="l"/>
              </a:tabLst>
              <a:defRPr/>
            </a:pPr>
            <a:r>
              <a:rPr kumimoji="1" lang="en-US" kern="0" dirty="0" smtClean="0">
                <a:latin typeface="Calibri" pitchFamily="34" charset="0"/>
              </a:rPr>
              <a:t>   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FREQUENCIES                              </a:t>
            </a:r>
          </a:p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tabLst>
                <a:tab pos="7373938" algn="l"/>
              </a:tabLst>
              <a:defRPr/>
            </a:pPr>
            <a:r>
              <a:rPr kumimoji="1" lang="en-US" sz="2400" kern="0" dirty="0" smtClean="0">
                <a:latin typeface="Calibri" pitchFamily="34" charset="0"/>
              </a:rPr>
              <a:t>     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DESCRIPTIVES                                                                                      CROSSTAB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             </a:t>
            </a:r>
          </a:p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Char char="4"/>
              <a:tabLst>
                <a:tab pos="7373938" algn="l"/>
              </a:tabLst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STATISTIK PARAMETRIK               </a:t>
            </a:r>
          </a:p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tabLst>
                <a:tab pos="7373938" algn="l"/>
              </a:tabLst>
              <a:defRPr/>
            </a:pPr>
            <a:r>
              <a:rPr kumimoji="1" lang="en-US" kern="0" dirty="0" smtClean="0">
                <a:latin typeface="Calibri" pitchFamily="34" charset="0"/>
              </a:rPr>
              <a:t>   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T TEST                                                         </a:t>
            </a:r>
          </a:p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tabLst>
                <a:tab pos="7373938" algn="l"/>
              </a:tabLst>
              <a:defRPr/>
            </a:pPr>
            <a:r>
              <a:rPr kumimoji="1" lang="en-US" sz="2400" kern="0" dirty="0" smtClean="0">
                <a:latin typeface="Calibri" pitchFamily="34" charset="0"/>
              </a:rPr>
              <a:t>     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ANALYSIS OF VARIANCE (ANOVA)                                           CORRELATION                                            REGRESSION                                                 DISCRIMINANT ANALYSIS                        FACTOR ANALYSIS</a:t>
            </a:r>
            <a:endParaRPr kumimoji="1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20"/>
            <a:ext cx="7772400" cy="4800600"/>
          </a:xfrm>
        </p:spPr>
        <p:txBody>
          <a:bodyPr/>
          <a:lstStyle/>
          <a:p>
            <a:r>
              <a:rPr lang="en-US" dirty="0">
                <a:latin typeface="Berlin Sans FB" pitchFamily="34" charset="0"/>
              </a:rPr>
              <a:t>menu statistics                    				summarize                           				frequencies</a:t>
            </a:r>
          </a:p>
          <a:p>
            <a:r>
              <a:rPr lang="en-US" dirty="0" err="1">
                <a:latin typeface="Calibri" pitchFamily="34" charset="0"/>
              </a:rPr>
              <a:t>perintah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ini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menghasilkan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tabel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frekuensi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menampilkan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frekuensi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tiap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nilai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persentasenya</a:t>
            </a:r>
            <a:endParaRPr lang="en-US" dirty="0">
              <a:latin typeface="Calibri" pitchFamily="34" charset="0"/>
            </a:endParaRPr>
          </a:p>
          <a:p>
            <a:r>
              <a:rPr lang="en-US" dirty="0" err="1">
                <a:latin typeface="Calibri" pitchFamily="34" charset="0"/>
              </a:rPr>
              <a:t>tepat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digunakan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untuk</a:t>
            </a:r>
            <a:r>
              <a:rPr lang="en-US" dirty="0">
                <a:latin typeface="Calibri" pitchFamily="34" charset="0"/>
              </a:rPr>
              <a:t> data </a:t>
            </a:r>
            <a:r>
              <a:rPr lang="en-US" dirty="0" err="1">
                <a:latin typeface="Calibri" pitchFamily="34" charset="0"/>
              </a:rPr>
              <a:t>kategori</a:t>
            </a:r>
            <a:r>
              <a:rPr lang="en-US" dirty="0">
                <a:latin typeface="Calibri" pitchFamily="34" charset="0"/>
              </a:rPr>
              <a:t> (</a:t>
            </a:r>
            <a:r>
              <a:rPr lang="en-US" dirty="0" err="1">
                <a:latin typeface="Calibri" pitchFamily="34" charset="0"/>
              </a:rPr>
              <a:t>skala</a:t>
            </a:r>
            <a:r>
              <a:rPr lang="en-US" dirty="0">
                <a:latin typeface="Calibri" pitchFamily="34" charset="0"/>
              </a:rPr>
              <a:t> data nominal 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ordinal) 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ltGray">
          <a:xfrm>
            <a:off x="2362200" y="295260"/>
            <a:ext cx="4267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FREQUENCIES</a:t>
            </a:r>
          </a:p>
        </p:txBody>
      </p:sp>
      <p:pic>
        <p:nvPicPr>
          <p:cNvPr id="17414" name="Picture 6" descr="j007612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21325"/>
            <a:ext cx="1905000" cy="133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latin typeface="Berlin Sans FB" pitchFamily="34" charset="0"/>
              </a:rPr>
              <a:t>menu statistics                          			summarize                                			</a:t>
            </a:r>
            <a:r>
              <a:rPr lang="en-US" dirty="0" err="1">
                <a:latin typeface="Berlin Sans FB" pitchFamily="34" charset="0"/>
              </a:rPr>
              <a:t>descriptives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Calibri" pitchFamily="34" charset="0"/>
              </a:rPr>
              <a:t>menampilkan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ukuran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deskriptif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seperti</a:t>
            </a:r>
            <a:r>
              <a:rPr lang="en-US" dirty="0">
                <a:latin typeface="Calibri" pitchFamily="34" charset="0"/>
              </a:rPr>
              <a:t> mean, standard </a:t>
            </a:r>
            <a:r>
              <a:rPr lang="en-US" dirty="0" err="1">
                <a:latin typeface="Calibri" pitchFamily="34" charset="0"/>
              </a:rPr>
              <a:t>deviasi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dll</a:t>
            </a:r>
            <a:endParaRPr lang="en-US" dirty="0">
              <a:latin typeface="Calibri" pitchFamily="34" charset="0"/>
            </a:endParaRPr>
          </a:p>
          <a:p>
            <a:r>
              <a:rPr lang="en-US" dirty="0" err="1">
                <a:latin typeface="Calibri" pitchFamily="34" charset="0"/>
              </a:rPr>
              <a:t>tepat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digunakan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pada</a:t>
            </a:r>
            <a:r>
              <a:rPr lang="en-US" dirty="0">
                <a:latin typeface="Calibri" pitchFamily="34" charset="0"/>
              </a:rPr>
              <a:t> data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skala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pengukuran</a:t>
            </a:r>
            <a:r>
              <a:rPr lang="en-US" dirty="0">
                <a:latin typeface="Calibri" pitchFamily="34" charset="0"/>
              </a:rPr>
              <a:t> interval 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rasio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ltGray">
          <a:xfrm>
            <a:off x="2057400" y="228600"/>
            <a:ext cx="5105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DESCRIPTIVES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artik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artika" pitchFamily="18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5317</TotalTime>
  <Words>1081</Words>
  <Application>Microsoft Office PowerPoint</Application>
  <PresentationFormat>Letter Paper (8.5x11 in)</PresentationFormat>
  <Paragraphs>384</Paragraphs>
  <Slides>30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Notebook</vt:lpstr>
      <vt:lpstr>Equation</vt:lpstr>
      <vt:lpstr>Document</vt:lpstr>
      <vt:lpstr>Slide 1</vt:lpstr>
      <vt:lpstr>Slide 2</vt:lpstr>
      <vt:lpstr>Skala Pengukuran, menentukan alat analisis yang sesuai</vt:lpstr>
      <vt:lpstr>Klasifikasi Teknik Analisis Statistik, berdasarkan Jumlah Variabel Amatan</vt:lpstr>
      <vt:lpstr>  Klasifikasi Teknik Univariate</vt:lpstr>
      <vt:lpstr> Klasifikasi Teknik Multivariate</vt:lpstr>
      <vt:lpstr>Slide 7</vt:lpstr>
      <vt:lpstr>Slide 8</vt:lpstr>
      <vt:lpstr>Slide 9</vt:lpstr>
      <vt:lpstr>Slide 10</vt:lpstr>
      <vt:lpstr>Slide 11</vt:lpstr>
      <vt:lpstr>Slide 12</vt:lpstr>
      <vt:lpstr>          INDEPENDENT-SAMPLES T T</vt:lpstr>
      <vt:lpstr>ANALYSIS OF VARIANCE (ANOVA)</vt:lpstr>
      <vt:lpstr>Slide 15</vt:lpstr>
      <vt:lpstr>Slide 16</vt:lpstr>
      <vt:lpstr>Koefisien Korelasi dan Pengujiannya disesuaikan dengan skala pengukuran variabel</vt:lpstr>
      <vt:lpstr>Contoh Kasus 1 Menentukan hubungan antara Nilai UTS dan UAS</vt:lpstr>
      <vt:lpstr>Slide 19</vt:lpstr>
      <vt:lpstr>KASUS 3. Tabel Kontingensi  Status Kelahiran Bayi Berdasarkan  Jenis Persalinan</vt:lpstr>
      <vt:lpstr>Slide 21</vt:lpstr>
      <vt:lpstr>Analisis Regresi Linier: menduga besarnya nilai Y bdsrkan variabel X</vt:lpstr>
      <vt:lpstr>KASUS 4. Berapakah besarnya pengaruh variabel Jumlah Anak  dan Umur Anak terhadap Pengeluaran Pangan Keluarga</vt:lpstr>
      <vt:lpstr>Slide 24</vt:lpstr>
      <vt:lpstr>Analisis Regresi Logistik: menduga besarnya PELUANG </vt:lpstr>
      <vt:lpstr>KASUS 7.  Berapa Besarnya Peluang Tingkat Kepuasan Pelanggan terhadap Kualitas Pelayanan Berdasarkan Faktor-Faktor  Pelayanan yang Diamati?</vt:lpstr>
      <vt:lpstr>Slide 27</vt:lpstr>
      <vt:lpstr>Slide 28</vt:lpstr>
      <vt:lpstr>Slide 29</vt:lpstr>
      <vt:lpstr>Slide 30</vt:lpstr>
    </vt:vector>
  </TitlesOfParts>
  <Company>CENDIKIA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</dc:title>
  <dc:creator>MUJI</dc:creator>
  <cp:lastModifiedBy>Valued Acer Customer</cp:lastModifiedBy>
  <cp:revision>223</cp:revision>
  <dcterms:created xsi:type="dcterms:W3CDTF">1997-07-15T04:23:11Z</dcterms:created>
  <dcterms:modified xsi:type="dcterms:W3CDTF">2013-11-11T13:01:46Z</dcterms:modified>
</cp:coreProperties>
</file>