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6" y="-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47C8-CD63-49AE-A2AD-F377C58B9B3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6F87-0C9C-446E-B01A-0D282733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8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47C8-CD63-49AE-A2AD-F377C58B9B3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6F87-0C9C-446E-B01A-0D282733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4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47C8-CD63-49AE-A2AD-F377C58B9B3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6F87-0C9C-446E-B01A-0D282733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18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47C8-CD63-49AE-A2AD-F377C58B9B3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6F87-0C9C-446E-B01A-0D282733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0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47C8-CD63-49AE-A2AD-F377C58B9B3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6F87-0C9C-446E-B01A-0D282733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6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47C8-CD63-49AE-A2AD-F377C58B9B3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6F87-0C9C-446E-B01A-0D282733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05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47C8-CD63-49AE-A2AD-F377C58B9B3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6F87-0C9C-446E-B01A-0D282733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6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47C8-CD63-49AE-A2AD-F377C58B9B3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6F87-0C9C-446E-B01A-0D282733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7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47C8-CD63-49AE-A2AD-F377C58B9B3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6F87-0C9C-446E-B01A-0D282733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0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47C8-CD63-49AE-A2AD-F377C58B9B3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6F87-0C9C-446E-B01A-0D282733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1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847C8-CD63-49AE-A2AD-F377C58B9B3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56F87-0C9C-446E-B01A-0D282733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9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847C8-CD63-49AE-A2AD-F377C58B9B36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56F87-0C9C-446E-B01A-0D2827330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4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KULIAH KE 10: E-LEARNING</a:t>
            </a:r>
            <a:br>
              <a:rPr lang="en-US" dirty="0" smtClean="0"/>
            </a:br>
            <a:r>
              <a:rPr lang="en-US" dirty="0" smtClean="0"/>
              <a:t>MANAJEMEN RISIKO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687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DAFTAR KERUGIAN POTENSIIL</a:t>
            </a:r>
          </a:p>
          <a:p>
            <a:pPr marL="514350" indent="-514350">
              <a:buAutoNum type="alphaUcPeriod"/>
            </a:pPr>
            <a:r>
              <a:rPr lang="en-US" dirty="0" smtClean="0"/>
              <a:t>PENGERTIAN</a:t>
            </a:r>
          </a:p>
          <a:p>
            <a:pPr marL="514350" indent="-514350">
              <a:buAutoNum type="alphaUcPeriod"/>
            </a:pPr>
            <a:r>
              <a:rPr lang="en-US" dirty="0" smtClean="0"/>
              <a:t>KERUGIAN ATAS HARTA</a:t>
            </a:r>
          </a:p>
          <a:p>
            <a:pPr marL="514350" indent="-514350">
              <a:buAutoNum type="alphaUcPeriod"/>
            </a:pPr>
            <a:r>
              <a:rPr lang="en-US" dirty="0" smtClean="0"/>
              <a:t>TANGGUNG JAWAB ATAS KERUGIAN PIHAK LAIN</a:t>
            </a:r>
          </a:p>
          <a:p>
            <a:pPr marL="514350" indent="-514350">
              <a:buAutoNum type="alphaUcPeriod"/>
            </a:pPr>
            <a:r>
              <a:rPr lang="en-US" dirty="0" smtClean="0"/>
              <a:t>TANGGUNG JAWAB ATAS KERUGIAN PERSONEL</a:t>
            </a:r>
          </a:p>
        </p:txBody>
      </p:sp>
    </p:spTree>
    <p:extLst>
      <p:ext uri="{BB962C8B-B14F-4D97-AF65-F5344CB8AC3E}">
        <p14:creationId xmlns:p14="http://schemas.microsoft.com/office/powerpoint/2010/main" val="2448606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  <a:solidFill>
            <a:schemeClr val="bg1">
              <a:lumMod val="65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DAFTAR KERUGIAN POTENSIAL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872490"/>
            <a:ext cx="8229600" cy="59093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(property losses) 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(liability losses) 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personil</a:t>
            </a:r>
            <a:r>
              <a:rPr lang="en-US" dirty="0" smtClean="0"/>
              <a:t> (personnel losses)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KERUGIAN ATAS HARTA </a:t>
            </a:r>
          </a:p>
          <a:p>
            <a:pPr algn="ctr"/>
            <a:r>
              <a:rPr lang="en-US" dirty="0"/>
              <a:t>(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b="1" dirty="0" smtClean="0"/>
              <a:t>Benda </a:t>
            </a:r>
            <a:r>
              <a:rPr lang="en-US" b="1" dirty="0" err="1" smtClean="0"/>
              <a:t>Tetap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bangunan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atasnya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b="1" dirty="0" err="1" smtClean="0"/>
              <a:t>Barang</a:t>
            </a:r>
            <a:r>
              <a:rPr lang="en-US" b="1" dirty="0" smtClean="0"/>
              <a:t> </a:t>
            </a:r>
            <a:r>
              <a:rPr lang="en-US" b="1" dirty="0" err="1" smtClean="0"/>
              <a:t>Bergerak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terikat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, yang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*    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aktivitas-aktivitas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pembantu</a:t>
            </a:r>
            <a:r>
              <a:rPr lang="en-US" dirty="0" smtClean="0"/>
              <a:t>, </a:t>
            </a:r>
            <a:r>
              <a:rPr lang="en-US" dirty="0" err="1" smtClean="0"/>
              <a:t>peralatan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</a:t>
            </a:r>
            <a:endParaRPr lang="en-US" dirty="0" smtClean="0"/>
          </a:p>
          <a:p>
            <a:r>
              <a:rPr lang="en-US" dirty="0" smtClean="0"/>
              <a:t>*    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(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),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dagangan</a:t>
            </a:r>
            <a:r>
              <a:rPr lang="en-US" dirty="0" smtClean="0"/>
              <a:t> (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dagang</a:t>
            </a:r>
            <a:r>
              <a:rPr lang="en-US" dirty="0" smtClean="0"/>
              <a:t>), </a:t>
            </a:r>
            <a:r>
              <a:rPr lang="en-US" dirty="0" err="1" smtClean="0"/>
              <a:t>surat-surat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(</a:t>
            </a:r>
            <a:r>
              <a:rPr lang="en-US" dirty="0" err="1" smtClean="0"/>
              <a:t>pialang</a:t>
            </a:r>
            <a:r>
              <a:rPr lang="en-US" dirty="0" smtClean="0"/>
              <a:t>), </a:t>
            </a:r>
            <a:r>
              <a:rPr lang="en-US" dirty="0" err="1" smtClean="0"/>
              <a:t>uang</a:t>
            </a:r>
            <a:r>
              <a:rPr lang="en-US" dirty="0" smtClean="0"/>
              <a:t> (bank)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9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KERUGIAN ATAS HARTA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smtClean="0"/>
              <a:t>       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</a:p>
          <a:p>
            <a:pPr marL="514350" indent="-514350">
              <a:buAutoNum type="arabicPeriod" startAt="3"/>
            </a:pP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smtClean="0"/>
              <a:t>Net Income </a:t>
            </a:r>
            <a:r>
              <a:rPr lang="en-US" dirty="0" err="1" smtClean="0"/>
              <a:t>Subjek</a:t>
            </a:r>
            <a:endParaRPr lang="en-US" dirty="0" smtClean="0"/>
          </a:p>
          <a:p>
            <a:pPr marL="514350" indent="-514350">
              <a:buAutoNum type="arabicPeriod" startAt="3"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endParaRPr lang="en-US" dirty="0"/>
          </a:p>
          <a:p>
            <a:r>
              <a:rPr lang="en-US" dirty="0" err="1" smtClean="0"/>
              <a:t>Kepemilikan</a:t>
            </a:r>
            <a:r>
              <a:rPr lang="en-US" dirty="0" smtClean="0"/>
              <a:t>,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, </a:t>
            </a:r>
            <a:r>
              <a:rPr lang="en-US" dirty="0" err="1" smtClean="0"/>
              <a:t>Jual-beli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err="1" smtClean="0"/>
              <a:t>Sewa-menyewa</a:t>
            </a:r>
            <a:r>
              <a:rPr lang="en-US" dirty="0" smtClean="0"/>
              <a:t>, Bailments, Easement </a:t>
            </a:r>
            <a:r>
              <a:rPr lang="en-US" dirty="0" err="1" smtClean="0"/>
              <a:t>Lisensi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2667000" y="2133600"/>
            <a:ext cx="6858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59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MENGHITUNG NILAI KERUGIAN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sesungguhnya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Taksiran</a:t>
            </a:r>
            <a:r>
              <a:rPr lang="en-US" dirty="0"/>
              <a:t> </a:t>
            </a:r>
            <a:r>
              <a:rPr lang="en-US" dirty="0" err="1"/>
              <a:t>Pajak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 smtClean="0"/>
              <a:t>asuransi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Penyusutan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Keusangan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Penggantian</a:t>
            </a:r>
            <a:r>
              <a:rPr lang="en-US" dirty="0" smtClean="0"/>
              <a:t>/</a:t>
            </a:r>
            <a:r>
              <a:rPr lang="en-US" dirty="0" err="1" smtClean="0"/>
              <a:t>Pembuangan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Apabila</a:t>
            </a:r>
            <a:r>
              <a:rPr lang="en-US" dirty="0"/>
              <a:t> PV cash flow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PV cash flow </a:t>
            </a:r>
            <a:r>
              <a:rPr lang="en-US" dirty="0" err="1"/>
              <a:t>penggantian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/>
              <a:t>Apabila</a:t>
            </a:r>
            <a:r>
              <a:rPr lang="en-US" dirty="0"/>
              <a:t> PV cash flow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PV cash flow </a:t>
            </a:r>
            <a:r>
              <a:rPr lang="en-US" dirty="0" err="1"/>
              <a:t>penggantian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48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5825"/>
            <a:ext cx="9144000" cy="9906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US" dirty="0"/>
              <a:t>SUMBER KERUGIAN NET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1450"/>
            <a:ext cx="9144000" cy="5638800"/>
          </a:xfrm>
          <a:solidFill>
            <a:schemeClr val="bg1">
              <a:lumMod val="95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Menurun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smtClean="0"/>
              <a:t>Perusahaan</a:t>
            </a:r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Terduga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yang </a:t>
            </a:r>
            <a:r>
              <a:rPr lang="en-US" dirty="0" err="1"/>
              <a:t>mestinya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dijual</a:t>
            </a:r>
            <a:r>
              <a:rPr lang="en-US" dirty="0"/>
              <a:t>, yang </a:t>
            </a:r>
            <a:r>
              <a:rPr lang="en-US" dirty="0" err="1"/>
              <a:t>rusak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yang </a:t>
            </a:r>
            <a:r>
              <a:rPr lang="en-US" dirty="0" err="1"/>
              <a:t>terkena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peril.</a:t>
            </a:r>
          </a:p>
          <a:p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piutang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Meningkat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ekstra</a:t>
            </a:r>
            <a:r>
              <a:rPr lang="en-US" dirty="0"/>
              <a:t> </a:t>
            </a:r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err="1"/>
              <a:t>Pembatalan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 yang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/</a:t>
            </a:r>
            <a:r>
              <a:rPr lang="en-US" dirty="0" err="1"/>
              <a:t>perubahan</a:t>
            </a:r>
            <a:r>
              <a:rPr lang="en-US" dirty="0"/>
              <a:t> yang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dilakukan</a:t>
            </a:r>
            <a:r>
              <a:rPr lang="en-US" dirty="0" smtClean="0"/>
              <a:t>  </a:t>
            </a:r>
            <a:r>
              <a:rPr lang="en-US" dirty="0" err="1" smtClean="0"/>
              <a:t>penyewa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yang </a:t>
            </a:r>
            <a:r>
              <a:rPr lang="en-US" dirty="0" err="1"/>
              <a:t>disewa</a:t>
            </a:r>
            <a:r>
              <a:rPr lang="en-US" dirty="0"/>
              <a:t>,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kerusakan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7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TANGGUNG JAWAB ATAS KERUGIAN PIHAK 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(liability loss exposure)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harta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personil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disengaja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/</a:t>
            </a:r>
            <a:r>
              <a:rPr lang="en-US" dirty="0" err="1"/>
              <a:t>Perdata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 yang </a:t>
            </a:r>
            <a:r>
              <a:rPr lang="en-US" dirty="0" err="1"/>
              <a:t>realisasinya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(</a:t>
            </a:r>
            <a:r>
              <a:rPr lang="en-US" dirty="0" err="1"/>
              <a:t>pnggugat</a:t>
            </a:r>
            <a:r>
              <a:rPr lang="en-US" dirty="0"/>
              <a:t>)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bersalah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/</a:t>
            </a:r>
            <a:r>
              <a:rPr lang="en-US" dirty="0" err="1"/>
              <a:t>Pidana</a:t>
            </a:r>
            <a:r>
              <a:rPr lang="en-US" dirty="0"/>
              <a:t>,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(</a:t>
            </a:r>
            <a:r>
              <a:rPr lang="en-US" dirty="0" err="1"/>
              <a:t>Jaksa</a:t>
            </a:r>
            <a:r>
              <a:rPr lang="en-US" dirty="0"/>
              <a:t> </a:t>
            </a:r>
            <a:r>
              <a:rPr lang="en-US" dirty="0" err="1"/>
              <a:t>Penuntut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)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/</a:t>
            </a:r>
            <a:r>
              <a:rPr lang="en-US" dirty="0" err="1"/>
              <a:t>umum</a:t>
            </a:r>
            <a:r>
              <a:rPr lang="en-US" dirty="0"/>
              <a:t>/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yang </a:t>
            </a:r>
            <a:r>
              <a:rPr lang="en-US" dirty="0" err="1"/>
              <a:t>diduga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510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SUMBER TANGGUNG JAWAB SIPIL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Kelalaian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Hati-hatian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: </a:t>
            </a:r>
          </a:p>
          <a:p>
            <a:r>
              <a:rPr lang="en-US" dirty="0" err="1" smtClean="0"/>
              <a:t>Kelalaian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disengaja</a:t>
            </a:r>
            <a:endParaRPr lang="en-US" dirty="0" smtClean="0"/>
          </a:p>
          <a:p>
            <a:r>
              <a:rPr lang="en-US" dirty="0" err="1" smtClean="0"/>
              <a:t>Kelalaian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disengaja</a:t>
            </a:r>
            <a:endParaRPr lang="en-US" dirty="0" smtClean="0"/>
          </a:p>
          <a:p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hati-hatian</a:t>
            </a:r>
            <a:r>
              <a:rPr lang="en-US" dirty="0"/>
              <a:t> yang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penipuan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kesalahan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lain.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CARA MENENTUKAN TANGGUNG JAWAB SIPIL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,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berpegang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“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orang-orang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membuktikannya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78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SIFAT KERUGIAN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/</a:t>
            </a:r>
            <a:r>
              <a:rPr lang="en-US" dirty="0" err="1"/>
              <a:t>spesial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Kerugian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smtClean="0"/>
              <a:t>KONSEP TANGGUNG JAWAB ATAS KELALAIAN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dirty="0" err="1" smtClean="0"/>
              <a:t>Lalai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/>
              <a:t>Tort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</a:t>
            </a:r>
            <a:r>
              <a:rPr lang="en-US" dirty="0" err="1"/>
              <a:t>tortus</a:t>
            </a:r>
            <a:r>
              <a:rPr lang="en-US" dirty="0"/>
              <a:t>, 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membelit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yang </a:t>
            </a:r>
            <a:r>
              <a:rPr lang="en-US" dirty="0" err="1"/>
              <a:t>berbelit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jujur</a:t>
            </a:r>
            <a:r>
              <a:rPr lang="en-US" dirty="0"/>
              <a:t>. Salah/</a:t>
            </a:r>
            <a:r>
              <a:rPr lang="en-US" dirty="0" err="1"/>
              <a:t>lalai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tort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ganti</a:t>
            </a:r>
            <a:r>
              <a:rPr lang="en-US" dirty="0"/>
              <a:t> </a:t>
            </a:r>
            <a:r>
              <a:rPr lang="en-US" dirty="0" err="1"/>
              <a:t>rugi</a:t>
            </a:r>
            <a:r>
              <a:rPr lang="en-US" dirty="0"/>
              <a:t>. </a:t>
            </a:r>
            <a:r>
              <a:rPr lang="en-US" dirty="0" err="1"/>
              <a:t>Lalai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menjangkau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terjangkau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. </a:t>
            </a:r>
            <a:r>
              <a:rPr lang="en-US" dirty="0" err="1"/>
              <a:t>Lalai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tindakan-tindakan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pelanggaran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4879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sz="3600" dirty="0" smtClean="0"/>
              <a:t>PEMBELAAN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0198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 err="1" smtClean="0"/>
              <a:t>Pembelaan</a:t>
            </a:r>
            <a:r>
              <a:rPr lang="en-US" b="1" dirty="0" smtClean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kebebasan</a:t>
            </a:r>
            <a:r>
              <a:rPr lang="en-US" b="1" dirty="0"/>
              <a:t> </a:t>
            </a: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prinsipnya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dimungkinkan</a:t>
            </a:r>
            <a:r>
              <a:rPr lang="en-US" b="1" dirty="0"/>
              <a:t> </a:t>
            </a:r>
            <a:r>
              <a:rPr lang="en-US" b="1" dirty="0" err="1"/>
              <a:t>bila</a:t>
            </a:r>
            <a:r>
              <a:rPr lang="en-US" b="1" dirty="0"/>
              <a:t> </a:t>
            </a:r>
            <a:r>
              <a:rPr lang="en-US" b="1" dirty="0" err="1"/>
              <a:t>menyangkut</a:t>
            </a:r>
            <a:r>
              <a:rPr lang="en-US" b="1" dirty="0"/>
              <a:t> </a:t>
            </a:r>
            <a:r>
              <a:rPr lang="en-US" b="1" dirty="0" err="1"/>
              <a:t>tiga</a:t>
            </a:r>
            <a:r>
              <a:rPr lang="en-US" b="1" dirty="0"/>
              <a:t> </a:t>
            </a:r>
            <a:r>
              <a:rPr lang="en-US" b="1" dirty="0" err="1"/>
              <a:t>hal</a:t>
            </a:r>
            <a:r>
              <a:rPr lang="en-US" b="1" dirty="0"/>
              <a:t> 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hati-hatian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institusiinstitusi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 smtClean="0"/>
              <a:t>Tanggung</a:t>
            </a:r>
            <a:r>
              <a:rPr lang="en-US" b="1" dirty="0" smtClean="0"/>
              <a:t> </a:t>
            </a:r>
            <a:r>
              <a:rPr lang="en-US" b="1" dirty="0" err="1"/>
              <a:t>Jawab</a:t>
            </a:r>
            <a:r>
              <a:rPr lang="en-US" b="1" dirty="0"/>
              <a:t> yang </a:t>
            </a:r>
            <a:r>
              <a:rPr lang="en-US" b="1" dirty="0" err="1"/>
              <a:t>Berhubungan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smtClean="0"/>
              <a:t>                              </a:t>
            </a:r>
            <a:r>
              <a:rPr lang="en-US" b="1" dirty="0" err="1" smtClean="0"/>
              <a:t>Perbuatan</a:t>
            </a:r>
            <a:r>
              <a:rPr lang="en-US" b="1" dirty="0" smtClean="0"/>
              <a:t> </a:t>
            </a:r>
            <a:r>
              <a:rPr lang="en-US" b="1" dirty="0"/>
              <a:t>Orang </a:t>
            </a:r>
            <a:r>
              <a:rPr lang="en-US" b="1" dirty="0" smtClean="0"/>
              <a:t>lain</a:t>
            </a:r>
          </a:p>
          <a:p>
            <a:pPr marL="0" indent="0" algn="ctr">
              <a:buNone/>
            </a:pPr>
            <a:endParaRPr lang="en-US" b="1" dirty="0" smtClean="0"/>
          </a:p>
          <a:p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/>
              <a:t>jawab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karyawannya</a:t>
            </a:r>
            <a:r>
              <a:rPr lang="en-US" dirty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/>
              <a:t>jawab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kontrak</a:t>
            </a:r>
            <a:r>
              <a:rPr lang="en-US" dirty="0"/>
              <a:t>/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1052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748</Words>
  <Application>Microsoft Office PowerPoint</Application>
  <PresentationFormat>On-screen Show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KULIAH KE 10: E-LEARNING MANAJEMEN RISIKO </vt:lpstr>
      <vt:lpstr>DAFTAR KERUGIAN POTENSIAL</vt:lpstr>
      <vt:lpstr>KERUGIAN ATAS HARTA</vt:lpstr>
      <vt:lpstr>MENGHITUNG NILAI KERUGIAN</vt:lpstr>
      <vt:lpstr>SUMBER KERUGIAN NET INCOME</vt:lpstr>
      <vt:lpstr>TANGGUNG JAWAB ATAS KERUGIAN PIHAK LAIN</vt:lpstr>
      <vt:lpstr>SUMBER TANGGUNG JAWAB SIPIL</vt:lpstr>
      <vt:lpstr>SIFAT KERUGIAN</vt:lpstr>
      <vt:lpstr>PEMBELAAN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13</cp:revision>
  <dcterms:created xsi:type="dcterms:W3CDTF">2020-10-12T15:40:36Z</dcterms:created>
  <dcterms:modified xsi:type="dcterms:W3CDTF">2020-10-13T04:50:19Z</dcterms:modified>
</cp:coreProperties>
</file>