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6" r:id="rId4"/>
    <p:sldId id="264" r:id="rId5"/>
    <p:sldId id="267" r:id="rId6"/>
    <p:sldId id="268" r:id="rId7"/>
    <p:sldId id="273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6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5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1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5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5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7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5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5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4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2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E210A-0E0F-4F48-822E-2CD08F01F19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CB324-2AE2-46E1-857F-906AE809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2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3622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smtClean="0"/>
              <a:t>PENGERTIAN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MANAJEMEN RISIKO DAN ASUARANSI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400" y="3048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KULIAH KE-5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88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KEDUDUKAN MANAJEMEN RISIKO, DAN KERJASAMA DENGAN DEPARTEMEN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Di Indonesia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dikatakan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sangat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mempunyai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manajer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bagian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menangani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pengelolaan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keseluruhan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dihadapi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. Yang </a:t>
            </a:r>
            <a:r>
              <a:rPr lang="en-US" dirty="0" err="1" smtClean="0">
                <a:effectLst/>
              </a:rPr>
              <a:t>sudah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umumnya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seorang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Manajer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Asuransi</a:t>
            </a:r>
            <a:r>
              <a:rPr lang="en-US" dirty="0" smtClean="0">
                <a:effectLst/>
              </a:rPr>
              <a:t>, yang </a:t>
            </a:r>
            <a:r>
              <a:rPr lang="en-US" dirty="0" err="1" smtClean="0">
                <a:effectLst/>
              </a:rPr>
              <a:t>fungsinya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mengurusi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masalah-masalah</a:t>
            </a:r>
            <a:r>
              <a:rPr lang="en-US" dirty="0" smtClean="0">
                <a:effectLst/>
              </a:rPr>
              <a:t> yang  </a:t>
            </a:r>
            <a:r>
              <a:rPr lang="en-US" dirty="0" err="1" smtClean="0">
                <a:effectLst/>
              </a:rPr>
              <a:t>berhubungan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dimana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menjalin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hubungan</a:t>
            </a:r>
            <a:r>
              <a:rPr lang="en-US" dirty="0" smtClean="0">
                <a:effectLst/>
              </a:rPr>
              <a:t>  </a:t>
            </a:r>
            <a:r>
              <a:rPr lang="en-US" dirty="0" err="1" smtClean="0">
                <a:effectLst/>
              </a:rPr>
              <a:t>pertanggungan</a:t>
            </a:r>
            <a:r>
              <a:rPr lang="en-US" dirty="0" smtClean="0">
                <a:effectLst/>
              </a:rPr>
              <a:t>, yang </a:t>
            </a:r>
            <a:r>
              <a:rPr lang="en-US" dirty="0" err="1" smtClean="0">
                <a:effectLst/>
              </a:rPr>
              <a:t>meliputi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antara</a:t>
            </a:r>
            <a:r>
              <a:rPr lang="en-US" dirty="0" smtClean="0">
                <a:effectLst/>
              </a:rPr>
              <a:t> lain : </a:t>
            </a:r>
            <a:r>
              <a:rPr lang="en-US" dirty="0" err="1" smtClean="0">
                <a:effectLst/>
              </a:rPr>
              <a:t>mengurusi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penutupan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kontrak-kontrak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mengurusi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ganti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rugi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</a:t>
            </a:r>
            <a:r>
              <a:rPr lang="en-US" dirty="0" smtClean="0">
                <a:effectLst/>
              </a:rPr>
              <a:t> peril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sebagainya</a:t>
            </a:r>
            <a:r>
              <a:rPr lang="en-US" dirty="0" smtClean="0">
                <a:effectLst/>
              </a:rPr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effectLst/>
              </a:rPr>
              <a:t>Kedudukan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Manajer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Asuransi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effectLst/>
              </a:rPr>
              <a:t>umumnya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setingkat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Seksi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Manajer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tingkah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bawah</a:t>
            </a:r>
            <a:r>
              <a:rPr lang="en-US" dirty="0" smtClean="0">
                <a:effectLst/>
              </a:rPr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4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PENGERTIAN ASURANSI 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pengendalian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mengalihkan</a:t>
            </a:r>
            <a:r>
              <a:rPr lang="en-US" dirty="0" smtClean="0">
                <a:effectLst/>
              </a:rPr>
              <a:t>/transfer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lain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 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err="1"/>
              <a:t>P</a:t>
            </a:r>
            <a:r>
              <a:rPr lang="en-US" dirty="0" err="1" smtClean="0">
                <a:effectLst/>
              </a:rPr>
              <a:t>engertian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Menurut</a:t>
            </a:r>
            <a:r>
              <a:rPr lang="en-US" dirty="0" smtClean="0">
                <a:effectLst/>
              </a:rPr>
              <a:t> KUHD </a:t>
            </a:r>
            <a:r>
              <a:rPr lang="en-US" dirty="0" err="1" smtClean="0">
                <a:effectLst/>
              </a:rPr>
              <a:t>pasal</a:t>
            </a:r>
            <a:r>
              <a:rPr lang="en-US" dirty="0" smtClean="0">
                <a:effectLst/>
              </a:rPr>
              <a:t> 246 </a:t>
            </a:r>
            <a:r>
              <a:rPr lang="en-US" dirty="0" err="1" smtClean="0">
                <a:effectLst/>
              </a:rPr>
              <a:t>disebutkan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“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pertanggungan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perjanjian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seorang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mengikatkan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seorang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tertanggung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menerima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premi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penggantian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kerusakan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kehilangan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keuntungan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diharapkan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mungkin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dideritanya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peristiwa</a:t>
            </a:r>
            <a:r>
              <a:rPr lang="en-US" dirty="0" smtClean="0">
                <a:effectLst/>
              </a:rPr>
              <a:t>  yang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tentu</a:t>
            </a:r>
            <a:r>
              <a:rPr lang="en-US" dirty="0" smtClean="0">
                <a:effectLst/>
              </a:rPr>
              <a:t>”.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err="1" smtClean="0">
                <a:effectLst/>
              </a:rPr>
              <a:t>Pengertian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yang lain:</a:t>
            </a:r>
          </a:p>
          <a:p>
            <a:r>
              <a:rPr lang="en-US" dirty="0" err="1"/>
              <a:t>S</a:t>
            </a:r>
            <a:r>
              <a:rPr lang="en-US" dirty="0" err="1" smtClean="0">
                <a:effectLst/>
              </a:rPr>
              <a:t>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pelimpahan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lain.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pelimpahan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dikuasai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aturan-aturan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berlakunya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prinsip-prinsip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serta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ajaran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universal yang </a:t>
            </a:r>
            <a:r>
              <a:rPr lang="en-US" dirty="0" err="1" smtClean="0">
                <a:effectLst/>
              </a:rPr>
              <a:t>dianut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lain.</a:t>
            </a:r>
          </a:p>
          <a:p>
            <a:endParaRPr lang="en-US" dirty="0"/>
          </a:p>
          <a:p>
            <a:r>
              <a:rPr lang="en-US" dirty="0" err="1" smtClean="0">
                <a:effectLst/>
              </a:rPr>
              <a:t>DariI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ekonomi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berarti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pengumpulan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dipakai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menutup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ganti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rugi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orang yang </a:t>
            </a:r>
            <a:r>
              <a:rPr lang="en-US" dirty="0" err="1" smtClean="0">
                <a:effectLst/>
              </a:rPr>
              <a:t>mengalami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kerugian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5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MANFAAT DALAM FUNGSI ASURANSI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effectLst/>
              </a:rPr>
              <a:t>Disamping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pengendalian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finansial</a:t>
            </a:r>
            <a:r>
              <a:rPr lang="en-US" dirty="0" smtClean="0">
                <a:effectLst/>
              </a:rPr>
              <a:t>), </a:t>
            </a:r>
          </a:p>
          <a:p>
            <a:pPr marL="0" indent="0">
              <a:buNone/>
            </a:pPr>
            <a:r>
              <a:rPr lang="en-US" dirty="0" err="1" smtClean="0"/>
              <a:t>A</a:t>
            </a:r>
            <a:r>
              <a:rPr lang="en-US" dirty="0" err="1" smtClean="0">
                <a:effectLst/>
              </a:rPr>
              <a:t>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manfaat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diklasifikasikan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:</a:t>
            </a:r>
          </a:p>
          <a:p>
            <a:r>
              <a:rPr lang="en-US" dirty="0" err="1" smtClean="0">
                <a:effectLst/>
              </a:rPr>
              <a:t>Fungsi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utama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pengalihan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pengumpulan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premi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seimbang</a:t>
            </a:r>
            <a:r>
              <a:rPr lang="en-US" dirty="0" smtClean="0">
                <a:effectLst/>
              </a:rPr>
              <a:t>.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Fungsi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skunder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merangsang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pertumbuhan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usaha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mencegah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kerugian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pengendalian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kerugian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manfaat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sosial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tabungan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err="1"/>
              <a:t>F</a:t>
            </a:r>
            <a:r>
              <a:rPr lang="en-US" dirty="0" err="1" smtClean="0">
                <a:effectLst/>
              </a:rPr>
              <a:t>ungsi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tambahan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investasi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invisible earnings.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seseorang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mengalihkan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resikonya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penanggung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pertanyaan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selanjutnya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apakah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semua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diasuransikan</a:t>
            </a:r>
            <a:r>
              <a:rPr lang="en-US" dirty="0" smtClean="0">
                <a:effectLst/>
              </a:rPr>
              <a:t>?                                                       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semua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diasuransikan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9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6 RISIKO DAPAT DIASURANSIKAN  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1.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diukur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uang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2.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homogen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cukup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banyak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dijamin</a:t>
            </a:r>
            <a:r>
              <a:rPr lang="en-US" dirty="0" smtClean="0">
                <a:effectLst/>
              </a:rPr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).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3.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murni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mendatangkan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keuntungan</a:t>
            </a:r>
            <a:r>
              <a:rPr lang="en-US" dirty="0" smtClean="0">
                <a:effectLst/>
              </a:rPr>
              <a:t>).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4. 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partikular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sumber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individu</a:t>
            </a:r>
            <a:r>
              <a:rPr lang="en-US" dirty="0" smtClean="0">
                <a:effectLst/>
              </a:rPr>
              <a:t>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         5. 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terjadi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tiba-tiba</a:t>
            </a:r>
            <a:r>
              <a:rPr lang="en-US" dirty="0" smtClean="0">
                <a:effectLst/>
              </a:rPr>
              <a:t> (accidental) </a:t>
            </a:r>
            <a:r>
              <a:rPr lang="en-US" dirty="0" err="1" smtClean="0">
                <a:effectLst/>
              </a:rPr>
              <a:t>bukan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>
                <a:effectLst/>
              </a:rPr>
              <a:t>direncanankan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tetapi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murni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misalnya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meninggal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>
                <a:effectLst/>
              </a:rPr>
              <a:t>kecelakaan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        6.  Insurable interest </a:t>
            </a:r>
            <a:r>
              <a:rPr lang="en-US" dirty="0" err="1" smtClean="0">
                <a:effectLst/>
              </a:rPr>
              <a:t>artinya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tertanggung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kepentingan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>
                <a:effectLst/>
              </a:rPr>
              <a:t>obyek</a:t>
            </a:r>
            <a:r>
              <a:rPr lang="en-US" dirty="0" smtClean="0">
                <a:effectLst/>
              </a:rPr>
              <a:t>  </a:t>
            </a:r>
            <a:r>
              <a:rPr lang="en-US" dirty="0" err="1" smtClean="0">
                <a:effectLst/>
              </a:rPr>
              <a:t>pertanggungan</a:t>
            </a:r>
            <a:r>
              <a:rPr lang="en-US" dirty="0" smtClean="0"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11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6 PRINSIP DASAR ASURANSI 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1.      Insurable interest </a:t>
            </a:r>
          </a:p>
          <a:p>
            <a:r>
              <a:rPr lang="en-US" dirty="0" err="1" smtClean="0">
                <a:effectLst/>
              </a:rPr>
              <a:t>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mengasuransikan</a:t>
            </a:r>
            <a:r>
              <a:rPr lang="en-US" dirty="0" smtClean="0">
                <a:effectLst/>
              </a:rPr>
              <a:t>, yang </a:t>
            </a:r>
            <a:r>
              <a:rPr lang="en-US" dirty="0" err="1" smtClean="0">
                <a:effectLst/>
              </a:rPr>
              <a:t>timbul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hubungan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keuangan,antara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tertanggung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diasuransikan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diakui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hukum</a:t>
            </a:r>
            <a:r>
              <a:rPr lang="en-US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2.     Utmost good faith </a:t>
            </a:r>
          </a:p>
          <a:p>
            <a:r>
              <a:rPr lang="en-US" dirty="0" err="1" smtClean="0">
                <a:effectLst/>
              </a:rPr>
              <a:t>Tindakan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mengungkapkan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akurat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lengkap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semua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fakta</a:t>
            </a:r>
            <a:r>
              <a:rPr lang="en-US" dirty="0" smtClean="0">
                <a:effectLst/>
              </a:rPr>
              <a:t> yang material (material fact) </a:t>
            </a:r>
            <a:r>
              <a:rPr lang="en-US" dirty="0" err="1" smtClean="0">
                <a:effectLst/>
              </a:rPr>
              <a:t>mengenai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sesuatu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diasuransikan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diminta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. </a:t>
            </a:r>
          </a:p>
          <a:p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3.     Proximate cause </a:t>
            </a:r>
          </a:p>
          <a:p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penyebab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aktif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efisien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menimbulkan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rantaian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kejadian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menimbulkan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intervensi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mulai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aktif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sumber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baru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independen</a:t>
            </a:r>
            <a:r>
              <a:rPr lang="en-US" dirty="0" smtClean="0">
                <a:effectLst/>
              </a:rPr>
              <a:t>.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4.     Indemnity</a:t>
            </a:r>
          </a:p>
          <a:p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mekanisme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dimana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menyediakan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kompensasi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finansial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upayanya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menempatkan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tertanggung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posisi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keuangan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sesaat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sebelum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kerugian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5.      Subrogation</a:t>
            </a:r>
          </a:p>
          <a:p>
            <a:r>
              <a:rPr lang="en-US" dirty="0" err="1" smtClean="0">
                <a:effectLst/>
              </a:rPr>
              <a:t>Pengalihan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tuntut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tertanggung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klaim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dibayar</a:t>
            </a:r>
            <a:r>
              <a:rPr lang="en-US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 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6.      Contribution</a:t>
            </a:r>
          </a:p>
          <a:p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mengajak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lainnya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sama-sama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menanggung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tetapi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kewajibannya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terhadap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tertanggung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ikut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memberikan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indemnit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HUBUNGAN ANTARA RISIKO DAN ASURANSI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172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err="1" smtClean="0">
                <a:effectLst/>
              </a:rPr>
              <a:t>Hubungan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antara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hubungan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langsung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substansial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strategis</a:t>
            </a:r>
            <a:r>
              <a:rPr lang="en-US" dirty="0" smtClean="0">
                <a:effectLst/>
              </a:rPr>
              <a:t>.</a:t>
            </a:r>
          </a:p>
          <a:p>
            <a:pPr marL="0" indent="0" algn="ctr">
              <a:buNone/>
            </a:pPr>
            <a:endParaRPr lang="en-US" dirty="0" smtClean="0">
              <a:effectLst/>
            </a:endParaRPr>
          </a:p>
          <a:p>
            <a:pPr marL="0" indent="0" algn="ctr">
              <a:buNone/>
            </a:pPr>
            <a:r>
              <a:rPr lang="en-US" dirty="0" err="1" smtClean="0">
                <a:effectLst/>
              </a:rPr>
              <a:t>Motivasi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utama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membeli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keberadaan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penuh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ketidakpastian</a:t>
            </a:r>
            <a:r>
              <a:rPr lang="en-US" dirty="0" smtClean="0">
                <a:effectLst/>
              </a:rPr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effectLst/>
              </a:rPr>
              <a:t>Proteksi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merupakan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sarana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efisien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pengendalian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finansial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melalui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mekanisme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pengalihan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(Risk Transfer Mechanism).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effectLst/>
              </a:rPr>
              <a:t>Hubungan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risiko-risiko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diasuransikan</a:t>
            </a:r>
            <a:r>
              <a:rPr lang="en-US" dirty="0" smtClean="0">
                <a:effectLst/>
              </a:rPr>
              <a:t> (insurable risk) yang </a:t>
            </a:r>
            <a:r>
              <a:rPr lang="en-US" dirty="0" err="1" smtClean="0">
                <a:effectLst/>
              </a:rPr>
              <a:t>mempunyai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karakter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khusus</a:t>
            </a:r>
            <a:r>
              <a:rPr lang="en-US" dirty="0" smtClean="0">
                <a:effectLst/>
              </a:rPr>
              <a:t>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mengimplikasikan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beberapa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ketidakpastian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hasil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situasi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tertentu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masa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datang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cenderung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                                  </a:t>
            </a:r>
            <a:r>
              <a:rPr lang="en-US" dirty="0" err="1" smtClean="0">
                <a:effectLst/>
              </a:rPr>
              <a:t>dikehendaki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Berbeda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kata </a:t>
            </a:r>
            <a:r>
              <a:rPr lang="en-US" dirty="0" err="1" smtClean="0">
                <a:effectLst/>
              </a:rPr>
              <a:t>kesempatan</a:t>
            </a:r>
            <a:r>
              <a:rPr lang="en-US" dirty="0" smtClean="0">
                <a:effectLst/>
              </a:rPr>
              <a:t>, yang </a:t>
            </a:r>
            <a:r>
              <a:rPr lang="en-US" dirty="0" err="1" smtClean="0">
                <a:effectLst/>
              </a:rPr>
              <a:t>mengimplikasikan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keraguan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hasil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masa</a:t>
            </a:r>
            <a:r>
              <a:rPr lang="en-US" dirty="0" smtClean="0">
                <a:effectLst/>
              </a:rPr>
              <a:t>  yang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datang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namun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umumnya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menyenangkan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disukai</a:t>
            </a:r>
            <a:r>
              <a:rPr lang="en-US" dirty="0" smtClean="0"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45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HUBUNGAN ANTARA RISIKO DAN ASURANSI</a:t>
            </a:r>
            <a:br>
              <a:rPr lang="en-US" sz="4000" dirty="0" smtClean="0">
                <a:effectLst/>
              </a:rPr>
            </a:br>
            <a:r>
              <a:rPr lang="en-US" sz="4000" b="1" dirty="0" smtClean="0">
                <a:solidFill>
                  <a:srgbClr val="C00000"/>
                </a:solidFill>
                <a:effectLst/>
              </a:rPr>
              <a:t>Cara </a:t>
            </a:r>
            <a:r>
              <a:rPr lang="en-US" sz="4000" b="1" dirty="0" err="1" smtClean="0">
                <a:solidFill>
                  <a:srgbClr val="C00000"/>
                </a:solidFill>
                <a:effectLst/>
              </a:rPr>
              <a:t>Mengklasifikasikan</a:t>
            </a:r>
            <a:r>
              <a:rPr lang="en-US" sz="4000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/>
              </a:rPr>
              <a:t>Risiko</a:t>
            </a:r>
            <a:r>
              <a:rPr lang="en-US" sz="4000" b="1" dirty="0" smtClean="0">
                <a:solidFill>
                  <a:srgbClr val="C00000"/>
                </a:solidFill>
                <a:effectLst/>
              </a:rPr>
              <a:t> </a:t>
            </a:r>
            <a:br>
              <a:rPr lang="en-US" sz="4000" b="1" dirty="0" smtClean="0">
                <a:solidFill>
                  <a:srgbClr val="C00000"/>
                </a:solidFill>
                <a:effectLst/>
              </a:rPr>
            </a:br>
            <a:r>
              <a:rPr lang="en-US" sz="4000" dirty="0" smtClean="0"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172200"/>
          </a:xfrm>
          <a:solidFill>
            <a:schemeClr val="bg1">
              <a:lumMod val="95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dirty="0" err="1" smtClean="0">
                <a:effectLst/>
              </a:rPr>
              <a:t>Fokus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klasifikasi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dipandang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aspek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berkaitan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bisnis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: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C00000"/>
                </a:solidFill>
                <a:effectLst/>
              </a:rPr>
              <a:t>Risiko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Finansial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dan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Non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Finansial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effectLst/>
              </a:rPr>
              <a:t>Klasifikasi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berkaitan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peristiwa</a:t>
            </a:r>
            <a:r>
              <a:rPr lang="en-US" dirty="0" smtClean="0">
                <a:effectLst/>
              </a:rPr>
              <a:t> (outcome).</a:t>
            </a:r>
          </a:p>
          <a:p>
            <a:pPr marL="0" indent="0" algn="just">
              <a:buNone/>
            </a:pPr>
            <a:r>
              <a:rPr lang="en-US" dirty="0" smtClean="0">
                <a:effectLst/>
              </a:rPr>
              <a:t>       1. </a:t>
            </a:r>
            <a:r>
              <a:rPr lang="en-US" dirty="0" err="1" smtClean="0">
                <a:effectLst/>
              </a:rPr>
              <a:t>Finansial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berarti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akibat-akibat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diukur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uang</a:t>
            </a:r>
            <a:r>
              <a:rPr lang="en-US" dirty="0" smtClean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kebakaran</a:t>
            </a:r>
            <a:r>
              <a:rPr lang="en-US" dirty="0" smtClean="0">
                <a:effectLst/>
              </a:rPr>
              <a:t>,  </a:t>
            </a:r>
            <a:r>
              <a:rPr lang="en-US" dirty="0" err="1" smtClean="0">
                <a:effectLst/>
              </a:rPr>
              <a:t>pencurian</a:t>
            </a:r>
            <a:r>
              <a:rPr lang="en-US" dirty="0" smtClean="0">
                <a:effectLst/>
              </a:rPr>
              <a:t>).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effectLst/>
              </a:rPr>
              <a:t>2. Non-</a:t>
            </a:r>
            <a:r>
              <a:rPr lang="en-US" dirty="0" err="1" smtClean="0">
                <a:effectLst/>
              </a:rPr>
              <a:t>Finansial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akibatnya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diukur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menyangkut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perasaan</a:t>
            </a:r>
            <a:r>
              <a:rPr lang="en-US" dirty="0" smtClean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emosi</a:t>
            </a:r>
            <a:r>
              <a:rPr lang="en-US" dirty="0" smtClean="0">
                <a:effectLst/>
              </a:rPr>
              <a:t>), </a:t>
            </a:r>
            <a:r>
              <a:rPr lang="en-US" dirty="0" err="1" smtClean="0">
                <a:effectLst/>
              </a:rPr>
              <a:t>misalnya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karir</a:t>
            </a:r>
            <a:r>
              <a:rPr lang="en-US" dirty="0" smtClean="0">
                <a:effectLst/>
              </a:rPr>
              <a:t>, menu </a:t>
            </a:r>
            <a:r>
              <a:rPr lang="en-US" dirty="0" err="1" smtClean="0">
                <a:effectLst/>
              </a:rPr>
              <a:t>makanan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sebagainya</a:t>
            </a:r>
            <a:r>
              <a:rPr lang="en-US" dirty="0" smtClean="0">
                <a:effectLst/>
              </a:rPr>
              <a:t>.  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  <a:effectLst/>
              </a:rPr>
              <a:t>Risiko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Murni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dan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Spekulatif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murni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menibulkan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kerugian</a:t>
            </a:r>
            <a:r>
              <a:rPr lang="en-US" dirty="0" smtClean="0">
                <a:effectLst/>
              </a:rPr>
              <a:t> (loss)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not loss (</a:t>
            </a:r>
            <a:r>
              <a:rPr lang="en-US" dirty="0" err="1" smtClean="0">
                <a:effectLst/>
              </a:rPr>
              <a:t>breakevent</a:t>
            </a:r>
            <a:r>
              <a:rPr lang="en-US" dirty="0" smtClean="0">
                <a:effectLst/>
              </a:rPr>
              <a:t>),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keuntungan</a:t>
            </a:r>
            <a:r>
              <a:rPr lang="en-US" dirty="0" smtClean="0">
                <a:effectLst/>
              </a:rPr>
              <a:t> (gain).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spekulatif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3 </a:t>
            </a:r>
            <a:r>
              <a:rPr lang="en-US" dirty="0" err="1" smtClean="0">
                <a:effectLst/>
              </a:rPr>
              <a:t>kemungkinan</a:t>
            </a:r>
            <a:r>
              <a:rPr lang="en-US" dirty="0" smtClean="0">
                <a:effectLst/>
              </a:rPr>
              <a:t> : loss, not loss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gain. </a:t>
            </a:r>
            <a:r>
              <a:rPr lang="en-US" dirty="0" err="1" smtClean="0">
                <a:effectLst/>
              </a:rPr>
              <a:t>Contoh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seperti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investasi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saham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valas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dsb</a:t>
            </a:r>
            <a:r>
              <a:rPr lang="en-US" dirty="0" smtClean="0">
                <a:effectLst/>
              </a:rPr>
              <a:t>. ). 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  <a:effectLst/>
              </a:rPr>
              <a:t>Risiko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Fundamental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dan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Partikular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ffectLst/>
              </a:rPr>
              <a:t>Risiko</a:t>
            </a:r>
            <a:r>
              <a:rPr lang="en-US" dirty="0" smtClean="0">
                <a:solidFill>
                  <a:srgbClr val="C00000"/>
                </a:solidFill>
                <a:effectLst/>
              </a:rPr>
              <a:t> fundamental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peristiwa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penyebab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kerugian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kemampuan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manusia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mengendalikannya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ditimbulkan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sangat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luas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katastropik</a:t>
            </a:r>
            <a:r>
              <a:rPr lang="en-US" dirty="0" smtClean="0">
                <a:effectLst/>
              </a:rPr>
              <a:t>). </a:t>
            </a:r>
            <a:r>
              <a:rPr lang="en-US" dirty="0" err="1" smtClean="0">
                <a:effectLst/>
              </a:rPr>
              <a:t>Contohnya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perang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intervensi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politik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perubahan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sosial</a:t>
            </a:r>
            <a:r>
              <a:rPr lang="en-US" dirty="0" smtClean="0">
                <a:effectLst/>
              </a:rPr>
              <a:t>,  </a:t>
            </a:r>
            <a:r>
              <a:rPr lang="en-US" dirty="0" err="1" smtClean="0">
                <a:effectLst/>
              </a:rPr>
              <a:t>bencana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alam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dsb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partikular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penyebab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kerugian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kemampuan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manusia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mengendalikannya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akibat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kerusakannya</a:t>
            </a:r>
            <a:r>
              <a:rPr lang="en-US" dirty="0" smtClean="0">
                <a:effectLst/>
              </a:rPr>
              <a:t> (severity) </a:t>
            </a:r>
            <a:r>
              <a:rPr lang="en-US" dirty="0" err="1" smtClean="0">
                <a:effectLst/>
              </a:rPr>
              <a:t>masih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dikendalikan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Contohnya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kebakaran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>
                <a:effectLst/>
              </a:rPr>
              <a:t>pencurian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kecelakaan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lalu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lintas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dsb</a:t>
            </a:r>
            <a:r>
              <a:rPr lang="en-US" dirty="0" smtClean="0">
                <a:effectLst/>
              </a:rPr>
              <a:t>.</a:t>
            </a:r>
          </a:p>
          <a:p>
            <a:pPr marL="0" indent="0" algn="ctr">
              <a:buNone/>
            </a:pPr>
            <a:endParaRPr lang="en-US" sz="4400" b="1" dirty="0" smtClean="0">
              <a:solidFill>
                <a:srgbClr val="C00000"/>
              </a:solidFill>
              <a:effectLst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C00000"/>
                </a:solidFill>
                <a:effectLst/>
              </a:rPr>
              <a:t>Dari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ketiga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klasifikasi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tersebut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, yang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menyangkut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bisnis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asuransi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yaitu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risiko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murni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risiko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 financial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dan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effectLst/>
              </a:rPr>
              <a:t>risiko</a:t>
            </a:r>
            <a:r>
              <a:rPr lang="en-US" sz="4400" b="1" dirty="0" smtClean="0">
                <a:solidFill>
                  <a:srgbClr val="C00000"/>
                </a:solidFill>
                <a:effectLst/>
              </a:rPr>
              <a:t>  particular</a:t>
            </a:r>
          </a:p>
        </p:txBody>
      </p:sp>
    </p:spTree>
    <p:extLst>
      <p:ext uri="{BB962C8B-B14F-4D97-AF65-F5344CB8AC3E}">
        <p14:creationId xmlns:p14="http://schemas.microsoft.com/office/powerpoint/2010/main" val="29590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ASURANSI SEBAGAI MEKANISME PENGALIHAN RISIKO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Dari </a:t>
            </a:r>
            <a:r>
              <a:rPr lang="en-US" dirty="0" err="1" smtClean="0">
                <a:effectLst/>
              </a:rPr>
              <a:t>aspek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manajemen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dikatakan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sarana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efisien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pengendalian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finansial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effectLst/>
              </a:rPr>
              <a:t>Bagi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nasabah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pengendalian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perubahan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 </a:t>
            </a:r>
            <a:r>
              <a:rPr lang="en-US" dirty="0" err="1" smtClean="0">
                <a:effectLst/>
              </a:rPr>
              <a:t>pertukaran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ketidakpastian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anggaran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menghadapi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menjadi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kepastian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anggaran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premi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pasti</a:t>
            </a:r>
            <a:r>
              <a:rPr lang="en-US" dirty="0" smtClean="0">
                <a:effectLst/>
              </a:rPr>
              <a:t>; </a:t>
            </a:r>
            <a:r>
              <a:rPr lang="en-US" dirty="0" err="1" smtClean="0">
                <a:effectLst/>
              </a:rPr>
              <a:t>sudah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diprediksi</a:t>
            </a:r>
            <a:r>
              <a:rPr lang="en-US" dirty="0" smtClean="0">
                <a:effectLst/>
              </a:rPr>
              <a:t>  </a:t>
            </a:r>
            <a:r>
              <a:rPr lang="en-US" dirty="0" err="1" smtClean="0">
                <a:effectLst/>
              </a:rPr>
              <a:t>penggantian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kerugian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apabila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benar-benar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aturan-aturan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ketentuan</a:t>
            </a:r>
            <a:r>
              <a:rPr lang="en-US" dirty="0" smtClean="0">
                <a:effectLst/>
              </a:rPr>
              <a:t> polis </a:t>
            </a:r>
            <a:r>
              <a:rPr lang="en-US" dirty="0" err="1" smtClean="0">
                <a:effectLst/>
              </a:rPr>
              <a:t>asuransi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PERAN DAN OPERASIONAL PERUSAHAAN ASURANSI ”CAPTIVE”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Perusahaan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captive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menanggung</a:t>
            </a:r>
            <a:r>
              <a:rPr lang="en-US" dirty="0" smtClean="0">
                <a:effectLst/>
              </a:rPr>
              <a:t>  </a:t>
            </a:r>
            <a:r>
              <a:rPr lang="en-US" dirty="0" err="1" smtClean="0">
                <a:effectLst/>
              </a:rPr>
              <a:t>beban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risiko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ditransfer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perusahaan-perusahaan</a:t>
            </a:r>
            <a:r>
              <a:rPr lang="en-US" dirty="0" smtClean="0">
                <a:effectLst/>
              </a:rPr>
              <a:t> lain yang </a:t>
            </a:r>
            <a:r>
              <a:rPr lang="en-US" dirty="0" err="1" smtClean="0">
                <a:effectLst/>
              </a:rPr>
              <a:t>masih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group </a:t>
            </a:r>
            <a:r>
              <a:rPr lang="en-US" dirty="0" err="1" smtClean="0">
                <a:effectLst/>
              </a:rPr>
              <a:t>sendiri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nasional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. </a:t>
            </a:r>
          </a:p>
          <a:p>
            <a:pPr marL="0" indent="0" algn="ctr">
              <a:buNone/>
            </a:pPr>
            <a:endParaRPr lang="en-US" dirty="0" smtClean="0">
              <a:effectLst/>
            </a:endParaRPr>
          </a:p>
          <a:p>
            <a:pPr marL="0" indent="0" algn="ctr">
              <a:buNone/>
            </a:pP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operasional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khususnya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bidang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pemasaran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pekerjaan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asuransicaptive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relatif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mudah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 </a:t>
            </a:r>
            <a:r>
              <a:rPr lang="en-US" dirty="0" err="1" smtClean="0">
                <a:effectLst/>
              </a:rPr>
              <a:t>biayanya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relatif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murah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kecendeungan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harus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captive yang </a:t>
            </a:r>
            <a:r>
              <a:rPr lang="en-US" dirty="0" err="1" smtClean="0">
                <a:effectLst/>
              </a:rPr>
              <a:t>bersangkutan</a:t>
            </a:r>
            <a:r>
              <a:rPr lang="en-US" dirty="0" smtClean="0">
                <a:effectLst/>
              </a:rPr>
              <a:t> (compulsory). </a:t>
            </a:r>
            <a:r>
              <a:rPr lang="en-US" dirty="0" err="1" smtClean="0">
                <a:effectLst/>
              </a:rPr>
              <a:t>Premi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captive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relatif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rendah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hampir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kompetitor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prediksi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portofolio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bisa</a:t>
            </a:r>
            <a:r>
              <a:rPr lang="en-US" dirty="0" smtClean="0">
                <a:effectLst/>
              </a:rPr>
              <a:t> di forecast group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kolektif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paket</a:t>
            </a:r>
            <a:r>
              <a:rPr lang="en-US" dirty="0" smtClean="0">
                <a:effectLst/>
              </a:rPr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effectLst/>
              </a:rPr>
              <a:t>Kelemahannya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apabila</a:t>
            </a:r>
            <a:r>
              <a:rPr lang="en-US" dirty="0" smtClean="0">
                <a:effectLst/>
              </a:rPr>
              <a:t> Holding Company yang men-supply order-</a:t>
            </a:r>
            <a:r>
              <a:rPr lang="en-US" dirty="0" err="1" smtClean="0">
                <a:effectLst/>
              </a:rPr>
              <a:t>orderasuransi</a:t>
            </a:r>
            <a:r>
              <a:rPr lang="en-US" dirty="0" smtClean="0">
                <a:effectLst/>
              </a:rPr>
              <a:t> collapse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asuransi</a:t>
            </a:r>
            <a:r>
              <a:rPr lang="en-US" dirty="0" smtClean="0">
                <a:effectLst/>
              </a:rPr>
              <a:t> captive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ikut</a:t>
            </a:r>
            <a:r>
              <a:rPr lang="en-US" dirty="0" smtClean="0">
                <a:effectLst/>
              </a:rPr>
              <a:t> collapse.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467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PENGERTIAN MANAJEMEN RISIKO DAN ASUARANSI  </vt:lpstr>
      <vt:lpstr>PENGERTIAN ASURANSI  </vt:lpstr>
      <vt:lpstr>MANFAAT DALAM FUNGSI ASURANSI</vt:lpstr>
      <vt:lpstr>  6 RISIKO DAPAT DIASURANSIKAN   </vt:lpstr>
      <vt:lpstr> 6 PRINSIP DASAR ASURANSI  </vt:lpstr>
      <vt:lpstr> HUBUNGAN ANTARA RISIKO DAN ASURANSI  </vt:lpstr>
      <vt:lpstr>  HUBUNGAN ANTARA RISIKO DAN ASURANSI Cara Mengklasifikasikan Risiko    </vt:lpstr>
      <vt:lpstr> ASURANSI SEBAGAI MEKANISME PENGALIHAN RISIKO  </vt:lpstr>
      <vt:lpstr> PERAN DAN OPERASIONAL PERUSAHAAN ASURANSI ”CAPTIVE” </vt:lpstr>
      <vt:lpstr>KEDUDUKAN MANAJEMEN RISIKO, DAN KERJASAMA DENGAN DEPARTEMEN LAIN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MANAJEMEN RISIKO DAN ASUARANSI  </dc:title>
  <dc:creator>asus</dc:creator>
  <cp:lastModifiedBy>asus</cp:lastModifiedBy>
  <cp:revision>11</cp:revision>
  <dcterms:created xsi:type="dcterms:W3CDTF">2020-10-08T03:35:07Z</dcterms:created>
  <dcterms:modified xsi:type="dcterms:W3CDTF">2020-10-08T05:09:51Z</dcterms:modified>
</cp:coreProperties>
</file>