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6" r:id="rId3"/>
    <p:sldId id="284" r:id="rId4"/>
    <p:sldId id="258" r:id="rId5"/>
    <p:sldId id="260" r:id="rId6"/>
    <p:sldId id="265" r:id="rId7"/>
    <p:sldId id="283" r:id="rId8"/>
    <p:sldId id="267" r:id="rId9"/>
    <p:sldId id="268" r:id="rId10"/>
    <p:sldId id="269" r:id="rId11"/>
    <p:sldId id="270" r:id="rId12"/>
    <p:sldId id="271"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p:restoredTop sz="94673"/>
  </p:normalViewPr>
  <p:slideViewPr>
    <p:cSldViewPr snapToGrid="0" snapToObjects="1">
      <p:cViewPr varScale="1">
        <p:scale>
          <a:sx n="54" d="100"/>
          <a:sy n="54" d="100"/>
        </p:scale>
        <p:origin x="208"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8A35-7B1D-AE4E-B114-FF5AE1D6D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DBE914-936A-5548-9F9F-4C0CBB88C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D6FF8D-0F93-D54F-A880-46044E9FF76A}"/>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5" name="Footer Placeholder 4">
            <a:extLst>
              <a:ext uri="{FF2B5EF4-FFF2-40B4-BE49-F238E27FC236}">
                <a16:creationId xmlns:a16="http://schemas.microsoft.com/office/drawing/2014/main" id="{F6C0F33C-37EF-DE4B-96A5-782CFFBC4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4AE33-2CC2-F64B-825A-253DE682B463}"/>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218260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66E5-D566-6640-B44B-5428728485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71888F-E26F-814E-98CB-4AC44E43B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86368-1672-3A42-BA8F-ED0A54FE4B82}"/>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5" name="Footer Placeholder 4">
            <a:extLst>
              <a:ext uri="{FF2B5EF4-FFF2-40B4-BE49-F238E27FC236}">
                <a16:creationId xmlns:a16="http://schemas.microsoft.com/office/drawing/2014/main" id="{14152859-DF0F-194F-91C8-5FE74AB42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E7E5F-4D17-DC45-A82B-894D66DC8D5D}"/>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39050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B493B-B6CF-F54B-BC87-54192CA8B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A45D13-90B8-9742-AF8B-AA3484038F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1C34F-9172-7241-9043-AD130B63830B}"/>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5" name="Footer Placeholder 4">
            <a:extLst>
              <a:ext uri="{FF2B5EF4-FFF2-40B4-BE49-F238E27FC236}">
                <a16:creationId xmlns:a16="http://schemas.microsoft.com/office/drawing/2014/main" id="{7BA6CEDA-1D44-2E46-83DE-1381B5CA2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51D77-0A11-A34C-A49B-344583A869E8}"/>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163836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295400"/>
          </a:xfrm>
        </p:spPr>
        <p:txBody>
          <a:bodyPr/>
          <a:lstStyle/>
          <a:p>
            <a:r>
              <a:rPr lang="en-US"/>
              <a:t>Click to edit Master title style</a:t>
            </a:r>
          </a:p>
        </p:txBody>
      </p:sp>
      <p:sp>
        <p:nvSpPr>
          <p:cNvPr id="3" name="Content Placeholder 2"/>
          <p:cNvSpPr>
            <a:spLocks noGrp="1"/>
          </p:cNvSpPr>
          <p:nvPr>
            <p:ph sz="half" idx="1"/>
          </p:nvPr>
        </p:nvSpPr>
        <p:spPr>
          <a:xfrm>
            <a:off x="2235200" y="1981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10400" y="19812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010400" y="41148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1EE0AEB-E6B7-D443-919A-025767B17903}"/>
              </a:ext>
            </a:extLst>
          </p:cNvPr>
          <p:cNvSpPr>
            <a:spLocks noGrp="1"/>
          </p:cNvSpPr>
          <p:nvPr>
            <p:ph type="ftr" sz="quarter" idx="10"/>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9F90654-01A1-2A4D-85F9-46FD3F9C8FC9}"/>
              </a:ext>
            </a:extLst>
          </p:cNvPr>
          <p:cNvSpPr>
            <a:spLocks noGrp="1"/>
          </p:cNvSpPr>
          <p:nvPr>
            <p:ph type="sldNum" sz="quarter" idx="11"/>
          </p:nvPr>
        </p:nvSpPr>
        <p:spPr>
          <a:xfrm>
            <a:off x="8737600" y="6248400"/>
            <a:ext cx="2844800" cy="457200"/>
          </a:xfrm>
        </p:spPr>
        <p:txBody>
          <a:bodyPr/>
          <a:lstStyle>
            <a:lvl1pPr>
              <a:defRPr smtClean="0"/>
            </a:lvl1pPr>
          </a:lstStyle>
          <a:p>
            <a:pPr>
              <a:defRPr/>
            </a:pPr>
            <a:fld id="{B7CC390F-CB26-844C-8CB1-49DA0B0C13EA}" type="slidenum">
              <a:rPr lang="en-US" altLang="en-US"/>
              <a:pPr>
                <a:defRPr/>
              </a:pPr>
              <a:t>‹#›</a:t>
            </a:fld>
            <a:endParaRPr lang="en-US" altLang="en-US"/>
          </a:p>
        </p:txBody>
      </p:sp>
      <p:sp>
        <p:nvSpPr>
          <p:cNvPr id="8" name="Date Placeholder 7">
            <a:extLst>
              <a:ext uri="{FF2B5EF4-FFF2-40B4-BE49-F238E27FC236}">
                <a16:creationId xmlns:a16="http://schemas.microsoft.com/office/drawing/2014/main" id="{B20D9516-D108-8A43-B5B1-E5FA0D3726F0}"/>
              </a:ext>
            </a:extLst>
          </p:cNvPr>
          <p:cNvSpPr>
            <a:spLocks noGrp="1"/>
          </p:cNvSpPr>
          <p:nvPr>
            <p:ph type="dt" sz="half" idx="12"/>
          </p:nvPr>
        </p:nvSpPr>
        <p:spPr>
          <a:xfrm>
            <a:off x="609600" y="6245225"/>
            <a:ext cx="2844800" cy="476250"/>
          </a:xfrm>
        </p:spPr>
        <p:txBody>
          <a:bodyPr/>
          <a:lstStyle>
            <a:lvl1pPr>
              <a:defRPr/>
            </a:lvl1pPr>
          </a:lstStyle>
          <a:p>
            <a:pPr>
              <a:defRPr/>
            </a:pPr>
            <a:r>
              <a:rPr lang="en-US"/>
              <a:t>2008/2009</a:t>
            </a:r>
          </a:p>
        </p:txBody>
      </p:sp>
    </p:spTree>
    <p:extLst>
      <p:ext uri="{BB962C8B-B14F-4D97-AF65-F5344CB8AC3E}">
        <p14:creationId xmlns:p14="http://schemas.microsoft.com/office/powerpoint/2010/main" val="483610671"/>
      </p:ext>
    </p:extLst>
  </p:cSld>
  <p:clrMapOvr>
    <a:masterClrMapping/>
  </p:clrMapOvr>
  <p:transition>
    <p:newsflash/>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normAutofit/>
          </a:bodyPr>
          <a:lstStyle/>
          <a:p>
            <a:pPr lvl="0"/>
            <a:endParaRPr lang="en-US" noProof="0"/>
          </a:p>
        </p:txBody>
      </p:sp>
      <p:sp>
        <p:nvSpPr>
          <p:cNvPr id="4" name="Date Placeholder 3">
            <a:extLst>
              <a:ext uri="{FF2B5EF4-FFF2-40B4-BE49-F238E27FC236}">
                <a16:creationId xmlns:a16="http://schemas.microsoft.com/office/drawing/2014/main" id="{E5C7FD12-080A-CE40-86B9-390360A79B13}"/>
              </a:ext>
            </a:extLst>
          </p:cNvPr>
          <p:cNvSpPr>
            <a:spLocks noGrp="1"/>
          </p:cNvSpPr>
          <p:nvPr>
            <p:ph type="dt" sz="half" idx="10"/>
          </p:nvPr>
        </p:nvSpPr>
        <p:spPr>
          <a:xfrm>
            <a:off x="609600" y="6243638"/>
            <a:ext cx="2844800" cy="457200"/>
          </a:xfrm>
        </p:spPr>
        <p:txBody>
          <a:bodyPr/>
          <a:lstStyle>
            <a:lvl1pPr>
              <a:defRPr/>
            </a:lvl1pPr>
          </a:lstStyle>
          <a:p>
            <a:pPr>
              <a:defRPr/>
            </a:pPr>
            <a:r>
              <a:rPr lang="en-US"/>
              <a:t>2008/2009</a:t>
            </a:r>
          </a:p>
        </p:txBody>
      </p:sp>
      <p:sp>
        <p:nvSpPr>
          <p:cNvPr id="5" name="Footer Placeholder 4">
            <a:extLst>
              <a:ext uri="{FF2B5EF4-FFF2-40B4-BE49-F238E27FC236}">
                <a16:creationId xmlns:a16="http://schemas.microsoft.com/office/drawing/2014/main" id="{5FF03CE3-887F-CC4D-AE9C-C0A3715A2DAA}"/>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469D35-5555-E043-814D-D18AFDA0F31D}"/>
              </a:ext>
            </a:extLst>
          </p:cNvPr>
          <p:cNvSpPr>
            <a:spLocks noGrp="1"/>
          </p:cNvSpPr>
          <p:nvPr>
            <p:ph type="sldNum" sz="quarter" idx="12"/>
          </p:nvPr>
        </p:nvSpPr>
        <p:spPr>
          <a:xfrm>
            <a:off x="8737600" y="6243638"/>
            <a:ext cx="2844800" cy="457200"/>
          </a:xfrm>
        </p:spPr>
        <p:txBody>
          <a:bodyPr/>
          <a:lstStyle>
            <a:lvl1pPr>
              <a:defRPr smtClean="0"/>
            </a:lvl1pPr>
          </a:lstStyle>
          <a:p>
            <a:pPr>
              <a:defRPr/>
            </a:pPr>
            <a:fld id="{E3922F22-2B2B-C14E-A483-BD1C3D8B798E}" type="slidenum">
              <a:rPr lang="en-US" altLang="en-US"/>
              <a:pPr>
                <a:defRPr/>
              </a:pPr>
              <a:t>‹#›</a:t>
            </a:fld>
            <a:endParaRPr lang="en-US" altLang="en-US"/>
          </a:p>
        </p:txBody>
      </p:sp>
    </p:spTree>
    <p:extLst>
      <p:ext uri="{BB962C8B-B14F-4D97-AF65-F5344CB8AC3E}">
        <p14:creationId xmlns:p14="http://schemas.microsoft.com/office/powerpoint/2010/main" val="3629044011"/>
      </p:ext>
    </p:extLst>
  </p:cSld>
  <p:clrMapOvr>
    <a:masterClrMapping/>
  </p:clrMapOvr>
  <p:transition>
    <p:newsflash/>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B27D-EE27-8147-8F1A-FBBA802E4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23918-C481-724D-88A1-54134ABF5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B50FC-882C-D446-9703-172EB3A55317}"/>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5" name="Footer Placeholder 4">
            <a:extLst>
              <a:ext uri="{FF2B5EF4-FFF2-40B4-BE49-F238E27FC236}">
                <a16:creationId xmlns:a16="http://schemas.microsoft.com/office/drawing/2014/main" id="{E80CFB14-D3A5-6240-A826-285463F37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0E4F8-6F2A-D147-B0BD-BD54EDFEC49E}"/>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364136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73A3-1AC1-E740-A9EA-A4806B070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905B74-C072-EF40-BAD4-5B7044BEB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A86FD3-CAAA-8946-A4E4-27944391F9A9}"/>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5" name="Footer Placeholder 4">
            <a:extLst>
              <a:ext uri="{FF2B5EF4-FFF2-40B4-BE49-F238E27FC236}">
                <a16:creationId xmlns:a16="http://schemas.microsoft.com/office/drawing/2014/main" id="{06330E12-9C92-A24E-A5B7-3DE45DFB8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E2851-AE96-594C-96DC-C05CBCBB3761}"/>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12238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B686-85EE-0D4B-8A46-F6289A97F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D04F9-20FB-C341-BCFB-A5D4A776B5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2B9F2-6565-DA4C-A419-D8F44EB2C5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5FAA09-601D-BE44-B5B9-4392F7031962}"/>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6" name="Footer Placeholder 5">
            <a:extLst>
              <a:ext uri="{FF2B5EF4-FFF2-40B4-BE49-F238E27FC236}">
                <a16:creationId xmlns:a16="http://schemas.microsoft.com/office/drawing/2014/main" id="{FD1C4DED-1349-2040-8BC6-1AA466B4F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B84C3-4054-C443-88F9-B0CBCB806D81}"/>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22673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A0EE-FCB3-684E-8518-9C16C0E1D4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652712-D72C-6E41-9CB5-D6DED731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0D1D4-255E-3543-9311-9773F2150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F85B30-C2C2-1540-B668-53E9EB7B1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0B400-DA4A-F340-98C1-5F1C26357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F42379-9846-0243-AC70-8F1FA6298FD2}"/>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8" name="Footer Placeholder 7">
            <a:extLst>
              <a:ext uri="{FF2B5EF4-FFF2-40B4-BE49-F238E27FC236}">
                <a16:creationId xmlns:a16="http://schemas.microsoft.com/office/drawing/2014/main" id="{3B755AF9-DF30-BF41-9CC5-FB0795401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0B51B-6E4E-6F4E-977F-1EB219BE0AA4}"/>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226185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2B04-A3EB-294E-8A01-40E1FC3874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C1F21-B59F-324A-AAD3-96C2041116DE}"/>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4" name="Footer Placeholder 3">
            <a:extLst>
              <a:ext uri="{FF2B5EF4-FFF2-40B4-BE49-F238E27FC236}">
                <a16:creationId xmlns:a16="http://schemas.microsoft.com/office/drawing/2014/main" id="{78D5824D-DEB1-EE47-A1A0-F5657AC16B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440DE1-6691-3445-AD68-A5047C6BB90B}"/>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187441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39809-4562-E946-AE01-92FF7627754E}"/>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3" name="Footer Placeholder 2">
            <a:extLst>
              <a:ext uri="{FF2B5EF4-FFF2-40B4-BE49-F238E27FC236}">
                <a16:creationId xmlns:a16="http://schemas.microsoft.com/office/drawing/2014/main" id="{8DA8DBE2-3914-7541-AE5D-DE4D12E521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D6460-4FC3-1A4B-AE5C-2F24989242FF}"/>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21637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14C5-CB0B-724C-AA6B-EE018E10A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26EA79-F404-C546-ACB7-4F5CBD966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DF3646-EFDC-F840-AF37-FCC730E99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AB954-4E4A-D346-B913-073C07BCCFE9}"/>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6" name="Footer Placeholder 5">
            <a:extLst>
              <a:ext uri="{FF2B5EF4-FFF2-40B4-BE49-F238E27FC236}">
                <a16:creationId xmlns:a16="http://schemas.microsoft.com/office/drawing/2014/main" id="{0AD4CCC3-4FE7-B149-8153-8CF868771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F15C6-F10C-6E4E-A2E2-DDF8776E8931}"/>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353365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3DCB-955D-4F4E-8FCC-AEA318ABF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071E-6146-804C-8888-683A26D75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D92AD-270B-F540-80F5-9A71CECC9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5C274-8C41-6347-A859-65905B2F5550}"/>
              </a:ext>
            </a:extLst>
          </p:cNvPr>
          <p:cNvSpPr>
            <a:spLocks noGrp="1"/>
          </p:cNvSpPr>
          <p:nvPr>
            <p:ph type="dt" sz="half" idx="10"/>
          </p:nvPr>
        </p:nvSpPr>
        <p:spPr/>
        <p:txBody>
          <a:bodyPr/>
          <a:lstStyle/>
          <a:p>
            <a:fld id="{80AC4A70-1742-B349-BF06-3E3B474CEE26}" type="datetimeFigureOut">
              <a:rPr lang="en-US" smtClean="0"/>
              <a:t>9/4/19</a:t>
            </a:fld>
            <a:endParaRPr lang="en-US"/>
          </a:p>
        </p:txBody>
      </p:sp>
      <p:sp>
        <p:nvSpPr>
          <p:cNvPr id="6" name="Footer Placeholder 5">
            <a:extLst>
              <a:ext uri="{FF2B5EF4-FFF2-40B4-BE49-F238E27FC236}">
                <a16:creationId xmlns:a16="http://schemas.microsoft.com/office/drawing/2014/main" id="{0176A516-E728-474F-8F50-E5221F94B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2870D-2824-FB48-A7FE-7EE3AA12580F}"/>
              </a:ext>
            </a:extLst>
          </p:cNvPr>
          <p:cNvSpPr>
            <a:spLocks noGrp="1"/>
          </p:cNvSpPr>
          <p:nvPr>
            <p:ph type="sldNum" sz="quarter" idx="12"/>
          </p:nvPr>
        </p:nvSpPr>
        <p:spPr/>
        <p:txBody>
          <a:bodyPr/>
          <a:lstStyle/>
          <a:p>
            <a:fld id="{2A43999D-5E57-9D40-9C52-1B518A2D49F3}" type="slidenum">
              <a:rPr lang="en-US" smtClean="0"/>
              <a:t>‹#›</a:t>
            </a:fld>
            <a:endParaRPr lang="en-US"/>
          </a:p>
        </p:txBody>
      </p:sp>
    </p:spTree>
    <p:extLst>
      <p:ext uri="{BB962C8B-B14F-4D97-AF65-F5344CB8AC3E}">
        <p14:creationId xmlns:p14="http://schemas.microsoft.com/office/powerpoint/2010/main" val="349381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D8871-B675-2C45-B8CF-1357C808A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012823-8254-8040-9F66-68AA3F0D5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F996A-E116-8446-BC86-76A73EAB7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C4A70-1742-B349-BF06-3E3B474CEE26}" type="datetimeFigureOut">
              <a:rPr lang="en-US" smtClean="0"/>
              <a:t>9/4/19</a:t>
            </a:fld>
            <a:endParaRPr lang="en-US"/>
          </a:p>
        </p:txBody>
      </p:sp>
      <p:sp>
        <p:nvSpPr>
          <p:cNvPr id="5" name="Footer Placeholder 4">
            <a:extLst>
              <a:ext uri="{FF2B5EF4-FFF2-40B4-BE49-F238E27FC236}">
                <a16:creationId xmlns:a16="http://schemas.microsoft.com/office/drawing/2014/main" id="{0D145F5F-20A4-5943-A726-A35482838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2F4650-2D4B-2647-9E40-DF4367754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3999D-5E57-9D40-9C52-1B518A2D49F3}" type="slidenum">
              <a:rPr lang="en-US" smtClean="0"/>
              <a:t>‹#›</a:t>
            </a:fld>
            <a:endParaRPr lang="en-US"/>
          </a:p>
        </p:txBody>
      </p:sp>
    </p:spTree>
    <p:extLst>
      <p:ext uri="{BB962C8B-B14F-4D97-AF65-F5344CB8AC3E}">
        <p14:creationId xmlns:p14="http://schemas.microsoft.com/office/powerpoint/2010/main" val="387793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3D6D-63C5-AB40-9FCF-1467D9805691}"/>
              </a:ext>
            </a:extLst>
          </p:cNvPr>
          <p:cNvSpPr>
            <a:spLocks noGrp="1"/>
          </p:cNvSpPr>
          <p:nvPr>
            <p:ph type="ctrTitle"/>
          </p:nvPr>
        </p:nvSpPr>
        <p:spPr>
          <a:xfrm>
            <a:off x="838200" y="2340430"/>
            <a:ext cx="5466806" cy="2206364"/>
          </a:xfrm>
          <a:extLst/>
        </p:spPr>
        <p:txBody>
          <a:bodyPr vert="horz" lIns="91440" tIns="45720" rIns="91440" bIns="45720" rtlCol="0" anchor="ctr">
            <a:normAutofit/>
          </a:bodyPr>
          <a:lstStyle/>
          <a:p>
            <a:pPr algn="l">
              <a:defRPr/>
            </a:pPr>
            <a:r>
              <a:rPr lang="en-US" altLang="ko-KR" sz="4400" b="1" kern="1200" dirty="0">
                <a:solidFill>
                  <a:schemeClr val="tx1"/>
                </a:solidFill>
                <a:latin typeface="+mj-lt"/>
                <a:ea typeface="+mj-ea"/>
                <a:cs typeface="+mj-cs"/>
              </a:rPr>
              <a:t>MANAJEMEN SDM</a:t>
            </a:r>
            <a:br>
              <a:rPr lang="en-US" altLang="ko-KR" sz="4400" kern="1200" dirty="0">
                <a:solidFill>
                  <a:schemeClr val="tx1"/>
                </a:solidFill>
                <a:latin typeface="+mj-lt"/>
                <a:ea typeface="+mj-ea"/>
                <a:cs typeface="+mj-cs"/>
              </a:rPr>
            </a:br>
            <a:br>
              <a:rPr lang="en-US" altLang="ko-KR" sz="4400" kern="1200" dirty="0">
                <a:solidFill>
                  <a:schemeClr val="tx1"/>
                </a:solidFill>
                <a:latin typeface="+mj-lt"/>
                <a:ea typeface="+mj-ea"/>
                <a:cs typeface="+mj-cs"/>
              </a:rPr>
            </a:br>
            <a:r>
              <a:rPr lang="en-US" altLang="ko-KR" sz="3600" b="1" kern="1200" dirty="0" err="1">
                <a:solidFill>
                  <a:schemeClr val="tx1"/>
                </a:solidFill>
                <a:latin typeface="+mj-lt"/>
                <a:ea typeface="+mj-ea"/>
                <a:cs typeface="+mj-cs"/>
              </a:rPr>
              <a:t>Materi</a:t>
            </a:r>
            <a:r>
              <a:rPr lang="en-US" altLang="ko-KR" sz="3600" b="1" kern="1200" dirty="0">
                <a:solidFill>
                  <a:schemeClr val="tx1"/>
                </a:solidFill>
                <a:latin typeface="+mj-lt"/>
                <a:ea typeface="+mj-ea"/>
                <a:cs typeface="+mj-cs"/>
              </a:rPr>
              <a:t> 1</a:t>
            </a:r>
            <a:endParaRPr lang="en-US" sz="4400" b="1" kern="1200" dirty="0">
              <a:solidFill>
                <a:schemeClr val="tx1"/>
              </a:solidFill>
              <a:latin typeface="+mj-lt"/>
              <a:ea typeface="+mj-ea"/>
              <a:cs typeface="+mj-cs"/>
            </a:endParaRPr>
          </a:p>
        </p:txBody>
      </p:sp>
      <p:sp>
        <p:nvSpPr>
          <p:cNvPr id="137"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4" name="Picture 3">
            <a:extLst>
              <a:ext uri="{FF2B5EF4-FFF2-40B4-BE49-F238E27FC236}">
                <a16:creationId xmlns:a16="http://schemas.microsoft.com/office/drawing/2014/main" id="{517AF2C2-05CA-A648-8450-D397CDA00B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5115" y="2594294"/>
            <a:ext cx="5466806" cy="14487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131385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66E9B0F-18BC-3140-92FD-DCDEB217FA2D}"/>
              </a:ext>
            </a:extLst>
          </p:cNvPr>
          <p:cNvSpPr>
            <a:spLocks noGrp="1" noChangeArrowheads="1"/>
          </p:cNvSpPr>
          <p:nvPr>
            <p:ph type="title"/>
          </p:nvPr>
        </p:nvSpPr>
        <p:spPr>
          <a:xfrm>
            <a:off x="6653600" y="1396289"/>
            <a:ext cx="5006336" cy="1325563"/>
          </a:xfrm>
        </p:spPr>
        <p:txBody>
          <a:bodyPr>
            <a:normAutofit/>
          </a:bodyPr>
          <a:lstStyle/>
          <a:p>
            <a:pPr>
              <a:defRPr/>
            </a:pPr>
            <a:r>
              <a:rPr lang="en-US" dirty="0" err="1"/>
              <a:t>Tujuan</a:t>
            </a:r>
            <a:r>
              <a:rPr lang="en-US" dirty="0"/>
              <a:t> </a:t>
            </a:r>
            <a:r>
              <a:rPr lang="en-US" dirty="0" err="1"/>
              <a:t>Fungsional</a:t>
            </a:r>
            <a:r>
              <a:rPr lang="en-US" dirty="0"/>
              <a:t> </a:t>
            </a:r>
          </a:p>
        </p:txBody>
      </p:sp>
      <p:sp>
        <p:nvSpPr>
          <p:cNvPr id="73" name="Freeform: Shape 7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579" name="Picture 3">
            <a:extLst>
              <a:ext uri="{FF2B5EF4-FFF2-40B4-BE49-F238E27FC236}">
                <a16:creationId xmlns:a16="http://schemas.microsoft.com/office/drawing/2014/main" id="{458C1C34-5DE8-0F41-890D-9E38E1B77D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241" y="2152154"/>
            <a:ext cx="4105275" cy="1087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3">
            <a:extLst>
              <a:ext uri="{FF2B5EF4-FFF2-40B4-BE49-F238E27FC236}">
                <a16:creationId xmlns:a16="http://schemas.microsoft.com/office/drawing/2014/main" id="{28F0EFC2-3445-844E-A83A-752B1344431E}"/>
              </a:ext>
            </a:extLst>
          </p:cNvPr>
          <p:cNvSpPr>
            <a:spLocks noGrp="1"/>
          </p:cNvSpPr>
          <p:nvPr>
            <p:ph idx="1"/>
          </p:nvPr>
        </p:nvSpPr>
        <p:spPr>
          <a:xfrm>
            <a:off x="6658044" y="2871982"/>
            <a:ext cx="5006336" cy="3181684"/>
          </a:xfrm>
        </p:spPr>
        <p:txBody>
          <a:bodyPr anchor="t">
            <a:normAutofit/>
          </a:bodyPr>
          <a:lstStyle/>
          <a:p>
            <a:pPr eaLnBrk="1" hangingPunct="1"/>
            <a:r>
              <a:rPr lang="en-US" altLang="en-US" sz="1800"/>
              <a:t>Menjaga kontribusi departemen SDM dalam tingkat yang layak bagi kebutuhan-kebutuhan organisasi. Sumber-sumber daya akan terbuang percuma jika MSDM tidak direncanakan secara optimal sesuai kebutuhan organisasi. </a:t>
            </a:r>
          </a:p>
        </p:txBody>
      </p:sp>
    </p:spTree>
    <p:extLst>
      <p:ext uri="{BB962C8B-B14F-4D97-AF65-F5344CB8AC3E}">
        <p14:creationId xmlns:p14="http://schemas.microsoft.com/office/powerpoint/2010/main" val="33700538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98CD088-F8D6-D045-8B2D-3E6FBD17B210}"/>
              </a:ext>
            </a:extLst>
          </p:cNvPr>
          <p:cNvSpPr>
            <a:spLocks noGrp="1"/>
          </p:cNvSpPr>
          <p:nvPr>
            <p:ph type="title"/>
          </p:nvPr>
        </p:nvSpPr>
        <p:spPr>
          <a:xfrm>
            <a:off x="6653600" y="1396289"/>
            <a:ext cx="5006336" cy="1325563"/>
          </a:xfrm>
        </p:spPr>
        <p:txBody>
          <a:bodyPr>
            <a:normAutofit/>
          </a:bodyPr>
          <a:lstStyle/>
          <a:p>
            <a:pPr eaLnBrk="1" hangingPunct="1"/>
            <a:r>
              <a:rPr lang="en-US" altLang="en-US"/>
              <a:t>Tujuan Kemasyarakatan </a:t>
            </a:r>
          </a:p>
        </p:txBody>
      </p:sp>
      <p:sp>
        <p:nvSpPr>
          <p:cNvPr id="72" name="Freeform: Shape 7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603" name="Picture 3">
            <a:extLst>
              <a:ext uri="{FF2B5EF4-FFF2-40B4-BE49-F238E27FC236}">
                <a16:creationId xmlns:a16="http://schemas.microsoft.com/office/drawing/2014/main" id="{B34FEFB6-613B-3248-B1AB-E841EE875F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241" y="2152154"/>
            <a:ext cx="4105275" cy="1087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a:extLst>
              <a:ext uri="{FF2B5EF4-FFF2-40B4-BE49-F238E27FC236}">
                <a16:creationId xmlns:a16="http://schemas.microsoft.com/office/drawing/2014/main" id="{8B98DDD0-B98C-3144-AEE3-CFE2D83A2941}"/>
              </a:ext>
            </a:extLst>
          </p:cNvPr>
          <p:cNvSpPr>
            <a:spLocks noGrp="1"/>
          </p:cNvSpPr>
          <p:nvPr>
            <p:ph idx="1"/>
          </p:nvPr>
        </p:nvSpPr>
        <p:spPr>
          <a:xfrm>
            <a:off x="6658044" y="2871982"/>
            <a:ext cx="5006336" cy="3181684"/>
          </a:xfrm>
        </p:spPr>
        <p:txBody>
          <a:bodyPr anchor="t">
            <a:normAutofit/>
          </a:bodyPr>
          <a:lstStyle/>
          <a:p>
            <a:pPr eaLnBrk="1" hangingPunct="1"/>
            <a:r>
              <a:rPr lang="en-US" altLang="en-US" sz="1800"/>
              <a:t>Bersikap etis dan bertanggung jawab sosial terhadap kebutuhan-kebutuhan dan tantangan-tantangan masyarakat sembari meminimalkan dampak negatif tuntutan-tuntutan tersebut bagi organisasi. </a:t>
            </a:r>
          </a:p>
        </p:txBody>
      </p:sp>
    </p:spTree>
    <p:extLst>
      <p:ext uri="{BB962C8B-B14F-4D97-AF65-F5344CB8AC3E}">
        <p14:creationId xmlns:p14="http://schemas.microsoft.com/office/powerpoint/2010/main" val="243196031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861531C-8AFE-254F-999B-C485220B67F3}"/>
              </a:ext>
            </a:extLst>
          </p:cNvPr>
          <p:cNvSpPr>
            <a:spLocks noGrp="1" noChangeArrowheads="1"/>
          </p:cNvSpPr>
          <p:nvPr>
            <p:ph type="title"/>
          </p:nvPr>
        </p:nvSpPr>
        <p:spPr>
          <a:xfrm>
            <a:off x="801098" y="1396289"/>
            <a:ext cx="6387102" cy="1325563"/>
          </a:xfrm>
        </p:spPr>
        <p:txBody>
          <a:bodyPr>
            <a:normAutofit/>
          </a:bodyPr>
          <a:lstStyle/>
          <a:p>
            <a:pPr>
              <a:defRPr/>
            </a:pPr>
            <a:r>
              <a:rPr lang="en-US"/>
              <a:t>Tujuan Personal </a:t>
            </a:r>
          </a:p>
        </p:txBody>
      </p:sp>
      <p:sp>
        <p:nvSpPr>
          <p:cNvPr id="26626" name="Rectangle 3">
            <a:extLst>
              <a:ext uri="{FF2B5EF4-FFF2-40B4-BE49-F238E27FC236}">
                <a16:creationId xmlns:a16="http://schemas.microsoft.com/office/drawing/2014/main" id="{968D9D65-34A1-0C4E-B743-016EB35F7B45}"/>
              </a:ext>
            </a:extLst>
          </p:cNvPr>
          <p:cNvSpPr>
            <a:spLocks noGrp="1"/>
          </p:cNvSpPr>
          <p:nvPr>
            <p:ph idx="1"/>
          </p:nvPr>
        </p:nvSpPr>
        <p:spPr>
          <a:xfrm>
            <a:off x="805542" y="2871982"/>
            <a:ext cx="6382657" cy="3181684"/>
          </a:xfrm>
        </p:spPr>
        <p:txBody>
          <a:bodyPr anchor="t">
            <a:normAutofit/>
          </a:bodyPr>
          <a:lstStyle/>
          <a:p>
            <a:pPr eaLnBrk="1" hangingPunct="1"/>
            <a:r>
              <a:rPr lang="en-US" altLang="en-US" sz="1800"/>
              <a:t>Membantu para karyawan mencapai tujuan-tujuan pribadi mereka sejauh tujuan-tujuan mendorong kontribusi individual bagi organisasi. Tujuan personal para karyawan akan tercapai jika para karyawan dipelihara, dipertahankan, dan dimotivasi. Jika tidak demikian, kinerja dan kepuasan karyawan akan menurun dan karyawan bisa meninggalkan organisasi. </a:t>
            </a:r>
          </a:p>
        </p:txBody>
      </p:sp>
      <p:sp>
        <p:nvSpPr>
          <p:cNvPr id="79" name="Freeform: Shape 78">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436" name="Picture 5" descr="j0302953">
            <a:extLst>
              <a:ext uri="{FF2B5EF4-FFF2-40B4-BE49-F238E27FC236}">
                <a16:creationId xmlns:a16="http://schemas.microsoft.com/office/drawing/2014/main" id="{E97997DC-52F1-C34E-AA8B-E44F61487F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05405" y="197802"/>
            <a:ext cx="1907581" cy="2674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Shape 8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628" name="Picture 4">
            <a:extLst>
              <a:ext uri="{FF2B5EF4-FFF2-40B4-BE49-F238E27FC236}">
                <a16:creationId xmlns:a16="http://schemas.microsoft.com/office/drawing/2014/main" id="{8F28CB1E-D018-2444-876D-C864850DB7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36232" y="5414171"/>
            <a:ext cx="2394408" cy="6345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23712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516D9-0BDB-3E44-918A-3EDF3582828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TUGAS 1</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830EB1-442B-8042-BB4F-D14E89EB32A1}"/>
              </a:ext>
            </a:extLst>
          </p:cNvPr>
          <p:cNvSpPr>
            <a:spLocks noGrp="1"/>
          </p:cNvSpPr>
          <p:nvPr>
            <p:ph idx="1"/>
          </p:nvPr>
        </p:nvSpPr>
        <p:spPr>
          <a:xfrm>
            <a:off x="4976031" y="963877"/>
            <a:ext cx="6377769" cy="4930246"/>
          </a:xfrm>
        </p:spPr>
        <p:txBody>
          <a:bodyPr anchor="ctr">
            <a:normAutofit/>
          </a:bodyPr>
          <a:lstStyle/>
          <a:p>
            <a:r>
              <a:rPr lang="en-US" sz="2400"/>
              <a:t>Mengapa sumberdaya manusia menjadi modal penting dalam suatu organisasi. Jelaskan alasannya.</a:t>
            </a:r>
          </a:p>
        </p:txBody>
      </p:sp>
    </p:spTree>
    <p:extLst>
      <p:ext uri="{BB962C8B-B14F-4D97-AF65-F5344CB8AC3E}">
        <p14:creationId xmlns:p14="http://schemas.microsoft.com/office/powerpoint/2010/main" val="195712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0F8ECE3-3743-F441-9BD8-DB9C414C1765}"/>
              </a:ext>
            </a:extLst>
          </p:cNvPr>
          <p:cNvSpPr>
            <a:spLocks noGrp="1" noChangeArrowheads="1"/>
          </p:cNvSpPr>
          <p:nvPr>
            <p:ph type="title"/>
          </p:nvPr>
        </p:nvSpPr>
        <p:spPr>
          <a:xfrm>
            <a:off x="1981200" y="619125"/>
            <a:ext cx="8229600" cy="1143000"/>
          </a:xfrm>
        </p:spPr>
        <p:txBody>
          <a:bodyPr>
            <a:normAutofit fontScale="90000"/>
          </a:bodyPr>
          <a:lstStyle/>
          <a:p>
            <a:pPr>
              <a:defRPr/>
            </a:pPr>
            <a:r>
              <a:rPr lang="en-US" sz="4000"/>
              <a:t>Apa perbedaan MSDM dengan Manajemen Personalia? </a:t>
            </a:r>
            <a:r>
              <a:rPr lang="en-US" sz="2600"/>
              <a:t>(Saydam 1996)</a:t>
            </a:r>
          </a:p>
        </p:txBody>
      </p:sp>
      <p:sp>
        <p:nvSpPr>
          <p:cNvPr id="21506" name="Rectangle 3">
            <a:extLst>
              <a:ext uri="{FF2B5EF4-FFF2-40B4-BE49-F238E27FC236}">
                <a16:creationId xmlns:a16="http://schemas.microsoft.com/office/drawing/2014/main" id="{670C2146-4790-3246-B48C-A04FCE731CDB}"/>
              </a:ext>
            </a:extLst>
          </p:cNvPr>
          <p:cNvSpPr>
            <a:spLocks noGrp="1"/>
          </p:cNvSpPr>
          <p:nvPr>
            <p:ph idx="1"/>
          </p:nvPr>
        </p:nvSpPr>
        <p:spPr>
          <a:xfrm>
            <a:off x="1981201" y="1957389"/>
            <a:ext cx="6202363" cy="2408237"/>
          </a:xfrm>
        </p:spPr>
        <p:txBody>
          <a:bodyPr/>
          <a:lstStyle/>
          <a:p>
            <a:pPr eaLnBrk="1" hangingPunct="1">
              <a:lnSpc>
                <a:spcPct val="80000"/>
              </a:lnSpc>
              <a:buFont typeface="Wingdings" pitchFamily="2" charset="2"/>
              <a:buNone/>
            </a:pPr>
            <a:r>
              <a:rPr lang="en-US" altLang="en-US" dirty="0">
                <a:latin typeface="Arial Rounded MT Bold" panose="020F0704030504030204" pitchFamily="34" charset="77"/>
              </a:rPr>
              <a:t>   </a:t>
            </a:r>
            <a:r>
              <a:rPr lang="en-US" altLang="en-US" sz="2400" dirty="0" err="1">
                <a:latin typeface="Arial Rounded MT Bold" panose="020F0704030504030204" pitchFamily="34" charset="77"/>
              </a:rPr>
              <a:t>Dalam</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istilah</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manajemen</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personalia</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terkandung</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pengertian</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bahwa</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karyawan</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personalia</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hanya</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dianggap</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sebagai</a:t>
            </a:r>
            <a:r>
              <a:rPr lang="en-US" altLang="en-US" sz="2400" dirty="0">
                <a:latin typeface="Arial Rounded MT Bold" panose="020F0704030504030204" pitchFamily="34" charset="77"/>
              </a:rPr>
              <a:t> salah </a:t>
            </a:r>
            <a:r>
              <a:rPr lang="en-US" altLang="en-US" sz="2400" dirty="0" err="1">
                <a:latin typeface="Arial Rounded MT Bold" panose="020F0704030504030204" pitchFamily="34" charset="77"/>
              </a:rPr>
              <a:t>satu</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faktor</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produksi</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saja</a:t>
            </a:r>
            <a:r>
              <a:rPr lang="en-US" altLang="en-US" sz="2400" dirty="0">
                <a:latin typeface="Arial Rounded MT Bold" panose="020F0704030504030204" pitchFamily="34" charset="77"/>
              </a:rPr>
              <a:t>, yang </a:t>
            </a:r>
            <a:r>
              <a:rPr lang="en-US" altLang="en-US" sz="2400" dirty="0" err="1">
                <a:latin typeface="Arial Rounded MT Bold" panose="020F0704030504030204" pitchFamily="34" charset="77"/>
              </a:rPr>
              <a:t>tenaganya</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harus</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digunakan</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secara</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produktif</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bagi</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pencapaian</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tujuan</a:t>
            </a:r>
            <a:r>
              <a:rPr lang="en-US" altLang="en-US" sz="2400" dirty="0">
                <a:latin typeface="Arial Rounded MT Bold" panose="020F0704030504030204" pitchFamily="34" charset="77"/>
              </a:rPr>
              <a:t> </a:t>
            </a:r>
            <a:r>
              <a:rPr lang="en-US" altLang="en-US" sz="2400" dirty="0" err="1">
                <a:latin typeface="Arial Rounded MT Bold" panose="020F0704030504030204" pitchFamily="34" charset="77"/>
              </a:rPr>
              <a:t>perusahaan</a:t>
            </a:r>
            <a:r>
              <a:rPr lang="en-US" altLang="en-US" sz="2400" dirty="0">
                <a:latin typeface="Arial Rounded MT Bold" panose="020F0704030504030204" pitchFamily="34" charset="77"/>
              </a:rPr>
              <a:t>.</a:t>
            </a:r>
          </a:p>
        </p:txBody>
      </p:sp>
      <p:sp>
        <p:nvSpPr>
          <p:cNvPr id="21507" name="Text Box 7">
            <a:extLst>
              <a:ext uri="{FF2B5EF4-FFF2-40B4-BE49-F238E27FC236}">
                <a16:creationId xmlns:a16="http://schemas.microsoft.com/office/drawing/2014/main" id="{17C358F8-0676-B743-B213-340702DBAE12}"/>
              </a:ext>
            </a:extLst>
          </p:cNvPr>
          <p:cNvSpPr txBox="1">
            <a:spLocks noChangeArrowheads="1"/>
          </p:cNvSpPr>
          <p:nvPr/>
        </p:nvSpPr>
        <p:spPr bwMode="auto">
          <a:xfrm>
            <a:off x="3863976" y="4581525"/>
            <a:ext cx="680402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bg2"/>
              </a:buClr>
              <a:buSzPct val="70000"/>
              <a:buFont typeface="Wingdings" pitchFamily="2" charset="2"/>
              <a:buNone/>
            </a:pPr>
            <a:r>
              <a:rPr lang="en-US" altLang="en-US" sz="2400">
                <a:latin typeface="Comic Sans MS" panose="030F0902030302020204" pitchFamily="66" charset="0"/>
              </a:rPr>
              <a:t>Sedangkan dalam istilah </a:t>
            </a:r>
            <a:r>
              <a:rPr lang="en-US" altLang="en-US" sz="2400" b="1">
                <a:latin typeface="Comic Sans MS" panose="030F0902030302020204" pitchFamily="66" charset="0"/>
              </a:rPr>
              <a:t>MSDM </a:t>
            </a:r>
            <a:r>
              <a:rPr lang="en-US" altLang="en-US" sz="2400">
                <a:latin typeface="Comic Sans MS" panose="030F0902030302020204" pitchFamily="66" charset="0"/>
              </a:rPr>
              <a:t>terkandung pengertian bahwa karyawan (SDM) yang ada dalam perusahaan merupakan aset (kekayaan, milik yang berharga) perusahaan, sehingga harus dipelihara dan dipenuhi kebutuhannya dengan baik.</a:t>
            </a:r>
            <a:r>
              <a:rPr lang="en-US" altLang="en-US">
                <a:latin typeface="Constantia" panose="02030602050306030303" pitchFamily="18" charset="0"/>
              </a:rPr>
              <a:t> </a:t>
            </a:r>
            <a:endParaRPr lang="en-US" altLang="en-US" b="1">
              <a:latin typeface="Constantia" panose="02030602050306030303" pitchFamily="18" charset="0"/>
            </a:endParaRPr>
          </a:p>
          <a:p>
            <a:pPr eaLnBrk="1" hangingPunct="1">
              <a:spcBef>
                <a:spcPct val="50000"/>
              </a:spcBef>
            </a:pPr>
            <a:endParaRPr lang="en-US" altLang="en-US">
              <a:latin typeface="Constantia" panose="02030602050306030303" pitchFamily="18" charset="0"/>
            </a:endParaRPr>
          </a:p>
        </p:txBody>
      </p:sp>
      <p:pic>
        <p:nvPicPr>
          <p:cNvPr id="21508" name="Picture 10" descr="j0234657">
            <a:extLst>
              <a:ext uri="{FF2B5EF4-FFF2-40B4-BE49-F238E27FC236}">
                <a16:creationId xmlns:a16="http://schemas.microsoft.com/office/drawing/2014/main" id="{61D4AAD3-D966-5446-940C-2964621E0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2205038"/>
            <a:ext cx="1712912"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j0292020">
            <a:extLst>
              <a:ext uri="{FF2B5EF4-FFF2-40B4-BE49-F238E27FC236}">
                <a16:creationId xmlns:a16="http://schemas.microsoft.com/office/drawing/2014/main" id="{418E1968-1AA1-7F42-9046-63BE3C203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0"/>
            <a:ext cx="1868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id="{3CF58644-EC9E-A348-BCB1-CC80EFCC6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1" y="169864"/>
            <a:ext cx="16605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09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2EAA775B-A69C-BA41-89B7-0BF08C7BB533}"/>
              </a:ext>
            </a:extLst>
          </p:cNvPr>
          <p:cNvSpPr>
            <a:spLocks noGrp="1" noChangeArrowheads="1"/>
          </p:cNvSpPr>
          <p:nvPr>
            <p:ph type="title"/>
          </p:nvPr>
        </p:nvSpPr>
        <p:spPr>
          <a:xfrm>
            <a:off x="546351" y="433545"/>
            <a:ext cx="11139854" cy="930447"/>
          </a:xfrm>
        </p:spPr>
        <p:txBody>
          <a:bodyPr vert="horz" lIns="91440" tIns="45720" rIns="91440" bIns="45720" rtlCol="0" anchor="b">
            <a:normAutofit/>
          </a:bodyPr>
          <a:lstStyle/>
          <a:p>
            <a:pPr algn="ctr">
              <a:defRPr/>
            </a:pPr>
            <a:br>
              <a:rPr lang="en-US" sz="1400" b="1">
                <a:solidFill>
                  <a:srgbClr val="FFFFFF"/>
                </a:solidFill>
              </a:rPr>
            </a:br>
            <a:br>
              <a:rPr lang="en-US" sz="1400" b="1">
                <a:solidFill>
                  <a:srgbClr val="FFFFFF"/>
                </a:solidFill>
              </a:rPr>
            </a:br>
            <a:br>
              <a:rPr lang="en-US" sz="1400" b="1">
                <a:solidFill>
                  <a:srgbClr val="FFFFFF"/>
                </a:solidFill>
              </a:rPr>
            </a:br>
            <a:r>
              <a:rPr lang="en-US" sz="1400" b="1">
                <a:solidFill>
                  <a:srgbClr val="FFFFFF"/>
                </a:solidFill>
              </a:rPr>
              <a:t>MANUSIA SEBAGAI SUMBER DAYA ORGANISASI</a:t>
            </a:r>
          </a:p>
        </p:txBody>
      </p:sp>
      <p:cxnSp>
        <p:nvCxnSpPr>
          <p:cNvPr id="137" name="Straight Connector 1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6389" name="Picture 2" descr="تعرف علي إدارة الموارد البشريه ( محاضرة مجانية ) | مدونة ...">
            <a:extLst>
              <a:ext uri="{FF2B5EF4-FFF2-40B4-BE49-F238E27FC236}">
                <a16:creationId xmlns:a16="http://schemas.microsoft.com/office/drawing/2014/main" id="{AE1B24D4-4E0E-704A-9CCF-86F2DD1D8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942" y="2426818"/>
            <a:ext cx="4875167"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6388" name="Picture 9">
            <a:extLst>
              <a:ext uri="{FF2B5EF4-FFF2-40B4-BE49-F238E27FC236}">
                <a16:creationId xmlns:a16="http://schemas.microsoft.com/office/drawing/2014/main" id="{EE90AE90-7334-AB4B-9009-855C8A6E3A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073" y="3702726"/>
            <a:ext cx="5455917" cy="1445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7">
            <a:extLst>
              <a:ext uri="{FF2B5EF4-FFF2-40B4-BE49-F238E27FC236}">
                <a16:creationId xmlns:a16="http://schemas.microsoft.com/office/drawing/2014/main" id="{D4375B12-9946-4B46-82BA-F8BAFF9A83E5}"/>
              </a:ext>
            </a:extLst>
          </p:cNvPr>
          <p:cNvSpPr>
            <a:spLocks noGrp="1"/>
          </p:cNvSpPr>
          <p:nvPr>
            <p:ph type="dt" sz="quarter" idx="12"/>
          </p:nvPr>
        </p:nvSpPr>
        <p:spPr>
          <a:xfrm>
            <a:off x="830943" y="6522430"/>
            <a:ext cx="2743200" cy="347472"/>
          </a:xfrm>
        </p:spPr>
        <p:txBody>
          <a:bodyPr vert="horz" lIns="91440" tIns="45720" rIns="91440" bIns="45720" rtlCol="0" anchor="ctr">
            <a:normAutofit/>
          </a:bodyPr>
          <a:lstStyle/>
          <a:p>
            <a:pPr>
              <a:spcAft>
                <a:spcPts val="600"/>
              </a:spcAft>
              <a:defRPr/>
            </a:pPr>
            <a:r>
              <a:rPr lang="en-US">
                <a:solidFill>
                  <a:srgbClr val="898989"/>
                </a:solidFill>
              </a:rPr>
              <a:t>2008/2009</a:t>
            </a:r>
          </a:p>
        </p:txBody>
      </p:sp>
      <p:sp>
        <p:nvSpPr>
          <p:cNvPr id="16386" name="Slide Number Placeholder 6">
            <a:extLst>
              <a:ext uri="{FF2B5EF4-FFF2-40B4-BE49-F238E27FC236}">
                <a16:creationId xmlns:a16="http://schemas.microsoft.com/office/drawing/2014/main" id="{DE264078-7216-AF45-B2BC-D426891BCBA9}"/>
              </a:ext>
            </a:extLst>
          </p:cNvPr>
          <p:cNvSpPr>
            <a:spLocks noGrp="1" noChangeArrowheads="1"/>
          </p:cNvSpPr>
          <p:nvPr>
            <p:ph type="sldNum" sz="quarter" idx="11"/>
          </p:nvPr>
        </p:nvSpPr>
        <p:spPr bwMode="auto">
          <a:xfrm>
            <a:off x="8603343" y="6522430"/>
            <a:ext cx="2743200" cy="3474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B4C65E11-BCD3-DA47-8108-4CFE075BEB6E}" type="slidenum">
              <a:rPr lang="en-US" altLang="en-US">
                <a:solidFill>
                  <a:srgbClr val="898989"/>
                </a:solidFill>
                <a:latin typeface="+mn-lt"/>
              </a:rPr>
              <a:pPr>
                <a:spcAft>
                  <a:spcPts val="600"/>
                </a:spcAft>
              </a:pPr>
              <a:t>2</a:t>
            </a:fld>
            <a:endParaRPr lang="en-US" altLang="en-US">
              <a:solidFill>
                <a:srgbClr val="898989"/>
              </a:solidFill>
              <a:latin typeface="+mn-lt"/>
            </a:endParaRPr>
          </a:p>
        </p:txBody>
      </p:sp>
    </p:spTree>
    <p:extLst>
      <p:ext uri="{BB962C8B-B14F-4D97-AF65-F5344CB8AC3E}">
        <p14:creationId xmlns:p14="http://schemas.microsoft.com/office/powerpoint/2010/main" val="1409746395"/>
      </p:ext>
    </p:extLst>
  </p:cSld>
  <p:clrMapOvr>
    <a:masterClrMapping/>
  </p:clrMapOvr>
  <p:transition>
    <p:newsflash/>
    <p:sndAc>
      <p:stSnd>
        <p:snd r:embed="rId2"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4" name="Rectangle 72">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409" name="Rectangle 2">
            <a:extLst>
              <a:ext uri="{FF2B5EF4-FFF2-40B4-BE49-F238E27FC236}">
                <a16:creationId xmlns:a16="http://schemas.microsoft.com/office/drawing/2014/main" id="{72C74402-013C-AA4A-BEC6-46FF704FE7DA}"/>
              </a:ext>
            </a:extLst>
          </p:cNvPr>
          <p:cNvSpPr>
            <a:spLocks noGrp="1"/>
          </p:cNvSpPr>
          <p:nvPr>
            <p:ph type="title"/>
          </p:nvPr>
        </p:nvSpPr>
        <p:spPr>
          <a:xfrm>
            <a:off x="6094105" y="802955"/>
            <a:ext cx="4977976" cy="1455996"/>
          </a:xfrm>
        </p:spPr>
        <p:txBody>
          <a:bodyPr>
            <a:normAutofit/>
          </a:bodyPr>
          <a:lstStyle/>
          <a:p>
            <a:pPr eaLnBrk="1" hangingPunct="1"/>
            <a:r>
              <a:rPr lang="en-US" altLang="ko-KR" sz="4000" b="1">
                <a:solidFill>
                  <a:srgbClr val="000000"/>
                </a:solidFill>
                <a:ea typeface="굴림" panose="020B0600000101010101" pitchFamily="34" charset="-127"/>
                <a:cs typeface="굴림" panose="020B0600000101010101" pitchFamily="34" charset="-127"/>
              </a:rPr>
              <a:t>Mengelola Sumber Daya Manusia</a:t>
            </a:r>
            <a:endParaRPr lang="en-US" altLang="en-US" sz="4000" b="1">
              <a:solidFill>
                <a:srgbClr val="000000"/>
              </a:solidFill>
            </a:endParaRPr>
          </a:p>
        </p:txBody>
      </p:sp>
      <p:sp>
        <p:nvSpPr>
          <p:cNvPr id="77"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1" name="Picture 3">
            <a:extLst>
              <a:ext uri="{FF2B5EF4-FFF2-40B4-BE49-F238E27FC236}">
                <a16:creationId xmlns:a16="http://schemas.microsoft.com/office/drawing/2014/main" id="{D35FDB56-F6D3-2543-A5C5-A959EEBCC8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41496" y="558174"/>
            <a:ext cx="2532690" cy="671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2" name="Picture 2" descr="Male humming bird PNG by DoloresMinette on DeviantArt">
            <a:extLst>
              <a:ext uri="{FF2B5EF4-FFF2-40B4-BE49-F238E27FC236}">
                <a16:creationId xmlns:a16="http://schemas.microsoft.com/office/drawing/2014/main" id="{EC1968B3-3AE8-D449-BC47-F0389CA049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044" y="3875314"/>
            <a:ext cx="3000481" cy="26704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3">
            <a:extLst>
              <a:ext uri="{FF2B5EF4-FFF2-40B4-BE49-F238E27FC236}">
                <a16:creationId xmlns:a16="http://schemas.microsoft.com/office/drawing/2014/main" id="{4488C22C-668E-3C45-B47B-FA40AB5C750C}"/>
              </a:ext>
            </a:extLst>
          </p:cNvPr>
          <p:cNvSpPr>
            <a:spLocks noGrp="1"/>
          </p:cNvSpPr>
          <p:nvPr>
            <p:ph idx="1"/>
          </p:nvPr>
        </p:nvSpPr>
        <p:spPr>
          <a:xfrm>
            <a:off x="6090574" y="2421682"/>
            <a:ext cx="4977578" cy="3639289"/>
          </a:xfrm>
        </p:spPr>
        <p:txBody>
          <a:bodyPr anchor="ctr">
            <a:normAutofit/>
          </a:bodyPr>
          <a:lstStyle/>
          <a:p>
            <a:pPr eaLnBrk="1" hangingPunct="1"/>
            <a:r>
              <a:rPr lang="en-US" altLang="ko-KR" sz="2000">
                <a:solidFill>
                  <a:srgbClr val="000000"/>
                </a:solidFill>
                <a:ea typeface="굴림" panose="020B0600000101010101" pitchFamily="34" charset="-127"/>
                <a:cs typeface="굴림" panose="020B0600000101010101" pitchFamily="34" charset="-127"/>
              </a:rPr>
              <a:t>Salah satu aspek yang tidak kalah pentingnya untuk dikelola para wirausahawan adalah sumber daya manusia ( SDM ) yang dimilikinya.</a:t>
            </a:r>
          </a:p>
          <a:p>
            <a:pPr eaLnBrk="1" hangingPunct="1"/>
            <a:r>
              <a:rPr lang="en-US" altLang="ko-KR" sz="2000">
                <a:solidFill>
                  <a:srgbClr val="000000"/>
                </a:solidFill>
                <a:ea typeface="굴림" panose="020B0600000101010101" pitchFamily="34" charset="-127"/>
                <a:cs typeface="굴림" panose="020B0600000101010101" pitchFamily="34" charset="-127"/>
              </a:rPr>
              <a:t>Manusia ( karyawan ) yang menjadi motor penggerak kegiatan usaha perlu dikelola secara profesional.</a:t>
            </a:r>
          </a:p>
        </p:txBody>
      </p:sp>
    </p:spTree>
    <p:extLst>
      <p:ext uri="{BB962C8B-B14F-4D97-AF65-F5344CB8AC3E}">
        <p14:creationId xmlns:p14="http://schemas.microsoft.com/office/powerpoint/2010/main" val="165370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9892DEC-24A8-6949-8929-B192824C2813}"/>
              </a:ext>
            </a:extLst>
          </p:cNvPr>
          <p:cNvSpPr>
            <a:spLocks noGrp="1"/>
          </p:cNvSpPr>
          <p:nvPr>
            <p:ph type="title"/>
          </p:nvPr>
        </p:nvSpPr>
        <p:spPr>
          <a:xfrm>
            <a:off x="1981200" y="704850"/>
            <a:ext cx="8229600" cy="514350"/>
          </a:xfrm>
        </p:spPr>
        <p:txBody>
          <a:bodyPr/>
          <a:lstStyle/>
          <a:p>
            <a:pPr algn="ctr" eaLnBrk="1" hangingPunct="1"/>
            <a:r>
              <a:rPr lang="en-US" altLang="en-US" sz="2800" b="1"/>
              <a:t>SUMBER DAYA MANUSIA DALAM KEWIRAUSAHAAN</a:t>
            </a:r>
          </a:p>
        </p:txBody>
      </p:sp>
      <p:sp>
        <p:nvSpPr>
          <p:cNvPr id="22531" name="Rectangle 3" descr="Rectangle: Click to edit Master text styles&#10;Second level&#10;Third level&#10;Fourth level&#10;Fifth level">
            <a:extLst>
              <a:ext uri="{FF2B5EF4-FFF2-40B4-BE49-F238E27FC236}">
                <a16:creationId xmlns:a16="http://schemas.microsoft.com/office/drawing/2014/main" id="{F58B2AC5-ADEE-3C4E-8782-30250633FB7C}"/>
              </a:ext>
            </a:extLst>
          </p:cNvPr>
          <p:cNvSpPr>
            <a:spLocks noGrp="1"/>
          </p:cNvSpPr>
          <p:nvPr>
            <p:ph idx="1"/>
          </p:nvPr>
        </p:nvSpPr>
        <p:spPr>
          <a:xfrm>
            <a:off x="1905000" y="1905001"/>
            <a:ext cx="8077200" cy="3916363"/>
          </a:xfrm>
        </p:spPr>
        <p:txBody>
          <a:bodyPr/>
          <a:lstStyle/>
          <a:p>
            <a:pPr eaLnBrk="1" hangingPunct="1"/>
            <a:r>
              <a:rPr lang="en-US" altLang="en-US"/>
              <a:t>Definisi SDM : Individu-individu yang memberi sumbangan berharga pada pencapaian tujuan sistem organisasi kewirausahaan</a:t>
            </a:r>
          </a:p>
          <a:p>
            <a:pPr eaLnBrk="1" hangingPunct="1"/>
            <a:r>
              <a:rPr lang="en-US" altLang="en-US"/>
              <a:t>Sumbangan : Hasil produktivitas pada posisi yang dipegang</a:t>
            </a:r>
          </a:p>
        </p:txBody>
      </p:sp>
      <p:pic>
        <p:nvPicPr>
          <p:cNvPr id="18435" name="Picture 3">
            <a:extLst>
              <a:ext uri="{FF2B5EF4-FFF2-40B4-BE49-F238E27FC236}">
                <a16:creationId xmlns:a16="http://schemas.microsoft.com/office/drawing/2014/main" id="{CADF8C94-433B-184D-9042-07ADB5E00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1" y="139700"/>
            <a:ext cx="1660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7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ppt_x</p:attrName>
                                        </p:attrNameLst>
                                      </p:cBhvr>
                                      <p:tavLst>
                                        <p:tav tm="0">
                                          <p:val>
                                            <p:strVal val="#ppt_x-.2"/>
                                          </p:val>
                                        </p:tav>
                                        <p:tav tm="100000">
                                          <p:val>
                                            <p:strVal val="#ppt_x"/>
                                          </p:val>
                                        </p:tav>
                                      </p:tavLst>
                                    </p:anim>
                                    <p:anim calcmode="lin" valueType="num">
                                      <p:cBhvr>
                                        <p:cTn id="8"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500"/>
                                        <p:tgtEl>
                                          <p:spTgt spid="22531">
                                            <p:txEl>
                                              <p:pRg st="0" end="0"/>
                                            </p:txEl>
                                          </p:spTgt>
                                        </p:tgtEl>
                                      </p:cBhvr>
                                    </p:animEffect>
                                    <p:anim calcmode="lin" valueType="num">
                                      <p:cBhvr>
                                        <p:cTn id="15"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Effect transition="in" filter="fade">
                                      <p:cBhvr>
                                        <p:cTn id="21" dur="500"/>
                                        <p:tgtEl>
                                          <p:spTgt spid="22531">
                                            <p:txEl>
                                              <p:pRg st="1" end="1"/>
                                            </p:txEl>
                                          </p:spTgt>
                                        </p:tgtEl>
                                      </p:cBhvr>
                                    </p:animEffect>
                                    <p:anim calcmode="lin" valueType="num">
                                      <p:cBhvr>
                                        <p:cTn id="22"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53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8A0BDC-2276-7C49-9BD0-6D9A8656943D}"/>
              </a:ext>
            </a:extLst>
          </p:cNvPr>
          <p:cNvSpPr>
            <a:spLocks noGrp="1" noChangeArrowheads="1"/>
          </p:cNvSpPr>
          <p:nvPr>
            <p:ph type="title"/>
          </p:nvPr>
        </p:nvSpPr>
        <p:spPr>
          <a:xfrm>
            <a:off x="1136428" y="627564"/>
            <a:ext cx="7474172" cy="1325563"/>
          </a:xfrm>
        </p:spPr>
        <p:txBody>
          <a:bodyPr>
            <a:normAutofit/>
          </a:bodyPr>
          <a:lstStyle/>
          <a:p>
            <a:pPr>
              <a:defRPr/>
            </a:pPr>
            <a:r>
              <a:rPr lang="en-US" b="1"/>
              <a:t>Pengertian Manajemen SDM</a:t>
            </a:r>
            <a:endParaRPr lang="en-US" b="1" dirty="0"/>
          </a:p>
        </p:txBody>
      </p:sp>
      <p:sp>
        <p:nvSpPr>
          <p:cNvPr id="19458" name="Rectangle 3">
            <a:extLst>
              <a:ext uri="{FF2B5EF4-FFF2-40B4-BE49-F238E27FC236}">
                <a16:creationId xmlns:a16="http://schemas.microsoft.com/office/drawing/2014/main" id="{0108ED38-A921-0646-A5A9-1895076F27E0}"/>
              </a:ext>
            </a:extLst>
          </p:cNvPr>
          <p:cNvSpPr>
            <a:spLocks noGrp="1"/>
          </p:cNvSpPr>
          <p:nvPr>
            <p:ph idx="1"/>
          </p:nvPr>
        </p:nvSpPr>
        <p:spPr>
          <a:xfrm>
            <a:off x="1136429" y="2278173"/>
            <a:ext cx="6467867" cy="3450613"/>
          </a:xfrm>
        </p:spPr>
        <p:txBody>
          <a:bodyPr anchor="ctr">
            <a:normAutofit/>
          </a:bodyPr>
          <a:lstStyle/>
          <a:p>
            <a:pPr eaLnBrk="1" hangingPunct="1"/>
            <a:r>
              <a:rPr lang="en-US" altLang="en-US" sz="2200"/>
              <a:t>Manajemen Sumber Daya Manusia (MSDM) adalah pemafaatan para individu untuk mencapai tujuan-tujuan organisasi. (Mondy 2008)</a:t>
            </a:r>
          </a:p>
          <a:p>
            <a:pPr eaLnBrk="1" hangingPunct="1"/>
            <a:r>
              <a:rPr lang="en-US" altLang="en-US" sz="2200"/>
              <a:t>Tujuan manajemen sumber daya manusia adalah meningkatkan kontribusi produktif para karyawan bagi organisasi secara stratejik, etis, dan bertanggung jawab sosial. (Werther &amp; Davis 1996)</a:t>
            </a:r>
          </a:p>
          <a:p>
            <a:pPr eaLnBrk="1" hangingPunct="1"/>
            <a:r>
              <a:rPr lang="en-US" altLang="en-US" sz="2200"/>
              <a:t>SDM adalah aset yang harus dikelola secara cermat dan sejalan dengan kebutuhan organisasi. (Schuler &amp; Jackson 2006)</a:t>
            </a:r>
          </a:p>
        </p:txBody>
      </p:sp>
      <p:sp>
        <p:nvSpPr>
          <p:cNvPr id="19461"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8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3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9" name="Picture 3">
            <a:extLst>
              <a:ext uri="{FF2B5EF4-FFF2-40B4-BE49-F238E27FC236}">
                <a16:creationId xmlns:a16="http://schemas.microsoft.com/office/drawing/2014/main" id="{9CBDA693-38EE-1E4B-A02F-0FC3A49683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54442" y="3235273"/>
            <a:ext cx="1462088" cy="3874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8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C700E3E-8A24-2B41-BBF9-04F249B5B842}"/>
              </a:ext>
            </a:extLst>
          </p:cNvPr>
          <p:cNvSpPr>
            <a:spLocks noGrp="1"/>
          </p:cNvSpPr>
          <p:nvPr>
            <p:ph type="title"/>
          </p:nvPr>
        </p:nvSpPr>
        <p:spPr>
          <a:xfrm>
            <a:off x="1981200" y="158751"/>
            <a:ext cx="8229600" cy="671513"/>
          </a:xfrm>
        </p:spPr>
        <p:txBody>
          <a:bodyPr/>
          <a:lstStyle/>
          <a:p>
            <a:pPr eaLnBrk="1" hangingPunct="1"/>
            <a:r>
              <a:rPr lang="en-US" altLang="en-US" sz="2000" b="1"/>
              <a:t>RUANG LINGKUP MANAJEMEN SUMBER DAYA MANUSIA </a:t>
            </a:r>
            <a:br>
              <a:rPr lang="en-US" altLang="en-US" sz="2000" b="1"/>
            </a:br>
            <a:r>
              <a:rPr lang="en-US" altLang="en-US" sz="2000" b="1"/>
              <a:t>SECARA HOLISTIK</a:t>
            </a:r>
          </a:p>
        </p:txBody>
      </p:sp>
      <p:graphicFrame>
        <p:nvGraphicFramePr>
          <p:cNvPr id="33891" name="Group 99">
            <a:extLst>
              <a:ext uri="{FF2B5EF4-FFF2-40B4-BE49-F238E27FC236}">
                <a16:creationId xmlns:a16="http://schemas.microsoft.com/office/drawing/2014/main" id="{B07E4656-48E5-2C45-BE24-6BDDF56A078F}"/>
              </a:ext>
            </a:extLst>
          </p:cNvPr>
          <p:cNvGraphicFramePr>
            <a:graphicFrameLocks noGrp="1"/>
          </p:cNvGraphicFramePr>
          <p:nvPr>
            <p:ph type="tbl" idx="1"/>
          </p:nvPr>
        </p:nvGraphicFramePr>
        <p:xfrm>
          <a:off x="1981200" y="1066800"/>
          <a:ext cx="8223250" cy="5645150"/>
        </p:xfrm>
        <a:graphic>
          <a:graphicData uri="http://schemas.openxmlformats.org/drawingml/2006/table">
            <a:tbl>
              <a:tblPr/>
              <a:tblGrid>
                <a:gridCol w="2514600">
                  <a:extLst>
                    <a:ext uri="{9D8B030D-6E8A-4147-A177-3AD203B41FA5}">
                      <a16:colId xmlns:a16="http://schemas.microsoft.com/office/drawing/2014/main" val="20000"/>
                    </a:ext>
                  </a:extLst>
                </a:gridCol>
                <a:gridCol w="273685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25471">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1. FUNGSI – FUNGSI MSDM</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8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SKUP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FUNGSI OPERASIONAL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SUB FUNGSI OPERASIONAL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33583">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PENGADAAN SDM</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PENGEMBANGAN SDM</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lphaUcPeriod"/>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PEMELIHARAAN SDM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PENGADAAN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PENGEMBANGAN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KONPENSASI</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INTEGRASI</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HUBUNGAN PERBURUH</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AN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PHK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PERENCANAAN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PENARIKAN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SELEKSI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PENEMPATAN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PEMBEKALAN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PENDIDIKAN DAN PELA-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  TIHAN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rPr>
                        <a:t>PENGEMBANGAN KARIR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213">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2. INSTRUMEN MSDM</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a.  ANALISIS JABATAN</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b.  PENILAIAN PRESTASI KERJA</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Verdana" pitchFamily="34" charset="0"/>
                        </a:rPr>
                        <a:t>  c.  EVALUASI JABATAN</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pPr>
                      <a:endParaRPr kumimoji="0" lang="en-US" sz="1400" b="1" i="0" u="none" strike="noStrike" cap="none" normalizeH="0" baseline="0" dirty="0">
                        <a:ln>
                          <a:noFill/>
                        </a:ln>
                        <a:solidFill>
                          <a:schemeClr val="bg1"/>
                        </a:solidFill>
                        <a:effectLst>
                          <a:outerShdw blurRad="38100" dist="38100" dir="2700000" algn="tl">
                            <a:srgbClr val="000000"/>
                          </a:outerShdw>
                        </a:effectLst>
                        <a:latin typeface="Verdana" pitchFamily="34"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1" name="Date Placeholder 3">
            <a:extLst>
              <a:ext uri="{FF2B5EF4-FFF2-40B4-BE49-F238E27FC236}">
                <a16:creationId xmlns:a16="http://schemas.microsoft.com/office/drawing/2014/main" id="{931F5899-407E-5E45-A7CE-F81596B7BE99}"/>
              </a:ext>
            </a:extLst>
          </p:cNvPr>
          <p:cNvSpPr>
            <a:spLocks noGrp="1"/>
          </p:cNvSpPr>
          <p:nvPr>
            <p:ph type="dt" sz="quarter" idx="10"/>
          </p:nvPr>
        </p:nvSpPr>
        <p:spPr/>
        <p:txBody>
          <a:bodyPr/>
          <a:lstStyle/>
          <a:p>
            <a:pPr>
              <a:defRPr/>
            </a:pPr>
            <a:r>
              <a:rPr lang="en-US"/>
              <a:t>2008/2009</a:t>
            </a:r>
          </a:p>
        </p:txBody>
      </p:sp>
      <p:sp>
        <p:nvSpPr>
          <p:cNvPr id="20501" name="Slide Number Placeholder 5">
            <a:extLst>
              <a:ext uri="{FF2B5EF4-FFF2-40B4-BE49-F238E27FC236}">
                <a16:creationId xmlns:a16="http://schemas.microsoft.com/office/drawing/2014/main" id="{3C0E0FD8-867E-5647-8815-9C313529A7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EBC598-D761-2D41-A6DD-815413A1949C}" type="slidenum">
              <a:rPr lang="en-US" altLang="en-US">
                <a:solidFill>
                  <a:srgbClr val="045C75"/>
                </a:solidFill>
                <a:latin typeface="Constantia" panose="02030602050306030303" pitchFamily="18" charset="0"/>
              </a:rPr>
              <a:pPr/>
              <a:t>7</a:t>
            </a:fld>
            <a:endParaRPr lang="en-US" altLang="en-US">
              <a:solidFill>
                <a:srgbClr val="045C75"/>
              </a:solidFill>
              <a:latin typeface="Constantia" panose="02030602050306030303" pitchFamily="18" charset="0"/>
            </a:endParaRPr>
          </a:p>
        </p:txBody>
      </p:sp>
      <p:pic>
        <p:nvPicPr>
          <p:cNvPr id="20502" name="Picture 5">
            <a:extLst>
              <a:ext uri="{FF2B5EF4-FFF2-40B4-BE49-F238E27FC236}">
                <a16:creationId xmlns:a16="http://schemas.microsoft.com/office/drawing/2014/main" id="{80670506-B749-E845-8D99-7EB8E2FB5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1" y="139700"/>
            <a:ext cx="1660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214737"/>
      </p:ext>
    </p:extLst>
  </p:cSld>
  <p:clrMapOvr>
    <a:masterClrMapping/>
  </p:clrMapOvr>
  <p:transition>
    <p:newsflash/>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9"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530" name="Picture 2">
            <a:extLst>
              <a:ext uri="{FF2B5EF4-FFF2-40B4-BE49-F238E27FC236}">
                <a16:creationId xmlns:a16="http://schemas.microsoft.com/office/drawing/2014/main" id="{4A59E74C-9248-1F4C-89F2-67221AA175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41496" y="558174"/>
            <a:ext cx="2532690" cy="671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Gambar : rekreasi, bisnis, ketrampilan, tujuan, lingkaran ...">
            <a:extLst>
              <a:ext uri="{FF2B5EF4-FFF2-40B4-BE49-F238E27FC236}">
                <a16:creationId xmlns:a16="http://schemas.microsoft.com/office/drawing/2014/main" id="{E4B58DBD-B3EB-F740-AD4A-4CA238C6F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321732" y="4142038"/>
            <a:ext cx="3486305" cy="2318392"/>
          </a:xfrm>
          <a:prstGeom prst="ellipse">
            <a:avLst/>
          </a:prstGeom>
          <a:ln>
            <a:noFill/>
          </a:ln>
          <a:effectLst>
            <a:softEdge rad="112500"/>
          </a:effectLst>
        </p:spPr>
      </p:pic>
      <p:sp>
        <p:nvSpPr>
          <p:cNvPr id="7171" name="Rectangle 3">
            <a:extLst>
              <a:ext uri="{FF2B5EF4-FFF2-40B4-BE49-F238E27FC236}">
                <a16:creationId xmlns:a16="http://schemas.microsoft.com/office/drawing/2014/main" id="{9995E7DE-D161-3447-95E5-47225D7B65D0}"/>
              </a:ext>
            </a:extLst>
          </p:cNvPr>
          <p:cNvSpPr>
            <a:spLocks noGrp="1" noChangeArrowheads="1"/>
          </p:cNvSpPr>
          <p:nvPr>
            <p:ph idx="1"/>
          </p:nvPr>
        </p:nvSpPr>
        <p:spPr>
          <a:xfrm>
            <a:off x="6090574" y="2421682"/>
            <a:ext cx="4977578" cy="3639289"/>
          </a:xfrm>
        </p:spPr>
        <p:txBody>
          <a:bodyPr anchor="ctr">
            <a:normAutofit/>
          </a:bodyPr>
          <a:lstStyle/>
          <a:p>
            <a:pPr marL="274320" indent="-274320">
              <a:buClr>
                <a:schemeClr val="accent3"/>
              </a:buClr>
              <a:buFont typeface="Wingdings 2"/>
              <a:buChar char=""/>
              <a:defRPr/>
            </a:pPr>
            <a:r>
              <a:rPr lang="en-US" sz="2000">
                <a:solidFill>
                  <a:srgbClr val="000000"/>
                </a:solidFill>
              </a:rPr>
              <a:t>Tujuan-Tujuan MSDM</a:t>
            </a:r>
          </a:p>
          <a:p>
            <a:pPr marL="640080" lvl="1" indent="-246888">
              <a:buFont typeface="Wingdings 2"/>
              <a:buChar char=""/>
              <a:defRPr/>
            </a:pPr>
            <a:r>
              <a:rPr lang="en-US" sz="2000">
                <a:solidFill>
                  <a:srgbClr val="000000"/>
                </a:solidFill>
              </a:rPr>
              <a:t>Tujuan Organisasional</a:t>
            </a:r>
          </a:p>
          <a:p>
            <a:pPr marL="640080" lvl="1" indent="-246888">
              <a:buFont typeface="Wingdings 2"/>
              <a:buChar char=""/>
              <a:defRPr/>
            </a:pPr>
            <a:r>
              <a:rPr lang="en-US" sz="2000">
                <a:solidFill>
                  <a:srgbClr val="000000"/>
                </a:solidFill>
              </a:rPr>
              <a:t>Tujuan Fungsional</a:t>
            </a:r>
          </a:p>
          <a:p>
            <a:pPr marL="640080" lvl="1" indent="-246888">
              <a:buFont typeface="Wingdings 2"/>
              <a:buChar char=""/>
              <a:defRPr/>
            </a:pPr>
            <a:r>
              <a:rPr lang="en-US" sz="2000">
                <a:solidFill>
                  <a:srgbClr val="000000"/>
                </a:solidFill>
              </a:rPr>
              <a:t>Tujuan Kemasyarakatan</a:t>
            </a:r>
          </a:p>
          <a:p>
            <a:pPr marL="640080" lvl="1" indent="-246888">
              <a:buFont typeface="Wingdings 2"/>
              <a:buChar char=""/>
              <a:defRPr/>
            </a:pPr>
            <a:r>
              <a:rPr lang="en-US" sz="2000">
                <a:solidFill>
                  <a:srgbClr val="000000"/>
                </a:solidFill>
              </a:rPr>
              <a:t>Tujuan Personal</a:t>
            </a:r>
          </a:p>
        </p:txBody>
      </p:sp>
    </p:spTree>
    <p:extLst>
      <p:ext uri="{BB962C8B-B14F-4D97-AF65-F5344CB8AC3E}">
        <p14:creationId xmlns:p14="http://schemas.microsoft.com/office/powerpoint/2010/main" val="58433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611D683-71C7-D94E-A36A-863F5FEEC464}"/>
              </a:ext>
            </a:extLst>
          </p:cNvPr>
          <p:cNvSpPr>
            <a:spLocks noGrp="1" noChangeArrowheads="1"/>
          </p:cNvSpPr>
          <p:nvPr>
            <p:ph type="title"/>
          </p:nvPr>
        </p:nvSpPr>
        <p:spPr>
          <a:xfrm>
            <a:off x="801098" y="1396289"/>
            <a:ext cx="6387102" cy="1325563"/>
          </a:xfrm>
        </p:spPr>
        <p:txBody>
          <a:bodyPr>
            <a:normAutofit/>
          </a:bodyPr>
          <a:lstStyle/>
          <a:p>
            <a:pPr>
              <a:defRPr/>
            </a:pPr>
            <a:r>
              <a:rPr lang="en-US"/>
              <a:t>Tujuan Organisasional</a:t>
            </a:r>
            <a:endParaRPr lang="en-US" dirty="0"/>
          </a:p>
        </p:txBody>
      </p:sp>
      <p:sp>
        <p:nvSpPr>
          <p:cNvPr id="23555" name="Rectangle 3">
            <a:extLst>
              <a:ext uri="{FF2B5EF4-FFF2-40B4-BE49-F238E27FC236}">
                <a16:creationId xmlns:a16="http://schemas.microsoft.com/office/drawing/2014/main" id="{AC93A3FD-CB78-9F4E-A7AF-F307F4D0E6BF}"/>
              </a:ext>
            </a:extLst>
          </p:cNvPr>
          <p:cNvSpPr>
            <a:spLocks noGrp="1"/>
          </p:cNvSpPr>
          <p:nvPr>
            <p:ph idx="1"/>
          </p:nvPr>
        </p:nvSpPr>
        <p:spPr>
          <a:xfrm>
            <a:off x="805542" y="2871982"/>
            <a:ext cx="6382657" cy="3181684"/>
          </a:xfrm>
        </p:spPr>
        <p:txBody>
          <a:bodyPr anchor="t">
            <a:normAutofit/>
          </a:bodyPr>
          <a:lstStyle/>
          <a:p>
            <a:pPr eaLnBrk="1" hangingPunct="1"/>
            <a:r>
              <a:rPr lang="en-US" altLang="en-US" sz="1800"/>
              <a:t>Memastikan bahwa MSDM berkontribusi pada efektivitas organisasional. Departemen SDM membantu para manajer untuk mencapai tujuan-tujuan organisasi. Dalam hal ini para manajer tetap bertanggung jawab penuh atas para bawahannya, departemen SDM hanya memberikan dukungan dalam hal-hal yang terkait dengan pengelolaan SDM.</a:t>
            </a:r>
          </a:p>
        </p:txBody>
      </p:sp>
      <p:sp>
        <p:nvSpPr>
          <p:cNvPr id="48132" name="Freeform: Shape 7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6" name="Picture 4">
            <a:extLst>
              <a:ext uri="{FF2B5EF4-FFF2-40B4-BE49-F238E27FC236}">
                <a16:creationId xmlns:a16="http://schemas.microsoft.com/office/drawing/2014/main" id="{7154D773-572D-1C42-B774-0383675EBC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68827" y="1192944"/>
            <a:ext cx="2580738" cy="6838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Shape 7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3" name="Picture 4" descr="j0205462">
            <a:extLst>
              <a:ext uri="{FF2B5EF4-FFF2-40B4-BE49-F238E27FC236}">
                <a16:creationId xmlns:a16="http://schemas.microsoft.com/office/drawing/2014/main" id="{C2F156CE-44B1-2548-8812-F86C70229D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36232" y="5475498"/>
            <a:ext cx="2394408" cy="5118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0804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472</Words>
  <Application>Microsoft Macintosh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Rounded MT Bold</vt:lpstr>
      <vt:lpstr>Calibri</vt:lpstr>
      <vt:lpstr>Calibri Light</vt:lpstr>
      <vt:lpstr>Comic Sans MS</vt:lpstr>
      <vt:lpstr>Constantia</vt:lpstr>
      <vt:lpstr>Verdana</vt:lpstr>
      <vt:lpstr>Wingdings</vt:lpstr>
      <vt:lpstr>Wingdings 2</vt:lpstr>
      <vt:lpstr>Office Theme</vt:lpstr>
      <vt:lpstr>MANAJEMEN SDM  Materi 1</vt:lpstr>
      <vt:lpstr>Apa perbedaan MSDM dengan Manajemen Personalia? (Saydam 1996)</vt:lpstr>
      <vt:lpstr>   MANUSIA SEBAGAI SUMBER DAYA ORGANISASI</vt:lpstr>
      <vt:lpstr>Mengelola Sumber Daya Manusia</vt:lpstr>
      <vt:lpstr>SUMBER DAYA MANUSIA DALAM KEWIRAUSAHAAN</vt:lpstr>
      <vt:lpstr>Pengertian Manajemen SDM</vt:lpstr>
      <vt:lpstr>RUANG LINGKUP MANAJEMEN SUMBER DAYA MANUSIA  SECARA HOLISTIK</vt:lpstr>
      <vt:lpstr>PowerPoint Presentation</vt:lpstr>
      <vt:lpstr>Tujuan Organisasional</vt:lpstr>
      <vt:lpstr>Tujuan Fungsional </vt:lpstr>
      <vt:lpstr>Tujuan Kemasyarakatan </vt:lpstr>
      <vt:lpstr>Tujuan Personal </vt:lpstr>
      <vt:lpstr>TUGAS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SDM  Materi 1</dc:title>
  <dc:creator>sunda ariana</dc:creator>
  <cp:lastModifiedBy>sunda ariana</cp:lastModifiedBy>
  <cp:revision>1</cp:revision>
  <dcterms:created xsi:type="dcterms:W3CDTF">2019-09-04T05:47:54Z</dcterms:created>
  <dcterms:modified xsi:type="dcterms:W3CDTF">2019-09-04T05:49:11Z</dcterms:modified>
</cp:coreProperties>
</file>