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8" r:id="rId3"/>
    <p:sldId id="318" r:id="rId4"/>
    <p:sldId id="319" r:id="rId5"/>
    <p:sldId id="320" r:id="rId6"/>
    <p:sldId id="321" r:id="rId7"/>
    <p:sldId id="352" r:id="rId8"/>
    <p:sldId id="338" r:id="rId9"/>
    <p:sldId id="339" r:id="rId10"/>
    <p:sldId id="340" r:id="rId11"/>
    <p:sldId id="341" r:id="rId12"/>
    <p:sldId id="342" r:id="rId13"/>
    <p:sldId id="346" r:id="rId14"/>
    <p:sldId id="353" r:id="rId15"/>
    <p:sldId id="354" r:id="rId16"/>
    <p:sldId id="358" r:id="rId17"/>
    <p:sldId id="359" r:id="rId18"/>
    <p:sldId id="360" r:id="rId19"/>
    <p:sldId id="361" r:id="rId20"/>
    <p:sldId id="362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AA2"/>
    <a:srgbClr val="2EA9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660"/>
  </p:normalViewPr>
  <p:slideViewPr>
    <p:cSldViewPr>
      <p:cViewPr varScale="1">
        <p:scale>
          <a:sx n="63" d="100"/>
          <a:sy n="63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7BA3-98C0-4CDB-92E6-9FCF68A8346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804D-D439-40A2-BE80-E742530C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3102" name="Image" r:id="rId3" imgW="6920635" imgH="4139683" progId="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3103" name="Image" r:id="rId4" imgW="9155556" imgH="3733333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3104" name="Image" r:id="rId5" imgW="3250794" imgH="3276190" progId="">
              <p:embed/>
            </p:oleObj>
          </a:graphicData>
        </a:graphic>
      </p:graphicFrame>
      <p:pic>
        <p:nvPicPr>
          <p:cNvPr id="3105" name="Picture 33" descr="glab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91400" y="1905000"/>
            <a:ext cx="1316038" cy="1352550"/>
          </a:xfrm>
          <a:prstGeom prst="rect">
            <a:avLst/>
          </a:prstGeom>
          <a:noFill/>
        </p:spPr>
      </p:pic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4A1711D4-0DEA-4888-A98E-FE28AE47C07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5626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5CB2F-0C2D-4557-AD7A-B861B5A37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4261-89CC-4600-9E03-A7F175B03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8195DCB-B4B4-43BD-9133-8FE3D7380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9219-74E4-41CB-A107-F6C7AB35E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2FD51-BE0C-4BC3-8785-D62375202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B74E6-A8BA-4D9A-BE02-4156FDB08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74CE-C1FD-483D-A2B7-7A06F1016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FB6F-1E64-4B8F-BBA4-C48335A4A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37EC-B4C9-455D-B74D-D6A9ABA57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43C1-014D-405F-91E3-094CA4509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E4E4D-5DA7-4973-A3D6-A29956FEE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0CEB65-9082-4182-85AD-E6007C032E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228600" y="685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511175"/>
            <a:ext cx="6172200" cy="1241425"/>
          </a:xfrm>
        </p:spPr>
        <p:txBody>
          <a:bodyPr/>
          <a:lstStyle/>
          <a:p>
            <a:r>
              <a:rPr lang="en-US" u="sng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REKAYASA PERANGKAT LUNAK</a:t>
            </a:r>
            <a:endParaRPr lang="en-US" u="sng" strike="sng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Sa’uda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M.Kom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562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-2133600" y="1958975"/>
            <a:ext cx="6172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Chap</a:t>
            </a:r>
            <a:r>
              <a:rPr kumimoji="0" lang="en-US" sz="3600" b="1" i="0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5</a:t>
            </a:r>
            <a:endParaRPr kumimoji="0" lang="en-US" sz="3600" b="1" i="0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Lengkap</a:t>
            </a:r>
            <a:r>
              <a:rPr lang="en-US" sz="2400" dirty="0" smtClean="0"/>
              <a:t> (</a:t>
            </a:r>
            <a:r>
              <a:rPr lang="en-US" sz="2400" i="1" dirty="0" smtClean="0"/>
              <a:t>complete)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err="1" smtClean="0"/>
              <a:t>Lengkap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</a:t>
            </a:r>
            <a:r>
              <a:rPr lang="en-US" sz="2000" dirty="0" smtClean="0"/>
              <a:t> : </a:t>
            </a:r>
          </a:p>
          <a:p>
            <a:pPr lvl="1"/>
            <a:r>
              <a:rPr lang="en-US" sz="2000" dirty="0" smtClean="0"/>
              <a:t>•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,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,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,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sebagainya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•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hilang</a:t>
            </a:r>
            <a:r>
              <a:rPr lang="en-US" sz="2000" dirty="0" smtClean="0"/>
              <a:t> (</a:t>
            </a:r>
            <a:r>
              <a:rPr lang="en-US" sz="2000" i="1" dirty="0" smtClean="0"/>
              <a:t>to be define) </a:t>
            </a:r>
            <a:r>
              <a:rPr lang="en-US" sz="2000" i="1" dirty="0" err="1" smtClean="0"/>
              <a:t>yaitu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tulisan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didefinisikan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kemudian</a:t>
            </a:r>
            <a:r>
              <a:rPr lang="en-US" sz="2000" i="1" dirty="0" smtClean="0"/>
              <a:t> </a:t>
            </a: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diverifikasi</a:t>
            </a:r>
            <a:r>
              <a:rPr lang="en-US" sz="2400" dirty="0" smtClean="0"/>
              <a:t> (</a:t>
            </a:r>
            <a:r>
              <a:rPr lang="en-US" sz="2400" i="1" dirty="0" smtClean="0"/>
              <a:t>verifiable)</a:t>
            </a: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	</a:t>
            </a:r>
            <a:r>
              <a:rPr lang="en-US" sz="2000" i="1" dirty="0" err="1" smtClean="0"/>
              <a:t>Bisa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diperiksa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dicek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kebenarannya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Setiap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kebutuhan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selalu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dimulai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dokumen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bisa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diperiksa</a:t>
            </a:r>
            <a:r>
              <a:rPr lang="en-US" sz="2000" i="1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6. </a:t>
            </a:r>
            <a:r>
              <a:rPr lang="en-US" sz="2400" dirty="0" err="1" smtClean="0"/>
              <a:t>Konsisten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000" dirty="0" err="1" smtClean="0"/>
              <a:t>Nilai-nilai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diminta</a:t>
            </a:r>
            <a:r>
              <a:rPr lang="en-US" sz="2000" dirty="0" smtClean="0"/>
              <a:t> A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A. </a:t>
            </a:r>
            <a:endParaRPr lang="en-US" sz="2800" dirty="0" smtClean="0"/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7. </a:t>
            </a:r>
            <a:r>
              <a:rPr lang="en-US" sz="2400" i="1" dirty="0" smtClean="0"/>
              <a:t>Understandable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dimengerti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,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i="1" dirty="0" err="1" smtClean="0"/>
              <a:t>sistem</a:t>
            </a:r>
            <a:r>
              <a:rPr lang="en-US" sz="2000" i="1" dirty="0" smtClean="0"/>
              <a:t> engineer </a:t>
            </a:r>
          </a:p>
          <a:p>
            <a:pPr>
              <a:buNone/>
            </a:pPr>
            <a:r>
              <a:rPr lang="en-US" sz="2400" dirty="0" smtClean="0"/>
              <a:t>8.</a:t>
            </a:r>
            <a:r>
              <a:rPr lang="en-US" sz="20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dimodifikasi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modifiedable</a:t>
            </a:r>
            <a:r>
              <a:rPr lang="en-US" sz="2400" i="1" dirty="0" smtClean="0"/>
              <a:t>) </a:t>
            </a:r>
          </a:p>
          <a:p>
            <a:pPr>
              <a:buNone/>
            </a:pPr>
            <a:r>
              <a:rPr lang="en-US" sz="2000" i="1" dirty="0" smtClean="0"/>
              <a:t>	</a:t>
            </a:r>
            <a:r>
              <a:rPr lang="en-US" sz="2000" i="1" dirty="0" err="1" smtClean="0"/>
              <a:t>Bisa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diubah-ubah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pengubahannya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sangat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sederhana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tetapi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tetap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konsisten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lengkap</a:t>
            </a:r>
            <a:r>
              <a:rPr lang="en-US" sz="2000" i="1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9. 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ditelusuri</a:t>
            </a:r>
            <a:r>
              <a:rPr lang="en-US" sz="2400" dirty="0" smtClean="0"/>
              <a:t> (</a:t>
            </a:r>
            <a:r>
              <a:rPr lang="en-US" sz="2400" i="1" dirty="0" smtClean="0"/>
              <a:t>traceable)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ditelusuri</a:t>
            </a:r>
            <a:r>
              <a:rPr lang="en-US" sz="2000" dirty="0" smtClean="0"/>
              <a:t>,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tahu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diubah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10.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i="1" dirty="0" smtClean="0"/>
              <a:t>what (</a:t>
            </a:r>
            <a:r>
              <a:rPr lang="en-US" sz="2400" i="1" dirty="0" err="1" smtClean="0"/>
              <a:t>bagian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spesifikasi</a:t>
            </a:r>
            <a:r>
              <a:rPr lang="en-US" sz="2400" i="1" dirty="0" smtClean="0"/>
              <a:t>)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how (</a:t>
            </a:r>
            <a:r>
              <a:rPr lang="en-US" sz="2400" i="1" dirty="0" err="1" smtClean="0"/>
              <a:t>bagian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menjelaskan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bagaimana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menjelaskan</a:t>
            </a:r>
            <a:r>
              <a:rPr lang="en-US" sz="2400" i="1" dirty="0" smtClean="0"/>
              <a:t> what </a:t>
            </a:r>
            <a:r>
              <a:rPr lang="en-US" sz="2400" i="1" dirty="0" err="1" smtClean="0"/>
              <a:t>tadi</a:t>
            </a:r>
            <a:r>
              <a:rPr lang="en-US" sz="2400" i="1" dirty="0" smtClean="0"/>
              <a:t>)</a:t>
            </a:r>
          </a:p>
          <a:p>
            <a:pPr>
              <a:buNone/>
            </a:pPr>
            <a:r>
              <a:rPr lang="en-US" sz="2400" i="1" dirty="0" smtClean="0"/>
              <a:t> </a:t>
            </a:r>
          </a:p>
          <a:p>
            <a:pPr>
              <a:buNone/>
            </a:pPr>
            <a:endParaRPr lang="en-US" sz="2000" i="1" dirty="0" smtClean="0"/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11.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melingkupi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12.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melingkupi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operasional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	 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operasional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13.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nn-NO" sz="2400" dirty="0" smtClean="0"/>
              <a:t>14. Harus toleran (bisa menerima) terhadap  ketidaklengkapan, ketidakpastian (</a:t>
            </a:r>
            <a:r>
              <a:rPr lang="nn-NO" sz="2400" i="1" dirty="0" smtClean="0"/>
              <a:t>ambiguous) dan ketidak konsistenan. </a:t>
            </a:r>
          </a:p>
          <a:p>
            <a:pPr>
              <a:buNone/>
            </a:pPr>
            <a:r>
              <a:rPr lang="en-US" sz="2400" dirty="0" smtClean="0"/>
              <a:t>15.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dilokalisasi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i="1" dirty="0" smtClean="0"/>
              <a:t>coupling,</a:t>
            </a:r>
          </a:p>
          <a:p>
            <a:pPr>
              <a:buNone/>
            </a:pPr>
            <a:r>
              <a:rPr lang="en-US" sz="2400" i="1" dirty="0" smtClean="0"/>
              <a:t>      </a:t>
            </a:r>
            <a:r>
              <a:rPr lang="en-US" sz="2000" i="1" dirty="0" err="1" smtClean="0"/>
              <a:t>yaitu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hubungan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ketergantungan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antara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dua</a:t>
            </a:r>
            <a:r>
              <a:rPr lang="en-US" sz="2000" i="1" dirty="0" smtClean="0"/>
              <a:t> model yang </a:t>
            </a:r>
            <a:r>
              <a:rPr lang="en-US" sz="2000" i="1" dirty="0" err="1" smtClean="0"/>
              <a:t>tidak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terlalu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erat</a:t>
            </a:r>
            <a:r>
              <a:rPr lang="en-US" sz="2000" i="1" dirty="0" smtClean="0"/>
              <a:t>.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Ada</a:t>
            </a:r>
            <a:r>
              <a:rPr lang="en-US" sz="2400" dirty="0" smtClean="0"/>
              <a:t> 9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terlibat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SRS : </a:t>
            </a:r>
          </a:p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Pemakai</a:t>
            </a:r>
            <a:r>
              <a:rPr lang="en-US" sz="2400" dirty="0" smtClean="0"/>
              <a:t> (</a:t>
            </a:r>
            <a:r>
              <a:rPr lang="en-US" sz="2400" i="1" dirty="0" smtClean="0"/>
              <a:t>user) </a:t>
            </a:r>
          </a:p>
          <a:p>
            <a:pPr>
              <a:buNone/>
            </a:pPr>
            <a:r>
              <a:rPr lang="en-US" sz="2400" dirty="0" smtClean="0"/>
              <a:t>	Yang </a:t>
            </a:r>
            <a:r>
              <a:rPr lang="en-US" sz="2400" dirty="0" err="1" smtClean="0"/>
              <a:t>mengoperasikan</a:t>
            </a:r>
            <a:r>
              <a:rPr lang="en-US" sz="2400" dirty="0" smtClean="0"/>
              <a:t> /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final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dibuat</a:t>
            </a:r>
            <a:r>
              <a:rPr lang="en-US" sz="2400" dirty="0" smtClean="0"/>
              <a:t>. 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2. Client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mau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(yang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). 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analyst (</a:t>
            </a:r>
            <a:r>
              <a:rPr lang="en-US" sz="2400" i="1" dirty="0" err="1" smtClean="0"/>
              <a:t>sistem</a:t>
            </a:r>
            <a:r>
              <a:rPr lang="en-US" sz="2400" i="1" dirty="0" smtClean="0"/>
              <a:t> engineer) </a:t>
            </a:r>
          </a:p>
          <a:p>
            <a:pPr>
              <a:buNone/>
            </a:pPr>
            <a:r>
              <a:rPr lang="en-US" sz="2400" dirty="0" smtClean="0"/>
              <a:t>	Yang </a:t>
            </a:r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client. </a:t>
            </a:r>
            <a:r>
              <a:rPr lang="en-US" sz="2400" dirty="0" err="1" smtClean="0"/>
              <a:t>Bertugas</a:t>
            </a:r>
            <a:r>
              <a:rPr lang="en-US" sz="2400" dirty="0" smtClean="0"/>
              <a:t> </a:t>
            </a:r>
            <a:r>
              <a:rPr lang="en-US" sz="2400" dirty="0" err="1" smtClean="0"/>
              <a:t>menganalisis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,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i="1" dirty="0" smtClean="0"/>
              <a:t>requirement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menulis</a:t>
            </a:r>
            <a:r>
              <a:rPr lang="en-US" sz="2400" i="1" dirty="0" smtClean="0"/>
              <a:t> requirement</a:t>
            </a:r>
            <a:r>
              <a:rPr lang="en-US" sz="2000" i="1" dirty="0" smtClean="0"/>
              <a:t>. 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4. Software engineer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sv-SE" sz="2400" dirty="0" smtClean="0"/>
              <a:t>Yang bekerja setelah kebutuhan perangkat lunak dibuat (bekerja sama dengan sistem engineer berdasarkan SRS) </a:t>
            </a:r>
          </a:p>
          <a:p>
            <a:pPr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Programmaer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perancangan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,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modul</a:t>
            </a:r>
            <a:r>
              <a:rPr lang="en-US" sz="2400" dirty="0" smtClean="0"/>
              <a:t>, </a:t>
            </a:r>
            <a:r>
              <a:rPr lang="en-US" sz="2400" dirty="0" err="1" smtClean="0"/>
              <a:t>menguji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memeriksa</a:t>
            </a:r>
            <a:r>
              <a:rPr lang="en-US" sz="2400" dirty="0" smtClean="0"/>
              <a:t> (</a:t>
            </a:r>
            <a:r>
              <a:rPr lang="en-US" sz="2400" dirty="0" err="1" smtClean="0"/>
              <a:t>tes</a:t>
            </a:r>
            <a:r>
              <a:rPr lang="en-US" sz="2400" dirty="0" smtClean="0"/>
              <a:t>) </a:t>
            </a:r>
            <a:r>
              <a:rPr lang="en-US" sz="2400" dirty="0" err="1" smtClean="0"/>
              <a:t>modul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6. Test integration group </a:t>
            </a:r>
          </a:p>
          <a:p>
            <a:pPr>
              <a:buNone/>
            </a:pPr>
            <a:r>
              <a:rPr lang="en-US" sz="2400" dirty="0" smtClean="0"/>
              <a:t>	Kumpulan </a:t>
            </a:r>
            <a:r>
              <a:rPr lang="en-US" sz="2400" dirty="0" err="1" smtClean="0"/>
              <a:t>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tes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modul</a:t>
            </a:r>
            <a:r>
              <a:rPr lang="en-US" sz="2400" dirty="0" smtClean="0"/>
              <a:t>.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7. Maintenance group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Memantau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merawat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modifikasi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(80%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). </a:t>
            </a:r>
          </a:p>
          <a:p>
            <a:pPr>
              <a:buNone/>
            </a:pPr>
            <a:r>
              <a:rPr lang="en-US" sz="2400" dirty="0" smtClean="0"/>
              <a:t>8. Technical Support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Orang-orang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mengelola</a:t>
            </a:r>
            <a:r>
              <a:rPr lang="en-US" sz="2400" dirty="0" smtClean="0"/>
              <a:t> (</a:t>
            </a:r>
            <a:r>
              <a:rPr lang="en-US" sz="2400" i="1" dirty="0" smtClean="0"/>
              <a:t>manage) </a:t>
            </a:r>
            <a:r>
              <a:rPr lang="en-US" sz="2400" i="1" dirty="0" err="1" smtClean="0"/>
              <a:t>pengembang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perangkat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lunak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termasuk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konsultan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orang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mempunyai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kepandaian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lebih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tinggi</a:t>
            </a:r>
            <a:r>
              <a:rPr lang="en-US" sz="2400" i="1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9. Staff </a:t>
            </a:r>
            <a:r>
              <a:rPr lang="en-US" sz="2400" dirty="0" err="1" smtClean="0"/>
              <a:t>dan</a:t>
            </a:r>
            <a:r>
              <a:rPr lang="en-US" sz="2400" dirty="0" smtClean="0"/>
              <a:t> Clerical Work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Bertugas</a:t>
            </a:r>
            <a:r>
              <a:rPr lang="en-US" sz="2400" dirty="0" smtClean="0"/>
              <a:t> </a:t>
            </a:r>
            <a:r>
              <a:rPr lang="en-US" sz="2400" dirty="0" err="1" smtClean="0"/>
              <a:t>mengetik</a:t>
            </a:r>
            <a:r>
              <a:rPr lang="en-US" sz="2400" dirty="0" smtClean="0"/>
              <a:t>, </a:t>
            </a:r>
            <a:r>
              <a:rPr lang="en-US" sz="2400" dirty="0" err="1" smtClean="0"/>
              <a:t>memasukkan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.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Keberhasilan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: </a:t>
            </a:r>
          </a:p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Ketelitian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pembuatnya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(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). 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Integritas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Ketelitian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mantap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6.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7.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versi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8. </a:t>
            </a:r>
            <a:r>
              <a:rPr lang="en-US" sz="2400" dirty="0" err="1" smtClean="0"/>
              <a:t>Ketelitian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model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meramal</a:t>
            </a:r>
            <a:r>
              <a:rPr lang="en-US" sz="2400" dirty="0" smtClean="0"/>
              <a:t>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s-ES" sz="2400" dirty="0" smtClean="0"/>
              <a:t>9. </a:t>
            </a:r>
            <a:r>
              <a:rPr lang="es-ES" sz="2400" dirty="0" err="1" smtClean="0"/>
              <a:t>Efektivitas</a:t>
            </a:r>
            <a:r>
              <a:rPr lang="es-ES" sz="2400" dirty="0" smtClean="0"/>
              <a:t> </a:t>
            </a:r>
            <a:r>
              <a:rPr lang="es-ES" sz="2400" dirty="0" err="1" smtClean="0"/>
              <a:t>rencana</a:t>
            </a:r>
            <a:r>
              <a:rPr lang="es-ES" sz="2400" dirty="0" smtClean="0"/>
              <a:t> </a:t>
            </a:r>
            <a:r>
              <a:rPr lang="es-ES" sz="2400" dirty="0" err="1" smtClean="0"/>
              <a:t>tes</a:t>
            </a:r>
            <a:r>
              <a:rPr lang="es-ES" sz="2400" dirty="0" smtClean="0"/>
              <a:t> dan </a:t>
            </a:r>
            <a:r>
              <a:rPr lang="es-ES" sz="2400" dirty="0" err="1" smtClean="0"/>
              <a:t>integrasi</a:t>
            </a:r>
            <a:r>
              <a:rPr lang="es-E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10. Tingkat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perawatan</a:t>
            </a:r>
            <a:r>
              <a:rPr lang="en-US" sz="2400" dirty="0" smtClean="0"/>
              <a:t> (</a:t>
            </a:r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i="1" dirty="0" smtClean="0"/>
              <a:t>bugs)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Layout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 SRS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1. PENDAHULUAN </a:t>
            </a:r>
          </a:p>
          <a:p>
            <a:pPr lvl="1"/>
            <a:r>
              <a:rPr lang="en-US" dirty="0" smtClean="0"/>
              <a:t>1.1.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1.2.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1.3.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1.4.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1.5. </a:t>
            </a:r>
            <a:r>
              <a:rPr lang="en-US" dirty="0" err="1" smtClean="0"/>
              <a:t>Sistematika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800" dirty="0" smtClean="0"/>
              <a:t>2. DESKRIPSI UMUM </a:t>
            </a:r>
          </a:p>
          <a:p>
            <a:pPr lvl="1"/>
            <a:r>
              <a:rPr lang="en-US" dirty="0" smtClean="0"/>
              <a:t>2.1.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2.2. </a:t>
            </a:r>
            <a:r>
              <a:rPr lang="en-US" dirty="0" err="1" smtClean="0"/>
              <a:t>Kegunaan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2.3.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2.4. </a:t>
            </a:r>
            <a:r>
              <a:rPr lang="en-US" dirty="0" err="1" smtClean="0"/>
              <a:t>Batasan-batasan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2.5. </a:t>
            </a:r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</a:p>
          <a:p>
            <a:endParaRPr lang="en-US" sz="2800" dirty="0" smtClean="0"/>
          </a:p>
          <a:p>
            <a:pPr>
              <a:buNone/>
            </a:pPr>
            <a:endParaRPr lang="en-US" sz="4400" dirty="0">
              <a:latin typeface="Palatino Linotype" pitchFamily="18" charset="0"/>
            </a:endParaRP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3. SPESISIKASI KEBUTUHAN </a:t>
            </a:r>
          </a:p>
          <a:p>
            <a:pPr lvl="1"/>
            <a:r>
              <a:rPr lang="en-US" dirty="0" smtClean="0"/>
              <a:t>3.1.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</a:p>
          <a:p>
            <a:pPr lvl="2"/>
            <a:r>
              <a:rPr lang="en-US" sz="2400" dirty="0" smtClean="0"/>
              <a:t>3.1.1. </a:t>
            </a:r>
            <a:r>
              <a:rPr lang="en-US" sz="2400" dirty="0" err="1" smtClean="0"/>
              <a:t>Pendahuluan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3.1.2. Input </a:t>
            </a:r>
          </a:p>
          <a:p>
            <a:pPr lvl="2"/>
            <a:r>
              <a:rPr lang="en-US" sz="2400" dirty="0" smtClean="0"/>
              <a:t>3.1.3.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3.1.4. Output </a:t>
            </a:r>
          </a:p>
          <a:p>
            <a:pPr lvl="1"/>
            <a:r>
              <a:rPr lang="en-US" dirty="0" smtClean="0"/>
              <a:t>3.2.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</a:p>
          <a:p>
            <a:pPr lvl="2"/>
            <a:r>
              <a:rPr lang="en-US" sz="2400" dirty="0" smtClean="0"/>
              <a:t>3.2.1. </a:t>
            </a:r>
            <a:r>
              <a:rPr lang="en-US" sz="2400" dirty="0" err="1" smtClean="0"/>
              <a:t>Antarmuka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3.2.2. </a:t>
            </a:r>
            <a:r>
              <a:rPr lang="en-US" sz="2400" dirty="0" err="1" smtClean="0"/>
              <a:t>Antarmuka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Keras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3.2.3. </a:t>
            </a:r>
            <a:r>
              <a:rPr lang="en-US" sz="2400" dirty="0" err="1" smtClean="0"/>
              <a:t>Antarmuka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3.2.4. </a:t>
            </a:r>
            <a:r>
              <a:rPr lang="en-US" sz="2400" dirty="0" err="1" smtClean="0"/>
              <a:t>Antarmuka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SPESIFIKASI KEBUTUHAN PERANGKAT LUNAK 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219200" y="1752600"/>
            <a:ext cx="7010400" cy="2304738"/>
            <a:chOff x="1152" y="1344"/>
            <a:chExt cx="5068" cy="162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152" y="1344"/>
              <a:ext cx="5068" cy="468"/>
              <a:chOff x="1152" y="1440"/>
              <a:chExt cx="5068" cy="468"/>
            </a:xfrm>
          </p:grpSpPr>
          <p:sp>
            <p:nvSpPr>
              <p:cNvPr id="4099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0994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5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6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997" name="Text Box 37"/>
              <p:cNvSpPr txBox="1">
                <a:spLocks noChangeArrowheads="1"/>
              </p:cNvSpPr>
              <p:nvPr/>
            </p:nvSpPr>
            <p:spPr bwMode="gray">
              <a:xfrm>
                <a:off x="1703" y="1601"/>
                <a:ext cx="4517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/>
                  <a:t>Objektif</a:t>
                </a:r>
                <a:r>
                  <a:rPr lang="en-US" sz="2000" b="1" dirty="0" smtClean="0"/>
                  <a:t> SRS </a:t>
                </a:r>
              </a:p>
            </p:txBody>
          </p:sp>
          <p:sp>
            <p:nvSpPr>
              <p:cNvPr id="40998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1152" y="1920"/>
              <a:ext cx="4902" cy="468"/>
              <a:chOff x="1152" y="1440"/>
              <a:chExt cx="4902" cy="468"/>
            </a:xfrm>
          </p:grpSpPr>
          <p:sp>
            <p:nvSpPr>
              <p:cNvPr id="41000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0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05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2452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 smtClean="0"/>
                  <a:t>Syarat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Pembentukan</a:t>
                </a:r>
                <a:r>
                  <a:rPr lang="en-US" sz="2000" b="1" dirty="0" smtClean="0"/>
                  <a:t> SRS </a:t>
                </a:r>
                <a:endParaRPr lang="en-US" sz="2000" b="1" dirty="0"/>
              </a:p>
            </p:txBody>
          </p:sp>
          <p:sp>
            <p:nvSpPr>
              <p:cNvPr id="41006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152" y="2496"/>
              <a:ext cx="4902" cy="468"/>
              <a:chOff x="1152" y="1440"/>
              <a:chExt cx="4902" cy="468"/>
            </a:xfrm>
          </p:grpSpPr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10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1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2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13" name="Text Box 53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3816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/>
                  <a:t>2 </a:t>
                </a:r>
                <a:r>
                  <a:rPr lang="en-US" sz="2000" b="1" dirty="0" err="1" smtClean="0"/>
                  <a:t>aspek</a:t>
                </a:r>
                <a:r>
                  <a:rPr lang="en-US" sz="2000" b="1" dirty="0" smtClean="0"/>
                  <a:t> yang </a:t>
                </a:r>
                <a:r>
                  <a:rPr lang="en-US" sz="2000" b="1" dirty="0" err="1" smtClean="0"/>
                  <a:t>Harus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Terlihat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didalam</a:t>
                </a:r>
                <a:r>
                  <a:rPr lang="en-US" sz="2000" b="1" dirty="0" smtClean="0"/>
                  <a:t> SRS </a:t>
                </a:r>
              </a:p>
            </p:txBody>
          </p:sp>
          <p:sp>
            <p:nvSpPr>
              <p:cNvPr id="41014" name="Text Box 54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pic>
        <p:nvPicPr>
          <p:cNvPr id="38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grpSp>
        <p:nvGrpSpPr>
          <p:cNvPr id="29" name="Group 63"/>
          <p:cNvGrpSpPr>
            <a:grpSpLocks/>
          </p:cNvGrpSpPr>
          <p:nvPr/>
        </p:nvGrpSpPr>
        <p:grpSpPr bwMode="auto">
          <a:xfrm>
            <a:off x="1219200" y="4191000"/>
            <a:ext cx="6781392" cy="1485276"/>
            <a:chOff x="1152" y="1344"/>
            <a:chExt cx="4902" cy="1044"/>
          </a:xfrm>
        </p:grpSpPr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1152" y="1344"/>
              <a:ext cx="4902" cy="468"/>
              <a:chOff x="1152" y="1440"/>
              <a:chExt cx="4902" cy="468"/>
            </a:xfrm>
          </p:grpSpPr>
          <p:sp>
            <p:nvSpPr>
              <p:cNvPr id="56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6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Text Box 37"/>
              <p:cNvSpPr txBox="1">
                <a:spLocks noChangeArrowheads="1"/>
              </p:cNvSpPr>
              <p:nvPr/>
            </p:nvSpPr>
            <p:spPr bwMode="gray">
              <a:xfrm>
                <a:off x="1721" y="1549"/>
                <a:ext cx="4289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/>
                  <a:t>Atribut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Suatu</a:t>
                </a:r>
                <a:r>
                  <a:rPr lang="en-US" sz="2000" b="1" dirty="0" smtClean="0"/>
                  <a:t> SRS </a:t>
                </a:r>
                <a:endParaRPr lang="en-US" sz="2000" b="1" dirty="0"/>
              </a:p>
            </p:txBody>
          </p:sp>
          <p:sp>
            <p:nvSpPr>
              <p:cNvPr id="59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80" cy="4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4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9"/>
            <p:cNvGrpSpPr>
              <a:grpSpLocks/>
            </p:cNvGrpSpPr>
            <p:nvPr/>
          </p:nvGrpSpPr>
          <p:grpSpPr bwMode="auto">
            <a:xfrm>
              <a:off x="1152" y="1920"/>
              <a:ext cx="4902" cy="468"/>
              <a:chOff x="1152" y="1440"/>
              <a:chExt cx="4902" cy="468"/>
            </a:xfrm>
          </p:grpSpPr>
          <p:sp>
            <p:nvSpPr>
              <p:cNvPr id="49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5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5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2824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 smtClean="0"/>
                  <a:t>Contoh</a:t>
                </a:r>
                <a:r>
                  <a:rPr lang="en-US" sz="2000" b="1" dirty="0" smtClean="0"/>
                  <a:t> Layout </a:t>
                </a:r>
                <a:r>
                  <a:rPr lang="en-US" sz="2000" b="1" dirty="0" err="1" smtClean="0"/>
                  <a:t>Dokumen</a:t>
                </a:r>
                <a:r>
                  <a:rPr lang="en-US" sz="2000" b="1" dirty="0" smtClean="0"/>
                  <a:t> SRS </a:t>
                </a:r>
                <a:endParaRPr lang="en-US" sz="2000" b="1" dirty="0"/>
              </a:p>
            </p:txBody>
          </p:sp>
          <p:sp>
            <p:nvSpPr>
              <p:cNvPr id="52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80" cy="4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5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3.3.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Performasi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3.4.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3.4.1. Standard Compliance </a:t>
            </a:r>
          </a:p>
          <a:p>
            <a:pPr lvl="2"/>
            <a:r>
              <a:rPr lang="en-US" dirty="0" smtClean="0"/>
              <a:t>3.4.2.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3.5.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3.5.1.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3.5.2.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3.6. </a:t>
            </a:r>
            <a:r>
              <a:rPr lang="en-US" dirty="0" err="1" smtClean="0"/>
              <a:t>Kebutuhan</a:t>
            </a:r>
            <a:r>
              <a:rPr lang="en-US" dirty="0" smtClean="0"/>
              <a:t> Lain </a:t>
            </a:r>
          </a:p>
          <a:p>
            <a:pPr lvl="2"/>
            <a:r>
              <a:rPr lang="en-US" sz="2400" dirty="0" smtClean="0"/>
              <a:t>3.6.1. Database </a:t>
            </a:r>
          </a:p>
          <a:p>
            <a:pPr lvl="2"/>
            <a:r>
              <a:rPr lang="en-US" sz="2400" dirty="0" smtClean="0"/>
              <a:t>3.6.2. </a:t>
            </a:r>
            <a:r>
              <a:rPr lang="en-US" sz="2400" dirty="0" err="1" smtClean="0"/>
              <a:t>Pengoperasian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3.6.3. </a:t>
            </a:r>
            <a:r>
              <a:rPr lang="en-US" sz="2400" dirty="0" err="1" smtClean="0"/>
              <a:t>Penyesuaian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2057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Thank You !</a:t>
            </a:r>
          </a:p>
        </p:txBody>
      </p:sp>
      <p:pic>
        <p:nvPicPr>
          <p:cNvPr id="6" name="Picture 5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562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Spesifikasi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Software Requirements </a:t>
            </a:r>
            <a:r>
              <a:rPr lang="en-US" sz="2400" i="1" dirty="0" err="1" smtClean="0"/>
              <a:t>Spefication</a:t>
            </a:r>
            <a:r>
              <a:rPr lang="en-US" sz="2400" i="1" dirty="0" smtClean="0"/>
              <a:t> (SRS) </a:t>
            </a:r>
            <a:r>
              <a:rPr lang="en-US" sz="2400" i="1" dirty="0" err="1" smtClean="0"/>
              <a:t>adalah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sebuah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dokumen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berisi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pernyataan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lengkap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apa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dapat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dilakukan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oleh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perangkat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lunak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tanpa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menjelaskan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bagaimana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tersebut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dikerjakan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oleh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perangkat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lunak</a:t>
            </a:r>
            <a:r>
              <a:rPr lang="en-US" sz="2400" i="1" dirty="0" smtClean="0"/>
              <a:t>.</a:t>
            </a:r>
          </a:p>
          <a:p>
            <a:r>
              <a:rPr lang="en-US" sz="2400" i="1" dirty="0" err="1" smtClean="0"/>
              <a:t>Suatu</a:t>
            </a:r>
            <a:r>
              <a:rPr lang="en-US" sz="2400" i="1" dirty="0" smtClean="0"/>
              <a:t> SRS </a:t>
            </a:r>
            <a:r>
              <a:rPr lang="en-US" sz="2400" i="1" dirty="0" err="1" smtClean="0"/>
              <a:t>harus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mencantumkan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tentang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deskripsi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lingkungannya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Mencakup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antarmuka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perangkat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keras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perangkat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lunak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komunikasi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pemakai</a:t>
            </a:r>
            <a:r>
              <a:rPr lang="en-US" sz="2400" i="1" dirty="0" smtClean="0"/>
              <a:t>. </a:t>
            </a:r>
            <a:endParaRPr lang="en-US" sz="2400" dirty="0"/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SRS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terdiri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dokumentasi</a:t>
            </a:r>
            <a:r>
              <a:rPr lang="en-US" b="1" dirty="0" smtClean="0"/>
              <a:t> yang </a:t>
            </a:r>
            <a:r>
              <a:rPr lang="en-US" b="1" dirty="0" err="1" smtClean="0"/>
              <a:t>saling</a:t>
            </a:r>
            <a:r>
              <a:rPr lang="en-US" b="1" dirty="0" smtClean="0"/>
              <a:t> </a:t>
            </a:r>
            <a:r>
              <a:rPr lang="en-US" b="1" dirty="0" err="1" smtClean="0"/>
              <a:t>melengkapi</a:t>
            </a:r>
            <a:r>
              <a:rPr lang="en-US" b="1" dirty="0" smtClean="0"/>
              <a:t>. </a:t>
            </a:r>
            <a:r>
              <a:rPr lang="en-US" b="1" dirty="0" err="1" smtClean="0"/>
              <a:t>Suatu</a:t>
            </a:r>
            <a:r>
              <a:rPr lang="en-US" b="1" dirty="0" smtClean="0"/>
              <a:t> SRS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: 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pula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Objektif</a:t>
            </a:r>
            <a:r>
              <a:rPr lang="en-US" sz="2400" b="1" dirty="0" smtClean="0"/>
              <a:t> SRS 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Persetujuan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sv-SE" sz="2400" dirty="0" smtClean="0"/>
              <a:t>	2. Daftar kebutuhan teknis yang harus dipenuhi oleh perangkat lunak </a:t>
            </a:r>
            <a:endParaRPr lang="en-US" sz="2400" dirty="0"/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/>
              <a:t>Syarat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Pembentukan</a:t>
            </a:r>
            <a:r>
              <a:rPr lang="en-US" sz="2800" b="1" dirty="0" smtClean="0"/>
              <a:t> SRS </a:t>
            </a:r>
          </a:p>
          <a:p>
            <a:pPr>
              <a:buNone/>
            </a:pPr>
            <a:r>
              <a:rPr lang="en-US" sz="2800" dirty="0" smtClean="0"/>
              <a:t>	1.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diidentifikasi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dirty="0" err="1" smtClean="0"/>
              <a:t>Diuraikan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jelas</a:t>
            </a:r>
            <a:r>
              <a:rPr lang="en-US" sz="2800" dirty="0" smtClean="0"/>
              <a:t>, </a:t>
            </a:r>
            <a:r>
              <a:rPr lang="en-US" sz="2800" i="1" dirty="0" smtClean="0"/>
              <a:t>simple, </a:t>
            </a:r>
            <a:r>
              <a:rPr lang="en-US" sz="2800" i="1" dirty="0" err="1" smtClean="0"/>
              <a:t>sederhana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concise (</a:t>
            </a:r>
            <a:r>
              <a:rPr lang="en-US" sz="2800" i="1" dirty="0" err="1" smtClean="0"/>
              <a:t>Jelas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tidak</a:t>
            </a:r>
            <a:r>
              <a:rPr lang="en-US" sz="2800" i="1" dirty="0" smtClean="0"/>
              <a:t> ambiguous) </a:t>
            </a:r>
          </a:p>
          <a:p>
            <a:pPr>
              <a:buNone/>
            </a:pPr>
            <a:r>
              <a:rPr lang="en-US" sz="2800" dirty="0" smtClean="0"/>
              <a:t>	3.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divalidasi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dites</a:t>
            </a:r>
            <a:r>
              <a:rPr lang="en-US" sz="2800" dirty="0" smtClean="0"/>
              <a:t> (</a:t>
            </a:r>
            <a:r>
              <a:rPr lang="en-US" sz="2800" i="1" dirty="0" smtClean="0"/>
              <a:t>test reliable, test </a:t>
            </a:r>
            <a:r>
              <a:rPr lang="en-US" sz="2800" i="1" dirty="0" err="1" smtClean="0"/>
              <a:t>accessable</a:t>
            </a:r>
            <a:r>
              <a:rPr lang="en-US" sz="2800" i="1" dirty="0" smtClean="0"/>
              <a:t>). </a:t>
            </a:r>
          </a:p>
          <a:p>
            <a:pPr>
              <a:buNone/>
            </a:pPr>
            <a:r>
              <a:rPr lang="en-US" sz="2800" dirty="0" smtClean="0"/>
              <a:t>	4.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ditelusuri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tracebility</a:t>
            </a:r>
            <a:r>
              <a:rPr lang="en-US" sz="2800" i="1" dirty="0" smtClean="0"/>
              <a:t>) </a:t>
            </a:r>
            <a:endParaRPr lang="en-US" dirty="0" smtClean="0"/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Hindari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hal-hal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berikut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pembentukan</a:t>
            </a:r>
            <a:r>
              <a:rPr lang="en-US" sz="2400" b="1" dirty="0" smtClean="0"/>
              <a:t> SRS 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i="1" dirty="0" smtClean="0"/>
              <a:t>Over specification (</a:t>
            </a:r>
            <a:r>
              <a:rPr lang="en-US" sz="2400" i="1" dirty="0" err="1" smtClean="0"/>
              <a:t>penjelasan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berlebih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berulang</a:t>
            </a:r>
            <a:r>
              <a:rPr lang="en-US" sz="2400" i="1" dirty="0" smtClean="0"/>
              <a:t>- </a:t>
            </a:r>
            <a:r>
              <a:rPr lang="en-US" sz="2400" i="1" dirty="0" err="1" smtClean="0"/>
              <a:t>ulang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sehingga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menjadi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tidak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jelas</a:t>
            </a:r>
            <a:r>
              <a:rPr lang="en-US" sz="2400" i="1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unconcistency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pl-PL" sz="2400" dirty="0" smtClean="0"/>
              <a:t>3. </a:t>
            </a:r>
            <a:r>
              <a:rPr lang="pl-PL" sz="2400" i="1" dirty="0" smtClean="0"/>
              <a:t>Ambiguity dalam kata atau kalimat </a:t>
            </a:r>
          </a:p>
          <a:p>
            <a:pPr>
              <a:buNone/>
            </a:pPr>
            <a:r>
              <a:rPr lang="en-US" sz="2400" dirty="0" smtClean="0"/>
              <a:t>	4. </a:t>
            </a:r>
            <a:r>
              <a:rPr lang="en-US" sz="2400" dirty="0" err="1" smtClean="0"/>
              <a:t>Menuliskan</a:t>
            </a:r>
            <a:r>
              <a:rPr lang="en-US" sz="2400" dirty="0" smtClean="0"/>
              <a:t> “</a:t>
            </a:r>
            <a:r>
              <a:rPr lang="en-US" sz="2400" dirty="0" err="1" smtClean="0"/>
              <a:t>mimpi-mimpi</a:t>
            </a:r>
            <a:r>
              <a:rPr lang="en-US" sz="2400" dirty="0" smtClean="0"/>
              <a:t>” 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SRS </a:t>
            </a:r>
            <a:r>
              <a:rPr lang="en-US" sz="2400" dirty="0" err="1" smtClean="0"/>
              <a:t>ada</a:t>
            </a:r>
            <a:r>
              <a:rPr lang="en-US" sz="2400" dirty="0" smtClean="0"/>
              <a:t> 2 </a:t>
            </a:r>
            <a:r>
              <a:rPr lang="en-US" sz="2400" dirty="0" err="1" smtClean="0"/>
              <a:t>aspek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: </a:t>
            </a:r>
          </a:p>
          <a:p>
            <a:pPr>
              <a:buNone/>
            </a:pPr>
            <a:r>
              <a:rPr lang="en-US" sz="2400" dirty="0" smtClean="0"/>
              <a:t>	1</a:t>
            </a:r>
            <a:r>
              <a:rPr lang="en-US" sz="2000" dirty="0" smtClean="0"/>
              <a:t>.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Menjelaskan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lunak</a:t>
            </a:r>
            <a:r>
              <a:rPr lang="en-US" sz="1800" dirty="0" smtClean="0"/>
              <a:t> (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</a:t>
            </a:r>
            <a:r>
              <a:rPr lang="en-US" sz="1800" dirty="0" err="1" smtClean="0"/>
              <a:t>keperluan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),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dirty="0" err="1" smtClean="0"/>
              <a:t>lunak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datanya</a:t>
            </a:r>
            <a:r>
              <a:rPr lang="en-US" sz="18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2. Non-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i="1" dirty="0" smtClean="0"/>
              <a:t>a. Dependability </a:t>
            </a:r>
          </a:p>
          <a:p>
            <a:pPr lvl="3"/>
            <a:r>
              <a:rPr lang="en-US" sz="1800" dirty="0" smtClean="0"/>
              <a:t>• </a:t>
            </a:r>
            <a:r>
              <a:rPr lang="en-US" sz="1800" i="1" dirty="0" smtClean="0"/>
              <a:t>reliability </a:t>
            </a:r>
          </a:p>
          <a:p>
            <a:pPr lvl="3"/>
            <a:r>
              <a:rPr lang="en-US" sz="1800" dirty="0" smtClean="0"/>
              <a:t>• </a:t>
            </a:r>
            <a:r>
              <a:rPr lang="en-US" sz="1800" i="1" dirty="0" err="1" smtClean="0"/>
              <a:t>maintainbility</a:t>
            </a:r>
            <a:r>
              <a:rPr lang="en-US" sz="1800" i="1" dirty="0" smtClean="0"/>
              <a:t> </a:t>
            </a:r>
          </a:p>
          <a:p>
            <a:pPr lvl="3"/>
            <a:r>
              <a:rPr lang="en-US" sz="1800" dirty="0" smtClean="0"/>
              <a:t>• </a:t>
            </a:r>
            <a:r>
              <a:rPr lang="en-US" sz="1800" i="1" dirty="0" smtClean="0"/>
              <a:t>security </a:t>
            </a:r>
          </a:p>
          <a:p>
            <a:pPr lvl="3"/>
            <a:r>
              <a:rPr lang="en-US" sz="1800" dirty="0" smtClean="0"/>
              <a:t>• </a:t>
            </a:r>
            <a:r>
              <a:rPr lang="en-US" sz="1800" i="1" dirty="0" smtClean="0"/>
              <a:t>integrity </a:t>
            </a:r>
          </a:p>
          <a:p>
            <a:pPr lvl="2"/>
            <a:r>
              <a:rPr lang="en-US" sz="2000" i="1" dirty="0" smtClean="0"/>
              <a:t>b. Ergonomic </a:t>
            </a:r>
          </a:p>
          <a:p>
            <a:pPr lvl="2"/>
            <a:r>
              <a:rPr lang="en-US" sz="2000" i="1" dirty="0" smtClean="0"/>
              <a:t>c. Performance </a:t>
            </a:r>
          </a:p>
          <a:p>
            <a:pPr lvl="2"/>
            <a:r>
              <a:rPr lang="en-US" sz="2000" i="1" dirty="0" smtClean="0"/>
              <a:t>d. </a:t>
            </a:r>
            <a:r>
              <a:rPr lang="en-US" sz="2000" i="1" dirty="0" err="1" smtClean="0"/>
              <a:t>Contraint</a:t>
            </a:r>
            <a:r>
              <a:rPr lang="en-US" sz="2000" i="1" dirty="0" smtClean="0"/>
              <a:t>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/>
              <a:t>Atribut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Suatu</a:t>
            </a:r>
            <a:r>
              <a:rPr lang="en-US" sz="2800" b="1" dirty="0" smtClean="0"/>
              <a:t> SRS 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Benar</a:t>
            </a:r>
            <a:r>
              <a:rPr lang="en-US" sz="2400" dirty="0" smtClean="0"/>
              <a:t> (</a:t>
            </a:r>
            <a:r>
              <a:rPr lang="en-US" sz="2400" i="1" dirty="0" smtClean="0"/>
              <a:t>correct)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(</a:t>
            </a:r>
            <a:r>
              <a:rPr lang="en-US" sz="2000" i="1" dirty="0" smtClean="0"/>
              <a:t>incorrect), </a:t>
            </a:r>
            <a:r>
              <a:rPr lang="en-US" sz="2000" i="1" dirty="0" err="1" smtClean="0"/>
              <a:t>artinya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spesifikasi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ditulis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bukan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diinginkan</a:t>
            </a:r>
            <a:r>
              <a:rPr lang="en-US" sz="2000" i="1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dirty="0" err="1" smtClean="0"/>
              <a:t>Tepat</a:t>
            </a:r>
            <a:r>
              <a:rPr lang="en-US" sz="2400" dirty="0" smtClean="0"/>
              <a:t> (</a:t>
            </a:r>
            <a:r>
              <a:rPr lang="en-US" sz="2400" i="1" dirty="0" smtClean="0"/>
              <a:t>precise) </a:t>
            </a:r>
          </a:p>
          <a:p>
            <a:pPr>
              <a:buNone/>
            </a:pPr>
            <a:r>
              <a:rPr lang="es-ES" sz="2400" dirty="0" smtClean="0"/>
              <a:t>	</a:t>
            </a:r>
            <a:r>
              <a:rPr lang="es-ES" sz="2000" dirty="0" err="1" smtClean="0"/>
              <a:t>Berpengaruh</a:t>
            </a:r>
            <a:r>
              <a:rPr lang="es-ES" sz="2000" dirty="0" smtClean="0"/>
              <a:t> pada </a:t>
            </a:r>
            <a:r>
              <a:rPr lang="es-ES" sz="2000" dirty="0" err="1" smtClean="0"/>
              <a:t>hasil</a:t>
            </a:r>
            <a:r>
              <a:rPr lang="es-ES" sz="2000" dirty="0" smtClean="0"/>
              <a:t> </a:t>
            </a:r>
            <a:r>
              <a:rPr lang="es-ES" sz="2000" dirty="0" err="1" smtClean="0"/>
              <a:t>perancangan</a:t>
            </a:r>
            <a:r>
              <a:rPr lang="es-ES" sz="2000" dirty="0" smtClean="0"/>
              <a:t> dan </a:t>
            </a:r>
            <a:r>
              <a:rPr lang="es-ES" sz="2000" dirty="0" err="1" smtClean="0"/>
              <a:t>pembuatan</a:t>
            </a:r>
            <a:r>
              <a:rPr lang="es-ES" sz="2000" dirty="0" smtClean="0"/>
              <a:t> </a:t>
            </a:r>
            <a:r>
              <a:rPr lang="es-ES" sz="2000" i="1" dirty="0" smtClean="0"/>
              <a:t>software </a:t>
            </a:r>
            <a:r>
              <a:rPr lang="es-ES" sz="2000" i="1" dirty="0" err="1" smtClean="0"/>
              <a:t>requirements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design</a:t>
            </a:r>
            <a:r>
              <a:rPr lang="es-ES" sz="2000" i="1" dirty="0" smtClean="0"/>
              <a:t> (SRD). </a:t>
            </a:r>
          </a:p>
          <a:p>
            <a:pPr>
              <a:buNone/>
            </a:pPr>
            <a:r>
              <a:rPr lang="en-US" sz="2400" dirty="0" smtClean="0"/>
              <a:t>	3. </a:t>
            </a:r>
            <a:r>
              <a:rPr lang="en-US" sz="2400" i="1" dirty="0" err="1" smtClean="0"/>
              <a:t>Unambiguouity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punya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interpretasi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sz="2000" i="1" dirty="0" smtClean="0"/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1l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cdb2004171l</Template>
  <TotalTime>2375</TotalTime>
  <Words>415</Words>
  <Application>Microsoft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cdb2004171l</vt:lpstr>
      <vt:lpstr>Image</vt:lpstr>
      <vt:lpstr>REKAYASA PERANGKAT LUNAK</vt:lpstr>
      <vt:lpstr>SPESIFIKASI KEBUTUHAN PERANGKAT LUNAK </vt:lpstr>
      <vt:lpstr>Pendahuluan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Contoh Layout Dokumen SRS </vt:lpstr>
      <vt:lpstr>Slide 19</vt:lpstr>
      <vt:lpstr>Slide 20</vt:lpstr>
      <vt:lpstr>Slide 21</vt:lpstr>
    </vt:vector>
  </TitlesOfParts>
  <Company>owner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PERANGKAT LUNAK</dc:title>
  <dc:creator>user</dc:creator>
  <cp:lastModifiedBy>Tya</cp:lastModifiedBy>
  <cp:revision>95</cp:revision>
  <dcterms:created xsi:type="dcterms:W3CDTF">2011-10-05T02:54:33Z</dcterms:created>
  <dcterms:modified xsi:type="dcterms:W3CDTF">2012-11-21T07:47:06Z</dcterms:modified>
</cp:coreProperties>
</file>