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404" r:id="rId3"/>
    <p:sldId id="405" r:id="rId4"/>
    <p:sldId id="406" r:id="rId5"/>
    <p:sldId id="407" r:id="rId6"/>
    <p:sldId id="408" r:id="rId7"/>
    <p:sldId id="409" r:id="rId8"/>
    <p:sldId id="411" r:id="rId9"/>
    <p:sldId id="412" r:id="rId10"/>
    <p:sldId id="413" r:id="rId11"/>
    <p:sldId id="414" r:id="rId12"/>
    <p:sldId id="415" r:id="rId13"/>
    <p:sldId id="416" r:id="rId14"/>
    <p:sldId id="422" r:id="rId15"/>
    <p:sldId id="423" r:id="rId16"/>
    <p:sldId id="424" r:id="rId17"/>
    <p:sldId id="417" r:id="rId18"/>
    <p:sldId id="418" r:id="rId19"/>
    <p:sldId id="419" r:id="rId20"/>
    <p:sldId id="420" r:id="rId21"/>
    <p:sldId id="42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13"/>
  </p:normalViewPr>
  <p:slideViewPr>
    <p:cSldViewPr snapToGrid="0" snapToObjects="1">
      <p:cViewPr varScale="1">
        <p:scale>
          <a:sx n="110" d="100"/>
          <a:sy n="110" d="100"/>
        </p:scale>
        <p:origin x="5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DFF1DD-9C88-5143-AA59-30B23C6CECCB}" type="datetimeFigureOut">
              <a:rPr lang="en-US" smtClean="0"/>
              <a:t>11/23/19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18BD0-31AB-9E47-9FC7-DF29B9D74E14}" type="slidenum">
              <a:rPr lang="en-US" smtClean="0"/>
              <a:t>‹#›</a:t>
            </a:fld>
            <a:endParaRPr lang="en-US"/>
          </a:p>
        </p:txBody>
      </p:sp>
    </p:spTree>
    <p:extLst>
      <p:ext uri="{BB962C8B-B14F-4D97-AF65-F5344CB8AC3E}">
        <p14:creationId xmlns:p14="http://schemas.microsoft.com/office/powerpoint/2010/main" val="1469507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C2197F-02D9-4FB3-A7EE-EE05CE731470}" type="slidenum">
              <a:rPr lang="en-GB" smtClean="0"/>
              <a:pPr/>
              <a:t>1</a:t>
            </a:fld>
            <a:endParaRPr lang="en-GB"/>
          </a:p>
        </p:txBody>
      </p:sp>
    </p:spTree>
    <p:extLst>
      <p:ext uri="{BB962C8B-B14F-4D97-AF65-F5344CB8AC3E}">
        <p14:creationId xmlns:p14="http://schemas.microsoft.com/office/powerpoint/2010/main" val="3104633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14F83F-C4EB-488F-B416-DF44F14020A5}" type="slidenum">
              <a:rPr lang="en-US" smtClean="0"/>
              <a:pPr/>
              <a:t>14</a:t>
            </a:fld>
            <a:endParaRPr lang="en-US"/>
          </a:p>
        </p:txBody>
      </p:sp>
    </p:spTree>
    <p:extLst>
      <p:ext uri="{BB962C8B-B14F-4D97-AF65-F5344CB8AC3E}">
        <p14:creationId xmlns:p14="http://schemas.microsoft.com/office/powerpoint/2010/main" val="2424564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14F83F-C4EB-488F-B416-DF44F14020A5}" type="slidenum">
              <a:rPr lang="en-US" smtClean="0"/>
              <a:pPr/>
              <a:t>15</a:t>
            </a:fld>
            <a:endParaRPr lang="en-US"/>
          </a:p>
        </p:txBody>
      </p:sp>
    </p:spTree>
    <p:extLst>
      <p:ext uri="{BB962C8B-B14F-4D97-AF65-F5344CB8AC3E}">
        <p14:creationId xmlns:p14="http://schemas.microsoft.com/office/powerpoint/2010/main" val="496889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14F83F-C4EB-488F-B416-DF44F14020A5}" type="slidenum">
              <a:rPr lang="en-US" smtClean="0"/>
              <a:pPr/>
              <a:t>16</a:t>
            </a:fld>
            <a:endParaRPr lang="en-US"/>
          </a:p>
        </p:txBody>
      </p:sp>
    </p:spTree>
    <p:extLst>
      <p:ext uri="{BB962C8B-B14F-4D97-AF65-F5344CB8AC3E}">
        <p14:creationId xmlns:p14="http://schemas.microsoft.com/office/powerpoint/2010/main" val="2179930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AC0DF-5708-6543-9CFF-7C0ADB1B7E5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0B6BC33-FB15-B646-BAD0-7339EDE3F4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E607E05-BED3-FE40-86F5-1AA1B4807C79}"/>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5" name="Footer Placeholder 4">
            <a:extLst>
              <a:ext uri="{FF2B5EF4-FFF2-40B4-BE49-F238E27FC236}">
                <a16:creationId xmlns:a16="http://schemas.microsoft.com/office/drawing/2014/main" id="{98B9DD0B-B6FB-B449-BA41-ACC579F9D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577B4E-DCA3-FF4F-80B0-8A9368F08A07}"/>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2859815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C3481-08D3-5944-93AC-E454AEAD439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1B69B33-058F-F145-BB8D-D2C0D91DC42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07EB8BE-5473-0542-BE8E-3665DD9966B7}"/>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5" name="Footer Placeholder 4">
            <a:extLst>
              <a:ext uri="{FF2B5EF4-FFF2-40B4-BE49-F238E27FC236}">
                <a16:creationId xmlns:a16="http://schemas.microsoft.com/office/drawing/2014/main" id="{72455D23-06A2-7D42-AF90-2270604B8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51E4E-B8CF-4543-941F-50FBB58086A9}"/>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82776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3B7C80-AB05-EE4D-83C3-ECDB4C6A521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E808BA1-35A1-864A-B490-EF1BC932B20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83EE49-CE2E-4A41-8AAE-369D1470DC13}"/>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5" name="Footer Placeholder 4">
            <a:extLst>
              <a:ext uri="{FF2B5EF4-FFF2-40B4-BE49-F238E27FC236}">
                <a16:creationId xmlns:a16="http://schemas.microsoft.com/office/drawing/2014/main" id="{D48FD99D-DF8B-2C41-B80B-316AEF1FF6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D82541-0D5E-2B48-848D-408FD295812A}"/>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269547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2334-5156-8F4D-A7A3-88FEE306480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013B468-FDB5-AD42-91A7-9AC633FC878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F8D37E8-8A38-8142-B412-B5B41CC2DC34}"/>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5" name="Footer Placeholder 4">
            <a:extLst>
              <a:ext uri="{FF2B5EF4-FFF2-40B4-BE49-F238E27FC236}">
                <a16:creationId xmlns:a16="http://schemas.microsoft.com/office/drawing/2014/main" id="{A55DA835-BE7B-4147-81F7-4DCB747774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EB802-6473-F648-A61B-5ED865B6DF0E}"/>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102115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A8924-39C8-7D47-B74D-B252C1E4601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9CD39DE-391A-4441-969A-B21B30DB00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628C8B5-EBD2-1848-904D-F513E906DD0E}"/>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5" name="Footer Placeholder 4">
            <a:extLst>
              <a:ext uri="{FF2B5EF4-FFF2-40B4-BE49-F238E27FC236}">
                <a16:creationId xmlns:a16="http://schemas.microsoft.com/office/drawing/2014/main" id="{5B29E7F6-0637-E442-8EE3-0C4830ADC5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FA342-1404-2943-A759-33F1F0961A81}"/>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251694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7B930-DA40-6847-AC46-2DCFBB92E7F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28BD9F9-55D4-B14B-9244-5B24DBFD72B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E74DE28-AA22-2845-B59D-E479216B057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876F4BA-DB22-D84A-B8F6-234191DCBD85}"/>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6" name="Footer Placeholder 5">
            <a:extLst>
              <a:ext uri="{FF2B5EF4-FFF2-40B4-BE49-F238E27FC236}">
                <a16:creationId xmlns:a16="http://schemas.microsoft.com/office/drawing/2014/main" id="{0C5451C4-6C1A-EA41-A047-D8545418C5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ABEA9E-0A65-7B40-87A4-D8FFCF402E9B}"/>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111761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43D2C-7587-BA42-86AB-2F27CCFF37F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4BDCD5E-FAAD-6049-809D-FCAC0026A2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B792F-0C8A-F349-8ECC-CDFEDEA9BCE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DC0D1FC-FEDB-7445-A5BA-B147577EEF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D2400A8-F270-C94C-A0FD-28F112096DE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8983ED9-4B79-A44D-B919-6289900CCE43}"/>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8" name="Footer Placeholder 7">
            <a:extLst>
              <a:ext uri="{FF2B5EF4-FFF2-40B4-BE49-F238E27FC236}">
                <a16:creationId xmlns:a16="http://schemas.microsoft.com/office/drawing/2014/main" id="{9C730F38-C551-5045-A2D7-CEA9F3501C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50A617-FB85-BA45-B197-D5C025BE3951}"/>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319729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3DEB7-C924-6B47-B649-C753085E8CF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AA85791-B335-AB41-92B2-734EA4C0DC92}"/>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4" name="Footer Placeholder 3">
            <a:extLst>
              <a:ext uri="{FF2B5EF4-FFF2-40B4-BE49-F238E27FC236}">
                <a16:creationId xmlns:a16="http://schemas.microsoft.com/office/drawing/2014/main" id="{8F2368E6-3FC1-584D-8E2C-191E5B91D2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CC2EFB-5F97-3345-B302-A342BD3CC2EF}"/>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401919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FB6BB7-188C-3741-A51E-C5F33BAFBC2C}"/>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3" name="Footer Placeholder 2">
            <a:extLst>
              <a:ext uri="{FF2B5EF4-FFF2-40B4-BE49-F238E27FC236}">
                <a16:creationId xmlns:a16="http://schemas.microsoft.com/office/drawing/2014/main" id="{6E0CBDF7-8561-A04D-9393-B5486A6587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8C1E7F-A6CF-924F-9282-B926B99A64FD}"/>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397463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3F397-4AAB-AF46-85E3-FC3AE38180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EAAF88A-6F49-CC4F-BCCA-7FD0AD8396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C7B0B95-6803-C84E-AFF0-5E776E428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4AA9E8-6B3A-CE48-81A4-5FC55B8DEB53}"/>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6" name="Footer Placeholder 5">
            <a:extLst>
              <a:ext uri="{FF2B5EF4-FFF2-40B4-BE49-F238E27FC236}">
                <a16:creationId xmlns:a16="http://schemas.microsoft.com/office/drawing/2014/main" id="{64509C4D-5CC7-B24D-89CA-DA2269014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AF5752-09A5-854F-9416-D0A46C726CEB}"/>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230315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4504-7FF5-D943-9BB3-5E3F0ECCF56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64EC6CB-1084-8B47-ADD2-C3794BAD80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11729A-E64D-7742-BDF6-DDB3A88C0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98E022A-CA98-5B4D-A397-F92621407297}"/>
              </a:ext>
            </a:extLst>
          </p:cNvPr>
          <p:cNvSpPr>
            <a:spLocks noGrp="1"/>
          </p:cNvSpPr>
          <p:nvPr>
            <p:ph type="dt" sz="half" idx="10"/>
          </p:nvPr>
        </p:nvSpPr>
        <p:spPr/>
        <p:txBody>
          <a:bodyPr/>
          <a:lstStyle/>
          <a:p>
            <a:fld id="{4840E16D-A830-3B43-B6BF-8A1CF784386A}" type="datetimeFigureOut">
              <a:rPr lang="en-US" smtClean="0"/>
              <a:t>11/23/19</a:t>
            </a:fld>
            <a:endParaRPr lang="en-US"/>
          </a:p>
        </p:txBody>
      </p:sp>
      <p:sp>
        <p:nvSpPr>
          <p:cNvPr id="6" name="Footer Placeholder 5">
            <a:extLst>
              <a:ext uri="{FF2B5EF4-FFF2-40B4-BE49-F238E27FC236}">
                <a16:creationId xmlns:a16="http://schemas.microsoft.com/office/drawing/2014/main" id="{DDC01A5D-2412-6A47-97AA-79DE8B6662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B322B-FD40-824B-BCE0-5200402CCA4C}"/>
              </a:ext>
            </a:extLst>
          </p:cNvPr>
          <p:cNvSpPr>
            <a:spLocks noGrp="1"/>
          </p:cNvSpPr>
          <p:nvPr>
            <p:ph type="sldNum" sz="quarter" idx="12"/>
          </p:nvPr>
        </p:nvSpPr>
        <p:spPr/>
        <p:txBody>
          <a:bodyPr/>
          <a:lstStyle/>
          <a:p>
            <a:fld id="{9F49A4FE-7209-654E-9F63-C41F30C584AE}" type="slidenum">
              <a:rPr lang="en-US" smtClean="0"/>
              <a:t>‹#›</a:t>
            </a:fld>
            <a:endParaRPr lang="en-US"/>
          </a:p>
        </p:txBody>
      </p:sp>
    </p:spTree>
    <p:extLst>
      <p:ext uri="{BB962C8B-B14F-4D97-AF65-F5344CB8AC3E}">
        <p14:creationId xmlns:p14="http://schemas.microsoft.com/office/powerpoint/2010/main" val="1955481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213C07-5FB9-FA47-9714-BA576DDC10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9407137-C9E7-1944-B6E5-8E10206D55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7616619-62E4-EA43-8A47-1DA6A5D3BC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0E16D-A830-3B43-B6BF-8A1CF784386A}" type="datetimeFigureOut">
              <a:rPr lang="en-US" smtClean="0"/>
              <a:t>11/23/19</a:t>
            </a:fld>
            <a:endParaRPr lang="en-US"/>
          </a:p>
        </p:txBody>
      </p:sp>
      <p:sp>
        <p:nvSpPr>
          <p:cNvPr id="5" name="Footer Placeholder 4">
            <a:extLst>
              <a:ext uri="{FF2B5EF4-FFF2-40B4-BE49-F238E27FC236}">
                <a16:creationId xmlns:a16="http://schemas.microsoft.com/office/drawing/2014/main" id="{CD59CBED-394D-FD47-803B-BF2012B4C1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4192EF-8F06-9D42-824A-7A1061E3F1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9A4FE-7209-654E-9F63-C41F30C584AE}" type="slidenum">
              <a:rPr lang="en-US" smtClean="0"/>
              <a:t>‹#›</a:t>
            </a:fld>
            <a:endParaRPr lang="en-US"/>
          </a:p>
        </p:txBody>
      </p:sp>
    </p:spTree>
    <p:extLst>
      <p:ext uri="{BB962C8B-B14F-4D97-AF65-F5344CB8AC3E}">
        <p14:creationId xmlns:p14="http://schemas.microsoft.com/office/powerpoint/2010/main" val="680931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0" y="5292822"/>
            <a:ext cx="9144000" cy="6608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sz="2000" b="1" dirty="0"/>
          </a:p>
        </p:txBody>
      </p:sp>
      <p:sp>
        <p:nvSpPr>
          <p:cNvPr id="6" name="Title 1"/>
          <p:cNvSpPr txBox="1">
            <a:spLocks/>
          </p:cNvSpPr>
          <p:nvPr/>
        </p:nvSpPr>
        <p:spPr>
          <a:xfrm>
            <a:off x="572712" y="4190021"/>
            <a:ext cx="8636000" cy="1317171"/>
          </a:xfrm>
          <a:prstGeom prst="rect">
            <a:avLst/>
          </a:prstGeom>
        </p:spPr>
        <p:txBody>
          <a:bodyP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effectLst/>
                <a:uLnTx/>
                <a:uFillTx/>
                <a:latin typeface="+mj-lt"/>
                <a:ea typeface="+mj-ea"/>
                <a:cs typeface="+mj-cs"/>
              </a:rPr>
              <a:t>STRATEGY ANALYSIS AND CHOICE</a:t>
            </a:r>
          </a:p>
        </p:txBody>
      </p:sp>
      <p:sp>
        <p:nvSpPr>
          <p:cNvPr id="2" name="Title 1"/>
          <p:cNvSpPr>
            <a:spLocks noGrp="1"/>
          </p:cNvSpPr>
          <p:nvPr>
            <p:ph type="title"/>
          </p:nvPr>
        </p:nvSpPr>
        <p:spPr>
          <a:xfrm>
            <a:off x="1092843" y="2367545"/>
            <a:ext cx="10515600" cy="1325563"/>
          </a:xfrm>
        </p:spPr>
        <p:txBody>
          <a:bodyPr/>
          <a:lstStyle/>
          <a:p>
            <a:r>
              <a:rPr lang="id-ID" dirty="0"/>
              <a:t>Modul 6.</a:t>
            </a:r>
          </a:p>
        </p:txBody>
      </p:sp>
    </p:spTree>
    <p:extLst>
      <p:ext uri="{BB962C8B-B14F-4D97-AF65-F5344CB8AC3E}">
        <p14:creationId xmlns:p14="http://schemas.microsoft.com/office/powerpoint/2010/main" val="2137846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Internal-External (IE) Matrix</a:t>
            </a:r>
          </a:p>
        </p:txBody>
      </p:sp>
      <p:sp>
        <p:nvSpPr>
          <p:cNvPr id="4" name="Rectangle 3"/>
          <p:cNvSpPr/>
          <p:nvPr/>
        </p:nvSpPr>
        <p:spPr>
          <a:xfrm>
            <a:off x="6288021" y="2852937"/>
            <a:ext cx="2304256" cy="81609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II</a:t>
            </a:r>
          </a:p>
        </p:txBody>
      </p:sp>
      <p:sp>
        <p:nvSpPr>
          <p:cNvPr id="5" name="Rectangle 4"/>
          <p:cNvSpPr/>
          <p:nvPr/>
        </p:nvSpPr>
        <p:spPr>
          <a:xfrm>
            <a:off x="3983765" y="2852937"/>
            <a:ext cx="2304256" cy="81609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a:t>
            </a:r>
          </a:p>
        </p:txBody>
      </p:sp>
      <p:sp>
        <p:nvSpPr>
          <p:cNvPr id="6" name="Rectangle 5"/>
          <p:cNvSpPr/>
          <p:nvPr/>
        </p:nvSpPr>
        <p:spPr>
          <a:xfrm>
            <a:off x="8592277" y="3669028"/>
            <a:ext cx="2304256" cy="816091"/>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VI</a:t>
            </a:r>
          </a:p>
        </p:txBody>
      </p:sp>
      <p:sp>
        <p:nvSpPr>
          <p:cNvPr id="7" name="Rectangle 6"/>
          <p:cNvSpPr/>
          <p:nvPr/>
        </p:nvSpPr>
        <p:spPr>
          <a:xfrm>
            <a:off x="8592277" y="4485118"/>
            <a:ext cx="2304256" cy="816091"/>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IX</a:t>
            </a:r>
          </a:p>
        </p:txBody>
      </p:sp>
      <p:sp>
        <p:nvSpPr>
          <p:cNvPr id="8" name="Rectangle 7"/>
          <p:cNvSpPr/>
          <p:nvPr/>
        </p:nvSpPr>
        <p:spPr>
          <a:xfrm>
            <a:off x="6288021" y="3669028"/>
            <a:ext cx="2304256" cy="816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V</a:t>
            </a:r>
          </a:p>
        </p:txBody>
      </p:sp>
      <p:sp>
        <p:nvSpPr>
          <p:cNvPr id="9" name="Rectangle 8"/>
          <p:cNvSpPr/>
          <p:nvPr/>
        </p:nvSpPr>
        <p:spPr>
          <a:xfrm>
            <a:off x="6288021" y="4485118"/>
            <a:ext cx="2304256" cy="816091"/>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VIII</a:t>
            </a:r>
          </a:p>
        </p:txBody>
      </p:sp>
      <p:sp>
        <p:nvSpPr>
          <p:cNvPr id="10" name="Rectangle 9"/>
          <p:cNvSpPr/>
          <p:nvPr/>
        </p:nvSpPr>
        <p:spPr>
          <a:xfrm>
            <a:off x="3983765" y="3669028"/>
            <a:ext cx="2304256" cy="81609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IV</a:t>
            </a:r>
          </a:p>
        </p:txBody>
      </p:sp>
      <p:sp>
        <p:nvSpPr>
          <p:cNvPr id="11" name="Rectangle 10"/>
          <p:cNvSpPr/>
          <p:nvPr/>
        </p:nvSpPr>
        <p:spPr>
          <a:xfrm>
            <a:off x="3983765" y="4485118"/>
            <a:ext cx="2304256" cy="816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VII</a:t>
            </a:r>
          </a:p>
        </p:txBody>
      </p:sp>
      <p:sp>
        <p:nvSpPr>
          <p:cNvPr id="12" name="Rectangle 11"/>
          <p:cNvSpPr/>
          <p:nvPr/>
        </p:nvSpPr>
        <p:spPr>
          <a:xfrm>
            <a:off x="8592277" y="2852937"/>
            <a:ext cx="2304256" cy="816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III</a:t>
            </a:r>
          </a:p>
        </p:txBody>
      </p:sp>
      <p:sp>
        <p:nvSpPr>
          <p:cNvPr id="14" name="TextBox 13"/>
          <p:cNvSpPr txBox="1"/>
          <p:nvPr/>
        </p:nvSpPr>
        <p:spPr>
          <a:xfrm>
            <a:off x="3406256" y="2708921"/>
            <a:ext cx="412292" cy="307777"/>
          </a:xfrm>
          <a:prstGeom prst="rect">
            <a:avLst/>
          </a:prstGeom>
          <a:noFill/>
        </p:spPr>
        <p:txBody>
          <a:bodyPr wrap="none" rtlCol="0">
            <a:spAutoFit/>
          </a:bodyPr>
          <a:lstStyle/>
          <a:p>
            <a:r>
              <a:rPr lang="en-US" sz="1400" dirty="0"/>
              <a:t>4.0</a:t>
            </a:r>
          </a:p>
        </p:txBody>
      </p:sp>
      <p:sp>
        <p:nvSpPr>
          <p:cNvPr id="15" name="TextBox 14"/>
          <p:cNvSpPr txBox="1"/>
          <p:nvPr/>
        </p:nvSpPr>
        <p:spPr>
          <a:xfrm>
            <a:off x="3407702" y="3501008"/>
            <a:ext cx="412292" cy="307777"/>
          </a:xfrm>
          <a:prstGeom prst="rect">
            <a:avLst/>
          </a:prstGeom>
          <a:noFill/>
        </p:spPr>
        <p:txBody>
          <a:bodyPr wrap="none" rtlCol="0">
            <a:spAutoFit/>
          </a:bodyPr>
          <a:lstStyle/>
          <a:p>
            <a:r>
              <a:rPr lang="en-US" sz="1400" dirty="0"/>
              <a:t>3.0</a:t>
            </a:r>
          </a:p>
        </p:txBody>
      </p:sp>
      <p:sp>
        <p:nvSpPr>
          <p:cNvPr id="16" name="TextBox 15"/>
          <p:cNvSpPr txBox="1"/>
          <p:nvPr/>
        </p:nvSpPr>
        <p:spPr>
          <a:xfrm>
            <a:off x="3407702" y="4345360"/>
            <a:ext cx="412292" cy="307777"/>
          </a:xfrm>
          <a:prstGeom prst="rect">
            <a:avLst/>
          </a:prstGeom>
          <a:noFill/>
        </p:spPr>
        <p:txBody>
          <a:bodyPr wrap="none" rtlCol="0">
            <a:spAutoFit/>
          </a:bodyPr>
          <a:lstStyle/>
          <a:p>
            <a:r>
              <a:rPr lang="en-US" sz="1400" dirty="0"/>
              <a:t>2.0</a:t>
            </a:r>
          </a:p>
        </p:txBody>
      </p:sp>
      <p:sp>
        <p:nvSpPr>
          <p:cNvPr id="17" name="TextBox 16"/>
          <p:cNvSpPr txBox="1"/>
          <p:nvPr/>
        </p:nvSpPr>
        <p:spPr>
          <a:xfrm>
            <a:off x="3407702" y="5137448"/>
            <a:ext cx="412292" cy="307777"/>
          </a:xfrm>
          <a:prstGeom prst="rect">
            <a:avLst/>
          </a:prstGeom>
          <a:noFill/>
        </p:spPr>
        <p:txBody>
          <a:bodyPr wrap="none" rtlCol="0">
            <a:spAutoFit/>
          </a:bodyPr>
          <a:lstStyle/>
          <a:p>
            <a:r>
              <a:rPr lang="en-US" sz="1400" dirty="0"/>
              <a:t>1.0</a:t>
            </a:r>
          </a:p>
        </p:txBody>
      </p:sp>
      <p:sp>
        <p:nvSpPr>
          <p:cNvPr id="18" name="TextBox 17"/>
          <p:cNvSpPr txBox="1"/>
          <p:nvPr/>
        </p:nvSpPr>
        <p:spPr>
          <a:xfrm>
            <a:off x="5998544" y="2564905"/>
            <a:ext cx="412292" cy="307777"/>
          </a:xfrm>
          <a:prstGeom prst="rect">
            <a:avLst/>
          </a:prstGeom>
          <a:noFill/>
        </p:spPr>
        <p:txBody>
          <a:bodyPr wrap="none" rtlCol="0">
            <a:spAutoFit/>
          </a:bodyPr>
          <a:lstStyle/>
          <a:p>
            <a:r>
              <a:rPr lang="en-US" sz="1400" dirty="0"/>
              <a:t>3.0</a:t>
            </a:r>
          </a:p>
        </p:txBody>
      </p:sp>
      <p:sp>
        <p:nvSpPr>
          <p:cNvPr id="19" name="TextBox 18"/>
          <p:cNvSpPr txBox="1"/>
          <p:nvPr/>
        </p:nvSpPr>
        <p:spPr>
          <a:xfrm>
            <a:off x="8302800" y="2564905"/>
            <a:ext cx="412292" cy="307777"/>
          </a:xfrm>
          <a:prstGeom prst="rect">
            <a:avLst/>
          </a:prstGeom>
          <a:noFill/>
        </p:spPr>
        <p:txBody>
          <a:bodyPr wrap="none" rtlCol="0">
            <a:spAutoFit/>
          </a:bodyPr>
          <a:lstStyle/>
          <a:p>
            <a:r>
              <a:rPr lang="en-US" sz="1400" dirty="0"/>
              <a:t>2.0</a:t>
            </a:r>
          </a:p>
        </p:txBody>
      </p:sp>
      <p:sp>
        <p:nvSpPr>
          <p:cNvPr id="20" name="TextBox 19"/>
          <p:cNvSpPr txBox="1"/>
          <p:nvPr/>
        </p:nvSpPr>
        <p:spPr>
          <a:xfrm>
            <a:off x="10607056" y="2564905"/>
            <a:ext cx="412292" cy="307777"/>
          </a:xfrm>
          <a:prstGeom prst="rect">
            <a:avLst/>
          </a:prstGeom>
          <a:noFill/>
        </p:spPr>
        <p:txBody>
          <a:bodyPr wrap="none" rtlCol="0">
            <a:spAutoFit/>
          </a:bodyPr>
          <a:lstStyle/>
          <a:p>
            <a:r>
              <a:rPr lang="en-US" sz="1400" dirty="0"/>
              <a:t>1.0</a:t>
            </a:r>
          </a:p>
        </p:txBody>
      </p:sp>
      <p:sp>
        <p:nvSpPr>
          <p:cNvPr id="21" name="TextBox 20"/>
          <p:cNvSpPr txBox="1"/>
          <p:nvPr/>
        </p:nvSpPr>
        <p:spPr>
          <a:xfrm>
            <a:off x="4463820" y="2060848"/>
            <a:ext cx="809837" cy="523220"/>
          </a:xfrm>
          <a:prstGeom prst="rect">
            <a:avLst/>
          </a:prstGeom>
          <a:noFill/>
        </p:spPr>
        <p:txBody>
          <a:bodyPr wrap="none" rtlCol="0">
            <a:spAutoFit/>
          </a:bodyPr>
          <a:lstStyle/>
          <a:p>
            <a:pPr algn="ctr"/>
            <a:r>
              <a:rPr lang="en-US" sz="1400" dirty="0"/>
              <a:t>Strong</a:t>
            </a:r>
          </a:p>
          <a:p>
            <a:pPr algn="ctr"/>
            <a:r>
              <a:rPr lang="en-US" sz="1400" dirty="0"/>
              <a:t>3.0 – 4.0</a:t>
            </a:r>
          </a:p>
        </p:txBody>
      </p:sp>
      <p:sp>
        <p:nvSpPr>
          <p:cNvPr id="22" name="TextBox 21"/>
          <p:cNvSpPr txBox="1"/>
          <p:nvPr/>
        </p:nvSpPr>
        <p:spPr>
          <a:xfrm>
            <a:off x="6842389" y="2060848"/>
            <a:ext cx="809837" cy="523220"/>
          </a:xfrm>
          <a:prstGeom prst="rect">
            <a:avLst/>
          </a:prstGeom>
          <a:noFill/>
        </p:spPr>
        <p:txBody>
          <a:bodyPr wrap="none" rtlCol="0">
            <a:spAutoFit/>
          </a:bodyPr>
          <a:lstStyle/>
          <a:p>
            <a:pPr algn="ctr"/>
            <a:r>
              <a:rPr lang="en-US" sz="1400" dirty="0"/>
              <a:t>Average</a:t>
            </a:r>
          </a:p>
          <a:p>
            <a:pPr algn="ctr"/>
            <a:r>
              <a:rPr lang="en-US" sz="1400" dirty="0"/>
              <a:t>2.0 – 3.0</a:t>
            </a:r>
          </a:p>
        </p:txBody>
      </p:sp>
      <p:sp>
        <p:nvSpPr>
          <p:cNvPr id="23" name="TextBox 22"/>
          <p:cNvSpPr txBox="1"/>
          <p:nvPr/>
        </p:nvSpPr>
        <p:spPr>
          <a:xfrm>
            <a:off x="9146644" y="2060848"/>
            <a:ext cx="809837" cy="523220"/>
          </a:xfrm>
          <a:prstGeom prst="rect">
            <a:avLst/>
          </a:prstGeom>
          <a:noFill/>
        </p:spPr>
        <p:txBody>
          <a:bodyPr wrap="none" rtlCol="0">
            <a:spAutoFit/>
          </a:bodyPr>
          <a:lstStyle/>
          <a:p>
            <a:pPr algn="ctr"/>
            <a:r>
              <a:rPr lang="en-US" sz="1400" dirty="0"/>
              <a:t>Weak</a:t>
            </a:r>
          </a:p>
          <a:p>
            <a:pPr algn="ctr"/>
            <a:r>
              <a:rPr lang="en-US" sz="1400" dirty="0"/>
              <a:t>1.0 – 2.0</a:t>
            </a:r>
          </a:p>
        </p:txBody>
      </p:sp>
      <p:sp>
        <p:nvSpPr>
          <p:cNvPr id="24" name="TextBox 23"/>
          <p:cNvSpPr txBox="1"/>
          <p:nvPr/>
        </p:nvSpPr>
        <p:spPr>
          <a:xfrm>
            <a:off x="1967542" y="2996952"/>
            <a:ext cx="809837" cy="523220"/>
          </a:xfrm>
          <a:prstGeom prst="rect">
            <a:avLst/>
          </a:prstGeom>
          <a:noFill/>
        </p:spPr>
        <p:txBody>
          <a:bodyPr wrap="none" rtlCol="0">
            <a:spAutoFit/>
          </a:bodyPr>
          <a:lstStyle/>
          <a:p>
            <a:pPr algn="ctr"/>
            <a:r>
              <a:rPr lang="en-US" sz="1400" dirty="0"/>
              <a:t>High</a:t>
            </a:r>
          </a:p>
          <a:p>
            <a:pPr algn="ctr"/>
            <a:r>
              <a:rPr lang="en-US" sz="1400" dirty="0"/>
              <a:t>3.0 – 4.0</a:t>
            </a:r>
          </a:p>
        </p:txBody>
      </p:sp>
      <p:sp>
        <p:nvSpPr>
          <p:cNvPr id="25" name="TextBox 24"/>
          <p:cNvSpPr txBox="1"/>
          <p:nvPr/>
        </p:nvSpPr>
        <p:spPr>
          <a:xfrm>
            <a:off x="1967542" y="3841884"/>
            <a:ext cx="809837" cy="523220"/>
          </a:xfrm>
          <a:prstGeom prst="rect">
            <a:avLst/>
          </a:prstGeom>
          <a:noFill/>
        </p:spPr>
        <p:txBody>
          <a:bodyPr wrap="none" rtlCol="0">
            <a:spAutoFit/>
          </a:bodyPr>
          <a:lstStyle/>
          <a:p>
            <a:pPr algn="ctr"/>
            <a:r>
              <a:rPr lang="en-US" sz="1400" dirty="0"/>
              <a:t>Medium</a:t>
            </a:r>
          </a:p>
          <a:p>
            <a:pPr algn="ctr"/>
            <a:r>
              <a:rPr lang="en-US" sz="1400" dirty="0"/>
              <a:t>2.0 – 3.0</a:t>
            </a:r>
          </a:p>
        </p:txBody>
      </p:sp>
      <p:sp>
        <p:nvSpPr>
          <p:cNvPr id="26" name="TextBox 25"/>
          <p:cNvSpPr txBox="1"/>
          <p:nvPr/>
        </p:nvSpPr>
        <p:spPr>
          <a:xfrm>
            <a:off x="1967541" y="4705980"/>
            <a:ext cx="809837" cy="523220"/>
          </a:xfrm>
          <a:prstGeom prst="rect">
            <a:avLst/>
          </a:prstGeom>
          <a:noFill/>
        </p:spPr>
        <p:txBody>
          <a:bodyPr wrap="none" rtlCol="0">
            <a:spAutoFit/>
          </a:bodyPr>
          <a:lstStyle/>
          <a:p>
            <a:pPr algn="ctr"/>
            <a:r>
              <a:rPr lang="en-US" sz="1400" dirty="0"/>
              <a:t>Low</a:t>
            </a:r>
          </a:p>
          <a:p>
            <a:pPr algn="ctr"/>
            <a:r>
              <a:rPr lang="en-US" sz="1400" dirty="0"/>
              <a:t>1.0 – 2.0</a:t>
            </a:r>
          </a:p>
        </p:txBody>
      </p:sp>
      <p:sp>
        <p:nvSpPr>
          <p:cNvPr id="27" name="TextBox 26"/>
          <p:cNvSpPr txBox="1"/>
          <p:nvPr/>
        </p:nvSpPr>
        <p:spPr>
          <a:xfrm>
            <a:off x="0" y="3770456"/>
            <a:ext cx="1918859" cy="523220"/>
          </a:xfrm>
          <a:prstGeom prst="rect">
            <a:avLst/>
          </a:prstGeom>
          <a:noFill/>
        </p:spPr>
        <p:txBody>
          <a:bodyPr wrap="square" rtlCol="0">
            <a:spAutoFit/>
          </a:bodyPr>
          <a:lstStyle/>
          <a:p>
            <a:pPr algn="ctr"/>
            <a:r>
              <a:rPr lang="en-US" sz="1400" b="1" dirty="0">
                <a:solidFill>
                  <a:srgbClr val="C00000"/>
                </a:solidFill>
              </a:rPr>
              <a:t>The EFE Total Weighted Score</a:t>
            </a:r>
          </a:p>
        </p:txBody>
      </p:sp>
      <p:sp>
        <p:nvSpPr>
          <p:cNvPr id="28" name="TextBox 27"/>
          <p:cNvSpPr txBox="1"/>
          <p:nvPr/>
        </p:nvSpPr>
        <p:spPr>
          <a:xfrm>
            <a:off x="5615947" y="1609056"/>
            <a:ext cx="3684555" cy="307777"/>
          </a:xfrm>
          <a:prstGeom prst="rect">
            <a:avLst/>
          </a:prstGeom>
          <a:noFill/>
        </p:spPr>
        <p:txBody>
          <a:bodyPr wrap="square" rtlCol="0">
            <a:spAutoFit/>
          </a:bodyPr>
          <a:lstStyle/>
          <a:p>
            <a:pPr algn="ctr"/>
            <a:r>
              <a:rPr lang="en-US" sz="1400" b="1" dirty="0">
                <a:solidFill>
                  <a:srgbClr val="C00000"/>
                </a:solidFill>
              </a:rPr>
              <a:t>The IFE Total Weighted Score</a:t>
            </a:r>
          </a:p>
        </p:txBody>
      </p:sp>
      <p:sp>
        <p:nvSpPr>
          <p:cNvPr id="29" name="Rectangle 28"/>
          <p:cNvSpPr/>
          <p:nvPr/>
        </p:nvSpPr>
        <p:spPr>
          <a:xfrm>
            <a:off x="96011" y="1700808"/>
            <a:ext cx="431371" cy="21602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0" name="TextBox 29"/>
          <p:cNvSpPr txBox="1"/>
          <p:nvPr/>
        </p:nvSpPr>
        <p:spPr>
          <a:xfrm>
            <a:off x="527381" y="1556793"/>
            <a:ext cx="3072341" cy="954107"/>
          </a:xfrm>
          <a:prstGeom prst="rect">
            <a:avLst/>
          </a:prstGeom>
          <a:noFill/>
        </p:spPr>
        <p:txBody>
          <a:bodyPr wrap="square" rtlCol="0">
            <a:spAutoFit/>
          </a:bodyPr>
          <a:lstStyle/>
          <a:p>
            <a:pPr>
              <a:buFont typeface="Arial" pitchFamily="34" charset="0"/>
              <a:buChar char="•"/>
            </a:pPr>
            <a:r>
              <a:rPr lang="en-US" sz="1400" dirty="0"/>
              <a:t>  B, F, H Integration</a:t>
            </a:r>
          </a:p>
          <a:p>
            <a:pPr>
              <a:buFont typeface="Arial" pitchFamily="34" charset="0"/>
              <a:buChar char="•"/>
            </a:pPr>
            <a:r>
              <a:rPr lang="en-US" sz="1400" dirty="0"/>
              <a:t>  Market Penetration</a:t>
            </a:r>
          </a:p>
          <a:p>
            <a:pPr>
              <a:buFont typeface="Arial" pitchFamily="34" charset="0"/>
              <a:buChar char="•"/>
            </a:pPr>
            <a:r>
              <a:rPr lang="en-US" sz="1400" dirty="0"/>
              <a:t>  Market Development</a:t>
            </a:r>
          </a:p>
          <a:p>
            <a:pPr>
              <a:buFont typeface="Arial" pitchFamily="34" charset="0"/>
              <a:buChar char="•"/>
            </a:pPr>
            <a:r>
              <a:rPr lang="en-US" sz="1400" dirty="0"/>
              <a:t>  Product Development</a:t>
            </a:r>
          </a:p>
        </p:txBody>
      </p:sp>
      <p:sp>
        <p:nvSpPr>
          <p:cNvPr id="31" name="Rectangle 30"/>
          <p:cNvSpPr/>
          <p:nvPr/>
        </p:nvSpPr>
        <p:spPr>
          <a:xfrm>
            <a:off x="143339" y="5733256"/>
            <a:ext cx="431371"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2" name="TextBox 31"/>
          <p:cNvSpPr txBox="1"/>
          <p:nvPr/>
        </p:nvSpPr>
        <p:spPr>
          <a:xfrm>
            <a:off x="527381" y="5661248"/>
            <a:ext cx="3072341" cy="738664"/>
          </a:xfrm>
          <a:prstGeom prst="rect">
            <a:avLst/>
          </a:prstGeom>
          <a:solidFill>
            <a:schemeClr val="bg1"/>
          </a:solidFill>
        </p:spPr>
        <p:txBody>
          <a:bodyPr wrap="square" rtlCol="0">
            <a:spAutoFit/>
          </a:bodyPr>
          <a:lstStyle/>
          <a:p>
            <a:r>
              <a:rPr lang="en-US" sz="1400" dirty="0"/>
              <a:t>  Hold and Maintain</a:t>
            </a:r>
          </a:p>
          <a:p>
            <a:pPr>
              <a:buFont typeface="Arial" pitchFamily="34" charset="0"/>
              <a:buChar char="•"/>
            </a:pPr>
            <a:r>
              <a:rPr lang="en-US" sz="1400" dirty="0"/>
              <a:t>  Market Penetration</a:t>
            </a:r>
          </a:p>
          <a:p>
            <a:pPr>
              <a:buFont typeface="Arial" pitchFamily="34" charset="0"/>
              <a:buChar char="•"/>
            </a:pPr>
            <a:r>
              <a:rPr lang="en-US" sz="1400" dirty="0"/>
              <a:t>  Product Development</a:t>
            </a:r>
          </a:p>
        </p:txBody>
      </p:sp>
      <p:sp>
        <p:nvSpPr>
          <p:cNvPr id="33" name="Rectangle 32"/>
          <p:cNvSpPr/>
          <p:nvPr/>
        </p:nvSpPr>
        <p:spPr>
          <a:xfrm>
            <a:off x="6432715" y="5733256"/>
            <a:ext cx="431371" cy="21602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4" name="TextBox 33"/>
          <p:cNvSpPr txBox="1"/>
          <p:nvPr/>
        </p:nvSpPr>
        <p:spPr>
          <a:xfrm>
            <a:off x="6864086" y="5661248"/>
            <a:ext cx="3072341" cy="738664"/>
          </a:xfrm>
          <a:prstGeom prst="rect">
            <a:avLst/>
          </a:prstGeom>
          <a:noFill/>
        </p:spPr>
        <p:txBody>
          <a:bodyPr wrap="square" rtlCol="0">
            <a:spAutoFit/>
          </a:bodyPr>
          <a:lstStyle/>
          <a:p>
            <a:r>
              <a:rPr lang="en-US" sz="1400" dirty="0"/>
              <a:t>  Harvest or Divest</a:t>
            </a:r>
          </a:p>
          <a:p>
            <a:pPr>
              <a:buFont typeface="Arial" pitchFamily="34" charset="0"/>
              <a:buChar char="•"/>
            </a:pPr>
            <a:r>
              <a:rPr lang="en-US" sz="1400" dirty="0"/>
              <a:t>  Retrenchment</a:t>
            </a:r>
          </a:p>
          <a:p>
            <a:pPr>
              <a:buFont typeface="Arial" pitchFamily="34" charset="0"/>
              <a:buChar char="•"/>
            </a:pPr>
            <a:r>
              <a:rPr lang="en-US" sz="1400" dirty="0"/>
              <a:t>  Divestiture</a:t>
            </a:r>
          </a:p>
        </p:txBody>
      </p:sp>
    </p:spTree>
    <p:extLst>
      <p:ext uri="{BB962C8B-B14F-4D97-AF65-F5344CB8AC3E}">
        <p14:creationId xmlns:p14="http://schemas.microsoft.com/office/powerpoint/2010/main" val="276769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4)">
                                      <p:cBhvr>
                                        <p:cTn id="10" dur="2000"/>
                                        <p:tgtEl>
                                          <p:spTgt spid="5"/>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4)">
                                      <p:cBhvr>
                                        <p:cTn id="13" dur="2000"/>
                                        <p:tgtEl>
                                          <p:spTgt spid="6"/>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4)">
                                      <p:cBhvr>
                                        <p:cTn id="16" dur="2000"/>
                                        <p:tgtEl>
                                          <p:spTgt spid="7"/>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4)">
                                      <p:cBhvr>
                                        <p:cTn id="19" dur="2000"/>
                                        <p:tgtEl>
                                          <p:spTgt spid="8"/>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4)">
                                      <p:cBhvr>
                                        <p:cTn id="22" dur="2000"/>
                                        <p:tgtEl>
                                          <p:spTgt spid="9"/>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heel(4)">
                                      <p:cBhvr>
                                        <p:cTn id="25" dur="2000"/>
                                        <p:tgtEl>
                                          <p:spTgt spid="10"/>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heel(4)">
                                      <p:cBhvr>
                                        <p:cTn id="28" dur="2000"/>
                                        <p:tgtEl>
                                          <p:spTgt spid="11"/>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heel(4)">
                                      <p:cBhvr>
                                        <p:cTn id="31" dur="2000"/>
                                        <p:tgtEl>
                                          <p:spTgt spid="12"/>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heel(4)">
                                      <p:cBhvr>
                                        <p:cTn id="34" dur="2000"/>
                                        <p:tgtEl>
                                          <p:spTgt spid="14"/>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heel(4)">
                                      <p:cBhvr>
                                        <p:cTn id="37" dur="2000"/>
                                        <p:tgtEl>
                                          <p:spTgt spid="15"/>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heel(4)">
                                      <p:cBhvr>
                                        <p:cTn id="40" dur="2000"/>
                                        <p:tgtEl>
                                          <p:spTgt spid="16"/>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heel(4)">
                                      <p:cBhvr>
                                        <p:cTn id="43" dur="2000"/>
                                        <p:tgtEl>
                                          <p:spTgt spid="17"/>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heel(4)">
                                      <p:cBhvr>
                                        <p:cTn id="46" dur="2000"/>
                                        <p:tgtEl>
                                          <p:spTgt spid="18"/>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heel(4)">
                                      <p:cBhvr>
                                        <p:cTn id="49" dur="2000"/>
                                        <p:tgtEl>
                                          <p:spTgt spid="19"/>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heel(4)">
                                      <p:cBhvr>
                                        <p:cTn id="52" dur="2000"/>
                                        <p:tgtEl>
                                          <p:spTgt spid="20"/>
                                        </p:tgtEl>
                                      </p:cBhvr>
                                    </p:animEffect>
                                  </p:childTnLst>
                                </p:cTn>
                              </p:par>
                              <p:par>
                                <p:cTn id="53" presetID="21" presetClass="entr" presetSubtype="4"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heel(4)">
                                      <p:cBhvr>
                                        <p:cTn id="55" dur="2000"/>
                                        <p:tgtEl>
                                          <p:spTgt spid="21"/>
                                        </p:tgtEl>
                                      </p:cBhvr>
                                    </p:animEffect>
                                  </p:childTnLst>
                                </p:cTn>
                              </p:par>
                              <p:par>
                                <p:cTn id="56" presetID="21" presetClass="entr" presetSubtype="4"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heel(4)">
                                      <p:cBhvr>
                                        <p:cTn id="58" dur="2000"/>
                                        <p:tgtEl>
                                          <p:spTgt spid="22"/>
                                        </p:tgtEl>
                                      </p:cBhvr>
                                    </p:animEffect>
                                  </p:childTnLst>
                                </p:cTn>
                              </p:par>
                              <p:par>
                                <p:cTn id="59" presetID="21" presetClass="entr" presetSubtype="4"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heel(4)">
                                      <p:cBhvr>
                                        <p:cTn id="61" dur="2000"/>
                                        <p:tgtEl>
                                          <p:spTgt spid="23"/>
                                        </p:tgtEl>
                                      </p:cBhvr>
                                    </p:animEffect>
                                  </p:childTnLst>
                                </p:cTn>
                              </p:par>
                              <p:par>
                                <p:cTn id="62" presetID="21" presetClass="entr" presetSubtype="4"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heel(4)">
                                      <p:cBhvr>
                                        <p:cTn id="64" dur="2000"/>
                                        <p:tgtEl>
                                          <p:spTgt spid="24"/>
                                        </p:tgtEl>
                                      </p:cBhvr>
                                    </p:animEffect>
                                  </p:childTnLst>
                                </p:cTn>
                              </p:par>
                              <p:par>
                                <p:cTn id="65" presetID="21" presetClass="entr" presetSubtype="4"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heel(4)">
                                      <p:cBhvr>
                                        <p:cTn id="67" dur="2000"/>
                                        <p:tgtEl>
                                          <p:spTgt spid="25"/>
                                        </p:tgtEl>
                                      </p:cBhvr>
                                    </p:animEffect>
                                  </p:childTnLst>
                                </p:cTn>
                              </p:par>
                              <p:par>
                                <p:cTn id="68" presetID="21" presetClass="entr" presetSubtype="4"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wheel(4)">
                                      <p:cBhvr>
                                        <p:cTn id="70" dur="2000"/>
                                        <p:tgtEl>
                                          <p:spTgt spid="26"/>
                                        </p:tgtEl>
                                      </p:cBhvr>
                                    </p:animEffect>
                                  </p:childTnLst>
                                </p:cTn>
                              </p:par>
                              <p:par>
                                <p:cTn id="71" presetID="21" presetClass="entr" presetSubtype="4"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heel(4)">
                                      <p:cBhvr>
                                        <p:cTn id="73" dur="2000"/>
                                        <p:tgtEl>
                                          <p:spTgt spid="27"/>
                                        </p:tgtEl>
                                      </p:cBhvr>
                                    </p:animEffect>
                                  </p:childTnLst>
                                </p:cTn>
                              </p:par>
                              <p:par>
                                <p:cTn id="74" presetID="21" presetClass="entr" presetSubtype="4"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wheel(4)">
                                      <p:cBhvr>
                                        <p:cTn id="76" dur="2000"/>
                                        <p:tgtEl>
                                          <p:spTgt spid="28"/>
                                        </p:tgtEl>
                                      </p:cBhvr>
                                    </p:animEffect>
                                  </p:childTnLst>
                                </p:cTn>
                              </p:par>
                            </p:childTnLst>
                          </p:cTn>
                        </p:par>
                      </p:childTnLst>
                    </p:cTn>
                  </p:par>
                  <p:par>
                    <p:cTn id="77" fill="hold">
                      <p:stCondLst>
                        <p:cond delay="indefinite"/>
                      </p:stCondLst>
                      <p:childTnLst>
                        <p:par>
                          <p:cTn id="78" fill="hold">
                            <p:stCondLst>
                              <p:cond delay="0"/>
                            </p:stCondLst>
                            <p:childTnLst>
                              <p:par>
                                <p:cTn id="79" presetID="7" presetClass="entr" presetSubtype="8"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additive="base">
                                        <p:cTn id="81" dur="1000" fill="hold"/>
                                        <p:tgtEl>
                                          <p:spTgt spid="29"/>
                                        </p:tgtEl>
                                        <p:attrNameLst>
                                          <p:attrName>ppt_x</p:attrName>
                                        </p:attrNameLst>
                                      </p:cBhvr>
                                      <p:tavLst>
                                        <p:tav tm="0">
                                          <p:val>
                                            <p:strVal val="0-#ppt_w/2"/>
                                          </p:val>
                                        </p:tav>
                                        <p:tav tm="100000">
                                          <p:val>
                                            <p:strVal val="#ppt_x"/>
                                          </p:val>
                                        </p:tav>
                                      </p:tavLst>
                                    </p:anim>
                                    <p:anim calcmode="lin" valueType="num">
                                      <p:cBhvr additive="base">
                                        <p:cTn id="82" dur="1000" fill="hold"/>
                                        <p:tgtEl>
                                          <p:spTgt spid="29"/>
                                        </p:tgtEl>
                                        <p:attrNameLst>
                                          <p:attrName>ppt_y</p:attrName>
                                        </p:attrNameLst>
                                      </p:cBhvr>
                                      <p:tavLst>
                                        <p:tav tm="0">
                                          <p:val>
                                            <p:strVal val="#ppt_y"/>
                                          </p:val>
                                        </p:tav>
                                        <p:tav tm="100000">
                                          <p:val>
                                            <p:strVal val="#ppt_y"/>
                                          </p:val>
                                        </p:tav>
                                      </p:tavLst>
                                    </p:anim>
                                  </p:childTnLst>
                                </p:cTn>
                              </p:par>
                              <p:par>
                                <p:cTn id="83" presetID="7" presetClass="entr" presetSubtype="8"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additive="base">
                                        <p:cTn id="85" dur="1000" fill="hold"/>
                                        <p:tgtEl>
                                          <p:spTgt spid="30"/>
                                        </p:tgtEl>
                                        <p:attrNameLst>
                                          <p:attrName>ppt_x</p:attrName>
                                        </p:attrNameLst>
                                      </p:cBhvr>
                                      <p:tavLst>
                                        <p:tav tm="0">
                                          <p:val>
                                            <p:strVal val="0-#ppt_w/2"/>
                                          </p:val>
                                        </p:tav>
                                        <p:tav tm="100000">
                                          <p:val>
                                            <p:strVal val="#ppt_x"/>
                                          </p:val>
                                        </p:tav>
                                      </p:tavLst>
                                    </p:anim>
                                    <p:anim calcmode="lin" valueType="num">
                                      <p:cBhvr additive="base">
                                        <p:cTn id="86" dur="10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7" presetClass="entr" presetSubtype="4"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additive="base">
                                        <p:cTn id="91" dur="2000" fill="hold"/>
                                        <p:tgtEl>
                                          <p:spTgt spid="31"/>
                                        </p:tgtEl>
                                        <p:attrNameLst>
                                          <p:attrName>ppt_x</p:attrName>
                                        </p:attrNameLst>
                                      </p:cBhvr>
                                      <p:tavLst>
                                        <p:tav tm="0">
                                          <p:val>
                                            <p:strVal val="#ppt_x"/>
                                          </p:val>
                                        </p:tav>
                                        <p:tav tm="100000">
                                          <p:val>
                                            <p:strVal val="#ppt_x"/>
                                          </p:val>
                                        </p:tav>
                                      </p:tavLst>
                                    </p:anim>
                                    <p:anim calcmode="lin" valueType="num">
                                      <p:cBhvr additive="base">
                                        <p:cTn id="92" dur="2000" fill="hold"/>
                                        <p:tgtEl>
                                          <p:spTgt spid="31"/>
                                        </p:tgtEl>
                                        <p:attrNameLst>
                                          <p:attrName>ppt_y</p:attrName>
                                        </p:attrNameLst>
                                      </p:cBhvr>
                                      <p:tavLst>
                                        <p:tav tm="0">
                                          <p:val>
                                            <p:strVal val="1+#ppt_h/2"/>
                                          </p:val>
                                        </p:tav>
                                        <p:tav tm="100000">
                                          <p:val>
                                            <p:strVal val="#ppt_y"/>
                                          </p:val>
                                        </p:tav>
                                      </p:tavLst>
                                    </p:anim>
                                  </p:childTnLst>
                                </p:cTn>
                              </p:par>
                              <p:par>
                                <p:cTn id="93" presetID="7" presetClass="entr" presetSubtype="4" fill="hold" grpId="0" nodeType="withEffect">
                                  <p:stCondLst>
                                    <p:cond delay="0"/>
                                  </p:stCondLst>
                                  <p:childTnLst>
                                    <p:set>
                                      <p:cBhvr>
                                        <p:cTn id="94" dur="1" fill="hold">
                                          <p:stCondLst>
                                            <p:cond delay="0"/>
                                          </p:stCondLst>
                                        </p:cTn>
                                        <p:tgtEl>
                                          <p:spTgt spid="32"/>
                                        </p:tgtEl>
                                        <p:attrNameLst>
                                          <p:attrName>style.visibility</p:attrName>
                                        </p:attrNameLst>
                                      </p:cBhvr>
                                      <p:to>
                                        <p:strVal val="visible"/>
                                      </p:to>
                                    </p:set>
                                    <p:anim calcmode="lin" valueType="num">
                                      <p:cBhvr additive="base">
                                        <p:cTn id="95" dur="2000" fill="hold"/>
                                        <p:tgtEl>
                                          <p:spTgt spid="32"/>
                                        </p:tgtEl>
                                        <p:attrNameLst>
                                          <p:attrName>ppt_x</p:attrName>
                                        </p:attrNameLst>
                                      </p:cBhvr>
                                      <p:tavLst>
                                        <p:tav tm="0">
                                          <p:val>
                                            <p:strVal val="#ppt_x"/>
                                          </p:val>
                                        </p:tav>
                                        <p:tav tm="100000">
                                          <p:val>
                                            <p:strVal val="#ppt_x"/>
                                          </p:val>
                                        </p:tav>
                                      </p:tavLst>
                                    </p:anim>
                                    <p:anim calcmode="lin" valueType="num">
                                      <p:cBhvr additive="base">
                                        <p:cTn id="96" dur="20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7" presetClass="entr" presetSubtype="4" fill="hold" grpId="0" nodeType="clickEffect">
                                  <p:stCondLst>
                                    <p:cond delay="0"/>
                                  </p:stCondLst>
                                  <p:childTnLst>
                                    <p:set>
                                      <p:cBhvr>
                                        <p:cTn id="100" dur="1" fill="hold">
                                          <p:stCondLst>
                                            <p:cond delay="0"/>
                                          </p:stCondLst>
                                        </p:cTn>
                                        <p:tgtEl>
                                          <p:spTgt spid="34"/>
                                        </p:tgtEl>
                                        <p:attrNameLst>
                                          <p:attrName>style.visibility</p:attrName>
                                        </p:attrNameLst>
                                      </p:cBhvr>
                                      <p:to>
                                        <p:strVal val="visible"/>
                                      </p:to>
                                    </p:set>
                                    <p:anim calcmode="lin" valueType="num">
                                      <p:cBhvr additive="base">
                                        <p:cTn id="101" dur="2000" fill="hold"/>
                                        <p:tgtEl>
                                          <p:spTgt spid="34"/>
                                        </p:tgtEl>
                                        <p:attrNameLst>
                                          <p:attrName>ppt_x</p:attrName>
                                        </p:attrNameLst>
                                      </p:cBhvr>
                                      <p:tavLst>
                                        <p:tav tm="0">
                                          <p:val>
                                            <p:strVal val="#ppt_x"/>
                                          </p:val>
                                        </p:tav>
                                        <p:tav tm="100000">
                                          <p:val>
                                            <p:strVal val="#ppt_x"/>
                                          </p:val>
                                        </p:tav>
                                      </p:tavLst>
                                    </p:anim>
                                    <p:anim calcmode="lin" valueType="num">
                                      <p:cBhvr additive="base">
                                        <p:cTn id="102" dur="2000" fill="hold"/>
                                        <p:tgtEl>
                                          <p:spTgt spid="34"/>
                                        </p:tgtEl>
                                        <p:attrNameLst>
                                          <p:attrName>ppt_y</p:attrName>
                                        </p:attrNameLst>
                                      </p:cBhvr>
                                      <p:tavLst>
                                        <p:tav tm="0">
                                          <p:val>
                                            <p:strVal val="1+#ppt_h/2"/>
                                          </p:val>
                                        </p:tav>
                                        <p:tav tm="100000">
                                          <p:val>
                                            <p:strVal val="#ppt_y"/>
                                          </p:val>
                                        </p:tav>
                                      </p:tavLst>
                                    </p:anim>
                                  </p:childTnLst>
                                </p:cTn>
                              </p:par>
                              <p:par>
                                <p:cTn id="103" presetID="7" presetClass="entr" presetSubtype="4"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 calcmode="lin" valueType="num">
                                      <p:cBhvr additive="base">
                                        <p:cTn id="105" dur="2000" fill="hold"/>
                                        <p:tgtEl>
                                          <p:spTgt spid="33"/>
                                        </p:tgtEl>
                                        <p:attrNameLst>
                                          <p:attrName>ppt_x</p:attrName>
                                        </p:attrNameLst>
                                      </p:cBhvr>
                                      <p:tavLst>
                                        <p:tav tm="0">
                                          <p:val>
                                            <p:strVal val="#ppt_x"/>
                                          </p:val>
                                        </p:tav>
                                        <p:tav tm="100000">
                                          <p:val>
                                            <p:strVal val="#ppt_x"/>
                                          </p:val>
                                        </p:tav>
                                      </p:tavLst>
                                    </p:anim>
                                    <p:anim calcmode="lin" valueType="num">
                                      <p:cBhvr additive="base">
                                        <p:cTn id="106" dur="20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animBg="1"/>
      <p:bldP spid="30" grpId="0"/>
      <p:bldP spid="31" grpId="0" animBg="1"/>
      <p:bldP spid="32" grpId="0" animBg="1"/>
      <p:bldP spid="33" grpId="0" animBg="1"/>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IE Matrix Example</a:t>
            </a:r>
          </a:p>
        </p:txBody>
      </p:sp>
      <p:graphicFrame>
        <p:nvGraphicFramePr>
          <p:cNvPr id="4" name="Content Placeholder 3"/>
          <p:cNvGraphicFramePr>
            <a:graphicFrameLocks noGrp="1"/>
          </p:cNvGraphicFramePr>
          <p:nvPr>
            <p:ph idx="1"/>
          </p:nvPr>
        </p:nvGraphicFramePr>
        <p:xfrm>
          <a:off x="838200" y="1825625"/>
          <a:ext cx="10515227" cy="2735992"/>
        </p:xfrm>
        <a:graphic>
          <a:graphicData uri="http://schemas.openxmlformats.org/drawingml/2006/table">
            <a:tbl>
              <a:tblPr firstRow="1" bandRow="1">
                <a:tableStyleId>{5C22544A-7EE6-4342-B048-85BDC9FD1C3A}</a:tableStyleId>
              </a:tblPr>
              <a:tblGrid>
                <a:gridCol w="1960406">
                  <a:extLst>
                    <a:ext uri="{9D8B030D-6E8A-4147-A177-3AD203B41FA5}">
                      <a16:colId xmlns:a16="http://schemas.microsoft.com/office/drawing/2014/main" val="20000"/>
                    </a:ext>
                  </a:extLst>
                </a:gridCol>
                <a:gridCol w="1960410">
                  <a:extLst>
                    <a:ext uri="{9D8B030D-6E8A-4147-A177-3AD203B41FA5}">
                      <a16:colId xmlns:a16="http://schemas.microsoft.com/office/drawing/2014/main" val="20001"/>
                    </a:ext>
                  </a:extLst>
                </a:gridCol>
                <a:gridCol w="891096">
                  <a:extLst>
                    <a:ext uri="{9D8B030D-6E8A-4147-A177-3AD203B41FA5}">
                      <a16:colId xmlns:a16="http://schemas.microsoft.com/office/drawing/2014/main" val="20002"/>
                    </a:ext>
                  </a:extLst>
                </a:gridCol>
                <a:gridCol w="1425753">
                  <a:extLst>
                    <a:ext uri="{9D8B030D-6E8A-4147-A177-3AD203B41FA5}">
                      <a16:colId xmlns:a16="http://schemas.microsoft.com/office/drawing/2014/main" val="20003"/>
                    </a:ext>
                  </a:extLst>
                </a:gridCol>
                <a:gridCol w="1273212">
                  <a:extLst>
                    <a:ext uri="{9D8B030D-6E8A-4147-A177-3AD203B41FA5}">
                      <a16:colId xmlns:a16="http://schemas.microsoft.com/office/drawing/2014/main" val="20004"/>
                    </a:ext>
                  </a:extLst>
                </a:gridCol>
                <a:gridCol w="1502175">
                  <a:extLst>
                    <a:ext uri="{9D8B030D-6E8A-4147-A177-3AD203B41FA5}">
                      <a16:colId xmlns:a16="http://schemas.microsoft.com/office/drawing/2014/main" val="20005"/>
                    </a:ext>
                  </a:extLst>
                </a:gridCol>
                <a:gridCol w="1502175">
                  <a:extLst>
                    <a:ext uri="{9D8B030D-6E8A-4147-A177-3AD203B41FA5}">
                      <a16:colId xmlns:a16="http://schemas.microsoft.com/office/drawing/2014/main" val="20006"/>
                    </a:ext>
                  </a:extLst>
                </a:gridCol>
              </a:tblGrid>
              <a:tr h="510952">
                <a:tc>
                  <a:txBody>
                    <a:bodyPr/>
                    <a:lstStyle/>
                    <a:p>
                      <a:pPr algn="ctr"/>
                      <a:r>
                        <a:rPr lang="en-US" sz="1600" dirty="0"/>
                        <a:t>Division</a:t>
                      </a:r>
                    </a:p>
                  </a:txBody>
                  <a:tcPr marL="113157" marR="113157" anchor="ctr"/>
                </a:tc>
                <a:tc>
                  <a:txBody>
                    <a:bodyPr/>
                    <a:lstStyle/>
                    <a:p>
                      <a:pPr algn="ctr"/>
                      <a:r>
                        <a:rPr lang="en-US" sz="1200" dirty="0"/>
                        <a:t>Sales (</a:t>
                      </a:r>
                      <a:r>
                        <a:rPr lang="en-US" sz="1200" dirty="0" err="1"/>
                        <a:t>MilyardRp</a:t>
                      </a:r>
                      <a:r>
                        <a:rPr lang="en-US" sz="1200" dirty="0"/>
                        <a:t>)</a:t>
                      </a:r>
                    </a:p>
                  </a:txBody>
                  <a:tcPr marL="113157" marR="113157" anchor="ctr"/>
                </a:tc>
                <a:tc>
                  <a:txBody>
                    <a:bodyPr/>
                    <a:lstStyle/>
                    <a:p>
                      <a:pPr algn="ctr"/>
                      <a:r>
                        <a:rPr lang="en-US" sz="1400" dirty="0"/>
                        <a:t>% Sales</a:t>
                      </a:r>
                    </a:p>
                  </a:txBody>
                  <a:tcPr marL="113157" marR="113157" anchor="ctr"/>
                </a:tc>
                <a:tc>
                  <a:txBody>
                    <a:bodyPr/>
                    <a:lstStyle/>
                    <a:p>
                      <a:pPr algn="ctr"/>
                      <a:r>
                        <a:rPr lang="en-US" sz="1400" dirty="0"/>
                        <a:t>Profit   (</a:t>
                      </a:r>
                      <a:r>
                        <a:rPr lang="en-US" sz="1400" dirty="0" err="1"/>
                        <a:t>Juta</a:t>
                      </a:r>
                      <a:r>
                        <a:rPr lang="en-US" sz="1400" dirty="0"/>
                        <a:t> </a:t>
                      </a:r>
                      <a:r>
                        <a:rPr lang="en-US" sz="1400" dirty="0" err="1"/>
                        <a:t>Rp</a:t>
                      </a:r>
                      <a:r>
                        <a:rPr lang="en-US" sz="1400" dirty="0"/>
                        <a:t>)</a:t>
                      </a:r>
                    </a:p>
                  </a:txBody>
                  <a:tcPr marL="113157" marR="113157" anchor="ctr"/>
                </a:tc>
                <a:tc>
                  <a:txBody>
                    <a:bodyPr/>
                    <a:lstStyle/>
                    <a:p>
                      <a:pPr algn="ctr"/>
                      <a:r>
                        <a:rPr lang="en-US" sz="1400" dirty="0"/>
                        <a:t>% Profit</a:t>
                      </a:r>
                    </a:p>
                  </a:txBody>
                  <a:tcPr marL="113157" marR="113157" anchor="ctr"/>
                </a:tc>
                <a:tc>
                  <a:txBody>
                    <a:bodyPr/>
                    <a:lstStyle/>
                    <a:p>
                      <a:pPr algn="ctr"/>
                      <a:r>
                        <a:rPr lang="en-US" sz="1400" dirty="0"/>
                        <a:t>IFE Score</a:t>
                      </a:r>
                    </a:p>
                  </a:txBody>
                  <a:tcPr marL="113157" marR="113157" anchor="ctr"/>
                </a:tc>
                <a:tc>
                  <a:txBody>
                    <a:bodyPr/>
                    <a:lstStyle/>
                    <a:p>
                      <a:pPr algn="ctr"/>
                      <a:r>
                        <a:rPr lang="en-US" sz="1400" dirty="0"/>
                        <a:t>EFE</a:t>
                      </a:r>
                      <a:endParaRPr lang="en-US" sz="1200" dirty="0"/>
                    </a:p>
                  </a:txBody>
                  <a:tcPr marL="113157" marR="113157" anchor="ctr"/>
                </a:tc>
                <a:extLst>
                  <a:ext uri="{0D108BD9-81ED-4DB2-BD59-A6C34878D82A}">
                    <a16:rowId xmlns:a16="http://schemas.microsoft.com/office/drawing/2014/main" val="10000"/>
                  </a:ext>
                </a:extLst>
              </a:tr>
              <a:tr h="370840">
                <a:tc>
                  <a:txBody>
                    <a:bodyPr/>
                    <a:lstStyle/>
                    <a:p>
                      <a:pPr algn="ctr"/>
                      <a:r>
                        <a:rPr lang="en-US" dirty="0"/>
                        <a:t>I</a:t>
                      </a:r>
                    </a:p>
                  </a:txBody>
                  <a:tcPr marL="113157" marR="113157" anchor="ctr"/>
                </a:tc>
                <a:tc>
                  <a:txBody>
                    <a:bodyPr/>
                    <a:lstStyle/>
                    <a:p>
                      <a:r>
                        <a:rPr lang="en-US" dirty="0"/>
                        <a:t>100</a:t>
                      </a:r>
                    </a:p>
                  </a:txBody>
                  <a:tcPr marL="113157" marR="113157" anchor="ctr"/>
                </a:tc>
                <a:tc>
                  <a:txBody>
                    <a:bodyPr/>
                    <a:lstStyle/>
                    <a:p>
                      <a:r>
                        <a:rPr lang="en-US" dirty="0"/>
                        <a:t>25.0</a:t>
                      </a:r>
                    </a:p>
                  </a:txBody>
                  <a:tcPr marL="113157" marR="113157" anchor="ctr"/>
                </a:tc>
                <a:tc>
                  <a:txBody>
                    <a:bodyPr/>
                    <a:lstStyle/>
                    <a:p>
                      <a:r>
                        <a:rPr lang="en-US" dirty="0"/>
                        <a:t>10</a:t>
                      </a:r>
                    </a:p>
                  </a:txBody>
                  <a:tcPr marL="113157" marR="113157" anchor="ctr"/>
                </a:tc>
                <a:tc>
                  <a:txBody>
                    <a:bodyPr/>
                    <a:lstStyle/>
                    <a:p>
                      <a:r>
                        <a:rPr lang="en-US" dirty="0"/>
                        <a:t>50</a:t>
                      </a:r>
                    </a:p>
                  </a:txBody>
                  <a:tcPr marL="113157" marR="113157" anchor="ctr"/>
                </a:tc>
                <a:tc>
                  <a:txBody>
                    <a:bodyPr/>
                    <a:lstStyle/>
                    <a:p>
                      <a:r>
                        <a:rPr lang="en-US" dirty="0"/>
                        <a:t>3,6</a:t>
                      </a:r>
                    </a:p>
                  </a:txBody>
                  <a:tcPr marL="113157" marR="113157" anchor="ctr"/>
                </a:tc>
                <a:tc>
                  <a:txBody>
                    <a:bodyPr/>
                    <a:lstStyle/>
                    <a:p>
                      <a:r>
                        <a:rPr lang="en-US" dirty="0"/>
                        <a:t>3,2</a:t>
                      </a:r>
                    </a:p>
                  </a:txBody>
                  <a:tcPr marL="113157" marR="113157" anchor="ctr"/>
                </a:tc>
                <a:extLst>
                  <a:ext uri="{0D108BD9-81ED-4DB2-BD59-A6C34878D82A}">
                    <a16:rowId xmlns:a16="http://schemas.microsoft.com/office/drawing/2014/main" val="10001"/>
                  </a:ext>
                </a:extLst>
              </a:tr>
              <a:tr h="370840">
                <a:tc>
                  <a:txBody>
                    <a:bodyPr/>
                    <a:lstStyle/>
                    <a:p>
                      <a:pPr algn="ctr"/>
                      <a:r>
                        <a:rPr lang="en-US" dirty="0"/>
                        <a:t>II</a:t>
                      </a:r>
                    </a:p>
                  </a:txBody>
                  <a:tcPr marL="113157" marR="113157" anchor="ctr"/>
                </a:tc>
                <a:tc>
                  <a:txBody>
                    <a:bodyPr/>
                    <a:lstStyle/>
                    <a:p>
                      <a:r>
                        <a:rPr lang="en-US" dirty="0"/>
                        <a:t>200</a:t>
                      </a:r>
                    </a:p>
                  </a:txBody>
                  <a:tcPr marL="113157" marR="113157" anchor="ctr"/>
                </a:tc>
                <a:tc>
                  <a:txBody>
                    <a:bodyPr/>
                    <a:lstStyle/>
                    <a:p>
                      <a:r>
                        <a:rPr lang="en-US" dirty="0"/>
                        <a:t>50.0</a:t>
                      </a:r>
                    </a:p>
                  </a:txBody>
                  <a:tcPr marL="113157" marR="113157" anchor="ctr"/>
                </a:tc>
                <a:tc>
                  <a:txBody>
                    <a:bodyPr/>
                    <a:lstStyle/>
                    <a:p>
                      <a:r>
                        <a:rPr lang="en-US" dirty="0"/>
                        <a:t>5</a:t>
                      </a:r>
                    </a:p>
                  </a:txBody>
                  <a:tcPr marL="113157" marR="113157" anchor="ctr"/>
                </a:tc>
                <a:tc>
                  <a:txBody>
                    <a:bodyPr/>
                    <a:lstStyle/>
                    <a:p>
                      <a:r>
                        <a:rPr lang="en-US" dirty="0"/>
                        <a:t>25</a:t>
                      </a:r>
                    </a:p>
                  </a:txBody>
                  <a:tcPr marL="113157" marR="113157" anchor="ctr"/>
                </a:tc>
                <a:tc>
                  <a:txBody>
                    <a:bodyPr/>
                    <a:lstStyle/>
                    <a:p>
                      <a:r>
                        <a:rPr lang="en-US" dirty="0"/>
                        <a:t>2,1</a:t>
                      </a:r>
                    </a:p>
                  </a:txBody>
                  <a:tcPr marL="113157" marR="113157" anchor="ctr"/>
                </a:tc>
                <a:tc>
                  <a:txBody>
                    <a:bodyPr/>
                    <a:lstStyle/>
                    <a:p>
                      <a:r>
                        <a:rPr lang="en-US" dirty="0"/>
                        <a:t>3,5</a:t>
                      </a:r>
                    </a:p>
                  </a:txBody>
                  <a:tcPr marL="113157" marR="113157" anchor="ctr"/>
                </a:tc>
                <a:extLst>
                  <a:ext uri="{0D108BD9-81ED-4DB2-BD59-A6C34878D82A}">
                    <a16:rowId xmlns:a16="http://schemas.microsoft.com/office/drawing/2014/main" val="10002"/>
                  </a:ext>
                </a:extLst>
              </a:tr>
              <a:tr h="370840">
                <a:tc>
                  <a:txBody>
                    <a:bodyPr/>
                    <a:lstStyle/>
                    <a:p>
                      <a:pPr algn="ctr"/>
                      <a:r>
                        <a:rPr lang="en-US" dirty="0"/>
                        <a:t>III</a:t>
                      </a:r>
                    </a:p>
                  </a:txBody>
                  <a:tcPr marL="113157" marR="113157" anchor="ctr"/>
                </a:tc>
                <a:tc>
                  <a:txBody>
                    <a:bodyPr/>
                    <a:lstStyle/>
                    <a:p>
                      <a:r>
                        <a:rPr lang="en-US" dirty="0"/>
                        <a:t>50</a:t>
                      </a:r>
                    </a:p>
                  </a:txBody>
                  <a:tcPr marL="113157" marR="113157" anchor="ctr"/>
                </a:tc>
                <a:tc>
                  <a:txBody>
                    <a:bodyPr/>
                    <a:lstStyle/>
                    <a:p>
                      <a:r>
                        <a:rPr lang="en-US" dirty="0"/>
                        <a:t>12.5</a:t>
                      </a:r>
                    </a:p>
                  </a:txBody>
                  <a:tcPr marL="113157" marR="113157" anchor="ctr"/>
                </a:tc>
                <a:tc>
                  <a:txBody>
                    <a:bodyPr/>
                    <a:lstStyle/>
                    <a:p>
                      <a:r>
                        <a:rPr lang="en-US" dirty="0"/>
                        <a:t>4</a:t>
                      </a:r>
                    </a:p>
                  </a:txBody>
                  <a:tcPr marL="113157" marR="113157" anchor="ctr"/>
                </a:tc>
                <a:tc>
                  <a:txBody>
                    <a:bodyPr/>
                    <a:lstStyle/>
                    <a:p>
                      <a:r>
                        <a:rPr lang="en-US" dirty="0"/>
                        <a:t>20</a:t>
                      </a:r>
                    </a:p>
                  </a:txBody>
                  <a:tcPr marL="113157" marR="113157" anchor="ctr"/>
                </a:tc>
                <a:tc>
                  <a:txBody>
                    <a:bodyPr/>
                    <a:lstStyle/>
                    <a:p>
                      <a:r>
                        <a:rPr lang="en-US" dirty="0"/>
                        <a:t>3,1</a:t>
                      </a:r>
                    </a:p>
                  </a:txBody>
                  <a:tcPr marL="113157" marR="113157" anchor="ctr"/>
                </a:tc>
                <a:tc>
                  <a:txBody>
                    <a:bodyPr/>
                    <a:lstStyle/>
                    <a:p>
                      <a:r>
                        <a:rPr lang="en-US" dirty="0"/>
                        <a:t>2,1</a:t>
                      </a:r>
                    </a:p>
                  </a:txBody>
                  <a:tcPr marL="113157" marR="113157" anchor="ctr"/>
                </a:tc>
                <a:extLst>
                  <a:ext uri="{0D108BD9-81ED-4DB2-BD59-A6C34878D82A}">
                    <a16:rowId xmlns:a16="http://schemas.microsoft.com/office/drawing/2014/main" val="10003"/>
                  </a:ext>
                </a:extLst>
              </a:tr>
              <a:tr h="370840">
                <a:tc>
                  <a:txBody>
                    <a:bodyPr/>
                    <a:lstStyle/>
                    <a:p>
                      <a:pPr algn="ctr"/>
                      <a:r>
                        <a:rPr lang="en-US" dirty="0"/>
                        <a:t>IV</a:t>
                      </a:r>
                    </a:p>
                  </a:txBody>
                  <a:tcPr marL="113157" marR="113157" anchor="ctr"/>
                </a:tc>
                <a:tc>
                  <a:txBody>
                    <a:bodyPr/>
                    <a:lstStyle/>
                    <a:p>
                      <a:r>
                        <a:rPr lang="en-US" dirty="0"/>
                        <a:t>50</a:t>
                      </a:r>
                    </a:p>
                  </a:txBody>
                  <a:tcPr marL="113157" marR="113157" anchor="ctr"/>
                </a:tc>
                <a:tc>
                  <a:txBody>
                    <a:bodyPr/>
                    <a:lstStyle/>
                    <a:p>
                      <a:r>
                        <a:rPr lang="en-US" dirty="0"/>
                        <a:t>12.5</a:t>
                      </a:r>
                    </a:p>
                  </a:txBody>
                  <a:tcPr marL="113157" marR="113157" anchor="ctr"/>
                </a:tc>
                <a:tc>
                  <a:txBody>
                    <a:bodyPr/>
                    <a:lstStyle/>
                    <a:p>
                      <a:r>
                        <a:rPr lang="en-US" dirty="0"/>
                        <a:t>1</a:t>
                      </a:r>
                    </a:p>
                  </a:txBody>
                  <a:tcPr marL="113157" marR="113157" anchor="ctr"/>
                </a:tc>
                <a:tc>
                  <a:txBody>
                    <a:bodyPr/>
                    <a:lstStyle/>
                    <a:p>
                      <a:r>
                        <a:rPr lang="en-US" dirty="0"/>
                        <a:t>5</a:t>
                      </a:r>
                    </a:p>
                  </a:txBody>
                  <a:tcPr marL="113157" marR="113157" anchor="ctr"/>
                </a:tc>
                <a:tc>
                  <a:txBody>
                    <a:bodyPr/>
                    <a:lstStyle/>
                    <a:p>
                      <a:r>
                        <a:rPr lang="en-US" dirty="0"/>
                        <a:t>1,8</a:t>
                      </a:r>
                    </a:p>
                  </a:txBody>
                  <a:tcPr marL="113157" marR="113157" anchor="ctr"/>
                </a:tc>
                <a:tc>
                  <a:txBody>
                    <a:bodyPr/>
                    <a:lstStyle/>
                    <a:p>
                      <a:r>
                        <a:rPr lang="en-US" dirty="0"/>
                        <a:t>2,5</a:t>
                      </a:r>
                    </a:p>
                  </a:txBody>
                  <a:tcPr marL="113157" marR="113157" anchor="ctr"/>
                </a:tc>
                <a:extLst>
                  <a:ext uri="{0D108BD9-81ED-4DB2-BD59-A6C34878D82A}">
                    <a16:rowId xmlns:a16="http://schemas.microsoft.com/office/drawing/2014/main" val="10004"/>
                  </a:ext>
                </a:extLst>
              </a:tr>
              <a:tr h="370840">
                <a:tc>
                  <a:txBody>
                    <a:bodyPr/>
                    <a:lstStyle/>
                    <a:p>
                      <a:endParaRPr lang="en-US" dirty="0"/>
                    </a:p>
                  </a:txBody>
                  <a:tcPr marL="113157" marR="113157"/>
                </a:tc>
                <a:tc>
                  <a:txBody>
                    <a:bodyPr/>
                    <a:lstStyle/>
                    <a:p>
                      <a:endParaRPr lang="en-US" dirty="0"/>
                    </a:p>
                  </a:txBody>
                  <a:tcPr marL="113157" marR="113157" anchor="ctr"/>
                </a:tc>
                <a:tc>
                  <a:txBody>
                    <a:bodyPr/>
                    <a:lstStyle/>
                    <a:p>
                      <a:endParaRPr lang="en-US" dirty="0"/>
                    </a:p>
                  </a:txBody>
                  <a:tcPr marL="113157" marR="113157" anchor="ctr"/>
                </a:tc>
                <a:tc>
                  <a:txBody>
                    <a:bodyPr/>
                    <a:lstStyle/>
                    <a:p>
                      <a:endParaRPr lang="en-US" dirty="0"/>
                    </a:p>
                  </a:txBody>
                  <a:tcPr marL="113157" marR="113157" anchor="ctr"/>
                </a:tc>
                <a:tc>
                  <a:txBody>
                    <a:bodyPr/>
                    <a:lstStyle/>
                    <a:p>
                      <a:endParaRPr lang="en-US" dirty="0"/>
                    </a:p>
                  </a:txBody>
                  <a:tcPr marL="113157" marR="113157" anchor="ctr"/>
                </a:tc>
                <a:tc>
                  <a:txBody>
                    <a:bodyPr/>
                    <a:lstStyle/>
                    <a:p>
                      <a:endParaRPr lang="en-US" dirty="0"/>
                    </a:p>
                  </a:txBody>
                  <a:tcPr marL="113157" marR="113157" anchor="ctr"/>
                </a:tc>
                <a:tc>
                  <a:txBody>
                    <a:bodyPr/>
                    <a:lstStyle/>
                    <a:p>
                      <a:endParaRPr lang="en-US" dirty="0"/>
                    </a:p>
                  </a:txBody>
                  <a:tcPr marL="113157" marR="113157" anchor="ctr"/>
                </a:tc>
                <a:extLst>
                  <a:ext uri="{0D108BD9-81ED-4DB2-BD59-A6C34878D82A}">
                    <a16:rowId xmlns:a16="http://schemas.microsoft.com/office/drawing/2014/main" val="10005"/>
                  </a:ext>
                </a:extLst>
              </a:tr>
              <a:tr h="370840">
                <a:tc>
                  <a:txBody>
                    <a:bodyPr/>
                    <a:lstStyle/>
                    <a:p>
                      <a:r>
                        <a:rPr lang="en-US" sz="1400" dirty="0"/>
                        <a:t>          TOTAL</a:t>
                      </a:r>
                    </a:p>
                  </a:txBody>
                  <a:tcPr marL="113157" marR="113157"/>
                </a:tc>
                <a:tc>
                  <a:txBody>
                    <a:bodyPr/>
                    <a:lstStyle/>
                    <a:p>
                      <a:r>
                        <a:rPr lang="en-US" sz="1400" dirty="0"/>
                        <a:t>400</a:t>
                      </a:r>
                    </a:p>
                  </a:txBody>
                  <a:tcPr marL="113157" marR="113157" anchor="ctr"/>
                </a:tc>
                <a:tc>
                  <a:txBody>
                    <a:bodyPr/>
                    <a:lstStyle/>
                    <a:p>
                      <a:r>
                        <a:rPr lang="en-US" sz="1400" dirty="0"/>
                        <a:t>100</a:t>
                      </a:r>
                    </a:p>
                  </a:txBody>
                  <a:tcPr marL="113157" marR="113157" anchor="ctr"/>
                </a:tc>
                <a:tc>
                  <a:txBody>
                    <a:bodyPr/>
                    <a:lstStyle/>
                    <a:p>
                      <a:r>
                        <a:rPr lang="en-US" sz="1400" dirty="0"/>
                        <a:t>20</a:t>
                      </a:r>
                    </a:p>
                  </a:txBody>
                  <a:tcPr marL="113157" marR="113157" anchor="ctr"/>
                </a:tc>
                <a:tc>
                  <a:txBody>
                    <a:bodyPr/>
                    <a:lstStyle/>
                    <a:p>
                      <a:r>
                        <a:rPr lang="en-US" sz="1400" dirty="0"/>
                        <a:t>100</a:t>
                      </a:r>
                    </a:p>
                  </a:txBody>
                  <a:tcPr marL="113157" marR="113157" anchor="ctr"/>
                </a:tc>
                <a:tc>
                  <a:txBody>
                    <a:bodyPr/>
                    <a:lstStyle/>
                    <a:p>
                      <a:endParaRPr lang="en-US" sz="1400"/>
                    </a:p>
                  </a:txBody>
                  <a:tcPr marL="113157" marR="113157" anchor="ctr"/>
                </a:tc>
                <a:tc>
                  <a:txBody>
                    <a:bodyPr/>
                    <a:lstStyle/>
                    <a:p>
                      <a:endParaRPr lang="en-US" sz="1400" dirty="0"/>
                    </a:p>
                  </a:txBody>
                  <a:tcPr marL="113157" marR="113157" anchor="ctr"/>
                </a:tc>
                <a:extLst>
                  <a:ext uri="{0D108BD9-81ED-4DB2-BD59-A6C34878D82A}">
                    <a16:rowId xmlns:a16="http://schemas.microsoft.com/office/drawing/2014/main" val="10006"/>
                  </a:ext>
                </a:extLst>
              </a:tr>
            </a:tbl>
          </a:graphicData>
        </a:graphic>
      </p:graphicFrame>
      <p:sp>
        <p:nvSpPr>
          <p:cNvPr id="5" name="TextBox 4"/>
          <p:cNvSpPr txBox="1"/>
          <p:nvPr/>
        </p:nvSpPr>
        <p:spPr>
          <a:xfrm>
            <a:off x="431371" y="4869160"/>
            <a:ext cx="2174826" cy="369332"/>
          </a:xfrm>
          <a:prstGeom prst="rect">
            <a:avLst/>
          </a:prstGeom>
          <a:noFill/>
        </p:spPr>
        <p:txBody>
          <a:bodyPr wrap="none" rtlCol="0">
            <a:spAutoFit/>
          </a:bodyPr>
          <a:lstStyle/>
          <a:p>
            <a:r>
              <a:rPr lang="en-US" dirty="0" err="1"/>
              <a:t>Buatlah</a:t>
            </a:r>
            <a:r>
              <a:rPr lang="en-US" dirty="0"/>
              <a:t> IE Matrix </a:t>
            </a:r>
            <a:r>
              <a:rPr lang="en-US" dirty="0" err="1"/>
              <a:t>nya</a:t>
            </a:r>
            <a:endParaRPr lang="en-US" dirty="0"/>
          </a:p>
        </p:txBody>
      </p:sp>
    </p:spTree>
    <p:extLst>
      <p:ext uri="{BB962C8B-B14F-4D97-AF65-F5344CB8AC3E}">
        <p14:creationId xmlns:p14="http://schemas.microsoft.com/office/powerpoint/2010/main" val="15560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1231" y="-8513"/>
            <a:ext cx="6263253" cy="584775"/>
          </a:xfrm>
          <a:prstGeom prst="rect">
            <a:avLst/>
          </a:prstGeom>
          <a:noFill/>
          <a:effectLst>
            <a:outerShdw blurRad="50800" dist="38100" dir="10800000" algn="r" rotWithShape="0">
              <a:prstClr val="black">
                <a:alpha val="40000"/>
              </a:prstClr>
            </a:outerShdw>
          </a:effectLst>
        </p:spPr>
        <p:txBody>
          <a:bodyPr wrap="none" rtlCol="0">
            <a:spAutoFit/>
          </a:bodyPr>
          <a:lstStyle/>
          <a:p>
            <a:r>
              <a:rPr lang="en-US" sz="3200" b="1" dirty="0">
                <a:solidFill>
                  <a:schemeClr val="bg1"/>
                </a:solidFill>
                <a:latin typeface="+mj-lt"/>
                <a:ea typeface="+mj-ea"/>
                <a:cs typeface="+mj-cs"/>
              </a:rPr>
              <a:t>Model of Grand Strategy Matrix</a:t>
            </a:r>
          </a:p>
        </p:txBody>
      </p:sp>
      <p:sp>
        <p:nvSpPr>
          <p:cNvPr id="14" name="TextBox 13"/>
          <p:cNvSpPr txBox="1"/>
          <p:nvPr/>
        </p:nvSpPr>
        <p:spPr>
          <a:xfrm>
            <a:off x="815413" y="1988840"/>
            <a:ext cx="10369152" cy="1862048"/>
          </a:xfrm>
          <a:prstGeom prst="rect">
            <a:avLst/>
          </a:prstGeom>
          <a:noFill/>
        </p:spPr>
        <p:txBody>
          <a:bodyPr wrap="square" rtlCol="0">
            <a:spAutoFit/>
          </a:bodyPr>
          <a:lstStyle/>
          <a:p>
            <a:pPr marL="268288" indent="-268288" algn="r">
              <a:spcBef>
                <a:spcPts val="600"/>
              </a:spcBef>
              <a:buFont typeface="Arial" pitchFamily="34" charset="0"/>
              <a:buChar char="•"/>
            </a:pPr>
            <a:r>
              <a:rPr lang="en-US" sz="2000" b="1" dirty="0">
                <a:solidFill>
                  <a:srgbClr val="FF0000"/>
                </a:solidFill>
              </a:rPr>
              <a:t>Grand Strategy Matrix </a:t>
            </a:r>
            <a:r>
              <a:rPr lang="en-US" sz="2000" b="1" dirty="0"/>
              <a:t>become a popular tool for formulating alternative strategies.</a:t>
            </a:r>
          </a:p>
          <a:p>
            <a:pPr marL="268288" indent="-268288" algn="r">
              <a:spcBef>
                <a:spcPts val="600"/>
              </a:spcBef>
              <a:buFont typeface="Arial" pitchFamily="34" charset="0"/>
              <a:buChar char="•"/>
            </a:pPr>
            <a:r>
              <a:rPr lang="en-US" sz="2000" b="1" dirty="0"/>
              <a:t>Grand Strategy Matrix is based on two evaluative dimension : </a:t>
            </a:r>
            <a:r>
              <a:rPr lang="en-US" sz="2000" b="1" dirty="0">
                <a:solidFill>
                  <a:srgbClr val="FF0000"/>
                </a:solidFill>
              </a:rPr>
              <a:t>Competitive Position CP </a:t>
            </a:r>
            <a:r>
              <a:rPr lang="en-US" sz="2000" b="1" dirty="0"/>
              <a:t>and </a:t>
            </a:r>
            <a:r>
              <a:rPr lang="en-US" sz="2000" b="1" dirty="0">
                <a:solidFill>
                  <a:srgbClr val="FF0000"/>
                </a:solidFill>
              </a:rPr>
              <a:t>Market (Industry) Growth</a:t>
            </a:r>
            <a:r>
              <a:rPr lang="en-US" sz="2000" b="1" dirty="0"/>
              <a:t>.</a:t>
            </a:r>
          </a:p>
          <a:p>
            <a:pPr marL="268288" indent="-268288" algn="r">
              <a:spcBef>
                <a:spcPts val="600"/>
              </a:spcBef>
              <a:buFont typeface="Arial" pitchFamily="34" charset="0"/>
              <a:buChar char="•"/>
            </a:pPr>
            <a:r>
              <a:rPr lang="en-US" sz="2000" b="1" dirty="0"/>
              <a:t>Growth in sales exceeds 5% could be considered to have rapid growth</a:t>
            </a:r>
          </a:p>
          <a:p>
            <a:pPr marL="268288" indent="-268288" algn="r">
              <a:spcBef>
                <a:spcPts val="600"/>
              </a:spcBef>
              <a:buFont typeface="Arial" pitchFamily="34" charset="0"/>
              <a:buChar char="•"/>
            </a:pPr>
            <a:r>
              <a:rPr lang="en-US" sz="2000" b="1" dirty="0"/>
              <a:t>Firm located in Quadrant 1 of the Grand Strategy Matrix are in excellent strategic position  </a:t>
            </a:r>
          </a:p>
        </p:txBody>
      </p:sp>
    </p:spTree>
    <p:extLst>
      <p:ext uri="{BB962C8B-B14F-4D97-AF65-F5344CB8AC3E}">
        <p14:creationId xmlns:p14="http://schemas.microsoft.com/office/powerpoint/2010/main" val="290978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a:xfrm>
            <a:off x="1919397" y="3703852"/>
            <a:ext cx="8832981" cy="158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a:off x="6044874" y="1485900"/>
            <a:ext cx="88702" cy="4279903"/>
          </a:xfrm>
          <a:prstGeom prst="straightConnector1">
            <a:avLst/>
          </a:prstGeom>
          <a:ln w="28575">
            <a:solidFill>
              <a:schemeClr val="accent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0635789" y="3271804"/>
            <a:ext cx="1199495" cy="830997"/>
          </a:xfrm>
          <a:prstGeom prst="rect">
            <a:avLst/>
          </a:prstGeom>
          <a:noFill/>
        </p:spPr>
        <p:txBody>
          <a:bodyPr wrap="none" rtlCol="0">
            <a:spAutoFit/>
          </a:bodyPr>
          <a:lstStyle/>
          <a:p>
            <a:pPr algn="ctr"/>
            <a:r>
              <a:rPr lang="en-US" sz="1600" dirty="0">
                <a:solidFill>
                  <a:srgbClr val="C00000"/>
                </a:solidFill>
              </a:rPr>
              <a:t>Strong</a:t>
            </a:r>
          </a:p>
          <a:p>
            <a:pPr algn="ctr"/>
            <a:r>
              <a:rPr lang="en-US" sz="1600" dirty="0">
                <a:solidFill>
                  <a:srgbClr val="C00000"/>
                </a:solidFill>
              </a:rPr>
              <a:t>Competitive</a:t>
            </a:r>
          </a:p>
          <a:p>
            <a:pPr algn="ctr"/>
            <a:r>
              <a:rPr lang="en-US" sz="1600" dirty="0">
                <a:solidFill>
                  <a:srgbClr val="C00000"/>
                </a:solidFill>
              </a:rPr>
              <a:t>Position</a:t>
            </a:r>
          </a:p>
        </p:txBody>
      </p:sp>
      <p:sp>
        <p:nvSpPr>
          <p:cNvPr id="5" name="TextBox 4"/>
          <p:cNvSpPr txBox="1"/>
          <p:nvPr/>
        </p:nvSpPr>
        <p:spPr>
          <a:xfrm>
            <a:off x="287215" y="3271804"/>
            <a:ext cx="1199495" cy="830997"/>
          </a:xfrm>
          <a:prstGeom prst="rect">
            <a:avLst/>
          </a:prstGeom>
          <a:noFill/>
        </p:spPr>
        <p:txBody>
          <a:bodyPr wrap="none" rtlCol="0">
            <a:spAutoFit/>
          </a:bodyPr>
          <a:lstStyle/>
          <a:p>
            <a:pPr algn="ctr"/>
            <a:r>
              <a:rPr lang="en-US" sz="1600" dirty="0">
                <a:solidFill>
                  <a:srgbClr val="C00000"/>
                </a:solidFill>
              </a:rPr>
              <a:t>Weak</a:t>
            </a:r>
          </a:p>
          <a:p>
            <a:pPr algn="ctr"/>
            <a:r>
              <a:rPr lang="en-US" sz="1600" dirty="0">
                <a:solidFill>
                  <a:srgbClr val="C00000"/>
                </a:solidFill>
              </a:rPr>
              <a:t>Competitive</a:t>
            </a:r>
          </a:p>
          <a:p>
            <a:pPr algn="ctr"/>
            <a:r>
              <a:rPr lang="en-US" sz="1600" dirty="0">
                <a:solidFill>
                  <a:srgbClr val="C00000"/>
                </a:solidFill>
              </a:rPr>
              <a:t>Position</a:t>
            </a:r>
          </a:p>
        </p:txBody>
      </p:sp>
      <p:sp>
        <p:nvSpPr>
          <p:cNvPr id="6" name="TextBox 5"/>
          <p:cNvSpPr txBox="1"/>
          <p:nvPr/>
        </p:nvSpPr>
        <p:spPr>
          <a:xfrm>
            <a:off x="5392933" y="838307"/>
            <a:ext cx="1303883" cy="584775"/>
          </a:xfrm>
          <a:prstGeom prst="rect">
            <a:avLst/>
          </a:prstGeom>
          <a:noFill/>
        </p:spPr>
        <p:txBody>
          <a:bodyPr wrap="none" rtlCol="0">
            <a:spAutoFit/>
          </a:bodyPr>
          <a:lstStyle/>
          <a:p>
            <a:pPr algn="ctr"/>
            <a:r>
              <a:rPr lang="en-US" sz="1600" dirty="0">
                <a:solidFill>
                  <a:srgbClr val="C00000"/>
                </a:solidFill>
              </a:rPr>
              <a:t>Rapid Market</a:t>
            </a:r>
          </a:p>
          <a:p>
            <a:pPr algn="ctr"/>
            <a:r>
              <a:rPr lang="en-US" sz="1600" dirty="0">
                <a:solidFill>
                  <a:srgbClr val="C00000"/>
                </a:solidFill>
              </a:rPr>
              <a:t>Growth</a:t>
            </a:r>
          </a:p>
        </p:txBody>
      </p:sp>
      <p:sp>
        <p:nvSpPr>
          <p:cNvPr id="7" name="TextBox 6"/>
          <p:cNvSpPr txBox="1"/>
          <p:nvPr/>
        </p:nvSpPr>
        <p:spPr>
          <a:xfrm>
            <a:off x="5625221" y="5822709"/>
            <a:ext cx="1229311" cy="584775"/>
          </a:xfrm>
          <a:prstGeom prst="rect">
            <a:avLst/>
          </a:prstGeom>
          <a:noFill/>
        </p:spPr>
        <p:txBody>
          <a:bodyPr wrap="none" rtlCol="0">
            <a:spAutoFit/>
          </a:bodyPr>
          <a:lstStyle/>
          <a:p>
            <a:pPr algn="ctr"/>
            <a:r>
              <a:rPr lang="en-US" sz="1600" dirty="0">
                <a:solidFill>
                  <a:srgbClr val="C00000"/>
                </a:solidFill>
              </a:rPr>
              <a:t>Slow Market</a:t>
            </a:r>
          </a:p>
          <a:p>
            <a:pPr algn="ctr"/>
            <a:r>
              <a:rPr lang="en-US" sz="1600" dirty="0">
                <a:solidFill>
                  <a:srgbClr val="C00000"/>
                </a:solidFill>
              </a:rPr>
              <a:t>Growth</a:t>
            </a:r>
          </a:p>
        </p:txBody>
      </p:sp>
      <p:sp>
        <p:nvSpPr>
          <p:cNvPr id="8" name="TextBox 7"/>
          <p:cNvSpPr txBox="1"/>
          <p:nvPr/>
        </p:nvSpPr>
        <p:spPr>
          <a:xfrm>
            <a:off x="6623919" y="1615621"/>
            <a:ext cx="3552395" cy="2031325"/>
          </a:xfrm>
          <a:prstGeom prst="rect">
            <a:avLst/>
          </a:prstGeom>
          <a:noFill/>
        </p:spPr>
        <p:txBody>
          <a:bodyPr wrap="square" rtlCol="0">
            <a:spAutoFit/>
          </a:bodyPr>
          <a:lstStyle/>
          <a:p>
            <a:pPr marL="177800" indent="-177800"/>
            <a:r>
              <a:rPr lang="en-US" sz="1400" dirty="0"/>
              <a:t>        </a:t>
            </a:r>
            <a:r>
              <a:rPr lang="en-US" sz="1400" b="1" dirty="0"/>
              <a:t>Quadrant 1</a:t>
            </a:r>
            <a:endParaRPr lang="en-US" sz="1400" dirty="0"/>
          </a:p>
          <a:p>
            <a:pPr marL="177800" indent="-177800">
              <a:buFont typeface="+mj-lt"/>
              <a:buAutoNum type="arabicPeriod"/>
            </a:pPr>
            <a:r>
              <a:rPr lang="en-US" sz="1400" dirty="0"/>
              <a:t>Market Development</a:t>
            </a:r>
          </a:p>
          <a:p>
            <a:pPr marL="177800" indent="-177800">
              <a:buFont typeface="+mj-lt"/>
              <a:buAutoNum type="arabicPeriod"/>
            </a:pPr>
            <a:r>
              <a:rPr lang="en-US" sz="1400" dirty="0"/>
              <a:t>Market penetration</a:t>
            </a:r>
          </a:p>
          <a:p>
            <a:pPr marL="177800" indent="-177800">
              <a:buFont typeface="+mj-lt"/>
              <a:buAutoNum type="arabicPeriod"/>
            </a:pPr>
            <a:r>
              <a:rPr lang="en-US" sz="1400" dirty="0"/>
              <a:t>Product Development</a:t>
            </a:r>
          </a:p>
          <a:p>
            <a:pPr marL="177800" indent="-177800">
              <a:buFont typeface="+mj-lt"/>
              <a:buAutoNum type="arabicPeriod"/>
            </a:pPr>
            <a:r>
              <a:rPr lang="en-US" sz="1400" dirty="0"/>
              <a:t>Forward Integration</a:t>
            </a:r>
          </a:p>
          <a:p>
            <a:pPr marL="177800" indent="-177800">
              <a:buFont typeface="+mj-lt"/>
              <a:buAutoNum type="arabicPeriod"/>
            </a:pPr>
            <a:r>
              <a:rPr lang="en-US" sz="1400" dirty="0"/>
              <a:t>Backward Integration</a:t>
            </a:r>
          </a:p>
          <a:p>
            <a:pPr marL="177800" indent="-177800">
              <a:buFont typeface="+mj-lt"/>
              <a:buAutoNum type="arabicPeriod"/>
            </a:pPr>
            <a:r>
              <a:rPr lang="en-US" sz="1400" dirty="0"/>
              <a:t>Horizontal Integration</a:t>
            </a:r>
          </a:p>
          <a:p>
            <a:pPr marL="177800" indent="-177800">
              <a:buFont typeface="+mj-lt"/>
              <a:buAutoNum type="arabicPeriod"/>
            </a:pPr>
            <a:r>
              <a:rPr lang="en-US" sz="1400" dirty="0"/>
              <a:t>Vertical Integration</a:t>
            </a:r>
          </a:p>
          <a:p>
            <a:pPr marL="177800" indent="-177800">
              <a:buFont typeface="+mj-lt"/>
              <a:buAutoNum type="arabicPeriod"/>
            </a:pPr>
            <a:r>
              <a:rPr lang="en-US" sz="1400" dirty="0"/>
              <a:t>Related Diversification</a:t>
            </a:r>
          </a:p>
        </p:txBody>
      </p:sp>
      <p:sp>
        <p:nvSpPr>
          <p:cNvPr id="9" name="TextBox 8"/>
          <p:cNvSpPr txBox="1"/>
          <p:nvPr/>
        </p:nvSpPr>
        <p:spPr>
          <a:xfrm>
            <a:off x="2399450" y="1903652"/>
            <a:ext cx="3552395" cy="1600438"/>
          </a:xfrm>
          <a:prstGeom prst="rect">
            <a:avLst/>
          </a:prstGeom>
          <a:noFill/>
        </p:spPr>
        <p:txBody>
          <a:bodyPr wrap="square" rtlCol="0">
            <a:spAutoFit/>
          </a:bodyPr>
          <a:lstStyle/>
          <a:p>
            <a:pPr marL="342900" indent="-342900"/>
            <a:r>
              <a:rPr lang="en-US" sz="1400" dirty="0"/>
              <a:t>             </a:t>
            </a:r>
            <a:r>
              <a:rPr lang="en-US" sz="1400" b="1" dirty="0"/>
              <a:t>Quadrant 2</a:t>
            </a:r>
            <a:endParaRPr lang="en-US" sz="1400" dirty="0"/>
          </a:p>
          <a:p>
            <a:pPr marL="342900" indent="-342900">
              <a:buFont typeface="+mj-lt"/>
              <a:buAutoNum type="arabicPeriod"/>
            </a:pPr>
            <a:r>
              <a:rPr lang="en-US" sz="1400" dirty="0"/>
              <a:t>Market Development</a:t>
            </a:r>
          </a:p>
          <a:p>
            <a:pPr marL="342900" indent="-342900">
              <a:buFont typeface="+mj-lt"/>
              <a:buAutoNum type="arabicPeriod"/>
            </a:pPr>
            <a:r>
              <a:rPr lang="en-US" sz="1400" dirty="0"/>
              <a:t>Market Penetration</a:t>
            </a:r>
          </a:p>
          <a:p>
            <a:pPr marL="342900" indent="-342900">
              <a:buFont typeface="+mj-lt"/>
              <a:buAutoNum type="arabicPeriod"/>
            </a:pPr>
            <a:r>
              <a:rPr lang="en-US" sz="1400" dirty="0"/>
              <a:t>Product Development</a:t>
            </a:r>
          </a:p>
          <a:p>
            <a:pPr marL="342900" indent="-342900">
              <a:buFont typeface="+mj-lt"/>
              <a:buAutoNum type="arabicPeriod"/>
            </a:pPr>
            <a:r>
              <a:rPr lang="en-US" sz="1400" dirty="0"/>
              <a:t>Horizontal Integration</a:t>
            </a:r>
          </a:p>
          <a:p>
            <a:pPr marL="342900" indent="-342900">
              <a:buFont typeface="+mj-lt"/>
              <a:buAutoNum type="arabicPeriod"/>
            </a:pPr>
            <a:r>
              <a:rPr lang="en-US" sz="1400" dirty="0"/>
              <a:t>Divestiture</a:t>
            </a:r>
          </a:p>
          <a:p>
            <a:pPr marL="342900" indent="-342900">
              <a:buFont typeface="+mj-lt"/>
              <a:buAutoNum type="arabicPeriod"/>
            </a:pPr>
            <a:r>
              <a:rPr lang="en-US" sz="1400" dirty="0"/>
              <a:t>Liquidation</a:t>
            </a:r>
          </a:p>
        </p:txBody>
      </p:sp>
      <p:sp>
        <p:nvSpPr>
          <p:cNvPr id="10" name="TextBox 9"/>
          <p:cNvSpPr txBox="1"/>
          <p:nvPr/>
        </p:nvSpPr>
        <p:spPr>
          <a:xfrm>
            <a:off x="6623920" y="3938168"/>
            <a:ext cx="3936437" cy="954107"/>
          </a:xfrm>
          <a:prstGeom prst="rect">
            <a:avLst/>
          </a:prstGeom>
          <a:noFill/>
        </p:spPr>
        <p:txBody>
          <a:bodyPr wrap="square" rtlCol="0">
            <a:spAutoFit/>
          </a:bodyPr>
          <a:lstStyle/>
          <a:p>
            <a:pPr marL="342900" indent="-342900"/>
            <a:r>
              <a:rPr lang="en-US" sz="1400" dirty="0"/>
              <a:t>             </a:t>
            </a:r>
            <a:r>
              <a:rPr lang="en-US" sz="1400" b="1" dirty="0"/>
              <a:t>Quadrant 4</a:t>
            </a:r>
          </a:p>
          <a:p>
            <a:pPr marL="342900" indent="-342900">
              <a:buFont typeface="+mj-lt"/>
              <a:buAutoNum type="arabicPeriod"/>
            </a:pPr>
            <a:r>
              <a:rPr lang="en-US" sz="1400" dirty="0"/>
              <a:t>Related diversification</a:t>
            </a:r>
          </a:p>
          <a:p>
            <a:pPr marL="342900" indent="-342900">
              <a:buFont typeface="+mj-lt"/>
              <a:buAutoNum type="arabicPeriod"/>
            </a:pPr>
            <a:r>
              <a:rPr lang="en-US" sz="1400" dirty="0"/>
              <a:t>Unrelated Diversification</a:t>
            </a:r>
          </a:p>
          <a:p>
            <a:pPr marL="342900" indent="-342900">
              <a:buFont typeface="+mj-lt"/>
              <a:buAutoNum type="arabicPeriod"/>
            </a:pPr>
            <a:r>
              <a:rPr lang="en-US" sz="1400" dirty="0"/>
              <a:t>Joint Venture</a:t>
            </a:r>
          </a:p>
        </p:txBody>
      </p:sp>
      <p:sp>
        <p:nvSpPr>
          <p:cNvPr id="11" name="TextBox 10"/>
          <p:cNvSpPr txBox="1"/>
          <p:nvPr/>
        </p:nvSpPr>
        <p:spPr>
          <a:xfrm>
            <a:off x="2399450" y="3991885"/>
            <a:ext cx="3840427" cy="1384995"/>
          </a:xfrm>
          <a:prstGeom prst="rect">
            <a:avLst/>
          </a:prstGeom>
          <a:noFill/>
        </p:spPr>
        <p:txBody>
          <a:bodyPr wrap="square" rtlCol="0">
            <a:spAutoFit/>
          </a:bodyPr>
          <a:lstStyle/>
          <a:p>
            <a:pPr marL="342900" indent="-342900"/>
            <a:r>
              <a:rPr lang="en-US" sz="1400" dirty="0"/>
              <a:t>            </a:t>
            </a:r>
            <a:r>
              <a:rPr lang="en-US" sz="1400" b="1" dirty="0"/>
              <a:t>Quadrant 3</a:t>
            </a:r>
            <a:endParaRPr lang="en-US" sz="1400" dirty="0"/>
          </a:p>
          <a:p>
            <a:pPr marL="342900" indent="-342900">
              <a:buFont typeface="+mj-lt"/>
              <a:buAutoNum type="arabicPeriod"/>
            </a:pPr>
            <a:r>
              <a:rPr lang="en-US" sz="1400" dirty="0"/>
              <a:t>Retrenchment</a:t>
            </a:r>
          </a:p>
          <a:p>
            <a:pPr marL="342900" indent="-342900">
              <a:buFont typeface="+mj-lt"/>
              <a:buAutoNum type="arabicPeriod"/>
            </a:pPr>
            <a:r>
              <a:rPr lang="en-US" sz="1400" dirty="0"/>
              <a:t>Related Diversification</a:t>
            </a:r>
          </a:p>
          <a:p>
            <a:pPr marL="342900" indent="-342900">
              <a:buFont typeface="+mj-lt"/>
              <a:buAutoNum type="arabicPeriod"/>
            </a:pPr>
            <a:r>
              <a:rPr lang="en-US" sz="1400" dirty="0"/>
              <a:t>Unrelated Diversification</a:t>
            </a:r>
          </a:p>
          <a:p>
            <a:pPr marL="342900" indent="-342900">
              <a:buFont typeface="+mj-lt"/>
              <a:buAutoNum type="arabicPeriod"/>
            </a:pPr>
            <a:r>
              <a:rPr lang="en-US" sz="1400" dirty="0"/>
              <a:t>Divestiture</a:t>
            </a:r>
          </a:p>
          <a:p>
            <a:pPr marL="342900" indent="-342900">
              <a:buFont typeface="+mj-lt"/>
              <a:buAutoNum type="arabicPeriod"/>
            </a:pPr>
            <a:r>
              <a:rPr lang="en-US" sz="1400" dirty="0"/>
              <a:t>Liquidation</a:t>
            </a:r>
          </a:p>
        </p:txBody>
      </p:sp>
      <p:sp>
        <p:nvSpPr>
          <p:cNvPr id="16" name="TextBox 15"/>
          <p:cNvSpPr txBox="1"/>
          <p:nvPr/>
        </p:nvSpPr>
        <p:spPr>
          <a:xfrm>
            <a:off x="2960531" y="-59313"/>
            <a:ext cx="6263253" cy="584775"/>
          </a:xfrm>
          <a:prstGeom prst="rect">
            <a:avLst/>
          </a:prstGeom>
          <a:noFill/>
          <a:effectLst>
            <a:outerShdw blurRad="50800" dist="38100" dir="10800000" algn="r" rotWithShape="0">
              <a:prstClr val="black">
                <a:alpha val="40000"/>
              </a:prstClr>
            </a:outerShdw>
          </a:effectLst>
        </p:spPr>
        <p:txBody>
          <a:bodyPr wrap="none" rtlCol="0">
            <a:spAutoFit/>
          </a:bodyPr>
          <a:lstStyle/>
          <a:p>
            <a:r>
              <a:rPr lang="en-US" sz="3200" b="1" dirty="0">
                <a:solidFill>
                  <a:schemeClr val="bg1"/>
                </a:solidFill>
                <a:latin typeface="+mj-lt"/>
                <a:ea typeface="+mj-ea"/>
                <a:cs typeface="+mj-cs"/>
              </a:rPr>
              <a:t>Model of Grand Strategy Matrix</a:t>
            </a:r>
          </a:p>
        </p:txBody>
      </p:sp>
    </p:spTree>
    <p:extLst>
      <p:ext uri="{BB962C8B-B14F-4D97-AF65-F5344CB8AC3E}">
        <p14:creationId xmlns:p14="http://schemas.microsoft.com/office/powerpoint/2010/main" val="232632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770" decel="100000"/>
                                        <p:tgtEl>
                                          <p:spTgt spid="5"/>
                                        </p:tgtEl>
                                      </p:cBhvr>
                                    </p:animEffect>
                                    <p:animScale>
                                      <p:cBhvr>
                                        <p:cTn id="17" dur="770" decel="100000"/>
                                        <p:tgtEl>
                                          <p:spTgt spid="5"/>
                                        </p:tgtEl>
                                      </p:cBhvr>
                                      <p:from x="10000" y="10000"/>
                                      <p:to x="200000" y="450000"/>
                                    </p:animScale>
                                    <p:animScale>
                                      <p:cBhvr>
                                        <p:cTn id="18" dur="1230" accel="100000" fill="hold">
                                          <p:stCondLst>
                                            <p:cond delay="770"/>
                                          </p:stCondLst>
                                        </p:cTn>
                                        <p:tgtEl>
                                          <p:spTgt spid="5"/>
                                        </p:tgtEl>
                                      </p:cBhvr>
                                      <p:from x="200000" y="450000"/>
                                      <p:to x="100000" y="100000"/>
                                    </p:animScale>
                                    <p:set>
                                      <p:cBhvr>
                                        <p:cTn id="19" dur="770" fill="hold"/>
                                        <p:tgtEl>
                                          <p:spTgt spid="5"/>
                                        </p:tgtEl>
                                        <p:attrNameLst>
                                          <p:attrName>ppt_x</p:attrName>
                                        </p:attrNameLst>
                                      </p:cBhvr>
                                      <p:to>
                                        <p:strVal val="(0.5)"/>
                                      </p:to>
                                    </p:set>
                                    <p:anim from="(0.5)" to="(#ppt_x)" calcmode="lin" valueType="num">
                                      <p:cBhvr>
                                        <p:cTn id="20" dur="1230" accel="100000" fill="hold">
                                          <p:stCondLst>
                                            <p:cond delay="770"/>
                                          </p:stCondLst>
                                        </p:cTn>
                                        <p:tgtEl>
                                          <p:spTgt spid="5"/>
                                        </p:tgtEl>
                                        <p:attrNameLst>
                                          <p:attrName>ppt_x</p:attrName>
                                        </p:attrNameLst>
                                      </p:cBhvr>
                                    </p:anim>
                                    <p:set>
                                      <p:cBhvr>
                                        <p:cTn id="21" dur="770" fill="hold"/>
                                        <p:tgtEl>
                                          <p:spTgt spid="5"/>
                                        </p:tgtEl>
                                        <p:attrNameLst>
                                          <p:attrName>ppt_y</p:attrName>
                                        </p:attrNameLst>
                                      </p:cBhvr>
                                      <p:to>
                                        <p:strVal val="(#ppt_y+0.4)"/>
                                      </p:to>
                                    </p:set>
                                    <p:anim from="(#ppt_y+0.4)" to="(#ppt_y)" calcmode="lin" valueType="num">
                                      <p:cBhvr>
                                        <p:cTn id="22" dur="1230" accel="100000" fill="hold">
                                          <p:stCondLst>
                                            <p:cond delay="770"/>
                                          </p:stCondLst>
                                        </p:cTn>
                                        <p:tgtEl>
                                          <p:spTgt spid="5"/>
                                        </p:tgtEl>
                                        <p:attrNameLst>
                                          <p:attrName>ppt_y</p:attrName>
                                        </p:attrNameLst>
                                      </p:cBhvr>
                                    </p:anim>
                                  </p:childTnLst>
                                </p:cTn>
                              </p:par>
                              <p:par>
                                <p:cTn id="23" presetID="5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770" decel="100000"/>
                                        <p:tgtEl>
                                          <p:spTgt spid="4"/>
                                        </p:tgtEl>
                                      </p:cBhvr>
                                    </p:animEffect>
                                    <p:animScale>
                                      <p:cBhvr>
                                        <p:cTn id="26" dur="770" decel="100000"/>
                                        <p:tgtEl>
                                          <p:spTgt spid="4"/>
                                        </p:tgtEl>
                                      </p:cBhvr>
                                      <p:from x="10000" y="10000"/>
                                      <p:to x="200000" y="450000"/>
                                    </p:animScale>
                                    <p:animScale>
                                      <p:cBhvr>
                                        <p:cTn id="27" dur="1230" accel="100000" fill="hold">
                                          <p:stCondLst>
                                            <p:cond delay="770"/>
                                          </p:stCondLst>
                                        </p:cTn>
                                        <p:tgtEl>
                                          <p:spTgt spid="4"/>
                                        </p:tgtEl>
                                      </p:cBhvr>
                                      <p:from x="200000" y="450000"/>
                                      <p:to x="100000" y="100000"/>
                                    </p:animScale>
                                    <p:set>
                                      <p:cBhvr>
                                        <p:cTn id="28" dur="770" fill="hold"/>
                                        <p:tgtEl>
                                          <p:spTgt spid="4"/>
                                        </p:tgtEl>
                                        <p:attrNameLst>
                                          <p:attrName>ppt_x</p:attrName>
                                        </p:attrNameLst>
                                      </p:cBhvr>
                                      <p:to>
                                        <p:strVal val="(0.5)"/>
                                      </p:to>
                                    </p:set>
                                    <p:anim from="(0.5)" to="(#ppt_x)" calcmode="lin" valueType="num">
                                      <p:cBhvr>
                                        <p:cTn id="29" dur="1230" accel="100000" fill="hold">
                                          <p:stCondLst>
                                            <p:cond delay="770"/>
                                          </p:stCondLst>
                                        </p:cTn>
                                        <p:tgtEl>
                                          <p:spTgt spid="4"/>
                                        </p:tgtEl>
                                        <p:attrNameLst>
                                          <p:attrName>ppt_x</p:attrName>
                                        </p:attrNameLst>
                                      </p:cBhvr>
                                    </p:anim>
                                    <p:set>
                                      <p:cBhvr>
                                        <p:cTn id="30" dur="770" fill="hold"/>
                                        <p:tgtEl>
                                          <p:spTgt spid="4"/>
                                        </p:tgtEl>
                                        <p:attrNameLst>
                                          <p:attrName>ppt_y</p:attrName>
                                        </p:attrNameLst>
                                      </p:cBhvr>
                                      <p:to>
                                        <p:strVal val="(#ppt_y+0.4)"/>
                                      </p:to>
                                    </p:set>
                                    <p:anim from="(#ppt_y+0.4)" to="(#ppt_y)" calcmode="lin" valueType="num">
                                      <p:cBhvr>
                                        <p:cTn id="31" dur="1230" accel="100000" fill="hold">
                                          <p:stCondLst>
                                            <p:cond delay="770"/>
                                          </p:stCondLst>
                                        </p:cTn>
                                        <p:tgtEl>
                                          <p:spTgt spid="4"/>
                                        </p:tgtEl>
                                        <p:attrNameLst>
                                          <p:attrName>ppt_y</p:attrName>
                                        </p:attrNameLst>
                                      </p:cBhvr>
                                    </p:anim>
                                  </p:childTnLst>
                                </p:cTn>
                              </p:par>
                            </p:childTnLst>
                          </p:cTn>
                        </p:par>
                      </p:childTnLst>
                    </p:cTn>
                  </p:par>
                  <p:par>
                    <p:cTn id="32" fill="hold">
                      <p:stCondLst>
                        <p:cond delay="indefinite"/>
                      </p:stCondLst>
                      <p:childTnLst>
                        <p:par>
                          <p:cTn id="33" fill="hold">
                            <p:stCondLst>
                              <p:cond delay="0"/>
                            </p:stCondLst>
                            <p:childTnLst>
                              <p:par>
                                <p:cTn id="34" presetID="51" presetClass="entr" presetSubtype="0"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770" decel="100000"/>
                                        <p:tgtEl>
                                          <p:spTgt spid="3"/>
                                        </p:tgtEl>
                                      </p:cBhvr>
                                    </p:animEffect>
                                    <p:animScale>
                                      <p:cBhvr>
                                        <p:cTn id="37" dur="770" decel="100000"/>
                                        <p:tgtEl>
                                          <p:spTgt spid="3"/>
                                        </p:tgtEl>
                                      </p:cBhvr>
                                      <p:from x="10000" y="10000"/>
                                      <p:to x="200000" y="450000"/>
                                    </p:animScale>
                                    <p:animScale>
                                      <p:cBhvr>
                                        <p:cTn id="38" dur="1230" accel="100000" fill="hold">
                                          <p:stCondLst>
                                            <p:cond delay="770"/>
                                          </p:stCondLst>
                                        </p:cTn>
                                        <p:tgtEl>
                                          <p:spTgt spid="3"/>
                                        </p:tgtEl>
                                      </p:cBhvr>
                                      <p:from x="200000" y="450000"/>
                                      <p:to x="100000" y="100000"/>
                                    </p:animScale>
                                    <p:set>
                                      <p:cBhvr>
                                        <p:cTn id="39" dur="770" fill="hold"/>
                                        <p:tgtEl>
                                          <p:spTgt spid="3"/>
                                        </p:tgtEl>
                                        <p:attrNameLst>
                                          <p:attrName>ppt_x</p:attrName>
                                        </p:attrNameLst>
                                      </p:cBhvr>
                                      <p:to>
                                        <p:strVal val="(0.5)"/>
                                      </p:to>
                                    </p:set>
                                    <p:anim from="(0.5)" to="(#ppt_x)" calcmode="lin" valueType="num">
                                      <p:cBhvr>
                                        <p:cTn id="40" dur="1230" accel="100000" fill="hold">
                                          <p:stCondLst>
                                            <p:cond delay="770"/>
                                          </p:stCondLst>
                                        </p:cTn>
                                        <p:tgtEl>
                                          <p:spTgt spid="3"/>
                                        </p:tgtEl>
                                        <p:attrNameLst>
                                          <p:attrName>ppt_x</p:attrName>
                                        </p:attrNameLst>
                                      </p:cBhvr>
                                    </p:anim>
                                    <p:set>
                                      <p:cBhvr>
                                        <p:cTn id="41" dur="770" fill="hold"/>
                                        <p:tgtEl>
                                          <p:spTgt spid="3"/>
                                        </p:tgtEl>
                                        <p:attrNameLst>
                                          <p:attrName>ppt_y</p:attrName>
                                        </p:attrNameLst>
                                      </p:cBhvr>
                                      <p:to>
                                        <p:strVal val="(#ppt_y+0.4)"/>
                                      </p:to>
                                    </p:set>
                                    <p:anim from="(#ppt_y+0.4)" to="(#ppt_y)" calcmode="lin" valueType="num">
                                      <p:cBhvr>
                                        <p:cTn id="42" dur="1230" accel="100000" fill="hold">
                                          <p:stCondLst>
                                            <p:cond delay="770"/>
                                          </p:stCondLst>
                                        </p:cTn>
                                        <p:tgtEl>
                                          <p:spTgt spid="3"/>
                                        </p:tgtEl>
                                        <p:attrNameLst>
                                          <p:attrName>ppt_y</p:attrName>
                                        </p:attrNameLst>
                                      </p:cBhvr>
                                    </p:anim>
                                  </p:childTnLst>
                                </p:cTn>
                              </p:par>
                              <p:par>
                                <p:cTn id="43" presetID="51" presetClass="entr" presetSubtype="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770" decel="100000"/>
                                        <p:tgtEl>
                                          <p:spTgt spid="6"/>
                                        </p:tgtEl>
                                      </p:cBhvr>
                                    </p:animEffect>
                                    <p:animScale>
                                      <p:cBhvr>
                                        <p:cTn id="46" dur="770" decel="100000"/>
                                        <p:tgtEl>
                                          <p:spTgt spid="6"/>
                                        </p:tgtEl>
                                      </p:cBhvr>
                                      <p:from x="10000" y="10000"/>
                                      <p:to x="200000" y="450000"/>
                                    </p:animScale>
                                    <p:animScale>
                                      <p:cBhvr>
                                        <p:cTn id="47" dur="1230" accel="100000" fill="hold">
                                          <p:stCondLst>
                                            <p:cond delay="770"/>
                                          </p:stCondLst>
                                        </p:cTn>
                                        <p:tgtEl>
                                          <p:spTgt spid="6"/>
                                        </p:tgtEl>
                                      </p:cBhvr>
                                      <p:from x="200000" y="450000"/>
                                      <p:to x="100000" y="100000"/>
                                    </p:animScale>
                                    <p:set>
                                      <p:cBhvr>
                                        <p:cTn id="48" dur="770" fill="hold"/>
                                        <p:tgtEl>
                                          <p:spTgt spid="6"/>
                                        </p:tgtEl>
                                        <p:attrNameLst>
                                          <p:attrName>ppt_x</p:attrName>
                                        </p:attrNameLst>
                                      </p:cBhvr>
                                      <p:to>
                                        <p:strVal val="(0.5)"/>
                                      </p:to>
                                    </p:set>
                                    <p:anim from="(0.5)" to="(#ppt_x)" calcmode="lin" valueType="num">
                                      <p:cBhvr>
                                        <p:cTn id="49" dur="1230" accel="100000" fill="hold">
                                          <p:stCondLst>
                                            <p:cond delay="770"/>
                                          </p:stCondLst>
                                        </p:cTn>
                                        <p:tgtEl>
                                          <p:spTgt spid="6"/>
                                        </p:tgtEl>
                                        <p:attrNameLst>
                                          <p:attrName>ppt_x</p:attrName>
                                        </p:attrNameLst>
                                      </p:cBhvr>
                                    </p:anim>
                                    <p:set>
                                      <p:cBhvr>
                                        <p:cTn id="50" dur="770" fill="hold"/>
                                        <p:tgtEl>
                                          <p:spTgt spid="6"/>
                                        </p:tgtEl>
                                        <p:attrNameLst>
                                          <p:attrName>ppt_y</p:attrName>
                                        </p:attrNameLst>
                                      </p:cBhvr>
                                      <p:to>
                                        <p:strVal val="(#ppt_y+0.4)"/>
                                      </p:to>
                                    </p:set>
                                    <p:anim from="(#ppt_y+0.4)" to="(#ppt_y)" calcmode="lin" valueType="num">
                                      <p:cBhvr>
                                        <p:cTn id="51" dur="1230" accel="100000" fill="hold">
                                          <p:stCondLst>
                                            <p:cond delay="770"/>
                                          </p:stCondLst>
                                        </p:cTn>
                                        <p:tgtEl>
                                          <p:spTgt spid="6"/>
                                        </p:tgtEl>
                                        <p:attrNameLst>
                                          <p:attrName>ppt_y</p:attrName>
                                        </p:attrNameLst>
                                      </p:cBhvr>
                                    </p:anim>
                                  </p:childTnLst>
                                </p:cTn>
                              </p:par>
                              <p:par>
                                <p:cTn id="52" presetID="51" presetClass="entr" presetSubtype="0"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770" decel="100000"/>
                                        <p:tgtEl>
                                          <p:spTgt spid="7"/>
                                        </p:tgtEl>
                                      </p:cBhvr>
                                    </p:animEffect>
                                    <p:animScale>
                                      <p:cBhvr>
                                        <p:cTn id="55" dur="770" decel="100000"/>
                                        <p:tgtEl>
                                          <p:spTgt spid="7"/>
                                        </p:tgtEl>
                                      </p:cBhvr>
                                      <p:from x="10000" y="10000"/>
                                      <p:to x="200000" y="450000"/>
                                    </p:animScale>
                                    <p:animScale>
                                      <p:cBhvr>
                                        <p:cTn id="56" dur="1230" accel="100000" fill="hold">
                                          <p:stCondLst>
                                            <p:cond delay="770"/>
                                          </p:stCondLst>
                                        </p:cTn>
                                        <p:tgtEl>
                                          <p:spTgt spid="7"/>
                                        </p:tgtEl>
                                      </p:cBhvr>
                                      <p:from x="200000" y="450000"/>
                                      <p:to x="100000" y="100000"/>
                                    </p:animScale>
                                    <p:set>
                                      <p:cBhvr>
                                        <p:cTn id="57" dur="770" fill="hold"/>
                                        <p:tgtEl>
                                          <p:spTgt spid="7"/>
                                        </p:tgtEl>
                                        <p:attrNameLst>
                                          <p:attrName>ppt_x</p:attrName>
                                        </p:attrNameLst>
                                      </p:cBhvr>
                                      <p:to>
                                        <p:strVal val="(0.5)"/>
                                      </p:to>
                                    </p:set>
                                    <p:anim from="(0.5)" to="(#ppt_x)" calcmode="lin" valueType="num">
                                      <p:cBhvr>
                                        <p:cTn id="58" dur="1230" accel="100000" fill="hold">
                                          <p:stCondLst>
                                            <p:cond delay="770"/>
                                          </p:stCondLst>
                                        </p:cTn>
                                        <p:tgtEl>
                                          <p:spTgt spid="7"/>
                                        </p:tgtEl>
                                        <p:attrNameLst>
                                          <p:attrName>ppt_x</p:attrName>
                                        </p:attrNameLst>
                                      </p:cBhvr>
                                    </p:anim>
                                    <p:set>
                                      <p:cBhvr>
                                        <p:cTn id="59" dur="770" fill="hold"/>
                                        <p:tgtEl>
                                          <p:spTgt spid="7"/>
                                        </p:tgtEl>
                                        <p:attrNameLst>
                                          <p:attrName>ppt_y</p:attrName>
                                        </p:attrNameLst>
                                      </p:cBhvr>
                                      <p:to>
                                        <p:strVal val="(#ppt_y+0.4)"/>
                                      </p:to>
                                    </p:set>
                                    <p:anim from="(#ppt_y+0.4)" to="(#ppt_y)" calcmode="lin" valueType="num">
                                      <p:cBhvr>
                                        <p:cTn id="60" dur="1230" accel="100000" fill="hold">
                                          <p:stCondLst>
                                            <p:cond delay="770"/>
                                          </p:stCondLst>
                                        </p:cTn>
                                        <p:tgtEl>
                                          <p:spTgt spid="7"/>
                                        </p:tgtEl>
                                        <p:attrNameLst>
                                          <p:attrName>ppt_y</p:attrName>
                                        </p:attrNameLst>
                                      </p:cBhvr>
                                    </p:anim>
                                  </p:childTnLst>
                                </p:cTn>
                              </p:par>
                            </p:childTnLst>
                          </p:cTn>
                        </p:par>
                      </p:childTnLst>
                    </p:cTn>
                  </p:par>
                  <p:par>
                    <p:cTn id="61" fill="hold">
                      <p:stCondLst>
                        <p:cond delay="indefinite"/>
                      </p:stCondLst>
                      <p:childTnLst>
                        <p:par>
                          <p:cTn id="62" fill="hold">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p:cTn id="65" dur="1000" fill="hold"/>
                                        <p:tgtEl>
                                          <p:spTgt spid="8"/>
                                        </p:tgtEl>
                                        <p:attrNameLst>
                                          <p:attrName>ppt_w</p:attrName>
                                        </p:attrNameLst>
                                      </p:cBhvr>
                                      <p:tavLst>
                                        <p:tav tm="0">
                                          <p:val>
                                            <p:strVal val="#ppt_w*0.70"/>
                                          </p:val>
                                        </p:tav>
                                        <p:tav tm="100000">
                                          <p:val>
                                            <p:strVal val="#ppt_w"/>
                                          </p:val>
                                        </p:tav>
                                      </p:tavLst>
                                    </p:anim>
                                    <p:anim calcmode="lin" valueType="num">
                                      <p:cBhvr>
                                        <p:cTn id="66" dur="1000" fill="hold"/>
                                        <p:tgtEl>
                                          <p:spTgt spid="8"/>
                                        </p:tgtEl>
                                        <p:attrNameLst>
                                          <p:attrName>ppt_h</p:attrName>
                                        </p:attrNameLst>
                                      </p:cBhvr>
                                      <p:tavLst>
                                        <p:tav tm="0">
                                          <p:val>
                                            <p:strVal val="#ppt_h"/>
                                          </p:val>
                                        </p:tav>
                                        <p:tav tm="100000">
                                          <p:val>
                                            <p:strVal val="#ppt_h"/>
                                          </p:val>
                                        </p:tav>
                                      </p:tavLst>
                                    </p:anim>
                                    <p:animEffect transition="in" filter="fade">
                                      <p:cBhvr>
                                        <p:cTn id="67" dur="10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55"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1000" fill="hold"/>
                                        <p:tgtEl>
                                          <p:spTgt spid="9"/>
                                        </p:tgtEl>
                                        <p:attrNameLst>
                                          <p:attrName>ppt_w</p:attrName>
                                        </p:attrNameLst>
                                      </p:cBhvr>
                                      <p:tavLst>
                                        <p:tav tm="0">
                                          <p:val>
                                            <p:strVal val="#ppt_w*0.70"/>
                                          </p:val>
                                        </p:tav>
                                        <p:tav tm="100000">
                                          <p:val>
                                            <p:strVal val="#ppt_w"/>
                                          </p:val>
                                        </p:tav>
                                      </p:tavLst>
                                    </p:anim>
                                    <p:anim calcmode="lin" valueType="num">
                                      <p:cBhvr>
                                        <p:cTn id="73" dur="1000" fill="hold"/>
                                        <p:tgtEl>
                                          <p:spTgt spid="9"/>
                                        </p:tgtEl>
                                        <p:attrNameLst>
                                          <p:attrName>ppt_h</p:attrName>
                                        </p:attrNameLst>
                                      </p:cBhvr>
                                      <p:tavLst>
                                        <p:tav tm="0">
                                          <p:val>
                                            <p:strVal val="#ppt_h"/>
                                          </p:val>
                                        </p:tav>
                                        <p:tav tm="100000">
                                          <p:val>
                                            <p:strVal val="#ppt_h"/>
                                          </p:val>
                                        </p:tav>
                                      </p:tavLst>
                                    </p:anim>
                                    <p:animEffect transition="in" filter="fade">
                                      <p:cBhvr>
                                        <p:cTn id="74" dur="100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55" presetClass="entr" presetSubtype="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1000" fill="hold"/>
                                        <p:tgtEl>
                                          <p:spTgt spid="11"/>
                                        </p:tgtEl>
                                        <p:attrNameLst>
                                          <p:attrName>ppt_w</p:attrName>
                                        </p:attrNameLst>
                                      </p:cBhvr>
                                      <p:tavLst>
                                        <p:tav tm="0">
                                          <p:val>
                                            <p:strVal val="#ppt_w*0.70"/>
                                          </p:val>
                                        </p:tav>
                                        <p:tav tm="100000">
                                          <p:val>
                                            <p:strVal val="#ppt_w"/>
                                          </p:val>
                                        </p:tav>
                                      </p:tavLst>
                                    </p:anim>
                                    <p:anim calcmode="lin" valueType="num">
                                      <p:cBhvr>
                                        <p:cTn id="80" dur="1000" fill="hold"/>
                                        <p:tgtEl>
                                          <p:spTgt spid="11"/>
                                        </p:tgtEl>
                                        <p:attrNameLst>
                                          <p:attrName>ppt_h</p:attrName>
                                        </p:attrNameLst>
                                      </p:cBhvr>
                                      <p:tavLst>
                                        <p:tav tm="0">
                                          <p:val>
                                            <p:strVal val="#ppt_h"/>
                                          </p:val>
                                        </p:tav>
                                        <p:tav tm="100000">
                                          <p:val>
                                            <p:strVal val="#ppt_h"/>
                                          </p:val>
                                        </p:tav>
                                      </p:tavLst>
                                    </p:anim>
                                    <p:animEffect transition="in" filter="fade">
                                      <p:cBhvr>
                                        <p:cTn id="81" dur="1000"/>
                                        <p:tgtEl>
                                          <p:spTgt spid="11"/>
                                        </p:tgtEl>
                                      </p:cBhvr>
                                    </p:animEffect>
                                  </p:childTnLst>
                                </p:cTn>
                              </p:par>
                            </p:childTnLst>
                          </p:cTn>
                        </p:par>
                      </p:childTnLst>
                    </p:cTn>
                  </p:par>
                  <p:par>
                    <p:cTn id="82" fill="hold">
                      <p:stCondLst>
                        <p:cond delay="indefinite"/>
                      </p:stCondLst>
                      <p:childTnLst>
                        <p:par>
                          <p:cTn id="83" fill="hold">
                            <p:stCondLst>
                              <p:cond delay="0"/>
                            </p:stCondLst>
                            <p:childTnLst>
                              <p:par>
                                <p:cTn id="84" presetID="55" presetClass="entr" presetSubtype="0" fill="hold" grpId="0" nodeType="clickEffect">
                                  <p:stCondLst>
                                    <p:cond delay="0"/>
                                  </p:stCondLst>
                                  <p:childTnLst>
                                    <p:set>
                                      <p:cBhvr>
                                        <p:cTn id="85" dur="1" fill="hold">
                                          <p:stCondLst>
                                            <p:cond delay="0"/>
                                          </p:stCondLst>
                                        </p:cTn>
                                        <p:tgtEl>
                                          <p:spTgt spid="10"/>
                                        </p:tgtEl>
                                        <p:attrNameLst>
                                          <p:attrName>style.visibility</p:attrName>
                                        </p:attrNameLst>
                                      </p:cBhvr>
                                      <p:to>
                                        <p:strVal val="visible"/>
                                      </p:to>
                                    </p:set>
                                    <p:anim calcmode="lin" valueType="num">
                                      <p:cBhvr>
                                        <p:cTn id="86" dur="1000" fill="hold"/>
                                        <p:tgtEl>
                                          <p:spTgt spid="10"/>
                                        </p:tgtEl>
                                        <p:attrNameLst>
                                          <p:attrName>ppt_w</p:attrName>
                                        </p:attrNameLst>
                                      </p:cBhvr>
                                      <p:tavLst>
                                        <p:tav tm="0">
                                          <p:val>
                                            <p:strVal val="#ppt_w*0.70"/>
                                          </p:val>
                                        </p:tav>
                                        <p:tav tm="100000">
                                          <p:val>
                                            <p:strVal val="#ppt_w"/>
                                          </p:val>
                                        </p:tav>
                                      </p:tavLst>
                                    </p:anim>
                                    <p:anim calcmode="lin" valueType="num">
                                      <p:cBhvr>
                                        <p:cTn id="87" dur="1000" fill="hold"/>
                                        <p:tgtEl>
                                          <p:spTgt spid="10"/>
                                        </p:tgtEl>
                                        <p:attrNameLst>
                                          <p:attrName>ppt_h</p:attrName>
                                        </p:attrNameLst>
                                      </p:cBhvr>
                                      <p:tavLst>
                                        <p:tav tm="0">
                                          <p:val>
                                            <p:strVal val="#ppt_h"/>
                                          </p:val>
                                        </p:tav>
                                        <p:tav tm="100000">
                                          <p:val>
                                            <p:strVal val="#ppt_h"/>
                                          </p:val>
                                        </p:tav>
                                      </p:tavLst>
                                    </p:anim>
                                    <p:animEffect transition="in" filter="fade">
                                      <p:cBhvr>
                                        <p:cTn id="8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527381" y="1052736"/>
            <a:ext cx="11041227" cy="518457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title"/>
          </p:nvPr>
        </p:nvSpPr>
        <p:spPr>
          <a:xfrm>
            <a:off x="838200" y="60325"/>
            <a:ext cx="10515600" cy="1325563"/>
          </a:xfrm>
          <a:effectLst>
            <a:outerShdw blurRad="50800" dist="38100" dir="8100000" algn="tr" rotWithShape="0">
              <a:prstClr val="black">
                <a:alpha val="40000"/>
              </a:prstClr>
            </a:outerShdw>
          </a:effectLst>
        </p:spPr>
        <p:txBody>
          <a:bodyPr>
            <a:noAutofit/>
          </a:bodyPr>
          <a:lstStyle/>
          <a:p>
            <a:pPr algn="l"/>
            <a:r>
              <a:rPr lang="en-US" sz="3100" b="1" dirty="0">
                <a:solidFill>
                  <a:srgbClr val="C00000"/>
                </a:solidFill>
                <a:effectLst>
                  <a:outerShdw blurRad="38100" dist="38100" dir="2700000" algn="tl">
                    <a:srgbClr val="000000">
                      <a:alpha val="43137"/>
                    </a:srgbClr>
                  </a:outerShdw>
                </a:effectLst>
                <a:sym typeface="Wingdings" pitchFamily="2" charset="2"/>
              </a:rPr>
              <a:t>Factors that Shape Market Attractiveness</a:t>
            </a:r>
            <a:endParaRPr lang="en-US" sz="3100" b="1" dirty="0">
              <a:solidFill>
                <a:srgbClr val="C0000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endParaRPr lang="id-ID"/>
          </a:p>
        </p:txBody>
      </p:sp>
      <p:sp>
        <p:nvSpPr>
          <p:cNvPr id="41" name="Slide Number Placeholder 40"/>
          <p:cNvSpPr>
            <a:spLocks noGrp="1"/>
          </p:cNvSpPr>
          <p:nvPr>
            <p:ph type="sldNum" sz="quarter" idx="12"/>
          </p:nvPr>
        </p:nvSpPr>
        <p:spPr/>
        <p:txBody>
          <a:bodyPr/>
          <a:lstStyle/>
          <a:p>
            <a:fld id="{867B1AEF-2A66-400E-8061-08122CA2308A}" type="slidenum">
              <a:rPr lang="en-US" smtClean="0"/>
              <a:pPr/>
              <a:t>14</a:t>
            </a:fld>
            <a:endParaRPr lang="en-US"/>
          </a:p>
        </p:txBody>
      </p:sp>
      <p:sp>
        <p:nvSpPr>
          <p:cNvPr id="4" name="Rounded Rectangle 3"/>
          <p:cNvSpPr/>
          <p:nvPr/>
        </p:nvSpPr>
        <p:spPr>
          <a:xfrm>
            <a:off x="4463819" y="1556792"/>
            <a:ext cx="2976331" cy="864096"/>
          </a:xfrm>
          <a:prstGeom prst="roundRect">
            <a:avLst/>
          </a:prstGeom>
          <a:solidFill>
            <a:srgbClr val="96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Market</a:t>
            </a:r>
          </a:p>
          <a:p>
            <a:pPr algn="ctr"/>
            <a:r>
              <a:rPr lang="en-US" sz="2000" b="1" dirty="0"/>
              <a:t>Attractiveness</a:t>
            </a:r>
          </a:p>
        </p:txBody>
      </p:sp>
      <p:sp>
        <p:nvSpPr>
          <p:cNvPr id="5" name="Rounded Rectangle 4"/>
          <p:cNvSpPr/>
          <p:nvPr/>
        </p:nvSpPr>
        <p:spPr>
          <a:xfrm>
            <a:off x="1007435" y="3284984"/>
            <a:ext cx="2976331"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Market</a:t>
            </a:r>
          </a:p>
          <a:p>
            <a:pPr algn="ctr"/>
            <a:r>
              <a:rPr lang="en-US" sz="2000" b="1" dirty="0">
                <a:solidFill>
                  <a:schemeClr val="tx1"/>
                </a:solidFill>
              </a:rPr>
              <a:t>Forces</a:t>
            </a:r>
          </a:p>
        </p:txBody>
      </p:sp>
      <p:sp>
        <p:nvSpPr>
          <p:cNvPr id="6" name="Rounded Rectangle 5"/>
          <p:cNvSpPr/>
          <p:nvPr/>
        </p:nvSpPr>
        <p:spPr>
          <a:xfrm>
            <a:off x="4463819" y="3284984"/>
            <a:ext cx="2976331"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Competitive</a:t>
            </a:r>
          </a:p>
          <a:p>
            <a:pPr algn="ctr"/>
            <a:r>
              <a:rPr lang="en-US" sz="2000" b="1" dirty="0">
                <a:solidFill>
                  <a:schemeClr val="tx1"/>
                </a:solidFill>
              </a:rPr>
              <a:t>Environment</a:t>
            </a:r>
          </a:p>
        </p:txBody>
      </p:sp>
      <p:sp>
        <p:nvSpPr>
          <p:cNvPr id="7" name="Rounded Rectangle 6"/>
          <p:cNvSpPr/>
          <p:nvPr/>
        </p:nvSpPr>
        <p:spPr>
          <a:xfrm>
            <a:off x="8016213" y="3284984"/>
            <a:ext cx="2976331"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Market</a:t>
            </a:r>
          </a:p>
          <a:p>
            <a:pPr algn="ctr"/>
            <a:r>
              <a:rPr lang="en-US" sz="2000" b="1" dirty="0">
                <a:solidFill>
                  <a:schemeClr val="tx1"/>
                </a:solidFill>
              </a:rPr>
              <a:t>Access</a:t>
            </a:r>
          </a:p>
        </p:txBody>
      </p:sp>
      <p:cxnSp>
        <p:nvCxnSpPr>
          <p:cNvPr id="9" name="Straight Arrow Connector 8"/>
          <p:cNvCxnSpPr>
            <a:stCxn id="6" idx="0"/>
            <a:endCxn id="4" idx="2"/>
          </p:cNvCxnSpPr>
          <p:nvPr/>
        </p:nvCxnSpPr>
        <p:spPr>
          <a:xfrm flipV="1">
            <a:off x="5951984" y="2420888"/>
            <a:ext cx="0"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47595" y="2852936"/>
            <a:ext cx="71047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552384" y="2852936"/>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47595" y="2852936"/>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391477" y="4221088"/>
            <a:ext cx="0" cy="144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91477" y="5661248"/>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91477" y="5301208"/>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91477" y="4941168"/>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775520" y="4746630"/>
            <a:ext cx="1177310" cy="338554"/>
          </a:xfrm>
          <a:prstGeom prst="rect">
            <a:avLst/>
          </a:prstGeom>
          <a:noFill/>
        </p:spPr>
        <p:txBody>
          <a:bodyPr wrap="none" rtlCol="0">
            <a:spAutoFit/>
          </a:bodyPr>
          <a:lstStyle/>
          <a:p>
            <a:r>
              <a:rPr lang="en-US" sz="1600" b="1" dirty="0"/>
              <a:t>Market Size</a:t>
            </a:r>
          </a:p>
        </p:txBody>
      </p:sp>
      <p:sp>
        <p:nvSpPr>
          <p:cNvPr id="23" name="TextBox 22"/>
          <p:cNvSpPr txBox="1"/>
          <p:nvPr/>
        </p:nvSpPr>
        <p:spPr>
          <a:xfrm>
            <a:off x="1775520" y="5106670"/>
            <a:ext cx="1263166" cy="338554"/>
          </a:xfrm>
          <a:prstGeom prst="rect">
            <a:avLst/>
          </a:prstGeom>
          <a:noFill/>
        </p:spPr>
        <p:txBody>
          <a:bodyPr wrap="none" rtlCol="0">
            <a:spAutoFit/>
          </a:bodyPr>
          <a:lstStyle/>
          <a:p>
            <a:r>
              <a:rPr lang="en-US" sz="1600" b="1" dirty="0"/>
              <a:t>Growth Rate</a:t>
            </a:r>
          </a:p>
        </p:txBody>
      </p:sp>
      <p:sp>
        <p:nvSpPr>
          <p:cNvPr id="24" name="TextBox 23"/>
          <p:cNvSpPr txBox="1"/>
          <p:nvPr/>
        </p:nvSpPr>
        <p:spPr>
          <a:xfrm>
            <a:off x="1775521" y="5466710"/>
            <a:ext cx="1271887" cy="338554"/>
          </a:xfrm>
          <a:prstGeom prst="rect">
            <a:avLst/>
          </a:prstGeom>
          <a:noFill/>
        </p:spPr>
        <p:txBody>
          <a:bodyPr wrap="none" rtlCol="0">
            <a:spAutoFit/>
          </a:bodyPr>
          <a:lstStyle/>
          <a:p>
            <a:r>
              <a:rPr lang="en-US" sz="1600" b="1" dirty="0"/>
              <a:t>Buyer Power</a:t>
            </a:r>
          </a:p>
        </p:txBody>
      </p:sp>
      <p:cxnSp>
        <p:nvCxnSpPr>
          <p:cNvPr id="25" name="Straight Connector 24"/>
          <p:cNvCxnSpPr/>
          <p:nvPr/>
        </p:nvCxnSpPr>
        <p:spPr>
          <a:xfrm>
            <a:off x="4976215" y="4221088"/>
            <a:ext cx="0" cy="144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976215" y="5661248"/>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976215" y="5301208"/>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976215" y="4941168"/>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60257" y="4746630"/>
            <a:ext cx="2124108" cy="338554"/>
          </a:xfrm>
          <a:prstGeom prst="rect">
            <a:avLst/>
          </a:prstGeom>
          <a:noFill/>
        </p:spPr>
        <p:txBody>
          <a:bodyPr wrap="none" rtlCol="0">
            <a:spAutoFit/>
          </a:bodyPr>
          <a:lstStyle/>
          <a:p>
            <a:r>
              <a:rPr lang="en-US" sz="1600" b="1" dirty="0"/>
              <a:t>Number of Competitor</a:t>
            </a:r>
          </a:p>
        </p:txBody>
      </p:sp>
      <p:sp>
        <p:nvSpPr>
          <p:cNvPr id="30" name="TextBox 29"/>
          <p:cNvSpPr txBox="1"/>
          <p:nvPr/>
        </p:nvSpPr>
        <p:spPr>
          <a:xfrm>
            <a:off x="5360258" y="5106670"/>
            <a:ext cx="1235723" cy="338554"/>
          </a:xfrm>
          <a:prstGeom prst="rect">
            <a:avLst/>
          </a:prstGeom>
          <a:noFill/>
        </p:spPr>
        <p:txBody>
          <a:bodyPr wrap="none" rtlCol="0">
            <a:spAutoFit/>
          </a:bodyPr>
          <a:lstStyle/>
          <a:p>
            <a:r>
              <a:rPr lang="en-US" sz="1600" b="1" dirty="0"/>
              <a:t>Price Rivalry</a:t>
            </a:r>
          </a:p>
        </p:txBody>
      </p:sp>
      <p:sp>
        <p:nvSpPr>
          <p:cNvPr id="31" name="TextBox 30"/>
          <p:cNvSpPr txBox="1"/>
          <p:nvPr/>
        </p:nvSpPr>
        <p:spPr>
          <a:xfrm>
            <a:off x="5360258" y="5466710"/>
            <a:ext cx="1287019" cy="338554"/>
          </a:xfrm>
          <a:prstGeom prst="rect">
            <a:avLst/>
          </a:prstGeom>
          <a:noFill/>
        </p:spPr>
        <p:txBody>
          <a:bodyPr wrap="none" rtlCol="0">
            <a:spAutoFit/>
          </a:bodyPr>
          <a:lstStyle/>
          <a:p>
            <a:r>
              <a:rPr lang="en-US" sz="1600" b="1" dirty="0"/>
              <a:t>Ease of Entry</a:t>
            </a:r>
          </a:p>
        </p:txBody>
      </p:sp>
      <p:cxnSp>
        <p:nvCxnSpPr>
          <p:cNvPr id="32" name="Straight Connector 31"/>
          <p:cNvCxnSpPr/>
          <p:nvPr/>
        </p:nvCxnSpPr>
        <p:spPr>
          <a:xfrm>
            <a:off x="8528609" y="4221088"/>
            <a:ext cx="0" cy="144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528609" y="5661248"/>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528609" y="5301208"/>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528609" y="4941168"/>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912653" y="4746630"/>
            <a:ext cx="1950855" cy="338554"/>
          </a:xfrm>
          <a:prstGeom prst="rect">
            <a:avLst/>
          </a:prstGeom>
          <a:noFill/>
        </p:spPr>
        <p:txBody>
          <a:bodyPr wrap="none" rtlCol="0">
            <a:spAutoFit/>
          </a:bodyPr>
          <a:lstStyle/>
          <a:p>
            <a:r>
              <a:rPr lang="en-US" sz="1600" b="1" dirty="0"/>
              <a:t>Customer Familiarity</a:t>
            </a:r>
          </a:p>
        </p:txBody>
      </p:sp>
      <p:sp>
        <p:nvSpPr>
          <p:cNvPr id="37" name="TextBox 36"/>
          <p:cNvSpPr txBox="1"/>
          <p:nvPr/>
        </p:nvSpPr>
        <p:spPr>
          <a:xfrm>
            <a:off x="8912652" y="5106670"/>
            <a:ext cx="1489510" cy="338554"/>
          </a:xfrm>
          <a:prstGeom prst="rect">
            <a:avLst/>
          </a:prstGeom>
          <a:noFill/>
        </p:spPr>
        <p:txBody>
          <a:bodyPr wrap="none" rtlCol="0">
            <a:spAutoFit/>
          </a:bodyPr>
          <a:lstStyle/>
          <a:p>
            <a:r>
              <a:rPr lang="en-US" sz="1600" b="1" dirty="0"/>
              <a:t>Channel Access</a:t>
            </a:r>
          </a:p>
        </p:txBody>
      </p:sp>
      <p:sp>
        <p:nvSpPr>
          <p:cNvPr id="38" name="TextBox 37"/>
          <p:cNvSpPr txBox="1"/>
          <p:nvPr/>
        </p:nvSpPr>
        <p:spPr>
          <a:xfrm>
            <a:off x="8912652" y="5466710"/>
            <a:ext cx="1854162" cy="338554"/>
          </a:xfrm>
          <a:prstGeom prst="rect">
            <a:avLst/>
          </a:prstGeom>
          <a:noFill/>
        </p:spPr>
        <p:txBody>
          <a:bodyPr wrap="none" rtlCol="0">
            <a:spAutoFit/>
          </a:bodyPr>
          <a:lstStyle/>
          <a:p>
            <a:r>
              <a:rPr lang="en-US" sz="1600" b="1" dirty="0"/>
              <a:t>Sales Requirements</a:t>
            </a:r>
          </a:p>
        </p:txBody>
      </p:sp>
    </p:spTree>
    <p:extLst>
      <p:ext uri="{BB962C8B-B14F-4D97-AF65-F5344CB8AC3E}">
        <p14:creationId xmlns:p14="http://schemas.microsoft.com/office/powerpoint/2010/main" val="11712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heel(4)">
                                      <p:cBhvr>
                                        <p:cTn id="7" dur="2000"/>
                                        <p:tgtEl>
                                          <p:spTgt spid="39"/>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4)">
                                      <p:cBhvr>
                                        <p:cTn id="10" dur="2000"/>
                                        <p:tgtEl>
                                          <p:spTgt spid="4"/>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4)">
                                      <p:cBhvr>
                                        <p:cTn id="13" dur="2000"/>
                                        <p:tgtEl>
                                          <p:spTgt spid="5"/>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4)">
                                      <p:cBhvr>
                                        <p:cTn id="16" dur="2000"/>
                                        <p:tgtEl>
                                          <p:spTgt spid="6"/>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par>
                                <p:cTn id="20" presetID="21" presetClass="entr" presetSubtype="4"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4)">
                                      <p:cBhvr>
                                        <p:cTn id="22" dur="2000"/>
                                        <p:tgtEl>
                                          <p:spTgt spid="9"/>
                                        </p:tgtEl>
                                      </p:cBhvr>
                                    </p:animEffect>
                                  </p:childTnLst>
                                </p:cTn>
                              </p:par>
                              <p:par>
                                <p:cTn id="23" presetID="21" presetClass="entr" presetSubtype="4"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heel(4)">
                                      <p:cBhvr>
                                        <p:cTn id="25" dur="2000"/>
                                        <p:tgtEl>
                                          <p:spTgt spid="11"/>
                                        </p:tgtEl>
                                      </p:cBhvr>
                                    </p:animEffect>
                                  </p:childTnLst>
                                </p:cTn>
                              </p:par>
                              <p:par>
                                <p:cTn id="26" presetID="21" presetClass="entr" presetSubtype="4"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4)">
                                      <p:cBhvr>
                                        <p:cTn id="28" dur="2000"/>
                                        <p:tgtEl>
                                          <p:spTgt spid="13"/>
                                        </p:tgtEl>
                                      </p:cBhvr>
                                    </p:animEffect>
                                  </p:childTnLst>
                                </p:cTn>
                              </p:par>
                              <p:par>
                                <p:cTn id="29" presetID="21"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heel(4)">
                                      <p:cBhvr>
                                        <p:cTn id="31" dur="2000"/>
                                        <p:tgtEl>
                                          <p:spTgt spid="14"/>
                                        </p:tgtEl>
                                      </p:cBhvr>
                                    </p:animEffect>
                                  </p:childTnLst>
                                </p:cTn>
                              </p:par>
                              <p:par>
                                <p:cTn id="32" presetID="21" presetClass="entr" presetSubtype="4"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heel(4)">
                                      <p:cBhvr>
                                        <p:cTn id="34" dur="2000"/>
                                        <p:tgtEl>
                                          <p:spTgt spid="16"/>
                                        </p:tgtEl>
                                      </p:cBhvr>
                                    </p:animEffect>
                                  </p:childTnLst>
                                </p:cTn>
                              </p:par>
                              <p:par>
                                <p:cTn id="35" presetID="21" presetClass="entr" presetSubtype="4"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heel(4)">
                                      <p:cBhvr>
                                        <p:cTn id="37" dur="2000"/>
                                        <p:tgtEl>
                                          <p:spTgt spid="18"/>
                                        </p:tgtEl>
                                      </p:cBhvr>
                                    </p:animEffect>
                                  </p:childTnLst>
                                </p:cTn>
                              </p:par>
                              <p:par>
                                <p:cTn id="38" presetID="21" presetClass="entr" presetSubtype="4"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heel(4)">
                                      <p:cBhvr>
                                        <p:cTn id="40" dur="2000"/>
                                        <p:tgtEl>
                                          <p:spTgt spid="20"/>
                                        </p:tgtEl>
                                      </p:cBhvr>
                                    </p:animEffect>
                                  </p:childTnLst>
                                </p:cTn>
                              </p:par>
                              <p:par>
                                <p:cTn id="41" presetID="21" presetClass="entr" presetSubtype="4"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heel(4)">
                                      <p:cBhvr>
                                        <p:cTn id="43" dur="2000"/>
                                        <p:tgtEl>
                                          <p:spTgt spid="21"/>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heel(4)">
                                      <p:cBhvr>
                                        <p:cTn id="46" dur="2000"/>
                                        <p:tgtEl>
                                          <p:spTgt spid="22"/>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heel(4)">
                                      <p:cBhvr>
                                        <p:cTn id="49" dur="2000"/>
                                        <p:tgtEl>
                                          <p:spTgt spid="23"/>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heel(4)">
                                      <p:cBhvr>
                                        <p:cTn id="52" dur="2000"/>
                                        <p:tgtEl>
                                          <p:spTgt spid="24"/>
                                        </p:tgtEl>
                                      </p:cBhvr>
                                    </p:animEffect>
                                  </p:childTnLst>
                                </p:cTn>
                              </p:par>
                              <p:par>
                                <p:cTn id="53" presetID="21" presetClass="entr" presetSubtype="4"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heel(4)">
                                      <p:cBhvr>
                                        <p:cTn id="55" dur="2000"/>
                                        <p:tgtEl>
                                          <p:spTgt spid="25"/>
                                        </p:tgtEl>
                                      </p:cBhvr>
                                    </p:animEffect>
                                  </p:childTnLst>
                                </p:cTn>
                              </p:par>
                              <p:par>
                                <p:cTn id="56" presetID="21" presetClass="entr" presetSubtype="4" fill="hold"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wheel(4)">
                                      <p:cBhvr>
                                        <p:cTn id="58" dur="2000"/>
                                        <p:tgtEl>
                                          <p:spTgt spid="26"/>
                                        </p:tgtEl>
                                      </p:cBhvr>
                                    </p:animEffect>
                                  </p:childTnLst>
                                </p:cTn>
                              </p:par>
                              <p:par>
                                <p:cTn id="59" presetID="21" presetClass="entr" presetSubtype="4"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heel(4)">
                                      <p:cBhvr>
                                        <p:cTn id="61" dur="2000"/>
                                        <p:tgtEl>
                                          <p:spTgt spid="27"/>
                                        </p:tgtEl>
                                      </p:cBhvr>
                                    </p:animEffect>
                                  </p:childTnLst>
                                </p:cTn>
                              </p:par>
                              <p:par>
                                <p:cTn id="62" presetID="21" presetClass="entr" presetSubtype="4" fill="hold"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heel(4)">
                                      <p:cBhvr>
                                        <p:cTn id="64" dur="2000"/>
                                        <p:tgtEl>
                                          <p:spTgt spid="28"/>
                                        </p:tgtEl>
                                      </p:cBhvr>
                                    </p:animEffect>
                                  </p:childTnLst>
                                </p:cTn>
                              </p:par>
                              <p:par>
                                <p:cTn id="65" presetID="21" presetClass="entr" presetSubtype="4"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heel(4)">
                                      <p:cBhvr>
                                        <p:cTn id="67" dur="2000"/>
                                        <p:tgtEl>
                                          <p:spTgt spid="29"/>
                                        </p:tgtEl>
                                      </p:cBhvr>
                                    </p:animEffect>
                                  </p:childTnLst>
                                </p:cTn>
                              </p:par>
                              <p:par>
                                <p:cTn id="68" presetID="21" presetClass="entr" presetSubtype="4"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wheel(4)">
                                      <p:cBhvr>
                                        <p:cTn id="70" dur="2000"/>
                                        <p:tgtEl>
                                          <p:spTgt spid="30"/>
                                        </p:tgtEl>
                                      </p:cBhvr>
                                    </p:animEffect>
                                  </p:childTnLst>
                                </p:cTn>
                              </p:par>
                              <p:par>
                                <p:cTn id="71" presetID="21" presetClass="entr" presetSubtype="4"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heel(4)">
                                      <p:cBhvr>
                                        <p:cTn id="73" dur="2000"/>
                                        <p:tgtEl>
                                          <p:spTgt spid="31"/>
                                        </p:tgtEl>
                                      </p:cBhvr>
                                    </p:animEffect>
                                  </p:childTnLst>
                                </p:cTn>
                              </p:par>
                              <p:par>
                                <p:cTn id="74" presetID="21" presetClass="entr" presetSubtype="4" fill="hold" nodeType="with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heel(4)">
                                      <p:cBhvr>
                                        <p:cTn id="76" dur="2000"/>
                                        <p:tgtEl>
                                          <p:spTgt spid="32"/>
                                        </p:tgtEl>
                                      </p:cBhvr>
                                    </p:animEffect>
                                  </p:childTnLst>
                                </p:cTn>
                              </p:par>
                              <p:par>
                                <p:cTn id="77" presetID="21" presetClass="entr" presetSubtype="4" fill="hold"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wheel(4)">
                                      <p:cBhvr>
                                        <p:cTn id="79" dur="2000"/>
                                        <p:tgtEl>
                                          <p:spTgt spid="33"/>
                                        </p:tgtEl>
                                      </p:cBhvr>
                                    </p:animEffect>
                                  </p:childTnLst>
                                </p:cTn>
                              </p:par>
                              <p:par>
                                <p:cTn id="80" presetID="21" presetClass="entr" presetSubtype="4" fill="hold"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wheel(4)">
                                      <p:cBhvr>
                                        <p:cTn id="82" dur="2000"/>
                                        <p:tgtEl>
                                          <p:spTgt spid="34"/>
                                        </p:tgtEl>
                                      </p:cBhvr>
                                    </p:animEffect>
                                  </p:childTnLst>
                                </p:cTn>
                              </p:par>
                              <p:par>
                                <p:cTn id="83" presetID="21" presetClass="entr" presetSubtype="4" fill="hold"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wheel(4)">
                                      <p:cBhvr>
                                        <p:cTn id="85" dur="2000"/>
                                        <p:tgtEl>
                                          <p:spTgt spid="35"/>
                                        </p:tgtEl>
                                      </p:cBhvr>
                                    </p:animEffect>
                                  </p:childTnLst>
                                </p:cTn>
                              </p:par>
                              <p:par>
                                <p:cTn id="86" presetID="21" presetClass="entr" presetSubtype="4"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wheel(4)">
                                      <p:cBhvr>
                                        <p:cTn id="88" dur="2000"/>
                                        <p:tgtEl>
                                          <p:spTgt spid="36"/>
                                        </p:tgtEl>
                                      </p:cBhvr>
                                    </p:animEffect>
                                  </p:childTnLst>
                                </p:cTn>
                              </p:par>
                              <p:par>
                                <p:cTn id="89" presetID="21" presetClass="entr" presetSubtype="4"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heel(4)">
                                      <p:cBhvr>
                                        <p:cTn id="91" dur="2000"/>
                                        <p:tgtEl>
                                          <p:spTgt spid="37"/>
                                        </p:tgtEl>
                                      </p:cBhvr>
                                    </p:animEffect>
                                  </p:childTnLst>
                                </p:cTn>
                              </p:par>
                              <p:par>
                                <p:cTn id="92" presetID="21" presetClass="entr" presetSubtype="4" fill="hold" grpId="0" nodeType="with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wheel(4)">
                                      <p:cBhvr>
                                        <p:cTn id="94"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 grpId="0" animBg="1"/>
      <p:bldP spid="5" grpId="0" animBg="1"/>
      <p:bldP spid="6" grpId="0" animBg="1"/>
      <p:bldP spid="7" grpId="0" animBg="1"/>
      <p:bldP spid="22" grpId="0"/>
      <p:bldP spid="23" grpId="0"/>
      <p:bldP spid="24" grpId="0"/>
      <p:bldP spid="29" grpId="0"/>
      <p:bldP spid="30" grpId="0"/>
      <p:bldP spid="31" grpId="0"/>
      <p:bldP spid="36" grpId="0"/>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effectLst>
            <a:outerShdw blurRad="50800" dist="38100" dir="8100000" algn="tr" rotWithShape="0">
              <a:prstClr val="black">
                <a:alpha val="40000"/>
              </a:prstClr>
            </a:outerShdw>
          </a:effectLst>
        </p:spPr>
        <p:txBody>
          <a:bodyPr>
            <a:noAutofit/>
          </a:bodyPr>
          <a:lstStyle/>
          <a:p>
            <a:pPr algn="l"/>
            <a:r>
              <a:rPr lang="en-US" sz="3100" b="1" dirty="0">
                <a:solidFill>
                  <a:srgbClr val="C00000"/>
                </a:solidFill>
                <a:effectLst>
                  <a:outerShdw blurRad="38100" dist="38100" dir="2700000" algn="tl">
                    <a:srgbClr val="000000">
                      <a:alpha val="43137"/>
                    </a:srgbClr>
                  </a:outerShdw>
                </a:effectLst>
                <a:sym typeface="Wingdings" pitchFamily="2" charset="2"/>
              </a:rPr>
              <a:t>Market Attractiveness Index</a:t>
            </a:r>
            <a:endParaRPr lang="en-US" sz="3100" b="1" dirty="0">
              <a:solidFill>
                <a:srgbClr val="C0000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endParaRPr lang="id-ID"/>
          </a:p>
        </p:txBody>
      </p:sp>
      <p:sp>
        <p:nvSpPr>
          <p:cNvPr id="6" name="Slide Number Placeholder 5"/>
          <p:cNvSpPr>
            <a:spLocks noGrp="1"/>
          </p:cNvSpPr>
          <p:nvPr>
            <p:ph type="sldNum" sz="quarter" idx="12"/>
          </p:nvPr>
        </p:nvSpPr>
        <p:spPr/>
        <p:txBody>
          <a:bodyPr/>
          <a:lstStyle/>
          <a:p>
            <a:fld id="{867B1AEF-2A66-400E-8061-08122CA2308A}" type="slidenum">
              <a:rPr lang="en-US" smtClean="0"/>
              <a:pPr/>
              <a:t>15</a:t>
            </a:fld>
            <a:endParaRPr lang="en-US"/>
          </a:p>
        </p:txBody>
      </p:sp>
      <p:graphicFrame>
        <p:nvGraphicFramePr>
          <p:cNvPr id="4" name="Table 3"/>
          <p:cNvGraphicFramePr>
            <a:graphicFrameLocks noGrp="1"/>
          </p:cNvGraphicFramePr>
          <p:nvPr/>
        </p:nvGraphicFramePr>
        <p:xfrm>
          <a:off x="623392" y="1397000"/>
          <a:ext cx="10849205" cy="2123440"/>
        </p:xfrm>
        <a:graphic>
          <a:graphicData uri="http://schemas.openxmlformats.org/drawingml/2006/table">
            <a:tbl>
              <a:tblPr firstRow="1" bandRow="1">
                <a:tableStyleId>{5C22544A-7EE6-4342-B048-85BDC9FD1C3A}</a:tableStyleId>
              </a:tblPr>
              <a:tblGrid>
                <a:gridCol w="3648405">
                  <a:extLst>
                    <a:ext uri="{9D8B030D-6E8A-4147-A177-3AD203B41FA5}">
                      <a16:colId xmlns:a16="http://schemas.microsoft.com/office/drawing/2014/main" val="20000"/>
                    </a:ext>
                  </a:extLst>
                </a:gridCol>
                <a:gridCol w="2400267">
                  <a:extLst>
                    <a:ext uri="{9D8B030D-6E8A-4147-A177-3AD203B41FA5}">
                      <a16:colId xmlns:a16="http://schemas.microsoft.com/office/drawing/2014/main" val="20001"/>
                    </a:ext>
                  </a:extLst>
                </a:gridCol>
                <a:gridCol w="2496277">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tblGrid>
              <a:tr h="370840">
                <a:tc>
                  <a:txBody>
                    <a:bodyPr/>
                    <a:lstStyle/>
                    <a:p>
                      <a:pPr algn="ctr"/>
                      <a:r>
                        <a:rPr lang="en-US" dirty="0"/>
                        <a:t>Market Forces</a:t>
                      </a:r>
                    </a:p>
                    <a:p>
                      <a:pPr algn="ctr"/>
                      <a:r>
                        <a:rPr lang="en-US" dirty="0"/>
                        <a:t>Factor Importance : 30%</a:t>
                      </a:r>
                    </a:p>
                  </a:txBody>
                  <a:tcPr marL="121920" marR="121920" anchor="ctr">
                    <a:solidFill>
                      <a:schemeClr val="accent5">
                        <a:lumMod val="50000"/>
                      </a:schemeClr>
                    </a:solidFill>
                  </a:tcPr>
                </a:tc>
                <a:tc>
                  <a:txBody>
                    <a:bodyPr/>
                    <a:lstStyle/>
                    <a:p>
                      <a:pPr algn="ctr"/>
                      <a:r>
                        <a:rPr lang="en-US" dirty="0"/>
                        <a:t>Relative</a:t>
                      </a:r>
                    </a:p>
                    <a:p>
                      <a:pPr algn="ctr"/>
                      <a:r>
                        <a:rPr lang="en-US" dirty="0"/>
                        <a:t>Importance</a:t>
                      </a:r>
                    </a:p>
                  </a:txBody>
                  <a:tcPr marL="121920" marR="121920" anchor="ctr">
                    <a:solidFill>
                      <a:schemeClr val="accent5">
                        <a:lumMod val="50000"/>
                      </a:schemeClr>
                    </a:solidFill>
                  </a:tcPr>
                </a:tc>
                <a:tc>
                  <a:txBody>
                    <a:bodyPr/>
                    <a:lstStyle/>
                    <a:p>
                      <a:pPr algn="ctr"/>
                      <a:r>
                        <a:rPr lang="en-US" dirty="0"/>
                        <a:t>Attractiveness Rating</a:t>
                      </a:r>
                    </a:p>
                  </a:txBody>
                  <a:tcPr marL="121920" marR="121920" anchor="ctr">
                    <a:solidFill>
                      <a:schemeClr val="accent5">
                        <a:lumMod val="50000"/>
                      </a:schemeClr>
                    </a:solidFill>
                  </a:tcPr>
                </a:tc>
                <a:tc>
                  <a:txBody>
                    <a:bodyPr/>
                    <a:lstStyle/>
                    <a:p>
                      <a:pPr algn="ctr"/>
                      <a:r>
                        <a:rPr lang="en-US" dirty="0"/>
                        <a:t>Attractiveness  Score</a:t>
                      </a:r>
                    </a:p>
                  </a:txBody>
                  <a:tcPr marL="121920" marR="121920" anchor="ctr">
                    <a:solidFill>
                      <a:schemeClr val="accent5">
                        <a:lumMod val="50000"/>
                      </a:schemeClr>
                    </a:solidFill>
                  </a:tcPr>
                </a:tc>
                <a:extLst>
                  <a:ext uri="{0D108BD9-81ED-4DB2-BD59-A6C34878D82A}">
                    <a16:rowId xmlns:a16="http://schemas.microsoft.com/office/drawing/2014/main" val="10000"/>
                  </a:ext>
                </a:extLst>
              </a:tr>
              <a:tr h="370840">
                <a:tc>
                  <a:txBody>
                    <a:bodyPr/>
                    <a:lstStyle/>
                    <a:p>
                      <a:pPr algn="l"/>
                      <a:r>
                        <a:rPr lang="en-US" dirty="0"/>
                        <a:t>  Market Size</a:t>
                      </a:r>
                    </a:p>
                  </a:txBody>
                  <a:tcPr marL="121920" marR="121920" anchor="ctr"/>
                </a:tc>
                <a:tc>
                  <a:txBody>
                    <a:bodyPr/>
                    <a:lstStyle/>
                    <a:p>
                      <a:pPr algn="ctr"/>
                      <a:r>
                        <a:rPr lang="en-US" dirty="0"/>
                        <a:t>40%</a:t>
                      </a:r>
                    </a:p>
                  </a:txBody>
                  <a:tcPr marL="121920" marR="121920" anchor="ctr"/>
                </a:tc>
                <a:tc>
                  <a:txBody>
                    <a:bodyPr/>
                    <a:lstStyle/>
                    <a:p>
                      <a:pPr algn="ctr"/>
                      <a:r>
                        <a:rPr lang="en-US" dirty="0"/>
                        <a:t>80</a:t>
                      </a:r>
                    </a:p>
                  </a:txBody>
                  <a:tcPr marL="121920" marR="121920" anchor="ctr"/>
                </a:tc>
                <a:tc>
                  <a:txBody>
                    <a:bodyPr/>
                    <a:lstStyle/>
                    <a:p>
                      <a:pPr algn="ctr"/>
                      <a:r>
                        <a:rPr lang="en-US" dirty="0"/>
                        <a:t>32</a:t>
                      </a:r>
                    </a:p>
                  </a:txBody>
                  <a:tcPr marL="121920" marR="121920" anchor="ctr"/>
                </a:tc>
                <a:extLst>
                  <a:ext uri="{0D108BD9-81ED-4DB2-BD59-A6C34878D82A}">
                    <a16:rowId xmlns:a16="http://schemas.microsoft.com/office/drawing/2014/main" val="10001"/>
                  </a:ext>
                </a:extLst>
              </a:tr>
              <a:tr h="370840">
                <a:tc>
                  <a:txBody>
                    <a:bodyPr/>
                    <a:lstStyle/>
                    <a:p>
                      <a:pPr algn="l"/>
                      <a:r>
                        <a:rPr lang="en-US" dirty="0"/>
                        <a:t>  Growth Rate</a:t>
                      </a:r>
                    </a:p>
                  </a:txBody>
                  <a:tcPr marL="121920" marR="121920" anchor="ctr"/>
                </a:tc>
                <a:tc>
                  <a:txBody>
                    <a:bodyPr/>
                    <a:lstStyle/>
                    <a:p>
                      <a:pPr algn="ctr"/>
                      <a:r>
                        <a:rPr lang="en-US" dirty="0"/>
                        <a:t>30%</a:t>
                      </a:r>
                    </a:p>
                  </a:txBody>
                  <a:tcPr marL="121920" marR="121920" anchor="ctr"/>
                </a:tc>
                <a:tc>
                  <a:txBody>
                    <a:bodyPr/>
                    <a:lstStyle/>
                    <a:p>
                      <a:pPr algn="ctr"/>
                      <a:r>
                        <a:rPr lang="en-US" dirty="0"/>
                        <a:t>60</a:t>
                      </a:r>
                    </a:p>
                  </a:txBody>
                  <a:tcPr marL="121920" marR="121920" anchor="ctr"/>
                </a:tc>
                <a:tc>
                  <a:txBody>
                    <a:bodyPr/>
                    <a:lstStyle/>
                    <a:p>
                      <a:pPr algn="ctr"/>
                      <a:r>
                        <a:rPr lang="en-US" dirty="0"/>
                        <a:t>18</a:t>
                      </a:r>
                    </a:p>
                  </a:txBody>
                  <a:tcPr marL="121920" marR="121920" anchor="ctr"/>
                </a:tc>
                <a:extLst>
                  <a:ext uri="{0D108BD9-81ED-4DB2-BD59-A6C34878D82A}">
                    <a16:rowId xmlns:a16="http://schemas.microsoft.com/office/drawing/2014/main" val="10002"/>
                  </a:ext>
                </a:extLst>
              </a:tr>
              <a:tr h="370840">
                <a:tc>
                  <a:txBody>
                    <a:bodyPr/>
                    <a:lstStyle/>
                    <a:p>
                      <a:pPr algn="l"/>
                      <a:r>
                        <a:rPr lang="en-US" dirty="0"/>
                        <a:t>  Buyer Power</a:t>
                      </a:r>
                    </a:p>
                  </a:txBody>
                  <a:tcPr marL="121920" marR="121920" anchor="ctr"/>
                </a:tc>
                <a:tc>
                  <a:txBody>
                    <a:bodyPr/>
                    <a:lstStyle/>
                    <a:p>
                      <a:pPr algn="ctr"/>
                      <a:r>
                        <a:rPr lang="en-US" dirty="0"/>
                        <a:t>30%</a:t>
                      </a:r>
                    </a:p>
                  </a:txBody>
                  <a:tcPr marL="121920" marR="121920" anchor="ctr"/>
                </a:tc>
                <a:tc>
                  <a:txBody>
                    <a:bodyPr/>
                    <a:lstStyle/>
                    <a:p>
                      <a:pPr algn="ctr"/>
                      <a:r>
                        <a:rPr lang="en-US" dirty="0"/>
                        <a:t>40</a:t>
                      </a:r>
                    </a:p>
                  </a:txBody>
                  <a:tcPr marL="121920" marR="121920" anchor="ctr"/>
                </a:tc>
                <a:tc>
                  <a:txBody>
                    <a:bodyPr/>
                    <a:lstStyle/>
                    <a:p>
                      <a:pPr algn="ctr"/>
                      <a:r>
                        <a:rPr lang="en-US" dirty="0"/>
                        <a:t>12</a:t>
                      </a:r>
                    </a:p>
                  </a:txBody>
                  <a:tcPr marL="121920" marR="121920" anchor="ctr"/>
                </a:tc>
                <a:extLst>
                  <a:ext uri="{0D108BD9-81ED-4DB2-BD59-A6C34878D82A}">
                    <a16:rowId xmlns:a16="http://schemas.microsoft.com/office/drawing/2014/main" val="10003"/>
                  </a:ext>
                </a:extLst>
              </a:tr>
              <a:tr h="370840">
                <a:tc>
                  <a:txBody>
                    <a:bodyPr/>
                    <a:lstStyle/>
                    <a:p>
                      <a:pPr algn="ctr"/>
                      <a:r>
                        <a:rPr lang="en-US" dirty="0"/>
                        <a:t>Total</a:t>
                      </a:r>
                    </a:p>
                  </a:txBody>
                  <a:tcPr marL="121920" marR="121920" anchor="ctr"/>
                </a:tc>
                <a:tc>
                  <a:txBody>
                    <a:bodyPr/>
                    <a:lstStyle/>
                    <a:p>
                      <a:pPr algn="ctr"/>
                      <a:r>
                        <a:rPr lang="en-US" dirty="0"/>
                        <a:t>100</a:t>
                      </a:r>
                    </a:p>
                  </a:txBody>
                  <a:tcPr marL="121920" marR="121920" anchor="ctr"/>
                </a:tc>
                <a:tc>
                  <a:txBody>
                    <a:bodyPr/>
                    <a:lstStyle/>
                    <a:p>
                      <a:pPr algn="ctr"/>
                      <a:endParaRPr lang="en-US" dirty="0"/>
                    </a:p>
                  </a:txBody>
                  <a:tcPr marL="121920" marR="121920" anchor="ctr"/>
                </a:tc>
                <a:tc>
                  <a:txBody>
                    <a:bodyPr/>
                    <a:lstStyle/>
                    <a:p>
                      <a:pPr algn="ctr"/>
                      <a:r>
                        <a:rPr lang="en-US" dirty="0"/>
                        <a:t>62</a:t>
                      </a:r>
                    </a:p>
                  </a:txBody>
                  <a:tcPr marL="121920" marR="121920" anchor="ct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nvGraphicFramePr>
        <p:xfrm>
          <a:off x="623392" y="3753832"/>
          <a:ext cx="10849205" cy="2123440"/>
        </p:xfrm>
        <a:graphic>
          <a:graphicData uri="http://schemas.openxmlformats.org/drawingml/2006/table">
            <a:tbl>
              <a:tblPr firstRow="1" bandRow="1">
                <a:tableStyleId>{5C22544A-7EE6-4342-B048-85BDC9FD1C3A}</a:tableStyleId>
              </a:tblPr>
              <a:tblGrid>
                <a:gridCol w="3648405">
                  <a:extLst>
                    <a:ext uri="{9D8B030D-6E8A-4147-A177-3AD203B41FA5}">
                      <a16:colId xmlns:a16="http://schemas.microsoft.com/office/drawing/2014/main" val="20000"/>
                    </a:ext>
                  </a:extLst>
                </a:gridCol>
                <a:gridCol w="2400267">
                  <a:extLst>
                    <a:ext uri="{9D8B030D-6E8A-4147-A177-3AD203B41FA5}">
                      <a16:colId xmlns:a16="http://schemas.microsoft.com/office/drawing/2014/main" val="20001"/>
                    </a:ext>
                  </a:extLst>
                </a:gridCol>
                <a:gridCol w="2496277">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tblGrid>
              <a:tr h="370840">
                <a:tc>
                  <a:txBody>
                    <a:bodyPr/>
                    <a:lstStyle/>
                    <a:p>
                      <a:pPr algn="ctr"/>
                      <a:r>
                        <a:rPr lang="en-US" dirty="0"/>
                        <a:t>Competitive</a:t>
                      </a:r>
                      <a:r>
                        <a:rPr lang="en-US" baseline="0" dirty="0"/>
                        <a:t> </a:t>
                      </a:r>
                      <a:r>
                        <a:rPr lang="en-US" baseline="0" dirty="0" err="1"/>
                        <a:t>Env</a:t>
                      </a:r>
                      <a:r>
                        <a:rPr lang="en-US" baseline="0" dirty="0"/>
                        <a:t>’</a:t>
                      </a:r>
                      <a:endParaRPr lang="en-US" dirty="0"/>
                    </a:p>
                    <a:p>
                      <a:pPr algn="ctr"/>
                      <a:r>
                        <a:rPr lang="en-US" dirty="0"/>
                        <a:t>Factor Importance : 40%</a:t>
                      </a:r>
                    </a:p>
                  </a:txBody>
                  <a:tcPr marL="121920" marR="121920" anchor="ctr">
                    <a:solidFill>
                      <a:schemeClr val="accent5">
                        <a:lumMod val="50000"/>
                      </a:schemeClr>
                    </a:solidFill>
                  </a:tcPr>
                </a:tc>
                <a:tc>
                  <a:txBody>
                    <a:bodyPr/>
                    <a:lstStyle/>
                    <a:p>
                      <a:pPr algn="ctr"/>
                      <a:r>
                        <a:rPr lang="en-US" dirty="0"/>
                        <a:t>Relative</a:t>
                      </a:r>
                    </a:p>
                    <a:p>
                      <a:pPr algn="ctr"/>
                      <a:r>
                        <a:rPr lang="en-US" dirty="0"/>
                        <a:t>Importance</a:t>
                      </a:r>
                    </a:p>
                  </a:txBody>
                  <a:tcPr marL="121920" marR="121920" anchor="ctr">
                    <a:solidFill>
                      <a:schemeClr val="accent5">
                        <a:lumMod val="50000"/>
                      </a:schemeClr>
                    </a:solidFill>
                  </a:tcPr>
                </a:tc>
                <a:tc>
                  <a:txBody>
                    <a:bodyPr/>
                    <a:lstStyle/>
                    <a:p>
                      <a:pPr algn="ctr"/>
                      <a:r>
                        <a:rPr lang="en-US" dirty="0"/>
                        <a:t>Attractiveness Rating</a:t>
                      </a:r>
                    </a:p>
                  </a:txBody>
                  <a:tcPr marL="121920" marR="121920" anchor="ctr">
                    <a:solidFill>
                      <a:schemeClr val="accent5">
                        <a:lumMod val="50000"/>
                      </a:schemeClr>
                    </a:solidFill>
                  </a:tcPr>
                </a:tc>
                <a:tc>
                  <a:txBody>
                    <a:bodyPr/>
                    <a:lstStyle/>
                    <a:p>
                      <a:pPr algn="ctr"/>
                      <a:r>
                        <a:rPr lang="en-US" dirty="0"/>
                        <a:t>Attractiveness  Score</a:t>
                      </a:r>
                    </a:p>
                  </a:txBody>
                  <a:tcPr marL="121920" marR="121920" anchor="ctr">
                    <a:solidFill>
                      <a:schemeClr val="accent5">
                        <a:lumMod val="50000"/>
                      </a:schemeClr>
                    </a:solidFill>
                  </a:tcPr>
                </a:tc>
                <a:extLst>
                  <a:ext uri="{0D108BD9-81ED-4DB2-BD59-A6C34878D82A}">
                    <a16:rowId xmlns:a16="http://schemas.microsoft.com/office/drawing/2014/main" val="10000"/>
                  </a:ext>
                </a:extLst>
              </a:tr>
              <a:tr h="370840">
                <a:tc>
                  <a:txBody>
                    <a:bodyPr/>
                    <a:lstStyle/>
                    <a:p>
                      <a:pPr algn="l"/>
                      <a:r>
                        <a:rPr lang="en-US" dirty="0"/>
                        <a:t>  Price</a:t>
                      </a:r>
                      <a:r>
                        <a:rPr lang="en-US" baseline="0" dirty="0"/>
                        <a:t> Rivalry</a:t>
                      </a:r>
                      <a:endParaRPr lang="en-US" dirty="0"/>
                    </a:p>
                  </a:txBody>
                  <a:tcPr marL="121920" marR="121920" anchor="ctr"/>
                </a:tc>
                <a:tc>
                  <a:txBody>
                    <a:bodyPr/>
                    <a:lstStyle/>
                    <a:p>
                      <a:pPr algn="ctr"/>
                      <a:r>
                        <a:rPr lang="en-US" dirty="0"/>
                        <a:t>50%</a:t>
                      </a:r>
                    </a:p>
                  </a:txBody>
                  <a:tcPr marL="121920" marR="121920" anchor="ctr"/>
                </a:tc>
                <a:tc>
                  <a:txBody>
                    <a:bodyPr/>
                    <a:lstStyle/>
                    <a:p>
                      <a:pPr algn="ctr"/>
                      <a:r>
                        <a:rPr lang="en-US" dirty="0"/>
                        <a:t>40</a:t>
                      </a:r>
                    </a:p>
                  </a:txBody>
                  <a:tcPr marL="121920" marR="121920" anchor="ctr"/>
                </a:tc>
                <a:tc>
                  <a:txBody>
                    <a:bodyPr/>
                    <a:lstStyle/>
                    <a:p>
                      <a:pPr algn="ctr"/>
                      <a:r>
                        <a:rPr lang="en-US" dirty="0"/>
                        <a:t>20</a:t>
                      </a:r>
                    </a:p>
                  </a:txBody>
                  <a:tcPr marL="121920" marR="121920" anchor="ctr"/>
                </a:tc>
                <a:extLst>
                  <a:ext uri="{0D108BD9-81ED-4DB2-BD59-A6C34878D82A}">
                    <a16:rowId xmlns:a16="http://schemas.microsoft.com/office/drawing/2014/main" val="10001"/>
                  </a:ext>
                </a:extLst>
              </a:tr>
              <a:tr h="370840">
                <a:tc>
                  <a:txBody>
                    <a:bodyPr/>
                    <a:lstStyle/>
                    <a:p>
                      <a:pPr algn="l"/>
                      <a:r>
                        <a:rPr lang="en-US" dirty="0"/>
                        <a:t>  Ease</a:t>
                      </a:r>
                      <a:r>
                        <a:rPr lang="en-US" baseline="0" dirty="0"/>
                        <a:t> of Competitor Entry</a:t>
                      </a:r>
                      <a:endParaRPr lang="en-US" dirty="0"/>
                    </a:p>
                  </a:txBody>
                  <a:tcPr marL="121920" marR="121920" anchor="ctr"/>
                </a:tc>
                <a:tc>
                  <a:txBody>
                    <a:bodyPr/>
                    <a:lstStyle/>
                    <a:p>
                      <a:pPr algn="ctr"/>
                      <a:r>
                        <a:rPr lang="en-US" dirty="0"/>
                        <a:t>30%</a:t>
                      </a:r>
                    </a:p>
                  </a:txBody>
                  <a:tcPr marL="121920" marR="121920" anchor="ctr"/>
                </a:tc>
                <a:tc>
                  <a:txBody>
                    <a:bodyPr/>
                    <a:lstStyle/>
                    <a:p>
                      <a:pPr algn="ctr"/>
                      <a:r>
                        <a:rPr lang="en-US" dirty="0"/>
                        <a:t>40</a:t>
                      </a:r>
                    </a:p>
                  </a:txBody>
                  <a:tcPr marL="121920" marR="121920" anchor="ctr"/>
                </a:tc>
                <a:tc>
                  <a:txBody>
                    <a:bodyPr/>
                    <a:lstStyle/>
                    <a:p>
                      <a:pPr algn="ctr"/>
                      <a:r>
                        <a:rPr lang="en-US" dirty="0"/>
                        <a:t>12</a:t>
                      </a:r>
                    </a:p>
                  </a:txBody>
                  <a:tcPr marL="121920" marR="121920" anchor="ctr"/>
                </a:tc>
                <a:extLst>
                  <a:ext uri="{0D108BD9-81ED-4DB2-BD59-A6C34878D82A}">
                    <a16:rowId xmlns:a16="http://schemas.microsoft.com/office/drawing/2014/main" val="10002"/>
                  </a:ext>
                </a:extLst>
              </a:tr>
              <a:tr h="370840">
                <a:tc>
                  <a:txBody>
                    <a:bodyPr/>
                    <a:lstStyle/>
                    <a:p>
                      <a:pPr algn="l"/>
                      <a:r>
                        <a:rPr lang="en-US" dirty="0"/>
                        <a:t>  Number</a:t>
                      </a:r>
                      <a:r>
                        <a:rPr lang="en-US" baseline="0" dirty="0"/>
                        <a:t> of Competitor</a:t>
                      </a:r>
                      <a:endParaRPr lang="en-US" dirty="0"/>
                    </a:p>
                  </a:txBody>
                  <a:tcPr marL="121920" marR="121920" anchor="ctr"/>
                </a:tc>
                <a:tc>
                  <a:txBody>
                    <a:bodyPr/>
                    <a:lstStyle/>
                    <a:p>
                      <a:pPr algn="ctr"/>
                      <a:r>
                        <a:rPr lang="en-US" dirty="0"/>
                        <a:t>20</a:t>
                      </a:r>
                    </a:p>
                  </a:txBody>
                  <a:tcPr marL="121920" marR="121920" anchor="ctr"/>
                </a:tc>
                <a:tc>
                  <a:txBody>
                    <a:bodyPr/>
                    <a:lstStyle/>
                    <a:p>
                      <a:pPr algn="ctr"/>
                      <a:r>
                        <a:rPr lang="en-US" dirty="0"/>
                        <a:t>60</a:t>
                      </a:r>
                    </a:p>
                  </a:txBody>
                  <a:tcPr marL="121920" marR="121920" anchor="ctr"/>
                </a:tc>
                <a:tc>
                  <a:txBody>
                    <a:bodyPr/>
                    <a:lstStyle/>
                    <a:p>
                      <a:pPr algn="ctr"/>
                      <a:r>
                        <a:rPr lang="en-US" dirty="0"/>
                        <a:t>12</a:t>
                      </a:r>
                    </a:p>
                  </a:txBody>
                  <a:tcPr marL="121920" marR="121920" anchor="ctr"/>
                </a:tc>
                <a:extLst>
                  <a:ext uri="{0D108BD9-81ED-4DB2-BD59-A6C34878D82A}">
                    <a16:rowId xmlns:a16="http://schemas.microsoft.com/office/drawing/2014/main" val="10003"/>
                  </a:ext>
                </a:extLst>
              </a:tr>
              <a:tr h="370840">
                <a:tc>
                  <a:txBody>
                    <a:bodyPr/>
                    <a:lstStyle/>
                    <a:p>
                      <a:pPr algn="ctr"/>
                      <a:r>
                        <a:rPr lang="en-US" dirty="0"/>
                        <a:t>Total</a:t>
                      </a:r>
                    </a:p>
                  </a:txBody>
                  <a:tcPr marL="121920" marR="121920" anchor="ctr"/>
                </a:tc>
                <a:tc>
                  <a:txBody>
                    <a:bodyPr/>
                    <a:lstStyle/>
                    <a:p>
                      <a:pPr algn="ctr"/>
                      <a:r>
                        <a:rPr lang="en-US" dirty="0"/>
                        <a:t>100</a:t>
                      </a:r>
                    </a:p>
                  </a:txBody>
                  <a:tcPr marL="121920" marR="121920" anchor="ctr"/>
                </a:tc>
                <a:tc>
                  <a:txBody>
                    <a:bodyPr/>
                    <a:lstStyle/>
                    <a:p>
                      <a:pPr algn="ctr"/>
                      <a:endParaRPr lang="en-US" dirty="0"/>
                    </a:p>
                  </a:txBody>
                  <a:tcPr marL="121920" marR="121920" anchor="ctr"/>
                </a:tc>
                <a:tc>
                  <a:txBody>
                    <a:bodyPr/>
                    <a:lstStyle/>
                    <a:p>
                      <a:pPr algn="ctr"/>
                      <a:r>
                        <a:rPr lang="en-US" dirty="0"/>
                        <a:t>44</a:t>
                      </a:r>
                    </a:p>
                  </a:txBody>
                  <a:tcPr marL="121920" marR="12192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7590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23392" y="1052736"/>
          <a:ext cx="10849205" cy="2123440"/>
        </p:xfrm>
        <a:graphic>
          <a:graphicData uri="http://schemas.openxmlformats.org/drawingml/2006/table">
            <a:tbl>
              <a:tblPr firstRow="1" bandRow="1">
                <a:tableStyleId>{5C22544A-7EE6-4342-B048-85BDC9FD1C3A}</a:tableStyleId>
              </a:tblPr>
              <a:tblGrid>
                <a:gridCol w="3648405">
                  <a:extLst>
                    <a:ext uri="{9D8B030D-6E8A-4147-A177-3AD203B41FA5}">
                      <a16:colId xmlns:a16="http://schemas.microsoft.com/office/drawing/2014/main" val="20000"/>
                    </a:ext>
                  </a:extLst>
                </a:gridCol>
                <a:gridCol w="2400267">
                  <a:extLst>
                    <a:ext uri="{9D8B030D-6E8A-4147-A177-3AD203B41FA5}">
                      <a16:colId xmlns:a16="http://schemas.microsoft.com/office/drawing/2014/main" val="20001"/>
                    </a:ext>
                  </a:extLst>
                </a:gridCol>
                <a:gridCol w="2496277">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tblGrid>
              <a:tr h="370840">
                <a:tc>
                  <a:txBody>
                    <a:bodyPr/>
                    <a:lstStyle/>
                    <a:p>
                      <a:pPr algn="ctr"/>
                      <a:r>
                        <a:rPr lang="en-US" dirty="0"/>
                        <a:t>Market Access</a:t>
                      </a:r>
                    </a:p>
                    <a:p>
                      <a:pPr algn="ctr"/>
                      <a:r>
                        <a:rPr lang="en-US" dirty="0"/>
                        <a:t>Factor Importance : 30%</a:t>
                      </a:r>
                    </a:p>
                  </a:txBody>
                  <a:tcPr marL="121920" marR="121920" anchor="ctr">
                    <a:solidFill>
                      <a:schemeClr val="accent5">
                        <a:lumMod val="50000"/>
                      </a:schemeClr>
                    </a:solidFill>
                  </a:tcPr>
                </a:tc>
                <a:tc>
                  <a:txBody>
                    <a:bodyPr/>
                    <a:lstStyle/>
                    <a:p>
                      <a:pPr algn="ctr"/>
                      <a:r>
                        <a:rPr lang="en-US" dirty="0"/>
                        <a:t>Relative</a:t>
                      </a:r>
                    </a:p>
                    <a:p>
                      <a:pPr algn="ctr"/>
                      <a:r>
                        <a:rPr lang="en-US" dirty="0"/>
                        <a:t>Importance</a:t>
                      </a:r>
                    </a:p>
                  </a:txBody>
                  <a:tcPr marL="121920" marR="121920" anchor="ctr">
                    <a:solidFill>
                      <a:schemeClr val="accent5">
                        <a:lumMod val="50000"/>
                      </a:schemeClr>
                    </a:solidFill>
                  </a:tcPr>
                </a:tc>
                <a:tc>
                  <a:txBody>
                    <a:bodyPr/>
                    <a:lstStyle/>
                    <a:p>
                      <a:pPr algn="ctr"/>
                      <a:r>
                        <a:rPr lang="en-US" dirty="0"/>
                        <a:t>Attractiveness Rating</a:t>
                      </a:r>
                    </a:p>
                  </a:txBody>
                  <a:tcPr marL="121920" marR="121920" anchor="ctr">
                    <a:solidFill>
                      <a:schemeClr val="accent5">
                        <a:lumMod val="50000"/>
                      </a:schemeClr>
                    </a:solidFill>
                  </a:tcPr>
                </a:tc>
                <a:tc>
                  <a:txBody>
                    <a:bodyPr/>
                    <a:lstStyle/>
                    <a:p>
                      <a:pPr algn="ctr"/>
                      <a:r>
                        <a:rPr lang="en-US" dirty="0"/>
                        <a:t>Attractiveness  Score</a:t>
                      </a:r>
                    </a:p>
                  </a:txBody>
                  <a:tcPr marL="121920" marR="121920" anchor="ctr">
                    <a:solidFill>
                      <a:schemeClr val="accent5">
                        <a:lumMod val="50000"/>
                      </a:schemeClr>
                    </a:solidFill>
                  </a:tcPr>
                </a:tc>
                <a:extLst>
                  <a:ext uri="{0D108BD9-81ED-4DB2-BD59-A6C34878D82A}">
                    <a16:rowId xmlns:a16="http://schemas.microsoft.com/office/drawing/2014/main" val="10000"/>
                  </a:ext>
                </a:extLst>
              </a:tr>
              <a:tr h="370840">
                <a:tc>
                  <a:txBody>
                    <a:bodyPr/>
                    <a:lstStyle/>
                    <a:p>
                      <a:pPr algn="l"/>
                      <a:r>
                        <a:rPr lang="en-US" dirty="0"/>
                        <a:t>  Customer</a:t>
                      </a:r>
                      <a:r>
                        <a:rPr lang="en-US" baseline="0" dirty="0"/>
                        <a:t> Familiarity</a:t>
                      </a:r>
                      <a:endParaRPr lang="en-US" dirty="0"/>
                    </a:p>
                  </a:txBody>
                  <a:tcPr marL="121920" marR="121920" anchor="ctr"/>
                </a:tc>
                <a:tc>
                  <a:txBody>
                    <a:bodyPr/>
                    <a:lstStyle/>
                    <a:p>
                      <a:pPr algn="ctr"/>
                      <a:r>
                        <a:rPr lang="en-US" dirty="0"/>
                        <a:t>40%</a:t>
                      </a:r>
                    </a:p>
                  </a:txBody>
                  <a:tcPr marL="121920" marR="121920" anchor="ctr"/>
                </a:tc>
                <a:tc>
                  <a:txBody>
                    <a:bodyPr/>
                    <a:lstStyle/>
                    <a:p>
                      <a:pPr algn="ctr"/>
                      <a:r>
                        <a:rPr lang="en-US" dirty="0"/>
                        <a:t>80</a:t>
                      </a:r>
                    </a:p>
                  </a:txBody>
                  <a:tcPr marL="121920" marR="121920" anchor="ctr"/>
                </a:tc>
                <a:tc>
                  <a:txBody>
                    <a:bodyPr/>
                    <a:lstStyle/>
                    <a:p>
                      <a:pPr algn="ctr"/>
                      <a:r>
                        <a:rPr lang="en-US" dirty="0"/>
                        <a:t>32</a:t>
                      </a:r>
                    </a:p>
                  </a:txBody>
                  <a:tcPr marL="121920" marR="121920" anchor="ctr"/>
                </a:tc>
                <a:extLst>
                  <a:ext uri="{0D108BD9-81ED-4DB2-BD59-A6C34878D82A}">
                    <a16:rowId xmlns:a16="http://schemas.microsoft.com/office/drawing/2014/main" val="10001"/>
                  </a:ext>
                </a:extLst>
              </a:tr>
              <a:tr h="370840">
                <a:tc>
                  <a:txBody>
                    <a:bodyPr/>
                    <a:lstStyle/>
                    <a:p>
                      <a:pPr algn="l"/>
                      <a:r>
                        <a:rPr lang="en-US" dirty="0"/>
                        <a:t>  Channel</a:t>
                      </a:r>
                      <a:r>
                        <a:rPr lang="en-US" baseline="0" dirty="0"/>
                        <a:t> Access</a:t>
                      </a:r>
                      <a:endParaRPr lang="en-US" dirty="0"/>
                    </a:p>
                  </a:txBody>
                  <a:tcPr marL="121920" marR="121920" anchor="ctr"/>
                </a:tc>
                <a:tc>
                  <a:txBody>
                    <a:bodyPr/>
                    <a:lstStyle/>
                    <a:p>
                      <a:pPr algn="ctr"/>
                      <a:r>
                        <a:rPr lang="en-US" dirty="0"/>
                        <a:t>40%</a:t>
                      </a:r>
                    </a:p>
                  </a:txBody>
                  <a:tcPr marL="121920" marR="121920" anchor="ctr"/>
                </a:tc>
                <a:tc>
                  <a:txBody>
                    <a:bodyPr/>
                    <a:lstStyle/>
                    <a:p>
                      <a:pPr algn="ctr"/>
                      <a:r>
                        <a:rPr lang="en-US" dirty="0"/>
                        <a:t>100</a:t>
                      </a:r>
                    </a:p>
                  </a:txBody>
                  <a:tcPr marL="121920" marR="121920" anchor="ctr"/>
                </a:tc>
                <a:tc>
                  <a:txBody>
                    <a:bodyPr/>
                    <a:lstStyle/>
                    <a:p>
                      <a:pPr algn="ctr"/>
                      <a:r>
                        <a:rPr lang="en-US" dirty="0"/>
                        <a:t>40</a:t>
                      </a:r>
                    </a:p>
                  </a:txBody>
                  <a:tcPr marL="121920" marR="121920" anchor="ctr"/>
                </a:tc>
                <a:extLst>
                  <a:ext uri="{0D108BD9-81ED-4DB2-BD59-A6C34878D82A}">
                    <a16:rowId xmlns:a16="http://schemas.microsoft.com/office/drawing/2014/main" val="10002"/>
                  </a:ext>
                </a:extLst>
              </a:tr>
              <a:tr h="370840">
                <a:tc>
                  <a:txBody>
                    <a:bodyPr/>
                    <a:lstStyle/>
                    <a:p>
                      <a:pPr algn="l"/>
                      <a:r>
                        <a:rPr lang="en-US" dirty="0"/>
                        <a:t>  Sales/Service</a:t>
                      </a:r>
                      <a:r>
                        <a:rPr lang="en-US" baseline="0" dirty="0"/>
                        <a:t> Requirement</a:t>
                      </a:r>
                      <a:endParaRPr lang="en-US" dirty="0"/>
                    </a:p>
                  </a:txBody>
                  <a:tcPr marL="121920" marR="121920" anchor="ctr"/>
                </a:tc>
                <a:tc>
                  <a:txBody>
                    <a:bodyPr/>
                    <a:lstStyle/>
                    <a:p>
                      <a:pPr algn="ctr"/>
                      <a:r>
                        <a:rPr lang="en-US" dirty="0"/>
                        <a:t>20%</a:t>
                      </a:r>
                    </a:p>
                  </a:txBody>
                  <a:tcPr marL="121920" marR="121920" anchor="ctr"/>
                </a:tc>
                <a:tc>
                  <a:txBody>
                    <a:bodyPr/>
                    <a:lstStyle/>
                    <a:p>
                      <a:pPr algn="ctr"/>
                      <a:r>
                        <a:rPr lang="en-US" dirty="0"/>
                        <a:t>60</a:t>
                      </a:r>
                    </a:p>
                  </a:txBody>
                  <a:tcPr marL="121920" marR="121920" anchor="ctr"/>
                </a:tc>
                <a:tc>
                  <a:txBody>
                    <a:bodyPr/>
                    <a:lstStyle/>
                    <a:p>
                      <a:pPr algn="ctr"/>
                      <a:r>
                        <a:rPr lang="en-US" dirty="0"/>
                        <a:t>12</a:t>
                      </a:r>
                    </a:p>
                  </a:txBody>
                  <a:tcPr marL="121920" marR="121920" anchor="ctr"/>
                </a:tc>
                <a:extLst>
                  <a:ext uri="{0D108BD9-81ED-4DB2-BD59-A6C34878D82A}">
                    <a16:rowId xmlns:a16="http://schemas.microsoft.com/office/drawing/2014/main" val="10003"/>
                  </a:ext>
                </a:extLst>
              </a:tr>
              <a:tr h="370840">
                <a:tc>
                  <a:txBody>
                    <a:bodyPr/>
                    <a:lstStyle/>
                    <a:p>
                      <a:pPr algn="ctr"/>
                      <a:r>
                        <a:rPr lang="en-US" dirty="0"/>
                        <a:t>Total</a:t>
                      </a:r>
                    </a:p>
                  </a:txBody>
                  <a:tcPr marL="121920" marR="121920" anchor="ctr"/>
                </a:tc>
                <a:tc>
                  <a:txBody>
                    <a:bodyPr/>
                    <a:lstStyle/>
                    <a:p>
                      <a:pPr algn="ctr"/>
                      <a:r>
                        <a:rPr lang="en-US" dirty="0"/>
                        <a:t>100</a:t>
                      </a:r>
                    </a:p>
                  </a:txBody>
                  <a:tcPr marL="121920" marR="121920" anchor="ctr"/>
                </a:tc>
                <a:tc>
                  <a:txBody>
                    <a:bodyPr/>
                    <a:lstStyle/>
                    <a:p>
                      <a:pPr algn="ctr"/>
                      <a:endParaRPr lang="en-US" dirty="0"/>
                    </a:p>
                  </a:txBody>
                  <a:tcPr marL="121920" marR="121920" anchor="ctr"/>
                </a:tc>
                <a:tc>
                  <a:txBody>
                    <a:bodyPr/>
                    <a:lstStyle/>
                    <a:p>
                      <a:pPr algn="ctr"/>
                      <a:r>
                        <a:rPr lang="en-US" dirty="0"/>
                        <a:t>84</a:t>
                      </a:r>
                    </a:p>
                  </a:txBody>
                  <a:tcPr marL="121920" marR="121920" anchor="ctr"/>
                </a:tc>
                <a:extLst>
                  <a:ext uri="{0D108BD9-81ED-4DB2-BD59-A6C34878D82A}">
                    <a16:rowId xmlns:a16="http://schemas.microsoft.com/office/drawing/2014/main" val="10004"/>
                  </a:ext>
                </a:extLst>
              </a:tr>
            </a:tbl>
          </a:graphicData>
        </a:graphic>
      </p:graphicFrame>
      <p:sp>
        <p:nvSpPr>
          <p:cNvPr id="3" name="TextBox 2"/>
          <p:cNvSpPr txBox="1"/>
          <p:nvPr/>
        </p:nvSpPr>
        <p:spPr>
          <a:xfrm>
            <a:off x="1597224" y="3501008"/>
            <a:ext cx="6470426" cy="646331"/>
          </a:xfrm>
          <a:prstGeom prst="rect">
            <a:avLst/>
          </a:prstGeom>
          <a:noFill/>
        </p:spPr>
        <p:txBody>
          <a:bodyPr wrap="none" rtlCol="0">
            <a:spAutoFit/>
          </a:bodyPr>
          <a:lstStyle/>
          <a:p>
            <a:r>
              <a:rPr lang="en-US" b="1" dirty="0"/>
              <a:t>Market Attractiveness Index </a:t>
            </a:r>
            <a:r>
              <a:rPr lang="en-US" dirty="0"/>
              <a:t>= (30% x 62) + (40% x 44) + (30% x 84)</a:t>
            </a:r>
          </a:p>
          <a:p>
            <a:r>
              <a:rPr lang="en-US" dirty="0"/>
              <a:t>                                                  =  18.6 + 17.6 + 26.2  =  </a:t>
            </a:r>
            <a:r>
              <a:rPr lang="en-US" b="1" dirty="0"/>
              <a:t>61</a:t>
            </a:r>
          </a:p>
        </p:txBody>
      </p:sp>
      <p:graphicFrame>
        <p:nvGraphicFramePr>
          <p:cNvPr id="4" name="Table 3"/>
          <p:cNvGraphicFramePr>
            <a:graphicFrameLocks noGrp="1"/>
          </p:cNvGraphicFramePr>
          <p:nvPr/>
        </p:nvGraphicFramePr>
        <p:xfrm>
          <a:off x="719403" y="4221088"/>
          <a:ext cx="10753195" cy="2635488"/>
        </p:xfrm>
        <a:graphic>
          <a:graphicData uri="http://schemas.openxmlformats.org/drawingml/2006/table">
            <a:tbl>
              <a:tblPr firstRow="1" bandRow="1">
                <a:tableStyleId>{5C22544A-7EE6-4342-B048-85BDC9FD1C3A}</a:tableStyleId>
              </a:tblPr>
              <a:tblGrid>
                <a:gridCol w="10753195">
                  <a:extLst>
                    <a:ext uri="{9D8B030D-6E8A-4147-A177-3AD203B41FA5}">
                      <a16:colId xmlns:a16="http://schemas.microsoft.com/office/drawing/2014/main" val="20000"/>
                    </a:ext>
                  </a:extLst>
                </a:gridCol>
              </a:tblGrid>
              <a:tr h="370840">
                <a:tc>
                  <a:txBody>
                    <a:bodyPr/>
                    <a:lstStyle/>
                    <a:p>
                      <a:pPr algn="ctr"/>
                      <a:r>
                        <a:rPr lang="en-US" dirty="0"/>
                        <a:t>Market  Attractiveness</a:t>
                      </a:r>
                    </a:p>
                  </a:txBody>
                  <a:tcPr marL="121920" marR="121920">
                    <a:solidFill>
                      <a:srgbClr val="960000"/>
                    </a:solidFill>
                  </a:tcPr>
                </a:tc>
                <a:extLst>
                  <a:ext uri="{0D108BD9-81ED-4DB2-BD59-A6C34878D82A}">
                    <a16:rowId xmlns:a16="http://schemas.microsoft.com/office/drawing/2014/main" val="10000"/>
                  </a:ext>
                </a:extLst>
              </a:tr>
              <a:tr h="781288">
                <a:tc>
                  <a:txBody>
                    <a:bodyPr/>
                    <a:lstStyle/>
                    <a:p>
                      <a:endParaRPr lang="en-US" dirty="0"/>
                    </a:p>
                  </a:txBody>
                  <a:tcPr marL="121920" marR="121920"/>
                </a:tc>
                <a:extLst>
                  <a:ext uri="{0D108BD9-81ED-4DB2-BD59-A6C34878D82A}">
                    <a16:rowId xmlns:a16="http://schemas.microsoft.com/office/drawing/2014/main" val="10001"/>
                  </a:ext>
                </a:extLst>
              </a:tr>
              <a:tr h="370840">
                <a:tc>
                  <a:txBody>
                    <a:bodyPr/>
                    <a:lstStyle/>
                    <a:p>
                      <a:r>
                        <a:rPr lang="en-US" dirty="0"/>
                        <a:t>          0                  </a:t>
                      </a:r>
                      <a:r>
                        <a:rPr lang="id-ID" dirty="0"/>
                        <a:t>   </a:t>
                      </a:r>
                      <a:r>
                        <a:rPr lang="en-US" dirty="0"/>
                        <a:t> 20                 </a:t>
                      </a:r>
                      <a:r>
                        <a:rPr lang="id-ID" dirty="0"/>
                        <a:t>               </a:t>
                      </a:r>
                      <a:r>
                        <a:rPr lang="en-US" dirty="0"/>
                        <a:t>  40                  </a:t>
                      </a:r>
                      <a:r>
                        <a:rPr lang="id-ID" dirty="0"/>
                        <a:t>            </a:t>
                      </a:r>
                      <a:r>
                        <a:rPr lang="en-US" dirty="0"/>
                        <a:t> 60                         </a:t>
                      </a:r>
                      <a:r>
                        <a:rPr lang="id-ID" dirty="0"/>
                        <a:t>      </a:t>
                      </a:r>
                      <a:r>
                        <a:rPr lang="en-US" dirty="0"/>
                        <a:t>  80                       </a:t>
                      </a:r>
                      <a:r>
                        <a:rPr lang="id-ID" dirty="0"/>
                        <a:t>      </a:t>
                      </a:r>
                      <a:r>
                        <a:rPr lang="en-US" dirty="0"/>
                        <a:t> 100</a:t>
                      </a:r>
                    </a:p>
                  </a:txBody>
                  <a:tcPr marL="121920" marR="121920"/>
                </a:tc>
                <a:extLst>
                  <a:ext uri="{0D108BD9-81ED-4DB2-BD59-A6C34878D82A}">
                    <a16:rowId xmlns:a16="http://schemas.microsoft.com/office/drawing/2014/main" val="10002"/>
                  </a:ext>
                </a:extLst>
              </a:tr>
              <a:tr h="370840">
                <a:tc>
                  <a:txBody>
                    <a:bodyPr/>
                    <a:lstStyle/>
                    <a:p>
                      <a:endParaRPr lang="en-US" dirty="0"/>
                    </a:p>
                  </a:txBody>
                  <a:tcPr marL="121920" marR="121920"/>
                </a:tc>
                <a:extLst>
                  <a:ext uri="{0D108BD9-81ED-4DB2-BD59-A6C34878D82A}">
                    <a16:rowId xmlns:a16="http://schemas.microsoft.com/office/drawing/2014/main" val="10003"/>
                  </a:ext>
                </a:extLst>
              </a:tr>
              <a:tr h="370840">
                <a:tc>
                  <a:txBody>
                    <a:bodyPr/>
                    <a:lstStyle/>
                    <a:p>
                      <a:endParaRPr lang="en-US" dirty="0"/>
                    </a:p>
                  </a:txBody>
                  <a:tcPr marL="121920" marR="121920"/>
                </a:tc>
                <a:extLst>
                  <a:ext uri="{0D108BD9-81ED-4DB2-BD59-A6C34878D82A}">
                    <a16:rowId xmlns:a16="http://schemas.microsoft.com/office/drawing/2014/main" val="10004"/>
                  </a:ext>
                </a:extLst>
              </a:tr>
              <a:tr h="370840">
                <a:tc>
                  <a:txBody>
                    <a:bodyPr/>
                    <a:lstStyle/>
                    <a:p>
                      <a:r>
                        <a:rPr lang="id-ID" dirty="0"/>
                        <a:t> </a:t>
                      </a:r>
                      <a:endParaRPr lang="en-US" dirty="0"/>
                    </a:p>
                  </a:txBody>
                  <a:tcPr marL="121920" marR="121920"/>
                </a:tc>
                <a:extLst>
                  <a:ext uri="{0D108BD9-81ED-4DB2-BD59-A6C34878D82A}">
                    <a16:rowId xmlns:a16="http://schemas.microsoft.com/office/drawing/2014/main" val="10005"/>
                  </a:ext>
                </a:extLst>
              </a:tr>
            </a:tbl>
          </a:graphicData>
        </a:graphic>
      </p:graphicFrame>
      <p:cxnSp>
        <p:nvCxnSpPr>
          <p:cNvPr id="6" name="Straight Arrow Connector 5"/>
          <p:cNvCxnSpPr/>
          <p:nvPr/>
        </p:nvCxnSpPr>
        <p:spPr>
          <a:xfrm>
            <a:off x="7728181" y="4437112"/>
            <a:ext cx="3168352"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99456" y="4437112"/>
            <a:ext cx="307234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83766" y="4653137"/>
            <a:ext cx="1243097" cy="584775"/>
          </a:xfrm>
          <a:prstGeom prst="rect">
            <a:avLst/>
          </a:prstGeom>
          <a:noFill/>
        </p:spPr>
        <p:txBody>
          <a:bodyPr wrap="none" rtlCol="0">
            <a:spAutoFit/>
          </a:bodyPr>
          <a:lstStyle/>
          <a:p>
            <a:pPr algn="ctr"/>
            <a:r>
              <a:rPr lang="en-US" sz="1600" b="1" dirty="0"/>
              <a:t>Somewhat</a:t>
            </a:r>
          </a:p>
          <a:p>
            <a:pPr algn="ctr"/>
            <a:r>
              <a:rPr lang="en-US" sz="1600" b="1" dirty="0"/>
              <a:t>Unattractive</a:t>
            </a:r>
          </a:p>
        </p:txBody>
      </p:sp>
      <p:sp>
        <p:nvSpPr>
          <p:cNvPr id="10" name="TextBox 9"/>
          <p:cNvSpPr txBox="1"/>
          <p:nvPr/>
        </p:nvSpPr>
        <p:spPr>
          <a:xfrm>
            <a:off x="5882200" y="4653137"/>
            <a:ext cx="1093826" cy="584775"/>
          </a:xfrm>
          <a:prstGeom prst="rect">
            <a:avLst/>
          </a:prstGeom>
          <a:noFill/>
        </p:spPr>
        <p:txBody>
          <a:bodyPr wrap="none" rtlCol="0">
            <a:spAutoFit/>
          </a:bodyPr>
          <a:lstStyle/>
          <a:p>
            <a:pPr algn="ctr"/>
            <a:r>
              <a:rPr lang="en-US" sz="1600" b="1" dirty="0"/>
              <a:t>Somewhat</a:t>
            </a:r>
          </a:p>
          <a:p>
            <a:pPr algn="ctr"/>
            <a:r>
              <a:rPr lang="en-US" sz="1600" b="1" dirty="0"/>
              <a:t>Attractive</a:t>
            </a:r>
          </a:p>
        </p:txBody>
      </p:sp>
      <p:sp>
        <p:nvSpPr>
          <p:cNvPr id="11" name="TextBox 10"/>
          <p:cNvSpPr txBox="1"/>
          <p:nvPr/>
        </p:nvSpPr>
        <p:spPr>
          <a:xfrm>
            <a:off x="2351584" y="4797152"/>
            <a:ext cx="1243097" cy="338554"/>
          </a:xfrm>
          <a:prstGeom prst="rect">
            <a:avLst/>
          </a:prstGeom>
          <a:noFill/>
        </p:spPr>
        <p:txBody>
          <a:bodyPr wrap="none" rtlCol="0">
            <a:spAutoFit/>
          </a:bodyPr>
          <a:lstStyle/>
          <a:p>
            <a:r>
              <a:rPr lang="en-US" sz="1600" b="1" dirty="0"/>
              <a:t>Unattractive</a:t>
            </a:r>
          </a:p>
        </p:txBody>
      </p:sp>
      <p:sp>
        <p:nvSpPr>
          <p:cNvPr id="12" name="TextBox 11"/>
          <p:cNvSpPr txBox="1"/>
          <p:nvPr/>
        </p:nvSpPr>
        <p:spPr>
          <a:xfrm>
            <a:off x="719403" y="4653137"/>
            <a:ext cx="1243097" cy="584775"/>
          </a:xfrm>
          <a:prstGeom prst="rect">
            <a:avLst/>
          </a:prstGeom>
          <a:noFill/>
        </p:spPr>
        <p:txBody>
          <a:bodyPr wrap="none" rtlCol="0">
            <a:spAutoFit/>
          </a:bodyPr>
          <a:lstStyle/>
          <a:p>
            <a:pPr algn="ctr"/>
            <a:r>
              <a:rPr lang="en-US" sz="1600" b="1" dirty="0"/>
              <a:t>Very</a:t>
            </a:r>
          </a:p>
          <a:p>
            <a:pPr algn="ctr"/>
            <a:r>
              <a:rPr lang="en-US" sz="1600" b="1" dirty="0"/>
              <a:t>Unattractive</a:t>
            </a:r>
          </a:p>
        </p:txBody>
      </p:sp>
      <p:sp>
        <p:nvSpPr>
          <p:cNvPr id="13" name="TextBox 12"/>
          <p:cNvSpPr txBox="1"/>
          <p:nvPr/>
        </p:nvSpPr>
        <p:spPr>
          <a:xfrm>
            <a:off x="9869506" y="4653137"/>
            <a:ext cx="1017522" cy="584775"/>
          </a:xfrm>
          <a:prstGeom prst="rect">
            <a:avLst/>
          </a:prstGeom>
          <a:noFill/>
        </p:spPr>
        <p:txBody>
          <a:bodyPr wrap="none" rtlCol="0">
            <a:spAutoFit/>
          </a:bodyPr>
          <a:lstStyle/>
          <a:p>
            <a:pPr algn="ctr"/>
            <a:r>
              <a:rPr lang="en-US" sz="1600" b="1" dirty="0"/>
              <a:t>Very</a:t>
            </a:r>
          </a:p>
          <a:p>
            <a:pPr algn="ctr"/>
            <a:r>
              <a:rPr lang="en-US" sz="1600" b="1" dirty="0"/>
              <a:t>Attractive</a:t>
            </a:r>
          </a:p>
        </p:txBody>
      </p:sp>
      <p:sp>
        <p:nvSpPr>
          <p:cNvPr id="14" name="TextBox 13"/>
          <p:cNvSpPr txBox="1"/>
          <p:nvPr/>
        </p:nvSpPr>
        <p:spPr>
          <a:xfrm>
            <a:off x="7907656" y="4797152"/>
            <a:ext cx="1017523" cy="338554"/>
          </a:xfrm>
          <a:prstGeom prst="rect">
            <a:avLst/>
          </a:prstGeom>
          <a:noFill/>
        </p:spPr>
        <p:txBody>
          <a:bodyPr wrap="none" rtlCol="0">
            <a:spAutoFit/>
          </a:bodyPr>
          <a:lstStyle/>
          <a:p>
            <a:r>
              <a:rPr lang="en-US" sz="1600" b="1" dirty="0"/>
              <a:t>Attractive</a:t>
            </a:r>
          </a:p>
        </p:txBody>
      </p:sp>
      <p:sp>
        <p:nvSpPr>
          <p:cNvPr id="15" name="Slide Number Placeholder 14"/>
          <p:cNvSpPr>
            <a:spLocks noGrp="1"/>
          </p:cNvSpPr>
          <p:nvPr>
            <p:ph type="sldNum" sz="quarter" idx="12"/>
          </p:nvPr>
        </p:nvSpPr>
        <p:spPr/>
        <p:txBody>
          <a:bodyPr/>
          <a:lstStyle/>
          <a:p>
            <a:fld id="{867B1AEF-2A66-400E-8061-08122CA2308A}" type="slidenum">
              <a:rPr lang="en-US" smtClean="0"/>
              <a:pPr/>
              <a:t>16</a:t>
            </a:fld>
            <a:endParaRPr lang="en-US"/>
          </a:p>
        </p:txBody>
      </p:sp>
    </p:spTree>
    <p:extLst>
      <p:ext uri="{BB962C8B-B14F-4D97-AF65-F5344CB8AC3E}">
        <p14:creationId xmlns:p14="http://schemas.microsoft.com/office/powerpoint/2010/main" val="138578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1000"/>
                                        <p:tgtEl>
                                          <p:spTgt spid="4"/>
                                        </p:tgtEl>
                                      </p:cBhvr>
                                    </p:animEffect>
                                  </p:childTnLst>
                                </p:cTn>
                              </p:par>
                              <p:par>
                                <p:cTn id="18" presetID="3" presetClass="entr" presetSubtype="1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1000"/>
                                        <p:tgtEl>
                                          <p:spTgt spid="6"/>
                                        </p:tgtEl>
                                      </p:cBhvr>
                                    </p:animEffect>
                                  </p:childTnLst>
                                </p:cTn>
                              </p:par>
                              <p:par>
                                <p:cTn id="21" presetID="3" presetClass="entr" presetSubtype="1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10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1000"/>
                                        <p:tgtEl>
                                          <p:spTgt spid="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1000"/>
                                        <p:tgtEl>
                                          <p:spTgt spid="10"/>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1000"/>
                                        <p:tgtEl>
                                          <p:spTgt spid="1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1000"/>
                                        <p:tgtEl>
                                          <p:spTgt spid="12"/>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1000"/>
                                        <p:tgtEl>
                                          <p:spTgt spid="13"/>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linds(horizontal)">
                                      <p:cBhvr>
                                        <p:cTn id="4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575386" y="1525588"/>
            <a:ext cx="11041227" cy="482453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title"/>
          </p:nvPr>
        </p:nvSpPr>
        <p:spPr>
          <a:effectLst>
            <a:outerShdw blurRad="50800" dist="38100" dir="8100000" algn="tr" rotWithShape="0">
              <a:prstClr val="black">
                <a:alpha val="40000"/>
              </a:prstClr>
            </a:outerShdw>
          </a:effectLst>
        </p:spPr>
        <p:txBody>
          <a:bodyPr>
            <a:noAutofit/>
          </a:bodyPr>
          <a:lstStyle/>
          <a:p>
            <a:pPr algn="l"/>
            <a:r>
              <a:rPr lang="en-US" sz="3100" b="1" dirty="0">
                <a:solidFill>
                  <a:srgbClr val="C00000"/>
                </a:solidFill>
                <a:effectLst>
                  <a:outerShdw blurRad="38100" dist="38100" dir="2700000" algn="tl">
                    <a:srgbClr val="000000">
                      <a:alpha val="43137"/>
                    </a:srgbClr>
                  </a:outerShdw>
                </a:effectLst>
                <a:sym typeface="Wingdings" pitchFamily="2" charset="2"/>
              </a:rPr>
              <a:t>Factors that Influence Competitive Position</a:t>
            </a:r>
            <a:endParaRPr lang="en-US" sz="3100" b="1" dirty="0">
              <a:solidFill>
                <a:srgbClr val="C00000"/>
              </a:solidFill>
              <a:effectLst>
                <a:outerShdw blurRad="38100" dist="38100" dir="2700000" algn="tl">
                  <a:srgbClr val="000000">
                    <a:alpha val="43137"/>
                  </a:srgbClr>
                </a:outerShdw>
              </a:effectLst>
            </a:endParaRPr>
          </a:p>
        </p:txBody>
      </p:sp>
      <p:sp>
        <p:nvSpPr>
          <p:cNvPr id="4" name="Rounded Rectangle 3"/>
          <p:cNvSpPr/>
          <p:nvPr/>
        </p:nvSpPr>
        <p:spPr>
          <a:xfrm>
            <a:off x="4463819" y="1988840"/>
            <a:ext cx="2976331" cy="864096"/>
          </a:xfrm>
          <a:prstGeom prst="roundRect">
            <a:avLst/>
          </a:prstGeom>
          <a:solidFill>
            <a:srgbClr val="96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Competitive Position</a:t>
            </a:r>
          </a:p>
        </p:txBody>
      </p:sp>
      <p:sp>
        <p:nvSpPr>
          <p:cNvPr id="5" name="Rounded Rectangle 4"/>
          <p:cNvSpPr/>
          <p:nvPr/>
        </p:nvSpPr>
        <p:spPr>
          <a:xfrm>
            <a:off x="1007435" y="3717032"/>
            <a:ext cx="2976331"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Differentiation Position</a:t>
            </a:r>
          </a:p>
        </p:txBody>
      </p:sp>
      <p:sp>
        <p:nvSpPr>
          <p:cNvPr id="6" name="Rounded Rectangle 5"/>
          <p:cNvSpPr/>
          <p:nvPr/>
        </p:nvSpPr>
        <p:spPr>
          <a:xfrm>
            <a:off x="4463819" y="3717032"/>
            <a:ext cx="2976331"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Cost Position</a:t>
            </a:r>
          </a:p>
        </p:txBody>
      </p:sp>
      <p:sp>
        <p:nvSpPr>
          <p:cNvPr id="7" name="Rounded Rectangle 6"/>
          <p:cNvSpPr/>
          <p:nvPr/>
        </p:nvSpPr>
        <p:spPr>
          <a:xfrm>
            <a:off x="8016213" y="3717032"/>
            <a:ext cx="2976331"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Marketing Position</a:t>
            </a:r>
          </a:p>
        </p:txBody>
      </p:sp>
      <p:cxnSp>
        <p:nvCxnSpPr>
          <p:cNvPr id="9" name="Straight Arrow Connector 8"/>
          <p:cNvCxnSpPr>
            <a:stCxn id="6" idx="0"/>
            <a:endCxn id="4" idx="2"/>
          </p:cNvCxnSpPr>
          <p:nvPr/>
        </p:nvCxnSpPr>
        <p:spPr>
          <a:xfrm flipV="1">
            <a:off x="5951984" y="2852936"/>
            <a:ext cx="0"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47595" y="3284984"/>
            <a:ext cx="71047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552384" y="3284984"/>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47595" y="3284984"/>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391477" y="4653136"/>
            <a:ext cx="0" cy="144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91477" y="6093296"/>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91477" y="5733256"/>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91477" y="5373216"/>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775521" y="5178678"/>
            <a:ext cx="1520673" cy="338554"/>
          </a:xfrm>
          <a:prstGeom prst="rect">
            <a:avLst/>
          </a:prstGeom>
          <a:noFill/>
        </p:spPr>
        <p:txBody>
          <a:bodyPr wrap="none" rtlCol="0">
            <a:spAutoFit/>
          </a:bodyPr>
          <a:lstStyle/>
          <a:p>
            <a:r>
              <a:rPr lang="en-US" sz="1600" b="1" dirty="0"/>
              <a:t>Product Quality</a:t>
            </a:r>
          </a:p>
        </p:txBody>
      </p:sp>
      <p:sp>
        <p:nvSpPr>
          <p:cNvPr id="23" name="TextBox 22"/>
          <p:cNvSpPr txBox="1"/>
          <p:nvPr/>
        </p:nvSpPr>
        <p:spPr>
          <a:xfrm>
            <a:off x="1775521" y="5538718"/>
            <a:ext cx="1464055" cy="338554"/>
          </a:xfrm>
          <a:prstGeom prst="rect">
            <a:avLst/>
          </a:prstGeom>
          <a:noFill/>
        </p:spPr>
        <p:txBody>
          <a:bodyPr wrap="none" rtlCol="0">
            <a:spAutoFit/>
          </a:bodyPr>
          <a:lstStyle/>
          <a:p>
            <a:r>
              <a:rPr lang="en-US" sz="1600" b="1" dirty="0"/>
              <a:t>Service Quality</a:t>
            </a:r>
          </a:p>
        </p:txBody>
      </p:sp>
      <p:sp>
        <p:nvSpPr>
          <p:cNvPr id="24" name="TextBox 23"/>
          <p:cNvSpPr txBox="1"/>
          <p:nvPr/>
        </p:nvSpPr>
        <p:spPr>
          <a:xfrm>
            <a:off x="1775521" y="5898758"/>
            <a:ext cx="1258421" cy="338554"/>
          </a:xfrm>
          <a:prstGeom prst="rect">
            <a:avLst/>
          </a:prstGeom>
          <a:noFill/>
        </p:spPr>
        <p:txBody>
          <a:bodyPr wrap="none" rtlCol="0">
            <a:spAutoFit/>
          </a:bodyPr>
          <a:lstStyle/>
          <a:p>
            <a:r>
              <a:rPr lang="en-US" sz="1600" b="1" dirty="0"/>
              <a:t>Brand Image</a:t>
            </a:r>
          </a:p>
        </p:txBody>
      </p:sp>
      <p:cxnSp>
        <p:nvCxnSpPr>
          <p:cNvPr id="25" name="Straight Connector 24"/>
          <p:cNvCxnSpPr/>
          <p:nvPr/>
        </p:nvCxnSpPr>
        <p:spPr>
          <a:xfrm>
            <a:off x="4976215" y="4653136"/>
            <a:ext cx="0" cy="144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976215" y="6093296"/>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976215" y="5733256"/>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976215" y="5373216"/>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60258" y="5178678"/>
            <a:ext cx="966227" cy="338554"/>
          </a:xfrm>
          <a:prstGeom prst="rect">
            <a:avLst/>
          </a:prstGeom>
          <a:noFill/>
        </p:spPr>
        <p:txBody>
          <a:bodyPr wrap="none" rtlCol="0">
            <a:spAutoFit/>
          </a:bodyPr>
          <a:lstStyle/>
          <a:p>
            <a:r>
              <a:rPr lang="en-US" sz="1600" b="1" dirty="0"/>
              <a:t>Unit Cost</a:t>
            </a:r>
          </a:p>
        </p:txBody>
      </p:sp>
      <p:sp>
        <p:nvSpPr>
          <p:cNvPr id="30" name="TextBox 29"/>
          <p:cNvSpPr txBox="1"/>
          <p:nvPr/>
        </p:nvSpPr>
        <p:spPr>
          <a:xfrm>
            <a:off x="5360257" y="5538718"/>
            <a:ext cx="1582806" cy="338554"/>
          </a:xfrm>
          <a:prstGeom prst="rect">
            <a:avLst/>
          </a:prstGeom>
          <a:noFill/>
        </p:spPr>
        <p:txBody>
          <a:bodyPr wrap="none" rtlCol="0">
            <a:spAutoFit/>
          </a:bodyPr>
          <a:lstStyle/>
          <a:p>
            <a:r>
              <a:rPr lang="en-US" sz="1600" b="1" dirty="0"/>
              <a:t>Transaction Cost</a:t>
            </a:r>
          </a:p>
        </p:txBody>
      </p:sp>
      <p:sp>
        <p:nvSpPr>
          <p:cNvPr id="31" name="TextBox 30"/>
          <p:cNvSpPr txBox="1"/>
          <p:nvPr/>
        </p:nvSpPr>
        <p:spPr>
          <a:xfrm>
            <a:off x="5360258" y="5898758"/>
            <a:ext cx="1891223" cy="338554"/>
          </a:xfrm>
          <a:prstGeom prst="rect">
            <a:avLst/>
          </a:prstGeom>
          <a:noFill/>
        </p:spPr>
        <p:txBody>
          <a:bodyPr wrap="none" rtlCol="0">
            <a:spAutoFit/>
          </a:bodyPr>
          <a:lstStyle/>
          <a:p>
            <a:r>
              <a:rPr lang="en-US" sz="1600" b="1" dirty="0"/>
              <a:t>Marketing Expenses</a:t>
            </a:r>
          </a:p>
        </p:txBody>
      </p:sp>
      <p:cxnSp>
        <p:nvCxnSpPr>
          <p:cNvPr id="32" name="Straight Connector 31"/>
          <p:cNvCxnSpPr/>
          <p:nvPr/>
        </p:nvCxnSpPr>
        <p:spPr>
          <a:xfrm>
            <a:off x="8528609" y="4653136"/>
            <a:ext cx="0" cy="144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8528609" y="6093296"/>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528609" y="5733256"/>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528609" y="5373216"/>
            <a:ext cx="2880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8912653" y="5178678"/>
            <a:ext cx="1332673" cy="338554"/>
          </a:xfrm>
          <a:prstGeom prst="rect">
            <a:avLst/>
          </a:prstGeom>
          <a:noFill/>
        </p:spPr>
        <p:txBody>
          <a:bodyPr wrap="none" rtlCol="0">
            <a:spAutoFit/>
          </a:bodyPr>
          <a:lstStyle/>
          <a:p>
            <a:r>
              <a:rPr lang="en-US" sz="1600" b="1" dirty="0"/>
              <a:t>Market Share</a:t>
            </a:r>
          </a:p>
        </p:txBody>
      </p:sp>
      <p:sp>
        <p:nvSpPr>
          <p:cNvPr id="37" name="TextBox 36"/>
          <p:cNvSpPr txBox="1"/>
          <p:nvPr/>
        </p:nvSpPr>
        <p:spPr>
          <a:xfrm>
            <a:off x="8912653" y="5538718"/>
            <a:ext cx="1664879" cy="338554"/>
          </a:xfrm>
          <a:prstGeom prst="rect">
            <a:avLst/>
          </a:prstGeom>
          <a:noFill/>
        </p:spPr>
        <p:txBody>
          <a:bodyPr wrap="none" rtlCol="0">
            <a:spAutoFit/>
          </a:bodyPr>
          <a:lstStyle/>
          <a:p>
            <a:r>
              <a:rPr lang="en-US" sz="1600" b="1" dirty="0"/>
              <a:t>Brand Awareness</a:t>
            </a:r>
          </a:p>
        </p:txBody>
      </p:sp>
      <p:sp>
        <p:nvSpPr>
          <p:cNvPr id="38" name="TextBox 37"/>
          <p:cNvSpPr txBox="1"/>
          <p:nvPr/>
        </p:nvSpPr>
        <p:spPr>
          <a:xfrm>
            <a:off x="8912653" y="5898758"/>
            <a:ext cx="1200265" cy="338554"/>
          </a:xfrm>
          <a:prstGeom prst="rect">
            <a:avLst/>
          </a:prstGeom>
          <a:noFill/>
        </p:spPr>
        <p:txBody>
          <a:bodyPr wrap="none" rtlCol="0">
            <a:spAutoFit/>
          </a:bodyPr>
          <a:lstStyle/>
          <a:p>
            <a:r>
              <a:rPr lang="en-US" sz="1600" b="1" dirty="0"/>
              <a:t>Distribution</a:t>
            </a:r>
          </a:p>
        </p:txBody>
      </p:sp>
    </p:spTree>
    <p:extLst>
      <p:ext uri="{BB962C8B-B14F-4D97-AF65-F5344CB8AC3E}">
        <p14:creationId xmlns:p14="http://schemas.microsoft.com/office/powerpoint/2010/main" val="266413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heel(4)">
                                      <p:cBhvr>
                                        <p:cTn id="7" dur="2000"/>
                                        <p:tgtEl>
                                          <p:spTgt spid="39"/>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4)">
                                      <p:cBhvr>
                                        <p:cTn id="10" dur="2000"/>
                                        <p:tgtEl>
                                          <p:spTgt spid="4"/>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4)">
                                      <p:cBhvr>
                                        <p:cTn id="13" dur="2000"/>
                                        <p:tgtEl>
                                          <p:spTgt spid="5"/>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4)">
                                      <p:cBhvr>
                                        <p:cTn id="16" dur="2000"/>
                                        <p:tgtEl>
                                          <p:spTgt spid="6"/>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par>
                                <p:cTn id="20" presetID="21" presetClass="entr" presetSubtype="4"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4)">
                                      <p:cBhvr>
                                        <p:cTn id="22" dur="2000"/>
                                        <p:tgtEl>
                                          <p:spTgt spid="9"/>
                                        </p:tgtEl>
                                      </p:cBhvr>
                                    </p:animEffect>
                                  </p:childTnLst>
                                </p:cTn>
                              </p:par>
                              <p:par>
                                <p:cTn id="23" presetID="21" presetClass="entr" presetSubtype="4"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heel(4)">
                                      <p:cBhvr>
                                        <p:cTn id="25" dur="2000"/>
                                        <p:tgtEl>
                                          <p:spTgt spid="11"/>
                                        </p:tgtEl>
                                      </p:cBhvr>
                                    </p:animEffect>
                                  </p:childTnLst>
                                </p:cTn>
                              </p:par>
                              <p:par>
                                <p:cTn id="26" presetID="21" presetClass="entr" presetSubtype="4"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4)">
                                      <p:cBhvr>
                                        <p:cTn id="28" dur="2000"/>
                                        <p:tgtEl>
                                          <p:spTgt spid="13"/>
                                        </p:tgtEl>
                                      </p:cBhvr>
                                    </p:animEffect>
                                  </p:childTnLst>
                                </p:cTn>
                              </p:par>
                              <p:par>
                                <p:cTn id="29" presetID="21"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heel(4)">
                                      <p:cBhvr>
                                        <p:cTn id="31" dur="2000"/>
                                        <p:tgtEl>
                                          <p:spTgt spid="14"/>
                                        </p:tgtEl>
                                      </p:cBhvr>
                                    </p:animEffect>
                                  </p:childTnLst>
                                </p:cTn>
                              </p:par>
                              <p:par>
                                <p:cTn id="32" presetID="21" presetClass="entr" presetSubtype="4"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heel(4)">
                                      <p:cBhvr>
                                        <p:cTn id="34" dur="2000"/>
                                        <p:tgtEl>
                                          <p:spTgt spid="16"/>
                                        </p:tgtEl>
                                      </p:cBhvr>
                                    </p:animEffect>
                                  </p:childTnLst>
                                </p:cTn>
                              </p:par>
                              <p:par>
                                <p:cTn id="35" presetID="21" presetClass="entr" presetSubtype="4"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heel(4)">
                                      <p:cBhvr>
                                        <p:cTn id="37" dur="2000"/>
                                        <p:tgtEl>
                                          <p:spTgt spid="18"/>
                                        </p:tgtEl>
                                      </p:cBhvr>
                                    </p:animEffect>
                                  </p:childTnLst>
                                </p:cTn>
                              </p:par>
                              <p:par>
                                <p:cTn id="38" presetID="21" presetClass="entr" presetSubtype="4"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heel(4)">
                                      <p:cBhvr>
                                        <p:cTn id="40" dur="2000"/>
                                        <p:tgtEl>
                                          <p:spTgt spid="20"/>
                                        </p:tgtEl>
                                      </p:cBhvr>
                                    </p:animEffect>
                                  </p:childTnLst>
                                </p:cTn>
                              </p:par>
                              <p:par>
                                <p:cTn id="41" presetID="21" presetClass="entr" presetSubtype="4"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heel(4)">
                                      <p:cBhvr>
                                        <p:cTn id="43" dur="2000"/>
                                        <p:tgtEl>
                                          <p:spTgt spid="21"/>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heel(4)">
                                      <p:cBhvr>
                                        <p:cTn id="46" dur="2000"/>
                                        <p:tgtEl>
                                          <p:spTgt spid="22"/>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heel(4)">
                                      <p:cBhvr>
                                        <p:cTn id="49" dur="2000"/>
                                        <p:tgtEl>
                                          <p:spTgt spid="23"/>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heel(4)">
                                      <p:cBhvr>
                                        <p:cTn id="52" dur="2000"/>
                                        <p:tgtEl>
                                          <p:spTgt spid="24"/>
                                        </p:tgtEl>
                                      </p:cBhvr>
                                    </p:animEffect>
                                  </p:childTnLst>
                                </p:cTn>
                              </p:par>
                              <p:par>
                                <p:cTn id="53" presetID="21" presetClass="entr" presetSubtype="4"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heel(4)">
                                      <p:cBhvr>
                                        <p:cTn id="55" dur="2000"/>
                                        <p:tgtEl>
                                          <p:spTgt spid="25"/>
                                        </p:tgtEl>
                                      </p:cBhvr>
                                    </p:animEffect>
                                  </p:childTnLst>
                                </p:cTn>
                              </p:par>
                              <p:par>
                                <p:cTn id="56" presetID="21" presetClass="entr" presetSubtype="4" fill="hold"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wheel(4)">
                                      <p:cBhvr>
                                        <p:cTn id="58" dur="2000"/>
                                        <p:tgtEl>
                                          <p:spTgt spid="26"/>
                                        </p:tgtEl>
                                      </p:cBhvr>
                                    </p:animEffect>
                                  </p:childTnLst>
                                </p:cTn>
                              </p:par>
                              <p:par>
                                <p:cTn id="59" presetID="21" presetClass="entr" presetSubtype="4"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heel(4)">
                                      <p:cBhvr>
                                        <p:cTn id="61" dur="2000"/>
                                        <p:tgtEl>
                                          <p:spTgt spid="27"/>
                                        </p:tgtEl>
                                      </p:cBhvr>
                                    </p:animEffect>
                                  </p:childTnLst>
                                </p:cTn>
                              </p:par>
                              <p:par>
                                <p:cTn id="62" presetID="21" presetClass="entr" presetSubtype="4" fill="hold"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heel(4)">
                                      <p:cBhvr>
                                        <p:cTn id="64" dur="2000"/>
                                        <p:tgtEl>
                                          <p:spTgt spid="28"/>
                                        </p:tgtEl>
                                      </p:cBhvr>
                                    </p:animEffect>
                                  </p:childTnLst>
                                </p:cTn>
                              </p:par>
                              <p:par>
                                <p:cTn id="65" presetID="21" presetClass="entr" presetSubtype="4"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heel(4)">
                                      <p:cBhvr>
                                        <p:cTn id="67" dur="2000"/>
                                        <p:tgtEl>
                                          <p:spTgt spid="29"/>
                                        </p:tgtEl>
                                      </p:cBhvr>
                                    </p:animEffect>
                                  </p:childTnLst>
                                </p:cTn>
                              </p:par>
                              <p:par>
                                <p:cTn id="68" presetID="21" presetClass="entr" presetSubtype="4"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wheel(4)">
                                      <p:cBhvr>
                                        <p:cTn id="70" dur="2000"/>
                                        <p:tgtEl>
                                          <p:spTgt spid="30"/>
                                        </p:tgtEl>
                                      </p:cBhvr>
                                    </p:animEffect>
                                  </p:childTnLst>
                                </p:cTn>
                              </p:par>
                              <p:par>
                                <p:cTn id="71" presetID="21" presetClass="entr" presetSubtype="4"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heel(4)">
                                      <p:cBhvr>
                                        <p:cTn id="73" dur="2000"/>
                                        <p:tgtEl>
                                          <p:spTgt spid="31"/>
                                        </p:tgtEl>
                                      </p:cBhvr>
                                    </p:animEffect>
                                  </p:childTnLst>
                                </p:cTn>
                              </p:par>
                              <p:par>
                                <p:cTn id="74" presetID="21" presetClass="entr" presetSubtype="4" fill="hold" nodeType="with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heel(4)">
                                      <p:cBhvr>
                                        <p:cTn id="76" dur="2000"/>
                                        <p:tgtEl>
                                          <p:spTgt spid="32"/>
                                        </p:tgtEl>
                                      </p:cBhvr>
                                    </p:animEffect>
                                  </p:childTnLst>
                                </p:cTn>
                              </p:par>
                              <p:par>
                                <p:cTn id="77" presetID="21" presetClass="entr" presetSubtype="4" fill="hold"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wheel(4)">
                                      <p:cBhvr>
                                        <p:cTn id="79" dur="2000"/>
                                        <p:tgtEl>
                                          <p:spTgt spid="33"/>
                                        </p:tgtEl>
                                      </p:cBhvr>
                                    </p:animEffect>
                                  </p:childTnLst>
                                </p:cTn>
                              </p:par>
                              <p:par>
                                <p:cTn id="80" presetID="21" presetClass="entr" presetSubtype="4" fill="hold"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wheel(4)">
                                      <p:cBhvr>
                                        <p:cTn id="82" dur="2000"/>
                                        <p:tgtEl>
                                          <p:spTgt spid="34"/>
                                        </p:tgtEl>
                                      </p:cBhvr>
                                    </p:animEffect>
                                  </p:childTnLst>
                                </p:cTn>
                              </p:par>
                              <p:par>
                                <p:cTn id="83" presetID="21" presetClass="entr" presetSubtype="4" fill="hold"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wheel(4)">
                                      <p:cBhvr>
                                        <p:cTn id="85" dur="2000"/>
                                        <p:tgtEl>
                                          <p:spTgt spid="35"/>
                                        </p:tgtEl>
                                      </p:cBhvr>
                                    </p:animEffect>
                                  </p:childTnLst>
                                </p:cTn>
                              </p:par>
                              <p:par>
                                <p:cTn id="86" presetID="21" presetClass="entr" presetSubtype="4"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wheel(4)">
                                      <p:cBhvr>
                                        <p:cTn id="88" dur="2000"/>
                                        <p:tgtEl>
                                          <p:spTgt spid="36"/>
                                        </p:tgtEl>
                                      </p:cBhvr>
                                    </p:animEffect>
                                  </p:childTnLst>
                                </p:cTn>
                              </p:par>
                              <p:par>
                                <p:cTn id="89" presetID="21" presetClass="entr" presetSubtype="4"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heel(4)">
                                      <p:cBhvr>
                                        <p:cTn id="91" dur="2000"/>
                                        <p:tgtEl>
                                          <p:spTgt spid="37"/>
                                        </p:tgtEl>
                                      </p:cBhvr>
                                    </p:animEffect>
                                  </p:childTnLst>
                                </p:cTn>
                              </p:par>
                              <p:par>
                                <p:cTn id="92" presetID="21" presetClass="entr" presetSubtype="4" fill="hold" grpId="0" nodeType="with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wheel(4)">
                                      <p:cBhvr>
                                        <p:cTn id="94"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 grpId="0" animBg="1"/>
      <p:bldP spid="5" grpId="0" animBg="1"/>
      <p:bldP spid="6" grpId="0" animBg="1"/>
      <p:bldP spid="7" grpId="0" animBg="1"/>
      <p:bldP spid="22" grpId="0"/>
      <p:bldP spid="23" grpId="0"/>
      <p:bldP spid="24" grpId="0"/>
      <p:bldP spid="29" grpId="0"/>
      <p:bldP spid="30" grpId="0"/>
      <p:bldP spid="31" grpId="0"/>
      <p:bldP spid="36" grpId="0"/>
      <p:bldP spid="37" grpId="0"/>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effectLst>
            <a:outerShdw blurRad="50800" dist="38100" dir="8100000" algn="tr" rotWithShape="0">
              <a:prstClr val="black">
                <a:alpha val="40000"/>
              </a:prstClr>
            </a:outerShdw>
          </a:effectLst>
        </p:spPr>
        <p:txBody>
          <a:bodyPr>
            <a:noAutofit/>
          </a:bodyPr>
          <a:lstStyle/>
          <a:p>
            <a:pPr algn="l"/>
            <a:r>
              <a:rPr lang="en-US" sz="3100" b="1" dirty="0">
                <a:solidFill>
                  <a:srgbClr val="C00000"/>
                </a:solidFill>
                <a:effectLst>
                  <a:outerShdw blurRad="38100" dist="38100" dir="2700000" algn="tl">
                    <a:srgbClr val="000000">
                      <a:alpha val="43137"/>
                    </a:srgbClr>
                  </a:outerShdw>
                </a:effectLst>
                <a:sym typeface="Wingdings" pitchFamily="2" charset="2"/>
              </a:rPr>
              <a:t>Competitive Position Index</a:t>
            </a:r>
            <a:endParaRPr lang="en-US" sz="3100" b="1" dirty="0">
              <a:solidFill>
                <a:srgbClr val="C0000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endParaRPr lang="id-ID"/>
          </a:p>
        </p:txBody>
      </p:sp>
      <p:graphicFrame>
        <p:nvGraphicFramePr>
          <p:cNvPr id="4" name="Table 3"/>
          <p:cNvGraphicFramePr>
            <a:graphicFrameLocks noGrp="1"/>
          </p:cNvGraphicFramePr>
          <p:nvPr/>
        </p:nvGraphicFramePr>
        <p:xfrm>
          <a:off x="623392" y="1607304"/>
          <a:ext cx="10849205" cy="2123440"/>
        </p:xfrm>
        <a:graphic>
          <a:graphicData uri="http://schemas.openxmlformats.org/drawingml/2006/table">
            <a:tbl>
              <a:tblPr firstRow="1" bandRow="1">
                <a:tableStyleId>{5C22544A-7EE6-4342-B048-85BDC9FD1C3A}</a:tableStyleId>
              </a:tblPr>
              <a:tblGrid>
                <a:gridCol w="3648405">
                  <a:extLst>
                    <a:ext uri="{9D8B030D-6E8A-4147-A177-3AD203B41FA5}">
                      <a16:colId xmlns:a16="http://schemas.microsoft.com/office/drawing/2014/main" val="20000"/>
                    </a:ext>
                  </a:extLst>
                </a:gridCol>
                <a:gridCol w="2400267">
                  <a:extLst>
                    <a:ext uri="{9D8B030D-6E8A-4147-A177-3AD203B41FA5}">
                      <a16:colId xmlns:a16="http://schemas.microsoft.com/office/drawing/2014/main" val="20001"/>
                    </a:ext>
                  </a:extLst>
                </a:gridCol>
                <a:gridCol w="2496277">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tblGrid>
              <a:tr h="370840">
                <a:tc>
                  <a:txBody>
                    <a:bodyPr/>
                    <a:lstStyle/>
                    <a:p>
                      <a:pPr algn="ctr"/>
                      <a:r>
                        <a:rPr lang="en-US" dirty="0"/>
                        <a:t>Differentiation</a:t>
                      </a:r>
                      <a:r>
                        <a:rPr lang="en-US" baseline="0" dirty="0"/>
                        <a:t> Position</a:t>
                      </a:r>
                      <a:endParaRPr lang="en-US" dirty="0"/>
                    </a:p>
                    <a:p>
                      <a:pPr algn="ctr"/>
                      <a:r>
                        <a:rPr lang="en-US" dirty="0"/>
                        <a:t>Factor Importance : 40%</a:t>
                      </a:r>
                    </a:p>
                  </a:txBody>
                  <a:tcPr marL="121920" marR="121920" anchor="ctr">
                    <a:solidFill>
                      <a:schemeClr val="accent5">
                        <a:lumMod val="50000"/>
                      </a:schemeClr>
                    </a:solidFill>
                  </a:tcPr>
                </a:tc>
                <a:tc>
                  <a:txBody>
                    <a:bodyPr/>
                    <a:lstStyle/>
                    <a:p>
                      <a:pPr algn="ctr"/>
                      <a:r>
                        <a:rPr lang="en-US" dirty="0"/>
                        <a:t>Relative</a:t>
                      </a:r>
                    </a:p>
                    <a:p>
                      <a:pPr algn="ctr"/>
                      <a:r>
                        <a:rPr lang="en-US" dirty="0"/>
                        <a:t>Importance</a:t>
                      </a:r>
                    </a:p>
                  </a:txBody>
                  <a:tcPr marL="121920" marR="121920" anchor="ctr">
                    <a:solidFill>
                      <a:schemeClr val="accent5">
                        <a:lumMod val="50000"/>
                      </a:schemeClr>
                    </a:solidFill>
                  </a:tcPr>
                </a:tc>
                <a:tc>
                  <a:txBody>
                    <a:bodyPr/>
                    <a:lstStyle/>
                    <a:p>
                      <a:pPr algn="ctr"/>
                      <a:r>
                        <a:rPr lang="en-US" dirty="0"/>
                        <a:t>Attractiveness Rating</a:t>
                      </a:r>
                    </a:p>
                  </a:txBody>
                  <a:tcPr marL="121920" marR="121920" anchor="ctr">
                    <a:solidFill>
                      <a:schemeClr val="accent5">
                        <a:lumMod val="50000"/>
                      </a:schemeClr>
                    </a:solidFill>
                  </a:tcPr>
                </a:tc>
                <a:tc>
                  <a:txBody>
                    <a:bodyPr/>
                    <a:lstStyle/>
                    <a:p>
                      <a:pPr algn="ctr"/>
                      <a:r>
                        <a:rPr lang="en-US" dirty="0"/>
                        <a:t>Attractiveness  Score</a:t>
                      </a:r>
                    </a:p>
                  </a:txBody>
                  <a:tcPr marL="121920" marR="121920" anchor="ctr">
                    <a:solidFill>
                      <a:schemeClr val="accent5">
                        <a:lumMod val="50000"/>
                      </a:schemeClr>
                    </a:solidFill>
                  </a:tcPr>
                </a:tc>
                <a:extLst>
                  <a:ext uri="{0D108BD9-81ED-4DB2-BD59-A6C34878D82A}">
                    <a16:rowId xmlns:a16="http://schemas.microsoft.com/office/drawing/2014/main" val="10000"/>
                  </a:ext>
                </a:extLst>
              </a:tr>
              <a:tr h="370840">
                <a:tc>
                  <a:txBody>
                    <a:bodyPr/>
                    <a:lstStyle/>
                    <a:p>
                      <a:pPr algn="l"/>
                      <a:r>
                        <a:rPr lang="en-US" dirty="0"/>
                        <a:t>  Product</a:t>
                      </a:r>
                      <a:r>
                        <a:rPr lang="en-US" baseline="0" dirty="0"/>
                        <a:t> Quality</a:t>
                      </a:r>
                      <a:endParaRPr lang="en-US" dirty="0"/>
                    </a:p>
                  </a:txBody>
                  <a:tcPr marL="121920" marR="121920" anchor="ctr"/>
                </a:tc>
                <a:tc>
                  <a:txBody>
                    <a:bodyPr/>
                    <a:lstStyle/>
                    <a:p>
                      <a:pPr algn="ctr"/>
                      <a:r>
                        <a:rPr lang="en-US" dirty="0"/>
                        <a:t>40%</a:t>
                      </a:r>
                    </a:p>
                  </a:txBody>
                  <a:tcPr marL="121920" marR="121920" anchor="ctr"/>
                </a:tc>
                <a:tc>
                  <a:txBody>
                    <a:bodyPr/>
                    <a:lstStyle/>
                    <a:p>
                      <a:pPr algn="ctr"/>
                      <a:r>
                        <a:rPr lang="en-US" dirty="0"/>
                        <a:t>80</a:t>
                      </a:r>
                    </a:p>
                  </a:txBody>
                  <a:tcPr marL="121920" marR="121920" anchor="ctr"/>
                </a:tc>
                <a:tc>
                  <a:txBody>
                    <a:bodyPr/>
                    <a:lstStyle/>
                    <a:p>
                      <a:pPr algn="ctr"/>
                      <a:r>
                        <a:rPr lang="en-US" dirty="0"/>
                        <a:t>32</a:t>
                      </a:r>
                    </a:p>
                  </a:txBody>
                  <a:tcPr marL="121920" marR="121920" anchor="ctr"/>
                </a:tc>
                <a:extLst>
                  <a:ext uri="{0D108BD9-81ED-4DB2-BD59-A6C34878D82A}">
                    <a16:rowId xmlns:a16="http://schemas.microsoft.com/office/drawing/2014/main" val="10001"/>
                  </a:ext>
                </a:extLst>
              </a:tr>
              <a:tr h="370840">
                <a:tc>
                  <a:txBody>
                    <a:bodyPr/>
                    <a:lstStyle/>
                    <a:p>
                      <a:pPr algn="l"/>
                      <a:r>
                        <a:rPr lang="en-US" dirty="0"/>
                        <a:t>  Service</a:t>
                      </a:r>
                      <a:r>
                        <a:rPr lang="en-US" baseline="0" dirty="0"/>
                        <a:t> Quality</a:t>
                      </a:r>
                      <a:endParaRPr lang="en-US" dirty="0"/>
                    </a:p>
                  </a:txBody>
                  <a:tcPr marL="121920" marR="121920" anchor="ctr"/>
                </a:tc>
                <a:tc>
                  <a:txBody>
                    <a:bodyPr/>
                    <a:lstStyle/>
                    <a:p>
                      <a:pPr algn="ctr"/>
                      <a:r>
                        <a:rPr lang="en-US" dirty="0"/>
                        <a:t>30%</a:t>
                      </a:r>
                    </a:p>
                  </a:txBody>
                  <a:tcPr marL="121920" marR="121920" anchor="ctr"/>
                </a:tc>
                <a:tc>
                  <a:txBody>
                    <a:bodyPr/>
                    <a:lstStyle/>
                    <a:p>
                      <a:pPr algn="ctr"/>
                      <a:r>
                        <a:rPr lang="en-US" dirty="0"/>
                        <a:t>60</a:t>
                      </a:r>
                    </a:p>
                  </a:txBody>
                  <a:tcPr marL="121920" marR="121920" anchor="ctr"/>
                </a:tc>
                <a:tc>
                  <a:txBody>
                    <a:bodyPr/>
                    <a:lstStyle/>
                    <a:p>
                      <a:pPr algn="ctr"/>
                      <a:r>
                        <a:rPr lang="en-US" dirty="0"/>
                        <a:t>18</a:t>
                      </a:r>
                    </a:p>
                  </a:txBody>
                  <a:tcPr marL="121920" marR="121920" anchor="ctr"/>
                </a:tc>
                <a:extLst>
                  <a:ext uri="{0D108BD9-81ED-4DB2-BD59-A6C34878D82A}">
                    <a16:rowId xmlns:a16="http://schemas.microsoft.com/office/drawing/2014/main" val="10002"/>
                  </a:ext>
                </a:extLst>
              </a:tr>
              <a:tr h="370840">
                <a:tc>
                  <a:txBody>
                    <a:bodyPr/>
                    <a:lstStyle/>
                    <a:p>
                      <a:pPr algn="l"/>
                      <a:r>
                        <a:rPr lang="en-US" dirty="0"/>
                        <a:t>  Brand</a:t>
                      </a:r>
                      <a:r>
                        <a:rPr lang="en-US" baseline="0" dirty="0"/>
                        <a:t> Image</a:t>
                      </a:r>
                      <a:endParaRPr lang="en-US" dirty="0"/>
                    </a:p>
                  </a:txBody>
                  <a:tcPr marL="121920" marR="121920" anchor="ctr"/>
                </a:tc>
                <a:tc>
                  <a:txBody>
                    <a:bodyPr/>
                    <a:lstStyle/>
                    <a:p>
                      <a:pPr algn="ctr"/>
                      <a:r>
                        <a:rPr lang="en-US" dirty="0"/>
                        <a:t>30%</a:t>
                      </a:r>
                    </a:p>
                  </a:txBody>
                  <a:tcPr marL="121920" marR="121920" anchor="ctr"/>
                </a:tc>
                <a:tc>
                  <a:txBody>
                    <a:bodyPr/>
                    <a:lstStyle/>
                    <a:p>
                      <a:pPr algn="ctr"/>
                      <a:r>
                        <a:rPr lang="en-US" dirty="0"/>
                        <a:t>80</a:t>
                      </a:r>
                    </a:p>
                  </a:txBody>
                  <a:tcPr marL="121920" marR="121920" anchor="ctr"/>
                </a:tc>
                <a:tc>
                  <a:txBody>
                    <a:bodyPr/>
                    <a:lstStyle/>
                    <a:p>
                      <a:pPr algn="ctr"/>
                      <a:r>
                        <a:rPr lang="en-US" dirty="0"/>
                        <a:t>24</a:t>
                      </a:r>
                    </a:p>
                  </a:txBody>
                  <a:tcPr marL="121920" marR="121920" anchor="ctr"/>
                </a:tc>
                <a:extLst>
                  <a:ext uri="{0D108BD9-81ED-4DB2-BD59-A6C34878D82A}">
                    <a16:rowId xmlns:a16="http://schemas.microsoft.com/office/drawing/2014/main" val="10003"/>
                  </a:ext>
                </a:extLst>
              </a:tr>
              <a:tr h="370840">
                <a:tc>
                  <a:txBody>
                    <a:bodyPr/>
                    <a:lstStyle/>
                    <a:p>
                      <a:pPr algn="ctr"/>
                      <a:r>
                        <a:rPr lang="en-US" dirty="0"/>
                        <a:t>Total</a:t>
                      </a:r>
                    </a:p>
                  </a:txBody>
                  <a:tcPr marL="121920" marR="121920" anchor="ctr"/>
                </a:tc>
                <a:tc>
                  <a:txBody>
                    <a:bodyPr/>
                    <a:lstStyle/>
                    <a:p>
                      <a:pPr algn="ctr"/>
                      <a:r>
                        <a:rPr lang="en-US" dirty="0"/>
                        <a:t>100</a:t>
                      </a:r>
                    </a:p>
                  </a:txBody>
                  <a:tcPr marL="121920" marR="121920" anchor="ctr"/>
                </a:tc>
                <a:tc>
                  <a:txBody>
                    <a:bodyPr/>
                    <a:lstStyle/>
                    <a:p>
                      <a:pPr algn="ctr"/>
                      <a:endParaRPr lang="en-US" dirty="0"/>
                    </a:p>
                  </a:txBody>
                  <a:tcPr marL="121920" marR="121920" anchor="ctr"/>
                </a:tc>
                <a:tc>
                  <a:txBody>
                    <a:bodyPr/>
                    <a:lstStyle/>
                    <a:p>
                      <a:pPr algn="ctr"/>
                      <a:r>
                        <a:rPr lang="en-US" dirty="0"/>
                        <a:t>74</a:t>
                      </a:r>
                    </a:p>
                  </a:txBody>
                  <a:tcPr marL="121920" marR="121920" anchor="ct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nvGraphicFramePr>
        <p:xfrm>
          <a:off x="623392" y="4055576"/>
          <a:ext cx="10849205" cy="2123440"/>
        </p:xfrm>
        <a:graphic>
          <a:graphicData uri="http://schemas.openxmlformats.org/drawingml/2006/table">
            <a:tbl>
              <a:tblPr firstRow="1" bandRow="1">
                <a:tableStyleId>{5C22544A-7EE6-4342-B048-85BDC9FD1C3A}</a:tableStyleId>
              </a:tblPr>
              <a:tblGrid>
                <a:gridCol w="3648405">
                  <a:extLst>
                    <a:ext uri="{9D8B030D-6E8A-4147-A177-3AD203B41FA5}">
                      <a16:colId xmlns:a16="http://schemas.microsoft.com/office/drawing/2014/main" val="20000"/>
                    </a:ext>
                  </a:extLst>
                </a:gridCol>
                <a:gridCol w="2400267">
                  <a:extLst>
                    <a:ext uri="{9D8B030D-6E8A-4147-A177-3AD203B41FA5}">
                      <a16:colId xmlns:a16="http://schemas.microsoft.com/office/drawing/2014/main" val="20001"/>
                    </a:ext>
                  </a:extLst>
                </a:gridCol>
                <a:gridCol w="2496277">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tblGrid>
              <a:tr h="370840">
                <a:tc>
                  <a:txBody>
                    <a:bodyPr/>
                    <a:lstStyle/>
                    <a:p>
                      <a:pPr algn="ctr"/>
                      <a:r>
                        <a:rPr lang="en-US" dirty="0"/>
                        <a:t>Cost</a:t>
                      </a:r>
                      <a:r>
                        <a:rPr lang="en-US" baseline="0" dirty="0"/>
                        <a:t> Position</a:t>
                      </a:r>
                      <a:endParaRPr lang="en-US" dirty="0"/>
                    </a:p>
                    <a:p>
                      <a:pPr algn="ctr"/>
                      <a:r>
                        <a:rPr lang="en-US" dirty="0"/>
                        <a:t>Factor Importance : 40%</a:t>
                      </a:r>
                    </a:p>
                  </a:txBody>
                  <a:tcPr marL="121920" marR="121920" anchor="ctr">
                    <a:solidFill>
                      <a:schemeClr val="accent5">
                        <a:lumMod val="50000"/>
                      </a:schemeClr>
                    </a:solidFill>
                  </a:tcPr>
                </a:tc>
                <a:tc>
                  <a:txBody>
                    <a:bodyPr/>
                    <a:lstStyle/>
                    <a:p>
                      <a:pPr algn="ctr"/>
                      <a:r>
                        <a:rPr lang="en-US" dirty="0"/>
                        <a:t>Relative</a:t>
                      </a:r>
                    </a:p>
                    <a:p>
                      <a:pPr algn="ctr"/>
                      <a:r>
                        <a:rPr lang="en-US" dirty="0"/>
                        <a:t>Importance</a:t>
                      </a:r>
                    </a:p>
                  </a:txBody>
                  <a:tcPr marL="121920" marR="121920" anchor="ctr">
                    <a:solidFill>
                      <a:schemeClr val="accent5">
                        <a:lumMod val="50000"/>
                      </a:schemeClr>
                    </a:solidFill>
                  </a:tcPr>
                </a:tc>
                <a:tc>
                  <a:txBody>
                    <a:bodyPr/>
                    <a:lstStyle/>
                    <a:p>
                      <a:pPr algn="ctr"/>
                      <a:r>
                        <a:rPr lang="en-US" dirty="0"/>
                        <a:t>Attractiveness Rating</a:t>
                      </a:r>
                    </a:p>
                  </a:txBody>
                  <a:tcPr marL="121920" marR="121920" anchor="ctr">
                    <a:solidFill>
                      <a:schemeClr val="accent5">
                        <a:lumMod val="50000"/>
                      </a:schemeClr>
                    </a:solidFill>
                  </a:tcPr>
                </a:tc>
                <a:tc>
                  <a:txBody>
                    <a:bodyPr/>
                    <a:lstStyle/>
                    <a:p>
                      <a:pPr algn="ctr"/>
                      <a:r>
                        <a:rPr lang="en-US" dirty="0"/>
                        <a:t>Attractiveness  Score</a:t>
                      </a:r>
                    </a:p>
                  </a:txBody>
                  <a:tcPr marL="121920" marR="121920" anchor="ctr">
                    <a:solidFill>
                      <a:schemeClr val="accent5">
                        <a:lumMod val="50000"/>
                      </a:schemeClr>
                    </a:solidFill>
                  </a:tcPr>
                </a:tc>
                <a:extLst>
                  <a:ext uri="{0D108BD9-81ED-4DB2-BD59-A6C34878D82A}">
                    <a16:rowId xmlns:a16="http://schemas.microsoft.com/office/drawing/2014/main" val="10000"/>
                  </a:ext>
                </a:extLst>
              </a:tr>
              <a:tr h="370840">
                <a:tc>
                  <a:txBody>
                    <a:bodyPr/>
                    <a:lstStyle/>
                    <a:p>
                      <a:pPr algn="l"/>
                      <a:r>
                        <a:rPr lang="en-US" dirty="0"/>
                        <a:t>  Cost</a:t>
                      </a:r>
                      <a:r>
                        <a:rPr lang="en-US" baseline="0" dirty="0"/>
                        <a:t> of Good Sold</a:t>
                      </a:r>
                      <a:endParaRPr lang="en-US" dirty="0"/>
                    </a:p>
                  </a:txBody>
                  <a:tcPr marL="121920" marR="121920" anchor="ctr"/>
                </a:tc>
                <a:tc>
                  <a:txBody>
                    <a:bodyPr/>
                    <a:lstStyle/>
                    <a:p>
                      <a:pPr algn="ctr"/>
                      <a:r>
                        <a:rPr lang="en-US" dirty="0"/>
                        <a:t>70%</a:t>
                      </a:r>
                    </a:p>
                  </a:txBody>
                  <a:tcPr marL="121920" marR="121920" anchor="ctr"/>
                </a:tc>
                <a:tc>
                  <a:txBody>
                    <a:bodyPr/>
                    <a:lstStyle/>
                    <a:p>
                      <a:pPr algn="ctr"/>
                      <a:r>
                        <a:rPr lang="en-US" dirty="0"/>
                        <a:t>40</a:t>
                      </a:r>
                    </a:p>
                  </a:txBody>
                  <a:tcPr marL="121920" marR="121920" anchor="ctr"/>
                </a:tc>
                <a:tc>
                  <a:txBody>
                    <a:bodyPr/>
                    <a:lstStyle/>
                    <a:p>
                      <a:pPr algn="ctr"/>
                      <a:r>
                        <a:rPr lang="en-US" dirty="0"/>
                        <a:t>28</a:t>
                      </a:r>
                    </a:p>
                  </a:txBody>
                  <a:tcPr marL="121920" marR="121920" anchor="ctr"/>
                </a:tc>
                <a:extLst>
                  <a:ext uri="{0D108BD9-81ED-4DB2-BD59-A6C34878D82A}">
                    <a16:rowId xmlns:a16="http://schemas.microsoft.com/office/drawing/2014/main" val="10001"/>
                  </a:ext>
                </a:extLst>
              </a:tr>
              <a:tr h="370840">
                <a:tc>
                  <a:txBody>
                    <a:bodyPr/>
                    <a:lstStyle/>
                    <a:p>
                      <a:pPr algn="l"/>
                      <a:r>
                        <a:rPr lang="en-US" dirty="0"/>
                        <a:t>  Marketing</a:t>
                      </a:r>
                      <a:r>
                        <a:rPr lang="en-US" baseline="0" dirty="0"/>
                        <a:t> &amp; Sales Exp’</a:t>
                      </a:r>
                      <a:endParaRPr lang="en-US" dirty="0"/>
                    </a:p>
                  </a:txBody>
                  <a:tcPr marL="121920" marR="121920" anchor="ctr"/>
                </a:tc>
                <a:tc>
                  <a:txBody>
                    <a:bodyPr/>
                    <a:lstStyle/>
                    <a:p>
                      <a:pPr algn="ctr"/>
                      <a:r>
                        <a:rPr lang="en-US" dirty="0"/>
                        <a:t>20%</a:t>
                      </a:r>
                    </a:p>
                  </a:txBody>
                  <a:tcPr marL="121920" marR="121920" anchor="ctr"/>
                </a:tc>
                <a:tc>
                  <a:txBody>
                    <a:bodyPr/>
                    <a:lstStyle/>
                    <a:p>
                      <a:pPr algn="ctr"/>
                      <a:r>
                        <a:rPr lang="en-US" dirty="0"/>
                        <a:t>60</a:t>
                      </a:r>
                    </a:p>
                  </a:txBody>
                  <a:tcPr marL="121920" marR="121920" anchor="ctr"/>
                </a:tc>
                <a:tc>
                  <a:txBody>
                    <a:bodyPr/>
                    <a:lstStyle/>
                    <a:p>
                      <a:pPr algn="ctr"/>
                      <a:r>
                        <a:rPr lang="en-US" dirty="0"/>
                        <a:t>12</a:t>
                      </a:r>
                    </a:p>
                  </a:txBody>
                  <a:tcPr marL="121920" marR="121920" anchor="ctr"/>
                </a:tc>
                <a:extLst>
                  <a:ext uri="{0D108BD9-81ED-4DB2-BD59-A6C34878D82A}">
                    <a16:rowId xmlns:a16="http://schemas.microsoft.com/office/drawing/2014/main" val="10002"/>
                  </a:ext>
                </a:extLst>
              </a:tr>
              <a:tr h="370840">
                <a:tc>
                  <a:txBody>
                    <a:bodyPr/>
                    <a:lstStyle/>
                    <a:p>
                      <a:pPr algn="l"/>
                      <a:r>
                        <a:rPr lang="en-US" dirty="0"/>
                        <a:t>  </a:t>
                      </a:r>
                      <a:r>
                        <a:rPr lang="en-US" baseline="0" dirty="0"/>
                        <a:t> Overhead Expenses</a:t>
                      </a:r>
                      <a:endParaRPr lang="en-US" dirty="0"/>
                    </a:p>
                  </a:txBody>
                  <a:tcPr marL="121920" marR="121920" anchor="ctr"/>
                </a:tc>
                <a:tc>
                  <a:txBody>
                    <a:bodyPr/>
                    <a:lstStyle/>
                    <a:p>
                      <a:pPr algn="ctr"/>
                      <a:r>
                        <a:rPr lang="en-US" dirty="0"/>
                        <a:t>10%</a:t>
                      </a:r>
                    </a:p>
                  </a:txBody>
                  <a:tcPr marL="121920" marR="121920" anchor="ctr"/>
                </a:tc>
                <a:tc>
                  <a:txBody>
                    <a:bodyPr/>
                    <a:lstStyle/>
                    <a:p>
                      <a:pPr algn="ctr"/>
                      <a:r>
                        <a:rPr lang="en-US" dirty="0"/>
                        <a:t>60</a:t>
                      </a:r>
                    </a:p>
                  </a:txBody>
                  <a:tcPr marL="121920" marR="121920" anchor="ctr"/>
                </a:tc>
                <a:tc>
                  <a:txBody>
                    <a:bodyPr/>
                    <a:lstStyle/>
                    <a:p>
                      <a:pPr algn="ctr"/>
                      <a:r>
                        <a:rPr lang="en-US" dirty="0"/>
                        <a:t>6</a:t>
                      </a:r>
                    </a:p>
                  </a:txBody>
                  <a:tcPr marL="121920" marR="121920" anchor="ctr"/>
                </a:tc>
                <a:extLst>
                  <a:ext uri="{0D108BD9-81ED-4DB2-BD59-A6C34878D82A}">
                    <a16:rowId xmlns:a16="http://schemas.microsoft.com/office/drawing/2014/main" val="10003"/>
                  </a:ext>
                </a:extLst>
              </a:tr>
              <a:tr h="370840">
                <a:tc>
                  <a:txBody>
                    <a:bodyPr/>
                    <a:lstStyle/>
                    <a:p>
                      <a:pPr algn="ctr"/>
                      <a:r>
                        <a:rPr lang="en-US" dirty="0"/>
                        <a:t>Total</a:t>
                      </a:r>
                    </a:p>
                  </a:txBody>
                  <a:tcPr marL="121920" marR="121920" anchor="ctr"/>
                </a:tc>
                <a:tc>
                  <a:txBody>
                    <a:bodyPr/>
                    <a:lstStyle/>
                    <a:p>
                      <a:pPr algn="ctr"/>
                      <a:r>
                        <a:rPr lang="en-US" dirty="0"/>
                        <a:t>100</a:t>
                      </a:r>
                    </a:p>
                  </a:txBody>
                  <a:tcPr marL="121920" marR="121920" anchor="ctr"/>
                </a:tc>
                <a:tc>
                  <a:txBody>
                    <a:bodyPr/>
                    <a:lstStyle/>
                    <a:p>
                      <a:pPr algn="ctr"/>
                      <a:endParaRPr lang="en-US" dirty="0"/>
                    </a:p>
                  </a:txBody>
                  <a:tcPr marL="121920" marR="121920" anchor="ctr"/>
                </a:tc>
                <a:tc>
                  <a:txBody>
                    <a:bodyPr/>
                    <a:lstStyle/>
                    <a:p>
                      <a:pPr algn="ctr"/>
                      <a:r>
                        <a:rPr lang="en-US" dirty="0"/>
                        <a:t>46</a:t>
                      </a:r>
                    </a:p>
                  </a:txBody>
                  <a:tcPr marL="121920" marR="12192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3113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23392" y="908720"/>
          <a:ext cx="10849205" cy="2123440"/>
        </p:xfrm>
        <a:graphic>
          <a:graphicData uri="http://schemas.openxmlformats.org/drawingml/2006/table">
            <a:tbl>
              <a:tblPr firstRow="1" bandRow="1">
                <a:tableStyleId>{5C22544A-7EE6-4342-B048-85BDC9FD1C3A}</a:tableStyleId>
              </a:tblPr>
              <a:tblGrid>
                <a:gridCol w="3648405">
                  <a:extLst>
                    <a:ext uri="{9D8B030D-6E8A-4147-A177-3AD203B41FA5}">
                      <a16:colId xmlns:a16="http://schemas.microsoft.com/office/drawing/2014/main" val="20000"/>
                    </a:ext>
                  </a:extLst>
                </a:gridCol>
                <a:gridCol w="2400267">
                  <a:extLst>
                    <a:ext uri="{9D8B030D-6E8A-4147-A177-3AD203B41FA5}">
                      <a16:colId xmlns:a16="http://schemas.microsoft.com/office/drawing/2014/main" val="20001"/>
                    </a:ext>
                  </a:extLst>
                </a:gridCol>
                <a:gridCol w="2496277">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tblGrid>
              <a:tr h="370840">
                <a:tc>
                  <a:txBody>
                    <a:bodyPr/>
                    <a:lstStyle/>
                    <a:p>
                      <a:pPr algn="ctr"/>
                      <a:r>
                        <a:rPr lang="en-US" dirty="0"/>
                        <a:t>Marketing</a:t>
                      </a:r>
                      <a:r>
                        <a:rPr lang="en-US" baseline="0" dirty="0"/>
                        <a:t> Position</a:t>
                      </a:r>
                      <a:endParaRPr lang="en-US" dirty="0"/>
                    </a:p>
                    <a:p>
                      <a:pPr algn="ctr"/>
                      <a:r>
                        <a:rPr lang="en-US" dirty="0"/>
                        <a:t>Factor Importance : 20%</a:t>
                      </a:r>
                    </a:p>
                  </a:txBody>
                  <a:tcPr marL="121920" marR="121920" anchor="ctr">
                    <a:solidFill>
                      <a:schemeClr val="accent5">
                        <a:lumMod val="50000"/>
                      </a:schemeClr>
                    </a:solidFill>
                  </a:tcPr>
                </a:tc>
                <a:tc>
                  <a:txBody>
                    <a:bodyPr/>
                    <a:lstStyle/>
                    <a:p>
                      <a:pPr algn="ctr"/>
                      <a:r>
                        <a:rPr lang="en-US" dirty="0"/>
                        <a:t>Relative</a:t>
                      </a:r>
                    </a:p>
                    <a:p>
                      <a:pPr algn="ctr"/>
                      <a:r>
                        <a:rPr lang="en-US" dirty="0"/>
                        <a:t>Importance</a:t>
                      </a:r>
                    </a:p>
                  </a:txBody>
                  <a:tcPr marL="121920" marR="121920" anchor="ctr">
                    <a:solidFill>
                      <a:schemeClr val="accent5">
                        <a:lumMod val="50000"/>
                      </a:schemeClr>
                    </a:solidFill>
                  </a:tcPr>
                </a:tc>
                <a:tc>
                  <a:txBody>
                    <a:bodyPr/>
                    <a:lstStyle/>
                    <a:p>
                      <a:pPr algn="ctr"/>
                      <a:r>
                        <a:rPr lang="en-US" dirty="0"/>
                        <a:t>Attractiveness Rating</a:t>
                      </a:r>
                    </a:p>
                  </a:txBody>
                  <a:tcPr marL="121920" marR="121920" anchor="ctr">
                    <a:solidFill>
                      <a:schemeClr val="accent5">
                        <a:lumMod val="50000"/>
                      </a:schemeClr>
                    </a:solidFill>
                  </a:tcPr>
                </a:tc>
                <a:tc>
                  <a:txBody>
                    <a:bodyPr/>
                    <a:lstStyle/>
                    <a:p>
                      <a:pPr algn="ctr"/>
                      <a:r>
                        <a:rPr lang="en-US" dirty="0"/>
                        <a:t>Attractiveness  Score</a:t>
                      </a:r>
                    </a:p>
                  </a:txBody>
                  <a:tcPr marL="121920" marR="121920" anchor="ctr">
                    <a:solidFill>
                      <a:schemeClr val="accent5">
                        <a:lumMod val="50000"/>
                      </a:schemeClr>
                    </a:solidFill>
                  </a:tcPr>
                </a:tc>
                <a:extLst>
                  <a:ext uri="{0D108BD9-81ED-4DB2-BD59-A6C34878D82A}">
                    <a16:rowId xmlns:a16="http://schemas.microsoft.com/office/drawing/2014/main" val="10000"/>
                  </a:ext>
                </a:extLst>
              </a:tr>
              <a:tr h="370840">
                <a:tc>
                  <a:txBody>
                    <a:bodyPr/>
                    <a:lstStyle/>
                    <a:p>
                      <a:pPr algn="l"/>
                      <a:r>
                        <a:rPr lang="en-US" dirty="0"/>
                        <a:t>  Market</a:t>
                      </a:r>
                      <a:r>
                        <a:rPr lang="en-US" baseline="0" dirty="0"/>
                        <a:t> Share</a:t>
                      </a:r>
                      <a:endParaRPr lang="en-US" dirty="0"/>
                    </a:p>
                  </a:txBody>
                  <a:tcPr marL="121920" marR="121920" anchor="ctr"/>
                </a:tc>
                <a:tc>
                  <a:txBody>
                    <a:bodyPr/>
                    <a:lstStyle/>
                    <a:p>
                      <a:pPr algn="ctr"/>
                      <a:r>
                        <a:rPr lang="en-US" dirty="0"/>
                        <a:t>40%</a:t>
                      </a:r>
                    </a:p>
                  </a:txBody>
                  <a:tcPr marL="121920" marR="121920" anchor="ctr"/>
                </a:tc>
                <a:tc>
                  <a:txBody>
                    <a:bodyPr/>
                    <a:lstStyle/>
                    <a:p>
                      <a:pPr algn="ctr"/>
                      <a:r>
                        <a:rPr lang="en-US" dirty="0"/>
                        <a:t>40</a:t>
                      </a:r>
                    </a:p>
                  </a:txBody>
                  <a:tcPr marL="121920" marR="121920" anchor="ctr"/>
                </a:tc>
                <a:tc>
                  <a:txBody>
                    <a:bodyPr/>
                    <a:lstStyle/>
                    <a:p>
                      <a:pPr algn="ctr"/>
                      <a:r>
                        <a:rPr lang="en-US" dirty="0"/>
                        <a:t>16</a:t>
                      </a:r>
                    </a:p>
                  </a:txBody>
                  <a:tcPr marL="121920" marR="121920" anchor="ctr"/>
                </a:tc>
                <a:extLst>
                  <a:ext uri="{0D108BD9-81ED-4DB2-BD59-A6C34878D82A}">
                    <a16:rowId xmlns:a16="http://schemas.microsoft.com/office/drawing/2014/main" val="10001"/>
                  </a:ext>
                </a:extLst>
              </a:tr>
              <a:tr h="370840">
                <a:tc>
                  <a:txBody>
                    <a:bodyPr/>
                    <a:lstStyle/>
                    <a:p>
                      <a:pPr algn="l"/>
                      <a:r>
                        <a:rPr lang="en-US" dirty="0"/>
                        <a:t>  Brand</a:t>
                      </a:r>
                      <a:r>
                        <a:rPr lang="en-US" baseline="0" dirty="0"/>
                        <a:t> Awareness</a:t>
                      </a:r>
                      <a:endParaRPr lang="en-US" dirty="0"/>
                    </a:p>
                  </a:txBody>
                  <a:tcPr marL="121920" marR="121920" anchor="ctr"/>
                </a:tc>
                <a:tc>
                  <a:txBody>
                    <a:bodyPr/>
                    <a:lstStyle/>
                    <a:p>
                      <a:pPr algn="ctr"/>
                      <a:r>
                        <a:rPr lang="en-US" dirty="0"/>
                        <a:t>30%</a:t>
                      </a:r>
                    </a:p>
                  </a:txBody>
                  <a:tcPr marL="121920" marR="121920" anchor="ctr"/>
                </a:tc>
                <a:tc>
                  <a:txBody>
                    <a:bodyPr/>
                    <a:lstStyle/>
                    <a:p>
                      <a:pPr algn="ctr"/>
                      <a:r>
                        <a:rPr lang="en-US" dirty="0"/>
                        <a:t>40</a:t>
                      </a:r>
                    </a:p>
                  </a:txBody>
                  <a:tcPr marL="121920" marR="121920" anchor="ctr"/>
                </a:tc>
                <a:tc>
                  <a:txBody>
                    <a:bodyPr/>
                    <a:lstStyle/>
                    <a:p>
                      <a:pPr algn="ctr"/>
                      <a:r>
                        <a:rPr lang="en-US" dirty="0"/>
                        <a:t>12</a:t>
                      </a:r>
                    </a:p>
                  </a:txBody>
                  <a:tcPr marL="121920" marR="121920" anchor="ctr"/>
                </a:tc>
                <a:extLst>
                  <a:ext uri="{0D108BD9-81ED-4DB2-BD59-A6C34878D82A}">
                    <a16:rowId xmlns:a16="http://schemas.microsoft.com/office/drawing/2014/main" val="10002"/>
                  </a:ext>
                </a:extLst>
              </a:tr>
              <a:tr h="370840">
                <a:tc>
                  <a:txBody>
                    <a:bodyPr/>
                    <a:lstStyle/>
                    <a:p>
                      <a:pPr algn="l"/>
                      <a:r>
                        <a:rPr lang="en-US" dirty="0"/>
                        <a:t>  Distribution</a:t>
                      </a:r>
                    </a:p>
                  </a:txBody>
                  <a:tcPr marL="121920" marR="121920" anchor="ctr"/>
                </a:tc>
                <a:tc>
                  <a:txBody>
                    <a:bodyPr/>
                    <a:lstStyle/>
                    <a:p>
                      <a:pPr algn="ctr"/>
                      <a:r>
                        <a:rPr lang="en-US" dirty="0"/>
                        <a:t>30%</a:t>
                      </a:r>
                    </a:p>
                  </a:txBody>
                  <a:tcPr marL="121920" marR="121920" anchor="ctr"/>
                </a:tc>
                <a:tc>
                  <a:txBody>
                    <a:bodyPr/>
                    <a:lstStyle/>
                    <a:p>
                      <a:pPr algn="ctr"/>
                      <a:r>
                        <a:rPr lang="en-US" dirty="0"/>
                        <a:t>20</a:t>
                      </a:r>
                    </a:p>
                  </a:txBody>
                  <a:tcPr marL="121920" marR="121920" anchor="ctr"/>
                </a:tc>
                <a:tc>
                  <a:txBody>
                    <a:bodyPr/>
                    <a:lstStyle/>
                    <a:p>
                      <a:pPr algn="ctr"/>
                      <a:r>
                        <a:rPr lang="en-US" dirty="0"/>
                        <a:t>6</a:t>
                      </a:r>
                    </a:p>
                  </a:txBody>
                  <a:tcPr marL="121920" marR="121920" anchor="ctr"/>
                </a:tc>
                <a:extLst>
                  <a:ext uri="{0D108BD9-81ED-4DB2-BD59-A6C34878D82A}">
                    <a16:rowId xmlns:a16="http://schemas.microsoft.com/office/drawing/2014/main" val="10003"/>
                  </a:ext>
                </a:extLst>
              </a:tr>
              <a:tr h="370840">
                <a:tc>
                  <a:txBody>
                    <a:bodyPr/>
                    <a:lstStyle/>
                    <a:p>
                      <a:pPr algn="ctr"/>
                      <a:r>
                        <a:rPr lang="en-US" dirty="0"/>
                        <a:t>Total</a:t>
                      </a:r>
                    </a:p>
                  </a:txBody>
                  <a:tcPr marL="121920" marR="121920" anchor="ctr"/>
                </a:tc>
                <a:tc>
                  <a:txBody>
                    <a:bodyPr/>
                    <a:lstStyle/>
                    <a:p>
                      <a:pPr algn="ctr"/>
                      <a:r>
                        <a:rPr lang="en-US" dirty="0"/>
                        <a:t>100</a:t>
                      </a:r>
                    </a:p>
                  </a:txBody>
                  <a:tcPr marL="121920" marR="121920" anchor="ctr"/>
                </a:tc>
                <a:tc>
                  <a:txBody>
                    <a:bodyPr/>
                    <a:lstStyle/>
                    <a:p>
                      <a:pPr algn="ctr"/>
                      <a:endParaRPr lang="en-US" dirty="0"/>
                    </a:p>
                  </a:txBody>
                  <a:tcPr marL="121920" marR="121920" anchor="ctr"/>
                </a:tc>
                <a:tc>
                  <a:txBody>
                    <a:bodyPr/>
                    <a:lstStyle/>
                    <a:p>
                      <a:pPr algn="ctr"/>
                      <a:r>
                        <a:rPr lang="en-US" dirty="0"/>
                        <a:t>34</a:t>
                      </a:r>
                    </a:p>
                  </a:txBody>
                  <a:tcPr marL="121920" marR="121920" anchor="ctr"/>
                </a:tc>
                <a:extLst>
                  <a:ext uri="{0D108BD9-81ED-4DB2-BD59-A6C34878D82A}">
                    <a16:rowId xmlns:a16="http://schemas.microsoft.com/office/drawing/2014/main" val="10004"/>
                  </a:ext>
                </a:extLst>
              </a:tr>
            </a:tbl>
          </a:graphicData>
        </a:graphic>
      </p:graphicFrame>
      <p:sp>
        <p:nvSpPr>
          <p:cNvPr id="3" name="TextBox 2"/>
          <p:cNvSpPr txBox="1"/>
          <p:nvPr/>
        </p:nvSpPr>
        <p:spPr>
          <a:xfrm>
            <a:off x="1597224" y="3356993"/>
            <a:ext cx="6356420" cy="646331"/>
          </a:xfrm>
          <a:prstGeom prst="rect">
            <a:avLst/>
          </a:prstGeom>
          <a:noFill/>
        </p:spPr>
        <p:txBody>
          <a:bodyPr wrap="none" rtlCol="0">
            <a:spAutoFit/>
          </a:bodyPr>
          <a:lstStyle/>
          <a:p>
            <a:r>
              <a:rPr lang="en-US" b="1" dirty="0"/>
              <a:t>Competitive Position Index </a:t>
            </a:r>
            <a:r>
              <a:rPr lang="en-US" dirty="0"/>
              <a:t>= (40% x 74) + (40% x 46) + (20% x 34)</a:t>
            </a:r>
          </a:p>
          <a:p>
            <a:r>
              <a:rPr lang="en-US" dirty="0"/>
              <a:t>                                                  =  29.6 + 18.4 + 6.8  =  </a:t>
            </a:r>
            <a:r>
              <a:rPr lang="en-US" b="1" dirty="0"/>
              <a:t>55</a:t>
            </a:r>
          </a:p>
        </p:txBody>
      </p:sp>
      <p:graphicFrame>
        <p:nvGraphicFramePr>
          <p:cNvPr id="4" name="Table 3"/>
          <p:cNvGraphicFramePr>
            <a:graphicFrameLocks noGrp="1"/>
          </p:cNvGraphicFramePr>
          <p:nvPr/>
        </p:nvGraphicFramePr>
        <p:xfrm>
          <a:off x="719403" y="4077072"/>
          <a:ext cx="10753195" cy="1522968"/>
        </p:xfrm>
        <a:graphic>
          <a:graphicData uri="http://schemas.openxmlformats.org/drawingml/2006/table">
            <a:tbl>
              <a:tblPr firstRow="1" bandRow="1">
                <a:tableStyleId>{5C22544A-7EE6-4342-B048-85BDC9FD1C3A}</a:tableStyleId>
              </a:tblPr>
              <a:tblGrid>
                <a:gridCol w="10753195">
                  <a:extLst>
                    <a:ext uri="{9D8B030D-6E8A-4147-A177-3AD203B41FA5}">
                      <a16:colId xmlns:a16="http://schemas.microsoft.com/office/drawing/2014/main" val="20000"/>
                    </a:ext>
                  </a:extLst>
                </a:gridCol>
              </a:tblGrid>
              <a:tr h="370840">
                <a:tc>
                  <a:txBody>
                    <a:bodyPr/>
                    <a:lstStyle/>
                    <a:p>
                      <a:pPr algn="ctr"/>
                      <a:r>
                        <a:rPr lang="en-US" dirty="0"/>
                        <a:t>Competitive</a:t>
                      </a:r>
                      <a:r>
                        <a:rPr lang="en-US" baseline="0" dirty="0"/>
                        <a:t> Position</a:t>
                      </a:r>
                      <a:endParaRPr lang="en-US" dirty="0"/>
                    </a:p>
                  </a:txBody>
                  <a:tcPr marL="121920" marR="121920">
                    <a:solidFill>
                      <a:srgbClr val="960000"/>
                    </a:solidFill>
                  </a:tcPr>
                </a:tc>
                <a:extLst>
                  <a:ext uri="{0D108BD9-81ED-4DB2-BD59-A6C34878D82A}">
                    <a16:rowId xmlns:a16="http://schemas.microsoft.com/office/drawing/2014/main" val="10000"/>
                  </a:ext>
                </a:extLst>
              </a:tr>
              <a:tr h="781288">
                <a:tc>
                  <a:txBody>
                    <a:bodyPr/>
                    <a:lstStyle/>
                    <a:p>
                      <a:endParaRPr lang="en-US" dirty="0"/>
                    </a:p>
                  </a:txBody>
                  <a:tcPr marL="121920" marR="121920"/>
                </a:tc>
                <a:extLst>
                  <a:ext uri="{0D108BD9-81ED-4DB2-BD59-A6C34878D82A}">
                    <a16:rowId xmlns:a16="http://schemas.microsoft.com/office/drawing/2014/main" val="10001"/>
                  </a:ext>
                </a:extLst>
              </a:tr>
              <a:tr h="370840">
                <a:tc>
                  <a:txBody>
                    <a:bodyPr/>
                    <a:lstStyle/>
                    <a:p>
                      <a:r>
                        <a:rPr lang="en-US" dirty="0"/>
                        <a:t>          0                  </a:t>
                      </a:r>
                      <a:r>
                        <a:rPr lang="id-ID" dirty="0"/>
                        <a:t>       </a:t>
                      </a:r>
                      <a:r>
                        <a:rPr lang="en-US" dirty="0"/>
                        <a:t> 20                  </a:t>
                      </a:r>
                      <a:r>
                        <a:rPr lang="id-ID" dirty="0"/>
                        <a:t>       </a:t>
                      </a:r>
                      <a:r>
                        <a:rPr lang="en-US" dirty="0"/>
                        <a:t> 40                  </a:t>
                      </a:r>
                      <a:r>
                        <a:rPr lang="id-ID" dirty="0"/>
                        <a:t>           </a:t>
                      </a:r>
                      <a:r>
                        <a:rPr lang="en-US" dirty="0"/>
                        <a:t> 60                      </a:t>
                      </a:r>
                      <a:r>
                        <a:rPr lang="id-ID" dirty="0"/>
                        <a:t>             </a:t>
                      </a:r>
                      <a:r>
                        <a:rPr lang="en-US" dirty="0"/>
                        <a:t>80          </a:t>
                      </a:r>
                      <a:r>
                        <a:rPr lang="id-ID" dirty="0"/>
                        <a:t>                 </a:t>
                      </a:r>
                      <a:r>
                        <a:rPr lang="en-US" dirty="0"/>
                        <a:t> 100            </a:t>
                      </a:r>
                    </a:p>
                  </a:txBody>
                  <a:tcPr marL="121920" marR="121920"/>
                </a:tc>
                <a:extLst>
                  <a:ext uri="{0D108BD9-81ED-4DB2-BD59-A6C34878D82A}">
                    <a16:rowId xmlns:a16="http://schemas.microsoft.com/office/drawing/2014/main" val="10002"/>
                  </a:ext>
                </a:extLst>
              </a:tr>
            </a:tbl>
          </a:graphicData>
        </a:graphic>
      </p:graphicFrame>
      <p:cxnSp>
        <p:nvCxnSpPr>
          <p:cNvPr id="6" name="Straight Arrow Connector 5"/>
          <p:cNvCxnSpPr/>
          <p:nvPr/>
        </p:nvCxnSpPr>
        <p:spPr>
          <a:xfrm>
            <a:off x="7728181" y="4293096"/>
            <a:ext cx="3168352"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99456" y="4293096"/>
            <a:ext cx="307234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005438" y="4509121"/>
            <a:ext cx="1093825" cy="584775"/>
          </a:xfrm>
          <a:prstGeom prst="rect">
            <a:avLst/>
          </a:prstGeom>
          <a:noFill/>
        </p:spPr>
        <p:txBody>
          <a:bodyPr wrap="none" rtlCol="0">
            <a:spAutoFit/>
          </a:bodyPr>
          <a:lstStyle/>
          <a:p>
            <a:pPr algn="ctr"/>
            <a:r>
              <a:rPr lang="en-US" sz="1600" b="1" dirty="0"/>
              <a:t>Somewhat</a:t>
            </a:r>
          </a:p>
          <a:p>
            <a:pPr algn="ctr"/>
            <a:r>
              <a:rPr lang="en-US" sz="1600" b="1" dirty="0"/>
              <a:t>Weak</a:t>
            </a:r>
          </a:p>
        </p:txBody>
      </p:sp>
      <p:sp>
        <p:nvSpPr>
          <p:cNvPr id="10" name="TextBox 9"/>
          <p:cNvSpPr txBox="1"/>
          <p:nvPr/>
        </p:nvSpPr>
        <p:spPr>
          <a:xfrm>
            <a:off x="5804359" y="4509121"/>
            <a:ext cx="1093825" cy="584775"/>
          </a:xfrm>
          <a:prstGeom prst="rect">
            <a:avLst/>
          </a:prstGeom>
          <a:noFill/>
        </p:spPr>
        <p:txBody>
          <a:bodyPr wrap="none" rtlCol="0">
            <a:spAutoFit/>
          </a:bodyPr>
          <a:lstStyle/>
          <a:p>
            <a:pPr algn="ctr"/>
            <a:r>
              <a:rPr lang="en-US" sz="1600" b="1" dirty="0"/>
              <a:t>Somewhat</a:t>
            </a:r>
          </a:p>
          <a:p>
            <a:pPr algn="ctr"/>
            <a:r>
              <a:rPr lang="en-US" sz="1600" b="1" dirty="0"/>
              <a:t>Strong</a:t>
            </a:r>
          </a:p>
        </p:txBody>
      </p:sp>
      <p:sp>
        <p:nvSpPr>
          <p:cNvPr id="11" name="TextBox 10"/>
          <p:cNvSpPr txBox="1"/>
          <p:nvPr/>
        </p:nvSpPr>
        <p:spPr>
          <a:xfrm>
            <a:off x="2582978" y="4509121"/>
            <a:ext cx="768159" cy="584775"/>
          </a:xfrm>
          <a:prstGeom prst="rect">
            <a:avLst/>
          </a:prstGeom>
          <a:noFill/>
        </p:spPr>
        <p:txBody>
          <a:bodyPr wrap="none" rtlCol="0">
            <a:spAutoFit/>
          </a:bodyPr>
          <a:lstStyle/>
          <a:p>
            <a:pPr algn="ctr"/>
            <a:r>
              <a:rPr lang="en-US" sz="1600" b="1" dirty="0"/>
              <a:t>Clearly</a:t>
            </a:r>
          </a:p>
          <a:p>
            <a:pPr algn="ctr"/>
            <a:r>
              <a:rPr lang="en-US" sz="1600" b="1" dirty="0"/>
              <a:t>Weak</a:t>
            </a:r>
          </a:p>
        </p:txBody>
      </p:sp>
      <p:sp>
        <p:nvSpPr>
          <p:cNvPr id="12" name="TextBox 11"/>
          <p:cNvSpPr txBox="1"/>
          <p:nvPr/>
        </p:nvSpPr>
        <p:spPr>
          <a:xfrm>
            <a:off x="600294" y="4509121"/>
            <a:ext cx="1287853" cy="584775"/>
          </a:xfrm>
          <a:prstGeom prst="rect">
            <a:avLst/>
          </a:prstGeom>
          <a:noFill/>
        </p:spPr>
        <p:txBody>
          <a:bodyPr wrap="none" rtlCol="0">
            <a:spAutoFit/>
          </a:bodyPr>
          <a:lstStyle/>
          <a:p>
            <a:pPr algn="ctr"/>
            <a:r>
              <a:rPr lang="en-US" sz="1600" b="1" dirty="0"/>
              <a:t>Considerably</a:t>
            </a:r>
          </a:p>
          <a:p>
            <a:pPr algn="ctr"/>
            <a:r>
              <a:rPr lang="en-US" sz="1600" b="1" dirty="0"/>
              <a:t>Weak</a:t>
            </a:r>
          </a:p>
        </p:txBody>
      </p:sp>
      <p:sp>
        <p:nvSpPr>
          <p:cNvPr id="13" name="TextBox 12"/>
          <p:cNvSpPr txBox="1"/>
          <p:nvPr/>
        </p:nvSpPr>
        <p:spPr>
          <a:xfrm>
            <a:off x="9559124" y="4509121"/>
            <a:ext cx="1287853" cy="584775"/>
          </a:xfrm>
          <a:prstGeom prst="rect">
            <a:avLst/>
          </a:prstGeom>
          <a:noFill/>
        </p:spPr>
        <p:txBody>
          <a:bodyPr wrap="none" rtlCol="0">
            <a:spAutoFit/>
          </a:bodyPr>
          <a:lstStyle/>
          <a:p>
            <a:pPr algn="ctr"/>
            <a:r>
              <a:rPr lang="en-US" sz="1600" b="1" dirty="0"/>
              <a:t>Considerably</a:t>
            </a:r>
          </a:p>
          <a:p>
            <a:pPr algn="ctr"/>
            <a:r>
              <a:rPr lang="en-US" sz="1600" b="1" dirty="0"/>
              <a:t>Strong</a:t>
            </a:r>
          </a:p>
        </p:txBody>
      </p:sp>
      <p:sp>
        <p:nvSpPr>
          <p:cNvPr id="14" name="TextBox 13"/>
          <p:cNvSpPr txBox="1"/>
          <p:nvPr/>
        </p:nvSpPr>
        <p:spPr>
          <a:xfrm>
            <a:off x="8006570" y="4509121"/>
            <a:ext cx="768159" cy="584775"/>
          </a:xfrm>
          <a:prstGeom prst="rect">
            <a:avLst/>
          </a:prstGeom>
          <a:noFill/>
        </p:spPr>
        <p:txBody>
          <a:bodyPr wrap="none" rtlCol="0">
            <a:spAutoFit/>
          </a:bodyPr>
          <a:lstStyle/>
          <a:p>
            <a:pPr algn="ctr"/>
            <a:r>
              <a:rPr lang="en-US" sz="1600" b="1" dirty="0"/>
              <a:t>Clearly</a:t>
            </a:r>
          </a:p>
          <a:p>
            <a:pPr algn="ctr"/>
            <a:r>
              <a:rPr lang="en-US" sz="1600" b="1" dirty="0"/>
              <a:t>Strong</a:t>
            </a:r>
          </a:p>
        </p:txBody>
      </p:sp>
    </p:spTree>
    <p:extLst>
      <p:ext uri="{BB962C8B-B14F-4D97-AF65-F5344CB8AC3E}">
        <p14:creationId xmlns:p14="http://schemas.microsoft.com/office/powerpoint/2010/main" val="238632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1000"/>
                                        <p:tgtEl>
                                          <p:spTgt spid="4"/>
                                        </p:tgtEl>
                                      </p:cBhvr>
                                    </p:animEffect>
                                  </p:childTnLst>
                                </p:cTn>
                              </p:par>
                              <p:par>
                                <p:cTn id="18" presetID="3" presetClass="entr" presetSubtype="1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1000"/>
                                        <p:tgtEl>
                                          <p:spTgt spid="6"/>
                                        </p:tgtEl>
                                      </p:cBhvr>
                                    </p:animEffect>
                                  </p:childTnLst>
                                </p:cTn>
                              </p:par>
                              <p:par>
                                <p:cTn id="21" presetID="3" presetClass="entr" presetSubtype="1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10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1000"/>
                                        <p:tgtEl>
                                          <p:spTgt spid="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1000"/>
                                        <p:tgtEl>
                                          <p:spTgt spid="10"/>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1000"/>
                                        <p:tgtEl>
                                          <p:spTgt spid="1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1000"/>
                                        <p:tgtEl>
                                          <p:spTgt spid="12"/>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1000"/>
                                        <p:tgtEl>
                                          <p:spTgt spid="13"/>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linds(horizontal)">
                                      <p:cBhvr>
                                        <p:cTn id="4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The Nature</a:t>
            </a:r>
          </a:p>
        </p:txBody>
      </p:sp>
      <p:sp>
        <p:nvSpPr>
          <p:cNvPr id="3" name="Content Placeholder 2"/>
          <p:cNvSpPr>
            <a:spLocks noGrp="1"/>
          </p:cNvSpPr>
          <p:nvPr>
            <p:ph idx="1"/>
          </p:nvPr>
        </p:nvSpPr>
        <p:spPr/>
        <p:txBody>
          <a:bodyPr/>
          <a:lstStyle/>
          <a:p>
            <a:endParaRPr lang="id-ID"/>
          </a:p>
        </p:txBody>
      </p:sp>
      <p:sp>
        <p:nvSpPr>
          <p:cNvPr id="4" name="TextBox 3"/>
          <p:cNvSpPr txBox="1"/>
          <p:nvPr/>
        </p:nvSpPr>
        <p:spPr>
          <a:xfrm>
            <a:off x="1871531" y="1916832"/>
            <a:ext cx="3168352" cy="369332"/>
          </a:xfrm>
          <a:prstGeom prst="rect">
            <a:avLst/>
          </a:prstGeom>
          <a:noFill/>
        </p:spPr>
        <p:txBody>
          <a:bodyPr wrap="square" rtlCol="0">
            <a:spAutoFit/>
          </a:bodyPr>
          <a:lstStyle/>
          <a:p>
            <a:pPr algn="ctr"/>
            <a:r>
              <a:rPr lang="en-US" b="1" dirty="0">
                <a:solidFill>
                  <a:srgbClr val="FF0000"/>
                </a:solidFill>
              </a:rPr>
              <a:t>Strategy Analysis and Choices</a:t>
            </a:r>
          </a:p>
        </p:txBody>
      </p:sp>
      <p:sp>
        <p:nvSpPr>
          <p:cNvPr id="5" name="Right Arrow 4"/>
          <p:cNvSpPr/>
          <p:nvPr/>
        </p:nvSpPr>
        <p:spPr>
          <a:xfrm>
            <a:off x="5327915" y="2060848"/>
            <a:ext cx="672075"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68075" y="1988841"/>
            <a:ext cx="3168352" cy="369332"/>
          </a:xfrm>
          <a:prstGeom prst="rect">
            <a:avLst/>
          </a:prstGeom>
          <a:noFill/>
        </p:spPr>
        <p:txBody>
          <a:bodyPr wrap="square" rtlCol="0">
            <a:spAutoFit/>
          </a:bodyPr>
          <a:lstStyle/>
          <a:p>
            <a:pPr algn="ctr"/>
            <a:r>
              <a:rPr lang="en-US" b="1" dirty="0">
                <a:solidFill>
                  <a:schemeClr val="accent3">
                    <a:lumMod val="50000"/>
                  </a:schemeClr>
                </a:solidFill>
              </a:rPr>
              <a:t>To Achieve Mission &amp; Objective</a:t>
            </a:r>
          </a:p>
        </p:txBody>
      </p:sp>
      <p:sp>
        <p:nvSpPr>
          <p:cNvPr id="7" name="Rounded Rectangle 6"/>
          <p:cNvSpPr/>
          <p:nvPr/>
        </p:nvSpPr>
        <p:spPr>
          <a:xfrm>
            <a:off x="1583499" y="4077072"/>
            <a:ext cx="1632181"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Vision &amp; Mission</a:t>
            </a:r>
          </a:p>
        </p:txBody>
      </p:sp>
      <p:cxnSp>
        <p:nvCxnSpPr>
          <p:cNvPr id="9" name="Straight Arrow Connector 8"/>
          <p:cNvCxnSpPr>
            <a:stCxn id="7" idx="3"/>
            <a:endCxn id="15" idx="1"/>
          </p:cNvCxnSpPr>
          <p:nvPr/>
        </p:nvCxnSpPr>
        <p:spPr>
          <a:xfrm>
            <a:off x="3215680" y="4545124"/>
            <a:ext cx="182420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023659" y="5157192"/>
            <a:ext cx="1632181"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Internal </a:t>
            </a:r>
            <a:r>
              <a:rPr lang="en-US" sz="1400" b="1" dirty="0" err="1"/>
              <a:t>Env</a:t>
            </a:r>
            <a:r>
              <a:rPr lang="en-US" sz="1400" b="1" dirty="0"/>
              <a:t>’ Analysis</a:t>
            </a:r>
          </a:p>
        </p:txBody>
      </p:sp>
      <p:sp>
        <p:nvSpPr>
          <p:cNvPr id="11" name="Rounded Rectangle 10"/>
          <p:cNvSpPr/>
          <p:nvPr/>
        </p:nvSpPr>
        <p:spPr>
          <a:xfrm>
            <a:off x="3023659" y="3068960"/>
            <a:ext cx="1632181"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External </a:t>
            </a:r>
            <a:r>
              <a:rPr lang="en-US" sz="1400" b="1" dirty="0" err="1"/>
              <a:t>Env</a:t>
            </a:r>
            <a:r>
              <a:rPr lang="en-US" sz="1400" b="1" dirty="0"/>
              <a:t>’ Analysis</a:t>
            </a:r>
          </a:p>
        </p:txBody>
      </p:sp>
      <p:cxnSp>
        <p:nvCxnSpPr>
          <p:cNvPr id="13" name="Straight Connector 12"/>
          <p:cNvCxnSpPr>
            <a:stCxn id="10" idx="0"/>
            <a:endCxn id="11" idx="2"/>
          </p:cNvCxnSpPr>
          <p:nvPr/>
        </p:nvCxnSpPr>
        <p:spPr>
          <a:xfrm flipV="1">
            <a:off x="3839749" y="4005064"/>
            <a:ext cx="0" cy="11521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5039883" y="4077072"/>
            <a:ext cx="1632181"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Establish Long term Objective</a:t>
            </a:r>
          </a:p>
        </p:txBody>
      </p:sp>
      <p:cxnSp>
        <p:nvCxnSpPr>
          <p:cNvPr id="17" name="Straight Arrow Connector 16"/>
          <p:cNvCxnSpPr/>
          <p:nvPr/>
        </p:nvCxnSpPr>
        <p:spPr>
          <a:xfrm>
            <a:off x="6672064" y="4509120"/>
            <a:ext cx="105611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7728181" y="3933056"/>
            <a:ext cx="2976331" cy="108012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Generate, Evaluate, Select Strategies</a:t>
            </a:r>
          </a:p>
        </p:txBody>
      </p:sp>
    </p:spTree>
    <p:extLst>
      <p:ext uri="{BB962C8B-B14F-4D97-AF65-F5344CB8AC3E}">
        <p14:creationId xmlns:p14="http://schemas.microsoft.com/office/powerpoint/2010/main" val="154690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ppt_x</p:attrName>
                                        </p:attrNameLst>
                                      </p:cBhvr>
                                      <p:tavLst>
                                        <p:tav tm="0">
                                          <p:val>
                                            <p:strVal val="#ppt_x-.2"/>
                                          </p:val>
                                        </p:tav>
                                        <p:tav tm="100000">
                                          <p:val>
                                            <p:strVal val="#ppt_x"/>
                                          </p:val>
                                        </p:tav>
                                      </p:tavLst>
                                    </p:anim>
                                    <p:anim calcmode="lin" valueType="num">
                                      <p:cBhvr>
                                        <p:cTn id="1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strVal val="#ppt_w*0.70"/>
                                          </p:val>
                                        </p:tav>
                                        <p:tav tm="100000">
                                          <p:val>
                                            <p:strVal val="#ppt_w"/>
                                          </p:val>
                                        </p:tav>
                                      </p:tavLst>
                                    </p:anim>
                                    <p:anim calcmode="lin" valueType="num">
                                      <p:cBhvr>
                                        <p:cTn id="25" dur="1000" fill="hold"/>
                                        <p:tgtEl>
                                          <p:spTgt spid="7"/>
                                        </p:tgtEl>
                                        <p:attrNameLst>
                                          <p:attrName>ppt_h</p:attrName>
                                        </p:attrNameLst>
                                      </p:cBhvr>
                                      <p:tavLst>
                                        <p:tav tm="0">
                                          <p:val>
                                            <p:strVal val="#ppt_h"/>
                                          </p:val>
                                        </p:tav>
                                        <p:tav tm="100000">
                                          <p:val>
                                            <p:strVal val="#ppt_h"/>
                                          </p:val>
                                        </p:tav>
                                      </p:tavLst>
                                    </p:anim>
                                    <p:animEffect transition="in" filter="fade">
                                      <p:cBhvr>
                                        <p:cTn id="26" dur="1000"/>
                                        <p:tgtEl>
                                          <p:spTgt spid="7"/>
                                        </p:tgtEl>
                                      </p:cBhvr>
                                    </p:animEffect>
                                  </p:childTnLst>
                                </p:cTn>
                              </p:par>
                              <p:par>
                                <p:cTn id="27" presetID="55"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strVal val="#ppt_w*0.7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Effect transition="in" filter="fade">
                                      <p:cBhvr>
                                        <p:cTn id="31" dur="1000"/>
                                        <p:tgtEl>
                                          <p:spTgt spid="9"/>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1000" fill="hold"/>
                                        <p:tgtEl>
                                          <p:spTgt spid="10"/>
                                        </p:tgtEl>
                                        <p:attrNameLst>
                                          <p:attrName>ppt_w</p:attrName>
                                        </p:attrNameLst>
                                      </p:cBhvr>
                                      <p:tavLst>
                                        <p:tav tm="0">
                                          <p:val>
                                            <p:strVal val="#ppt_w*0.70"/>
                                          </p:val>
                                        </p:tav>
                                        <p:tav tm="100000">
                                          <p:val>
                                            <p:strVal val="#ppt_w"/>
                                          </p:val>
                                        </p:tav>
                                      </p:tavLst>
                                    </p:anim>
                                    <p:anim calcmode="lin" valueType="num">
                                      <p:cBhvr>
                                        <p:cTn id="35" dur="1000" fill="hold"/>
                                        <p:tgtEl>
                                          <p:spTgt spid="10"/>
                                        </p:tgtEl>
                                        <p:attrNameLst>
                                          <p:attrName>ppt_h</p:attrName>
                                        </p:attrNameLst>
                                      </p:cBhvr>
                                      <p:tavLst>
                                        <p:tav tm="0">
                                          <p:val>
                                            <p:strVal val="#ppt_h"/>
                                          </p:val>
                                        </p:tav>
                                        <p:tav tm="100000">
                                          <p:val>
                                            <p:strVal val="#ppt_h"/>
                                          </p:val>
                                        </p:tav>
                                      </p:tavLst>
                                    </p:anim>
                                    <p:animEffect transition="in" filter="fade">
                                      <p:cBhvr>
                                        <p:cTn id="36" dur="1000"/>
                                        <p:tgtEl>
                                          <p:spTgt spid="10"/>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1000" fill="hold"/>
                                        <p:tgtEl>
                                          <p:spTgt spid="11"/>
                                        </p:tgtEl>
                                        <p:attrNameLst>
                                          <p:attrName>ppt_w</p:attrName>
                                        </p:attrNameLst>
                                      </p:cBhvr>
                                      <p:tavLst>
                                        <p:tav tm="0">
                                          <p:val>
                                            <p:strVal val="#ppt_w*0.70"/>
                                          </p:val>
                                        </p:tav>
                                        <p:tav tm="100000">
                                          <p:val>
                                            <p:strVal val="#ppt_w"/>
                                          </p:val>
                                        </p:tav>
                                      </p:tavLst>
                                    </p:anim>
                                    <p:anim calcmode="lin" valueType="num">
                                      <p:cBhvr>
                                        <p:cTn id="40" dur="1000" fill="hold"/>
                                        <p:tgtEl>
                                          <p:spTgt spid="11"/>
                                        </p:tgtEl>
                                        <p:attrNameLst>
                                          <p:attrName>ppt_h</p:attrName>
                                        </p:attrNameLst>
                                      </p:cBhvr>
                                      <p:tavLst>
                                        <p:tav tm="0">
                                          <p:val>
                                            <p:strVal val="#ppt_h"/>
                                          </p:val>
                                        </p:tav>
                                        <p:tav tm="100000">
                                          <p:val>
                                            <p:strVal val="#ppt_h"/>
                                          </p:val>
                                        </p:tav>
                                      </p:tavLst>
                                    </p:anim>
                                    <p:animEffect transition="in" filter="fade">
                                      <p:cBhvr>
                                        <p:cTn id="41" dur="1000"/>
                                        <p:tgtEl>
                                          <p:spTgt spid="11"/>
                                        </p:tgtEl>
                                      </p:cBhvr>
                                    </p:animEffect>
                                  </p:childTnLst>
                                </p:cTn>
                              </p:par>
                              <p:par>
                                <p:cTn id="42" presetID="55" presetClass="entr" presetSubtype="0"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1000" fill="hold"/>
                                        <p:tgtEl>
                                          <p:spTgt spid="13"/>
                                        </p:tgtEl>
                                        <p:attrNameLst>
                                          <p:attrName>ppt_w</p:attrName>
                                        </p:attrNameLst>
                                      </p:cBhvr>
                                      <p:tavLst>
                                        <p:tav tm="0">
                                          <p:val>
                                            <p:strVal val="#ppt_w*0.70"/>
                                          </p:val>
                                        </p:tav>
                                        <p:tav tm="100000">
                                          <p:val>
                                            <p:strVal val="#ppt_w"/>
                                          </p:val>
                                        </p:tav>
                                      </p:tavLst>
                                    </p:anim>
                                    <p:anim calcmode="lin" valueType="num">
                                      <p:cBhvr>
                                        <p:cTn id="45" dur="1000" fill="hold"/>
                                        <p:tgtEl>
                                          <p:spTgt spid="13"/>
                                        </p:tgtEl>
                                        <p:attrNameLst>
                                          <p:attrName>ppt_h</p:attrName>
                                        </p:attrNameLst>
                                      </p:cBhvr>
                                      <p:tavLst>
                                        <p:tav tm="0">
                                          <p:val>
                                            <p:strVal val="#ppt_h"/>
                                          </p:val>
                                        </p:tav>
                                        <p:tav tm="100000">
                                          <p:val>
                                            <p:strVal val="#ppt_h"/>
                                          </p:val>
                                        </p:tav>
                                      </p:tavLst>
                                    </p:anim>
                                    <p:animEffect transition="in" filter="fade">
                                      <p:cBhvr>
                                        <p:cTn id="46" dur="1000"/>
                                        <p:tgtEl>
                                          <p:spTgt spid="13"/>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1000" fill="hold"/>
                                        <p:tgtEl>
                                          <p:spTgt spid="15"/>
                                        </p:tgtEl>
                                        <p:attrNameLst>
                                          <p:attrName>ppt_w</p:attrName>
                                        </p:attrNameLst>
                                      </p:cBhvr>
                                      <p:tavLst>
                                        <p:tav tm="0">
                                          <p:val>
                                            <p:strVal val="#ppt_w*0.70"/>
                                          </p:val>
                                        </p:tav>
                                        <p:tav tm="100000">
                                          <p:val>
                                            <p:strVal val="#ppt_w"/>
                                          </p:val>
                                        </p:tav>
                                      </p:tavLst>
                                    </p:anim>
                                    <p:anim calcmode="lin" valueType="num">
                                      <p:cBhvr>
                                        <p:cTn id="50" dur="1000" fill="hold"/>
                                        <p:tgtEl>
                                          <p:spTgt spid="15"/>
                                        </p:tgtEl>
                                        <p:attrNameLst>
                                          <p:attrName>ppt_h</p:attrName>
                                        </p:attrNameLst>
                                      </p:cBhvr>
                                      <p:tavLst>
                                        <p:tav tm="0">
                                          <p:val>
                                            <p:strVal val="#ppt_h"/>
                                          </p:val>
                                        </p:tav>
                                        <p:tav tm="100000">
                                          <p:val>
                                            <p:strVal val="#ppt_h"/>
                                          </p:val>
                                        </p:tav>
                                      </p:tavLst>
                                    </p:anim>
                                    <p:animEffect transition="in" filter="fade">
                                      <p:cBhvr>
                                        <p:cTn id="51" dur="1000"/>
                                        <p:tgtEl>
                                          <p:spTgt spid="15"/>
                                        </p:tgtEl>
                                      </p:cBhvr>
                                    </p:animEffect>
                                  </p:childTnLst>
                                </p:cTn>
                              </p:par>
                              <p:par>
                                <p:cTn id="52" presetID="55" presetClass="entr" presetSubtype="0"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p:cTn id="54" dur="1000" fill="hold"/>
                                        <p:tgtEl>
                                          <p:spTgt spid="17"/>
                                        </p:tgtEl>
                                        <p:attrNameLst>
                                          <p:attrName>ppt_w</p:attrName>
                                        </p:attrNameLst>
                                      </p:cBhvr>
                                      <p:tavLst>
                                        <p:tav tm="0">
                                          <p:val>
                                            <p:strVal val="#ppt_w*0.70"/>
                                          </p:val>
                                        </p:tav>
                                        <p:tav tm="100000">
                                          <p:val>
                                            <p:strVal val="#ppt_w"/>
                                          </p:val>
                                        </p:tav>
                                      </p:tavLst>
                                    </p:anim>
                                    <p:anim calcmode="lin" valueType="num">
                                      <p:cBhvr>
                                        <p:cTn id="55" dur="1000" fill="hold"/>
                                        <p:tgtEl>
                                          <p:spTgt spid="17"/>
                                        </p:tgtEl>
                                        <p:attrNameLst>
                                          <p:attrName>ppt_h</p:attrName>
                                        </p:attrNameLst>
                                      </p:cBhvr>
                                      <p:tavLst>
                                        <p:tav tm="0">
                                          <p:val>
                                            <p:strVal val="#ppt_h"/>
                                          </p:val>
                                        </p:tav>
                                        <p:tav tm="100000">
                                          <p:val>
                                            <p:strVal val="#ppt_h"/>
                                          </p:val>
                                        </p:tav>
                                      </p:tavLst>
                                    </p:anim>
                                    <p:animEffect transition="in" filter="fade">
                                      <p:cBhvr>
                                        <p:cTn id="56" dur="1000"/>
                                        <p:tgtEl>
                                          <p:spTgt spid="17"/>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1000" fill="hold"/>
                                        <p:tgtEl>
                                          <p:spTgt spid="19"/>
                                        </p:tgtEl>
                                        <p:attrNameLst>
                                          <p:attrName>ppt_w</p:attrName>
                                        </p:attrNameLst>
                                      </p:cBhvr>
                                      <p:tavLst>
                                        <p:tav tm="0">
                                          <p:val>
                                            <p:strVal val="#ppt_w*0.70"/>
                                          </p:val>
                                        </p:tav>
                                        <p:tav tm="100000">
                                          <p:val>
                                            <p:strVal val="#ppt_w"/>
                                          </p:val>
                                        </p:tav>
                                      </p:tavLst>
                                    </p:anim>
                                    <p:anim calcmode="lin" valueType="num">
                                      <p:cBhvr>
                                        <p:cTn id="60" dur="1000" fill="hold"/>
                                        <p:tgtEl>
                                          <p:spTgt spid="19"/>
                                        </p:tgtEl>
                                        <p:attrNameLst>
                                          <p:attrName>ppt_h</p:attrName>
                                        </p:attrNameLst>
                                      </p:cBhvr>
                                      <p:tavLst>
                                        <p:tav tm="0">
                                          <p:val>
                                            <p:strVal val="#ppt_h"/>
                                          </p:val>
                                        </p:tav>
                                        <p:tav tm="100000">
                                          <p:val>
                                            <p:strVal val="#ppt_h"/>
                                          </p:val>
                                        </p:tav>
                                      </p:tavLst>
                                    </p:anim>
                                    <p:animEffect transition="in" filter="fade">
                                      <p:cBhvr>
                                        <p:cTn id="61"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10" grpId="0" animBg="1"/>
      <p:bldP spid="11" grpId="0" animBg="1"/>
      <p:bldP spid="15"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outerShdw blurRad="38100" dist="38100" dir="2700000" algn="tl">
                    <a:srgbClr val="000000">
                      <a:alpha val="43137"/>
                    </a:srgbClr>
                  </a:outerShdw>
                </a:effectLst>
              </a:rPr>
              <a:t>The Decision Stage</a:t>
            </a:r>
          </a:p>
        </p:txBody>
      </p:sp>
      <p:sp>
        <p:nvSpPr>
          <p:cNvPr id="4" name="Content Placeholder 3"/>
          <p:cNvSpPr>
            <a:spLocks noGrp="1"/>
          </p:cNvSpPr>
          <p:nvPr>
            <p:ph idx="1"/>
          </p:nvPr>
        </p:nvSpPr>
        <p:spPr>
          <a:xfrm>
            <a:off x="838200" y="1889125"/>
            <a:ext cx="10515600" cy="4351338"/>
          </a:xfrm>
        </p:spPr>
        <p:txBody>
          <a:bodyPr>
            <a:noAutofit/>
          </a:bodyPr>
          <a:lstStyle/>
          <a:p>
            <a:r>
              <a:rPr lang="en-US" sz="1600" dirty="0"/>
              <a:t>Step 1 : Make a list of the firm’s external opportunities/threats and Internal strength/weaknesses in the left column of the QSPM, information from EFE and IFE minimum 10 key success factor.</a:t>
            </a:r>
          </a:p>
          <a:p>
            <a:r>
              <a:rPr lang="en-US" sz="1600" dirty="0"/>
              <a:t>Step 2 : Assign weights to each external and internal factors</a:t>
            </a:r>
          </a:p>
          <a:p>
            <a:r>
              <a:rPr lang="en-US" sz="1600" dirty="0"/>
              <a:t>Step 3 : Examine the stage 2 (matching) matrices, and identify alternative strategies that the organization should consider implementing.</a:t>
            </a:r>
          </a:p>
          <a:p>
            <a:r>
              <a:rPr lang="en-US" sz="1600" dirty="0"/>
              <a:t>Step 4 : Identify the attractiveness scores (AS), AS are determined by examining each key factors and asking : “Does this factor effect the choice of strategies being made ?”  AS is 1 = not attractive, 2 = somewhat attractive, 3 = reasonably attractive and 4 = highly attractive</a:t>
            </a:r>
          </a:p>
          <a:p>
            <a:r>
              <a:rPr lang="en-US" sz="1600" dirty="0"/>
              <a:t>Step 5 : Compute the Total Attractive Scores (TAS)</a:t>
            </a:r>
          </a:p>
          <a:p>
            <a:r>
              <a:rPr lang="en-US" sz="1600" dirty="0"/>
              <a:t>Step 6 : Compute the Sum Total Attractive Scores</a:t>
            </a:r>
          </a:p>
          <a:p>
            <a:endParaRPr lang="en-US" sz="1600" dirty="0"/>
          </a:p>
          <a:p>
            <a:endParaRPr lang="en-US" sz="1600" dirty="0"/>
          </a:p>
        </p:txBody>
      </p:sp>
      <p:sp>
        <p:nvSpPr>
          <p:cNvPr id="3" name="Text Placeholder 2"/>
          <p:cNvSpPr>
            <a:spLocks noGrp="1"/>
          </p:cNvSpPr>
          <p:nvPr>
            <p:ph type="body" idx="4294967295"/>
          </p:nvPr>
        </p:nvSpPr>
        <p:spPr>
          <a:xfrm>
            <a:off x="838200" y="1117600"/>
            <a:ext cx="10261600" cy="800100"/>
          </a:xfrm>
        </p:spPr>
        <p:txBody>
          <a:bodyPr anchor="ctr">
            <a:normAutofit/>
          </a:bodyPr>
          <a:lstStyle/>
          <a:p>
            <a:pPr marL="0" indent="0">
              <a:buNone/>
            </a:pPr>
            <a:r>
              <a:rPr lang="en-US" dirty="0"/>
              <a:t>The Quantitative Strategic Planning Matrix   QSPM</a:t>
            </a:r>
          </a:p>
        </p:txBody>
      </p:sp>
    </p:spTree>
    <p:extLst>
      <p:ext uri="{BB962C8B-B14F-4D97-AF65-F5344CB8AC3E}">
        <p14:creationId xmlns:p14="http://schemas.microsoft.com/office/powerpoint/2010/main" val="88884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2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20" dur="2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20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2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27" dur="2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20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p:cTn id="33" dur="2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34" dur="2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2000"/>
                                        <p:tgtEl>
                                          <p:spTgt spid="4">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p:cTn id="40" dur="2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41" dur="2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20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 calcmode="lin" valueType="num">
                                      <p:cBhvr>
                                        <p:cTn id="47" dur="2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48" dur="2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2000"/>
                                        <p:tgtEl>
                                          <p:spTgt spid="4">
                                            <p:txEl>
                                              <p:pRg st="4" end="4"/>
                                            </p:txEl>
                                          </p:spTgt>
                                        </p:tgtEl>
                                      </p:cBhvr>
                                    </p:animEffect>
                                  </p:childTnLst>
                                </p:cTn>
                              </p:par>
                              <p:par>
                                <p:cTn id="50" presetID="29" presetClass="entr" presetSubtype="0" fill="hold" nodeType="with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 calcmode="lin" valueType="num">
                                      <p:cBhvr>
                                        <p:cTn id="52" dur="20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53" dur="20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4"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12800" y="425450"/>
            <a:ext cx="10769600" cy="63567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rPr>
              <a:t>The Quantitative</a:t>
            </a:r>
            <a:r>
              <a:rPr kumimoji="0" lang="en-US" sz="2400" b="1" i="0" u="none" strike="noStrike" kern="1200" cap="none" spc="0" normalizeH="0" noProof="0" dirty="0">
                <a:ln>
                  <a:noFill/>
                </a:ln>
                <a:solidFill>
                  <a:srgbClr val="C00000"/>
                </a:solidFill>
                <a:effectLst>
                  <a:outerShdw blurRad="38100" dist="38100" dir="2700000" algn="tl">
                    <a:srgbClr val="000000">
                      <a:alpha val="43137"/>
                    </a:srgbClr>
                  </a:outerShdw>
                </a:effectLst>
                <a:uLnTx/>
                <a:uFillTx/>
                <a:latin typeface="+mj-lt"/>
                <a:ea typeface="+mj-ea"/>
                <a:cs typeface="+mj-cs"/>
              </a:rPr>
              <a:t> Strategic Planning Matrix - QSPM</a:t>
            </a:r>
            <a:endParaRPr kumimoji="0" lang="en-US" sz="24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graphicFrame>
        <p:nvGraphicFramePr>
          <p:cNvPr id="3" name="Table 2"/>
          <p:cNvGraphicFramePr>
            <a:graphicFrameLocks noGrp="1"/>
          </p:cNvGraphicFramePr>
          <p:nvPr/>
        </p:nvGraphicFramePr>
        <p:xfrm>
          <a:off x="911427" y="980728"/>
          <a:ext cx="10273139" cy="5156200"/>
        </p:xfrm>
        <a:graphic>
          <a:graphicData uri="http://schemas.openxmlformats.org/drawingml/2006/table">
            <a:tbl>
              <a:tblPr firstRow="1" bandRow="1">
                <a:tableStyleId>{5C22544A-7EE6-4342-B048-85BDC9FD1C3A}</a:tableStyleId>
              </a:tblPr>
              <a:tblGrid>
                <a:gridCol w="4032445">
                  <a:extLst>
                    <a:ext uri="{9D8B030D-6E8A-4147-A177-3AD203B41FA5}">
                      <a16:colId xmlns:a16="http://schemas.microsoft.com/office/drawing/2014/main" val="20000"/>
                    </a:ext>
                  </a:extLst>
                </a:gridCol>
                <a:gridCol w="1632181">
                  <a:extLst>
                    <a:ext uri="{9D8B030D-6E8A-4147-A177-3AD203B41FA5}">
                      <a16:colId xmlns:a16="http://schemas.microsoft.com/office/drawing/2014/main" val="20001"/>
                    </a:ext>
                  </a:extLst>
                </a:gridCol>
                <a:gridCol w="1536171">
                  <a:extLst>
                    <a:ext uri="{9D8B030D-6E8A-4147-A177-3AD203B41FA5}">
                      <a16:colId xmlns:a16="http://schemas.microsoft.com/office/drawing/2014/main" val="20002"/>
                    </a:ext>
                  </a:extLst>
                </a:gridCol>
                <a:gridCol w="1632181">
                  <a:extLst>
                    <a:ext uri="{9D8B030D-6E8A-4147-A177-3AD203B41FA5}">
                      <a16:colId xmlns:a16="http://schemas.microsoft.com/office/drawing/2014/main" val="20003"/>
                    </a:ext>
                  </a:extLst>
                </a:gridCol>
                <a:gridCol w="1440161">
                  <a:extLst>
                    <a:ext uri="{9D8B030D-6E8A-4147-A177-3AD203B41FA5}">
                      <a16:colId xmlns:a16="http://schemas.microsoft.com/office/drawing/2014/main" val="20004"/>
                    </a:ext>
                  </a:extLst>
                </a:gridCol>
              </a:tblGrid>
              <a:tr h="370840">
                <a:tc rowSpan="2">
                  <a:txBody>
                    <a:bodyPr/>
                    <a:lstStyle/>
                    <a:p>
                      <a:pPr algn="ctr"/>
                      <a:r>
                        <a:rPr lang="en-US" sz="1400" dirty="0"/>
                        <a:t>Key Factors</a:t>
                      </a:r>
                    </a:p>
                  </a:txBody>
                  <a:tcPr marL="121920" marR="121920" anchor="ctr">
                    <a:solidFill>
                      <a:schemeClr val="accent3">
                        <a:lumMod val="75000"/>
                      </a:schemeClr>
                    </a:solidFill>
                  </a:tcPr>
                </a:tc>
                <a:tc rowSpan="2">
                  <a:txBody>
                    <a:bodyPr/>
                    <a:lstStyle/>
                    <a:p>
                      <a:pPr algn="ctr"/>
                      <a:r>
                        <a:rPr lang="en-US" sz="1400" dirty="0"/>
                        <a:t>Weight</a:t>
                      </a:r>
                    </a:p>
                  </a:txBody>
                  <a:tcPr marL="121920" marR="121920" anchor="ctr">
                    <a:solidFill>
                      <a:schemeClr val="accent3">
                        <a:lumMod val="75000"/>
                      </a:schemeClr>
                    </a:solidFill>
                  </a:tcPr>
                </a:tc>
                <a:tc gridSpan="3">
                  <a:txBody>
                    <a:bodyPr/>
                    <a:lstStyle/>
                    <a:p>
                      <a:pPr algn="ctr"/>
                      <a:r>
                        <a:rPr lang="en-US" sz="1400" dirty="0"/>
                        <a:t>Strategic Alternative</a:t>
                      </a:r>
                    </a:p>
                  </a:txBody>
                  <a:tcPr marL="121920" marR="121920" anchor="ctr">
                    <a:solidFill>
                      <a:schemeClr val="accent3">
                        <a:lumMod val="75000"/>
                      </a:schemeClr>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vMerge="1">
                  <a:txBody>
                    <a:bodyPr/>
                    <a:lstStyle/>
                    <a:p>
                      <a:endParaRPr lang="en-US" dirty="0"/>
                    </a:p>
                  </a:txBody>
                  <a:tcPr/>
                </a:tc>
                <a:tc vMerge="1">
                  <a:txBody>
                    <a:bodyPr/>
                    <a:lstStyle/>
                    <a:p>
                      <a:endParaRPr lang="en-US" dirty="0"/>
                    </a:p>
                  </a:txBody>
                  <a:tcPr/>
                </a:tc>
                <a:tc>
                  <a:txBody>
                    <a:bodyPr/>
                    <a:lstStyle/>
                    <a:p>
                      <a:pPr algn="ctr"/>
                      <a:r>
                        <a:rPr lang="en-US" sz="1200" dirty="0">
                          <a:solidFill>
                            <a:schemeClr val="bg1"/>
                          </a:solidFill>
                        </a:rPr>
                        <a:t>Strategy 1</a:t>
                      </a:r>
                    </a:p>
                  </a:txBody>
                  <a:tcPr marL="121920" marR="121920" anchor="ctr">
                    <a:solidFill>
                      <a:schemeClr val="accent3">
                        <a:lumMod val="75000"/>
                      </a:schemeClr>
                    </a:solidFill>
                  </a:tcPr>
                </a:tc>
                <a:tc>
                  <a:txBody>
                    <a:bodyPr/>
                    <a:lstStyle/>
                    <a:p>
                      <a:pPr algn="ctr"/>
                      <a:r>
                        <a:rPr lang="en-US" sz="1200" dirty="0">
                          <a:solidFill>
                            <a:schemeClr val="bg1"/>
                          </a:solidFill>
                        </a:rPr>
                        <a:t>Strategy 2</a:t>
                      </a:r>
                    </a:p>
                  </a:txBody>
                  <a:tcPr marL="121920" marR="121920" anchor="ctr">
                    <a:solidFill>
                      <a:schemeClr val="accent3">
                        <a:lumMod val="75000"/>
                      </a:schemeClr>
                    </a:solidFill>
                  </a:tcPr>
                </a:tc>
                <a:tc>
                  <a:txBody>
                    <a:bodyPr/>
                    <a:lstStyle/>
                    <a:p>
                      <a:pPr algn="ctr"/>
                      <a:r>
                        <a:rPr lang="en-US" sz="1200" dirty="0">
                          <a:solidFill>
                            <a:schemeClr val="bg1"/>
                          </a:solidFill>
                        </a:rPr>
                        <a:t>Strategy 3</a:t>
                      </a:r>
                    </a:p>
                  </a:txBody>
                  <a:tcPr marL="121920" marR="121920" anchor="ctr">
                    <a:solidFill>
                      <a:schemeClr val="accent3">
                        <a:lumMod val="75000"/>
                      </a:schemeClr>
                    </a:solidFill>
                  </a:tcPr>
                </a:tc>
                <a:extLst>
                  <a:ext uri="{0D108BD9-81ED-4DB2-BD59-A6C34878D82A}">
                    <a16:rowId xmlns:a16="http://schemas.microsoft.com/office/drawing/2014/main" val="10001"/>
                  </a:ext>
                </a:extLst>
              </a:tr>
              <a:tr h="370840">
                <a:tc>
                  <a:txBody>
                    <a:bodyPr/>
                    <a:lstStyle/>
                    <a:p>
                      <a:r>
                        <a:rPr lang="en-US" sz="1400" b="1" dirty="0"/>
                        <a:t>External Factors</a:t>
                      </a:r>
                    </a:p>
                  </a:txBody>
                  <a:tcPr marL="121920" marR="121920" anchor="ctr"/>
                </a:tc>
                <a:tc>
                  <a:txBody>
                    <a:bodyPr/>
                    <a:lstStyle/>
                    <a:p>
                      <a:pPr algn="ctr"/>
                      <a:endParaRPr lang="en-US" sz="1400" dirty="0"/>
                    </a:p>
                  </a:txBody>
                  <a:tcPr marL="121920" marR="121920" anchor="ctr"/>
                </a:tc>
                <a:tc>
                  <a:txBody>
                    <a:bodyPr/>
                    <a:lstStyle/>
                    <a:p>
                      <a:pPr algn="ctr"/>
                      <a:endParaRPr lang="en-US" sz="140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extLst>
                  <a:ext uri="{0D108BD9-81ED-4DB2-BD59-A6C34878D82A}">
                    <a16:rowId xmlns:a16="http://schemas.microsoft.com/office/drawing/2014/main" val="10002"/>
                  </a:ext>
                </a:extLst>
              </a:tr>
              <a:tr h="370840">
                <a:tc>
                  <a:txBody>
                    <a:bodyPr/>
                    <a:lstStyle/>
                    <a:p>
                      <a:r>
                        <a:rPr lang="en-US" sz="1400" dirty="0"/>
                        <a:t>Economy</a:t>
                      </a:r>
                    </a:p>
                  </a:txBody>
                  <a:tcPr marL="121920" marR="121920" anchor="ctr"/>
                </a:tc>
                <a:tc>
                  <a:txBody>
                    <a:bodyPr/>
                    <a:lstStyle/>
                    <a:p>
                      <a:pPr algn="ctr"/>
                      <a:endParaRPr lang="en-US" sz="1400" dirty="0"/>
                    </a:p>
                  </a:txBody>
                  <a:tcPr marL="121920" marR="121920" anchor="ctr"/>
                </a:tc>
                <a:tc>
                  <a:txBody>
                    <a:bodyPr/>
                    <a:lstStyle/>
                    <a:p>
                      <a:pPr algn="ctr"/>
                      <a:endParaRPr lang="en-US" sz="1400"/>
                    </a:p>
                  </a:txBody>
                  <a:tcPr marL="121920" marR="121920" anchor="ctr"/>
                </a:tc>
                <a:tc>
                  <a:txBody>
                    <a:bodyPr/>
                    <a:lstStyle/>
                    <a:p>
                      <a:pPr algn="ctr"/>
                      <a:endParaRPr lang="en-US" sz="1400" dirty="0"/>
                    </a:p>
                  </a:txBody>
                  <a:tcPr marL="121920" marR="121920" anchor="ctr"/>
                </a:tc>
                <a:tc>
                  <a:txBody>
                    <a:bodyPr/>
                    <a:lstStyle/>
                    <a:p>
                      <a:pPr algn="ctr"/>
                      <a:endParaRPr lang="en-US" sz="1400"/>
                    </a:p>
                  </a:txBody>
                  <a:tcPr marL="121920" marR="121920" anchor="ctr"/>
                </a:tc>
                <a:extLst>
                  <a:ext uri="{0D108BD9-81ED-4DB2-BD59-A6C34878D82A}">
                    <a16:rowId xmlns:a16="http://schemas.microsoft.com/office/drawing/2014/main" val="10003"/>
                  </a:ext>
                </a:extLst>
              </a:tr>
              <a:tr h="370840">
                <a:tc>
                  <a:txBody>
                    <a:bodyPr/>
                    <a:lstStyle/>
                    <a:p>
                      <a:r>
                        <a:rPr lang="en-US" sz="1400" dirty="0"/>
                        <a:t>Political / Legal / Gov’</a:t>
                      </a:r>
                    </a:p>
                  </a:txBody>
                  <a:tcPr marL="121920" marR="121920" anchor="ctr"/>
                </a:tc>
                <a:tc>
                  <a:txBody>
                    <a:bodyPr/>
                    <a:lstStyle/>
                    <a:p>
                      <a:pPr algn="ctr"/>
                      <a:endParaRPr lang="en-US" sz="1400" dirty="0"/>
                    </a:p>
                  </a:txBody>
                  <a:tcPr marL="121920" marR="121920" anchor="ctr"/>
                </a:tc>
                <a:tc>
                  <a:txBody>
                    <a:bodyPr/>
                    <a:lstStyle/>
                    <a:p>
                      <a:pPr algn="ctr"/>
                      <a:endParaRPr lang="en-US" sz="1400"/>
                    </a:p>
                  </a:txBody>
                  <a:tcPr marL="121920" marR="121920" anchor="ctr"/>
                </a:tc>
                <a:tc>
                  <a:txBody>
                    <a:bodyPr/>
                    <a:lstStyle/>
                    <a:p>
                      <a:pPr algn="ctr"/>
                      <a:endParaRPr lang="en-US" sz="1400"/>
                    </a:p>
                  </a:txBody>
                  <a:tcPr marL="121920" marR="121920" anchor="ctr"/>
                </a:tc>
                <a:tc>
                  <a:txBody>
                    <a:bodyPr/>
                    <a:lstStyle/>
                    <a:p>
                      <a:pPr algn="ctr"/>
                      <a:endParaRPr lang="en-US" sz="1400"/>
                    </a:p>
                  </a:txBody>
                  <a:tcPr marL="121920" marR="121920" anchor="ctr"/>
                </a:tc>
                <a:extLst>
                  <a:ext uri="{0D108BD9-81ED-4DB2-BD59-A6C34878D82A}">
                    <a16:rowId xmlns:a16="http://schemas.microsoft.com/office/drawing/2014/main" val="10004"/>
                  </a:ext>
                </a:extLst>
              </a:tr>
              <a:tr h="370840">
                <a:tc>
                  <a:txBody>
                    <a:bodyPr/>
                    <a:lstStyle/>
                    <a:p>
                      <a:r>
                        <a:rPr lang="en-US" sz="1400" dirty="0"/>
                        <a:t>Social / Cultural / </a:t>
                      </a:r>
                      <a:r>
                        <a:rPr lang="en-US" sz="1400" dirty="0" err="1"/>
                        <a:t>Demogr</a:t>
                      </a:r>
                      <a:r>
                        <a:rPr lang="en-US" sz="1400" dirty="0"/>
                        <a:t>’</a:t>
                      </a:r>
                    </a:p>
                  </a:txBody>
                  <a:tcPr marL="121920" marR="121920" anchor="ctr"/>
                </a:tc>
                <a:tc>
                  <a:txBody>
                    <a:bodyPr/>
                    <a:lstStyle/>
                    <a:p>
                      <a:pPr algn="ctr"/>
                      <a:endParaRPr lang="en-US" sz="1400" dirty="0"/>
                    </a:p>
                  </a:txBody>
                  <a:tcPr marL="121920" marR="121920" anchor="ctr"/>
                </a:tc>
                <a:tc>
                  <a:txBody>
                    <a:bodyPr/>
                    <a:lstStyle/>
                    <a:p>
                      <a:pPr algn="ctr"/>
                      <a:endParaRPr lang="en-US" sz="1400"/>
                    </a:p>
                  </a:txBody>
                  <a:tcPr marL="121920" marR="121920" anchor="ctr"/>
                </a:tc>
                <a:tc>
                  <a:txBody>
                    <a:bodyPr/>
                    <a:lstStyle/>
                    <a:p>
                      <a:pPr algn="ctr"/>
                      <a:endParaRPr lang="en-US" sz="1400"/>
                    </a:p>
                  </a:txBody>
                  <a:tcPr marL="121920" marR="121920" anchor="ctr"/>
                </a:tc>
                <a:tc>
                  <a:txBody>
                    <a:bodyPr/>
                    <a:lstStyle/>
                    <a:p>
                      <a:pPr algn="ctr"/>
                      <a:endParaRPr lang="en-US" sz="1400"/>
                    </a:p>
                  </a:txBody>
                  <a:tcPr marL="121920" marR="121920" anchor="ctr"/>
                </a:tc>
                <a:extLst>
                  <a:ext uri="{0D108BD9-81ED-4DB2-BD59-A6C34878D82A}">
                    <a16:rowId xmlns:a16="http://schemas.microsoft.com/office/drawing/2014/main" val="10005"/>
                  </a:ext>
                </a:extLst>
              </a:tr>
              <a:tr h="370840">
                <a:tc>
                  <a:txBody>
                    <a:bodyPr/>
                    <a:lstStyle/>
                    <a:p>
                      <a:r>
                        <a:rPr lang="en-US" sz="1400" dirty="0"/>
                        <a:t>Technological</a:t>
                      </a:r>
                    </a:p>
                  </a:txBody>
                  <a:tcPr marL="121920" marR="121920" anchor="ctr"/>
                </a:tc>
                <a:tc>
                  <a:txBody>
                    <a:bodyPr/>
                    <a:lstStyle/>
                    <a:p>
                      <a:pPr algn="ctr"/>
                      <a:endParaRPr lang="en-US" sz="1400" dirty="0"/>
                    </a:p>
                  </a:txBody>
                  <a:tcPr marL="121920" marR="121920" anchor="ctr"/>
                </a:tc>
                <a:tc>
                  <a:txBody>
                    <a:bodyPr/>
                    <a:lstStyle/>
                    <a:p>
                      <a:pPr algn="ctr"/>
                      <a:endParaRPr lang="en-US" sz="1400"/>
                    </a:p>
                  </a:txBody>
                  <a:tcPr marL="121920" marR="121920" anchor="ctr"/>
                </a:tc>
                <a:tc>
                  <a:txBody>
                    <a:bodyPr/>
                    <a:lstStyle/>
                    <a:p>
                      <a:pPr algn="ctr"/>
                      <a:endParaRPr lang="en-US" sz="1400"/>
                    </a:p>
                  </a:txBody>
                  <a:tcPr marL="121920" marR="121920" anchor="ctr"/>
                </a:tc>
                <a:tc>
                  <a:txBody>
                    <a:bodyPr/>
                    <a:lstStyle/>
                    <a:p>
                      <a:pPr algn="ctr"/>
                      <a:endParaRPr lang="en-US" sz="1400"/>
                    </a:p>
                  </a:txBody>
                  <a:tcPr marL="121920" marR="121920" anchor="ctr"/>
                </a:tc>
                <a:extLst>
                  <a:ext uri="{0D108BD9-81ED-4DB2-BD59-A6C34878D82A}">
                    <a16:rowId xmlns:a16="http://schemas.microsoft.com/office/drawing/2014/main" val="10006"/>
                  </a:ext>
                </a:extLst>
              </a:tr>
              <a:tr h="370840">
                <a:tc>
                  <a:txBody>
                    <a:bodyPr/>
                    <a:lstStyle/>
                    <a:p>
                      <a:r>
                        <a:rPr lang="en-US" sz="1400" dirty="0"/>
                        <a:t>Competitive</a:t>
                      </a:r>
                    </a:p>
                  </a:txBody>
                  <a:tcPr marL="121920" marR="121920" anchor="ctr"/>
                </a:tc>
                <a:tc>
                  <a:txBody>
                    <a:bodyPr/>
                    <a:lstStyle/>
                    <a:p>
                      <a:pPr algn="ctr"/>
                      <a:endParaRPr lang="en-US" sz="1400" dirty="0"/>
                    </a:p>
                  </a:txBody>
                  <a:tcPr marL="121920" marR="121920" anchor="ctr"/>
                </a:tc>
                <a:tc>
                  <a:txBody>
                    <a:bodyPr/>
                    <a:lstStyle/>
                    <a:p>
                      <a:pPr algn="ctr"/>
                      <a:endParaRPr lang="en-US" sz="1400"/>
                    </a:p>
                  </a:txBody>
                  <a:tcPr marL="121920" marR="121920" anchor="ctr"/>
                </a:tc>
                <a:tc>
                  <a:txBody>
                    <a:bodyPr/>
                    <a:lstStyle/>
                    <a:p>
                      <a:pPr algn="ctr"/>
                      <a:endParaRPr lang="en-US" sz="1400"/>
                    </a:p>
                  </a:txBody>
                  <a:tcPr marL="121920" marR="121920" anchor="ctr"/>
                </a:tc>
                <a:tc>
                  <a:txBody>
                    <a:bodyPr/>
                    <a:lstStyle/>
                    <a:p>
                      <a:pPr algn="ctr"/>
                      <a:endParaRPr lang="en-US" sz="1400"/>
                    </a:p>
                  </a:txBody>
                  <a:tcPr marL="121920" marR="121920" anchor="ctr"/>
                </a:tc>
                <a:extLst>
                  <a:ext uri="{0D108BD9-81ED-4DB2-BD59-A6C34878D82A}">
                    <a16:rowId xmlns:a16="http://schemas.microsoft.com/office/drawing/2014/main" val="10007"/>
                  </a:ext>
                </a:extLst>
              </a:tr>
              <a:tr h="129624">
                <a:tc>
                  <a:txBody>
                    <a:bodyPr/>
                    <a:lstStyle/>
                    <a:p>
                      <a:r>
                        <a:rPr lang="en-US" sz="1600" b="1" dirty="0"/>
                        <a:t>Internal Factors</a:t>
                      </a:r>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extLst>
                  <a:ext uri="{0D108BD9-81ED-4DB2-BD59-A6C34878D82A}">
                    <a16:rowId xmlns:a16="http://schemas.microsoft.com/office/drawing/2014/main" val="10008"/>
                  </a:ext>
                </a:extLst>
              </a:tr>
              <a:tr h="370840">
                <a:tc>
                  <a:txBody>
                    <a:bodyPr/>
                    <a:lstStyle/>
                    <a:p>
                      <a:r>
                        <a:rPr lang="en-US" sz="1400" dirty="0"/>
                        <a:t>Management</a:t>
                      </a:r>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extLst>
                  <a:ext uri="{0D108BD9-81ED-4DB2-BD59-A6C34878D82A}">
                    <a16:rowId xmlns:a16="http://schemas.microsoft.com/office/drawing/2014/main" val="10009"/>
                  </a:ext>
                </a:extLst>
              </a:tr>
              <a:tr h="370840">
                <a:tc>
                  <a:txBody>
                    <a:bodyPr/>
                    <a:lstStyle/>
                    <a:p>
                      <a:r>
                        <a:rPr lang="en-US" sz="1400" dirty="0"/>
                        <a:t>Marketing</a:t>
                      </a:r>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extLst>
                  <a:ext uri="{0D108BD9-81ED-4DB2-BD59-A6C34878D82A}">
                    <a16:rowId xmlns:a16="http://schemas.microsoft.com/office/drawing/2014/main" val="10010"/>
                  </a:ext>
                </a:extLst>
              </a:tr>
              <a:tr h="370840">
                <a:tc>
                  <a:txBody>
                    <a:bodyPr/>
                    <a:lstStyle/>
                    <a:p>
                      <a:r>
                        <a:rPr lang="en-US" sz="1400" dirty="0"/>
                        <a:t>Finance / Accounting</a:t>
                      </a:r>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extLst>
                  <a:ext uri="{0D108BD9-81ED-4DB2-BD59-A6C34878D82A}">
                    <a16:rowId xmlns:a16="http://schemas.microsoft.com/office/drawing/2014/main" val="10011"/>
                  </a:ext>
                </a:extLst>
              </a:tr>
              <a:tr h="370840">
                <a:tc>
                  <a:txBody>
                    <a:bodyPr/>
                    <a:lstStyle/>
                    <a:p>
                      <a:r>
                        <a:rPr lang="en-US" sz="1400" dirty="0"/>
                        <a:t>Production / Operation</a:t>
                      </a:r>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extLst>
                  <a:ext uri="{0D108BD9-81ED-4DB2-BD59-A6C34878D82A}">
                    <a16:rowId xmlns:a16="http://schemas.microsoft.com/office/drawing/2014/main" val="10012"/>
                  </a:ext>
                </a:extLst>
              </a:tr>
              <a:tr h="370840">
                <a:tc>
                  <a:txBody>
                    <a:bodyPr/>
                    <a:lstStyle/>
                    <a:p>
                      <a:r>
                        <a:rPr lang="en-US" sz="1400" dirty="0"/>
                        <a:t>MIS</a:t>
                      </a:r>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tc>
                  <a:txBody>
                    <a:bodyPr/>
                    <a:lstStyle/>
                    <a:p>
                      <a:pPr algn="ctr"/>
                      <a:endParaRPr lang="en-US" sz="1400" dirty="0"/>
                    </a:p>
                  </a:txBody>
                  <a:tcPr marL="121920" marR="121920" anchor="ctr"/>
                </a:tc>
                <a:extLst>
                  <a:ext uri="{0D108BD9-81ED-4DB2-BD59-A6C34878D82A}">
                    <a16:rowId xmlns:a16="http://schemas.microsoft.com/office/drawing/2014/main" val="10013"/>
                  </a:ext>
                </a:extLst>
              </a:tr>
            </a:tbl>
          </a:graphicData>
        </a:graphic>
      </p:graphicFrame>
      <p:sp>
        <p:nvSpPr>
          <p:cNvPr id="4" name="TextBox 3"/>
          <p:cNvSpPr txBox="1"/>
          <p:nvPr/>
        </p:nvSpPr>
        <p:spPr>
          <a:xfrm>
            <a:off x="3983766" y="6300028"/>
            <a:ext cx="4185569" cy="369332"/>
          </a:xfrm>
          <a:prstGeom prst="rect">
            <a:avLst/>
          </a:prstGeom>
          <a:noFill/>
        </p:spPr>
        <p:txBody>
          <a:bodyPr wrap="none" rtlCol="0">
            <a:spAutoFit/>
          </a:bodyPr>
          <a:lstStyle/>
          <a:p>
            <a:r>
              <a:rPr lang="en-US" b="1" i="1" dirty="0" err="1">
                <a:solidFill>
                  <a:srgbClr val="FF0000"/>
                </a:solidFill>
              </a:rPr>
              <a:t>Perhatikan</a:t>
            </a:r>
            <a:r>
              <a:rPr lang="en-US" b="1" i="1" dirty="0">
                <a:solidFill>
                  <a:srgbClr val="FF0000"/>
                </a:solidFill>
              </a:rPr>
              <a:t> </a:t>
            </a:r>
            <a:r>
              <a:rPr lang="en-US" b="1" i="1" dirty="0" err="1">
                <a:solidFill>
                  <a:srgbClr val="FF0000"/>
                </a:solidFill>
              </a:rPr>
              <a:t>Tabel</a:t>
            </a:r>
            <a:r>
              <a:rPr lang="en-US" b="1" i="1" dirty="0">
                <a:solidFill>
                  <a:srgbClr val="FF0000"/>
                </a:solidFill>
              </a:rPr>
              <a:t> QSPM </a:t>
            </a:r>
            <a:r>
              <a:rPr lang="en-US" b="1" i="1" dirty="0" err="1">
                <a:solidFill>
                  <a:srgbClr val="FF0000"/>
                </a:solidFill>
              </a:rPr>
              <a:t>di</a:t>
            </a:r>
            <a:r>
              <a:rPr lang="en-US" b="1" i="1" dirty="0">
                <a:solidFill>
                  <a:srgbClr val="FF0000"/>
                </a:solidFill>
              </a:rPr>
              <a:t> </a:t>
            </a:r>
            <a:r>
              <a:rPr lang="en-US" b="1" i="1" dirty="0" err="1">
                <a:solidFill>
                  <a:srgbClr val="FF0000"/>
                </a:solidFill>
              </a:rPr>
              <a:t>Buku</a:t>
            </a:r>
            <a:r>
              <a:rPr lang="en-US" b="1" i="1" dirty="0">
                <a:solidFill>
                  <a:srgbClr val="FF0000"/>
                </a:solidFill>
              </a:rPr>
              <a:t> 1 </a:t>
            </a:r>
            <a:r>
              <a:rPr lang="en-US" b="1" i="1" dirty="0" err="1">
                <a:solidFill>
                  <a:srgbClr val="FF0000"/>
                </a:solidFill>
              </a:rPr>
              <a:t>hal</a:t>
            </a:r>
            <a:r>
              <a:rPr lang="en-US" b="1" i="1" dirty="0">
                <a:solidFill>
                  <a:srgbClr val="FF0000"/>
                </a:solidFill>
              </a:rPr>
              <a:t> 226.</a:t>
            </a:r>
          </a:p>
        </p:txBody>
      </p:sp>
    </p:spTree>
    <p:extLst>
      <p:ext uri="{BB962C8B-B14F-4D97-AF65-F5344CB8AC3E}">
        <p14:creationId xmlns:p14="http://schemas.microsoft.com/office/powerpoint/2010/main" val="366170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The Strategy Formulation</a:t>
            </a:r>
            <a:r>
              <a:rPr lang="id-ID" sz="3400" dirty="0"/>
              <a:t> Framework</a:t>
            </a:r>
            <a:endParaRPr lang="en-US" sz="3400" dirty="0"/>
          </a:p>
        </p:txBody>
      </p:sp>
      <p:sp>
        <p:nvSpPr>
          <p:cNvPr id="3" name="Content Placeholder 2"/>
          <p:cNvSpPr>
            <a:spLocks noGrp="1"/>
          </p:cNvSpPr>
          <p:nvPr>
            <p:ph idx="1"/>
          </p:nvPr>
        </p:nvSpPr>
        <p:spPr/>
        <p:txBody>
          <a:bodyPr/>
          <a:lstStyle/>
          <a:p>
            <a:endParaRPr lang="id-ID"/>
          </a:p>
        </p:txBody>
      </p:sp>
      <p:sp>
        <p:nvSpPr>
          <p:cNvPr id="4" name="Rounded Rectangle 3"/>
          <p:cNvSpPr/>
          <p:nvPr/>
        </p:nvSpPr>
        <p:spPr>
          <a:xfrm>
            <a:off x="576064" y="1194325"/>
            <a:ext cx="11088555" cy="4752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623392" y="3018458"/>
            <a:ext cx="109452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23392" y="4530626"/>
            <a:ext cx="109452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83765" y="1434282"/>
            <a:ext cx="2784032" cy="369332"/>
          </a:xfrm>
          <a:prstGeom prst="rect">
            <a:avLst/>
          </a:prstGeom>
          <a:noFill/>
        </p:spPr>
        <p:txBody>
          <a:bodyPr wrap="none" rtlCol="0">
            <a:spAutoFit/>
          </a:bodyPr>
          <a:lstStyle/>
          <a:p>
            <a:r>
              <a:rPr lang="en-US" b="1" dirty="0"/>
              <a:t>STAGE – 1 : The Input Stage</a:t>
            </a:r>
          </a:p>
        </p:txBody>
      </p:sp>
      <p:sp>
        <p:nvSpPr>
          <p:cNvPr id="20" name="TextBox 19"/>
          <p:cNvSpPr txBox="1"/>
          <p:nvPr/>
        </p:nvSpPr>
        <p:spPr>
          <a:xfrm>
            <a:off x="1391478" y="1938339"/>
            <a:ext cx="2208245" cy="584775"/>
          </a:xfrm>
          <a:prstGeom prst="rect">
            <a:avLst/>
          </a:prstGeom>
          <a:solidFill>
            <a:schemeClr val="accent2"/>
          </a:solidFill>
        </p:spPr>
        <p:txBody>
          <a:bodyPr wrap="square" rtlCol="0">
            <a:spAutoFit/>
          </a:bodyPr>
          <a:lstStyle/>
          <a:p>
            <a:pPr algn="ctr"/>
            <a:r>
              <a:rPr lang="en-US" sz="1600" dirty="0"/>
              <a:t>External Factor Evaluation (EFE)</a:t>
            </a:r>
          </a:p>
        </p:txBody>
      </p:sp>
      <p:sp>
        <p:nvSpPr>
          <p:cNvPr id="21" name="TextBox 20"/>
          <p:cNvSpPr txBox="1"/>
          <p:nvPr/>
        </p:nvSpPr>
        <p:spPr>
          <a:xfrm>
            <a:off x="4943872" y="1938339"/>
            <a:ext cx="2208245" cy="584775"/>
          </a:xfrm>
          <a:prstGeom prst="rect">
            <a:avLst/>
          </a:prstGeom>
          <a:solidFill>
            <a:schemeClr val="accent2"/>
          </a:solidFill>
        </p:spPr>
        <p:txBody>
          <a:bodyPr wrap="square" rtlCol="0">
            <a:spAutoFit/>
          </a:bodyPr>
          <a:lstStyle/>
          <a:p>
            <a:pPr algn="ctr"/>
            <a:r>
              <a:rPr lang="en-US" sz="1600" dirty="0"/>
              <a:t>Competitor Profile Matrix (CPM)</a:t>
            </a:r>
          </a:p>
        </p:txBody>
      </p:sp>
      <p:sp>
        <p:nvSpPr>
          <p:cNvPr id="22" name="TextBox 21"/>
          <p:cNvSpPr txBox="1"/>
          <p:nvPr/>
        </p:nvSpPr>
        <p:spPr>
          <a:xfrm>
            <a:off x="8592278" y="2001636"/>
            <a:ext cx="2208245" cy="584775"/>
          </a:xfrm>
          <a:prstGeom prst="rect">
            <a:avLst/>
          </a:prstGeom>
          <a:solidFill>
            <a:schemeClr val="accent2"/>
          </a:solidFill>
        </p:spPr>
        <p:txBody>
          <a:bodyPr wrap="square" rtlCol="0">
            <a:spAutoFit/>
          </a:bodyPr>
          <a:lstStyle/>
          <a:p>
            <a:pPr algn="ctr"/>
            <a:r>
              <a:rPr lang="en-US" sz="1600" dirty="0"/>
              <a:t>Internal Factor Evaluation (IFE)</a:t>
            </a:r>
          </a:p>
        </p:txBody>
      </p:sp>
      <p:sp>
        <p:nvSpPr>
          <p:cNvPr id="23" name="TextBox 22"/>
          <p:cNvSpPr txBox="1"/>
          <p:nvPr/>
        </p:nvSpPr>
        <p:spPr>
          <a:xfrm>
            <a:off x="4056075" y="3009166"/>
            <a:ext cx="2766078" cy="369332"/>
          </a:xfrm>
          <a:prstGeom prst="rect">
            <a:avLst/>
          </a:prstGeom>
          <a:noFill/>
        </p:spPr>
        <p:txBody>
          <a:bodyPr wrap="none" rtlCol="0">
            <a:spAutoFit/>
          </a:bodyPr>
          <a:lstStyle/>
          <a:p>
            <a:r>
              <a:rPr lang="en-US" b="1" dirty="0"/>
              <a:t>STAGE – 2 : Matching Stage</a:t>
            </a:r>
          </a:p>
        </p:txBody>
      </p:sp>
      <p:sp>
        <p:nvSpPr>
          <p:cNvPr id="24" name="TextBox 23"/>
          <p:cNvSpPr txBox="1"/>
          <p:nvPr/>
        </p:nvSpPr>
        <p:spPr>
          <a:xfrm>
            <a:off x="623392" y="3760026"/>
            <a:ext cx="1920213" cy="307777"/>
          </a:xfrm>
          <a:prstGeom prst="rect">
            <a:avLst/>
          </a:prstGeom>
          <a:solidFill>
            <a:schemeClr val="accent1">
              <a:lumMod val="50000"/>
            </a:schemeClr>
          </a:solidFill>
        </p:spPr>
        <p:txBody>
          <a:bodyPr wrap="square" rtlCol="0">
            <a:spAutoFit/>
          </a:bodyPr>
          <a:lstStyle/>
          <a:p>
            <a:pPr algn="ctr"/>
            <a:r>
              <a:rPr lang="en-US" sz="1400" dirty="0">
                <a:solidFill>
                  <a:schemeClr val="bg1"/>
                </a:solidFill>
              </a:rPr>
              <a:t>SWOT Matrix</a:t>
            </a:r>
          </a:p>
        </p:txBody>
      </p:sp>
      <p:sp>
        <p:nvSpPr>
          <p:cNvPr id="25" name="TextBox 24"/>
          <p:cNvSpPr txBox="1"/>
          <p:nvPr/>
        </p:nvSpPr>
        <p:spPr>
          <a:xfrm>
            <a:off x="2639616" y="3575938"/>
            <a:ext cx="2208245" cy="523220"/>
          </a:xfrm>
          <a:prstGeom prst="rect">
            <a:avLst/>
          </a:prstGeom>
          <a:solidFill>
            <a:schemeClr val="accent1">
              <a:lumMod val="50000"/>
            </a:schemeClr>
          </a:solidFill>
        </p:spPr>
        <p:txBody>
          <a:bodyPr wrap="square" rtlCol="0">
            <a:spAutoFit/>
          </a:bodyPr>
          <a:lstStyle/>
          <a:p>
            <a:pPr algn="ctr"/>
            <a:r>
              <a:rPr lang="en-US" sz="1400" dirty="0">
                <a:solidFill>
                  <a:schemeClr val="bg1"/>
                </a:solidFill>
              </a:rPr>
              <a:t>Strategic Position and Action Evaluation</a:t>
            </a:r>
          </a:p>
        </p:txBody>
      </p:sp>
      <p:sp>
        <p:nvSpPr>
          <p:cNvPr id="26" name="TextBox 25"/>
          <p:cNvSpPr txBox="1"/>
          <p:nvPr/>
        </p:nvSpPr>
        <p:spPr>
          <a:xfrm>
            <a:off x="4943872" y="3647366"/>
            <a:ext cx="2208245" cy="523220"/>
          </a:xfrm>
          <a:prstGeom prst="rect">
            <a:avLst/>
          </a:prstGeom>
          <a:solidFill>
            <a:schemeClr val="accent1">
              <a:lumMod val="50000"/>
            </a:schemeClr>
          </a:solidFill>
        </p:spPr>
        <p:txBody>
          <a:bodyPr wrap="square" rtlCol="0">
            <a:spAutoFit/>
          </a:bodyPr>
          <a:lstStyle/>
          <a:p>
            <a:pPr algn="ctr"/>
            <a:r>
              <a:rPr lang="en-US" sz="1400" dirty="0">
                <a:solidFill>
                  <a:schemeClr val="bg1"/>
                </a:solidFill>
              </a:rPr>
              <a:t>Boston Consulting Group (BCG)</a:t>
            </a:r>
          </a:p>
        </p:txBody>
      </p:sp>
      <p:sp>
        <p:nvSpPr>
          <p:cNvPr id="27" name="TextBox 26"/>
          <p:cNvSpPr txBox="1"/>
          <p:nvPr/>
        </p:nvSpPr>
        <p:spPr>
          <a:xfrm>
            <a:off x="7248128" y="3666530"/>
            <a:ext cx="2208245" cy="307777"/>
          </a:xfrm>
          <a:prstGeom prst="rect">
            <a:avLst/>
          </a:prstGeom>
          <a:solidFill>
            <a:schemeClr val="accent1">
              <a:lumMod val="50000"/>
            </a:schemeClr>
          </a:solidFill>
        </p:spPr>
        <p:txBody>
          <a:bodyPr wrap="square" rtlCol="0">
            <a:spAutoFit/>
          </a:bodyPr>
          <a:lstStyle/>
          <a:p>
            <a:pPr algn="ctr"/>
            <a:r>
              <a:rPr lang="en-US" sz="1400" dirty="0">
                <a:solidFill>
                  <a:schemeClr val="bg1"/>
                </a:solidFill>
              </a:rPr>
              <a:t>Internal External (IE) Matrix</a:t>
            </a:r>
          </a:p>
        </p:txBody>
      </p:sp>
      <p:sp>
        <p:nvSpPr>
          <p:cNvPr id="28" name="TextBox 27"/>
          <p:cNvSpPr txBox="1"/>
          <p:nvPr/>
        </p:nvSpPr>
        <p:spPr>
          <a:xfrm>
            <a:off x="9552384" y="3666530"/>
            <a:ext cx="2016224" cy="307777"/>
          </a:xfrm>
          <a:prstGeom prst="rect">
            <a:avLst/>
          </a:prstGeom>
          <a:solidFill>
            <a:schemeClr val="accent1">
              <a:lumMod val="50000"/>
            </a:schemeClr>
          </a:solidFill>
        </p:spPr>
        <p:txBody>
          <a:bodyPr wrap="square" rtlCol="0">
            <a:spAutoFit/>
          </a:bodyPr>
          <a:lstStyle/>
          <a:p>
            <a:pPr algn="ctr"/>
            <a:r>
              <a:rPr lang="en-US" sz="1400" dirty="0">
                <a:solidFill>
                  <a:schemeClr val="bg1"/>
                </a:solidFill>
              </a:rPr>
              <a:t>Grand Strategy Matrix</a:t>
            </a:r>
          </a:p>
        </p:txBody>
      </p:sp>
      <p:sp>
        <p:nvSpPr>
          <p:cNvPr id="29" name="TextBox 28"/>
          <p:cNvSpPr txBox="1"/>
          <p:nvPr/>
        </p:nvSpPr>
        <p:spPr>
          <a:xfrm>
            <a:off x="4079776" y="4593342"/>
            <a:ext cx="2675028" cy="369332"/>
          </a:xfrm>
          <a:prstGeom prst="rect">
            <a:avLst/>
          </a:prstGeom>
          <a:noFill/>
        </p:spPr>
        <p:txBody>
          <a:bodyPr wrap="none" rtlCol="0">
            <a:spAutoFit/>
          </a:bodyPr>
          <a:lstStyle/>
          <a:p>
            <a:r>
              <a:rPr lang="en-US" b="1" dirty="0"/>
              <a:t>STAGE – 3 : Decision Stage</a:t>
            </a:r>
          </a:p>
        </p:txBody>
      </p:sp>
      <p:sp>
        <p:nvSpPr>
          <p:cNvPr id="30" name="Rounded Rectangle 29"/>
          <p:cNvSpPr/>
          <p:nvPr/>
        </p:nvSpPr>
        <p:spPr>
          <a:xfrm>
            <a:off x="2639616" y="5178698"/>
            <a:ext cx="7296811" cy="50405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Quantitative Strategic Planning Matrix (QSPM) </a:t>
            </a:r>
          </a:p>
        </p:txBody>
      </p:sp>
    </p:spTree>
    <p:extLst>
      <p:ext uri="{BB962C8B-B14F-4D97-AF65-F5344CB8AC3E}">
        <p14:creationId xmlns:p14="http://schemas.microsoft.com/office/powerpoint/2010/main" val="272357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2000" fill="hold"/>
                                        <p:tgtEl>
                                          <p:spTgt spid="19"/>
                                        </p:tgtEl>
                                        <p:attrNameLst>
                                          <p:attrName>ppt_x</p:attrName>
                                        </p:attrNameLst>
                                      </p:cBhvr>
                                      <p:tavLst>
                                        <p:tav tm="0">
                                          <p:val>
                                            <p:strVal val="#ppt_x"/>
                                          </p:val>
                                        </p:tav>
                                        <p:tav tm="100000">
                                          <p:val>
                                            <p:strVal val="#ppt_x"/>
                                          </p:val>
                                        </p:tav>
                                      </p:tavLst>
                                    </p:anim>
                                    <p:anim calcmode="lin" valueType="num">
                                      <p:cBhvr additive="base">
                                        <p:cTn id="8" dur="2000" fill="hold"/>
                                        <p:tgtEl>
                                          <p:spTgt spid="19"/>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2000" fill="hold"/>
                                        <p:tgtEl>
                                          <p:spTgt spid="20"/>
                                        </p:tgtEl>
                                        <p:attrNameLst>
                                          <p:attrName>ppt_x</p:attrName>
                                        </p:attrNameLst>
                                      </p:cBhvr>
                                      <p:tavLst>
                                        <p:tav tm="0">
                                          <p:val>
                                            <p:strVal val="#ppt_x"/>
                                          </p:val>
                                        </p:tav>
                                        <p:tav tm="100000">
                                          <p:val>
                                            <p:strVal val="#ppt_x"/>
                                          </p:val>
                                        </p:tav>
                                      </p:tavLst>
                                    </p:anim>
                                    <p:anim calcmode="lin" valueType="num">
                                      <p:cBhvr additive="base">
                                        <p:cTn id="12" dur="2000" fill="hold"/>
                                        <p:tgtEl>
                                          <p:spTgt spid="20"/>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2000" fill="hold"/>
                                        <p:tgtEl>
                                          <p:spTgt spid="21"/>
                                        </p:tgtEl>
                                        <p:attrNameLst>
                                          <p:attrName>ppt_x</p:attrName>
                                        </p:attrNameLst>
                                      </p:cBhvr>
                                      <p:tavLst>
                                        <p:tav tm="0">
                                          <p:val>
                                            <p:strVal val="#ppt_x"/>
                                          </p:val>
                                        </p:tav>
                                        <p:tav tm="100000">
                                          <p:val>
                                            <p:strVal val="#ppt_x"/>
                                          </p:val>
                                        </p:tav>
                                      </p:tavLst>
                                    </p:anim>
                                    <p:anim calcmode="lin" valueType="num">
                                      <p:cBhvr additive="base">
                                        <p:cTn id="16" dur="2000" fill="hold"/>
                                        <p:tgtEl>
                                          <p:spTgt spid="21"/>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2000" fill="hold"/>
                                        <p:tgtEl>
                                          <p:spTgt spid="22"/>
                                        </p:tgtEl>
                                        <p:attrNameLst>
                                          <p:attrName>ppt_x</p:attrName>
                                        </p:attrNameLst>
                                      </p:cBhvr>
                                      <p:tavLst>
                                        <p:tav tm="0">
                                          <p:val>
                                            <p:strVal val="#ppt_x"/>
                                          </p:val>
                                        </p:tav>
                                        <p:tav tm="100000">
                                          <p:val>
                                            <p:strVal val="#ppt_x"/>
                                          </p:val>
                                        </p:tav>
                                      </p:tavLst>
                                    </p:anim>
                                    <p:anim calcmode="lin" valueType="num">
                                      <p:cBhvr additive="base">
                                        <p:cTn id="20" dur="2000" fill="hold"/>
                                        <p:tgtEl>
                                          <p:spTgt spid="22"/>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2000" fill="hold"/>
                                        <p:tgtEl>
                                          <p:spTgt spid="16"/>
                                        </p:tgtEl>
                                        <p:attrNameLst>
                                          <p:attrName>ppt_x</p:attrName>
                                        </p:attrNameLst>
                                      </p:cBhvr>
                                      <p:tavLst>
                                        <p:tav tm="0">
                                          <p:val>
                                            <p:strVal val="#ppt_x"/>
                                          </p:val>
                                        </p:tav>
                                        <p:tav tm="100000">
                                          <p:val>
                                            <p:strVal val="#ppt_x"/>
                                          </p:val>
                                        </p:tav>
                                      </p:tavLst>
                                    </p:anim>
                                    <p:anim calcmode="lin" valueType="num">
                                      <p:cBhvr additive="base">
                                        <p:cTn id="24"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2000" fill="hold"/>
                                        <p:tgtEl>
                                          <p:spTgt spid="23"/>
                                        </p:tgtEl>
                                        <p:attrNameLst>
                                          <p:attrName>ppt_x</p:attrName>
                                        </p:attrNameLst>
                                      </p:cBhvr>
                                      <p:tavLst>
                                        <p:tav tm="0">
                                          <p:val>
                                            <p:strVal val="#ppt_x"/>
                                          </p:val>
                                        </p:tav>
                                        <p:tav tm="100000">
                                          <p:val>
                                            <p:strVal val="#ppt_x"/>
                                          </p:val>
                                        </p:tav>
                                      </p:tavLst>
                                    </p:anim>
                                    <p:anim calcmode="lin" valueType="num">
                                      <p:cBhvr additive="base">
                                        <p:cTn id="30" dur="2000" fill="hold"/>
                                        <p:tgtEl>
                                          <p:spTgt spid="23"/>
                                        </p:tgtEl>
                                        <p:attrNameLst>
                                          <p:attrName>ppt_y</p:attrName>
                                        </p:attrNameLst>
                                      </p:cBhvr>
                                      <p:tavLst>
                                        <p:tav tm="0">
                                          <p:val>
                                            <p:strVal val="1+#ppt_h/2"/>
                                          </p:val>
                                        </p:tav>
                                        <p:tav tm="100000">
                                          <p:val>
                                            <p:strVal val="#ppt_y"/>
                                          </p:val>
                                        </p:tav>
                                      </p:tavLst>
                                    </p:anim>
                                  </p:childTnLst>
                                </p:cTn>
                              </p:par>
                              <p:par>
                                <p:cTn id="31" presetID="7" presetClass="entr" presetSubtype="4"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2000" fill="hold"/>
                                        <p:tgtEl>
                                          <p:spTgt spid="24"/>
                                        </p:tgtEl>
                                        <p:attrNameLst>
                                          <p:attrName>ppt_x</p:attrName>
                                        </p:attrNameLst>
                                      </p:cBhvr>
                                      <p:tavLst>
                                        <p:tav tm="0">
                                          <p:val>
                                            <p:strVal val="#ppt_x"/>
                                          </p:val>
                                        </p:tav>
                                        <p:tav tm="100000">
                                          <p:val>
                                            <p:strVal val="#ppt_x"/>
                                          </p:val>
                                        </p:tav>
                                      </p:tavLst>
                                    </p:anim>
                                    <p:anim calcmode="lin" valueType="num">
                                      <p:cBhvr additive="base">
                                        <p:cTn id="34" dur="2000" fill="hold"/>
                                        <p:tgtEl>
                                          <p:spTgt spid="24"/>
                                        </p:tgtEl>
                                        <p:attrNameLst>
                                          <p:attrName>ppt_y</p:attrName>
                                        </p:attrNameLst>
                                      </p:cBhvr>
                                      <p:tavLst>
                                        <p:tav tm="0">
                                          <p:val>
                                            <p:strVal val="1+#ppt_h/2"/>
                                          </p:val>
                                        </p:tav>
                                        <p:tav tm="100000">
                                          <p:val>
                                            <p:strVal val="#ppt_y"/>
                                          </p:val>
                                        </p:tav>
                                      </p:tavLst>
                                    </p:anim>
                                  </p:childTnLst>
                                </p:cTn>
                              </p:par>
                              <p:par>
                                <p:cTn id="35" presetID="7" presetClass="entr" presetSubtype="4"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2000" fill="hold"/>
                                        <p:tgtEl>
                                          <p:spTgt spid="25"/>
                                        </p:tgtEl>
                                        <p:attrNameLst>
                                          <p:attrName>ppt_x</p:attrName>
                                        </p:attrNameLst>
                                      </p:cBhvr>
                                      <p:tavLst>
                                        <p:tav tm="0">
                                          <p:val>
                                            <p:strVal val="#ppt_x"/>
                                          </p:val>
                                        </p:tav>
                                        <p:tav tm="100000">
                                          <p:val>
                                            <p:strVal val="#ppt_x"/>
                                          </p:val>
                                        </p:tav>
                                      </p:tavLst>
                                    </p:anim>
                                    <p:anim calcmode="lin" valueType="num">
                                      <p:cBhvr additive="base">
                                        <p:cTn id="38" dur="2000" fill="hold"/>
                                        <p:tgtEl>
                                          <p:spTgt spid="25"/>
                                        </p:tgtEl>
                                        <p:attrNameLst>
                                          <p:attrName>ppt_y</p:attrName>
                                        </p:attrNameLst>
                                      </p:cBhvr>
                                      <p:tavLst>
                                        <p:tav tm="0">
                                          <p:val>
                                            <p:strVal val="1+#ppt_h/2"/>
                                          </p:val>
                                        </p:tav>
                                        <p:tav tm="100000">
                                          <p:val>
                                            <p:strVal val="#ppt_y"/>
                                          </p:val>
                                        </p:tav>
                                      </p:tavLst>
                                    </p:anim>
                                  </p:childTnLst>
                                </p:cTn>
                              </p:par>
                              <p:par>
                                <p:cTn id="39" presetID="7" presetClass="entr" presetSubtype="4"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2000" fill="hold"/>
                                        <p:tgtEl>
                                          <p:spTgt spid="26"/>
                                        </p:tgtEl>
                                        <p:attrNameLst>
                                          <p:attrName>ppt_x</p:attrName>
                                        </p:attrNameLst>
                                      </p:cBhvr>
                                      <p:tavLst>
                                        <p:tav tm="0">
                                          <p:val>
                                            <p:strVal val="#ppt_x"/>
                                          </p:val>
                                        </p:tav>
                                        <p:tav tm="100000">
                                          <p:val>
                                            <p:strVal val="#ppt_x"/>
                                          </p:val>
                                        </p:tav>
                                      </p:tavLst>
                                    </p:anim>
                                    <p:anim calcmode="lin" valueType="num">
                                      <p:cBhvr additive="base">
                                        <p:cTn id="42" dur="2000" fill="hold"/>
                                        <p:tgtEl>
                                          <p:spTgt spid="26"/>
                                        </p:tgtEl>
                                        <p:attrNameLst>
                                          <p:attrName>ppt_y</p:attrName>
                                        </p:attrNameLst>
                                      </p:cBhvr>
                                      <p:tavLst>
                                        <p:tav tm="0">
                                          <p:val>
                                            <p:strVal val="1+#ppt_h/2"/>
                                          </p:val>
                                        </p:tav>
                                        <p:tav tm="100000">
                                          <p:val>
                                            <p:strVal val="#ppt_y"/>
                                          </p:val>
                                        </p:tav>
                                      </p:tavLst>
                                    </p:anim>
                                  </p:childTnLst>
                                </p:cTn>
                              </p:par>
                              <p:par>
                                <p:cTn id="43" presetID="7" presetClass="entr" presetSubtype="4"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2000" fill="hold"/>
                                        <p:tgtEl>
                                          <p:spTgt spid="27"/>
                                        </p:tgtEl>
                                        <p:attrNameLst>
                                          <p:attrName>ppt_x</p:attrName>
                                        </p:attrNameLst>
                                      </p:cBhvr>
                                      <p:tavLst>
                                        <p:tav tm="0">
                                          <p:val>
                                            <p:strVal val="#ppt_x"/>
                                          </p:val>
                                        </p:tav>
                                        <p:tav tm="100000">
                                          <p:val>
                                            <p:strVal val="#ppt_x"/>
                                          </p:val>
                                        </p:tav>
                                      </p:tavLst>
                                    </p:anim>
                                    <p:anim calcmode="lin" valueType="num">
                                      <p:cBhvr additive="base">
                                        <p:cTn id="46" dur="2000" fill="hold"/>
                                        <p:tgtEl>
                                          <p:spTgt spid="27"/>
                                        </p:tgtEl>
                                        <p:attrNameLst>
                                          <p:attrName>ppt_y</p:attrName>
                                        </p:attrNameLst>
                                      </p:cBhvr>
                                      <p:tavLst>
                                        <p:tav tm="0">
                                          <p:val>
                                            <p:strVal val="1+#ppt_h/2"/>
                                          </p:val>
                                        </p:tav>
                                        <p:tav tm="100000">
                                          <p:val>
                                            <p:strVal val="#ppt_y"/>
                                          </p:val>
                                        </p:tav>
                                      </p:tavLst>
                                    </p:anim>
                                  </p:childTnLst>
                                </p:cTn>
                              </p:par>
                              <p:par>
                                <p:cTn id="47" presetID="7" presetClass="entr" presetSubtype="4"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2000" fill="hold"/>
                                        <p:tgtEl>
                                          <p:spTgt spid="28"/>
                                        </p:tgtEl>
                                        <p:attrNameLst>
                                          <p:attrName>ppt_x</p:attrName>
                                        </p:attrNameLst>
                                      </p:cBhvr>
                                      <p:tavLst>
                                        <p:tav tm="0">
                                          <p:val>
                                            <p:strVal val="#ppt_x"/>
                                          </p:val>
                                        </p:tav>
                                        <p:tav tm="100000">
                                          <p:val>
                                            <p:strVal val="#ppt_x"/>
                                          </p:val>
                                        </p:tav>
                                      </p:tavLst>
                                    </p:anim>
                                    <p:anim calcmode="lin" valueType="num">
                                      <p:cBhvr additive="base">
                                        <p:cTn id="50" dur="2000" fill="hold"/>
                                        <p:tgtEl>
                                          <p:spTgt spid="28"/>
                                        </p:tgtEl>
                                        <p:attrNameLst>
                                          <p:attrName>ppt_y</p:attrName>
                                        </p:attrNameLst>
                                      </p:cBhvr>
                                      <p:tavLst>
                                        <p:tav tm="0">
                                          <p:val>
                                            <p:strVal val="1+#ppt_h/2"/>
                                          </p:val>
                                        </p:tav>
                                        <p:tav tm="100000">
                                          <p:val>
                                            <p:strVal val="#ppt_y"/>
                                          </p:val>
                                        </p:tav>
                                      </p:tavLst>
                                    </p:anim>
                                  </p:childTnLst>
                                </p:cTn>
                              </p:par>
                              <p:par>
                                <p:cTn id="51" presetID="7" presetClass="entr" presetSubtype="4"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2000" fill="hold"/>
                                        <p:tgtEl>
                                          <p:spTgt spid="18"/>
                                        </p:tgtEl>
                                        <p:attrNameLst>
                                          <p:attrName>ppt_x</p:attrName>
                                        </p:attrNameLst>
                                      </p:cBhvr>
                                      <p:tavLst>
                                        <p:tav tm="0">
                                          <p:val>
                                            <p:strVal val="#ppt_x"/>
                                          </p:val>
                                        </p:tav>
                                        <p:tav tm="100000">
                                          <p:val>
                                            <p:strVal val="#ppt_x"/>
                                          </p:val>
                                        </p:tav>
                                      </p:tavLst>
                                    </p:anim>
                                    <p:anim calcmode="lin" valueType="num">
                                      <p:cBhvr additive="base">
                                        <p:cTn id="54"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7" presetClass="entr" presetSubtype="4"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2000" fill="hold"/>
                                        <p:tgtEl>
                                          <p:spTgt spid="29"/>
                                        </p:tgtEl>
                                        <p:attrNameLst>
                                          <p:attrName>ppt_x</p:attrName>
                                        </p:attrNameLst>
                                      </p:cBhvr>
                                      <p:tavLst>
                                        <p:tav tm="0">
                                          <p:val>
                                            <p:strVal val="#ppt_x"/>
                                          </p:val>
                                        </p:tav>
                                        <p:tav tm="100000">
                                          <p:val>
                                            <p:strVal val="#ppt_x"/>
                                          </p:val>
                                        </p:tav>
                                      </p:tavLst>
                                    </p:anim>
                                    <p:anim calcmode="lin" valueType="num">
                                      <p:cBhvr additive="base">
                                        <p:cTn id="60" dur="2000" fill="hold"/>
                                        <p:tgtEl>
                                          <p:spTgt spid="29"/>
                                        </p:tgtEl>
                                        <p:attrNameLst>
                                          <p:attrName>ppt_y</p:attrName>
                                        </p:attrNameLst>
                                      </p:cBhvr>
                                      <p:tavLst>
                                        <p:tav tm="0">
                                          <p:val>
                                            <p:strVal val="1+#ppt_h/2"/>
                                          </p:val>
                                        </p:tav>
                                        <p:tav tm="100000">
                                          <p:val>
                                            <p:strVal val="#ppt_y"/>
                                          </p:val>
                                        </p:tav>
                                      </p:tavLst>
                                    </p:anim>
                                  </p:childTnLst>
                                </p:cTn>
                              </p:par>
                              <p:par>
                                <p:cTn id="61" presetID="7"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2000" fill="hold"/>
                                        <p:tgtEl>
                                          <p:spTgt spid="30"/>
                                        </p:tgtEl>
                                        <p:attrNameLst>
                                          <p:attrName>ppt_x</p:attrName>
                                        </p:attrNameLst>
                                      </p:cBhvr>
                                      <p:tavLst>
                                        <p:tav tm="0">
                                          <p:val>
                                            <p:strVal val="#ppt_x"/>
                                          </p:val>
                                        </p:tav>
                                        <p:tav tm="100000">
                                          <p:val>
                                            <p:strVal val="#ppt_x"/>
                                          </p:val>
                                        </p:tav>
                                      </p:tavLst>
                                    </p:anim>
                                    <p:anim calcmode="lin" valueType="num">
                                      <p:cBhvr additive="base">
                                        <p:cTn id="64" dur="20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21" grpId="0" animBg="1"/>
      <p:bldP spid="22" grpId="0" animBg="1"/>
      <p:bldP spid="23" grpId="0"/>
      <p:bldP spid="24" grpId="0" animBg="1"/>
      <p:bldP spid="25" grpId="0" animBg="1"/>
      <p:bldP spid="26" grpId="0" animBg="1"/>
      <p:bldP spid="27" grpId="0" animBg="1"/>
      <p:bldP spid="28" grpId="0" animBg="1"/>
      <p:bldP spid="29" grpId="0"/>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SWOT  Matrix</a:t>
            </a:r>
          </a:p>
        </p:txBody>
      </p:sp>
      <p:sp>
        <p:nvSpPr>
          <p:cNvPr id="3" name="Content Placeholder 2"/>
          <p:cNvSpPr>
            <a:spLocks noGrp="1"/>
          </p:cNvSpPr>
          <p:nvPr>
            <p:ph idx="1"/>
          </p:nvPr>
        </p:nvSpPr>
        <p:spPr/>
        <p:txBody>
          <a:bodyPr/>
          <a:lstStyle/>
          <a:p>
            <a:endParaRPr lang="id-ID"/>
          </a:p>
        </p:txBody>
      </p:sp>
      <p:sp>
        <p:nvSpPr>
          <p:cNvPr id="4" name="Rounded Rectangle 3"/>
          <p:cNvSpPr/>
          <p:nvPr/>
        </p:nvSpPr>
        <p:spPr>
          <a:xfrm>
            <a:off x="335360" y="4285397"/>
            <a:ext cx="3620691" cy="1440160"/>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Clr>
                <a:schemeClr val="tx1"/>
              </a:buClr>
              <a:buFont typeface="+mj-lt"/>
              <a:buAutoNum type="arabicPeriod"/>
            </a:pPr>
            <a:r>
              <a:rPr lang="en-US" sz="1200" dirty="0">
                <a:solidFill>
                  <a:schemeClr val="bg1"/>
                </a:solidFill>
              </a:rPr>
              <a:t>Best buy opening new store</a:t>
            </a:r>
          </a:p>
          <a:p>
            <a:pPr marL="228600" indent="-228600">
              <a:buClr>
                <a:schemeClr val="tx1"/>
              </a:buClr>
              <a:buFont typeface="+mj-lt"/>
              <a:buAutoNum type="arabicPeriod"/>
            </a:pPr>
            <a:r>
              <a:rPr lang="en-US" sz="1200" dirty="0">
                <a:solidFill>
                  <a:schemeClr val="bg1"/>
                </a:solidFill>
              </a:rPr>
              <a:t>Local </a:t>
            </a:r>
            <a:r>
              <a:rPr lang="en-US" sz="1200" dirty="0" err="1">
                <a:solidFill>
                  <a:schemeClr val="bg1"/>
                </a:solidFill>
              </a:rPr>
              <a:t>Univ</a:t>
            </a:r>
            <a:r>
              <a:rPr lang="en-US" sz="1200" dirty="0">
                <a:solidFill>
                  <a:schemeClr val="bg1"/>
                </a:solidFill>
              </a:rPr>
              <a:t> offer computer repair</a:t>
            </a:r>
          </a:p>
          <a:p>
            <a:pPr marL="228600" indent="-228600">
              <a:buClr>
                <a:schemeClr val="tx1"/>
              </a:buClr>
              <a:buFont typeface="+mj-lt"/>
              <a:buAutoNum type="arabicPeriod"/>
            </a:pPr>
            <a:r>
              <a:rPr lang="en-US" sz="1200" dirty="0">
                <a:solidFill>
                  <a:schemeClr val="bg1"/>
                </a:solidFill>
              </a:rPr>
              <a:t>New bypass hwy will divert traffic</a:t>
            </a:r>
          </a:p>
          <a:p>
            <a:pPr marL="228600" indent="-228600">
              <a:buClr>
                <a:schemeClr val="tx1"/>
              </a:buClr>
              <a:buFont typeface="+mj-lt"/>
              <a:buAutoNum type="arabicPeriod"/>
            </a:pPr>
            <a:r>
              <a:rPr lang="en-US" sz="1200" dirty="0">
                <a:solidFill>
                  <a:schemeClr val="bg1"/>
                </a:solidFill>
              </a:rPr>
              <a:t>New mall being built nearby</a:t>
            </a:r>
          </a:p>
          <a:p>
            <a:pPr marL="228600" indent="-228600">
              <a:buClr>
                <a:schemeClr val="tx1"/>
              </a:buClr>
              <a:buFont typeface="+mj-lt"/>
              <a:buAutoNum type="arabicPeriod"/>
            </a:pPr>
            <a:r>
              <a:rPr lang="en-US" sz="1200" dirty="0">
                <a:solidFill>
                  <a:schemeClr val="bg1"/>
                </a:solidFill>
              </a:rPr>
              <a:t>Vendor raising price 8%</a:t>
            </a:r>
          </a:p>
          <a:p>
            <a:pPr marL="228600" indent="-228600">
              <a:buClr>
                <a:schemeClr val="tx1"/>
              </a:buClr>
              <a:buFont typeface="+mj-lt"/>
              <a:buAutoNum type="arabicPeriod"/>
            </a:pPr>
            <a:r>
              <a:rPr lang="en-US" sz="1200" dirty="0">
                <a:solidFill>
                  <a:schemeClr val="bg1"/>
                </a:solidFill>
              </a:rPr>
              <a:t>Gas prices up 14%</a:t>
            </a:r>
            <a:endParaRPr lang="en-US" sz="1100" dirty="0">
              <a:solidFill>
                <a:schemeClr val="bg1"/>
              </a:solidFill>
            </a:endParaRPr>
          </a:p>
        </p:txBody>
      </p:sp>
      <p:sp>
        <p:nvSpPr>
          <p:cNvPr id="5" name="Rounded Rectangle 4"/>
          <p:cNvSpPr/>
          <p:nvPr/>
        </p:nvSpPr>
        <p:spPr>
          <a:xfrm>
            <a:off x="4189644" y="4285397"/>
            <a:ext cx="3620691" cy="144016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Clr>
                <a:schemeClr val="tx1"/>
              </a:buClr>
              <a:buFont typeface="+mj-lt"/>
              <a:buAutoNum type="arabicPeriod"/>
            </a:pPr>
            <a:r>
              <a:rPr lang="en-US" sz="1200" dirty="0">
                <a:solidFill>
                  <a:schemeClr val="bg1"/>
                </a:solidFill>
              </a:rPr>
              <a:t>Hire 2 more repair person and market the new service (S5, S7, T1)</a:t>
            </a:r>
          </a:p>
          <a:p>
            <a:pPr marL="228600" indent="-228600">
              <a:buClr>
                <a:schemeClr val="tx1"/>
              </a:buClr>
              <a:buFont typeface="+mj-lt"/>
              <a:buAutoNum type="arabicPeriod"/>
            </a:pPr>
            <a:r>
              <a:rPr lang="en-US" sz="1200" dirty="0">
                <a:solidFill>
                  <a:schemeClr val="bg1"/>
                </a:solidFill>
              </a:rPr>
              <a:t>Purchase land to built new store (S8, T3)</a:t>
            </a:r>
          </a:p>
          <a:p>
            <a:pPr marL="228600" indent="-228600">
              <a:buClr>
                <a:schemeClr val="tx1"/>
              </a:buClr>
              <a:buFont typeface="+mj-lt"/>
              <a:buAutoNum type="arabicPeriod"/>
            </a:pPr>
            <a:r>
              <a:rPr lang="en-US" sz="1200" dirty="0">
                <a:solidFill>
                  <a:schemeClr val="bg1"/>
                </a:solidFill>
              </a:rPr>
              <a:t>Raise out-of-store service call from $60 to $80 (S5, T6)</a:t>
            </a:r>
          </a:p>
        </p:txBody>
      </p:sp>
      <p:sp>
        <p:nvSpPr>
          <p:cNvPr id="6" name="Rounded Rectangle 5"/>
          <p:cNvSpPr/>
          <p:nvPr/>
        </p:nvSpPr>
        <p:spPr>
          <a:xfrm>
            <a:off x="8043928" y="4285397"/>
            <a:ext cx="3620691" cy="144016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Clr>
                <a:schemeClr val="tx1"/>
              </a:buClr>
              <a:buFont typeface="+mj-lt"/>
              <a:buAutoNum type="arabicPeriod"/>
            </a:pPr>
            <a:r>
              <a:rPr lang="en-US" sz="1200" dirty="0">
                <a:solidFill>
                  <a:schemeClr val="bg1"/>
                </a:solidFill>
              </a:rPr>
              <a:t>Hire  2 new cashier (W8,T1,T4)</a:t>
            </a:r>
          </a:p>
          <a:p>
            <a:pPr marL="228600" indent="-228600">
              <a:buClr>
                <a:schemeClr val="tx1"/>
              </a:buClr>
              <a:buFont typeface="+mj-lt"/>
              <a:buAutoNum type="arabicPeriod"/>
            </a:pPr>
            <a:r>
              <a:rPr lang="en-US" sz="1200" dirty="0">
                <a:solidFill>
                  <a:schemeClr val="bg1"/>
                </a:solidFill>
              </a:rPr>
              <a:t>Install new carpet /paint bath (W4.6, T1)</a:t>
            </a:r>
          </a:p>
        </p:txBody>
      </p:sp>
      <p:sp>
        <p:nvSpPr>
          <p:cNvPr id="7" name="Rounded Rectangle 6"/>
          <p:cNvSpPr/>
          <p:nvPr/>
        </p:nvSpPr>
        <p:spPr>
          <a:xfrm>
            <a:off x="335360" y="2701221"/>
            <a:ext cx="3620691" cy="1440160"/>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Clr>
                <a:schemeClr val="tx1"/>
              </a:buClr>
              <a:buFont typeface="+mj-lt"/>
              <a:buAutoNum type="arabicPeriod"/>
            </a:pPr>
            <a:r>
              <a:rPr lang="en-US" sz="1200" dirty="0">
                <a:solidFill>
                  <a:schemeClr val="bg1"/>
                </a:solidFill>
              </a:rPr>
              <a:t>Population growing 10%</a:t>
            </a:r>
          </a:p>
          <a:p>
            <a:pPr marL="228600" indent="-228600">
              <a:buClr>
                <a:schemeClr val="tx1"/>
              </a:buClr>
              <a:buFont typeface="+mj-lt"/>
              <a:buAutoNum type="arabicPeriod"/>
            </a:pPr>
            <a:r>
              <a:rPr lang="en-US" sz="1200" dirty="0">
                <a:solidFill>
                  <a:schemeClr val="bg1"/>
                </a:solidFill>
              </a:rPr>
              <a:t>Rival store opening 1 km away</a:t>
            </a:r>
          </a:p>
          <a:p>
            <a:pPr marL="228600" indent="-228600">
              <a:buClr>
                <a:schemeClr val="tx1"/>
              </a:buClr>
              <a:buFont typeface="+mj-lt"/>
              <a:buAutoNum type="arabicPeriod"/>
            </a:pPr>
            <a:r>
              <a:rPr lang="en-US" sz="1200" dirty="0">
                <a:solidFill>
                  <a:schemeClr val="bg1"/>
                </a:solidFill>
              </a:rPr>
              <a:t>Vehicle traffic up 12%</a:t>
            </a:r>
          </a:p>
          <a:p>
            <a:pPr marL="228600" indent="-228600">
              <a:buClr>
                <a:schemeClr val="tx1"/>
              </a:buClr>
              <a:buFont typeface="+mj-lt"/>
              <a:buAutoNum type="arabicPeriod"/>
            </a:pPr>
            <a:r>
              <a:rPr lang="en-US" sz="1200" dirty="0">
                <a:solidFill>
                  <a:schemeClr val="bg1"/>
                </a:solidFill>
              </a:rPr>
              <a:t>Computer user growing 8%</a:t>
            </a:r>
          </a:p>
          <a:p>
            <a:pPr marL="228600" indent="-228600">
              <a:buClr>
                <a:schemeClr val="tx1"/>
              </a:buClr>
              <a:buFont typeface="+mj-lt"/>
              <a:buAutoNum type="arabicPeriod"/>
            </a:pPr>
            <a:r>
              <a:rPr lang="en-US" sz="1200" dirty="0">
                <a:solidFill>
                  <a:schemeClr val="bg1"/>
                </a:solidFill>
              </a:rPr>
              <a:t>Small business growth 10%</a:t>
            </a:r>
          </a:p>
          <a:p>
            <a:pPr marL="228600" indent="-228600">
              <a:buClr>
                <a:schemeClr val="tx1"/>
              </a:buClr>
              <a:buFont typeface="+mj-lt"/>
              <a:buAutoNum type="arabicPeriod"/>
            </a:pPr>
            <a:r>
              <a:rPr lang="en-US" sz="1200" dirty="0">
                <a:solidFill>
                  <a:schemeClr val="bg1"/>
                </a:solidFill>
              </a:rPr>
              <a:t>Desire for Website up 18%</a:t>
            </a:r>
          </a:p>
          <a:p>
            <a:pPr marL="228600" indent="-228600">
              <a:buClr>
                <a:schemeClr val="tx1"/>
              </a:buClr>
              <a:buFont typeface="+mj-lt"/>
              <a:buAutoNum type="arabicPeriod"/>
            </a:pPr>
            <a:r>
              <a:rPr lang="en-US" sz="1100" dirty="0">
                <a:solidFill>
                  <a:schemeClr val="bg1"/>
                </a:solidFill>
              </a:rPr>
              <a:t>Vendor average six new product</a:t>
            </a:r>
          </a:p>
        </p:txBody>
      </p:sp>
      <p:sp>
        <p:nvSpPr>
          <p:cNvPr id="8" name="Rounded Rectangle 7"/>
          <p:cNvSpPr/>
          <p:nvPr/>
        </p:nvSpPr>
        <p:spPr>
          <a:xfrm>
            <a:off x="4189644" y="2701221"/>
            <a:ext cx="3620691" cy="144016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Clr>
                <a:schemeClr val="tx1"/>
              </a:buClr>
              <a:buFont typeface="+mj-lt"/>
              <a:buAutoNum type="arabicPeriod"/>
            </a:pPr>
            <a:r>
              <a:rPr lang="en-US" sz="1200" dirty="0">
                <a:solidFill>
                  <a:schemeClr val="bg1"/>
                </a:solidFill>
              </a:rPr>
              <a:t>Add 4 new in store promotion monthly (S4, O3)</a:t>
            </a:r>
          </a:p>
          <a:p>
            <a:pPr marL="228600" indent="-228600">
              <a:buClr>
                <a:schemeClr val="tx1"/>
              </a:buClr>
              <a:buFont typeface="+mj-lt"/>
              <a:buAutoNum type="arabicPeriod"/>
            </a:pPr>
            <a:r>
              <a:rPr lang="en-US" sz="1200" dirty="0">
                <a:solidFill>
                  <a:schemeClr val="bg1"/>
                </a:solidFill>
              </a:rPr>
              <a:t>Add 2 new repair/service person (S5, O4)</a:t>
            </a:r>
          </a:p>
          <a:p>
            <a:pPr marL="228600" indent="-228600">
              <a:buClr>
                <a:schemeClr val="tx1"/>
              </a:buClr>
              <a:buFont typeface="+mj-lt"/>
              <a:buAutoNum type="arabicPeriod"/>
            </a:pPr>
            <a:r>
              <a:rPr lang="en-US" sz="1200" dirty="0">
                <a:solidFill>
                  <a:schemeClr val="bg1"/>
                </a:solidFill>
              </a:rPr>
              <a:t>Send flyer to senior over age 55 (S6, O4)</a:t>
            </a:r>
          </a:p>
        </p:txBody>
      </p:sp>
      <p:sp>
        <p:nvSpPr>
          <p:cNvPr id="9" name="Rounded Rectangle 8"/>
          <p:cNvSpPr/>
          <p:nvPr/>
        </p:nvSpPr>
        <p:spPr>
          <a:xfrm>
            <a:off x="8043928" y="2701221"/>
            <a:ext cx="3620691" cy="144016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Clr>
                <a:schemeClr val="tx1"/>
              </a:buClr>
              <a:buFont typeface="+mj-lt"/>
              <a:buAutoNum type="arabicPeriod"/>
            </a:pPr>
            <a:r>
              <a:rPr lang="en-US" sz="1200" dirty="0">
                <a:solidFill>
                  <a:schemeClr val="tx1"/>
                </a:solidFill>
              </a:rPr>
              <a:t>Purchase land to built new store (W2, O2)</a:t>
            </a:r>
          </a:p>
          <a:p>
            <a:pPr marL="228600" indent="-228600">
              <a:buClr>
                <a:schemeClr val="tx1"/>
              </a:buClr>
              <a:buFont typeface="+mj-lt"/>
              <a:buAutoNum type="arabicPeriod"/>
            </a:pPr>
            <a:r>
              <a:rPr lang="en-US" sz="1200" dirty="0">
                <a:solidFill>
                  <a:schemeClr val="tx1"/>
                </a:solidFill>
              </a:rPr>
              <a:t>Up Website service by 50% (W5, O6)</a:t>
            </a:r>
          </a:p>
          <a:p>
            <a:pPr marL="228600" indent="-228600">
              <a:buClr>
                <a:schemeClr val="tx1"/>
              </a:buClr>
              <a:buFont typeface="+mj-lt"/>
              <a:buAutoNum type="arabicPeriod"/>
            </a:pPr>
            <a:r>
              <a:rPr lang="en-US" sz="1200" dirty="0">
                <a:solidFill>
                  <a:schemeClr val="tx1"/>
                </a:solidFill>
              </a:rPr>
              <a:t>Launch mail out to all  realtors in city (W3, O6)</a:t>
            </a:r>
          </a:p>
        </p:txBody>
      </p:sp>
      <p:sp>
        <p:nvSpPr>
          <p:cNvPr id="10" name="Rounded Rectangle 9"/>
          <p:cNvSpPr/>
          <p:nvPr/>
        </p:nvSpPr>
        <p:spPr>
          <a:xfrm>
            <a:off x="4189644" y="1189053"/>
            <a:ext cx="3620691" cy="144016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Clr>
                <a:schemeClr val="tx1"/>
              </a:buClr>
              <a:buFont typeface="+mj-lt"/>
              <a:buAutoNum type="arabicPeriod"/>
            </a:pPr>
            <a:r>
              <a:rPr lang="en-US" sz="950" dirty="0">
                <a:solidFill>
                  <a:schemeClr val="bg1"/>
                </a:solidFill>
              </a:rPr>
              <a:t>Inventory turn over up to 6,7%</a:t>
            </a:r>
          </a:p>
          <a:p>
            <a:pPr marL="228600" indent="-228600">
              <a:buClr>
                <a:schemeClr val="tx1"/>
              </a:buClr>
              <a:buFont typeface="+mj-lt"/>
              <a:buAutoNum type="arabicPeriod"/>
            </a:pPr>
            <a:r>
              <a:rPr lang="en-US" sz="950" dirty="0">
                <a:solidFill>
                  <a:schemeClr val="bg1"/>
                </a:solidFill>
              </a:rPr>
              <a:t>Average customer purchase up to $ 128</a:t>
            </a:r>
          </a:p>
          <a:p>
            <a:pPr marL="228600" indent="-228600">
              <a:buClr>
                <a:schemeClr val="tx1"/>
              </a:buClr>
              <a:buFont typeface="+mj-lt"/>
              <a:buAutoNum type="arabicPeriod"/>
            </a:pPr>
            <a:r>
              <a:rPr lang="en-US" sz="950" dirty="0">
                <a:solidFill>
                  <a:schemeClr val="bg1"/>
                </a:solidFill>
              </a:rPr>
              <a:t>Employee morale is excellent</a:t>
            </a:r>
          </a:p>
          <a:p>
            <a:pPr marL="228600" indent="-228600">
              <a:buClr>
                <a:schemeClr val="tx1"/>
              </a:buClr>
              <a:buFont typeface="+mj-lt"/>
              <a:buAutoNum type="arabicPeriod"/>
            </a:pPr>
            <a:r>
              <a:rPr lang="en-US" sz="950" dirty="0">
                <a:solidFill>
                  <a:schemeClr val="bg1"/>
                </a:solidFill>
              </a:rPr>
              <a:t>In store promotion = 20% increase in sale</a:t>
            </a:r>
          </a:p>
          <a:p>
            <a:pPr marL="228600" indent="-228600">
              <a:buClr>
                <a:schemeClr val="tx1"/>
              </a:buClr>
              <a:buFont typeface="+mj-lt"/>
              <a:buAutoNum type="arabicPeriod"/>
            </a:pPr>
            <a:r>
              <a:rPr lang="en-US" sz="950" dirty="0">
                <a:solidFill>
                  <a:schemeClr val="bg1"/>
                </a:solidFill>
              </a:rPr>
              <a:t>Revenue up to 16%</a:t>
            </a:r>
          </a:p>
          <a:p>
            <a:pPr marL="228600" indent="-228600">
              <a:buClr>
                <a:schemeClr val="tx1"/>
              </a:buClr>
              <a:buFont typeface="+mj-lt"/>
              <a:buAutoNum type="arabicPeriod"/>
            </a:pPr>
            <a:r>
              <a:rPr lang="en-US" sz="950" dirty="0">
                <a:solidFill>
                  <a:schemeClr val="bg1"/>
                </a:solidFill>
              </a:rPr>
              <a:t>Newspaper adv expense down 10%</a:t>
            </a:r>
          </a:p>
          <a:p>
            <a:pPr marL="228600" indent="-228600">
              <a:buClr>
                <a:schemeClr val="tx1"/>
              </a:buClr>
              <a:buFont typeface="+mj-lt"/>
              <a:buAutoNum type="arabicPeriod"/>
            </a:pPr>
            <a:r>
              <a:rPr lang="en-US" sz="950" dirty="0">
                <a:solidFill>
                  <a:schemeClr val="bg1"/>
                </a:solidFill>
              </a:rPr>
              <a:t>Technical support has MIS degree</a:t>
            </a:r>
          </a:p>
          <a:p>
            <a:pPr marL="228600" indent="-228600">
              <a:buClr>
                <a:schemeClr val="tx1"/>
              </a:buClr>
              <a:buFont typeface="+mj-lt"/>
              <a:buAutoNum type="arabicPeriod"/>
            </a:pPr>
            <a:r>
              <a:rPr lang="en-US" sz="950" dirty="0">
                <a:solidFill>
                  <a:schemeClr val="bg1"/>
                </a:solidFill>
              </a:rPr>
              <a:t>Debt to total asset down 34%</a:t>
            </a:r>
          </a:p>
        </p:txBody>
      </p:sp>
      <p:sp>
        <p:nvSpPr>
          <p:cNvPr id="11" name="Rounded Rectangle 10"/>
          <p:cNvSpPr/>
          <p:nvPr/>
        </p:nvSpPr>
        <p:spPr>
          <a:xfrm>
            <a:off x="8043928" y="1189053"/>
            <a:ext cx="3620691" cy="144016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Clr>
                <a:schemeClr val="tx1"/>
              </a:buClr>
              <a:buFont typeface="+mj-lt"/>
              <a:buAutoNum type="arabicPeriod"/>
            </a:pPr>
            <a:r>
              <a:rPr lang="en-US" sz="1100" dirty="0">
                <a:solidFill>
                  <a:schemeClr val="bg1"/>
                </a:solidFill>
              </a:rPr>
              <a:t>Software revenue down 12%</a:t>
            </a:r>
          </a:p>
          <a:p>
            <a:pPr marL="228600" indent="-228600">
              <a:buClr>
                <a:schemeClr val="tx1"/>
              </a:buClr>
              <a:buFont typeface="+mj-lt"/>
              <a:buAutoNum type="arabicPeriod"/>
            </a:pPr>
            <a:r>
              <a:rPr lang="en-US" sz="900" dirty="0">
                <a:solidFill>
                  <a:schemeClr val="bg1"/>
                </a:solidFill>
              </a:rPr>
              <a:t>Location of store hurt by new highway</a:t>
            </a:r>
          </a:p>
          <a:p>
            <a:pPr marL="228600" indent="-228600">
              <a:buClr>
                <a:schemeClr val="tx1"/>
              </a:buClr>
              <a:buFont typeface="+mj-lt"/>
              <a:buAutoNum type="arabicPeriod"/>
            </a:pPr>
            <a:r>
              <a:rPr lang="en-US" sz="1100" dirty="0">
                <a:solidFill>
                  <a:schemeClr val="bg1"/>
                </a:solidFill>
              </a:rPr>
              <a:t>Total store revenue down 8%</a:t>
            </a:r>
          </a:p>
          <a:p>
            <a:pPr marL="228600" indent="-228600">
              <a:buClr>
                <a:schemeClr val="tx1"/>
              </a:buClr>
              <a:buFont typeface="+mj-lt"/>
              <a:buAutoNum type="arabicPeriod"/>
            </a:pPr>
            <a:r>
              <a:rPr lang="en-US" sz="1050" dirty="0">
                <a:solidFill>
                  <a:schemeClr val="bg1"/>
                </a:solidFill>
              </a:rPr>
              <a:t>Carpet in store must be repaired</a:t>
            </a:r>
          </a:p>
          <a:p>
            <a:pPr marL="228600" indent="-228600">
              <a:buClr>
                <a:schemeClr val="tx1"/>
              </a:buClr>
              <a:buFont typeface="+mj-lt"/>
              <a:buAutoNum type="arabicPeriod"/>
            </a:pPr>
            <a:r>
              <a:rPr lang="en-US" sz="1100" dirty="0">
                <a:solidFill>
                  <a:schemeClr val="bg1"/>
                </a:solidFill>
              </a:rPr>
              <a:t>Store have no Website</a:t>
            </a:r>
          </a:p>
          <a:p>
            <a:pPr marL="228600" indent="-228600">
              <a:buClr>
                <a:schemeClr val="tx1"/>
              </a:buClr>
              <a:buFont typeface="+mj-lt"/>
              <a:buAutoNum type="arabicPeriod"/>
            </a:pPr>
            <a:r>
              <a:rPr lang="en-US" sz="1100" dirty="0">
                <a:solidFill>
                  <a:schemeClr val="bg1"/>
                </a:solidFill>
              </a:rPr>
              <a:t>Bathroom need refurbishing</a:t>
            </a:r>
          </a:p>
          <a:p>
            <a:pPr marL="228600" indent="-228600">
              <a:buClr>
                <a:schemeClr val="tx1"/>
              </a:buClr>
              <a:buFont typeface="+mj-lt"/>
              <a:buAutoNum type="arabicPeriod"/>
            </a:pPr>
            <a:r>
              <a:rPr lang="en-US" sz="1100" dirty="0">
                <a:solidFill>
                  <a:schemeClr val="bg1"/>
                </a:solidFill>
              </a:rPr>
              <a:t>Supplier time delivery up 2 days</a:t>
            </a:r>
          </a:p>
          <a:p>
            <a:pPr marL="228600" indent="-228600">
              <a:buClr>
                <a:schemeClr val="tx1"/>
              </a:buClr>
              <a:buFont typeface="+mj-lt"/>
              <a:buAutoNum type="arabicPeriod"/>
            </a:pPr>
            <a:r>
              <a:rPr lang="en-US" sz="1100" dirty="0" err="1">
                <a:solidFill>
                  <a:schemeClr val="bg1"/>
                </a:solidFill>
              </a:rPr>
              <a:t>Cust</a:t>
            </a:r>
            <a:r>
              <a:rPr lang="en-US" sz="1100" dirty="0">
                <a:solidFill>
                  <a:schemeClr val="bg1"/>
                </a:solidFill>
              </a:rPr>
              <a:t>’ checkout process too slow</a:t>
            </a:r>
          </a:p>
        </p:txBody>
      </p:sp>
      <p:sp>
        <p:nvSpPr>
          <p:cNvPr id="13" name="TextBox 12"/>
          <p:cNvSpPr txBox="1"/>
          <p:nvPr/>
        </p:nvSpPr>
        <p:spPr>
          <a:xfrm>
            <a:off x="5327915" y="829013"/>
            <a:ext cx="915059" cy="338554"/>
          </a:xfrm>
          <a:prstGeom prst="rect">
            <a:avLst/>
          </a:prstGeom>
          <a:noFill/>
        </p:spPr>
        <p:txBody>
          <a:bodyPr wrap="none" rtlCol="0">
            <a:spAutoFit/>
          </a:bodyPr>
          <a:lstStyle/>
          <a:p>
            <a:r>
              <a:rPr lang="en-US" sz="1600" b="1" dirty="0"/>
              <a:t>Strength</a:t>
            </a:r>
          </a:p>
        </p:txBody>
      </p:sp>
      <p:sp>
        <p:nvSpPr>
          <p:cNvPr id="14" name="TextBox 13"/>
          <p:cNvSpPr txBox="1"/>
          <p:nvPr/>
        </p:nvSpPr>
        <p:spPr>
          <a:xfrm>
            <a:off x="8854000" y="829013"/>
            <a:ext cx="1225720" cy="338554"/>
          </a:xfrm>
          <a:prstGeom prst="rect">
            <a:avLst/>
          </a:prstGeom>
          <a:noFill/>
        </p:spPr>
        <p:txBody>
          <a:bodyPr wrap="none" rtlCol="0">
            <a:spAutoFit/>
          </a:bodyPr>
          <a:lstStyle/>
          <a:p>
            <a:r>
              <a:rPr lang="en-US" sz="1600" b="1" dirty="0"/>
              <a:t>Weaknesses</a:t>
            </a:r>
          </a:p>
        </p:txBody>
      </p:sp>
      <p:sp>
        <p:nvSpPr>
          <p:cNvPr id="15" name="TextBox 14"/>
          <p:cNvSpPr txBox="1"/>
          <p:nvPr/>
        </p:nvSpPr>
        <p:spPr>
          <a:xfrm>
            <a:off x="1103445" y="2362667"/>
            <a:ext cx="1375698" cy="338554"/>
          </a:xfrm>
          <a:prstGeom prst="rect">
            <a:avLst/>
          </a:prstGeom>
          <a:noFill/>
        </p:spPr>
        <p:txBody>
          <a:bodyPr wrap="none" rtlCol="0">
            <a:spAutoFit/>
          </a:bodyPr>
          <a:lstStyle/>
          <a:p>
            <a:r>
              <a:rPr lang="en-US" sz="1600" b="1" dirty="0">
                <a:solidFill>
                  <a:srgbClr val="C00000"/>
                </a:solidFill>
              </a:rPr>
              <a:t>Opportunities</a:t>
            </a:r>
          </a:p>
        </p:txBody>
      </p:sp>
      <p:sp>
        <p:nvSpPr>
          <p:cNvPr id="16" name="TextBox 15"/>
          <p:cNvSpPr txBox="1"/>
          <p:nvPr/>
        </p:nvSpPr>
        <p:spPr>
          <a:xfrm>
            <a:off x="1597967" y="5725557"/>
            <a:ext cx="821635" cy="338554"/>
          </a:xfrm>
          <a:prstGeom prst="rect">
            <a:avLst/>
          </a:prstGeom>
          <a:noFill/>
        </p:spPr>
        <p:txBody>
          <a:bodyPr wrap="none" rtlCol="0">
            <a:spAutoFit/>
          </a:bodyPr>
          <a:lstStyle/>
          <a:p>
            <a:r>
              <a:rPr lang="en-US" sz="1600" b="1" dirty="0">
                <a:solidFill>
                  <a:srgbClr val="C00000"/>
                </a:solidFill>
              </a:rPr>
              <a:t>Threats</a:t>
            </a:r>
          </a:p>
        </p:txBody>
      </p:sp>
    </p:spTree>
    <p:extLst>
      <p:ext uri="{BB962C8B-B14F-4D97-AF65-F5344CB8AC3E}">
        <p14:creationId xmlns:p14="http://schemas.microsoft.com/office/powerpoint/2010/main" val="337217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20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20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ssolve">
                                      <p:cBhvr>
                                        <p:cTn id="13" dur="2000"/>
                                        <p:tgtEl>
                                          <p:spTgt spid="13"/>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2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4)">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2000"/>
                                        <p:tgtEl>
                                          <p:spTgt spid="11"/>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dissolve">
                                      <p:cBhvr>
                                        <p:cTn id="29" dur="20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heel(4)">
                                      <p:cBhvr>
                                        <p:cTn id="34" dur="20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dissolve">
                                      <p:cBhvr>
                                        <p:cTn id="39" dur="2000"/>
                                        <p:tgtEl>
                                          <p:spTgt spid="1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20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heel(4)">
                                      <p:cBhvr>
                                        <p:cTn id="47" dur="20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heel(4)">
                                      <p:cBhvr>
                                        <p:cTn id="5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Strategic Position and Action Evaluation (SPACE)</a:t>
            </a:r>
          </a:p>
        </p:txBody>
      </p:sp>
      <p:cxnSp>
        <p:nvCxnSpPr>
          <p:cNvPr id="5" name="Straight Arrow Connector 4"/>
          <p:cNvCxnSpPr>
            <a:stCxn id="18" idx="3"/>
          </p:cNvCxnSpPr>
          <p:nvPr/>
        </p:nvCxnSpPr>
        <p:spPr>
          <a:xfrm>
            <a:off x="1448582" y="3509817"/>
            <a:ext cx="8679867" cy="3135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711957" y="1380935"/>
            <a:ext cx="0" cy="432048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273142" y="3172425"/>
            <a:ext cx="1967541" cy="338554"/>
          </a:xfrm>
          <a:prstGeom prst="rect">
            <a:avLst/>
          </a:prstGeom>
          <a:noFill/>
        </p:spPr>
        <p:txBody>
          <a:bodyPr wrap="square" rtlCol="0">
            <a:spAutoFit/>
          </a:bodyPr>
          <a:lstStyle/>
          <a:p>
            <a:pPr algn="ctr"/>
            <a:r>
              <a:rPr lang="en-US" sz="1600" dirty="0"/>
              <a:t>Industry Strength</a:t>
            </a:r>
          </a:p>
        </p:txBody>
      </p:sp>
      <p:sp>
        <p:nvSpPr>
          <p:cNvPr id="9" name="TextBox 8"/>
          <p:cNvSpPr txBox="1"/>
          <p:nvPr/>
        </p:nvSpPr>
        <p:spPr>
          <a:xfrm>
            <a:off x="-96010" y="2749088"/>
            <a:ext cx="1967541" cy="584775"/>
          </a:xfrm>
          <a:prstGeom prst="rect">
            <a:avLst/>
          </a:prstGeom>
          <a:noFill/>
        </p:spPr>
        <p:txBody>
          <a:bodyPr wrap="square" rtlCol="0">
            <a:spAutoFit/>
          </a:bodyPr>
          <a:lstStyle/>
          <a:p>
            <a:pPr algn="ctr"/>
            <a:r>
              <a:rPr lang="en-US" sz="1600" dirty="0"/>
              <a:t>Competitive</a:t>
            </a:r>
          </a:p>
          <a:p>
            <a:pPr algn="ctr"/>
            <a:r>
              <a:rPr lang="en-US" sz="1600" dirty="0"/>
              <a:t>Advantage</a:t>
            </a:r>
          </a:p>
        </p:txBody>
      </p:sp>
      <p:sp>
        <p:nvSpPr>
          <p:cNvPr id="10" name="TextBox 9"/>
          <p:cNvSpPr txBox="1"/>
          <p:nvPr/>
        </p:nvSpPr>
        <p:spPr>
          <a:xfrm>
            <a:off x="5519936" y="1092904"/>
            <a:ext cx="1967541" cy="584775"/>
          </a:xfrm>
          <a:prstGeom prst="rect">
            <a:avLst/>
          </a:prstGeom>
          <a:noFill/>
        </p:spPr>
        <p:txBody>
          <a:bodyPr wrap="square" rtlCol="0">
            <a:spAutoFit/>
          </a:bodyPr>
          <a:lstStyle/>
          <a:p>
            <a:pPr algn="ctr"/>
            <a:r>
              <a:rPr lang="en-US" sz="1600" dirty="0"/>
              <a:t>Financial</a:t>
            </a:r>
          </a:p>
          <a:p>
            <a:pPr algn="ctr"/>
            <a:r>
              <a:rPr lang="en-US" sz="1600" dirty="0"/>
              <a:t>Strength</a:t>
            </a:r>
          </a:p>
        </p:txBody>
      </p:sp>
      <p:sp>
        <p:nvSpPr>
          <p:cNvPr id="11" name="TextBox 10"/>
          <p:cNvSpPr txBox="1"/>
          <p:nvPr/>
        </p:nvSpPr>
        <p:spPr>
          <a:xfrm>
            <a:off x="3599723" y="5485392"/>
            <a:ext cx="2063552" cy="584775"/>
          </a:xfrm>
          <a:prstGeom prst="rect">
            <a:avLst/>
          </a:prstGeom>
          <a:noFill/>
        </p:spPr>
        <p:txBody>
          <a:bodyPr wrap="square" rtlCol="0">
            <a:spAutoFit/>
          </a:bodyPr>
          <a:lstStyle/>
          <a:p>
            <a:pPr algn="ctr"/>
            <a:r>
              <a:rPr lang="en-US" sz="1600" dirty="0"/>
              <a:t>Environmental Stability</a:t>
            </a:r>
          </a:p>
        </p:txBody>
      </p:sp>
      <p:sp>
        <p:nvSpPr>
          <p:cNvPr id="12" name="TextBox 11"/>
          <p:cNvSpPr txBox="1"/>
          <p:nvPr/>
        </p:nvSpPr>
        <p:spPr>
          <a:xfrm>
            <a:off x="6288021" y="1884991"/>
            <a:ext cx="3168352" cy="1415772"/>
          </a:xfrm>
          <a:prstGeom prst="rect">
            <a:avLst/>
          </a:prstGeom>
          <a:noFill/>
        </p:spPr>
        <p:txBody>
          <a:bodyPr wrap="square" rtlCol="0">
            <a:spAutoFit/>
          </a:bodyPr>
          <a:lstStyle/>
          <a:p>
            <a:r>
              <a:rPr lang="en-US" sz="1600" b="1" dirty="0">
                <a:solidFill>
                  <a:srgbClr val="C00000"/>
                </a:solidFill>
              </a:rPr>
              <a:t>Aggressive :</a:t>
            </a:r>
          </a:p>
          <a:p>
            <a:pPr marL="268288" indent="-268288">
              <a:buFont typeface="+mj-lt"/>
              <a:buAutoNum type="arabicPeriod"/>
            </a:pPr>
            <a:r>
              <a:rPr lang="en-US" sz="1400" b="1" dirty="0">
                <a:solidFill>
                  <a:srgbClr val="C00000"/>
                </a:solidFill>
              </a:rPr>
              <a:t>B, F, H Integration</a:t>
            </a:r>
          </a:p>
          <a:p>
            <a:pPr marL="268288" indent="-268288">
              <a:buFont typeface="+mj-lt"/>
              <a:buAutoNum type="arabicPeriod"/>
            </a:pPr>
            <a:r>
              <a:rPr lang="en-US" sz="1400" b="1" dirty="0">
                <a:solidFill>
                  <a:srgbClr val="C00000"/>
                </a:solidFill>
              </a:rPr>
              <a:t>Market Penetration</a:t>
            </a:r>
          </a:p>
          <a:p>
            <a:pPr marL="268288" indent="-268288">
              <a:buFont typeface="+mj-lt"/>
              <a:buAutoNum type="arabicPeriod"/>
            </a:pPr>
            <a:r>
              <a:rPr lang="en-US" sz="1400" b="1" dirty="0">
                <a:solidFill>
                  <a:srgbClr val="C00000"/>
                </a:solidFill>
              </a:rPr>
              <a:t>Market Development</a:t>
            </a:r>
          </a:p>
          <a:p>
            <a:pPr marL="268288" indent="-268288">
              <a:buFont typeface="+mj-lt"/>
              <a:buAutoNum type="arabicPeriod"/>
            </a:pPr>
            <a:r>
              <a:rPr lang="en-US" sz="1400" b="1" dirty="0">
                <a:solidFill>
                  <a:srgbClr val="C00000"/>
                </a:solidFill>
              </a:rPr>
              <a:t>Product Development</a:t>
            </a:r>
          </a:p>
          <a:p>
            <a:pPr marL="268288" indent="-268288">
              <a:buFont typeface="+mj-lt"/>
              <a:buAutoNum type="arabicPeriod"/>
            </a:pPr>
            <a:r>
              <a:rPr lang="en-US" sz="1400" b="1" dirty="0">
                <a:solidFill>
                  <a:srgbClr val="C00000"/>
                </a:solidFill>
              </a:rPr>
              <a:t>Diversification</a:t>
            </a:r>
          </a:p>
        </p:txBody>
      </p:sp>
      <p:sp>
        <p:nvSpPr>
          <p:cNvPr id="16" name="TextBox 15"/>
          <p:cNvSpPr txBox="1"/>
          <p:nvPr/>
        </p:nvSpPr>
        <p:spPr>
          <a:xfrm>
            <a:off x="10071603" y="3325151"/>
            <a:ext cx="348172" cy="369332"/>
          </a:xfrm>
          <a:prstGeom prst="rect">
            <a:avLst/>
          </a:prstGeom>
          <a:noFill/>
        </p:spPr>
        <p:txBody>
          <a:bodyPr wrap="none" rtlCol="0">
            <a:spAutoFit/>
          </a:bodyPr>
          <a:lstStyle/>
          <a:p>
            <a:r>
              <a:rPr lang="en-US" dirty="0"/>
              <a:t>IS</a:t>
            </a:r>
          </a:p>
        </p:txBody>
      </p:sp>
      <p:sp>
        <p:nvSpPr>
          <p:cNvPr id="18" name="TextBox 17"/>
          <p:cNvSpPr txBox="1"/>
          <p:nvPr/>
        </p:nvSpPr>
        <p:spPr>
          <a:xfrm>
            <a:off x="1007436" y="3325151"/>
            <a:ext cx="441146" cy="369332"/>
          </a:xfrm>
          <a:prstGeom prst="rect">
            <a:avLst/>
          </a:prstGeom>
          <a:noFill/>
        </p:spPr>
        <p:txBody>
          <a:bodyPr wrap="none" rtlCol="0">
            <a:spAutoFit/>
          </a:bodyPr>
          <a:lstStyle/>
          <a:p>
            <a:r>
              <a:rPr lang="en-US" dirty="0"/>
              <a:t>CA</a:t>
            </a:r>
          </a:p>
        </p:txBody>
      </p:sp>
      <p:sp>
        <p:nvSpPr>
          <p:cNvPr id="19" name="TextBox 18"/>
          <p:cNvSpPr txBox="1"/>
          <p:nvPr/>
        </p:nvSpPr>
        <p:spPr>
          <a:xfrm>
            <a:off x="5466778" y="1048296"/>
            <a:ext cx="392993" cy="369332"/>
          </a:xfrm>
          <a:prstGeom prst="rect">
            <a:avLst/>
          </a:prstGeom>
          <a:noFill/>
        </p:spPr>
        <p:txBody>
          <a:bodyPr wrap="none" rtlCol="0">
            <a:spAutoFit/>
          </a:bodyPr>
          <a:lstStyle/>
          <a:p>
            <a:r>
              <a:rPr lang="en-US" dirty="0"/>
              <a:t>FS</a:t>
            </a:r>
          </a:p>
        </p:txBody>
      </p:sp>
      <p:sp>
        <p:nvSpPr>
          <p:cNvPr id="20" name="TextBox 19"/>
          <p:cNvSpPr txBox="1"/>
          <p:nvPr/>
        </p:nvSpPr>
        <p:spPr>
          <a:xfrm>
            <a:off x="5529119" y="5721160"/>
            <a:ext cx="400431" cy="369332"/>
          </a:xfrm>
          <a:prstGeom prst="rect">
            <a:avLst/>
          </a:prstGeom>
          <a:noFill/>
        </p:spPr>
        <p:txBody>
          <a:bodyPr wrap="none" rtlCol="0">
            <a:spAutoFit/>
          </a:bodyPr>
          <a:lstStyle/>
          <a:p>
            <a:r>
              <a:rPr lang="en-US" dirty="0"/>
              <a:t>ES</a:t>
            </a:r>
          </a:p>
        </p:txBody>
      </p:sp>
      <p:sp>
        <p:nvSpPr>
          <p:cNvPr id="21" name="TextBox 20"/>
          <p:cNvSpPr txBox="1"/>
          <p:nvPr/>
        </p:nvSpPr>
        <p:spPr>
          <a:xfrm>
            <a:off x="6288021" y="3925023"/>
            <a:ext cx="3168352" cy="1200329"/>
          </a:xfrm>
          <a:prstGeom prst="rect">
            <a:avLst/>
          </a:prstGeom>
          <a:noFill/>
        </p:spPr>
        <p:txBody>
          <a:bodyPr wrap="square" rtlCol="0">
            <a:spAutoFit/>
          </a:bodyPr>
          <a:lstStyle/>
          <a:p>
            <a:r>
              <a:rPr lang="en-US" sz="1600" b="1" dirty="0">
                <a:solidFill>
                  <a:schemeClr val="accent3">
                    <a:lumMod val="50000"/>
                  </a:schemeClr>
                </a:solidFill>
              </a:rPr>
              <a:t>Competitive :</a:t>
            </a:r>
          </a:p>
          <a:p>
            <a:pPr marL="268288" indent="-268288">
              <a:buFont typeface="+mj-lt"/>
              <a:buAutoNum type="arabicPeriod"/>
            </a:pPr>
            <a:r>
              <a:rPr lang="en-US" sz="1400" b="1" dirty="0">
                <a:solidFill>
                  <a:schemeClr val="accent3">
                    <a:lumMod val="50000"/>
                  </a:schemeClr>
                </a:solidFill>
              </a:rPr>
              <a:t>B, F, H Integration</a:t>
            </a:r>
          </a:p>
          <a:p>
            <a:pPr marL="268288" indent="-268288">
              <a:buFont typeface="+mj-lt"/>
              <a:buAutoNum type="arabicPeriod"/>
            </a:pPr>
            <a:r>
              <a:rPr lang="en-US" sz="1400" b="1" dirty="0">
                <a:solidFill>
                  <a:schemeClr val="accent3">
                    <a:lumMod val="50000"/>
                  </a:schemeClr>
                </a:solidFill>
              </a:rPr>
              <a:t>Market Penetration</a:t>
            </a:r>
          </a:p>
          <a:p>
            <a:pPr marL="268288" indent="-268288">
              <a:buFont typeface="+mj-lt"/>
              <a:buAutoNum type="arabicPeriod"/>
            </a:pPr>
            <a:r>
              <a:rPr lang="en-US" sz="1400" b="1" dirty="0">
                <a:solidFill>
                  <a:schemeClr val="accent3">
                    <a:lumMod val="50000"/>
                  </a:schemeClr>
                </a:solidFill>
              </a:rPr>
              <a:t>Market Development</a:t>
            </a:r>
          </a:p>
          <a:p>
            <a:pPr marL="268288" indent="-268288">
              <a:buFont typeface="+mj-lt"/>
              <a:buAutoNum type="arabicPeriod"/>
            </a:pPr>
            <a:r>
              <a:rPr lang="en-US" sz="1400" b="1" dirty="0">
                <a:solidFill>
                  <a:schemeClr val="accent3">
                    <a:lumMod val="50000"/>
                  </a:schemeClr>
                </a:solidFill>
              </a:rPr>
              <a:t>Product Development</a:t>
            </a:r>
          </a:p>
        </p:txBody>
      </p:sp>
      <p:sp>
        <p:nvSpPr>
          <p:cNvPr id="22" name="TextBox 21"/>
          <p:cNvSpPr txBox="1"/>
          <p:nvPr/>
        </p:nvSpPr>
        <p:spPr>
          <a:xfrm>
            <a:off x="2543605" y="3973224"/>
            <a:ext cx="3168352" cy="984885"/>
          </a:xfrm>
          <a:prstGeom prst="rect">
            <a:avLst/>
          </a:prstGeom>
          <a:noFill/>
        </p:spPr>
        <p:txBody>
          <a:bodyPr wrap="square" rtlCol="0">
            <a:spAutoFit/>
          </a:bodyPr>
          <a:lstStyle/>
          <a:p>
            <a:r>
              <a:rPr lang="en-US" sz="1600" b="1" dirty="0">
                <a:solidFill>
                  <a:schemeClr val="bg2">
                    <a:lumMod val="10000"/>
                  </a:schemeClr>
                </a:solidFill>
              </a:rPr>
              <a:t>Defensive :</a:t>
            </a:r>
          </a:p>
          <a:p>
            <a:pPr marL="268288" indent="-268288">
              <a:buFont typeface="+mj-lt"/>
              <a:buAutoNum type="arabicPeriod"/>
            </a:pPr>
            <a:r>
              <a:rPr lang="en-US" sz="1400" b="1" dirty="0">
                <a:solidFill>
                  <a:schemeClr val="bg2">
                    <a:lumMod val="10000"/>
                  </a:schemeClr>
                </a:solidFill>
              </a:rPr>
              <a:t>Retrenchment</a:t>
            </a:r>
          </a:p>
          <a:p>
            <a:pPr marL="268288" indent="-268288">
              <a:buFont typeface="+mj-lt"/>
              <a:buAutoNum type="arabicPeriod"/>
            </a:pPr>
            <a:r>
              <a:rPr lang="en-US" sz="1400" b="1" dirty="0">
                <a:solidFill>
                  <a:schemeClr val="bg2">
                    <a:lumMod val="10000"/>
                  </a:schemeClr>
                </a:solidFill>
              </a:rPr>
              <a:t>Divestiture</a:t>
            </a:r>
          </a:p>
          <a:p>
            <a:pPr marL="268288" indent="-268288">
              <a:buFont typeface="+mj-lt"/>
              <a:buAutoNum type="arabicPeriod"/>
            </a:pPr>
            <a:r>
              <a:rPr lang="en-US" sz="1400" b="1" dirty="0">
                <a:solidFill>
                  <a:schemeClr val="bg2">
                    <a:lumMod val="10000"/>
                  </a:schemeClr>
                </a:solidFill>
              </a:rPr>
              <a:t>Liquidation</a:t>
            </a:r>
          </a:p>
        </p:txBody>
      </p:sp>
      <p:sp>
        <p:nvSpPr>
          <p:cNvPr id="23" name="TextBox 22"/>
          <p:cNvSpPr txBox="1"/>
          <p:nvPr/>
        </p:nvSpPr>
        <p:spPr>
          <a:xfrm>
            <a:off x="2543605" y="1884992"/>
            <a:ext cx="3168352" cy="1200329"/>
          </a:xfrm>
          <a:prstGeom prst="rect">
            <a:avLst/>
          </a:prstGeom>
          <a:noFill/>
        </p:spPr>
        <p:txBody>
          <a:bodyPr wrap="square" rtlCol="0">
            <a:spAutoFit/>
          </a:bodyPr>
          <a:lstStyle/>
          <a:p>
            <a:r>
              <a:rPr lang="en-US" sz="1600" b="1" dirty="0">
                <a:solidFill>
                  <a:schemeClr val="accent2">
                    <a:lumMod val="50000"/>
                  </a:schemeClr>
                </a:solidFill>
              </a:rPr>
              <a:t>Conservative :</a:t>
            </a:r>
            <a:endParaRPr lang="en-US" sz="1400" b="1" dirty="0">
              <a:solidFill>
                <a:schemeClr val="accent2">
                  <a:lumMod val="50000"/>
                </a:schemeClr>
              </a:solidFill>
            </a:endParaRPr>
          </a:p>
          <a:p>
            <a:pPr marL="268288" indent="-268288">
              <a:buFont typeface="+mj-lt"/>
              <a:buAutoNum type="arabicPeriod"/>
            </a:pPr>
            <a:r>
              <a:rPr lang="en-US" sz="1400" b="1" dirty="0">
                <a:solidFill>
                  <a:schemeClr val="accent2">
                    <a:lumMod val="50000"/>
                  </a:schemeClr>
                </a:solidFill>
              </a:rPr>
              <a:t>Market Penetration</a:t>
            </a:r>
          </a:p>
          <a:p>
            <a:pPr marL="268288" indent="-268288">
              <a:buFont typeface="+mj-lt"/>
              <a:buAutoNum type="arabicPeriod"/>
            </a:pPr>
            <a:r>
              <a:rPr lang="en-US" sz="1400" b="1" dirty="0">
                <a:solidFill>
                  <a:schemeClr val="accent2">
                    <a:lumMod val="50000"/>
                  </a:schemeClr>
                </a:solidFill>
              </a:rPr>
              <a:t>Market Development</a:t>
            </a:r>
          </a:p>
          <a:p>
            <a:pPr marL="268288" indent="-268288">
              <a:buFont typeface="+mj-lt"/>
              <a:buAutoNum type="arabicPeriod"/>
            </a:pPr>
            <a:r>
              <a:rPr lang="en-US" sz="1400" b="1" dirty="0">
                <a:solidFill>
                  <a:schemeClr val="accent2">
                    <a:lumMod val="50000"/>
                  </a:schemeClr>
                </a:solidFill>
              </a:rPr>
              <a:t>Product Development</a:t>
            </a:r>
          </a:p>
          <a:p>
            <a:pPr marL="268288" indent="-268288">
              <a:buFont typeface="+mj-lt"/>
              <a:buAutoNum type="arabicPeriod"/>
            </a:pPr>
            <a:r>
              <a:rPr lang="en-US" sz="1400" b="1" dirty="0">
                <a:solidFill>
                  <a:schemeClr val="accent2">
                    <a:lumMod val="50000"/>
                  </a:schemeClr>
                </a:solidFill>
              </a:rPr>
              <a:t>Related Diversification</a:t>
            </a:r>
          </a:p>
        </p:txBody>
      </p:sp>
      <p:cxnSp>
        <p:nvCxnSpPr>
          <p:cNvPr id="24" name="Straight Connector 23"/>
          <p:cNvCxnSpPr/>
          <p:nvPr/>
        </p:nvCxnSpPr>
        <p:spPr>
          <a:xfrm>
            <a:off x="6288021"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864085"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440149"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016213"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8592277"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168341"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744405"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096000" y="3541176"/>
            <a:ext cx="365806" cy="307777"/>
          </a:xfrm>
          <a:prstGeom prst="rect">
            <a:avLst/>
          </a:prstGeom>
          <a:noFill/>
        </p:spPr>
        <p:txBody>
          <a:bodyPr wrap="none" rtlCol="0">
            <a:spAutoFit/>
          </a:bodyPr>
          <a:lstStyle/>
          <a:p>
            <a:r>
              <a:rPr lang="en-US" sz="1400" b="1" dirty="0"/>
              <a:t>+1</a:t>
            </a:r>
          </a:p>
        </p:txBody>
      </p:sp>
      <p:sp>
        <p:nvSpPr>
          <p:cNvPr id="33" name="TextBox 32"/>
          <p:cNvSpPr txBox="1"/>
          <p:nvPr/>
        </p:nvSpPr>
        <p:spPr>
          <a:xfrm>
            <a:off x="6634453" y="3541176"/>
            <a:ext cx="365806" cy="307777"/>
          </a:xfrm>
          <a:prstGeom prst="rect">
            <a:avLst/>
          </a:prstGeom>
          <a:noFill/>
        </p:spPr>
        <p:txBody>
          <a:bodyPr wrap="none" rtlCol="0">
            <a:spAutoFit/>
          </a:bodyPr>
          <a:lstStyle/>
          <a:p>
            <a:r>
              <a:rPr lang="en-US" sz="1400" b="1" dirty="0"/>
              <a:t>+2</a:t>
            </a:r>
          </a:p>
        </p:txBody>
      </p:sp>
      <p:sp>
        <p:nvSpPr>
          <p:cNvPr id="34" name="TextBox 33"/>
          <p:cNvSpPr txBox="1"/>
          <p:nvPr/>
        </p:nvSpPr>
        <p:spPr>
          <a:xfrm>
            <a:off x="7210517" y="3541176"/>
            <a:ext cx="365806" cy="307777"/>
          </a:xfrm>
          <a:prstGeom prst="rect">
            <a:avLst/>
          </a:prstGeom>
          <a:noFill/>
        </p:spPr>
        <p:txBody>
          <a:bodyPr wrap="none" rtlCol="0">
            <a:spAutoFit/>
          </a:bodyPr>
          <a:lstStyle/>
          <a:p>
            <a:r>
              <a:rPr lang="en-US" sz="1400" b="1" dirty="0"/>
              <a:t>+3</a:t>
            </a:r>
          </a:p>
        </p:txBody>
      </p:sp>
      <p:sp>
        <p:nvSpPr>
          <p:cNvPr id="35" name="TextBox 34"/>
          <p:cNvSpPr txBox="1"/>
          <p:nvPr/>
        </p:nvSpPr>
        <p:spPr>
          <a:xfrm>
            <a:off x="7786581" y="3541176"/>
            <a:ext cx="365806" cy="307777"/>
          </a:xfrm>
          <a:prstGeom prst="rect">
            <a:avLst/>
          </a:prstGeom>
          <a:noFill/>
        </p:spPr>
        <p:txBody>
          <a:bodyPr wrap="none" rtlCol="0">
            <a:spAutoFit/>
          </a:bodyPr>
          <a:lstStyle/>
          <a:p>
            <a:r>
              <a:rPr lang="en-US" sz="1400" b="1" dirty="0"/>
              <a:t>+4</a:t>
            </a:r>
          </a:p>
        </p:txBody>
      </p:sp>
      <p:sp>
        <p:nvSpPr>
          <p:cNvPr id="36" name="TextBox 35"/>
          <p:cNvSpPr txBox="1"/>
          <p:nvPr/>
        </p:nvSpPr>
        <p:spPr>
          <a:xfrm>
            <a:off x="8362645" y="3541176"/>
            <a:ext cx="365806" cy="307777"/>
          </a:xfrm>
          <a:prstGeom prst="rect">
            <a:avLst/>
          </a:prstGeom>
          <a:noFill/>
        </p:spPr>
        <p:txBody>
          <a:bodyPr wrap="none" rtlCol="0">
            <a:spAutoFit/>
          </a:bodyPr>
          <a:lstStyle/>
          <a:p>
            <a:r>
              <a:rPr lang="en-US" sz="1400" b="1" dirty="0"/>
              <a:t>+5</a:t>
            </a:r>
          </a:p>
        </p:txBody>
      </p:sp>
      <p:sp>
        <p:nvSpPr>
          <p:cNvPr id="37" name="TextBox 36"/>
          <p:cNvSpPr txBox="1"/>
          <p:nvPr/>
        </p:nvSpPr>
        <p:spPr>
          <a:xfrm>
            <a:off x="8976320" y="3541176"/>
            <a:ext cx="365806" cy="307777"/>
          </a:xfrm>
          <a:prstGeom prst="rect">
            <a:avLst/>
          </a:prstGeom>
          <a:noFill/>
        </p:spPr>
        <p:txBody>
          <a:bodyPr wrap="none" rtlCol="0">
            <a:spAutoFit/>
          </a:bodyPr>
          <a:lstStyle/>
          <a:p>
            <a:r>
              <a:rPr lang="en-US" sz="1400" b="1" dirty="0"/>
              <a:t>+6</a:t>
            </a:r>
          </a:p>
        </p:txBody>
      </p:sp>
      <p:sp>
        <p:nvSpPr>
          <p:cNvPr id="38" name="TextBox 37"/>
          <p:cNvSpPr txBox="1"/>
          <p:nvPr/>
        </p:nvSpPr>
        <p:spPr>
          <a:xfrm>
            <a:off x="9514773" y="3541176"/>
            <a:ext cx="365806" cy="307777"/>
          </a:xfrm>
          <a:prstGeom prst="rect">
            <a:avLst/>
          </a:prstGeom>
          <a:noFill/>
        </p:spPr>
        <p:txBody>
          <a:bodyPr wrap="none" rtlCol="0">
            <a:spAutoFit/>
          </a:bodyPr>
          <a:lstStyle/>
          <a:p>
            <a:r>
              <a:rPr lang="en-US" sz="1400" b="1" dirty="0"/>
              <a:t>+7</a:t>
            </a:r>
          </a:p>
        </p:txBody>
      </p:sp>
      <p:cxnSp>
        <p:nvCxnSpPr>
          <p:cNvPr id="39" name="Straight Connector 38"/>
          <p:cNvCxnSpPr/>
          <p:nvPr/>
        </p:nvCxnSpPr>
        <p:spPr>
          <a:xfrm>
            <a:off x="2255573"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31637"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407701"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83765"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559829"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135893"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711957" y="3469167"/>
            <a:ext cx="0"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063552" y="3541176"/>
            <a:ext cx="330540" cy="307777"/>
          </a:xfrm>
          <a:prstGeom prst="rect">
            <a:avLst/>
          </a:prstGeom>
          <a:noFill/>
        </p:spPr>
        <p:txBody>
          <a:bodyPr wrap="none" rtlCol="0">
            <a:spAutoFit/>
          </a:bodyPr>
          <a:lstStyle/>
          <a:p>
            <a:r>
              <a:rPr lang="en-US" sz="1400" b="1" dirty="0"/>
              <a:t>-6</a:t>
            </a:r>
          </a:p>
        </p:txBody>
      </p:sp>
      <p:sp>
        <p:nvSpPr>
          <p:cNvPr id="47" name="TextBox 46"/>
          <p:cNvSpPr txBox="1"/>
          <p:nvPr/>
        </p:nvSpPr>
        <p:spPr>
          <a:xfrm>
            <a:off x="2602005" y="3541176"/>
            <a:ext cx="330540" cy="307777"/>
          </a:xfrm>
          <a:prstGeom prst="rect">
            <a:avLst/>
          </a:prstGeom>
          <a:noFill/>
        </p:spPr>
        <p:txBody>
          <a:bodyPr wrap="none" rtlCol="0">
            <a:spAutoFit/>
          </a:bodyPr>
          <a:lstStyle/>
          <a:p>
            <a:r>
              <a:rPr lang="en-US" sz="1400" b="1" dirty="0"/>
              <a:t>-5</a:t>
            </a:r>
          </a:p>
        </p:txBody>
      </p:sp>
      <p:sp>
        <p:nvSpPr>
          <p:cNvPr id="48" name="TextBox 47"/>
          <p:cNvSpPr txBox="1"/>
          <p:nvPr/>
        </p:nvSpPr>
        <p:spPr>
          <a:xfrm>
            <a:off x="3178069" y="3541176"/>
            <a:ext cx="330540" cy="307777"/>
          </a:xfrm>
          <a:prstGeom prst="rect">
            <a:avLst/>
          </a:prstGeom>
          <a:noFill/>
        </p:spPr>
        <p:txBody>
          <a:bodyPr wrap="none" rtlCol="0">
            <a:spAutoFit/>
          </a:bodyPr>
          <a:lstStyle/>
          <a:p>
            <a:r>
              <a:rPr lang="en-US" sz="1400" b="1" dirty="0"/>
              <a:t>-4</a:t>
            </a:r>
          </a:p>
        </p:txBody>
      </p:sp>
      <p:sp>
        <p:nvSpPr>
          <p:cNvPr id="49" name="TextBox 48"/>
          <p:cNvSpPr txBox="1"/>
          <p:nvPr/>
        </p:nvSpPr>
        <p:spPr>
          <a:xfrm>
            <a:off x="3754133" y="3541176"/>
            <a:ext cx="330540" cy="307777"/>
          </a:xfrm>
          <a:prstGeom prst="rect">
            <a:avLst/>
          </a:prstGeom>
          <a:noFill/>
        </p:spPr>
        <p:txBody>
          <a:bodyPr wrap="none" rtlCol="0">
            <a:spAutoFit/>
          </a:bodyPr>
          <a:lstStyle/>
          <a:p>
            <a:r>
              <a:rPr lang="en-US" sz="1400" b="1" dirty="0"/>
              <a:t>-3</a:t>
            </a:r>
          </a:p>
        </p:txBody>
      </p:sp>
      <p:sp>
        <p:nvSpPr>
          <p:cNvPr id="50" name="TextBox 49"/>
          <p:cNvSpPr txBox="1"/>
          <p:nvPr/>
        </p:nvSpPr>
        <p:spPr>
          <a:xfrm>
            <a:off x="4330197" y="3541176"/>
            <a:ext cx="330540" cy="307777"/>
          </a:xfrm>
          <a:prstGeom prst="rect">
            <a:avLst/>
          </a:prstGeom>
          <a:noFill/>
        </p:spPr>
        <p:txBody>
          <a:bodyPr wrap="none" rtlCol="0">
            <a:spAutoFit/>
          </a:bodyPr>
          <a:lstStyle/>
          <a:p>
            <a:r>
              <a:rPr lang="en-US" sz="1400" b="1" dirty="0"/>
              <a:t>-2</a:t>
            </a:r>
          </a:p>
        </p:txBody>
      </p:sp>
      <p:sp>
        <p:nvSpPr>
          <p:cNvPr id="51" name="TextBox 50"/>
          <p:cNvSpPr txBox="1"/>
          <p:nvPr/>
        </p:nvSpPr>
        <p:spPr>
          <a:xfrm>
            <a:off x="4943872" y="3541176"/>
            <a:ext cx="330540" cy="307777"/>
          </a:xfrm>
          <a:prstGeom prst="rect">
            <a:avLst/>
          </a:prstGeom>
          <a:noFill/>
        </p:spPr>
        <p:txBody>
          <a:bodyPr wrap="none" rtlCol="0">
            <a:spAutoFit/>
          </a:bodyPr>
          <a:lstStyle/>
          <a:p>
            <a:r>
              <a:rPr lang="en-US" sz="1400" b="1" dirty="0"/>
              <a:t>-1</a:t>
            </a:r>
          </a:p>
        </p:txBody>
      </p:sp>
      <p:cxnSp>
        <p:nvCxnSpPr>
          <p:cNvPr id="54" name="Straight Connector 53"/>
          <p:cNvCxnSpPr/>
          <p:nvPr/>
        </p:nvCxnSpPr>
        <p:spPr>
          <a:xfrm>
            <a:off x="5615947" y="3181135"/>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615947" y="2893103"/>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615947" y="2605071"/>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615947" y="2317039"/>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615947" y="2029007"/>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615947" y="1740975"/>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770357" y="3037120"/>
            <a:ext cx="365806" cy="307777"/>
          </a:xfrm>
          <a:prstGeom prst="rect">
            <a:avLst/>
          </a:prstGeom>
          <a:noFill/>
        </p:spPr>
        <p:txBody>
          <a:bodyPr wrap="none" rtlCol="0">
            <a:spAutoFit/>
          </a:bodyPr>
          <a:lstStyle/>
          <a:p>
            <a:r>
              <a:rPr lang="en-US" sz="1400" b="1" dirty="0"/>
              <a:t>+1</a:t>
            </a:r>
          </a:p>
        </p:txBody>
      </p:sp>
      <p:sp>
        <p:nvSpPr>
          <p:cNvPr id="61" name="TextBox 60"/>
          <p:cNvSpPr txBox="1"/>
          <p:nvPr/>
        </p:nvSpPr>
        <p:spPr>
          <a:xfrm>
            <a:off x="5807968" y="2729343"/>
            <a:ext cx="365806" cy="307777"/>
          </a:xfrm>
          <a:prstGeom prst="rect">
            <a:avLst/>
          </a:prstGeom>
          <a:noFill/>
        </p:spPr>
        <p:txBody>
          <a:bodyPr wrap="none" rtlCol="0">
            <a:spAutoFit/>
          </a:bodyPr>
          <a:lstStyle/>
          <a:p>
            <a:r>
              <a:rPr lang="en-US" sz="1400" b="1" dirty="0"/>
              <a:t>+2</a:t>
            </a:r>
          </a:p>
        </p:txBody>
      </p:sp>
      <p:sp>
        <p:nvSpPr>
          <p:cNvPr id="62" name="TextBox 61"/>
          <p:cNvSpPr txBox="1"/>
          <p:nvPr/>
        </p:nvSpPr>
        <p:spPr>
          <a:xfrm>
            <a:off x="5807968" y="2461056"/>
            <a:ext cx="365806" cy="307777"/>
          </a:xfrm>
          <a:prstGeom prst="rect">
            <a:avLst/>
          </a:prstGeom>
          <a:noFill/>
        </p:spPr>
        <p:txBody>
          <a:bodyPr wrap="none" rtlCol="0">
            <a:spAutoFit/>
          </a:bodyPr>
          <a:lstStyle/>
          <a:p>
            <a:r>
              <a:rPr lang="en-US" sz="1400" b="1" dirty="0"/>
              <a:t>+3</a:t>
            </a:r>
          </a:p>
        </p:txBody>
      </p:sp>
      <p:sp>
        <p:nvSpPr>
          <p:cNvPr id="63" name="TextBox 62"/>
          <p:cNvSpPr txBox="1"/>
          <p:nvPr/>
        </p:nvSpPr>
        <p:spPr>
          <a:xfrm>
            <a:off x="5807968" y="2173024"/>
            <a:ext cx="365806" cy="307777"/>
          </a:xfrm>
          <a:prstGeom prst="rect">
            <a:avLst/>
          </a:prstGeom>
          <a:noFill/>
        </p:spPr>
        <p:txBody>
          <a:bodyPr wrap="none" rtlCol="0">
            <a:spAutoFit/>
          </a:bodyPr>
          <a:lstStyle/>
          <a:p>
            <a:r>
              <a:rPr lang="en-US" sz="1400" b="1" dirty="0"/>
              <a:t>+4</a:t>
            </a:r>
          </a:p>
        </p:txBody>
      </p:sp>
      <p:sp>
        <p:nvSpPr>
          <p:cNvPr id="64" name="TextBox 63"/>
          <p:cNvSpPr txBox="1"/>
          <p:nvPr/>
        </p:nvSpPr>
        <p:spPr>
          <a:xfrm>
            <a:off x="5807968" y="1884992"/>
            <a:ext cx="365806" cy="307777"/>
          </a:xfrm>
          <a:prstGeom prst="rect">
            <a:avLst/>
          </a:prstGeom>
          <a:noFill/>
        </p:spPr>
        <p:txBody>
          <a:bodyPr wrap="none" rtlCol="0">
            <a:spAutoFit/>
          </a:bodyPr>
          <a:lstStyle/>
          <a:p>
            <a:r>
              <a:rPr lang="en-US" sz="1400" b="1" dirty="0"/>
              <a:t>+5</a:t>
            </a:r>
          </a:p>
        </p:txBody>
      </p:sp>
      <p:sp>
        <p:nvSpPr>
          <p:cNvPr id="65" name="TextBox 64"/>
          <p:cNvSpPr txBox="1"/>
          <p:nvPr/>
        </p:nvSpPr>
        <p:spPr>
          <a:xfrm>
            <a:off x="5807968" y="1596960"/>
            <a:ext cx="365806" cy="307777"/>
          </a:xfrm>
          <a:prstGeom prst="rect">
            <a:avLst/>
          </a:prstGeom>
          <a:noFill/>
        </p:spPr>
        <p:txBody>
          <a:bodyPr wrap="none" rtlCol="0">
            <a:spAutoFit/>
          </a:bodyPr>
          <a:lstStyle/>
          <a:p>
            <a:r>
              <a:rPr lang="en-US" sz="1400" b="1" dirty="0"/>
              <a:t>+6</a:t>
            </a:r>
          </a:p>
        </p:txBody>
      </p:sp>
      <p:cxnSp>
        <p:nvCxnSpPr>
          <p:cNvPr id="66" name="Straight Connector 65"/>
          <p:cNvCxnSpPr/>
          <p:nvPr/>
        </p:nvCxnSpPr>
        <p:spPr>
          <a:xfrm>
            <a:off x="5615947" y="5269367"/>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615947" y="4981335"/>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615947" y="4693303"/>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615947" y="4405271"/>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615947" y="4117239"/>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615947" y="3829207"/>
            <a:ext cx="192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770357" y="5125352"/>
            <a:ext cx="330540" cy="307777"/>
          </a:xfrm>
          <a:prstGeom prst="rect">
            <a:avLst/>
          </a:prstGeom>
          <a:noFill/>
        </p:spPr>
        <p:txBody>
          <a:bodyPr wrap="none" rtlCol="0">
            <a:spAutoFit/>
          </a:bodyPr>
          <a:lstStyle/>
          <a:p>
            <a:r>
              <a:rPr lang="en-US" sz="1400" b="1" dirty="0"/>
              <a:t>-6</a:t>
            </a:r>
          </a:p>
        </p:txBody>
      </p:sp>
      <p:sp>
        <p:nvSpPr>
          <p:cNvPr id="73" name="TextBox 72"/>
          <p:cNvSpPr txBox="1"/>
          <p:nvPr/>
        </p:nvSpPr>
        <p:spPr>
          <a:xfrm>
            <a:off x="5807968" y="4817575"/>
            <a:ext cx="330540" cy="307777"/>
          </a:xfrm>
          <a:prstGeom prst="rect">
            <a:avLst/>
          </a:prstGeom>
          <a:noFill/>
        </p:spPr>
        <p:txBody>
          <a:bodyPr wrap="none" rtlCol="0">
            <a:spAutoFit/>
          </a:bodyPr>
          <a:lstStyle/>
          <a:p>
            <a:r>
              <a:rPr lang="en-US" sz="1400" b="1" dirty="0"/>
              <a:t>-5</a:t>
            </a:r>
          </a:p>
        </p:txBody>
      </p:sp>
      <p:sp>
        <p:nvSpPr>
          <p:cNvPr id="74" name="TextBox 73"/>
          <p:cNvSpPr txBox="1"/>
          <p:nvPr/>
        </p:nvSpPr>
        <p:spPr>
          <a:xfrm>
            <a:off x="5807968" y="4549288"/>
            <a:ext cx="330540" cy="307777"/>
          </a:xfrm>
          <a:prstGeom prst="rect">
            <a:avLst/>
          </a:prstGeom>
          <a:noFill/>
        </p:spPr>
        <p:txBody>
          <a:bodyPr wrap="none" rtlCol="0">
            <a:spAutoFit/>
          </a:bodyPr>
          <a:lstStyle/>
          <a:p>
            <a:r>
              <a:rPr lang="en-US" sz="1400" b="1" dirty="0"/>
              <a:t>-4</a:t>
            </a:r>
          </a:p>
        </p:txBody>
      </p:sp>
      <p:sp>
        <p:nvSpPr>
          <p:cNvPr id="75" name="TextBox 74"/>
          <p:cNvSpPr txBox="1"/>
          <p:nvPr/>
        </p:nvSpPr>
        <p:spPr>
          <a:xfrm>
            <a:off x="5807968" y="4261256"/>
            <a:ext cx="330540" cy="307777"/>
          </a:xfrm>
          <a:prstGeom prst="rect">
            <a:avLst/>
          </a:prstGeom>
          <a:noFill/>
        </p:spPr>
        <p:txBody>
          <a:bodyPr wrap="none" rtlCol="0">
            <a:spAutoFit/>
          </a:bodyPr>
          <a:lstStyle/>
          <a:p>
            <a:r>
              <a:rPr lang="en-US" sz="1400" b="1" dirty="0"/>
              <a:t>-3</a:t>
            </a:r>
          </a:p>
        </p:txBody>
      </p:sp>
      <p:sp>
        <p:nvSpPr>
          <p:cNvPr id="76" name="TextBox 75"/>
          <p:cNvSpPr txBox="1"/>
          <p:nvPr/>
        </p:nvSpPr>
        <p:spPr>
          <a:xfrm>
            <a:off x="5807968" y="3973224"/>
            <a:ext cx="330540" cy="307777"/>
          </a:xfrm>
          <a:prstGeom prst="rect">
            <a:avLst/>
          </a:prstGeom>
          <a:noFill/>
        </p:spPr>
        <p:txBody>
          <a:bodyPr wrap="none" rtlCol="0">
            <a:spAutoFit/>
          </a:bodyPr>
          <a:lstStyle/>
          <a:p>
            <a:r>
              <a:rPr lang="en-US" sz="1400" b="1" dirty="0"/>
              <a:t>-2</a:t>
            </a:r>
          </a:p>
        </p:txBody>
      </p:sp>
      <p:sp>
        <p:nvSpPr>
          <p:cNvPr id="77" name="TextBox 76"/>
          <p:cNvSpPr txBox="1"/>
          <p:nvPr/>
        </p:nvSpPr>
        <p:spPr>
          <a:xfrm>
            <a:off x="5807968" y="3685192"/>
            <a:ext cx="330540" cy="307777"/>
          </a:xfrm>
          <a:prstGeom prst="rect">
            <a:avLst/>
          </a:prstGeom>
          <a:noFill/>
        </p:spPr>
        <p:txBody>
          <a:bodyPr wrap="none" rtlCol="0">
            <a:spAutoFit/>
          </a:bodyPr>
          <a:lstStyle/>
          <a:p>
            <a:r>
              <a:rPr lang="en-US" sz="1400" b="1" dirty="0"/>
              <a:t>-1</a:t>
            </a:r>
          </a:p>
        </p:txBody>
      </p:sp>
    </p:spTree>
    <p:extLst>
      <p:ext uri="{BB962C8B-B14F-4D97-AF65-F5344CB8AC3E}">
        <p14:creationId xmlns:p14="http://schemas.microsoft.com/office/powerpoint/2010/main" val="266881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1000" fill="hold"/>
                                        <p:tgtEl>
                                          <p:spTgt spid="18"/>
                                        </p:tgtEl>
                                        <p:attrNameLst>
                                          <p:attrName>ppt_x</p:attrName>
                                        </p:attrNameLst>
                                      </p:cBhvr>
                                      <p:tavLst>
                                        <p:tav tm="0">
                                          <p:val>
                                            <p:strVal val="#ppt_x"/>
                                          </p:val>
                                        </p:tav>
                                        <p:tav tm="100000">
                                          <p:val>
                                            <p:strVal val="#ppt_x"/>
                                          </p:val>
                                        </p:tav>
                                      </p:tavLst>
                                    </p:anim>
                                    <p:anim calcmode="lin" valueType="num">
                                      <p:cBhvr additive="base">
                                        <p:cTn id="16" dur="1000" fill="hold"/>
                                        <p:tgtEl>
                                          <p:spTgt spid="18"/>
                                        </p:tgtEl>
                                        <p:attrNameLst>
                                          <p:attrName>ppt_y</p:attrName>
                                        </p:attrNameLst>
                                      </p:cBhvr>
                                      <p:tavLst>
                                        <p:tav tm="0">
                                          <p:val>
                                            <p:strVal val="1+#ppt_h/2"/>
                                          </p:val>
                                        </p:tav>
                                        <p:tav tm="100000">
                                          <p:val>
                                            <p:strVal val="#ppt_y"/>
                                          </p:val>
                                        </p:tav>
                                      </p:tavLst>
                                    </p:anim>
                                  </p:childTnLst>
                                </p:cTn>
                              </p:par>
                              <p:par>
                                <p:cTn id="17" presetID="7" presetClass="entr" presetSubtype="8"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1000" fill="hold"/>
                                        <p:tgtEl>
                                          <p:spTgt spid="24"/>
                                        </p:tgtEl>
                                        <p:attrNameLst>
                                          <p:attrName>ppt_x</p:attrName>
                                        </p:attrNameLst>
                                      </p:cBhvr>
                                      <p:tavLst>
                                        <p:tav tm="0">
                                          <p:val>
                                            <p:strVal val="0-#ppt_w/2"/>
                                          </p:val>
                                        </p:tav>
                                        <p:tav tm="100000">
                                          <p:val>
                                            <p:strVal val="#ppt_x"/>
                                          </p:val>
                                        </p:tav>
                                      </p:tavLst>
                                    </p:anim>
                                    <p:anim calcmode="lin" valueType="num">
                                      <p:cBhvr additive="base">
                                        <p:cTn id="20" dur="1000" fill="hold"/>
                                        <p:tgtEl>
                                          <p:spTgt spid="24"/>
                                        </p:tgtEl>
                                        <p:attrNameLst>
                                          <p:attrName>ppt_y</p:attrName>
                                        </p:attrNameLst>
                                      </p:cBhvr>
                                      <p:tavLst>
                                        <p:tav tm="0">
                                          <p:val>
                                            <p:strVal val="#ppt_y"/>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1000" fill="hold"/>
                                        <p:tgtEl>
                                          <p:spTgt spid="26"/>
                                        </p:tgtEl>
                                        <p:attrNameLst>
                                          <p:attrName>ppt_x</p:attrName>
                                        </p:attrNameLst>
                                      </p:cBhvr>
                                      <p:tavLst>
                                        <p:tav tm="0">
                                          <p:val>
                                            <p:strVal val="#ppt_x"/>
                                          </p:val>
                                        </p:tav>
                                        <p:tav tm="100000">
                                          <p:val>
                                            <p:strVal val="#ppt_x"/>
                                          </p:val>
                                        </p:tav>
                                      </p:tavLst>
                                    </p:anim>
                                    <p:anim calcmode="lin" valueType="num">
                                      <p:cBhvr additive="base">
                                        <p:cTn id="24" dur="1000" fill="hold"/>
                                        <p:tgtEl>
                                          <p:spTgt spid="26"/>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1000" fill="hold"/>
                                        <p:tgtEl>
                                          <p:spTgt spid="27"/>
                                        </p:tgtEl>
                                        <p:attrNameLst>
                                          <p:attrName>ppt_x</p:attrName>
                                        </p:attrNameLst>
                                      </p:cBhvr>
                                      <p:tavLst>
                                        <p:tav tm="0">
                                          <p:val>
                                            <p:strVal val="#ppt_x"/>
                                          </p:val>
                                        </p:tav>
                                        <p:tav tm="100000">
                                          <p:val>
                                            <p:strVal val="#ppt_x"/>
                                          </p:val>
                                        </p:tav>
                                      </p:tavLst>
                                    </p:anim>
                                    <p:anim calcmode="lin" valueType="num">
                                      <p:cBhvr additive="base">
                                        <p:cTn id="28" dur="1000" fill="hold"/>
                                        <p:tgtEl>
                                          <p:spTgt spid="27"/>
                                        </p:tgtEl>
                                        <p:attrNameLst>
                                          <p:attrName>ppt_y</p:attrName>
                                        </p:attrNameLst>
                                      </p:cBhvr>
                                      <p:tavLst>
                                        <p:tav tm="0">
                                          <p:val>
                                            <p:strVal val="1+#ppt_h/2"/>
                                          </p:val>
                                        </p:tav>
                                        <p:tav tm="100000">
                                          <p:val>
                                            <p:strVal val="#ppt_y"/>
                                          </p:val>
                                        </p:tav>
                                      </p:tavLst>
                                    </p:anim>
                                  </p:childTnLst>
                                </p:cTn>
                              </p:par>
                              <p:par>
                                <p:cTn id="29" presetID="7" presetClass="entr" presetSubtype="4"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1000" fill="hold"/>
                                        <p:tgtEl>
                                          <p:spTgt spid="28"/>
                                        </p:tgtEl>
                                        <p:attrNameLst>
                                          <p:attrName>ppt_x</p:attrName>
                                        </p:attrNameLst>
                                      </p:cBhvr>
                                      <p:tavLst>
                                        <p:tav tm="0">
                                          <p:val>
                                            <p:strVal val="#ppt_x"/>
                                          </p:val>
                                        </p:tav>
                                        <p:tav tm="100000">
                                          <p:val>
                                            <p:strVal val="#ppt_x"/>
                                          </p:val>
                                        </p:tav>
                                      </p:tavLst>
                                    </p:anim>
                                    <p:anim calcmode="lin" valueType="num">
                                      <p:cBhvr additive="base">
                                        <p:cTn id="32" dur="1000" fill="hold"/>
                                        <p:tgtEl>
                                          <p:spTgt spid="28"/>
                                        </p:tgtEl>
                                        <p:attrNameLst>
                                          <p:attrName>ppt_y</p:attrName>
                                        </p:attrNameLst>
                                      </p:cBhvr>
                                      <p:tavLst>
                                        <p:tav tm="0">
                                          <p:val>
                                            <p:strVal val="1+#ppt_h/2"/>
                                          </p:val>
                                        </p:tav>
                                        <p:tav tm="100000">
                                          <p:val>
                                            <p:strVal val="#ppt_y"/>
                                          </p:val>
                                        </p:tav>
                                      </p:tavLst>
                                    </p:anim>
                                  </p:childTnLst>
                                </p:cTn>
                              </p:par>
                              <p:par>
                                <p:cTn id="33" presetID="7" presetClass="entr" presetSubtype="4"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1000" fill="hold"/>
                                        <p:tgtEl>
                                          <p:spTgt spid="29"/>
                                        </p:tgtEl>
                                        <p:attrNameLst>
                                          <p:attrName>ppt_x</p:attrName>
                                        </p:attrNameLst>
                                      </p:cBhvr>
                                      <p:tavLst>
                                        <p:tav tm="0">
                                          <p:val>
                                            <p:strVal val="#ppt_x"/>
                                          </p:val>
                                        </p:tav>
                                        <p:tav tm="100000">
                                          <p:val>
                                            <p:strVal val="#ppt_x"/>
                                          </p:val>
                                        </p:tav>
                                      </p:tavLst>
                                    </p:anim>
                                    <p:anim calcmode="lin" valueType="num">
                                      <p:cBhvr additive="base">
                                        <p:cTn id="36" dur="1000" fill="hold"/>
                                        <p:tgtEl>
                                          <p:spTgt spid="29"/>
                                        </p:tgtEl>
                                        <p:attrNameLst>
                                          <p:attrName>ppt_y</p:attrName>
                                        </p:attrNameLst>
                                      </p:cBhvr>
                                      <p:tavLst>
                                        <p:tav tm="0">
                                          <p:val>
                                            <p:strVal val="1+#ppt_h/2"/>
                                          </p:val>
                                        </p:tav>
                                        <p:tav tm="100000">
                                          <p:val>
                                            <p:strVal val="#ppt_y"/>
                                          </p:val>
                                        </p:tav>
                                      </p:tavLst>
                                    </p:anim>
                                  </p:childTnLst>
                                </p:cTn>
                              </p:par>
                              <p:par>
                                <p:cTn id="37" presetID="7" presetClass="entr" presetSubtype="4"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1000" fill="hold"/>
                                        <p:tgtEl>
                                          <p:spTgt spid="30"/>
                                        </p:tgtEl>
                                        <p:attrNameLst>
                                          <p:attrName>ppt_x</p:attrName>
                                        </p:attrNameLst>
                                      </p:cBhvr>
                                      <p:tavLst>
                                        <p:tav tm="0">
                                          <p:val>
                                            <p:strVal val="#ppt_x"/>
                                          </p:val>
                                        </p:tav>
                                        <p:tav tm="100000">
                                          <p:val>
                                            <p:strVal val="#ppt_x"/>
                                          </p:val>
                                        </p:tav>
                                      </p:tavLst>
                                    </p:anim>
                                    <p:anim calcmode="lin" valueType="num">
                                      <p:cBhvr additive="base">
                                        <p:cTn id="40" dur="1000" fill="hold"/>
                                        <p:tgtEl>
                                          <p:spTgt spid="30"/>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1000" fill="hold"/>
                                        <p:tgtEl>
                                          <p:spTgt spid="31"/>
                                        </p:tgtEl>
                                        <p:attrNameLst>
                                          <p:attrName>ppt_x</p:attrName>
                                        </p:attrNameLst>
                                      </p:cBhvr>
                                      <p:tavLst>
                                        <p:tav tm="0">
                                          <p:val>
                                            <p:strVal val="#ppt_x"/>
                                          </p:val>
                                        </p:tav>
                                        <p:tav tm="100000">
                                          <p:val>
                                            <p:strVal val="#ppt_x"/>
                                          </p:val>
                                        </p:tav>
                                      </p:tavLst>
                                    </p:anim>
                                    <p:anim calcmode="lin" valueType="num">
                                      <p:cBhvr additive="base">
                                        <p:cTn id="44" dur="1000" fill="hold"/>
                                        <p:tgtEl>
                                          <p:spTgt spid="31"/>
                                        </p:tgtEl>
                                        <p:attrNameLst>
                                          <p:attrName>ppt_y</p:attrName>
                                        </p:attrNameLst>
                                      </p:cBhvr>
                                      <p:tavLst>
                                        <p:tav tm="0">
                                          <p:val>
                                            <p:strVal val="1+#ppt_h/2"/>
                                          </p:val>
                                        </p:tav>
                                        <p:tav tm="100000">
                                          <p:val>
                                            <p:strVal val="#ppt_y"/>
                                          </p:val>
                                        </p:tav>
                                      </p:tavLst>
                                    </p:anim>
                                  </p:childTnLst>
                                </p:cTn>
                              </p:par>
                              <p:par>
                                <p:cTn id="45" presetID="7" presetClass="entr" presetSubtype="8"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1000" fill="hold"/>
                                        <p:tgtEl>
                                          <p:spTgt spid="32"/>
                                        </p:tgtEl>
                                        <p:attrNameLst>
                                          <p:attrName>ppt_x</p:attrName>
                                        </p:attrNameLst>
                                      </p:cBhvr>
                                      <p:tavLst>
                                        <p:tav tm="0">
                                          <p:val>
                                            <p:strVal val="0-#ppt_w/2"/>
                                          </p:val>
                                        </p:tav>
                                        <p:tav tm="100000">
                                          <p:val>
                                            <p:strVal val="#ppt_x"/>
                                          </p:val>
                                        </p:tav>
                                      </p:tavLst>
                                    </p:anim>
                                    <p:anim calcmode="lin" valueType="num">
                                      <p:cBhvr additive="base">
                                        <p:cTn id="48" dur="1000" fill="hold"/>
                                        <p:tgtEl>
                                          <p:spTgt spid="32"/>
                                        </p:tgtEl>
                                        <p:attrNameLst>
                                          <p:attrName>ppt_y</p:attrName>
                                        </p:attrNameLst>
                                      </p:cBhvr>
                                      <p:tavLst>
                                        <p:tav tm="0">
                                          <p:val>
                                            <p:strVal val="#ppt_y"/>
                                          </p:val>
                                        </p:tav>
                                        <p:tav tm="100000">
                                          <p:val>
                                            <p:strVal val="#ppt_y"/>
                                          </p:val>
                                        </p:tav>
                                      </p:tavLst>
                                    </p:anim>
                                  </p:childTnLst>
                                </p:cTn>
                              </p:par>
                              <p:par>
                                <p:cTn id="49" presetID="7" presetClass="entr" presetSubtype="4"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1000" fill="hold"/>
                                        <p:tgtEl>
                                          <p:spTgt spid="33"/>
                                        </p:tgtEl>
                                        <p:attrNameLst>
                                          <p:attrName>ppt_x</p:attrName>
                                        </p:attrNameLst>
                                      </p:cBhvr>
                                      <p:tavLst>
                                        <p:tav tm="0">
                                          <p:val>
                                            <p:strVal val="#ppt_x"/>
                                          </p:val>
                                        </p:tav>
                                        <p:tav tm="100000">
                                          <p:val>
                                            <p:strVal val="#ppt_x"/>
                                          </p:val>
                                        </p:tav>
                                      </p:tavLst>
                                    </p:anim>
                                    <p:anim calcmode="lin" valueType="num">
                                      <p:cBhvr additive="base">
                                        <p:cTn id="52" dur="1000" fill="hold"/>
                                        <p:tgtEl>
                                          <p:spTgt spid="33"/>
                                        </p:tgtEl>
                                        <p:attrNameLst>
                                          <p:attrName>ppt_y</p:attrName>
                                        </p:attrNameLst>
                                      </p:cBhvr>
                                      <p:tavLst>
                                        <p:tav tm="0">
                                          <p:val>
                                            <p:strVal val="1+#ppt_h/2"/>
                                          </p:val>
                                        </p:tav>
                                        <p:tav tm="100000">
                                          <p:val>
                                            <p:strVal val="#ppt_y"/>
                                          </p:val>
                                        </p:tav>
                                      </p:tavLst>
                                    </p:anim>
                                  </p:childTnLst>
                                </p:cTn>
                              </p:par>
                              <p:par>
                                <p:cTn id="53" presetID="7" presetClass="entr" presetSubtype="4"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1000" fill="hold"/>
                                        <p:tgtEl>
                                          <p:spTgt spid="34"/>
                                        </p:tgtEl>
                                        <p:attrNameLst>
                                          <p:attrName>ppt_x</p:attrName>
                                        </p:attrNameLst>
                                      </p:cBhvr>
                                      <p:tavLst>
                                        <p:tav tm="0">
                                          <p:val>
                                            <p:strVal val="#ppt_x"/>
                                          </p:val>
                                        </p:tav>
                                        <p:tav tm="100000">
                                          <p:val>
                                            <p:strVal val="#ppt_x"/>
                                          </p:val>
                                        </p:tav>
                                      </p:tavLst>
                                    </p:anim>
                                    <p:anim calcmode="lin" valueType="num">
                                      <p:cBhvr additive="base">
                                        <p:cTn id="56" dur="1000" fill="hold"/>
                                        <p:tgtEl>
                                          <p:spTgt spid="34"/>
                                        </p:tgtEl>
                                        <p:attrNameLst>
                                          <p:attrName>ppt_y</p:attrName>
                                        </p:attrNameLst>
                                      </p:cBhvr>
                                      <p:tavLst>
                                        <p:tav tm="0">
                                          <p:val>
                                            <p:strVal val="1+#ppt_h/2"/>
                                          </p:val>
                                        </p:tav>
                                        <p:tav tm="100000">
                                          <p:val>
                                            <p:strVal val="#ppt_y"/>
                                          </p:val>
                                        </p:tav>
                                      </p:tavLst>
                                    </p:anim>
                                  </p:childTnLst>
                                </p:cTn>
                              </p:par>
                              <p:par>
                                <p:cTn id="57" presetID="7" presetClass="entr" presetSubtype="4"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1000" fill="hold"/>
                                        <p:tgtEl>
                                          <p:spTgt spid="35"/>
                                        </p:tgtEl>
                                        <p:attrNameLst>
                                          <p:attrName>ppt_x</p:attrName>
                                        </p:attrNameLst>
                                      </p:cBhvr>
                                      <p:tavLst>
                                        <p:tav tm="0">
                                          <p:val>
                                            <p:strVal val="#ppt_x"/>
                                          </p:val>
                                        </p:tav>
                                        <p:tav tm="100000">
                                          <p:val>
                                            <p:strVal val="#ppt_x"/>
                                          </p:val>
                                        </p:tav>
                                      </p:tavLst>
                                    </p:anim>
                                    <p:anim calcmode="lin" valueType="num">
                                      <p:cBhvr additive="base">
                                        <p:cTn id="60" dur="1000" fill="hold"/>
                                        <p:tgtEl>
                                          <p:spTgt spid="35"/>
                                        </p:tgtEl>
                                        <p:attrNameLst>
                                          <p:attrName>ppt_y</p:attrName>
                                        </p:attrNameLst>
                                      </p:cBhvr>
                                      <p:tavLst>
                                        <p:tav tm="0">
                                          <p:val>
                                            <p:strVal val="1+#ppt_h/2"/>
                                          </p:val>
                                        </p:tav>
                                        <p:tav tm="100000">
                                          <p:val>
                                            <p:strVal val="#ppt_y"/>
                                          </p:val>
                                        </p:tav>
                                      </p:tavLst>
                                    </p:anim>
                                  </p:childTnLst>
                                </p:cTn>
                              </p:par>
                              <p:par>
                                <p:cTn id="61" presetID="7" presetClass="entr" presetSubtype="4"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1000" fill="hold"/>
                                        <p:tgtEl>
                                          <p:spTgt spid="36"/>
                                        </p:tgtEl>
                                        <p:attrNameLst>
                                          <p:attrName>ppt_x</p:attrName>
                                        </p:attrNameLst>
                                      </p:cBhvr>
                                      <p:tavLst>
                                        <p:tav tm="0">
                                          <p:val>
                                            <p:strVal val="#ppt_x"/>
                                          </p:val>
                                        </p:tav>
                                        <p:tav tm="100000">
                                          <p:val>
                                            <p:strVal val="#ppt_x"/>
                                          </p:val>
                                        </p:tav>
                                      </p:tavLst>
                                    </p:anim>
                                    <p:anim calcmode="lin" valueType="num">
                                      <p:cBhvr additive="base">
                                        <p:cTn id="64" dur="1000" fill="hold"/>
                                        <p:tgtEl>
                                          <p:spTgt spid="36"/>
                                        </p:tgtEl>
                                        <p:attrNameLst>
                                          <p:attrName>ppt_y</p:attrName>
                                        </p:attrNameLst>
                                      </p:cBhvr>
                                      <p:tavLst>
                                        <p:tav tm="0">
                                          <p:val>
                                            <p:strVal val="1+#ppt_h/2"/>
                                          </p:val>
                                        </p:tav>
                                        <p:tav tm="100000">
                                          <p:val>
                                            <p:strVal val="#ppt_y"/>
                                          </p:val>
                                        </p:tav>
                                      </p:tavLst>
                                    </p:anim>
                                  </p:childTnLst>
                                </p:cTn>
                              </p:par>
                              <p:par>
                                <p:cTn id="65" presetID="7" presetClass="entr" presetSubtype="4"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1000" fill="hold"/>
                                        <p:tgtEl>
                                          <p:spTgt spid="37"/>
                                        </p:tgtEl>
                                        <p:attrNameLst>
                                          <p:attrName>ppt_x</p:attrName>
                                        </p:attrNameLst>
                                      </p:cBhvr>
                                      <p:tavLst>
                                        <p:tav tm="0">
                                          <p:val>
                                            <p:strVal val="#ppt_x"/>
                                          </p:val>
                                        </p:tav>
                                        <p:tav tm="100000">
                                          <p:val>
                                            <p:strVal val="#ppt_x"/>
                                          </p:val>
                                        </p:tav>
                                      </p:tavLst>
                                    </p:anim>
                                    <p:anim calcmode="lin" valueType="num">
                                      <p:cBhvr additive="base">
                                        <p:cTn id="68" dur="1000" fill="hold"/>
                                        <p:tgtEl>
                                          <p:spTgt spid="37"/>
                                        </p:tgtEl>
                                        <p:attrNameLst>
                                          <p:attrName>ppt_y</p:attrName>
                                        </p:attrNameLst>
                                      </p:cBhvr>
                                      <p:tavLst>
                                        <p:tav tm="0">
                                          <p:val>
                                            <p:strVal val="1+#ppt_h/2"/>
                                          </p:val>
                                        </p:tav>
                                        <p:tav tm="100000">
                                          <p:val>
                                            <p:strVal val="#ppt_y"/>
                                          </p:val>
                                        </p:tav>
                                      </p:tavLst>
                                    </p:anim>
                                  </p:childTnLst>
                                </p:cTn>
                              </p:par>
                              <p:par>
                                <p:cTn id="69" presetID="7" presetClass="entr" presetSubtype="4"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 calcmode="lin" valueType="num">
                                      <p:cBhvr additive="base">
                                        <p:cTn id="71" dur="1000" fill="hold"/>
                                        <p:tgtEl>
                                          <p:spTgt spid="38"/>
                                        </p:tgtEl>
                                        <p:attrNameLst>
                                          <p:attrName>ppt_x</p:attrName>
                                        </p:attrNameLst>
                                      </p:cBhvr>
                                      <p:tavLst>
                                        <p:tav tm="0">
                                          <p:val>
                                            <p:strVal val="#ppt_x"/>
                                          </p:val>
                                        </p:tav>
                                        <p:tav tm="100000">
                                          <p:val>
                                            <p:strVal val="#ppt_x"/>
                                          </p:val>
                                        </p:tav>
                                      </p:tavLst>
                                    </p:anim>
                                    <p:anim calcmode="lin" valueType="num">
                                      <p:cBhvr additive="base">
                                        <p:cTn id="72" dur="1000" fill="hold"/>
                                        <p:tgtEl>
                                          <p:spTgt spid="38"/>
                                        </p:tgtEl>
                                        <p:attrNameLst>
                                          <p:attrName>ppt_y</p:attrName>
                                        </p:attrNameLst>
                                      </p:cBhvr>
                                      <p:tavLst>
                                        <p:tav tm="0">
                                          <p:val>
                                            <p:strVal val="1+#ppt_h/2"/>
                                          </p:val>
                                        </p:tav>
                                        <p:tav tm="100000">
                                          <p:val>
                                            <p:strVal val="#ppt_y"/>
                                          </p:val>
                                        </p:tav>
                                      </p:tavLst>
                                    </p:anim>
                                  </p:childTnLst>
                                </p:cTn>
                              </p:par>
                              <p:par>
                                <p:cTn id="73" presetID="7" presetClass="entr" presetSubtype="4"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anim calcmode="lin" valueType="num">
                                      <p:cBhvr additive="base">
                                        <p:cTn id="75" dur="1000" fill="hold"/>
                                        <p:tgtEl>
                                          <p:spTgt spid="39"/>
                                        </p:tgtEl>
                                        <p:attrNameLst>
                                          <p:attrName>ppt_x</p:attrName>
                                        </p:attrNameLst>
                                      </p:cBhvr>
                                      <p:tavLst>
                                        <p:tav tm="0">
                                          <p:val>
                                            <p:strVal val="#ppt_x"/>
                                          </p:val>
                                        </p:tav>
                                        <p:tav tm="100000">
                                          <p:val>
                                            <p:strVal val="#ppt_x"/>
                                          </p:val>
                                        </p:tav>
                                      </p:tavLst>
                                    </p:anim>
                                    <p:anim calcmode="lin" valueType="num">
                                      <p:cBhvr additive="base">
                                        <p:cTn id="76" dur="1000" fill="hold"/>
                                        <p:tgtEl>
                                          <p:spTgt spid="39"/>
                                        </p:tgtEl>
                                        <p:attrNameLst>
                                          <p:attrName>ppt_y</p:attrName>
                                        </p:attrNameLst>
                                      </p:cBhvr>
                                      <p:tavLst>
                                        <p:tav tm="0">
                                          <p:val>
                                            <p:strVal val="1+#ppt_h/2"/>
                                          </p:val>
                                        </p:tav>
                                        <p:tav tm="100000">
                                          <p:val>
                                            <p:strVal val="#ppt_y"/>
                                          </p:val>
                                        </p:tav>
                                      </p:tavLst>
                                    </p:anim>
                                  </p:childTnLst>
                                </p:cTn>
                              </p:par>
                              <p:par>
                                <p:cTn id="77" presetID="7" presetClass="entr" presetSubtype="4" fill="hold" nodeType="withEffect">
                                  <p:stCondLst>
                                    <p:cond delay="0"/>
                                  </p:stCondLst>
                                  <p:childTnLst>
                                    <p:set>
                                      <p:cBhvr>
                                        <p:cTn id="78" dur="1" fill="hold">
                                          <p:stCondLst>
                                            <p:cond delay="0"/>
                                          </p:stCondLst>
                                        </p:cTn>
                                        <p:tgtEl>
                                          <p:spTgt spid="40"/>
                                        </p:tgtEl>
                                        <p:attrNameLst>
                                          <p:attrName>style.visibility</p:attrName>
                                        </p:attrNameLst>
                                      </p:cBhvr>
                                      <p:to>
                                        <p:strVal val="visible"/>
                                      </p:to>
                                    </p:set>
                                    <p:anim calcmode="lin" valueType="num">
                                      <p:cBhvr additive="base">
                                        <p:cTn id="79" dur="1000" fill="hold"/>
                                        <p:tgtEl>
                                          <p:spTgt spid="40"/>
                                        </p:tgtEl>
                                        <p:attrNameLst>
                                          <p:attrName>ppt_x</p:attrName>
                                        </p:attrNameLst>
                                      </p:cBhvr>
                                      <p:tavLst>
                                        <p:tav tm="0">
                                          <p:val>
                                            <p:strVal val="#ppt_x"/>
                                          </p:val>
                                        </p:tav>
                                        <p:tav tm="100000">
                                          <p:val>
                                            <p:strVal val="#ppt_x"/>
                                          </p:val>
                                        </p:tav>
                                      </p:tavLst>
                                    </p:anim>
                                    <p:anim calcmode="lin" valueType="num">
                                      <p:cBhvr additive="base">
                                        <p:cTn id="80" dur="1000" fill="hold"/>
                                        <p:tgtEl>
                                          <p:spTgt spid="40"/>
                                        </p:tgtEl>
                                        <p:attrNameLst>
                                          <p:attrName>ppt_y</p:attrName>
                                        </p:attrNameLst>
                                      </p:cBhvr>
                                      <p:tavLst>
                                        <p:tav tm="0">
                                          <p:val>
                                            <p:strVal val="1+#ppt_h/2"/>
                                          </p:val>
                                        </p:tav>
                                        <p:tav tm="100000">
                                          <p:val>
                                            <p:strVal val="#ppt_y"/>
                                          </p:val>
                                        </p:tav>
                                      </p:tavLst>
                                    </p:anim>
                                  </p:childTnLst>
                                </p:cTn>
                              </p:par>
                              <p:par>
                                <p:cTn id="81" presetID="7" presetClass="entr" presetSubtype="4" fill="hold" nodeType="withEffect">
                                  <p:stCondLst>
                                    <p:cond delay="0"/>
                                  </p:stCondLst>
                                  <p:childTnLst>
                                    <p:set>
                                      <p:cBhvr>
                                        <p:cTn id="82" dur="1" fill="hold">
                                          <p:stCondLst>
                                            <p:cond delay="0"/>
                                          </p:stCondLst>
                                        </p:cTn>
                                        <p:tgtEl>
                                          <p:spTgt spid="41"/>
                                        </p:tgtEl>
                                        <p:attrNameLst>
                                          <p:attrName>style.visibility</p:attrName>
                                        </p:attrNameLst>
                                      </p:cBhvr>
                                      <p:to>
                                        <p:strVal val="visible"/>
                                      </p:to>
                                    </p:set>
                                    <p:anim calcmode="lin" valueType="num">
                                      <p:cBhvr additive="base">
                                        <p:cTn id="83" dur="1000" fill="hold"/>
                                        <p:tgtEl>
                                          <p:spTgt spid="41"/>
                                        </p:tgtEl>
                                        <p:attrNameLst>
                                          <p:attrName>ppt_x</p:attrName>
                                        </p:attrNameLst>
                                      </p:cBhvr>
                                      <p:tavLst>
                                        <p:tav tm="0">
                                          <p:val>
                                            <p:strVal val="#ppt_x"/>
                                          </p:val>
                                        </p:tav>
                                        <p:tav tm="100000">
                                          <p:val>
                                            <p:strVal val="#ppt_x"/>
                                          </p:val>
                                        </p:tav>
                                      </p:tavLst>
                                    </p:anim>
                                    <p:anim calcmode="lin" valueType="num">
                                      <p:cBhvr additive="base">
                                        <p:cTn id="84" dur="1000" fill="hold"/>
                                        <p:tgtEl>
                                          <p:spTgt spid="41"/>
                                        </p:tgtEl>
                                        <p:attrNameLst>
                                          <p:attrName>ppt_y</p:attrName>
                                        </p:attrNameLst>
                                      </p:cBhvr>
                                      <p:tavLst>
                                        <p:tav tm="0">
                                          <p:val>
                                            <p:strVal val="1+#ppt_h/2"/>
                                          </p:val>
                                        </p:tav>
                                        <p:tav tm="100000">
                                          <p:val>
                                            <p:strVal val="#ppt_y"/>
                                          </p:val>
                                        </p:tav>
                                      </p:tavLst>
                                    </p:anim>
                                  </p:childTnLst>
                                </p:cTn>
                              </p:par>
                              <p:par>
                                <p:cTn id="85" presetID="7" presetClass="entr" presetSubtype="4" fill="hold" nodeType="withEffect">
                                  <p:stCondLst>
                                    <p:cond delay="0"/>
                                  </p:stCondLst>
                                  <p:childTnLst>
                                    <p:set>
                                      <p:cBhvr>
                                        <p:cTn id="86" dur="1" fill="hold">
                                          <p:stCondLst>
                                            <p:cond delay="0"/>
                                          </p:stCondLst>
                                        </p:cTn>
                                        <p:tgtEl>
                                          <p:spTgt spid="42"/>
                                        </p:tgtEl>
                                        <p:attrNameLst>
                                          <p:attrName>style.visibility</p:attrName>
                                        </p:attrNameLst>
                                      </p:cBhvr>
                                      <p:to>
                                        <p:strVal val="visible"/>
                                      </p:to>
                                    </p:set>
                                    <p:anim calcmode="lin" valueType="num">
                                      <p:cBhvr additive="base">
                                        <p:cTn id="87" dur="1000" fill="hold"/>
                                        <p:tgtEl>
                                          <p:spTgt spid="42"/>
                                        </p:tgtEl>
                                        <p:attrNameLst>
                                          <p:attrName>ppt_x</p:attrName>
                                        </p:attrNameLst>
                                      </p:cBhvr>
                                      <p:tavLst>
                                        <p:tav tm="0">
                                          <p:val>
                                            <p:strVal val="#ppt_x"/>
                                          </p:val>
                                        </p:tav>
                                        <p:tav tm="100000">
                                          <p:val>
                                            <p:strVal val="#ppt_x"/>
                                          </p:val>
                                        </p:tav>
                                      </p:tavLst>
                                    </p:anim>
                                    <p:anim calcmode="lin" valueType="num">
                                      <p:cBhvr additive="base">
                                        <p:cTn id="88" dur="1000" fill="hold"/>
                                        <p:tgtEl>
                                          <p:spTgt spid="42"/>
                                        </p:tgtEl>
                                        <p:attrNameLst>
                                          <p:attrName>ppt_y</p:attrName>
                                        </p:attrNameLst>
                                      </p:cBhvr>
                                      <p:tavLst>
                                        <p:tav tm="0">
                                          <p:val>
                                            <p:strVal val="1+#ppt_h/2"/>
                                          </p:val>
                                        </p:tav>
                                        <p:tav tm="100000">
                                          <p:val>
                                            <p:strVal val="#ppt_y"/>
                                          </p:val>
                                        </p:tav>
                                      </p:tavLst>
                                    </p:anim>
                                  </p:childTnLst>
                                </p:cTn>
                              </p:par>
                              <p:par>
                                <p:cTn id="89" presetID="7" presetClass="entr" presetSubtype="4" fill="hold" nodeType="with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additive="base">
                                        <p:cTn id="91" dur="1000" fill="hold"/>
                                        <p:tgtEl>
                                          <p:spTgt spid="43"/>
                                        </p:tgtEl>
                                        <p:attrNameLst>
                                          <p:attrName>ppt_x</p:attrName>
                                        </p:attrNameLst>
                                      </p:cBhvr>
                                      <p:tavLst>
                                        <p:tav tm="0">
                                          <p:val>
                                            <p:strVal val="#ppt_x"/>
                                          </p:val>
                                        </p:tav>
                                        <p:tav tm="100000">
                                          <p:val>
                                            <p:strVal val="#ppt_x"/>
                                          </p:val>
                                        </p:tav>
                                      </p:tavLst>
                                    </p:anim>
                                    <p:anim calcmode="lin" valueType="num">
                                      <p:cBhvr additive="base">
                                        <p:cTn id="92" dur="1000" fill="hold"/>
                                        <p:tgtEl>
                                          <p:spTgt spid="43"/>
                                        </p:tgtEl>
                                        <p:attrNameLst>
                                          <p:attrName>ppt_y</p:attrName>
                                        </p:attrNameLst>
                                      </p:cBhvr>
                                      <p:tavLst>
                                        <p:tav tm="0">
                                          <p:val>
                                            <p:strVal val="1+#ppt_h/2"/>
                                          </p:val>
                                        </p:tav>
                                        <p:tav tm="100000">
                                          <p:val>
                                            <p:strVal val="#ppt_y"/>
                                          </p:val>
                                        </p:tav>
                                      </p:tavLst>
                                    </p:anim>
                                  </p:childTnLst>
                                </p:cTn>
                              </p:par>
                              <p:par>
                                <p:cTn id="93" presetID="7" presetClass="entr" presetSubtype="8" fill="hold" nodeType="withEffect">
                                  <p:stCondLst>
                                    <p:cond delay="0"/>
                                  </p:stCondLst>
                                  <p:childTnLst>
                                    <p:set>
                                      <p:cBhvr>
                                        <p:cTn id="94" dur="1" fill="hold">
                                          <p:stCondLst>
                                            <p:cond delay="0"/>
                                          </p:stCondLst>
                                        </p:cTn>
                                        <p:tgtEl>
                                          <p:spTgt spid="44"/>
                                        </p:tgtEl>
                                        <p:attrNameLst>
                                          <p:attrName>style.visibility</p:attrName>
                                        </p:attrNameLst>
                                      </p:cBhvr>
                                      <p:to>
                                        <p:strVal val="visible"/>
                                      </p:to>
                                    </p:set>
                                    <p:anim calcmode="lin" valueType="num">
                                      <p:cBhvr additive="base">
                                        <p:cTn id="95" dur="1000" fill="hold"/>
                                        <p:tgtEl>
                                          <p:spTgt spid="44"/>
                                        </p:tgtEl>
                                        <p:attrNameLst>
                                          <p:attrName>ppt_x</p:attrName>
                                        </p:attrNameLst>
                                      </p:cBhvr>
                                      <p:tavLst>
                                        <p:tav tm="0">
                                          <p:val>
                                            <p:strVal val="0-#ppt_w/2"/>
                                          </p:val>
                                        </p:tav>
                                        <p:tav tm="100000">
                                          <p:val>
                                            <p:strVal val="#ppt_x"/>
                                          </p:val>
                                        </p:tav>
                                      </p:tavLst>
                                    </p:anim>
                                    <p:anim calcmode="lin" valueType="num">
                                      <p:cBhvr additive="base">
                                        <p:cTn id="96" dur="1000" fill="hold"/>
                                        <p:tgtEl>
                                          <p:spTgt spid="44"/>
                                        </p:tgtEl>
                                        <p:attrNameLst>
                                          <p:attrName>ppt_y</p:attrName>
                                        </p:attrNameLst>
                                      </p:cBhvr>
                                      <p:tavLst>
                                        <p:tav tm="0">
                                          <p:val>
                                            <p:strVal val="#ppt_y"/>
                                          </p:val>
                                        </p:tav>
                                        <p:tav tm="100000">
                                          <p:val>
                                            <p:strVal val="#ppt_y"/>
                                          </p:val>
                                        </p:tav>
                                      </p:tavLst>
                                    </p:anim>
                                  </p:childTnLst>
                                </p:cTn>
                              </p:par>
                              <p:par>
                                <p:cTn id="97" presetID="7" presetClass="entr" presetSubtype="8" fill="hold" nodeType="withEffect">
                                  <p:stCondLst>
                                    <p:cond delay="0"/>
                                  </p:stCondLst>
                                  <p:childTnLst>
                                    <p:set>
                                      <p:cBhvr>
                                        <p:cTn id="98" dur="1" fill="hold">
                                          <p:stCondLst>
                                            <p:cond delay="0"/>
                                          </p:stCondLst>
                                        </p:cTn>
                                        <p:tgtEl>
                                          <p:spTgt spid="45"/>
                                        </p:tgtEl>
                                        <p:attrNameLst>
                                          <p:attrName>style.visibility</p:attrName>
                                        </p:attrNameLst>
                                      </p:cBhvr>
                                      <p:to>
                                        <p:strVal val="visible"/>
                                      </p:to>
                                    </p:set>
                                    <p:anim calcmode="lin" valueType="num">
                                      <p:cBhvr additive="base">
                                        <p:cTn id="99" dur="1000" fill="hold"/>
                                        <p:tgtEl>
                                          <p:spTgt spid="45"/>
                                        </p:tgtEl>
                                        <p:attrNameLst>
                                          <p:attrName>ppt_x</p:attrName>
                                        </p:attrNameLst>
                                      </p:cBhvr>
                                      <p:tavLst>
                                        <p:tav tm="0">
                                          <p:val>
                                            <p:strVal val="0-#ppt_w/2"/>
                                          </p:val>
                                        </p:tav>
                                        <p:tav tm="100000">
                                          <p:val>
                                            <p:strVal val="#ppt_x"/>
                                          </p:val>
                                        </p:tav>
                                      </p:tavLst>
                                    </p:anim>
                                    <p:anim calcmode="lin" valueType="num">
                                      <p:cBhvr additive="base">
                                        <p:cTn id="100" dur="1000" fill="hold"/>
                                        <p:tgtEl>
                                          <p:spTgt spid="45"/>
                                        </p:tgtEl>
                                        <p:attrNameLst>
                                          <p:attrName>ppt_y</p:attrName>
                                        </p:attrNameLst>
                                      </p:cBhvr>
                                      <p:tavLst>
                                        <p:tav tm="0">
                                          <p:val>
                                            <p:strVal val="#ppt_y"/>
                                          </p:val>
                                        </p:tav>
                                        <p:tav tm="100000">
                                          <p:val>
                                            <p:strVal val="#ppt_y"/>
                                          </p:val>
                                        </p:tav>
                                      </p:tavLst>
                                    </p:anim>
                                  </p:childTnLst>
                                </p:cTn>
                              </p:par>
                              <p:par>
                                <p:cTn id="101" presetID="7" presetClass="entr" presetSubtype="4"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anim calcmode="lin" valueType="num">
                                      <p:cBhvr additive="base">
                                        <p:cTn id="103" dur="1000" fill="hold"/>
                                        <p:tgtEl>
                                          <p:spTgt spid="46"/>
                                        </p:tgtEl>
                                        <p:attrNameLst>
                                          <p:attrName>ppt_x</p:attrName>
                                        </p:attrNameLst>
                                      </p:cBhvr>
                                      <p:tavLst>
                                        <p:tav tm="0">
                                          <p:val>
                                            <p:strVal val="#ppt_x"/>
                                          </p:val>
                                        </p:tav>
                                        <p:tav tm="100000">
                                          <p:val>
                                            <p:strVal val="#ppt_x"/>
                                          </p:val>
                                        </p:tav>
                                      </p:tavLst>
                                    </p:anim>
                                    <p:anim calcmode="lin" valueType="num">
                                      <p:cBhvr additive="base">
                                        <p:cTn id="104" dur="1000" fill="hold"/>
                                        <p:tgtEl>
                                          <p:spTgt spid="46"/>
                                        </p:tgtEl>
                                        <p:attrNameLst>
                                          <p:attrName>ppt_y</p:attrName>
                                        </p:attrNameLst>
                                      </p:cBhvr>
                                      <p:tavLst>
                                        <p:tav tm="0">
                                          <p:val>
                                            <p:strVal val="1+#ppt_h/2"/>
                                          </p:val>
                                        </p:tav>
                                        <p:tav tm="100000">
                                          <p:val>
                                            <p:strVal val="#ppt_y"/>
                                          </p:val>
                                        </p:tav>
                                      </p:tavLst>
                                    </p:anim>
                                  </p:childTnLst>
                                </p:cTn>
                              </p:par>
                              <p:par>
                                <p:cTn id="105" presetID="7" presetClass="entr" presetSubtype="4" fill="hold" grpId="0" nodeType="withEffect">
                                  <p:stCondLst>
                                    <p:cond delay="0"/>
                                  </p:stCondLst>
                                  <p:childTnLst>
                                    <p:set>
                                      <p:cBhvr>
                                        <p:cTn id="106" dur="1" fill="hold">
                                          <p:stCondLst>
                                            <p:cond delay="0"/>
                                          </p:stCondLst>
                                        </p:cTn>
                                        <p:tgtEl>
                                          <p:spTgt spid="47"/>
                                        </p:tgtEl>
                                        <p:attrNameLst>
                                          <p:attrName>style.visibility</p:attrName>
                                        </p:attrNameLst>
                                      </p:cBhvr>
                                      <p:to>
                                        <p:strVal val="visible"/>
                                      </p:to>
                                    </p:set>
                                    <p:anim calcmode="lin" valueType="num">
                                      <p:cBhvr additive="base">
                                        <p:cTn id="107" dur="1000" fill="hold"/>
                                        <p:tgtEl>
                                          <p:spTgt spid="47"/>
                                        </p:tgtEl>
                                        <p:attrNameLst>
                                          <p:attrName>ppt_x</p:attrName>
                                        </p:attrNameLst>
                                      </p:cBhvr>
                                      <p:tavLst>
                                        <p:tav tm="0">
                                          <p:val>
                                            <p:strVal val="#ppt_x"/>
                                          </p:val>
                                        </p:tav>
                                        <p:tav tm="100000">
                                          <p:val>
                                            <p:strVal val="#ppt_x"/>
                                          </p:val>
                                        </p:tav>
                                      </p:tavLst>
                                    </p:anim>
                                    <p:anim calcmode="lin" valueType="num">
                                      <p:cBhvr additive="base">
                                        <p:cTn id="108" dur="1000" fill="hold"/>
                                        <p:tgtEl>
                                          <p:spTgt spid="47"/>
                                        </p:tgtEl>
                                        <p:attrNameLst>
                                          <p:attrName>ppt_y</p:attrName>
                                        </p:attrNameLst>
                                      </p:cBhvr>
                                      <p:tavLst>
                                        <p:tav tm="0">
                                          <p:val>
                                            <p:strVal val="1+#ppt_h/2"/>
                                          </p:val>
                                        </p:tav>
                                        <p:tav tm="100000">
                                          <p:val>
                                            <p:strVal val="#ppt_y"/>
                                          </p:val>
                                        </p:tav>
                                      </p:tavLst>
                                    </p:anim>
                                  </p:childTnLst>
                                </p:cTn>
                              </p:par>
                              <p:par>
                                <p:cTn id="109" presetID="7" presetClass="entr" presetSubtype="4" fill="hold" grpId="0" nodeType="withEffect">
                                  <p:stCondLst>
                                    <p:cond delay="0"/>
                                  </p:stCondLst>
                                  <p:childTnLst>
                                    <p:set>
                                      <p:cBhvr>
                                        <p:cTn id="110" dur="1" fill="hold">
                                          <p:stCondLst>
                                            <p:cond delay="0"/>
                                          </p:stCondLst>
                                        </p:cTn>
                                        <p:tgtEl>
                                          <p:spTgt spid="48"/>
                                        </p:tgtEl>
                                        <p:attrNameLst>
                                          <p:attrName>style.visibility</p:attrName>
                                        </p:attrNameLst>
                                      </p:cBhvr>
                                      <p:to>
                                        <p:strVal val="visible"/>
                                      </p:to>
                                    </p:set>
                                    <p:anim calcmode="lin" valueType="num">
                                      <p:cBhvr additive="base">
                                        <p:cTn id="111" dur="1000" fill="hold"/>
                                        <p:tgtEl>
                                          <p:spTgt spid="48"/>
                                        </p:tgtEl>
                                        <p:attrNameLst>
                                          <p:attrName>ppt_x</p:attrName>
                                        </p:attrNameLst>
                                      </p:cBhvr>
                                      <p:tavLst>
                                        <p:tav tm="0">
                                          <p:val>
                                            <p:strVal val="#ppt_x"/>
                                          </p:val>
                                        </p:tav>
                                        <p:tav tm="100000">
                                          <p:val>
                                            <p:strVal val="#ppt_x"/>
                                          </p:val>
                                        </p:tav>
                                      </p:tavLst>
                                    </p:anim>
                                    <p:anim calcmode="lin" valueType="num">
                                      <p:cBhvr additive="base">
                                        <p:cTn id="112" dur="1000" fill="hold"/>
                                        <p:tgtEl>
                                          <p:spTgt spid="48"/>
                                        </p:tgtEl>
                                        <p:attrNameLst>
                                          <p:attrName>ppt_y</p:attrName>
                                        </p:attrNameLst>
                                      </p:cBhvr>
                                      <p:tavLst>
                                        <p:tav tm="0">
                                          <p:val>
                                            <p:strVal val="1+#ppt_h/2"/>
                                          </p:val>
                                        </p:tav>
                                        <p:tav tm="100000">
                                          <p:val>
                                            <p:strVal val="#ppt_y"/>
                                          </p:val>
                                        </p:tav>
                                      </p:tavLst>
                                    </p:anim>
                                  </p:childTnLst>
                                </p:cTn>
                              </p:par>
                              <p:par>
                                <p:cTn id="113" presetID="7" presetClass="entr" presetSubtype="4" fill="hold" grpId="0" nodeType="withEffect">
                                  <p:stCondLst>
                                    <p:cond delay="0"/>
                                  </p:stCondLst>
                                  <p:childTnLst>
                                    <p:set>
                                      <p:cBhvr>
                                        <p:cTn id="114" dur="1" fill="hold">
                                          <p:stCondLst>
                                            <p:cond delay="0"/>
                                          </p:stCondLst>
                                        </p:cTn>
                                        <p:tgtEl>
                                          <p:spTgt spid="49"/>
                                        </p:tgtEl>
                                        <p:attrNameLst>
                                          <p:attrName>style.visibility</p:attrName>
                                        </p:attrNameLst>
                                      </p:cBhvr>
                                      <p:to>
                                        <p:strVal val="visible"/>
                                      </p:to>
                                    </p:set>
                                    <p:anim calcmode="lin" valueType="num">
                                      <p:cBhvr additive="base">
                                        <p:cTn id="115" dur="1000" fill="hold"/>
                                        <p:tgtEl>
                                          <p:spTgt spid="49"/>
                                        </p:tgtEl>
                                        <p:attrNameLst>
                                          <p:attrName>ppt_x</p:attrName>
                                        </p:attrNameLst>
                                      </p:cBhvr>
                                      <p:tavLst>
                                        <p:tav tm="0">
                                          <p:val>
                                            <p:strVal val="#ppt_x"/>
                                          </p:val>
                                        </p:tav>
                                        <p:tav tm="100000">
                                          <p:val>
                                            <p:strVal val="#ppt_x"/>
                                          </p:val>
                                        </p:tav>
                                      </p:tavLst>
                                    </p:anim>
                                    <p:anim calcmode="lin" valueType="num">
                                      <p:cBhvr additive="base">
                                        <p:cTn id="116" dur="1000" fill="hold"/>
                                        <p:tgtEl>
                                          <p:spTgt spid="49"/>
                                        </p:tgtEl>
                                        <p:attrNameLst>
                                          <p:attrName>ppt_y</p:attrName>
                                        </p:attrNameLst>
                                      </p:cBhvr>
                                      <p:tavLst>
                                        <p:tav tm="0">
                                          <p:val>
                                            <p:strVal val="1+#ppt_h/2"/>
                                          </p:val>
                                        </p:tav>
                                        <p:tav tm="100000">
                                          <p:val>
                                            <p:strVal val="#ppt_y"/>
                                          </p:val>
                                        </p:tav>
                                      </p:tavLst>
                                    </p:anim>
                                  </p:childTnLst>
                                </p:cTn>
                              </p:par>
                              <p:par>
                                <p:cTn id="117" presetID="7" presetClass="entr" presetSubtype="4" fill="hold" grpId="0" nodeType="withEffect">
                                  <p:stCondLst>
                                    <p:cond delay="0"/>
                                  </p:stCondLst>
                                  <p:childTnLst>
                                    <p:set>
                                      <p:cBhvr>
                                        <p:cTn id="118" dur="1" fill="hold">
                                          <p:stCondLst>
                                            <p:cond delay="0"/>
                                          </p:stCondLst>
                                        </p:cTn>
                                        <p:tgtEl>
                                          <p:spTgt spid="50"/>
                                        </p:tgtEl>
                                        <p:attrNameLst>
                                          <p:attrName>style.visibility</p:attrName>
                                        </p:attrNameLst>
                                      </p:cBhvr>
                                      <p:to>
                                        <p:strVal val="visible"/>
                                      </p:to>
                                    </p:set>
                                    <p:anim calcmode="lin" valueType="num">
                                      <p:cBhvr additive="base">
                                        <p:cTn id="119" dur="1000" fill="hold"/>
                                        <p:tgtEl>
                                          <p:spTgt spid="50"/>
                                        </p:tgtEl>
                                        <p:attrNameLst>
                                          <p:attrName>ppt_x</p:attrName>
                                        </p:attrNameLst>
                                      </p:cBhvr>
                                      <p:tavLst>
                                        <p:tav tm="0">
                                          <p:val>
                                            <p:strVal val="#ppt_x"/>
                                          </p:val>
                                        </p:tav>
                                        <p:tav tm="100000">
                                          <p:val>
                                            <p:strVal val="#ppt_x"/>
                                          </p:val>
                                        </p:tav>
                                      </p:tavLst>
                                    </p:anim>
                                    <p:anim calcmode="lin" valueType="num">
                                      <p:cBhvr additive="base">
                                        <p:cTn id="120" dur="1000" fill="hold"/>
                                        <p:tgtEl>
                                          <p:spTgt spid="50"/>
                                        </p:tgtEl>
                                        <p:attrNameLst>
                                          <p:attrName>ppt_y</p:attrName>
                                        </p:attrNameLst>
                                      </p:cBhvr>
                                      <p:tavLst>
                                        <p:tav tm="0">
                                          <p:val>
                                            <p:strVal val="1+#ppt_h/2"/>
                                          </p:val>
                                        </p:tav>
                                        <p:tav tm="100000">
                                          <p:val>
                                            <p:strVal val="#ppt_y"/>
                                          </p:val>
                                        </p:tav>
                                      </p:tavLst>
                                    </p:anim>
                                  </p:childTnLst>
                                </p:cTn>
                              </p:par>
                              <p:par>
                                <p:cTn id="121" presetID="7" presetClass="entr" presetSubtype="8" fill="hold" grpId="0" nodeType="withEffect">
                                  <p:stCondLst>
                                    <p:cond delay="0"/>
                                  </p:stCondLst>
                                  <p:childTnLst>
                                    <p:set>
                                      <p:cBhvr>
                                        <p:cTn id="122" dur="1" fill="hold">
                                          <p:stCondLst>
                                            <p:cond delay="0"/>
                                          </p:stCondLst>
                                        </p:cTn>
                                        <p:tgtEl>
                                          <p:spTgt spid="51"/>
                                        </p:tgtEl>
                                        <p:attrNameLst>
                                          <p:attrName>style.visibility</p:attrName>
                                        </p:attrNameLst>
                                      </p:cBhvr>
                                      <p:to>
                                        <p:strVal val="visible"/>
                                      </p:to>
                                    </p:set>
                                    <p:anim calcmode="lin" valueType="num">
                                      <p:cBhvr additive="base">
                                        <p:cTn id="123" dur="1000" fill="hold"/>
                                        <p:tgtEl>
                                          <p:spTgt spid="51"/>
                                        </p:tgtEl>
                                        <p:attrNameLst>
                                          <p:attrName>ppt_x</p:attrName>
                                        </p:attrNameLst>
                                      </p:cBhvr>
                                      <p:tavLst>
                                        <p:tav tm="0">
                                          <p:val>
                                            <p:strVal val="0-#ppt_w/2"/>
                                          </p:val>
                                        </p:tav>
                                        <p:tav tm="100000">
                                          <p:val>
                                            <p:strVal val="#ppt_x"/>
                                          </p:val>
                                        </p:tav>
                                      </p:tavLst>
                                    </p:anim>
                                    <p:anim calcmode="lin" valueType="num">
                                      <p:cBhvr additive="base">
                                        <p:cTn id="124" dur="1000" fill="hold"/>
                                        <p:tgtEl>
                                          <p:spTgt spid="51"/>
                                        </p:tgtEl>
                                        <p:attrNameLst>
                                          <p:attrName>ppt_y</p:attrName>
                                        </p:attrNameLst>
                                      </p:cBhvr>
                                      <p:tavLst>
                                        <p:tav tm="0">
                                          <p:val>
                                            <p:strVal val="#ppt_y"/>
                                          </p:val>
                                        </p:tav>
                                        <p:tav tm="100000">
                                          <p:val>
                                            <p:strVal val="#ppt_y"/>
                                          </p:val>
                                        </p:tav>
                                      </p:tavLst>
                                    </p:anim>
                                  </p:childTnLst>
                                </p:cTn>
                              </p:par>
                              <p:par>
                                <p:cTn id="125" presetID="7" presetClass="entr" presetSubtype="8" fill="hold" nodeType="withEffect">
                                  <p:stCondLst>
                                    <p:cond delay="0"/>
                                  </p:stCondLst>
                                  <p:childTnLst>
                                    <p:set>
                                      <p:cBhvr>
                                        <p:cTn id="126" dur="1" fill="hold">
                                          <p:stCondLst>
                                            <p:cond delay="0"/>
                                          </p:stCondLst>
                                        </p:cTn>
                                        <p:tgtEl>
                                          <p:spTgt spid="71"/>
                                        </p:tgtEl>
                                        <p:attrNameLst>
                                          <p:attrName>style.visibility</p:attrName>
                                        </p:attrNameLst>
                                      </p:cBhvr>
                                      <p:to>
                                        <p:strVal val="visible"/>
                                      </p:to>
                                    </p:set>
                                    <p:anim calcmode="lin" valueType="num">
                                      <p:cBhvr additive="base">
                                        <p:cTn id="127" dur="1000" fill="hold"/>
                                        <p:tgtEl>
                                          <p:spTgt spid="71"/>
                                        </p:tgtEl>
                                        <p:attrNameLst>
                                          <p:attrName>ppt_x</p:attrName>
                                        </p:attrNameLst>
                                      </p:cBhvr>
                                      <p:tavLst>
                                        <p:tav tm="0">
                                          <p:val>
                                            <p:strVal val="0-#ppt_w/2"/>
                                          </p:val>
                                        </p:tav>
                                        <p:tav tm="100000">
                                          <p:val>
                                            <p:strVal val="#ppt_x"/>
                                          </p:val>
                                        </p:tav>
                                      </p:tavLst>
                                    </p:anim>
                                    <p:anim calcmode="lin" valueType="num">
                                      <p:cBhvr additive="base">
                                        <p:cTn id="128" dur="1000" fill="hold"/>
                                        <p:tgtEl>
                                          <p:spTgt spid="71"/>
                                        </p:tgtEl>
                                        <p:attrNameLst>
                                          <p:attrName>ppt_y</p:attrName>
                                        </p:attrNameLst>
                                      </p:cBhvr>
                                      <p:tavLst>
                                        <p:tav tm="0">
                                          <p:val>
                                            <p:strVal val="#ppt_y"/>
                                          </p:val>
                                        </p:tav>
                                        <p:tav tm="100000">
                                          <p:val>
                                            <p:strVal val="#ppt_y"/>
                                          </p:val>
                                        </p:tav>
                                      </p:tavLst>
                                    </p:anim>
                                  </p:childTnLst>
                                </p:cTn>
                              </p:par>
                              <p:par>
                                <p:cTn id="129" presetID="7" presetClass="entr" presetSubtype="4" fill="hold" grpId="0" nodeType="withEffect">
                                  <p:stCondLst>
                                    <p:cond delay="0"/>
                                  </p:stCondLst>
                                  <p:childTnLst>
                                    <p:set>
                                      <p:cBhvr>
                                        <p:cTn id="130" dur="1" fill="hold">
                                          <p:stCondLst>
                                            <p:cond delay="0"/>
                                          </p:stCondLst>
                                        </p:cTn>
                                        <p:tgtEl>
                                          <p:spTgt spid="8"/>
                                        </p:tgtEl>
                                        <p:attrNameLst>
                                          <p:attrName>style.visibility</p:attrName>
                                        </p:attrNameLst>
                                      </p:cBhvr>
                                      <p:to>
                                        <p:strVal val="visible"/>
                                      </p:to>
                                    </p:set>
                                    <p:anim calcmode="lin" valueType="num">
                                      <p:cBhvr additive="base">
                                        <p:cTn id="131" dur="1000" fill="hold"/>
                                        <p:tgtEl>
                                          <p:spTgt spid="8"/>
                                        </p:tgtEl>
                                        <p:attrNameLst>
                                          <p:attrName>ppt_x</p:attrName>
                                        </p:attrNameLst>
                                      </p:cBhvr>
                                      <p:tavLst>
                                        <p:tav tm="0">
                                          <p:val>
                                            <p:strVal val="#ppt_x"/>
                                          </p:val>
                                        </p:tav>
                                        <p:tav tm="100000">
                                          <p:val>
                                            <p:strVal val="#ppt_x"/>
                                          </p:val>
                                        </p:tav>
                                      </p:tavLst>
                                    </p:anim>
                                    <p:anim calcmode="lin" valueType="num">
                                      <p:cBhvr additive="base">
                                        <p:cTn id="132" dur="1000" fill="hold"/>
                                        <p:tgtEl>
                                          <p:spTgt spid="8"/>
                                        </p:tgtEl>
                                        <p:attrNameLst>
                                          <p:attrName>ppt_y</p:attrName>
                                        </p:attrNameLst>
                                      </p:cBhvr>
                                      <p:tavLst>
                                        <p:tav tm="0">
                                          <p:val>
                                            <p:strVal val="1+#ppt_h/2"/>
                                          </p:val>
                                        </p:tav>
                                        <p:tav tm="100000">
                                          <p:val>
                                            <p:strVal val="#ppt_y"/>
                                          </p:val>
                                        </p:tav>
                                      </p:tavLst>
                                    </p:anim>
                                  </p:childTnLst>
                                </p:cTn>
                              </p:par>
                              <p:par>
                                <p:cTn id="133" presetID="7" presetClass="entr" presetSubtype="4" fill="hold" grpId="0" nodeType="withEffect">
                                  <p:stCondLst>
                                    <p:cond delay="0"/>
                                  </p:stCondLst>
                                  <p:childTnLst>
                                    <p:set>
                                      <p:cBhvr>
                                        <p:cTn id="134" dur="1" fill="hold">
                                          <p:stCondLst>
                                            <p:cond delay="0"/>
                                          </p:stCondLst>
                                        </p:cTn>
                                        <p:tgtEl>
                                          <p:spTgt spid="9"/>
                                        </p:tgtEl>
                                        <p:attrNameLst>
                                          <p:attrName>style.visibility</p:attrName>
                                        </p:attrNameLst>
                                      </p:cBhvr>
                                      <p:to>
                                        <p:strVal val="visible"/>
                                      </p:to>
                                    </p:set>
                                    <p:anim calcmode="lin" valueType="num">
                                      <p:cBhvr additive="base">
                                        <p:cTn id="135" dur="1000" fill="hold"/>
                                        <p:tgtEl>
                                          <p:spTgt spid="9"/>
                                        </p:tgtEl>
                                        <p:attrNameLst>
                                          <p:attrName>ppt_x</p:attrName>
                                        </p:attrNameLst>
                                      </p:cBhvr>
                                      <p:tavLst>
                                        <p:tav tm="0">
                                          <p:val>
                                            <p:strVal val="#ppt_x"/>
                                          </p:val>
                                        </p:tav>
                                        <p:tav tm="100000">
                                          <p:val>
                                            <p:strVal val="#ppt_x"/>
                                          </p:val>
                                        </p:tav>
                                      </p:tavLst>
                                    </p:anim>
                                    <p:anim calcmode="lin" valueType="num">
                                      <p:cBhvr additive="base">
                                        <p:cTn id="13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7" presetClass="entr" presetSubtype="8" fill="hold" nodeType="clickEffect">
                                  <p:stCondLst>
                                    <p:cond delay="0"/>
                                  </p:stCondLst>
                                  <p:childTnLst>
                                    <p:set>
                                      <p:cBhvr>
                                        <p:cTn id="140" dur="1" fill="hold">
                                          <p:stCondLst>
                                            <p:cond delay="0"/>
                                          </p:stCondLst>
                                        </p:cTn>
                                        <p:tgtEl>
                                          <p:spTgt spid="7"/>
                                        </p:tgtEl>
                                        <p:attrNameLst>
                                          <p:attrName>style.visibility</p:attrName>
                                        </p:attrNameLst>
                                      </p:cBhvr>
                                      <p:to>
                                        <p:strVal val="visible"/>
                                      </p:to>
                                    </p:set>
                                    <p:anim calcmode="lin" valueType="num">
                                      <p:cBhvr additive="base">
                                        <p:cTn id="141" dur="1000" fill="hold"/>
                                        <p:tgtEl>
                                          <p:spTgt spid="7"/>
                                        </p:tgtEl>
                                        <p:attrNameLst>
                                          <p:attrName>ppt_x</p:attrName>
                                        </p:attrNameLst>
                                      </p:cBhvr>
                                      <p:tavLst>
                                        <p:tav tm="0">
                                          <p:val>
                                            <p:strVal val="0-#ppt_w/2"/>
                                          </p:val>
                                        </p:tav>
                                        <p:tav tm="100000">
                                          <p:val>
                                            <p:strVal val="#ppt_x"/>
                                          </p:val>
                                        </p:tav>
                                      </p:tavLst>
                                    </p:anim>
                                    <p:anim calcmode="lin" valueType="num">
                                      <p:cBhvr additive="base">
                                        <p:cTn id="142" dur="1000" fill="hold"/>
                                        <p:tgtEl>
                                          <p:spTgt spid="7"/>
                                        </p:tgtEl>
                                        <p:attrNameLst>
                                          <p:attrName>ppt_y</p:attrName>
                                        </p:attrNameLst>
                                      </p:cBhvr>
                                      <p:tavLst>
                                        <p:tav tm="0">
                                          <p:val>
                                            <p:strVal val="#ppt_y"/>
                                          </p:val>
                                        </p:tav>
                                        <p:tav tm="100000">
                                          <p:val>
                                            <p:strVal val="#ppt_y"/>
                                          </p:val>
                                        </p:tav>
                                      </p:tavLst>
                                    </p:anim>
                                  </p:childTnLst>
                                </p:cTn>
                              </p:par>
                              <p:par>
                                <p:cTn id="143" presetID="7" presetClass="entr" presetSubtype="8" fill="hold" grpId="0" nodeType="withEffect">
                                  <p:stCondLst>
                                    <p:cond delay="0"/>
                                  </p:stCondLst>
                                  <p:childTnLst>
                                    <p:set>
                                      <p:cBhvr>
                                        <p:cTn id="144" dur="1" fill="hold">
                                          <p:stCondLst>
                                            <p:cond delay="0"/>
                                          </p:stCondLst>
                                        </p:cTn>
                                        <p:tgtEl>
                                          <p:spTgt spid="19"/>
                                        </p:tgtEl>
                                        <p:attrNameLst>
                                          <p:attrName>style.visibility</p:attrName>
                                        </p:attrNameLst>
                                      </p:cBhvr>
                                      <p:to>
                                        <p:strVal val="visible"/>
                                      </p:to>
                                    </p:set>
                                    <p:anim calcmode="lin" valueType="num">
                                      <p:cBhvr additive="base">
                                        <p:cTn id="145" dur="1000" fill="hold"/>
                                        <p:tgtEl>
                                          <p:spTgt spid="19"/>
                                        </p:tgtEl>
                                        <p:attrNameLst>
                                          <p:attrName>ppt_x</p:attrName>
                                        </p:attrNameLst>
                                      </p:cBhvr>
                                      <p:tavLst>
                                        <p:tav tm="0">
                                          <p:val>
                                            <p:strVal val="0-#ppt_w/2"/>
                                          </p:val>
                                        </p:tav>
                                        <p:tav tm="100000">
                                          <p:val>
                                            <p:strVal val="#ppt_x"/>
                                          </p:val>
                                        </p:tav>
                                      </p:tavLst>
                                    </p:anim>
                                    <p:anim calcmode="lin" valueType="num">
                                      <p:cBhvr additive="base">
                                        <p:cTn id="146" dur="1000" fill="hold"/>
                                        <p:tgtEl>
                                          <p:spTgt spid="19"/>
                                        </p:tgtEl>
                                        <p:attrNameLst>
                                          <p:attrName>ppt_y</p:attrName>
                                        </p:attrNameLst>
                                      </p:cBhvr>
                                      <p:tavLst>
                                        <p:tav tm="0">
                                          <p:val>
                                            <p:strVal val="#ppt_y"/>
                                          </p:val>
                                        </p:tav>
                                        <p:tav tm="100000">
                                          <p:val>
                                            <p:strVal val="#ppt_y"/>
                                          </p:val>
                                        </p:tav>
                                      </p:tavLst>
                                    </p:anim>
                                  </p:childTnLst>
                                </p:cTn>
                              </p:par>
                              <p:par>
                                <p:cTn id="147" presetID="7" presetClass="entr" presetSubtype="8" fill="hold" grpId="0" nodeType="withEffect">
                                  <p:stCondLst>
                                    <p:cond delay="0"/>
                                  </p:stCondLst>
                                  <p:childTnLst>
                                    <p:set>
                                      <p:cBhvr>
                                        <p:cTn id="148" dur="1" fill="hold">
                                          <p:stCondLst>
                                            <p:cond delay="0"/>
                                          </p:stCondLst>
                                        </p:cTn>
                                        <p:tgtEl>
                                          <p:spTgt spid="20"/>
                                        </p:tgtEl>
                                        <p:attrNameLst>
                                          <p:attrName>style.visibility</p:attrName>
                                        </p:attrNameLst>
                                      </p:cBhvr>
                                      <p:to>
                                        <p:strVal val="visible"/>
                                      </p:to>
                                    </p:set>
                                    <p:anim calcmode="lin" valueType="num">
                                      <p:cBhvr additive="base">
                                        <p:cTn id="149" dur="1000" fill="hold"/>
                                        <p:tgtEl>
                                          <p:spTgt spid="20"/>
                                        </p:tgtEl>
                                        <p:attrNameLst>
                                          <p:attrName>ppt_x</p:attrName>
                                        </p:attrNameLst>
                                      </p:cBhvr>
                                      <p:tavLst>
                                        <p:tav tm="0">
                                          <p:val>
                                            <p:strVal val="0-#ppt_w/2"/>
                                          </p:val>
                                        </p:tav>
                                        <p:tav tm="100000">
                                          <p:val>
                                            <p:strVal val="#ppt_x"/>
                                          </p:val>
                                        </p:tav>
                                      </p:tavLst>
                                    </p:anim>
                                    <p:anim calcmode="lin" valueType="num">
                                      <p:cBhvr additive="base">
                                        <p:cTn id="150" dur="1000" fill="hold"/>
                                        <p:tgtEl>
                                          <p:spTgt spid="20"/>
                                        </p:tgtEl>
                                        <p:attrNameLst>
                                          <p:attrName>ppt_y</p:attrName>
                                        </p:attrNameLst>
                                      </p:cBhvr>
                                      <p:tavLst>
                                        <p:tav tm="0">
                                          <p:val>
                                            <p:strVal val="#ppt_y"/>
                                          </p:val>
                                        </p:tav>
                                        <p:tav tm="100000">
                                          <p:val>
                                            <p:strVal val="#ppt_y"/>
                                          </p:val>
                                        </p:tav>
                                      </p:tavLst>
                                    </p:anim>
                                  </p:childTnLst>
                                </p:cTn>
                              </p:par>
                              <p:par>
                                <p:cTn id="151" presetID="7" presetClass="entr" presetSubtype="8" fill="hold" nodeType="withEffect">
                                  <p:stCondLst>
                                    <p:cond delay="0"/>
                                  </p:stCondLst>
                                  <p:childTnLst>
                                    <p:set>
                                      <p:cBhvr>
                                        <p:cTn id="152" dur="1" fill="hold">
                                          <p:stCondLst>
                                            <p:cond delay="0"/>
                                          </p:stCondLst>
                                        </p:cTn>
                                        <p:tgtEl>
                                          <p:spTgt spid="24"/>
                                        </p:tgtEl>
                                        <p:attrNameLst>
                                          <p:attrName>style.visibility</p:attrName>
                                        </p:attrNameLst>
                                      </p:cBhvr>
                                      <p:to>
                                        <p:strVal val="visible"/>
                                      </p:to>
                                    </p:set>
                                    <p:anim calcmode="lin" valueType="num">
                                      <p:cBhvr additive="base">
                                        <p:cTn id="153" dur="1000" fill="hold"/>
                                        <p:tgtEl>
                                          <p:spTgt spid="24"/>
                                        </p:tgtEl>
                                        <p:attrNameLst>
                                          <p:attrName>ppt_x</p:attrName>
                                        </p:attrNameLst>
                                      </p:cBhvr>
                                      <p:tavLst>
                                        <p:tav tm="0">
                                          <p:val>
                                            <p:strVal val="0-#ppt_w/2"/>
                                          </p:val>
                                        </p:tav>
                                        <p:tav tm="100000">
                                          <p:val>
                                            <p:strVal val="#ppt_x"/>
                                          </p:val>
                                        </p:tav>
                                      </p:tavLst>
                                    </p:anim>
                                    <p:anim calcmode="lin" valueType="num">
                                      <p:cBhvr additive="base">
                                        <p:cTn id="154" dur="1000" fill="hold"/>
                                        <p:tgtEl>
                                          <p:spTgt spid="24"/>
                                        </p:tgtEl>
                                        <p:attrNameLst>
                                          <p:attrName>ppt_y</p:attrName>
                                        </p:attrNameLst>
                                      </p:cBhvr>
                                      <p:tavLst>
                                        <p:tav tm="0">
                                          <p:val>
                                            <p:strVal val="#ppt_y"/>
                                          </p:val>
                                        </p:tav>
                                        <p:tav tm="100000">
                                          <p:val>
                                            <p:strVal val="#ppt_y"/>
                                          </p:val>
                                        </p:tav>
                                      </p:tavLst>
                                    </p:anim>
                                  </p:childTnLst>
                                </p:cTn>
                              </p:par>
                              <p:par>
                                <p:cTn id="155" presetID="7" presetClass="entr" presetSubtype="8" fill="hold" grpId="1" nodeType="withEffect">
                                  <p:stCondLst>
                                    <p:cond delay="0"/>
                                  </p:stCondLst>
                                  <p:childTnLst>
                                    <p:set>
                                      <p:cBhvr>
                                        <p:cTn id="156" dur="1" fill="hold">
                                          <p:stCondLst>
                                            <p:cond delay="0"/>
                                          </p:stCondLst>
                                        </p:cTn>
                                        <p:tgtEl>
                                          <p:spTgt spid="32"/>
                                        </p:tgtEl>
                                        <p:attrNameLst>
                                          <p:attrName>style.visibility</p:attrName>
                                        </p:attrNameLst>
                                      </p:cBhvr>
                                      <p:to>
                                        <p:strVal val="visible"/>
                                      </p:to>
                                    </p:set>
                                    <p:anim calcmode="lin" valueType="num">
                                      <p:cBhvr additive="base">
                                        <p:cTn id="157" dur="1000" fill="hold"/>
                                        <p:tgtEl>
                                          <p:spTgt spid="32"/>
                                        </p:tgtEl>
                                        <p:attrNameLst>
                                          <p:attrName>ppt_x</p:attrName>
                                        </p:attrNameLst>
                                      </p:cBhvr>
                                      <p:tavLst>
                                        <p:tav tm="0">
                                          <p:val>
                                            <p:strVal val="0-#ppt_w/2"/>
                                          </p:val>
                                        </p:tav>
                                        <p:tav tm="100000">
                                          <p:val>
                                            <p:strVal val="#ppt_x"/>
                                          </p:val>
                                        </p:tav>
                                      </p:tavLst>
                                    </p:anim>
                                    <p:anim calcmode="lin" valueType="num">
                                      <p:cBhvr additive="base">
                                        <p:cTn id="158" dur="1000" fill="hold"/>
                                        <p:tgtEl>
                                          <p:spTgt spid="32"/>
                                        </p:tgtEl>
                                        <p:attrNameLst>
                                          <p:attrName>ppt_y</p:attrName>
                                        </p:attrNameLst>
                                      </p:cBhvr>
                                      <p:tavLst>
                                        <p:tav tm="0">
                                          <p:val>
                                            <p:strVal val="#ppt_y"/>
                                          </p:val>
                                        </p:tav>
                                        <p:tav tm="100000">
                                          <p:val>
                                            <p:strVal val="#ppt_y"/>
                                          </p:val>
                                        </p:tav>
                                      </p:tavLst>
                                    </p:anim>
                                  </p:childTnLst>
                                </p:cTn>
                              </p:par>
                              <p:par>
                                <p:cTn id="159" presetID="7" presetClass="entr" presetSubtype="8" fill="hold" nodeType="withEffect">
                                  <p:stCondLst>
                                    <p:cond delay="0"/>
                                  </p:stCondLst>
                                  <p:childTnLst>
                                    <p:set>
                                      <p:cBhvr>
                                        <p:cTn id="160" dur="1" fill="hold">
                                          <p:stCondLst>
                                            <p:cond delay="0"/>
                                          </p:stCondLst>
                                        </p:cTn>
                                        <p:tgtEl>
                                          <p:spTgt spid="44"/>
                                        </p:tgtEl>
                                        <p:attrNameLst>
                                          <p:attrName>style.visibility</p:attrName>
                                        </p:attrNameLst>
                                      </p:cBhvr>
                                      <p:to>
                                        <p:strVal val="visible"/>
                                      </p:to>
                                    </p:set>
                                    <p:anim calcmode="lin" valueType="num">
                                      <p:cBhvr additive="base">
                                        <p:cTn id="161" dur="1000" fill="hold"/>
                                        <p:tgtEl>
                                          <p:spTgt spid="44"/>
                                        </p:tgtEl>
                                        <p:attrNameLst>
                                          <p:attrName>ppt_x</p:attrName>
                                        </p:attrNameLst>
                                      </p:cBhvr>
                                      <p:tavLst>
                                        <p:tav tm="0">
                                          <p:val>
                                            <p:strVal val="0-#ppt_w/2"/>
                                          </p:val>
                                        </p:tav>
                                        <p:tav tm="100000">
                                          <p:val>
                                            <p:strVal val="#ppt_x"/>
                                          </p:val>
                                        </p:tav>
                                      </p:tavLst>
                                    </p:anim>
                                    <p:anim calcmode="lin" valueType="num">
                                      <p:cBhvr additive="base">
                                        <p:cTn id="162" dur="1000" fill="hold"/>
                                        <p:tgtEl>
                                          <p:spTgt spid="44"/>
                                        </p:tgtEl>
                                        <p:attrNameLst>
                                          <p:attrName>ppt_y</p:attrName>
                                        </p:attrNameLst>
                                      </p:cBhvr>
                                      <p:tavLst>
                                        <p:tav tm="0">
                                          <p:val>
                                            <p:strVal val="#ppt_y"/>
                                          </p:val>
                                        </p:tav>
                                        <p:tav tm="100000">
                                          <p:val>
                                            <p:strVal val="#ppt_y"/>
                                          </p:val>
                                        </p:tav>
                                      </p:tavLst>
                                    </p:anim>
                                  </p:childTnLst>
                                </p:cTn>
                              </p:par>
                              <p:par>
                                <p:cTn id="163" presetID="7" presetClass="entr" presetSubtype="8" fill="hold" nodeType="withEffect">
                                  <p:stCondLst>
                                    <p:cond delay="0"/>
                                  </p:stCondLst>
                                  <p:childTnLst>
                                    <p:set>
                                      <p:cBhvr>
                                        <p:cTn id="164" dur="1" fill="hold">
                                          <p:stCondLst>
                                            <p:cond delay="0"/>
                                          </p:stCondLst>
                                        </p:cTn>
                                        <p:tgtEl>
                                          <p:spTgt spid="45"/>
                                        </p:tgtEl>
                                        <p:attrNameLst>
                                          <p:attrName>style.visibility</p:attrName>
                                        </p:attrNameLst>
                                      </p:cBhvr>
                                      <p:to>
                                        <p:strVal val="visible"/>
                                      </p:to>
                                    </p:set>
                                    <p:anim calcmode="lin" valueType="num">
                                      <p:cBhvr additive="base">
                                        <p:cTn id="165" dur="1000" fill="hold"/>
                                        <p:tgtEl>
                                          <p:spTgt spid="45"/>
                                        </p:tgtEl>
                                        <p:attrNameLst>
                                          <p:attrName>ppt_x</p:attrName>
                                        </p:attrNameLst>
                                      </p:cBhvr>
                                      <p:tavLst>
                                        <p:tav tm="0">
                                          <p:val>
                                            <p:strVal val="0-#ppt_w/2"/>
                                          </p:val>
                                        </p:tav>
                                        <p:tav tm="100000">
                                          <p:val>
                                            <p:strVal val="#ppt_x"/>
                                          </p:val>
                                        </p:tav>
                                      </p:tavLst>
                                    </p:anim>
                                    <p:anim calcmode="lin" valueType="num">
                                      <p:cBhvr additive="base">
                                        <p:cTn id="166" dur="1000" fill="hold"/>
                                        <p:tgtEl>
                                          <p:spTgt spid="45"/>
                                        </p:tgtEl>
                                        <p:attrNameLst>
                                          <p:attrName>ppt_y</p:attrName>
                                        </p:attrNameLst>
                                      </p:cBhvr>
                                      <p:tavLst>
                                        <p:tav tm="0">
                                          <p:val>
                                            <p:strVal val="#ppt_y"/>
                                          </p:val>
                                        </p:tav>
                                        <p:tav tm="100000">
                                          <p:val>
                                            <p:strVal val="#ppt_y"/>
                                          </p:val>
                                        </p:tav>
                                      </p:tavLst>
                                    </p:anim>
                                  </p:childTnLst>
                                </p:cTn>
                              </p:par>
                              <p:par>
                                <p:cTn id="167" presetID="7" presetClass="entr" presetSubtype="8" fill="hold" grpId="1" nodeType="withEffect">
                                  <p:stCondLst>
                                    <p:cond delay="0"/>
                                  </p:stCondLst>
                                  <p:childTnLst>
                                    <p:set>
                                      <p:cBhvr>
                                        <p:cTn id="168" dur="1" fill="hold">
                                          <p:stCondLst>
                                            <p:cond delay="0"/>
                                          </p:stCondLst>
                                        </p:cTn>
                                        <p:tgtEl>
                                          <p:spTgt spid="51"/>
                                        </p:tgtEl>
                                        <p:attrNameLst>
                                          <p:attrName>style.visibility</p:attrName>
                                        </p:attrNameLst>
                                      </p:cBhvr>
                                      <p:to>
                                        <p:strVal val="visible"/>
                                      </p:to>
                                    </p:set>
                                    <p:anim calcmode="lin" valueType="num">
                                      <p:cBhvr additive="base">
                                        <p:cTn id="169" dur="1000" fill="hold"/>
                                        <p:tgtEl>
                                          <p:spTgt spid="51"/>
                                        </p:tgtEl>
                                        <p:attrNameLst>
                                          <p:attrName>ppt_x</p:attrName>
                                        </p:attrNameLst>
                                      </p:cBhvr>
                                      <p:tavLst>
                                        <p:tav tm="0">
                                          <p:val>
                                            <p:strVal val="0-#ppt_w/2"/>
                                          </p:val>
                                        </p:tav>
                                        <p:tav tm="100000">
                                          <p:val>
                                            <p:strVal val="#ppt_x"/>
                                          </p:val>
                                        </p:tav>
                                      </p:tavLst>
                                    </p:anim>
                                    <p:anim calcmode="lin" valueType="num">
                                      <p:cBhvr additive="base">
                                        <p:cTn id="170" dur="1000" fill="hold"/>
                                        <p:tgtEl>
                                          <p:spTgt spid="51"/>
                                        </p:tgtEl>
                                        <p:attrNameLst>
                                          <p:attrName>ppt_y</p:attrName>
                                        </p:attrNameLst>
                                      </p:cBhvr>
                                      <p:tavLst>
                                        <p:tav tm="0">
                                          <p:val>
                                            <p:strVal val="#ppt_y"/>
                                          </p:val>
                                        </p:tav>
                                        <p:tav tm="100000">
                                          <p:val>
                                            <p:strVal val="#ppt_y"/>
                                          </p:val>
                                        </p:tav>
                                      </p:tavLst>
                                    </p:anim>
                                  </p:childTnLst>
                                </p:cTn>
                              </p:par>
                              <p:par>
                                <p:cTn id="171" presetID="7" presetClass="entr" presetSubtype="8" fill="hold" nodeType="withEffect">
                                  <p:stCondLst>
                                    <p:cond delay="0"/>
                                  </p:stCondLst>
                                  <p:childTnLst>
                                    <p:set>
                                      <p:cBhvr>
                                        <p:cTn id="172" dur="1" fill="hold">
                                          <p:stCondLst>
                                            <p:cond delay="0"/>
                                          </p:stCondLst>
                                        </p:cTn>
                                        <p:tgtEl>
                                          <p:spTgt spid="54"/>
                                        </p:tgtEl>
                                        <p:attrNameLst>
                                          <p:attrName>style.visibility</p:attrName>
                                        </p:attrNameLst>
                                      </p:cBhvr>
                                      <p:to>
                                        <p:strVal val="visible"/>
                                      </p:to>
                                    </p:set>
                                    <p:anim calcmode="lin" valueType="num">
                                      <p:cBhvr additive="base">
                                        <p:cTn id="173" dur="1000" fill="hold"/>
                                        <p:tgtEl>
                                          <p:spTgt spid="54"/>
                                        </p:tgtEl>
                                        <p:attrNameLst>
                                          <p:attrName>ppt_x</p:attrName>
                                        </p:attrNameLst>
                                      </p:cBhvr>
                                      <p:tavLst>
                                        <p:tav tm="0">
                                          <p:val>
                                            <p:strVal val="0-#ppt_w/2"/>
                                          </p:val>
                                        </p:tav>
                                        <p:tav tm="100000">
                                          <p:val>
                                            <p:strVal val="#ppt_x"/>
                                          </p:val>
                                        </p:tav>
                                      </p:tavLst>
                                    </p:anim>
                                    <p:anim calcmode="lin" valueType="num">
                                      <p:cBhvr additive="base">
                                        <p:cTn id="174" dur="1000" fill="hold"/>
                                        <p:tgtEl>
                                          <p:spTgt spid="54"/>
                                        </p:tgtEl>
                                        <p:attrNameLst>
                                          <p:attrName>ppt_y</p:attrName>
                                        </p:attrNameLst>
                                      </p:cBhvr>
                                      <p:tavLst>
                                        <p:tav tm="0">
                                          <p:val>
                                            <p:strVal val="#ppt_y"/>
                                          </p:val>
                                        </p:tav>
                                        <p:tav tm="100000">
                                          <p:val>
                                            <p:strVal val="#ppt_y"/>
                                          </p:val>
                                        </p:tav>
                                      </p:tavLst>
                                    </p:anim>
                                  </p:childTnLst>
                                </p:cTn>
                              </p:par>
                              <p:par>
                                <p:cTn id="175" presetID="7" presetClass="entr" presetSubtype="8" fill="hold" nodeType="withEffect">
                                  <p:stCondLst>
                                    <p:cond delay="0"/>
                                  </p:stCondLst>
                                  <p:childTnLst>
                                    <p:set>
                                      <p:cBhvr>
                                        <p:cTn id="176" dur="1" fill="hold">
                                          <p:stCondLst>
                                            <p:cond delay="0"/>
                                          </p:stCondLst>
                                        </p:cTn>
                                        <p:tgtEl>
                                          <p:spTgt spid="55"/>
                                        </p:tgtEl>
                                        <p:attrNameLst>
                                          <p:attrName>style.visibility</p:attrName>
                                        </p:attrNameLst>
                                      </p:cBhvr>
                                      <p:to>
                                        <p:strVal val="visible"/>
                                      </p:to>
                                    </p:set>
                                    <p:anim calcmode="lin" valueType="num">
                                      <p:cBhvr additive="base">
                                        <p:cTn id="177" dur="1000" fill="hold"/>
                                        <p:tgtEl>
                                          <p:spTgt spid="55"/>
                                        </p:tgtEl>
                                        <p:attrNameLst>
                                          <p:attrName>ppt_x</p:attrName>
                                        </p:attrNameLst>
                                      </p:cBhvr>
                                      <p:tavLst>
                                        <p:tav tm="0">
                                          <p:val>
                                            <p:strVal val="0-#ppt_w/2"/>
                                          </p:val>
                                        </p:tav>
                                        <p:tav tm="100000">
                                          <p:val>
                                            <p:strVal val="#ppt_x"/>
                                          </p:val>
                                        </p:tav>
                                      </p:tavLst>
                                    </p:anim>
                                    <p:anim calcmode="lin" valueType="num">
                                      <p:cBhvr additive="base">
                                        <p:cTn id="178" dur="1000" fill="hold"/>
                                        <p:tgtEl>
                                          <p:spTgt spid="55"/>
                                        </p:tgtEl>
                                        <p:attrNameLst>
                                          <p:attrName>ppt_y</p:attrName>
                                        </p:attrNameLst>
                                      </p:cBhvr>
                                      <p:tavLst>
                                        <p:tav tm="0">
                                          <p:val>
                                            <p:strVal val="#ppt_y"/>
                                          </p:val>
                                        </p:tav>
                                        <p:tav tm="100000">
                                          <p:val>
                                            <p:strVal val="#ppt_y"/>
                                          </p:val>
                                        </p:tav>
                                      </p:tavLst>
                                    </p:anim>
                                  </p:childTnLst>
                                </p:cTn>
                              </p:par>
                              <p:par>
                                <p:cTn id="179" presetID="7" presetClass="entr" presetSubtype="8" fill="hold" nodeType="withEffect">
                                  <p:stCondLst>
                                    <p:cond delay="0"/>
                                  </p:stCondLst>
                                  <p:childTnLst>
                                    <p:set>
                                      <p:cBhvr>
                                        <p:cTn id="180" dur="1" fill="hold">
                                          <p:stCondLst>
                                            <p:cond delay="0"/>
                                          </p:stCondLst>
                                        </p:cTn>
                                        <p:tgtEl>
                                          <p:spTgt spid="56"/>
                                        </p:tgtEl>
                                        <p:attrNameLst>
                                          <p:attrName>style.visibility</p:attrName>
                                        </p:attrNameLst>
                                      </p:cBhvr>
                                      <p:to>
                                        <p:strVal val="visible"/>
                                      </p:to>
                                    </p:set>
                                    <p:anim calcmode="lin" valueType="num">
                                      <p:cBhvr additive="base">
                                        <p:cTn id="181" dur="1000" fill="hold"/>
                                        <p:tgtEl>
                                          <p:spTgt spid="56"/>
                                        </p:tgtEl>
                                        <p:attrNameLst>
                                          <p:attrName>ppt_x</p:attrName>
                                        </p:attrNameLst>
                                      </p:cBhvr>
                                      <p:tavLst>
                                        <p:tav tm="0">
                                          <p:val>
                                            <p:strVal val="0-#ppt_w/2"/>
                                          </p:val>
                                        </p:tav>
                                        <p:tav tm="100000">
                                          <p:val>
                                            <p:strVal val="#ppt_x"/>
                                          </p:val>
                                        </p:tav>
                                      </p:tavLst>
                                    </p:anim>
                                    <p:anim calcmode="lin" valueType="num">
                                      <p:cBhvr additive="base">
                                        <p:cTn id="182" dur="1000" fill="hold"/>
                                        <p:tgtEl>
                                          <p:spTgt spid="56"/>
                                        </p:tgtEl>
                                        <p:attrNameLst>
                                          <p:attrName>ppt_y</p:attrName>
                                        </p:attrNameLst>
                                      </p:cBhvr>
                                      <p:tavLst>
                                        <p:tav tm="0">
                                          <p:val>
                                            <p:strVal val="#ppt_y"/>
                                          </p:val>
                                        </p:tav>
                                        <p:tav tm="100000">
                                          <p:val>
                                            <p:strVal val="#ppt_y"/>
                                          </p:val>
                                        </p:tav>
                                      </p:tavLst>
                                    </p:anim>
                                  </p:childTnLst>
                                </p:cTn>
                              </p:par>
                              <p:par>
                                <p:cTn id="183" presetID="7" presetClass="entr" presetSubtype="8" fill="hold" nodeType="withEffect">
                                  <p:stCondLst>
                                    <p:cond delay="0"/>
                                  </p:stCondLst>
                                  <p:childTnLst>
                                    <p:set>
                                      <p:cBhvr>
                                        <p:cTn id="184" dur="1" fill="hold">
                                          <p:stCondLst>
                                            <p:cond delay="0"/>
                                          </p:stCondLst>
                                        </p:cTn>
                                        <p:tgtEl>
                                          <p:spTgt spid="57"/>
                                        </p:tgtEl>
                                        <p:attrNameLst>
                                          <p:attrName>style.visibility</p:attrName>
                                        </p:attrNameLst>
                                      </p:cBhvr>
                                      <p:to>
                                        <p:strVal val="visible"/>
                                      </p:to>
                                    </p:set>
                                    <p:anim calcmode="lin" valueType="num">
                                      <p:cBhvr additive="base">
                                        <p:cTn id="185" dur="1000" fill="hold"/>
                                        <p:tgtEl>
                                          <p:spTgt spid="57"/>
                                        </p:tgtEl>
                                        <p:attrNameLst>
                                          <p:attrName>ppt_x</p:attrName>
                                        </p:attrNameLst>
                                      </p:cBhvr>
                                      <p:tavLst>
                                        <p:tav tm="0">
                                          <p:val>
                                            <p:strVal val="0-#ppt_w/2"/>
                                          </p:val>
                                        </p:tav>
                                        <p:tav tm="100000">
                                          <p:val>
                                            <p:strVal val="#ppt_x"/>
                                          </p:val>
                                        </p:tav>
                                      </p:tavLst>
                                    </p:anim>
                                    <p:anim calcmode="lin" valueType="num">
                                      <p:cBhvr additive="base">
                                        <p:cTn id="186" dur="1000" fill="hold"/>
                                        <p:tgtEl>
                                          <p:spTgt spid="57"/>
                                        </p:tgtEl>
                                        <p:attrNameLst>
                                          <p:attrName>ppt_y</p:attrName>
                                        </p:attrNameLst>
                                      </p:cBhvr>
                                      <p:tavLst>
                                        <p:tav tm="0">
                                          <p:val>
                                            <p:strVal val="#ppt_y"/>
                                          </p:val>
                                        </p:tav>
                                        <p:tav tm="100000">
                                          <p:val>
                                            <p:strVal val="#ppt_y"/>
                                          </p:val>
                                        </p:tav>
                                      </p:tavLst>
                                    </p:anim>
                                  </p:childTnLst>
                                </p:cTn>
                              </p:par>
                              <p:par>
                                <p:cTn id="187" presetID="7" presetClass="entr" presetSubtype="8" fill="hold" nodeType="withEffect">
                                  <p:stCondLst>
                                    <p:cond delay="0"/>
                                  </p:stCondLst>
                                  <p:childTnLst>
                                    <p:set>
                                      <p:cBhvr>
                                        <p:cTn id="188" dur="1" fill="hold">
                                          <p:stCondLst>
                                            <p:cond delay="0"/>
                                          </p:stCondLst>
                                        </p:cTn>
                                        <p:tgtEl>
                                          <p:spTgt spid="58"/>
                                        </p:tgtEl>
                                        <p:attrNameLst>
                                          <p:attrName>style.visibility</p:attrName>
                                        </p:attrNameLst>
                                      </p:cBhvr>
                                      <p:to>
                                        <p:strVal val="visible"/>
                                      </p:to>
                                    </p:set>
                                    <p:anim calcmode="lin" valueType="num">
                                      <p:cBhvr additive="base">
                                        <p:cTn id="189" dur="1000" fill="hold"/>
                                        <p:tgtEl>
                                          <p:spTgt spid="58"/>
                                        </p:tgtEl>
                                        <p:attrNameLst>
                                          <p:attrName>ppt_x</p:attrName>
                                        </p:attrNameLst>
                                      </p:cBhvr>
                                      <p:tavLst>
                                        <p:tav tm="0">
                                          <p:val>
                                            <p:strVal val="0-#ppt_w/2"/>
                                          </p:val>
                                        </p:tav>
                                        <p:tav tm="100000">
                                          <p:val>
                                            <p:strVal val="#ppt_x"/>
                                          </p:val>
                                        </p:tav>
                                      </p:tavLst>
                                    </p:anim>
                                    <p:anim calcmode="lin" valueType="num">
                                      <p:cBhvr additive="base">
                                        <p:cTn id="190" dur="1000" fill="hold"/>
                                        <p:tgtEl>
                                          <p:spTgt spid="58"/>
                                        </p:tgtEl>
                                        <p:attrNameLst>
                                          <p:attrName>ppt_y</p:attrName>
                                        </p:attrNameLst>
                                      </p:cBhvr>
                                      <p:tavLst>
                                        <p:tav tm="0">
                                          <p:val>
                                            <p:strVal val="#ppt_y"/>
                                          </p:val>
                                        </p:tav>
                                        <p:tav tm="100000">
                                          <p:val>
                                            <p:strVal val="#ppt_y"/>
                                          </p:val>
                                        </p:tav>
                                      </p:tavLst>
                                    </p:anim>
                                  </p:childTnLst>
                                </p:cTn>
                              </p:par>
                              <p:par>
                                <p:cTn id="191" presetID="7" presetClass="entr" presetSubtype="8" fill="hold" nodeType="withEffect">
                                  <p:stCondLst>
                                    <p:cond delay="0"/>
                                  </p:stCondLst>
                                  <p:childTnLst>
                                    <p:set>
                                      <p:cBhvr>
                                        <p:cTn id="192" dur="1" fill="hold">
                                          <p:stCondLst>
                                            <p:cond delay="0"/>
                                          </p:stCondLst>
                                        </p:cTn>
                                        <p:tgtEl>
                                          <p:spTgt spid="59"/>
                                        </p:tgtEl>
                                        <p:attrNameLst>
                                          <p:attrName>style.visibility</p:attrName>
                                        </p:attrNameLst>
                                      </p:cBhvr>
                                      <p:to>
                                        <p:strVal val="visible"/>
                                      </p:to>
                                    </p:set>
                                    <p:anim calcmode="lin" valueType="num">
                                      <p:cBhvr additive="base">
                                        <p:cTn id="193" dur="1000" fill="hold"/>
                                        <p:tgtEl>
                                          <p:spTgt spid="59"/>
                                        </p:tgtEl>
                                        <p:attrNameLst>
                                          <p:attrName>ppt_x</p:attrName>
                                        </p:attrNameLst>
                                      </p:cBhvr>
                                      <p:tavLst>
                                        <p:tav tm="0">
                                          <p:val>
                                            <p:strVal val="0-#ppt_w/2"/>
                                          </p:val>
                                        </p:tav>
                                        <p:tav tm="100000">
                                          <p:val>
                                            <p:strVal val="#ppt_x"/>
                                          </p:val>
                                        </p:tav>
                                      </p:tavLst>
                                    </p:anim>
                                    <p:anim calcmode="lin" valueType="num">
                                      <p:cBhvr additive="base">
                                        <p:cTn id="194" dur="1000" fill="hold"/>
                                        <p:tgtEl>
                                          <p:spTgt spid="59"/>
                                        </p:tgtEl>
                                        <p:attrNameLst>
                                          <p:attrName>ppt_y</p:attrName>
                                        </p:attrNameLst>
                                      </p:cBhvr>
                                      <p:tavLst>
                                        <p:tav tm="0">
                                          <p:val>
                                            <p:strVal val="#ppt_y"/>
                                          </p:val>
                                        </p:tav>
                                        <p:tav tm="100000">
                                          <p:val>
                                            <p:strVal val="#ppt_y"/>
                                          </p:val>
                                        </p:tav>
                                      </p:tavLst>
                                    </p:anim>
                                  </p:childTnLst>
                                </p:cTn>
                              </p:par>
                              <p:par>
                                <p:cTn id="195" presetID="7" presetClass="entr" presetSubtype="8" fill="hold" grpId="0" nodeType="withEffect">
                                  <p:stCondLst>
                                    <p:cond delay="0"/>
                                  </p:stCondLst>
                                  <p:childTnLst>
                                    <p:set>
                                      <p:cBhvr>
                                        <p:cTn id="196" dur="1" fill="hold">
                                          <p:stCondLst>
                                            <p:cond delay="0"/>
                                          </p:stCondLst>
                                        </p:cTn>
                                        <p:tgtEl>
                                          <p:spTgt spid="60"/>
                                        </p:tgtEl>
                                        <p:attrNameLst>
                                          <p:attrName>style.visibility</p:attrName>
                                        </p:attrNameLst>
                                      </p:cBhvr>
                                      <p:to>
                                        <p:strVal val="visible"/>
                                      </p:to>
                                    </p:set>
                                    <p:anim calcmode="lin" valueType="num">
                                      <p:cBhvr additive="base">
                                        <p:cTn id="197" dur="1000" fill="hold"/>
                                        <p:tgtEl>
                                          <p:spTgt spid="60"/>
                                        </p:tgtEl>
                                        <p:attrNameLst>
                                          <p:attrName>ppt_x</p:attrName>
                                        </p:attrNameLst>
                                      </p:cBhvr>
                                      <p:tavLst>
                                        <p:tav tm="0">
                                          <p:val>
                                            <p:strVal val="0-#ppt_w/2"/>
                                          </p:val>
                                        </p:tav>
                                        <p:tav tm="100000">
                                          <p:val>
                                            <p:strVal val="#ppt_x"/>
                                          </p:val>
                                        </p:tav>
                                      </p:tavLst>
                                    </p:anim>
                                    <p:anim calcmode="lin" valueType="num">
                                      <p:cBhvr additive="base">
                                        <p:cTn id="198" dur="1000" fill="hold"/>
                                        <p:tgtEl>
                                          <p:spTgt spid="60"/>
                                        </p:tgtEl>
                                        <p:attrNameLst>
                                          <p:attrName>ppt_y</p:attrName>
                                        </p:attrNameLst>
                                      </p:cBhvr>
                                      <p:tavLst>
                                        <p:tav tm="0">
                                          <p:val>
                                            <p:strVal val="#ppt_y"/>
                                          </p:val>
                                        </p:tav>
                                        <p:tav tm="100000">
                                          <p:val>
                                            <p:strVal val="#ppt_y"/>
                                          </p:val>
                                        </p:tav>
                                      </p:tavLst>
                                    </p:anim>
                                  </p:childTnLst>
                                </p:cTn>
                              </p:par>
                              <p:par>
                                <p:cTn id="199" presetID="7" presetClass="entr" presetSubtype="8" fill="hold" grpId="0" nodeType="withEffect">
                                  <p:stCondLst>
                                    <p:cond delay="0"/>
                                  </p:stCondLst>
                                  <p:childTnLst>
                                    <p:set>
                                      <p:cBhvr>
                                        <p:cTn id="200" dur="1" fill="hold">
                                          <p:stCondLst>
                                            <p:cond delay="0"/>
                                          </p:stCondLst>
                                        </p:cTn>
                                        <p:tgtEl>
                                          <p:spTgt spid="61"/>
                                        </p:tgtEl>
                                        <p:attrNameLst>
                                          <p:attrName>style.visibility</p:attrName>
                                        </p:attrNameLst>
                                      </p:cBhvr>
                                      <p:to>
                                        <p:strVal val="visible"/>
                                      </p:to>
                                    </p:set>
                                    <p:anim calcmode="lin" valueType="num">
                                      <p:cBhvr additive="base">
                                        <p:cTn id="201" dur="1000" fill="hold"/>
                                        <p:tgtEl>
                                          <p:spTgt spid="61"/>
                                        </p:tgtEl>
                                        <p:attrNameLst>
                                          <p:attrName>ppt_x</p:attrName>
                                        </p:attrNameLst>
                                      </p:cBhvr>
                                      <p:tavLst>
                                        <p:tav tm="0">
                                          <p:val>
                                            <p:strVal val="0-#ppt_w/2"/>
                                          </p:val>
                                        </p:tav>
                                        <p:tav tm="100000">
                                          <p:val>
                                            <p:strVal val="#ppt_x"/>
                                          </p:val>
                                        </p:tav>
                                      </p:tavLst>
                                    </p:anim>
                                    <p:anim calcmode="lin" valueType="num">
                                      <p:cBhvr additive="base">
                                        <p:cTn id="202" dur="1000" fill="hold"/>
                                        <p:tgtEl>
                                          <p:spTgt spid="61"/>
                                        </p:tgtEl>
                                        <p:attrNameLst>
                                          <p:attrName>ppt_y</p:attrName>
                                        </p:attrNameLst>
                                      </p:cBhvr>
                                      <p:tavLst>
                                        <p:tav tm="0">
                                          <p:val>
                                            <p:strVal val="#ppt_y"/>
                                          </p:val>
                                        </p:tav>
                                        <p:tav tm="100000">
                                          <p:val>
                                            <p:strVal val="#ppt_y"/>
                                          </p:val>
                                        </p:tav>
                                      </p:tavLst>
                                    </p:anim>
                                  </p:childTnLst>
                                </p:cTn>
                              </p:par>
                              <p:par>
                                <p:cTn id="203" presetID="7" presetClass="entr" presetSubtype="8" fill="hold" grpId="0" nodeType="withEffect">
                                  <p:stCondLst>
                                    <p:cond delay="0"/>
                                  </p:stCondLst>
                                  <p:childTnLst>
                                    <p:set>
                                      <p:cBhvr>
                                        <p:cTn id="204" dur="1" fill="hold">
                                          <p:stCondLst>
                                            <p:cond delay="0"/>
                                          </p:stCondLst>
                                        </p:cTn>
                                        <p:tgtEl>
                                          <p:spTgt spid="62"/>
                                        </p:tgtEl>
                                        <p:attrNameLst>
                                          <p:attrName>style.visibility</p:attrName>
                                        </p:attrNameLst>
                                      </p:cBhvr>
                                      <p:to>
                                        <p:strVal val="visible"/>
                                      </p:to>
                                    </p:set>
                                    <p:anim calcmode="lin" valueType="num">
                                      <p:cBhvr additive="base">
                                        <p:cTn id="205" dur="1000" fill="hold"/>
                                        <p:tgtEl>
                                          <p:spTgt spid="62"/>
                                        </p:tgtEl>
                                        <p:attrNameLst>
                                          <p:attrName>ppt_x</p:attrName>
                                        </p:attrNameLst>
                                      </p:cBhvr>
                                      <p:tavLst>
                                        <p:tav tm="0">
                                          <p:val>
                                            <p:strVal val="0-#ppt_w/2"/>
                                          </p:val>
                                        </p:tav>
                                        <p:tav tm="100000">
                                          <p:val>
                                            <p:strVal val="#ppt_x"/>
                                          </p:val>
                                        </p:tav>
                                      </p:tavLst>
                                    </p:anim>
                                    <p:anim calcmode="lin" valueType="num">
                                      <p:cBhvr additive="base">
                                        <p:cTn id="206" dur="1000" fill="hold"/>
                                        <p:tgtEl>
                                          <p:spTgt spid="62"/>
                                        </p:tgtEl>
                                        <p:attrNameLst>
                                          <p:attrName>ppt_y</p:attrName>
                                        </p:attrNameLst>
                                      </p:cBhvr>
                                      <p:tavLst>
                                        <p:tav tm="0">
                                          <p:val>
                                            <p:strVal val="#ppt_y"/>
                                          </p:val>
                                        </p:tav>
                                        <p:tav tm="100000">
                                          <p:val>
                                            <p:strVal val="#ppt_y"/>
                                          </p:val>
                                        </p:tav>
                                      </p:tavLst>
                                    </p:anim>
                                  </p:childTnLst>
                                </p:cTn>
                              </p:par>
                              <p:par>
                                <p:cTn id="207" presetID="7" presetClass="entr" presetSubtype="8" fill="hold" grpId="0" nodeType="withEffect">
                                  <p:stCondLst>
                                    <p:cond delay="0"/>
                                  </p:stCondLst>
                                  <p:childTnLst>
                                    <p:set>
                                      <p:cBhvr>
                                        <p:cTn id="208" dur="1" fill="hold">
                                          <p:stCondLst>
                                            <p:cond delay="0"/>
                                          </p:stCondLst>
                                        </p:cTn>
                                        <p:tgtEl>
                                          <p:spTgt spid="63"/>
                                        </p:tgtEl>
                                        <p:attrNameLst>
                                          <p:attrName>style.visibility</p:attrName>
                                        </p:attrNameLst>
                                      </p:cBhvr>
                                      <p:to>
                                        <p:strVal val="visible"/>
                                      </p:to>
                                    </p:set>
                                    <p:anim calcmode="lin" valueType="num">
                                      <p:cBhvr additive="base">
                                        <p:cTn id="209" dur="1000" fill="hold"/>
                                        <p:tgtEl>
                                          <p:spTgt spid="63"/>
                                        </p:tgtEl>
                                        <p:attrNameLst>
                                          <p:attrName>ppt_x</p:attrName>
                                        </p:attrNameLst>
                                      </p:cBhvr>
                                      <p:tavLst>
                                        <p:tav tm="0">
                                          <p:val>
                                            <p:strVal val="0-#ppt_w/2"/>
                                          </p:val>
                                        </p:tav>
                                        <p:tav tm="100000">
                                          <p:val>
                                            <p:strVal val="#ppt_x"/>
                                          </p:val>
                                        </p:tav>
                                      </p:tavLst>
                                    </p:anim>
                                    <p:anim calcmode="lin" valueType="num">
                                      <p:cBhvr additive="base">
                                        <p:cTn id="210" dur="1000" fill="hold"/>
                                        <p:tgtEl>
                                          <p:spTgt spid="63"/>
                                        </p:tgtEl>
                                        <p:attrNameLst>
                                          <p:attrName>ppt_y</p:attrName>
                                        </p:attrNameLst>
                                      </p:cBhvr>
                                      <p:tavLst>
                                        <p:tav tm="0">
                                          <p:val>
                                            <p:strVal val="#ppt_y"/>
                                          </p:val>
                                        </p:tav>
                                        <p:tav tm="100000">
                                          <p:val>
                                            <p:strVal val="#ppt_y"/>
                                          </p:val>
                                        </p:tav>
                                      </p:tavLst>
                                    </p:anim>
                                  </p:childTnLst>
                                </p:cTn>
                              </p:par>
                              <p:par>
                                <p:cTn id="211" presetID="7" presetClass="entr" presetSubtype="8" fill="hold" grpId="0" nodeType="withEffect">
                                  <p:stCondLst>
                                    <p:cond delay="0"/>
                                  </p:stCondLst>
                                  <p:childTnLst>
                                    <p:set>
                                      <p:cBhvr>
                                        <p:cTn id="212" dur="1" fill="hold">
                                          <p:stCondLst>
                                            <p:cond delay="0"/>
                                          </p:stCondLst>
                                        </p:cTn>
                                        <p:tgtEl>
                                          <p:spTgt spid="64"/>
                                        </p:tgtEl>
                                        <p:attrNameLst>
                                          <p:attrName>style.visibility</p:attrName>
                                        </p:attrNameLst>
                                      </p:cBhvr>
                                      <p:to>
                                        <p:strVal val="visible"/>
                                      </p:to>
                                    </p:set>
                                    <p:anim calcmode="lin" valueType="num">
                                      <p:cBhvr additive="base">
                                        <p:cTn id="213" dur="1000" fill="hold"/>
                                        <p:tgtEl>
                                          <p:spTgt spid="64"/>
                                        </p:tgtEl>
                                        <p:attrNameLst>
                                          <p:attrName>ppt_x</p:attrName>
                                        </p:attrNameLst>
                                      </p:cBhvr>
                                      <p:tavLst>
                                        <p:tav tm="0">
                                          <p:val>
                                            <p:strVal val="0-#ppt_w/2"/>
                                          </p:val>
                                        </p:tav>
                                        <p:tav tm="100000">
                                          <p:val>
                                            <p:strVal val="#ppt_x"/>
                                          </p:val>
                                        </p:tav>
                                      </p:tavLst>
                                    </p:anim>
                                    <p:anim calcmode="lin" valueType="num">
                                      <p:cBhvr additive="base">
                                        <p:cTn id="214" dur="1000" fill="hold"/>
                                        <p:tgtEl>
                                          <p:spTgt spid="64"/>
                                        </p:tgtEl>
                                        <p:attrNameLst>
                                          <p:attrName>ppt_y</p:attrName>
                                        </p:attrNameLst>
                                      </p:cBhvr>
                                      <p:tavLst>
                                        <p:tav tm="0">
                                          <p:val>
                                            <p:strVal val="#ppt_y"/>
                                          </p:val>
                                        </p:tav>
                                        <p:tav tm="100000">
                                          <p:val>
                                            <p:strVal val="#ppt_y"/>
                                          </p:val>
                                        </p:tav>
                                      </p:tavLst>
                                    </p:anim>
                                  </p:childTnLst>
                                </p:cTn>
                              </p:par>
                              <p:par>
                                <p:cTn id="215" presetID="7" presetClass="entr" presetSubtype="8" fill="hold" grpId="0" nodeType="withEffect">
                                  <p:stCondLst>
                                    <p:cond delay="0"/>
                                  </p:stCondLst>
                                  <p:childTnLst>
                                    <p:set>
                                      <p:cBhvr>
                                        <p:cTn id="216" dur="1" fill="hold">
                                          <p:stCondLst>
                                            <p:cond delay="0"/>
                                          </p:stCondLst>
                                        </p:cTn>
                                        <p:tgtEl>
                                          <p:spTgt spid="65"/>
                                        </p:tgtEl>
                                        <p:attrNameLst>
                                          <p:attrName>style.visibility</p:attrName>
                                        </p:attrNameLst>
                                      </p:cBhvr>
                                      <p:to>
                                        <p:strVal val="visible"/>
                                      </p:to>
                                    </p:set>
                                    <p:anim calcmode="lin" valueType="num">
                                      <p:cBhvr additive="base">
                                        <p:cTn id="217" dur="1000" fill="hold"/>
                                        <p:tgtEl>
                                          <p:spTgt spid="65"/>
                                        </p:tgtEl>
                                        <p:attrNameLst>
                                          <p:attrName>ppt_x</p:attrName>
                                        </p:attrNameLst>
                                      </p:cBhvr>
                                      <p:tavLst>
                                        <p:tav tm="0">
                                          <p:val>
                                            <p:strVal val="0-#ppt_w/2"/>
                                          </p:val>
                                        </p:tav>
                                        <p:tav tm="100000">
                                          <p:val>
                                            <p:strVal val="#ppt_x"/>
                                          </p:val>
                                        </p:tav>
                                      </p:tavLst>
                                    </p:anim>
                                    <p:anim calcmode="lin" valueType="num">
                                      <p:cBhvr additive="base">
                                        <p:cTn id="218" dur="1000" fill="hold"/>
                                        <p:tgtEl>
                                          <p:spTgt spid="65"/>
                                        </p:tgtEl>
                                        <p:attrNameLst>
                                          <p:attrName>ppt_y</p:attrName>
                                        </p:attrNameLst>
                                      </p:cBhvr>
                                      <p:tavLst>
                                        <p:tav tm="0">
                                          <p:val>
                                            <p:strVal val="#ppt_y"/>
                                          </p:val>
                                        </p:tav>
                                        <p:tav tm="100000">
                                          <p:val>
                                            <p:strVal val="#ppt_y"/>
                                          </p:val>
                                        </p:tav>
                                      </p:tavLst>
                                    </p:anim>
                                  </p:childTnLst>
                                </p:cTn>
                              </p:par>
                              <p:par>
                                <p:cTn id="219" presetID="7" presetClass="entr" presetSubtype="8" fill="hold" nodeType="withEffect">
                                  <p:stCondLst>
                                    <p:cond delay="0"/>
                                  </p:stCondLst>
                                  <p:childTnLst>
                                    <p:set>
                                      <p:cBhvr>
                                        <p:cTn id="220" dur="1" fill="hold">
                                          <p:stCondLst>
                                            <p:cond delay="0"/>
                                          </p:stCondLst>
                                        </p:cTn>
                                        <p:tgtEl>
                                          <p:spTgt spid="66"/>
                                        </p:tgtEl>
                                        <p:attrNameLst>
                                          <p:attrName>style.visibility</p:attrName>
                                        </p:attrNameLst>
                                      </p:cBhvr>
                                      <p:to>
                                        <p:strVal val="visible"/>
                                      </p:to>
                                    </p:set>
                                    <p:anim calcmode="lin" valueType="num">
                                      <p:cBhvr additive="base">
                                        <p:cTn id="221" dur="1000" fill="hold"/>
                                        <p:tgtEl>
                                          <p:spTgt spid="66"/>
                                        </p:tgtEl>
                                        <p:attrNameLst>
                                          <p:attrName>ppt_x</p:attrName>
                                        </p:attrNameLst>
                                      </p:cBhvr>
                                      <p:tavLst>
                                        <p:tav tm="0">
                                          <p:val>
                                            <p:strVal val="0-#ppt_w/2"/>
                                          </p:val>
                                        </p:tav>
                                        <p:tav tm="100000">
                                          <p:val>
                                            <p:strVal val="#ppt_x"/>
                                          </p:val>
                                        </p:tav>
                                      </p:tavLst>
                                    </p:anim>
                                    <p:anim calcmode="lin" valueType="num">
                                      <p:cBhvr additive="base">
                                        <p:cTn id="222" dur="1000" fill="hold"/>
                                        <p:tgtEl>
                                          <p:spTgt spid="66"/>
                                        </p:tgtEl>
                                        <p:attrNameLst>
                                          <p:attrName>ppt_y</p:attrName>
                                        </p:attrNameLst>
                                      </p:cBhvr>
                                      <p:tavLst>
                                        <p:tav tm="0">
                                          <p:val>
                                            <p:strVal val="#ppt_y"/>
                                          </p:val>
                                        </p:tav>
                                        <p:tav tm="100000">
                                          <p:val>
                                            <p:strVal val="#ppt_y"/>
                                          </p:val>
                                        </p:tav>
                                      </p:tavLst>
                                    </p:anim>
                                  </p:childTnLst>
                                </p:cTn>
                              </p:par>
                              <p:par>
                                <p:cTn id="223" presetID="7" presetClass="entr" presetSubtype="8" fill="hold" nodeType="withEffect">
                                  <p:stCondLst>
                                    <p:cond delay="0"/>
                                  </p:stCondLst>
                                  <p:childTnLst>
                                    <p:set>
                                      <p:cBhvr>
                                        <p:cTn id="224" dur="1" fill="hold">
                                          <p:stCondLst>
                                            <p:cond delay="0"/>
                                          </p:stCondLst>
                                        </p:cTn>
                                        <p:tgtEl>
                                          <p:spTgt spid="67"/>
                                        </p:tgtEl>
                                        <p:attrNameLst>
                                          <p:attrName>style.visibility</p:attrName>
                                        </p:attrNameLst>
                                      </p:cBhvr>
                                      <p:to>
                                        <p:strVal val="visible"/>
                                      </p:to>
                                    </p:set>
                                    <p:anim calcmode="lin" valueType="num">
                                      <p:cBhvr additive="base">
                                        <p:cTn id="225" dur="1000" fill="hold"/>
                                        <p:tgtEl>
                                          <p:spTgt spid="67"/>
                                        </p:tgtEl>
                                        <p:attrNameLst>
                                          <p:attrName>ppt_x</p:attrName>
                                        </p:attrNameLst>
                                      </p:cBhvr>
                                      <p:tavLst>
                                        <p:tav tm="0">
                                          <p:val>
                                            <p:strVal val="0-#ppt_w/2"/>
                                          </p:val>
                                        </p:tav>
                                        <p:tav tm="100000">
                                          <p:val>
                                            <p:strVal val="#ppt_x"/>
                                          </p:val>
                                        </p:tav>
                                      </p:tavLst>
                                    </p:anim>
                                    <p:anim calcmode="lin" valueType="num">
                                      <p:cBhvr additive="base">
                                        <p:cTn id="226" dur="1000" fill="hold"/>
                                        <p:tgtEl>
                                          <p:spTgt spid="67"/>
                                        </p:tgtEl>
                                        <p:attrNameLst>
                                          <p:attrName>ppt_y</p:attrName>
                                        </p:attrNameLst>
                                      </p:cBhvr>
                                      <p:tavLst>
                                        <p:tav tm="0">
                                          <p:val>
                                            <p:strVal val="#ppt_y"/>
                                          </p:val>
                                        </p:tav>
                                        <p:tav tm="100000">
                                          <p:val>
                                            <p:strVal val="#ppt_y"/>
                                          </p:val>
                                        </p:tav>
                                      </p:tavLst>
                                    </p:anim>
                                  </p:childTnLst>
                                </p:cTn>
                              </p:par>
                              <p:par>
                                <p:cTn id="227" presetID="7" presetClass="entr" presetSubtype="8" fill="hold" nodeType="withEffect">
                                  <p:stCondLst>
                                    <p:cond delay="0"/>
                                  </p:stCondLst>
                                  <p:childTnLst>
                                    <p:set>
                                      <p:cBhvr>
                                        <p:cTn id="228" dur="1" fill="hold">
                                          <p:stCondLst>
                                            <p:cond delay="0"/>
                                          </p:stCondLst>
                                        </p:cTn>
                                        <p:tgtEl>
                                          <p:spTgt spid="68"/>
                                        </p:tgtEl>
                                        <p:attrNameLst>
                                          <p:attrName>style.visibility</p:attrName>
                                        </p:attrNameLst>
                                      </p:cBhvr>
                                      <p:to>
                                        <p:strVal val="visible"/>
                                      </p:to>
                                    </p:set>
                                    <p:anim calcmode="lin" valueType="num">
                                      <p:cBhvr additive="base">
                                        <p:cTn id="229" dur="1000" fill="hold"/>
                                        <p:tgtEl>
                                          <p:spTgt spid="68"/>
                                        </p:tgtEl>
                                        <p:attrNameLst>
                                          <p:attrName>ppt_x</p:attrName>
                                        </p:attrNameLst>
                                      </p:cBhvr>
                                      <p:tavLst>
                                        <p:tav tm="0">
                                          <p:val>
                                            <p:strVal val="0-#ppt_w/2"/>
                                          </p:val>
                                        </p:tav>
                                        <p:tav tm="100000">
                                          <p:val>
                                            <p:strVal val="#ppt_x"/>
                                          </p:val>
                                        </p:tav>
                                      </p:tavLst>
                                    </p:anim>
                                    <p:anim calcmode="lin" valueType="num">
                                      <p:cBhvr additive="base">
                                        <p:cTn id="230" dur="1000" fill="hold"/>
                                        <p:tgtEl>
                                          <p:spTgt spid="68"/>
                                        </p:tgtEl>
                                        <p:attrNameLst>
                                          <p:attrName>ppt_y</p:attrName>
                                        </p:attrNameLst>
                                      </p:cBhvr>
                                      <p:tavLst>
                                        <p:tav tm="0">
                                          <p:val>
                                            <p:strVal val="#ppt_y"/>
                                          </p:val>
                                        </p:tav>
                                        <p:tav tm="100000">
                                          <p:val>
                                            <p:strVal val="#ppt_y"/>
                                          </p:val>
                                        </p:tav>
                                      </p:tavLst>
                                    </p:anim>
                                  </p:childTnLst>
                                </p:cTn>
                              </p:par>
                              <p:par>
                                <p:cTn id="231" presetID="7" presetClass="entr" presetSubtype="8" fill="hold" nodeType="withEffect">
                                  <p:stCondLst>
                                    <p:cond delay="0"/>
                                  </p:stCondLst>
                                  <p:childTnLst>
                                    <p:set>
                                      <p:cBhvr>
                                        <p:cTn id="232" dur="1" fill="hold">
                                          <p:stCondLst>
                                            <p:cond delay="0"/>
                                          </p:stCondLst>
                                        </p:cTn>
                                        <p:tgtEl>
                                          <p:spTgt spid="69"/>
                                        </p:tgtEl>
                                        <p:attrNameLst>
                                          <p:attrName>style.visibility</p:attrName>
                                        </p:attrNameLst>
                                      </p:cBhvr>
                                      <p:to>
                                        <p:strVal val="visible"/>
                                      </p:to>
                                    </p:set>
                                    <p:anim calcmode="lin" valueType="num">
                                      <p:cBhvr additive="base">
                                        <p:cTn id="233" dur="1000" fill="hold"/>
                                        <p:tgtEl>
                                          <p:spTgt spid="69"/>
                                        </p:tgtEl>
                                        <p:attrNameLst>
                                          <p:attrName>ppt_x</p:attrName>
                                        </p:attrNameLst>
                                      </p:cBhvr>
                                      <p:tavLst>
                                        <p:tav tm="0">
                                          <p:val>
                                            <p:strVal val="0-#ppt_w/2"/>
                                          </p:val>
                                        </p:tav>
                                        <p:tav tm="100000">
                                          <p:val>
                                            <p:strVal val="#ppt_x"/>
                                          </p:val>
                                        </p:tav>
                                      </p:tavLst>
                                    </p:anim>
                                    <p:anim calcmode="lin" valueType="num">
                                      <p:cBhvr additive="base">
                                        <p:cTn id="234" dur="1000" fill="hold"/>
                                        <p:tgtEl>
                                          <p:spTgt spid="69"/>
                                        </p:tgtEl>
                                        <p:attrNameLst>
                                          <p:attrName>ppt_y</p:attrName>
                                        </p:attrNameLst>
                                      </p:cBhvr>
                                      <p:tavLst>
                                        <p:tav tm="0">
                                          <p:val>
                                            <p:strVal val="#ppt_y"/>
                                          </p:val>
                                        </p:tav>
                                        <p:tav tm="100000">
                                          <p:val>
                                            <p:strVal val="#ppt_y"/>
                                          </p:val>
                                        </p:tav>
                                      </p:tavLst>
                                    </p:anim>
                                  </p:childTnLst>
                                </p:cTn>
                              </p:par>
                              <p:par>
                                <p:cTn id="235" presetID="7" presetClass="entr" presetSubtype="8" fill="hold" nodeType="withEffect">
                                  <p:stCondLst>
                                    <p:cond delay="0"/>
                                  </p:stCondLst>
                                  <p:childTnLst>
                                    <p:set>
                                      <p:cBhvr>
                                        <p:cTn id="236" dur="1" fill="hold">
                                          <p:stCondLst>
                                            <p:cond delay="0"/>
                                          </p:stCondLst>
                                        </p:cTn>
                                        <p:tgtEl>
                                          <p:spTgt spid="70"/>
                                        </p:tgtEl>
                                        <p:attrNameLst>
                                          <p:attrName>style.visibility</p:attrName>
                                        </p:attrNameLst>
                                      </p:cBhvr>
                                      <p:to>
                                        <p:strVal val="visible"/>
                                      </p:to>
                                    </p:set>
                                    <p:anim calcmode="lin" valueType="num">
                                      <p:cBhvr additive="base">
                                        <p:cTn id="237" dur="1000" fill="hold"/>
                                        <p:tgtEl>
                                          <p:spTgt spid="70"/>
                                        </p:tgtEl>
                                        <p:attrNameLst>
                                          <p:attrName>ppt_x</p:attrName>
                                        </p:attrNameLst>
                                      </p:cBhvr>
                                      <p:tavLst>
                                        <p:tav tm="0">
                                          <p:val>
                                            <p:strVal val="0-#ppt_w/2"/>
                                          </p:val>
                                        </p:tav>
                                        <p:tav tm="100000">
                                          <p:val>
                                            <p:strVal val="#ppt_x"/>
                                          </p:val>
                                        </p:tav>
                                      </p:tavLst>
                                    </p:anim>
                                    <p:anim calcmode="lin" valueType="num">
                                      <p:cBhvr additive="base">
                                        <p:cTn id="238" dur="1000" fill="hold"/>
                                        <p:tgtEl>
                                          <p:spTgt spid="70"/>
                                        </p:tgtEl>
                                        <p:attrNameLst>
                                          <p:attrName>ppt_y</p:attrName>
                                        </p:attrNameLst>
                                      </p:cBhvr>
                                      <p:tavLst>
                                        <p:tav tm="0">
                                          <p:val>
                                            <p:strVal val="#ppt_y"/>
                                          </p:val>
                                        </p:tav>
                                        <p:tav tm="100000">
                                          <p:val>
                                            <p:strVal val="#ppt_y"/>
                                          </p:val>
                                        </p:tav>
                                      </p:tavLst>
                                    </p:anim>
                                  </p:childTnLst>
                                </p:cTn>
                              </p:par>
                              <p:par>
                                <p:cTn id="239" presetID="7" presetClass="entr" presetSubtype="8" fill="hold" nodeType="withEffect">
                                  <p:stCondLst>
                                    <p:cond delay="0"/>
                                  </p:stCondLst>
                                  <p:childTnLst>
                                    <p:set>
                                      <p:cBhvr>
                                        <p:cTn id="240" dur="1" fill="hold">
                                          <p:stCondLst>
                                            <p:cond delay="0"/>
                                          </p:stCondLst>
                                        </p:cTn>
                                        <p:tgtEl>
                                          <p:spTgt spid="71"/>
                                        </p:tgtEl>
                                        <p:attrNameLst>
                                          <p:attrName>style.visibility</p:attrName>
                                        </p:attrNameLst>
                                      </p:cBhvr>
                                      <p:to>
                                        <p:strVal val="visible"/>
                                      </p:to>
                                    </p:set>
                                    <p:anim calcmode="lin" valueType="num">
                                      <p:cBhvr additive="base">
                                        <p:cTn id="241" dur="1000" fill="hold"/>
                                        <p:tgtEl>
                                          <p:spTgt spid="71"/>
                                        </p:tgtEl>
                                        <p:attrNameLst>
                                          <p:attrName>ppt_x</p:attrName>
                                        </p:attrNameLst>
                                      </p:cBhvr>
                                      <p:tavLst>
                                        <p:tav tm="0">
                                          <p:val>
                                            <p:strVal val="0-#ppt_w/2"/>
                                          </p:val>
                                        </p:tav>
                                        <p:tav tm="100000">
                                          <p:val>
                                            <p:strVal val="#ppt_x"/>
                                          </p:val>
                                        </p:tav>
                                      </p:tavLst>
                                    </p:anim>
                                    <p:anim calcmode="lin" valueType="num">
                                      <p:cBhvr additive="base">
                                        <p:cTn id="242" dur="1000" fill="hold"/>
                                        <p:tgtEl>
                                          <p:spTgt spid="71"/>
                                        </p:tgtEl>
                                        <p:attrNameLst>
                                          <p:attrName>ppt_y</p:attrName>
                                        </p:attrNameLst>
                                      </p:cBhvr>
                                      <p:tavLst>
                                        <p:tav tm="0">
                                          <p:val>
                                            <p:strVal val="#ppt_y"/>
                                          </p:val>
                                        </p:tav>
                                        <p:tav tm="100000">
                                          <p:val>
                                            <p:strVal val="#ppt_y"/>
                                          </p:val>
                                        </p:tav>
                                      </p:tavLst>
                                    </p:anim>
                                  </p:childTnLst>
                                </p:cTn>
                              </p:par>
                              <p:par>
                                <p:cTn id="243" presetID="7" presetClass="entr" presetSubtype="8" fill="hold" grpId="0" nodeType="withEffect">
                                  <p:stCondLst>
                                    <p:cond delay="0"/>
                                  </p:stCondLst>
                                  <p:childTnLst>
                                    <p:set>
                                      <p:cBhvr>
                                        <p:cTn id="244" dur="1" fill="hold">
                                          <p:stCondLst>
                                            <p:cond delay="0"/>
                                          </p:stCondLst>
                                        </p:cTn>
                                        <p:tgtEl>
                                          <p:spTgt spid="72"/>
                                        </p:tgtEl>
                                        <p:attrNameLst>
                                          <p:attrName>style.visibility</p:attrName>
                                        </p:attrNameLst>
                                      </p:cBhvr>
                                      <p:to>
                                        <p:strVal val="visible"/>
                                      </p:to>
                                    </p:set>
                                    <p:anim calcmode="lin" valueType="num">
                                      <p:cBhvr additive="base">
                                        <p:cTn id="245" dur="1000" fill="hold"/>
                                        <p:tgtEl>
                                          <p:spTgt spid="72"/>
                                        </p:tgtEl>
                                        <p:attrNameLst>
                                          <p:attrName>ppt_x</p:attrName>
                                        </p:attrNameLst>
                                      </p:cBhvr>
                                      <p:tavLst>
                                        <p:tav tm="0">
                                          <p:val>
                                            <p:strVal val="0-#ppt_w/2"/>
                                          </p:val>
                                        </p:tav>
                                        <p:tav tm="100000">
                                          <p:val>
                                            <p:strVal val="#ppt_x"/>
                                          </p:val>
                                        </p:tav>
                                      </p:tavLst>
                                    </p:anim>
                                    <p:anim calcmode="lin" valueType="num">
                                      <p:cBhvr additive="base">
                                        <p:cTn id="246" dur="1000" fill="hold"/>
                                        <p:tgtEl>
                                          <p:spTgt spid="72"/>
                                        </p:tgtEl>
                                        <p:attrNameLst>
                                          <p:attrName>ppt_y</p:attrName>
                                        </p:attrNameLst>
                                      </p:cBhvr>
                                      <p:tavLst>
                                        <p:tav tm="0">
                                          <p:val>
                                            <p:strVal val="#ppt_y"/>
                                          </p:val>
                                        </p:tav>
                                        <p:tav tm="100000">
                                          <p:val>
                                            <p:strVal val="#ppt_y"/>
                                          </p:val>
                                        </p:tav>
                                      </p:tavLst>
                                    </p:anim>
                                  </p:childTnLst>
                                </p:cTn>
                              </p:par>
                              <p:par>
                                <p:cTn id="247" presetID="7" presetClass="entr" presetSubtype="8" fill="hold" grpId="0" nodeType="withEffect">
                                  <p:stCondLst>
                                    <p:cond delay="0"/>
                                  </p:stCondLst>
                                  <p:childTnLst>
                                    <p:set>
                                      <p:cBhvr>
                                        <p:cTn id="248" dur="1" fill="hold">
                                          <p:stCondLst>
                                            <p:cond delay="0"/>
                                          </p:stCondLst>
                                        </p:cTn>
                                        <p:tgtEl>
                                          <p:spTgt spid="73"/>
                                        </p:tgtEl>
                                        <p:attrNameLst>
                                          <p:attrName>style.visibility</p:attrName>
                                        </p:attrNameLst>
                                      </p:cBhvr>
                                      <p:to>
                                        <p:strVal val="visible"/>
                                      </p:to>
                                    </p:set>
                                    <p:anim calcmode="lin" valueType="num">
                                      <p:cBhvr additive="base">
                                        <p:cTn id="249" dur="1000" fill="hold"/>
                                        <p:tgtEl>
                                          <p:spTgt spid="73"/>
                                        </p:tgtEl>
                                        <p:attrNameLst>
                                          <p:attrName>ppt_x</p:attrName>
                                        </p:attrNameLst>
                                      </p:cBhvr>
                                      <p:tavLst>
                                        <p:tav tm="0">
                                          <p:val>
                                            <p:strVal val="0-#ppt_w/2"/>
                                          </p:val>
                                        </p:tav>
                                        <p:tav tm="100000">
                                          <p:val>
                                            <p:strVal val="#ppt_x"/>
                                          </p:val>
                                        </p:tav>
                                      </p:tavLst>
                                    </p:anim>
                                    <p:anim calcmode="lin" valueType="num">
                                      <p:cBhvr additive="base">
                                        <p:cTn id="250" dur="1000" fill="hold"/>
                                        <p:tgtEl>
                                          <p:spTgt spid="73"/>
                                        </p:tgtEl>
                                        <p:attrNameLst>
                                          <p:attrName>ppt_y</p:attrName>
                                        </p:attrNameLst>
                                      </p:cBhvr>
                                      <p:tavLst>
                                        <p:tav tm="0">
                                          <p:val>
                                            <p:strVal val="#ppt_y"/>
                                          </p:val>
                                        </p:tav>
                                        <p:tav tm="100000">
                                          <p:val>
                                            <p:strVal val="#ppt_y"/>
                                          </p:val>
                                        </p:tav>
                                      </p:tavLst>
                                    </p:anim>
                                  </p:childTnLst>
                                </p:cTn>
                              </p:par>
                              <p:par>
                                <p:cTn id="251" presetID="7" presetClass="entr" presetSubtype="8" fill="hold" grpId="0" nodeType="withEffect">
                                  <p:stCondLst>
                                    <p:cond delay="0"/>
                                  </p:stCondLst>
                                  <p:childTnLst>
                                    <p:set>
                                      <p:cBhvr>
                                        <p:cTn id="252" dur="1" fill="hold">
                                          <p:stCondLst>
                                            <p:cond delay="0"/>
                                          </p:stCondLst>
                                        </p:cTn>
                                        <p:tgtEl>
                                          <p:spTgt spid="74"/>
                                        </p:tgtEl>
                                        <p:attrNameLst>
                                          <p:attrName>style.visibility</p:attrName>
                                        </p:attrNameLst>
                                      </p:cBhvr>
                                      <p:to>
                                        <p:strVal val="visible"/>
                                      </p:to>
                                    </p:set>
                                    <p:anim calcmode="lin" valueType="num">
                                      <p:cBhvr additive="base">
                                        <p:cTn id="253" dur="1000" fill="hold"/>
                                        <p:tgtEl>
                                          <p:spTgt spid="74"/>
                                        </p:tgtEl>
                                        <p:attrNameLst>
                                          <p:attrName>ppt_x</p:attrName>
                                        </p:attrNameLst>
                                      </p:cBhvr>
                                      <p:tavLst>
                                        <p:tav tm="0">
                                          <p:val>
                                            <p:strVal val="0-#ppt_w/2"/>
                                          </p:val>
                                        </p:tav>
                                        <p:tav tm="100000">
                                          <p:val>
                                            <p:strVal val="#ppt_x"/>
                                          </p:val>
                                        </p:tav>
                                      </p:tavLst>
                                    </p:anim>
                                    <p:anim calcmode="lin" valueType="num">
                                      <p:cBhvr additive="base">
                                        <p:cTn id="254" dur="1000" fill="hold"/>
                                        <p:tgtEl>
                                          <p:spTgt spid="74"/>
                                        </p:tgtEl>
                                        <p:attrNameLst>
                                          <p:attrName>ppt_y</p:attrName>
                                        </p:attrNameLst>
                                      </p:cBhvr>
                                      <p:tavLst>
                                        <p:tav tm="0">
                                          <p:val>
                                            <p:strVal val="#ppt_y"/>
                                          </p:val>
                                        </p:tav>
                                        <p:tav tm="100000">
                                          <p:val>
                                            <p:strVal val="#ppt_y"/>
                                          </p:val>
                                        </p:tav>
                                      </p:tavLst>
                                    </p:anim>
                                  </p:childTnLst>
                                </p:cTn>
                              </p:par>
                              <p:par>
                                <p:cTn id="255" presetID="7" presetClass="entr" presetSubtype="8" fill="hold" grpId="0" nodeType="withEffect">
                                  <p:stCondLst>
                                    <p:cond delay="0"/>
                                  </p:stCondLst>
                                  <p:childTnLst>
                                    <p:set>
                                      <p:cBhvr>
                                        <p:cTn id="256" dur="1" fill="hold">
                                          <p:stCondLst>
                                            <p:cond delay="0"/>
                                          </p:stCondLst>
                                        </p:cTn>
                                        <p:tgtEl>
                                          <p:spTgt spid="75"/>
                                        </p:tgtEl>
                                        <p:attrNameLst>
                                          <p:attrName>style.visibility</p:attrName>
                                        </p:attrNameLst>
                                      </p:cBhvr>
                                      <p:to>
                                        <p:strVal val="visible"/>
                                      </p:to>
                                    </p:set>
                                    <p:anim calcmode="lin" valueType="num">
                                      <p:cBhvr additive="base">
                                        <p:cTn id="257" dur="1000" fill="hold"/>
                                        <p:tgtEl>
                                          <p:spTgt spid="75"/>
                                        </p:tgtEl>
                                        <p:attrNameLst>
                                          <p:attrName>ppt_x</p:attrName>
                                        </p:attrNameLst>
                                      </p:cBhvr>
                                      <p:tavLst>
                                        <p:tav tm="0">
                                          <p:val>
                                            <p:strVal val="0-#ppt_w/2"/>
                                          </p:val>
                                        </p:tav>
                                        <p:tav tm="100000">
                                          <p:val>
                                            <p:strVal val="#ppt_x"/>
                                          </p:val>
                                        </p:tav>
                                      </p:tavLst>
                                    </p:anim>
                                    <p:anim calcmode="lin" valueType="num">
                                      <p:cBhvr additive="base">
                                        <p:cTn id="258" dur="1000" fill="hold"/>
                                        <p:tgtEl>
                                          <p:spTgt spid="75"/>
                                        </p:tgtEl>
                                        <p:attrNameLst>
                                          <p:attrName>ppt_y</p:attrName>
                                        </p:attrNameLst>
                                      </p:cBhvr>
                                      <p:tavLst>
                                        <p:tav tm="0">
                                          <p:val>
                                            <p:strVal val="#ppt_y"/>
                                          </p:val>
                                        </p:tav>
                                        <p:tav tm="100000">
                                          <p:val>
                                            <p:strVal val="#ppt_y"/>
                                          </p:val>
                                        </p:tav>
                                      </p:tavLst>
                                    </p:anim>
                                  </p:childTnLst>
                                </p:cTn>
                              </p:par>
                              <p:par>
                                <p:cTn id="259" presetID="7" presetClass="entr" presetSubtype="8" fill="hold" grpId="0" nodeType="withEffect">
                                  <p:stCondLst>
                                    <p:cond delay="0"/>
                                  </p:stCondLst>
                                  <p:childTnLst>
                                    <p:set>
                                      <p:cBhvr>
                                        <p:cTn id="260" dur="1" fill="hold">
                                          <p:stCondLst>
                                            <p:cond delay="0"/>
                                          </p:stCondLst>
                                        </p:cTn>
                                        <p:tgtEl>
                                          <p:spTgt spid="76"/>
                                        </p:tgtEl>
                                        <p:attrNameLst>
                                          <p:attrName>style.visibility</p:attrName>
                                        </p:attrNameLst>
                                      </p:cBhvr>
                                      <p:to>
                                        <p:strVal val="visible"/>
                                      </p:to>
                                    </p:set>
                                    <p:anim calcmode="lin" valueType="num">
                                      <p:cBhvr additive="base">
                                        <p:cTn id="261" dur="1000" fill="hold"/>
                                        <p:tgtEl>
                                          <p:spTgt spid="76"/>
                                        </p:tgtEl>
                                        <p:attrNameLst>
                                          <p:attrName>ppt_x</p:attrName>
                                        </p:attrNameLst>
                                      </p:cBhvr>
                                      <p:tavLst>
                                        <p:tav tm="0">
                                          <p:val>
                                            <p:strVal val="0-#ppt_w/2"/>
                                          </p:val>
                                        </p:tav>
                                        <p:tav tm="100000">
                                          <p:val>
                                            <p:strVal val="#ppt_x"/>
                                          </p:val>
                                        </p:tav>
                                      </p:tavLst>
                                    </p:anim>
                                    <p:anim calcmode="lin" valueType="num">
                                      <p:cBhvr additive="base">
                                        <p:cTn id="262" dur="1000" fill="hold"/>
                                        <p:tgtEl>
                                          <p:spTgt spid="76"/>
                                        </p:tgtEl>
                                        <p:attrNameLst>
                                          <p:attrName>ppt_y</p:attrName>
                                        </p:attrNameLst>
                                      </p:cBhvr>
                                      <p:tavLst>
                                        <p:tav tm="0">
                                          <p:val>
                                            <p:strVal val="#ppt_y"/>
                                          </p:val>
                                        </p:tav>
                                        <p:tav tm="100000">
                                          <p:val>
                                            <p:strVal val="#ppt_y"/>
                                          </p:val>
                                        </p:tav>
                                      </p:tavLst>
                                    </p:anim>
                                  </p:childTnLst>
                                </p:cTn>
                              </p:par>
                              <p:par>
                                <p:cTn id="263" presetID="7" presetClass="entr" presetSubtype="8" fill="hold" grpId="0" nodeType="withEffect">
                                  <p:stCondLst>
                                    <p:cond delay="0"/>
                                  </p:stCondLst>
                                  <p:childTnLst>
                                    <p:set>
                                      <p:cBhvr>
                                        <p:cTn id="264" dur="1" fill="hold">
                                          <p:stCondLst>
                                            <p:cond delay="0"/>
                                          </p:stCondLst>
                                        </p:cTn>
                                        <p:tgtEl>
                                          <p:spTgt spid="77"/>
                                        </p:tgtEl>
                                        <p:attrNameLst>
                                          <p:attrName>style.visibility</p:attrName>
                                        </p:attrNameLst>
                                      </p:cBhvr>
                                      <p:to>
                                        <p:strVal val="visible"/>
                                      </p:to>
                                    </p:set>
                                    <p:anim calcmode="lin" valueType="num">
                                      <p:cBhvr additive="base">
                                        <p:cTn id="265" dur="1000" fill="hold"/>
                                        <p:tgtEl>
                                          <p:spTgt spid="77"/>
                                        </p:tgtEl>
                                        <p:attrNameLst>
                                          <p:attrName>ppt_x</p:attrName>
                                        </p:attrNameLst>
                                      </p:cBhvr>
                                      <p:tavLst>
                                        <p:tav tm="0">
                                          <p:val>
                                            <p:strVal val="0-#ppt_w/2"/>
                                          </p:val>
                                        </p:tav>
                                        <p:tav tm="100000">
                                          <p:val>
                                            <p:strVal val="#ppt_x"/>
                                          </p:val>
                                        </p:tav>
                                      </p:tavLst>
                                    </p:anim>
                                    <p:anim calcmode="lin" valueType="num">
                                      <p:cBhvr additive="base">
                                        <p:cTn id="266" dur="1000" fill="hold"/>
                                        <p:tgtEl>
                                          <p:spTgt spid="77"/>
                                        </p:tgtEl>
                                        <p:attrNameLst>
                                          <p:attrName>ppt_y</p:attrName>
                                        </p:attrNameLst>
                                      </p:cBhvr>
                                      <p:tavLst>
                                        <p:tav tm="0">
                                          <p:val>
                                            <p:strVal val="#ppt_y"/>
                                          </p:val>
                                        </p:tav>
                                        <p:tav tm="100000">
                                          <p:val>
                                            <p:strVal val="#ppt_y"/>
                                          </p:val>
                                        </p:tav>
                                      </p:tavLst>
                                    </p:anim>
                                  </p:childTnLst>
                                </p:cTn>
                              </p:par>
                              <p:par>
                                <p:cTn id="267" presetID="7" presetClass="entr" presetSubtype="8" fill="hold" grpId="0" nodeType="withEffect">
                                  <p:stCondLst>
                                    <p:cond delay="0"/>
                                  </p:stCondLst>
                                  <p:childTnLst>
                                    <p:set>
                                      <p:cBhvr>
                                        <p:cTn id="268" dur="1" fill="hold">
                                          <p:stCondLst>
                                            <p:cond delay="0"/>
                                          </p:stCondLst>
                                        </p:cTn>
                                        <p:tgtEl>
                                          <p:spTgt spid="11"/>
                                        </p:tgtEl>
                                        <p:attrNameLst>
                                          <p:attrName>style.visibility</p:attrName>
                                        </p:attrNameLst>
                                      </p:cBhvr>
                                      <p:to>
                                        <p:strVal val="visible"/>
                                      </p:to>
                                    </p:set>
                                    <p:anim calcmode="lin" valueType="num">
                                      <p:cBhvr additive="base">
                                        <p:cTn id="269" dur="1000" fill="hold"/>
                                        <p:tgtEl>
                                          <p:spTgt spid="11"/>
                                        </p:tgtEl>
                                        <p:attrNameLst>
                                          <p:attrName>ppt_x</p:attrName>
                                        </p:attrNameLst>
                                      </p:cBhvr>
                                      <p:tavLst>
                                        <p:tav tm="0">
                                          <p:val>
                                            <p:strVal val="0-#ppt_w/2"/>
                                          </p:val>
                                        </p:tav>
                                        <p:tav tm="100000">
                                          <p:val>
                                            <p:strVal val="#ppt_x"/>
                                          </p:val>
                                        </p:tav>
                                      </p:tavLst>
                                    </p:anim>
                                    <p:anim calcmode="lin" valueType="num">
                                      <p:cBhvr additive="base">
                                        <p:cTn id="270" dur="1000" fill="hold"/>
                                        <p:tgtEl>
                                          <p:spTgt spid="11"/>
                                        </p:tgtEl>
                                        <p:attrNameLst>
                                          <p:attrName>ppt_y</p:attrName>
                                        </p:attrNameLst>
                                      </p:cBhvr>
                                      <p:tavLst>
                                        <p:tav tm="0">
                                          <p:val>
                                            <p:strVal val="#ppt_y"/>
                                          </p:val>
                                        </p:tav>
                                        <p:tav tm="100000">
                                          <p:val>
                                            <p:strVal val="#ppt_y"/>
                                          </p:val>
                                        </p:tav>
                                      </p:tavLst>
                                    </p:anim>
                                  </p:childTnLst>
                                </p:cTn>
                              </p:par>
                              <p:par>
                                <p:cTn id="271" presetID="7" presetClass="entr" presetSubtype="8" fill="hold" grpId="0" nodeType="withEffect">
                                  <p:stCondLst>
                                    <p:cond delay="0"/>
                                  </p:stCondLst>
                                  <p:childTnLst>
                                    <p:set>
                                      <p:cBhvr>
                                        <p:cTn id="272" dur="1" fill="hold">
                                          <p:stCondLst>
                                            <p:cond delay="0"/>
                                          </p:stCondLst>
                                        </p:cTn>
                                        <p:tgtEl>
                                          <p:spTgt spid="10"/>
                                        </p:tgtEl>
                                        <p:attrNameLst>
                                          <p:attrName>style.visibility</p:attrName>
                                        </p:attrNameLst>
                                      </p:cBhvr>
                                      <p:to>
                                        <p:strVal val="visible"/>
                                      </p:to>
                                    </p:set>
                                    <p:anim calcmode="lin" valueType="num">
                                      <p:cBhvr additive="base">
                                        <p:cTn id="273" dur="1000" fill="hold"/>
                                        <p:tgtEl>
                                          <p:spTgt spid="10"/>
                                        </p:tgtEl>
                                        <p:attrNameLst>
                                          <p:attrName>ppt_x</p:attrName>
                                        </p:attrNameLst>
                                      </p:cBhvr>
                                      <p:tavLst>
                                        <p:tav tm="0">
                                          <p:val>
                                            <p:strVal val="0-#ppt_w/2"/>
                                          </p:val>
                                        </p:tav>
                                        <p:tav tm="100000">
                                          <p:val>
                                            <p:strVal val="#ppt_x"/>
                                          </p:val>
                                        </p:tav>
                                      </p:tavLst>
                                    </p:anim>
                                    <p:anim calcmode="lin" valueType="num">
                                      <p:cBhvr additive="base">
                                        <p:cTn id="27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5" fill="hold">
                      <p:stCondLst>
                        <p:cond delay="indefinite"/>
                      </p:stCondLst>
                      <p:childTnLst>
                        <p:par>
                          <p:cTn id="276" fill="hold">
                            <p:stCondLst>
                              <p:cond delay="0"/>
                            </p:stCondLst>
                            <p:childTnLst>
                              <p:par>
                                <p:cTn id="277" presetID="47" presetClass="entr" presetSubtype="0" fill="hold" grpId="0" nodeType="clickEffect">
                                  <p:stCondLst>
                                    <p:cond delay="0"/>
                                  </p:stCondLst>
                                  <p:childTnLst>
                                    <p:set>
                                      <p:cBhvr>
                                        <p:cTn id="278" dur="1" fill="hold">
                                          <p:stCondLst>
                                            <p:cond delay="0"/>
                                          </p:stCondLst>
                                        </p:cTn>
                                        <p:tgtEl>
                                          <p:spTgt spid="12"/>
                                        </p:tgtEl>
                                        <p:attrNameLst>
                                          <p:attrName>style.visibility</p:attrName>
                                        </p:attrNameLst>
                                      </p:cBhvr>
                                      <p:to>
                                        <p:strVal val="visible"/>
                                      </p:to>
                                    </p:set>
                                    <p:animEffect transition="in" filter="fade">
                                      <p:cBhvr>
                                        <p:cTn id="279" dur="1000"/>
                                        <p:tgtEl>
                                          <p:spTgt spid="12"/>
                                        </p:tgtEl>
                                      </p:cBhvr>
                                    </p:animEffect>
                                    <p:anim calcmode="lin" valueType="num">
                                      <p:cBhvr>
                                        <p:cTn id="280" dur="1000" fill="hold"/>
                                        <p:tgtEl>
                                          <p:spTgt spid="12"/>
                                        </p:tgtEl>
                                        <p:attrNameLst>
                                          <p:attrName>ppt_x</p:attrName>
                                        </p:attrNameLst>
                                      </p:cBhvr>
                                      <p:tavLst>
                                        <p:tav tm="0">
                                          <p:val>
                                            <p:strVal val="#ppt_x"/>
                                          </p:val>
                                        </p:tav>
                                        <p:tav tm="100000">
                                          <p:val>
                                            <p:strVal val="#ppt_x"/>
                                          </p:val>
                                        </p:tav>
                                      </p:tavLst>
                                    </p:anim>
                                    <p:anim calcmode="lin" valueType="num">
                                      <p:cBhvr>
                                        <p:cTn id="28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82" fill="hold">
                      <p:stCondLst>
                        <p:cond delay="indefinite"/>
                      </p:stCondLst>
                      <p:childTnLst>
                        <p:par>
                          <p:cTn id="283" fill="hold">
                            <p:stCondLst>
                              <p:cond delay="0"/>
                            </p:stCondLst>
                            <p:childTnLst>
                              <p:par>
                                <p:cTn id="284" presetID="47" presetClass="entr" presetSubtype="0" fill="hold" grpId="0" nodeType="clickEffect">
                                  <p:stCondLst>
                                    <p:cond delay="0"/>
                                  </p:stCondLst>
                                  <p:childTnLst>
                                    <p:set>
                                      <p:cBhvr>
                                        <p:cTn id="285" dur="1" fill="hold">
                                          <p:stCondLst>
                                            <p:cond delay="0"/>
                                          </p:stCondLst>
                                        </p:cTn>
                                        <p:tgtEl>
                                          <p:spTgt spid="23"/>
                                        </p:tgtEl>
                                        <p:attrNameLst>
                                          <p:attrName>style.visibility</p:attrName>
                                        </p:attrNameLst>
                                      </p:cBhvr>
                                      <p:to>
                                        <p:strVal val="visible"/>
                                      </p:to>
                                    </p:set>
                                    <p:animEffect transition="in" filter="fade">
                                      <p:cBhvr>
                                        <p:cTn id="286" dur="1000"/>
                                        <p:tgtEl>
                                          <p:spTgt spid="23"/>
                                        </p:tgtEl>
                                      </p:cBhvr>
                                    </p:animEffect>
                                    <p:anim calcmode="lin" valueType="num">
                                      <p:cBhvr>
                                        <p:cTn id="287" dur="1000" fill="hold"/>
                                        <p:tgtEl>
                                          <p:spTgt spid="23"/>
                                        </p:tgtEl>
                                        <p:attrNameLst>
                                          <p:attrName>ppt_x</p:attrName>
                                        </p:attrNameLst>
                                      </p:cBhvr>
                                      <p:tavLst>
                                        <p:tav tm="0">
                                          <p:val>
                                            <p:strVal val="#ppt_x"/>
                                          </p:val>
                                        </p:tav>
                                        <p:tav tm="100000">
                                          <p:val>
                                            <p:strVal val="#ppt_x"/>
                                          </p:val>
                                        </p:tav>
                                      </p:tavLst>
                                    </p:anim>
                                    <p:anim calcmode="lin" valueType="num">
                                      <p:cBhvr>
                                        <p:cTn id="28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89" fill="hold">
                      <p:stCondLst>
                        <p:cond delay="indefinite"/>
                      </p:stCondLst>
                      <p:childTnLst>
                        <p:par>
                          <p:cTn id="290" fill="hold">
                            <p:stCondLst>
                              <p:cond delay="0"/>
                            </p:stCondLst>
                            <p:childTnLst>
                              <p:par>
                                <p:cTn id="291" presetID="47" presetClass="entr" presetSubtype="0" fill="hold" grpId="0" nodeType="clickEffect">
                                  <p:stCondLst>
                                    <p:cond delay="0"/>
                                  </p:stCondLst>
                                  <p:childTnLst>
                                    <p:set>
                                      <p:cBhvr>
                                        <p:cTn id="292" dur="1" fill="hold">
                                          <p:stCondLst>
                                            <p:cond delay="0"/>
                                          </p:stCondLst>
                                        </p:cTn>
                                        <p:tgtEl>
                                          <p:spTgt spid="21"/>
                                        </p:tgtEl>
                                        <p:attrNameLst>
                                          <p:attrName>style.visibility</p:attrName>
                                        </p:attrNameLst>
                                      </p:cBhvr>
                                      <p:to>
                                        <p:strVal val="visible"/>
                                      </p:to>
                                    </p:set>
                                    <p:animEffect transition="in" filter="fade">
                                      <p:cBhvr>
                                        <p:cTn id="293" dur="1000"/>
                                        <p:tgtEl>
                                          <p:spTgt spid="21"/>
                                        </p:tgtEl>
                                      </p:cBhvr>
                                    </p:animEffect>
                                    <p:anim calcmode="lin" valueType="num">
                                      <p:cBhvr>
                                        <p:cTn id="294" dur="1000" fill="hold"/>
                                        <p:tgtEl>
                                          <p:spTgt spid="21"/>
                                        </p:tgtEl>
                                        <p:attrNameLst>
                                          <p:attrName>ppt_x</p:attrName>
                                        </p:attrNameLst>
                                      </p:cBhvr>
                                      <p:tavLst>
                                        <p:tav tm="0">
                                          <p:val>
                                            <p:strVal val="#ppt_x"/>
                                          </p:val>
                                        </p:tav>
                                        <p:tav tm="100000">
                                          <p:val>
                                            <p:strVal val="#ppt_x"/>
                                          </p:val>
                                        </p:tav>
                                      </p:tavLst>
                                    </p:anim>
                                    <p:anim calcmode="lin" valueType="num">
                                      <p:cBhvr>
                                        <p:cTn id="29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47" presetClass="entr" presetSubtype="0" fill="hold" grpId="0" nodeType="clickEffect">
                                  <p:stCondLst>
                                    <p:cond delay="0"/>
                                  </p:stCondLst>
                                  <p:childTnLst>
                                    <p:set>
                                      <p:cBhvr>
                                        <p:cTn id="299" dur="1" fill="hold">
                                          <p:stCondLst>
                                            <p:cond delay="0"/>
                                          </p:stCondLst>
                                        </p:cTn>
                                        <p:tgtEl>
                                          <p:spTgt spid="22"/>
                                        </p:tgtEl>
                                        <p:attrNameLst>
                                          <p:attrName>style.visibility</p:attrName>
                                        </p:attrNameLst>
                                      </p:cBhvr>
                                      <p:to>
                                        <p:strVal val="visible"/>
                                      </p:to>
                                    </p:set>
                                    <p:animEffect transition="in" filter="fade">
                                      <p:cBhvr>
                                        <p:cTn id="300" dur="1000"/>
                                        <p:tgtEl>
                                          <p:spTgt spid="22"/>
                                        </p:tgtEl>
                                      </p:cBhvr>
                                    </p:animEffect>
                                    <p:anim calcmode="lin" valueType="num">
                                      <p:cBhvr>
                                        <p:cTn id="301" dur="1000" fill="hold"/>
                                        <p:tgtEl>
                                          <p:spTgt spid="22"/>
                                        </p:tgtEl>
                                        <p:attrNameLst>
                                          <p:attrName>ppt_x</p:attrName>
                                        </p:attrNameLst>
                                      </p:cBhvr>
                                      <p:tavLst>
                                        <p:tav tm="0">
                                          <p:val>
                                            <p:strVal val="#ppt_x"/>
                                          </p:val>
                                        </p:tav>
                                        <p:tav tm="100000">
                                          <p:val>
                                            <p:strVal val="#ppt_x"/>
                                          </p:val>
                                        </p:tav>
                                      </p:tavLst>
                                    </p:anim>
                                    <p:anim calcmode="lin" valueType="num">
                                      <p:cBhvr>
                                        <p:cTn id="30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6" grpId="0"/>
      <p:bldP spid="18" grpId="0"/>
      <p:bldP spid="19" grpId="0"/>
      <p:bldP spid="20" grpId="0"/>
      <p:bldP spid="21" grpId="0"/>
      <p:bldP spid="22" grpId="0"/>
      <p:bldP spid="23" grpId="0"/>
      <p:bldP spid="32" grpId="0"/>
      <p:bldP spid="32" grpId="1"/>
      <p:bldP spid="33" grpId="0"/>
      <p:bldP spid="34" grpId="0"/>
      <p:bldP spid="35" grpId="0"/>
      <p:bldP spid="36" grpId="0"/>
      <p:bldP spid="37" grpId="0"/>
      <p:bldP spid="38" grpId="0"/>
      <p:bldP spid="46" grpId="0"/>
      <p:bldP spid="47" grpId="0"/>
      <p:bldP spid="48" grpId="0"/>
      <p:bldP spid="49" grpId="0"/>
      <p:bldP spid="50" grpId="0"/>
      <p:bldP spid="51" grpId="0"/>
      <p:bldP spid="51" grpId="1"/>
      <p:bldP spid="60" grpId="0"/>
      <p:bldP spid="61" grpId="0"/>
      <p:bldP spid="62" grpId="0"/>
      <p:bldP spid="63" grpId="0"/>
      <p:bldP spid="64" grpId="0"/>
      <p:bldP spid="65" grpId="0"/>
      <p:bldP spid="72" grpId="0"/>
      <p:bldP spid="73" grpId="0"/>
      <p:bldP spid="74" grpId="0"/>
      <p:bldP spid="75" grpId="0"/>
      <p:bldP spid="76" grpId="0"/>
      <p:bldP spid="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Example Factors of SPACE</a:t>
            </a:r>
          </a:p>
        </p:txBody>
      </p:sp>
      <p:sp>
        <p:nvSpPr>
          <p:cNvPr id="3" name="Content Placeholder 2"/>
          <p:cNvSpPr>
            <a:spLocks noGrp="1"/>
          </p:cNvSpPr>
          <p:nvPr>
            <p:ph sz="half" idx="1"/>
          </p:nvPr>
        </p:nvSpPr>
        <p:spPr>
          <a:xfrm>
            <a:off x="762000" y="2145506"/>
            <a:ext cx="5181600" cy="4351338"/>
          </a:xfrm>
        </p:spPr>
        <p:txBody>
          <a:bodyPr>
            <a:normAutofit/>
          </a:bodyPr>
          <a:lstStyle/>
          <a:p>
            <a:pPr algn="r">
              <a:buNone/>
            </a:pPr>
            <a:r>
              <a:rPr lang="en-US" sz="1600" b="1" dirty="0"/>
              <a:t>Financial Strength (FS) :</a:t>
            </a:r>
          </a:p>
          <a:p>
            <a:pPr marL="0" indent="0" algn="r">
              <a:buNone/>
            </a:pPr>
            <a:r>
              <a:rPr lang="en-US" sz="1600" dirty="0"/>
              <a:t>Return on Investment, Leverage, Liquidity, Working Capital, Cash Flow, Inventory turn over,   Earning per share, Price earning ratio.</a:t>
            </a:r>
          </a:p>
          <a:p>
            <a:pPr marL="0" indent="0" algn="r">
              <a:buNone/>
            </a:pPr>
            <a:endParaRPr lang="en-US" sz="1600" dirty="0"/>
          </a:p>
          <a:p>
            <a:pPr marL="0" indent="0" algn="r">
              <a:buNone/>
            </a:pPr>
            <a:endParaRPr lang="id-ID" sz="1600" b="1" dirty="0"/>
          </a:p>
          <a:p>
            <a:pPr marL="0" indent="0" algn="r">
              <a:buNone/>
            </a:pPr>
            <a:r>
              <a:rPr lang="en-US" sz="1600" b="1" dirty="0"/>
              <a:t>Competitive Advantage (CA) :</a:t>
            </a:r>
          </a:p>
          <a:p>
            <a:pPr marL="0" indent="0" algn="r">
              <a:buNone/>
            </a:pPr>
            <a:r>
              <a:rPr lang="en-US" sz="1600" dirty="0"/>
              <a:t>Market share, Product quality, Product Life cycle, Customer Loyalty, Competition’s capacity utilization,  Technological know-how, Control over supplier and distributor</a:t>
            </a:r>
          </a:p>
        </p:txBody>
      </p:sp>
      <p:sp>
        <p:nvSpPr>
          <p:cNvPr id="4" name="Content Placeholder 3"/>
          <p:cNvSpPr>
            <a:spLocks noGrp="1"/>
          </p:cNvSpPr>
          <p:nvPr>
            <p:ph sz="half" idx="2"/>
          </p:nvPr>
        </p:nvSpPr>
        <p:spPr>
          <a:xfrm>
            <a:off x="6172200" y="1662906"/>
            <a:ext cx="5181600" cy="4351338"/>
          </a:xfrm>
        </p:spPr>
        <p:txBody>
          <a:bodyPr>
            <a:normAutofit/>
          </a:bodyPr>
          <a:lstStyle/>
          <a:p>
            <a:pPr>
              <a:lnSpc>
                <a:spcPct val="100000"/>
              </a:lnSpc>
              <a:buNone/>
            </a:pPr>
            <a:endParaRPr lang="id-ID" sz="1600" b="1" dirty="0"/>
          </a:p>
          <a:p>
            <a:pPr>
              <a:lnSpc>
                <a:spcPct val="100000"/>
              </a:lnSpc>
              <a:buNone/>
            </a:pPr>
            <a:r>
              <a:rPr lang="en-US" sz="1600" b="1" dirty="0"/>
              <a:t>Environmental Stability (ES) </a:t>
            </a:r>
            <a:r>
              <a:rPr lang="en-US" sz="1600" dirty="0"/>
              <a:t>:</a:t>
            </a:r>
          </a:p>
          <a:p>
            <a:pPr marL="0" indent="0">
              <a:buNone/>
            </a:pPr>
            <a:r>
              <a:rPr lang="en-US" sz="1600" dirty="0"/>
              <a:t>Technological change, Rate of Inflation, Demand variability, Price range of competing product, Barrier to entry into market, Competitive pressure, Ease of exit from market, Price elasticity of demand, Risk involve in business.</a:t>
            </a:r>
          </a:p>
          <a:p>
            <a:pPr marL="0" indent="0">
              <a:buNone/>
            </a:pPr>
            <a:endParaRPr lang="en-US" sz="1600" dirty="0"/>
          </a:p>
          <a:p>
            <a:pPr marL="0" indent="0">
              <a:buNone/>
            </a:pPr>
            <a:endParaRPr lang="id-ID" sz="1600" b="1" dirty="0"/>
          </a:p>
          <a:p>
            <a:pPr marL="0" indent="0">
              <a:buNone/>
            </a:pPr>
            <a:r>
              <a:rPr lang="en-US" sz="1600" b="1" dirty="0"/>
              <a:t>Industry Strength (IS) </a:t>
            </a:r>
            <a:r>
              <a:rPr lang="en-US" sz="1600" dirty="0"/>
              <a:t>:</a:t>
            </a:r>
          </a:p>
          <a:p>
            <a:pPr marL="0" indent="0">
              <a:buNone/>
            </a:pPr>
            <a:r>
              <a:rPr lang="en-US" sz="1600" dirty="0"/>
              <a:t>Growth potential, Profit potential, Financial Stability, Technological know-how, Resource utilization, Ease to entry into market, Productivity, Capacity Utilization.</a:t>
            </a:r>
          </a:p>
        </p:txBody>
      </p:sp>
      <p:sp>
        <p:nvSpPr>
          <p:cNvPr id="5" name="Text Placeholder 4"/>
          <p:cNvSpPr>
            <a:spLocks noGrp="1"/>
          </p:cNvSpPr>
          <p:nvPr>
            <p:ph type="body" sz="quarter" idx="4294967295"/>
          </p:nvPr>
        </p:nvSpPr>
        <p:spPr>
          <a:xfrm>
            <a:off x="876300" y="1505743"/>
            <a:ext cx="5181600" cy="639763"/>
          </a:xfrm>
        </p:spPr>
        <p:txBody>
          <a:bodyPr/>
          <a:lstStyle/>
          <a:p>
            <a:pPr marL="0" indent="0">
              <a:buNone/>
            </a:pPr>
            <a:r>
              <a:rPr lang="en-US" dirty="0"/>
              <a:t>Internal Strategic Position</a:t>
            </a:r>
          </a:p>
        </p:txBody>
      </p:sp>
      <p:sp>
        <p:nvSpPr>
          <p:cNvPr id="6" name="Text Placeholder 5"/>
          <p:cNvSpPr>
            <a:spLocks noGrp="1"/>
          </p:cNvSpPr>
          <p:nvPr>
            <p:ph type="body" sz="quarter" idx="4294967295"/>
          </p:nvPr>
        </p:nvSpPr>
        <p:spPr>
          <a:xfrm>
            <a:off x="6172200" y="1414463"/>
            <a:ext cx="5181600" cy="639763"/>
          </a:xfrm>
        </p:spPr>
        <p:txBody>
          <a:bodyPr/>
          <a:lstStyle/>
          <a:p>
            <a:pPr marL="0" indent="0">
              <a:buNone/>
            </a:pPr>
            <a:r>
              <a:rPr lang="en-US" dirty="0"/>
              <a:t>External Strategic Position</a:t>
            </a:r>
          </a:p>
        </p:txBody>
      </p:sp>
    </p:spTree>
    <p:extLst>
      <p:ext uri="{BB962C8B-B14F-4D97-AF65-F5344CB8AC3E}">
        <p14:creationId xmlns:p14="http://schemas.microsoft.com/office/powerpoint/2010/main" val="336947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fltVal val="0"/>
                                          </p:val>
                                        </p:tav>
                                        <p:tav tm="100000">
                                          <p:val>
                                            <p:strVal val="#ppt_w"/>
                                          </p:val>
                                        </p:tav>
                                      </p:tavLst>
                                    </p:anim>
                                    <p:anim calcmode="lin" valueType="num">
                                      <p:cBhvr>
                                        <p:cTn id="8" dur="500" fill="hold"/>
                                        <p:tgtEl>
                                          <p:spTgt spid="5">
                                            <p:bg/>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6">
                                            <p:bg/>
                                          </p:spTgt>
                                        </p:tgtEl>
                                        <p:attrNameLst>
                                          <p:attrName>style.visibility</p:attrName>
                                        </p:attrNameLst>
                                      </p:cBhvr>
                                      <p:to>
                                        <p:strVal val="visible"/>
                                      </p:to>
                                    </p:set>
                                    <p:anim calcmode="lin" valueType="num">
                                      <p:cBhvr>
                                        <p:cTn id="41" dur="500" fill="hold"/>
                                        <p:tgtEl>
                                          <p:spTgt spid="6">
                                            <p:bg/>
                                          </p:spTgt>
                                        </p:tgtEl>
                                        <p:attrNameLst>
                                          <p:attrName>ppt_w</p:attrName>
                                        </p:attrNameLst>
                                      </p:cBhvr>
                                      <p:tavLst>
                                        <p:tav tm="0">
                                          <p:val>
                                            <p:fltVal val="0"/>
                                          </p:val>
                                        </p:tav>
                                        <p:tav tm="100000">
                                          <p:val>
                                            <p:strVal val="#ppt_w"/>
                                          </p:val>
                                        </p:tav>
                                      </p:tavLst>
                                    </p:anim>
                                    <p:anim calcmode="lin" valueType="num">
                                      <p:cBhvr>
                                        <p:cTn id="42" dur="500" fill="hold"/>
                                        <p:tgtEl>
                                          <p:spTgt spid="6">
                                            <p:bg/>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p:cTn id="4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6">
                                            <p:txEl>
                                              <p:pRg st="0" end="0"/>
                                            </p:txEl>
                                          </p:spTgt>
                                        </p:tgtEl>
                                        <p:attrNameLst>
                                          <p:attrName>ppt_h</p:attrName>
                                        </p:attrNameLst>
                                      </p:cBhvr>
                                      <p:tavLst>
                                        <p:tav tm="0">
                                          <p:val>
                                            <p:strVal val="#ppt_h"/>
                                          </p:val>
                                        </p:tav>
                                        <p:tav tm="100000">
                                          <p:val>
                                            <p:strVal val="#ppt_h"/>
                                          </p:val>
                                        </p:tav>
                                      </p:tavLst>
                                    </p:anim>
                                  </p:childTnLst>
                                </p:cTn>
                              </p:par>
                              <p:par>
                                <p:cTn id="49" presetID="17" presetClass="entr" presetSubtype="10" fill="hold" grpId="0" nodeType="with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anim calcmode="lin" valueType="num">
                                      <p:cBhvr>
                                        <p:cTn id="5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52"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7" presetClass="entr" presetSubtype="10" fill="hold" grpId="0"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 calcmode="lin" valueType="num">
                                      <p:cBhvr>
                                        <p:cTn id="5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10" fill="hold" grpId="0" nodeType="clickEffect">
                                  <p:stCondLst>
                                    <p:cond delay="0"/>
                                  </p:stCondLst>
                                  <p:childTnLst>
                                    <p:set>
                                      <p:cBhvr>
                                        <p:cTn id="62" dur="1" fill="hold">
                                          <p:stCondLst>
                                            <p:cond delay="0"/>
                                          </p:stCondLst>
                                        </p:cTn>
                                        <p:tgtEl>
                                          <p:spTgt spid="4">
                                            <p:txEl>
                                              <p:pRg st="5" end="5"/>
                                            </p:txEl>
                                          </p:spTgt>
                                        </p:tgtEl>
                                        <p:attrNameLst>
                                          <p:attrName>style.visibility</p:attrName>
                                        </p:attrNameLst>
                                      </p:cBhvr>
                                      <p:to>
                                        <p:strVal val="visible"/>
                                      </p:to>
                                    </p:set>
                                    <p:anim calcmode="lin" valueType="num">
                                      <p:cBhvr>
                                        <p:cTn id="63"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7" presetClass="entr" presetSubtype="10" fill="hold" grpId="0" nodeType="clickEffect">
                                  <p:stCondLst>
                                    <p:cond delay="0"/>
                                  </p:stCondLst>
                                  <p:childTnLst>
                                    <p:set>
                                      <p:cBhvr>
                                        <p:cTn id="68" dur="1" fill="hold">
                                          <p:stCondLst>
                                            <p:cond delay="0"/>
                                          </p:stCondLst>
                                        </p:cTn>
                                        <p:tgtEl>
                                          <p:spTgt spid="4">
                                            <p:txEl>
                                              <p:pRg st="6" end="6"/>
                                            </p:txEl>
                                          </p:spTgt>
                                        </p:tgtEl>
                                        <p:attrNameLst>
                                          <p:attrName>style.visibility</p:attrName>
                                        </p:attrNameLst>
                                      </p:cBhvr>
                                      <p:to>
                                        <p:strVal val="visible"/>
                                      </p:to>
                                    </p:set>
                                    <p:anim calcmode="lin" valueType="num">
                                      <p:cBhvr>
                                        <p:cTn id="6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70" dur="500" fill="hold"/>
                                        <p:tgtEl>
                                          <p:spTgt spid="4">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animBg="1"/>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The Steps to Develop a SPACE Matrix</a:t>
            </a:r>
          </a:p>
        </p:txBody>
      </p:sp>
      <p:sp>
        <p:nvSpPr>
          <p:cNvPr id="3" name="TextBox 2"/>
          <p:cNvSpPr txBox="1"/>
          <p:nvPr/>
        </p:nvSpPr>
        <p:spPr>
          <a:xfrm>
            <a:off x="815414" y="1772816"/>
            <a:ext cx="10561173" cy="3046988"/>
          </a:xfrm>
          <a:prstGeom prst="rect">
            <a:avLst/>
          </a:prstGeom>
          <a:noFill/>
        </p:spPr>
        <p:txBody>
          <a:bodyPr wrap="square" rtlCol="0">
            <a:spAutoFit/>
          </a:bodyPr>
          <a:lstStyle/>
          <a:p>
            <a:pPr marL="342900" indent="-342900">
              <a:spcBef>
                <a:spcPts val="600"/>
              </a:spcBef>
              <a:buFont typeface="+mj-lt"/>
              <a:buAutoNum type="arabicPeriod"/>
            </a:pPr>
            <a:r>
              <a:rPr lang="en-US" dirty="0"/>
              <a:t>Select a set of variables to define Financial Position (FP), Competitive Position (CP), Stability Position (SP) and Industry Position (IP)</a:t>
            </a:r>
          </a:p>
          <a:p>
            <a:pPr marL="342900" indent="-342900">
              <a:spcBef>
                <a:spcPts val="600"/>
              </a:spcBef>
              <a:buFont typeface="+mj-lt"/>
              <a:buAutoNum type="arabicPeriod"/>
            </a:pPr>
            <a:r>
              <a:rPr lang="en-US" dirty="0"/>
              <a:t>Assign numerical value ranging from +1 (Worst) to +7 (Best) for FP and IP dimension.  Assign -1(best) to -7 (Worst) for SP and CP dimension</a:t>
            </a:r>
          </a:p>
          <a:p>
            <a:pPr marL="342900" indent="-342900">
              <a:spcBef>
                <a:spcPts val="600"/>
              </a:spcBef>
              <a:buFont typeface="+mj-lt"/>
              <a:buAutoNum type="arabicPeriod"/>
            </a:pPr>
            <a:r>
              <a:rPr lang="en-US" dirty="0"/>
              <a:t>FP and CP makes comparison to competitors, SP and IP compare to other industries.</a:t>
            </a:r>
          </a:p>
          <a:p>
            <a:pPr marL="342900" indent="-342900">
              <a:spcBef>
                <a:spcPts val="600"/>
              </a:spcBef>
              <a:buFont typeface="+mj-lt"/>
              <a:buAutoNum type="arabicPeriod"/>
            </a:pPr>
            <a:r>
              <a:rPr lang="en-US" dirty="0"/>
              <a:t>Compute an average score of FP, IP, SP and CP</a:t>
            </a:r>
          </a:p>
          <a:p>
            <a:pPr marL="342900" indent="-342900">
              <a:spcBef>
                <a:spcPts val="600"/>
              </a:spcBef>
              <a:buFont typeface="+mj-lt"/>
              <a:buAutoNum type="arabicPeriod"/>
            </a:pPr>
            <a:r>
              <a:rPr lang="en-US" dirty="0"/>
              <a:t>Plot the average scores for FP, IP, SP and CP on the axis in the SPACE Matrix</a:t>
            </a:r>
          </a:p>
          <a:p>
            <a:pPr marL="342900" indent="-342900">
              <a:spcBef>
                <a:spcPts val="600"/>
              </a:spcBef>
              <a:buFont typeface="+mj-lt"/>
              <a:buAutoNum type="arabicPeriod"/>
            </a:pPr>
            <a:r>
              <a:rPr lang="en-US" dirty="0"/>
              <a:t>Add the two scores in each x-axis and y-axis and make the resultant</a:t>
            </a:r>
          </a:p>
          <a:p>
            <a:pPr marL="342900" indent="-342900">
              <a:spcBef>
                <a:spcPts val="600"/>
              </a:spcBef>
              <a:buFont typeface="+mj-lt"/>
              <a:buAutoNum type="arabicPeriod"/>
            </a:pPr>
            <a:r>
              <a:rPr lang="en-US" dirty="0"/>
              <a:t>Draw a directional vector that reveals the strategies recommended.</a:t>
            </a:r>
          </a:p>
        </p:txBody>
      </p:sp>
    </p:spTree>
    <p:extLst>
      <p:ext uri="{BB962C8B-B14F-4D97-AF65-F5344CB8AC3E}">
        <p14:creationId xmlns:p14="http://schemas.microsoft.com/office/powerpoint/2010/main" val="991821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Boston Consulting Group (BCG)</a:t>
            </a:r>
          </a:p>
        </p:txBody>
      </p:sp>
      <p:sp>
        <p:nvSpPr>
          <p:cNvPr id="4" name="Rectangle 3"/>
          <p:cNvSpPr/>
          <p:nvPr/>
        </p:nvSpPr>
        <p:spPr>
          <a:xfrm>
            <a:off x="1679509" y="2060848"/>
            <a:ext cx="5568619" cy="460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00567" y="2132856"/>
            <a:ext cx="2663252" cy="2232248"/>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a:p>
            <a:pPr algn="ctr"/>
            <a:endParaRPr lang="en-US" b="1" dirty="0"/>
          </a:p>
          <a:p>
            <a:pPr algn="ctr"/>
            <a:endParaRPr lang="en-US" b="1" dirty="0"/>
          </a:p>
          <a:p>
            <a:pPr algn="ctr"/>
            <a:endParaRPr lang="en-US" b="1" dirty="0"/>
          </a:p>
          <a:p>
            <a:pPr algn="ctr"/>
            <a:r>
              <a:rPr lang="en-US" b="1" dirty="0"/>
              <a:t>Star</a:t>
            </a:r>
          </a:p>
        </p:txBody>
      </p:sp>
      <p:sp>
        <p:nvSpPr>
          <p:cNvPr id="6" name="Rectangle 5"/>
          <p:cNvSpPr/>
          <p:nvPr/>
        </p:nvSpPr>
        <p:spPr>
          <a:xfrm>
            <a:off x="4463819" y="2132856"/>
            <a:ext cx="2663252" cy="223224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endParaRPr>
          </a:p>
          <a:p>
            <a:pPr algn="ctr"/>
            <a:endParaRPr lang="en-US" sz="1600" b="1" dirty="0">
              <a:solidFill>
                <a:schemeClr val="bg1"/>
              </a:solidFill>
            </a:endParaRPr>
          </a:p>
          <a:p>
            <a:pPr algn="ctr"/>
            <a:endParaRPr lang="en-US" sz="1600" b="1" dirty="0">
              <a:solidFill>
                <a:schemeClr val="bg1"/>
              </a:solidFill>
            </a:endParaRPr>
          </a:p>
          <a:p>
            <a:pPr algn="ctr"/>
            <a:endParaRPr lang="en-US" sz="1600" b="1" dirty="0">
              <a:solidFill>
                <a:schemeClr val="bg1"/>
              </a:solidFill>
            </a:endParaRPr>
          </a:p>
          <a:p>
            <a:pPr algn="ctr"/>
            <a:r>
              <a:rPr lang="en-US" sz="1600" b="1" dirty="0">
                <a:solidFill>
                  <a:schemeClr val="bg1"/>
                </a:solidFill>
              </a:rPr>
              <a:t>Question Mark</a:t>
            </a:r>
          </a:p>
        </p:txBody>
      </p:sp>
      <p:sp>
        <p:nvSpPr>
          <p:cNvPr id="7" name="Rectangle 6"/>
          <p:cNvSpPr/>
          <p:nvPr/>
        </p:nvSpPr>
        <p:spPr>
          <a:xfrm>
            <a:off x="1800567" y="4365104"/>
            <a:ext cx="2663252" cy="223224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b="1" dirty="0">
              <a:solidFill>
                <a:schemeClr val="bg1"/>
              </a:solidFill>
            </a:endParaRPr>
          </a:p>
          <a:p>
            <a:pPr algn="ctr"/>
            <a:r>
              <a:rPr lang="en-US" b="1" dirty="0">
                <a:solidFill>
                  <a:schemeClr val="bg1"/>
                </a:solidFill>
              </a:rPr>
              <a:t>Cash Cow</a:t>
            </a:r>
          </a:p>
        </p:txBody>
      </p:sp>
      <p:sp>
        <p:nvSpPr>
          <p:cNvPr id="8" name="Rectangle 7"/>
          <p:cNvSpPr/>
          <p:nvPr/>
        </p:nvSpPr>
        <p:spPr>
          <a:xfrm>
            <a:off x="4463819" y="4365104"/>
            <a:ext cx="2663252" cy="22322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b="1" dirty="0"/>
          </a:p>
          <a:p>
            <a:pPr algn="ctr"/>
            <a:r>
              <a:rPr lang="en-US" b="1" dirty="0"/>
              <a:t>Dog</a:t>
            </a:r>
          </a:p>
        </p:txBody>
      </p:sp>
      <p:sp>
        <p:nvSpPr>
          <p:cNvPr id="9" name="TextBox 8"/>
          <p:cNvSpPr txBox="1"/>
          <p:nvPr/>
        </p:nvSpPr>
        <p:spPr>
          <a:xfrm>
            <a:off x="2890080" y="3913892"/>
            <a:ext cx="364202" cy="523220"/>
          </a:xfrm>
          <a:prstGeom prst="rect">
            <a:avLst/>
          </a:prstGeom>
          <a:noFill/>
        </p:spPr>
        <p:txBody>
          <a:bodyPr wrap="none" rtlCol="0">
            <a:spAutoFit/>
          </a:bodyPr>
          <a:lstStyle/>
          <a:p>
            <a:r>
              <a:rPr lang="en-US" sz="2800" b="1" dirty="0"/>
              <a:t>*</a:t>
            </a:r>
          </a:p>
        </p:txBody>
      </p:sp>
      <p:sp>
        <p:nvSpPr>
          <p:cNvPr id="10" name="TextBox 9"/>
          <p:cNvSpPr txBox="1"/>
          <p:nvPr/>
        </p:nvSpPr>
        <p:spPr>
          <a:xfrm>
            <a:off x="5503216" y="3851756"/>
            <a:ext cx="399468" cy="369332"/>
          </a:xfrm>
          <a:prstGeom prst="rect">
            <a:avLst/>
          </a:prstGeom>
          <a:noFill/>
        </p:spPr>
        <p:txBody>
          <a:bodyPr wrap="none" rtlCol="0">
            <a:spAutoFit/>
          </a:bodyPr>
          <a:lstStyle/>
          <a:p>
            <a:r>
              <a:rPr lang="en-US" b="1" dirty="0">
                <a:solidFill>
                  <a:schemeClr val="bg1"/>
                </a:solidFill>
              </a:rPr>
              <a:t>??</a:t>
            </a:r>
          </a:p>
        </p:txBody>
      </p:sp>
      <p:sp>
        <p:nvSpPr>
          <p:cNvPr id="11" name="TextBox 10"/>
          <p:cNvSpPr txBox="1"/>
          <p:nvPr/>
        </p:nvSpPr>
        <p:spPr>
          <a:xfrm>
            <a:off x="2667488" y="4869160"/>
            <a:ext cx="437940" cy="369332"/>
          </a:xfrm>
          <a:prstGeom prst="rect">
            <a:avLst/>
          </a:prstGeom>
          <a:noFill/>
        </p:spPr>
        <p:txBody>
          <a:bodyPr wrap="none" rtlCol="0">
            <a:spAutoFit/>
          </a:bodyPr>
          <a:lstStyle/>
          <a:p>
            <a:r>
              <a:rPr lang="en-US" b="1" dirty="0" err="1">
                <a:solidFill>
                  <a:schemeClr val="bg1"/>
                </a:solidFill>
              </a:rPr>
              <a:t>Rp</a:t>
            </a:r>
            <a:endParaRPr lang="en-US" b="1" dirty="0">
              <a:solidFill>
                <a:schemeClr val="bg1"/>
              </a:solidFill>
            </a:endParaRPr>
          </a:p>
        </p:txBody>
      </p:sp>
      <p:sp>
        <p:nvSpPr>
          <p:cNvPr id="12" name="TextBox 11"/>
          <p:cNvSpPr txBox="1"/>
          <p:nvPr/>
        </p:nvSpPr>
        <p:spPr>
          <a:xfrm>
            <a:off x="5589452" y="4941168"/>
            <a:ext cx="311304" cy="369332"/>
          </a:xfrm>
          <a:prstGeom prst="rect">
            <a:avLst/>
          </a:prstGeom>
          <a:noFill/>
        </p:spPr>
        <p:txBody>
          <a:bodyPr wrap="none" rtlCol="0">
            <a:spAutoFit/>
          </a:bodyPr>
          <a:lstStyle/>
          <a:p>
            <a:r>
              <a:rPr lang="en-US" b="1" dirty="0"/>
              <a:t>X</a:t>
            </a:r>
          </a:p>
        </p:txBody>
      </p:sp>
      <p:sp>
        <p:nvSpPr>
          <p:cNvPr id="13" name="TextBox 12"/>
          <p:cNvSpPr txBox="1"/>
          <p:nvPr/>
        </p:nvSpPr>
        <p:spPr>
          <a:xfrm>
            <a:off x="2831638" y="1772816"/>
            <a:ext cx="562975" cy="338554"/>
          </a:xfrm>
          <a:prstGeom prst="rect">
            <a:avLst/>
          </a:prstGeom>
          <a:noFill/>
        </p:spPr>
        <p:txBody>
          <a:bodyPr wrap="none" rtlCol="0">
            <a:spAutoFit/>
          </a:bodyPr>
          <a:lstStyle/>
          <a:p>
            <a:r>
              <a:rPr lang="en-US" sz="1600" dirty="0"/>
              <a:t>High</a:t>
            </a:r>
          </a:p>
        </p:txBody>
      </p:sp>
      <p:sp>
        <p:nvSpPr>
          <p:cNvPr id="14" name="TextBox 13"/>
          <p:cNvSpPr txBox="1"/>
          <p:nvPr/>
        </p:nvSpPr>
        <p:spPr>
          <a:xfrm>
            <a:off x="5327915" y="1772816"/>
            <a:ext cx="526876" cy="338554"/>
          </a:xfrm>
          <a:prstGeom prst="rect">
            <a:avLst/>
          </a:prstGeom>
          <a:noFill/>
        </p:spPr>
        <p:txBody>
          <a:bodyPr wrap="none" rtlCol="0">
            <a:spAutoFit/>
          </a:bodyPr>
          <a:lstStyle/>
          <a:p>
            <a:r>
              <a:rPr lang="en-US" sz="1600" dirty="0"/>
              <a:t>Low</a:t>
            </a:r>
          </a:p>
        </p:txBody>
      </p:sp>
      <p:sp>
        <p:nvSpPr>
          <p:cNvPr id="15" name="TextBox 14"/>
          <p:cNvSpPr txBox="1"/>
          <p:nvPr/>
        </p:nvSpPr>
        <p:spPr>
          <a:xfrm>
            <a:off x="1007435" y="5250686"/>
            <a:ext cx="526876" cy="338554"/>
          </a:xfrm>
          <a:prstGeom prst="rect">
            <a:avLst/>
          </a:prstGeom>
          <a:noFill/>
        </p:spPr>
        <p:txBody>
          <a:bodyPr wrap="none" rtlCol="0">
            <a:spAutoFit/>
          </a:bodyPr>
          <a:lstStyle/>
          <a:p>
            <a:r>
              <a:rPr lang="en-US" sz="1600" dirty="0"/>
              <a:t>Low</a:t>
            </a:r>
          </a:p>
        </p:txBody>
      </p:sp>
      <p:sp>
        <p:nvSpPr>
          <p:cNvPr id="16" name="TextBox 15"/>
          <p:cNvSpPr txBox="1"/>
          <p:nvPr/>
        </p:nvSpPr>
        <p:spPr>
          <a:xfrm>
            <a:off x="911425" y="3068960"/>
            <a:ext cx="562975" cy="338554"/>
          </a:xfrm>
          <a:prstGeom prst="rect">
            <a:avLst/>
          </a:prstGeom>
          <a:noFill/>
        </p:spPr>
        <p:txBody>
          <a:bodyPr wrap="none" rtlCol="0">
            <a:spAutoFit/>
          </a:bodyPr>
          <a:lstStyle/>
          <a:p>
            <a:r>
              <a:rPr lang="en-US" sz="1600" dirty="0"/>
              <a:t>High</a:t>
            </a:r>
          </a:p>
        </p:txBody>
      </p:sp>
      <p:sp>
        <p:nvSpPr>
          <p:cNvPr id="17" name="TextBox 16"/>
          <p:cNvSpPr txBox="1"/>
          <p:nvPr/>
        </p:nvSpPr>
        <p:spPr>
          <a:xfrm rot="16200000">
            <a:off x="-373026" y="4222194"/>
            <a:ext cx="2252220" cy="338554"/>
          </a:xfrm>
          <a:prstGeom prst="rect">
            <a:avLst/>
          </a:prstGeom>
          <a:noFill/>
        </p:spPr>
        <p:txBody>
          <a:bodyPr wrap="none" rtlCol="0">
            <a:spAutoFit/>
          </a:bodyPr>
          <a:lstStyle/>
          <a:p>
            <a:r>
              <a:rPr lang="en-US" sz="1600" b="1" dirty="0">
                <a:solidFill>
                  <a:srgbClr val="C00000"/>
                </a:solidFill>
              </a:rPr>
              <a:t>Cash Use  (Growth Rate)</a:t>
            </a:r>
          </a:p>
        </p:txBody>
      </p:sp>
      <p:sp>
        <p:nvSpPr>
          <p:cNvPr id="18" name="TextBox 17"/>
          <p:cNvSpPr txBox="1"/>
          <p:nvPr/>
        </p:nvSpPr>
        <p:spPr>
          <a:xfrm>
            <a:off x="7536160" y="2852936"/>
            <a:ext cx="4416491" cy="2308324"/>
          </a:xfrm>
          <a:prstGeom prst="rect">
            <a:avLst/>
          </a:prstGeom>
          <a:noFill/>
        </p:spPr>
        <p:txBody>
          <a:bodyPr wrap="square" rtlCol="0">
            <a:spAutoFit/>
          </a:bodyPr>
          <a:lstStyle/>
          <a:p>
            <a:r>
              <a:rPr lang="en-US" sz="1600" dirty="0"/>
              <a:t>Market Share : Sales relative to those of other competitors in the market (dividing point is usually selected to have only two three largest competitors in any market fall into the high market share region).</a:t>
            </a:r>
          </a:p>
          <a:p>
            <a:endParaRPr lang="en-US" sz="1600" dirty="0"/>
          </a:p>
          <a:p>
            <a:r>
              <a:rPr lang="en-US" sz="1600" dirty="0"/>
              <a:t>Growth Rate : Industry Growth rate in constant dollars (dividing point is typically GNP’s growth rate)  </a:t>
            </a:r>
          </a:p>
        </p:txBody>
      </p:sp>
      <p:sp>
        <p:nvSpPr>
          <p:cNvPr id="19" name="TextBox 18"/>
          <p:cNvSpPr txBox="1"/>
          <p:nvPr/>
        </p:nvSpPr>
        <p:spPr>
          <a:xfrm>
            <a:off x="2785109" y="1412776"/>
            <a:ext cx="2959721" cy="338554"/>
          </a:xfrm>
          <a:prstGeom prst="rect">
            <a:avLst/>
          </a:prstGeom>
          <a:noFill/>
        </p:spPr>
        <p:txBody>
          <a:bodyPr wrap="none" rtlCol="0">
            <a:spAutoFit/>
          </a:bodyPr>
          <a:lstStyle/>
          <a:p>
            <a:r>
              <a:rPr lang="en-US" sz="1600" b="1" dirty="0">
                <a:solidFill>
                  <a:srgbClr val="C00000"/>
                </a:solidFill>
              </a:rPr>
              <a:t>Cash Generation  (Market Share)</a:t>
            </a:r>
          </a:p>
        </p:txBody>
      </p:sp>
      <p:sp>
        <p:nvSpPr>
          <p:cNvPr id="21" name="TextBox 20"/>
          <p:cNvSpPr txBox="1"/>
          <p:nvPr/>
        </p:nvSpPr>
        <p:spPr>
          <a:xfrm>
            <a:off x="1871531" y="2280354"/>
            <a:ext cx="2880320" cy="1292662"/>
          </a:xfrm>
          <a:prstGeom prst="rect">
            <a:avLst/>
          </a:prstGeom>
          <a:noFill/>
        </p:spPr>
        <p:txBody>
          <a:bodyPr wrap="square" rtlCol="0">
            <a:spAutoFit/>
          </a:bodyPr>
          <a:lstStyle/>
          <a:p>
            <a:pPr marL="173038" indent="-173038">
              <a:buFont typeface="+mj-lt"/>
              <a:buAutoNum type="arabicPeriod"/>
            </a:pPr>
            <a:r>
              <a:rPr lang="en-US" sz="1300" dirty="0">
                <a:solidFill>
                  <a:schemeClr val="bg1"/>
                </a:solidFill>
              </a:rPr>
              <a:t>Backward Integration</a:t>
            </a:r>
          </a:p>
          <a:p>
            <a:pPr marL="173038" indent="-173038">
              <a:buFont typeface="+mj-lt"/>
              <a:buAutoNum type="arabicPeriod"/>
            </a:pPr>
            <a:r>
              <a:rPr lang="en-US" sz="1300" dirty="0">
                <a:solidFill>
                  <a:schemeClr val="bg1"/>
                </a:solidFill>
              </a:rPr>
              <a:t>Forward Integration</a:t>
            </a:r>
          </a:p>
          <a:p>
            <a:pPr marL="173038" indent="-173038">
              <a:buFont typeface="+mj-lt"/>
              <a:buAutoNum type="arabicPeriod"/>
            </a:pPr>
            <a:r>
              <a:rPr lang="en-US" sz="1300" dirty="0">
                <a:solidFill>
                  <a:schemeClr val="bg1"/>
                </a:solidFill>
              </a:rPr>
              <a:t>Horizontal Integration</a:t>
            </a:r>
          </a:p>
          <a:p>
            <a:pPr marL="173038" indent="-173038">
              <a:buFont typeface="+mj-lt"/>
              <a:buAutoNum type="arabicPeriod"/>
            </a:pPr>
            <a:r>
              <a:rPr lang="en-US" sz="1300" dirty="0">
                <a:solidFill>
                  <a:schemeClr val="bg1"/>
                </a:solidFill>
              </a:rPr>
              <a:t>Market Penetration</a:t>
            </a:r>
          </a:p>
          <a:p>
            <a:pPr marL="173038" indent="-173038">
              <a:buFont typeface="+mj-lt"/>
              <a:buAutoNum type="arabicPeriod"/>
            </a:pPr>
            <a:r>
              <a:rPr lang="en-US" sz="1300" dirty="0">
                <a:solidFill>
                  <a:schemeClr val="bg1"/>
                </a:solidFill>
              </a:rPr>
              <a:t>Market Development</a:t>
            </a:r>
          </a:p>
          <a:p>
            <a:pPr marL="173038" indent="-173038">
              <a:buFont typeface="+mj-lt"/>
              <a:buAutoNum type="arabicPeriod"/>
            </a:pPr>
            <a:r>
              <a:rPr lang="en-US" sz="1300" dirty="0">
                <a:solidFill>
                  <a:schemeClr val="bg1"/>
                </a:solidFill>
              </a:rPr>
              <a:t>Product Development</a:t>
            </a:r>
          </a:p>
        </p:txBody>
      </p:sp>
      <p:sp>
        <p:nvSpPr>
          <p:cNvPr id="22" name="TextBox 21"/>
          <p:cNvSpPr txBox="1"/>
          <p:nvPr/>
        </p:nvSpPr>
        <p:spPr>
          <a:xfrm>
            <a:off x="4463819" y="2680464"/>
            <a:ext cx="2976331" cy="892552"/>
          </a:xfrm>
          <a:prstGeom prst="rect">
            <a:avLst/>
          </a:prstGeom>
          <a:noFill/>
        </p:spPr>
        <p:txBody>
          <a:bodyPr wrap="square" rtlCol="0">
            <a:spAutoFit/>
          </a:bodyPr>
          <a:lstStyle/>
          <a:p>
            <a:pPr marL="268288" indent="-268288">
              <a:buFont typeface="+mj-lt"/>
              <a:buAutoNum type="arabicPeriod"/>
            </a:pPr>
            <a:r>
              <a:rPr lang="en-US" sz="1300" dirty="0"/>
              <a:t>Market Penetration</a:t>
            </a:r>
          </a:p>
          <a:p>
            <a:pPr marL="268288" indent="-268288">
              <a:buFont typeface="+mj-lt"/>
              <a:buAutoNum type="arabicPeriod"/>
            </a:pPr>
            <a:r>
              <a:rPr lang="en-US" sz="1300" dirty="0"/>
              <a:t>Market Development</a:t>
            </a:r>
          </a:p>
          <a:p>
            <a:pPr marL="268288" indent="-268288">
              <a:buFont typeface="+mj-lt"/>
              <a:buAutoNum type="arabicPeriod"/>
            </a:pPr>
            <a:r>
              <a:rPr lang="en-US" sz="1300" dirty="0"/>
              <a:t>Product Development</a:t>
            </a:r>
          </a:p>
          <a:p>
            <a:pPr marL="268288" indent="-268288">
              <a:buFont typeface="+mj-lt"/>
              <a:buAutoNum type="arabicPeriod"/>
            </a:pPr>
            <a:r>
              <a:rPr lang="en-US" sz="1300" dirty="0"/>
              <a:t>Divestiture</a:t>
            </a:r>
          </a:p>
        </p:txBody>
      </p:sp>
      <p:sp>
        <p:nvSpPr>
          <p:cNvPr id="23" name="TextBox 22"/>
          <p:cNvSpPr txBox="1"/>
          <p:nvPr/>
        </p:nvSpPr>
        <p:spPr>
          <a:xfrm>
            <a:off x="4463819" y="5272753"/>
            <a:ext cx="2976331" cy="692497"/>
          </a:xfrm>
          <a:prstGeom prst="rect">
            <a:avLst/>
          </a:prstGeom>
          <a:noFill/>
        </p:spPr>
        <p:txBody>
          <a:bodyPr wrap="square" rtlCol="0">
            <a:spAutoFit/>
          </a:bodyPr>
          <a:lstStyle/>
          <a:p>
            <a:pPr marL="268288" indent="-268288">
              <a:buFont typeface="+mj-lt"/>
              <a:buAutoNum type="arabicPeriod"/>
            </a:pPr>
            <a:r>
              <a:rPr lang="en-US" sz="1300" dirty="0">
                <a:solidFill>
                  <a:schemeClr val="bg1"/>
                </a:solidFill>
              </a:rPr>
              <a:t>Retrenchment</a:t>
            </a:r>
          </a:p>
          <a:p>
            <a:pPr marL="268288" indent="-268288">
              <a:buFont typeface="+mj-lt"/>
              <a:buAutoNum type="arabicPeriod"/>
            </a:pPr>
            <a:r>
              <a:rPr lang="en-US" sz="1300" dirty="0">
                <a:solidFill>
                  <a:schemeClr val="bg1"/>
                </a:solidFill>
              </a:rPr>
              <a:t>Liquidation</a:t>
            </a:r>
          </a:p>
          <a:p>
            <a:pPr marL="268288" indent="-268288">
              <a:buFont typeface="+mj-lt"/>
              <a:buAutoNum type="arabicPeriod"/>
            </a:pPr>
            <a:r>
              <a:rPr lang="en-US" sz="1300" dirty="0">
                <a:solidFill>
                  <a:schemeClr val="bg1"/>
                </a:solidFill>
              </a:rPr>
              <a:t>Divestiture</a:t>
            </a:r>
          </a:p>
        </p:txBody>
      </p:sp>
      <p:sp>
        <p:nvSpPr>
          <p:cNvPr id="24" name="TextBox 23"/>
          <p:cNvSpPr txBox="1"/>
          <p:nvPr/>
        </p:nvSpPr>
        <p:spPr>
          <a:xfrm>
            <a:off x="1775520" y="5272752"/>
            <a:ext cx="2976331" cy="892552"/>
          </a:xfrm>
          <a:prstGeom prst="rect">
            <a:avLst/>
          </a:prstGeom>
          <a:noFill/>
        </p:spPr>
        <p:txBody>
          <a:bodyPr wrap="square" rtlCol="0">
            <a:spAutoFit/>
          </a:bodyPr>
          <a:lstStyle/>
          <a:p>
            <a:pPr marL="268288" indent="-268288">
              <a:buFont typeface="+mj-lt"/>
              <a:buAutoNum type="arabicPeriod"/>
            </a:pPr>
            <a:r>
              <a:rPr lang="en-US" sz="1300" dirty="0">
                <a:solidFill>
                  <a:schemeClr val="bg1"/>
                </a:solidFill>
              </a:rPr>
              <a:t>Diversification</a:t>
            </a:r>
          </a:p>
          <a:p>
            <a:pPr marL="268288" indent="-268288">
              <a:buFont typeface="+mj-lt"/>
              <a:buAutoNum type="arabicPeriod"/>
            </a:pPr>
            <a:r>
              <a:rPr lang="en-US" sz="1300" dirty="0">
                <a:solidFill>
                  <a:schemeClr val="bg1"/>
                </a:solidFill>
              </a:rPr>
              <a:t>Product Development</a:t>
            </a:r>
          </a:p>
          <a:p>
            <a:pPr marL="268288" indent="-268288">
              <a:buFont typeface="+mj-lt"/>
              <a:buAutoNum type="arabicPeriod"/>
            </a:pPr>
            <a:r>
              <a:rPr lang="en-US" sz="1300" dirty="0">
                <a:solidFill>
                  <a:schemeClr val="bg1"/>
                </a:solidFill>
              </a:rPr>
              <a:t>Divestiture</a:t>
            </a:r>
          </a:p>
          <a:p>
            <a:pPr marL="268288" indent="-268288">
              <a:buFont typeface="+mj-lt"/>
              <a:buAutoNum type="arabicPeriod"/>
            </a:pPr>
            <a:r>
              <a:rPr lang="en-US" sz="1300" dirty="0">
                <a:solidFill>
                  <a:schemeClr val="bg1"/>
                </a:solidFill>
              </a:rPr>
              <a:t>Retrenchment</a:t>
            </a:r>
          </a:p>
        </p:txBody>
      </p:sp>
    </p:spTree>
    <p:extLst>
      <p:ext uri="{BB962C8B-B14F-4D97-AF65-F5344CB8AC3E}">
        <p14:creationId xmlns:p14="http://schemas.microsoft.com/office/powerpoint/2010/main" val="156866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7" presetClass="entr" presetSubtype="8"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2000" fill="hold"/>
                                        <p:tgtEl>
                                          <p:spTgt spid="19"/>
                                        </p:tgtEl>
                                        <p:attrNameLst>
                                          <p:attrName>ppt_x</p:attrName>
                                        </p:attrNameLst>
                                      </p:cBhvr>
                                      <p:tavLst>
                                        <p:tav tm="0">
                                          <p:val>
                                            <p:strVal val="0-#ppt_w/2"/>
                                          </p:val>
                                        </p:tav>
                                        <p:tav tm="100000">
                                          <p:val>
                                            <p:strVal val="#ppt_x"/>
                                          </p:val>
                                        </p:tav>
                                      </p:tavLst>
                                    </p:anim>
                                    <p:anim calcmode="lin" valueType="num">
                                      <p:cBhvr additive="base">
                                        <p:cTn id="15" dur="2000" fill="hold"/>
                                        <p:tgtEl>
                                          <p:spTgt spid="19"/>
                                        </p:tgtEl>
                                        <p:attrNameLst>
                                          <p:attrName>ppt_y</p:attrName>
                                        </p:attrNameLst>
                                      </p:cBhvr>
                                      <p:tavLst>
                                        <p:tav tm="0">
                                          <p:val>
                                            <p:strVal val="#ppt_y"/>
                                          </p:val>
                                        </p:tav>
                                        <p:tav tm="100000">
                                          <p:val>
                                            <p:strVal val="#ppt_y"/>
                                          </p:val>
                                        </p:tav>
                                      </p:tavLst>
                                    </p:anim>
                                  </p:childTnLst>
                                </p:cTn>
                              </p:par>
                              <p:par>
                                <p:cTn id="16" presetID="7" presetClass="entr" presetSubtype="8"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2000" fill="hold"/>
                                        <p:tgtEl>
                                          <p:spTgt spid="17"/>
                                        </p:tgtEl>
                                        <p:attrNameLst>
                                          <p:attrName>ppt_x</p:attrName>
                                        </p:attrNameLst>
                                      </p:cBhvr>
                                      <p:tavLst>
                                        <p:tav tm="0">
                                          <p:val>
                                            <p:strVal val="0-#ppt_w/2"/>
                                          </p:val>
                                        </p:tav>
                                        <p:tav tm="100000">
                                          <p:val>
                                            <p:strVal val="#ppt_x"/>
                                          </p:val>
                                        </p:tav>
                                      </p:tavLst>
                                    </p:anim>
                                    <p:anim calcmode="lin" valueType="num">
                                      <p:cBhvr additive="base">
                                        <p:cTn id="19" dur="2000" fill="hold"/>
                                        <p:tgtEl>
                                          <p:spTgt spid="17"/>
                                        </p:tgtEl>
                                        <p:attrNameLst>
                                          <p:attrName>ppt_y</p:attrName>
                                        </p:attrNameLst>
                                      </p:cBhvr>
                                      <p:tavLst>
                                        <p:tav tm="0">
                                          <p:val>
                                            <p:strVal val="#ppt_y"/>
                                          </p:val>
                                        </p:tav>
                                        <p:tav tm="100000">
                                          <p:val>
                                            <p:strVal val="#ppt_y"/>
                                          </p:val>
                                        </p:tav>
                                      </p:tavLst>
                                    </p:anim>
                                  </p:childTnLst>
                                </p:cTn>
                              </p:par>
                              <p:par>
                                <p:cTn id="20" presetID="7" presetClass="entr" presetSubtype="8"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2000" fill="hold"/>
                                        <p:tgtEl>
                                          <p:spTgt spid="15"/>
                                        </p:tgtEl>
                                        <p:attrNameLst>
                                          <p:attrName>ppt_x</p:attrName>
                                        </p:attrNameLst>
                                      </p:cBhvr>
                                      <p:tavLst>
                                        <p:tav tm="0">
                                          <p:val>
                                            <p:strVal val="0-#ppt_w/2"/>
                                          </p:val>
                                        </p:tav>
                                        <p:tav tm="100000">
                                          <p:val>
                                            <p:strVal val="#ppt_x"/>
                                          </p:val>
                                        </p:tav>
                                      </p:tavLst>
                                    </p:anim>
                                    <p:anim calcmode="lin" valueType="num">
                                      <p:cBhvr additive="base">
                                        <p:cTn id="23" dur="2000" fill="hold"/>
                                        <p:tgtEl>
                                          <p:spTgt spid="15"/>
                                        </p:tgtEl>
                                        <p:attrNameLst>
                                          <p:attrName>ppt_y</p:attrName>
                                        </p:attrNameLst>
                                      </p:cBhvr>
                                      <p:tavLst>
                                        <p:tav tm="0">
                                          <p:val>
                                            <p:strVal val="#ppt_y"/>
                                          </p:val>
                                        </p:tav>
                                        <p:tav tm="100000">
                                          <p:val>
                                            <p:strVal val="#ppt_y"/>
                                          </p:val>
                                        </p:tav>
                                      </p:tavLst>
                                    </p:anim>
                                  </p:childTnLst>
                                </p:cTn>
                              </p:par>
                              <p:par>
                                <p:cTn id="24" presetID="7" presetClass="entr" presetSubtype="8"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2000" fill="hold"/>
                                        <p:tgtEl>
                                          <p:spTgt spid="16"/>
                                        </p:tgtEl>
                                        <p:attrNameLst>
                                          <p:attrName>ppt_x</p:attrName>
                                        </p:attrNameLst>
                                      </p:cBhvr>
                                      <p:tavLst>
                                        <p:tav tm="0">
                                          <p:val>
                                            <p:strVal val="0-#ppt_w/2"/>
                                          </p:val>
                                        </p:tav>
                                        <p:tav tm="100000">
                                          <p:val>
                                            <p:strVal val="#ppt_x"/>
                                          </p:val>
                                        </p:tav>
                                      </p:tavLst>
                                    </p:anim>
                                    <p:anim calcmode="lin" valueType="num">
                                      <p:cBhvr additive="base">
                                        <p:cTn id="27" dur="2000" fill="hold"/>
                                        <p:tgtEl>
                                          <p:spTgt spid="16"/>
                                        </p:tgtEl>
                                        <p:attrNameLst>
                                          <p:attrName>ppt_y</p:attrName>
                                        </p:attrNameLst>
                                      </p:cBhvr>
                                      <p:tavLst>
                                        <p:tav tm="0">
                                          <p:val>
                                            <p:strVal val="#ppt_y"/>
                                          </p:val>
                                        </p:tav>
                                        <p:tav tm="100000">
                                          <p:val>
                                            <p:strVal val="#ppt_y"/>
                                          </p:val>
                                        </p:tav>
                                      </p:tavLst>
                                    </p:anim>
                                  </p:childTnLst>
                                </p:cTn>
                              </p:par>
                              <p:par>
                                <p:cTn id="28" presetID="7" presetClass="entr" presetSubtype="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2000" fill="hold"/>
                                        <p:tgtEl>
                                          <p:spTgt spid="13"/>
                                        </p:tgtEl>
                                        <p:attrNameLst>
                                          <p:attrName>ppt_x</p:attrName>
                                        </p:attrNameLst>
                                      </p:cBhvr>
                                      <p:tavLst>
                                        <p:tav tm="0">
                                          <p:val>
                                            <p:strVal val="0-#ppt_w/2"/>
                                          </p:val>
                                        </p:tav>
                                        <p:tav tm="100000">
                                          <p:val>
                                            <p:strVal val="#ppt_x"/>
                                          </p:val>
                                        </p:tav>
                                      </p:tavLst>
                                    </p:anim>
                                    <p:anim calcmode="lin" valueType="num">
                                      <p:cBhvr additive="base">
                                        <p:cTn id="31" dur="2000" fill="hold"/>
                                        <p:tgtEl>
                                          <p:spTgt spid="13"/>
                                        </p:tgtEl>
                                        <p:attrNameLst>
                                          <p:attrName>ppt_y</p:attrName>
                                        </p:attrNameLst>
                                      </p:cBhvr>
                                      <p:tavLst>
                                        <p:tav tm="0">
                                          <p:val>
                                            <p:strVal val="#ppt_y"/>
                                          </p:val>
                                        </p:tav>
                                        <p:tav tm="100000">
                                          <p:val>
                                            <p:strVal val="#ppt_y"/>
                                          </p:val>
                                        </p:tav>
                                      </p:tavLst>
                                    </p:anim>
                                  </p:childTnLst>
                                </p:cTn>
                              </p:par>
                              <p:par>
                                <p:cTn id="32" presetID="7" presetClass="entr" presetSubtype="8"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2000" fill="hold"/>
                                        <p:tgtEl>
                                          <p:spTgt spid="14"/>
                                        </p:tgtEl>
                                        <p:attrNameLst>
                                          <p:attrName>ppt_x</p:attrName>
                                        </p:attrNameLst>
                                      </p:cBhvr>
                                      <p:tavLst>
                                        <p:tav tm="0">
                                          <p:val>
                                            <p:strVal val="0-#ppt_w/2"/>
                                          </p:val>
                                        </p:tav>
                                        <p:tav tm="100000">
                                          <p:val>
                                            <p:strVal val="#ppt_x"/>
                                          </p:val>
                                        </p:tav>
                                      </p:tavLst>
                                    </p:anim>
                                    <p:anim calcmode="lin" valueType="num">
                                      <p:cBhvr additive="base">
                                        <p:cTn id="35"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1000" fill="hold"/>
                                        <p:tgtEl>
                                          <p:spTgt spid="18"/>
                                        </p:tgtEl>
                                        <p:attrNameLst>
                                          <p:attrName>ppt_x</p:attrName>
                                        </p:attrNameLst>
                                      </p:cBhvr>
                                      <p:tavLst>
                                        <p:tav tm="0">
                                          <p:val>
                                            <p:strVal val="#ppt_x-.2"/>
                                          </p:val>
                                        </p:tav>
                                        <p:tav tm="100000">
                                          <p:val>
                                            <p:strVal val="#ppt_x"/>
                                          </p:val>
                                        </p:tav>
                                      </p:tavLst>
                                    </p:anim>
                                    <p:anim calcmode="lin" valueType="num">
                                      <p:cBhvr>
                                        <p:cTn id="41"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1000" fill="hold"/>
                                        <p:tgtEl>
                                          <p:spTgt spid="5"/>
                                        </p:tgtEl>
                                        <p:attrNameLst>
                                          <p:attrName>ppt_w</p:attrName>
                                        </p:attrNameLst>
                                      </p:cBhvr>
                                      <p:tavLst>
                                        <p:tav tm="0">
                                          <p:val>
                                            <p:strVal val="#ppt_w*0.70"/>
                                          </p:val>
                                        </p:tav>
                                        <p:tav tm="100000">
                                          <p:val>
                                            <p:strVal val="#ppt_w"/>
                                          </p:val>
                                        </p:tav>
                                      </p:tavLst>
                                    </p:anim>
                                    <p:anim calcmode="lin" valueType="num">
                                      <p:cBhvr>
                                        <p:cTn id="48" dur="1000" fill="hold"/>
                                        <p:tgtEl>
                                          <p:spTgt spid="5"/>
                                        </p:tgtEl>
                                        <p:attrNameLst>
                                          <p:attrName>ppt_h</p:attrName>
                                        </p:attrNameLst>
                                      </p:cBhvr>
                                      <p:tavLst>
                                        <p:tav tm="0">
                                          <p:val>
                                            <p:strVal val="#ppt_h"/>
                                          </p:val>
                                        </p:tav>
                                        <p:tav tm="100000">
                                          <p:val>
                                            <p:strVal val="#ppt_h"/>
                                          </p:val>
                                        </p:tav>
                                      </p:tavLst>
                                    </p:anim>
                                    <p:animEffect transition="in" filter="fade">
                                      <p:cBhvr>
                                        <p:cTn id="49" dur="1000"/>
                                        <p:tgtEl>
                                          <p:spTgt spid="5"/>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1000" fill="hold"/>
                                        <p:tgtEl>
                                          <p:spTgt spid="21"/>
                                        </p:tgtEl>
                                        <p:attrNameLst>
                                          <p:attrName>ppt_w</p:attrName>
                                        </p:attrNameLst>
                                      </p:cBhvr>
                                      <p:tavLst>
                                        <p:tav tm="0">
                                          <p:val>
                                            <p:strVal val="#ppt_w*0.70"/>
                                          </p:val>
                                        </p:tav>
                                        <p:tav tm="100000">
                                          <p:val>
                                            <p:strVal val="#ppt_w"/>
                                          </p:val>
                                        </p:tav>
                                      </p:tavLst>
                                    </p:anim>
                                    <p:anim calcmode="lin" valueType="num">
                                      <p:cBhvr>
                                        <p:cTn id="53" dur="1000" fill="hold"/>
                                        <p:tgtEl>
                                          <p:spTgt spid="21"/>
                                        </p:tgtEl>
                                        <p:attrNameLst>
                                          <p:attrName>ppt_h</p:attrName>
                                        </p:attrNameLst>
                                      </p:cBhvr>
                                      <p:tavLst>
                                        <p:tav tm="0">
                                          <p:val>
                                            <p:strVal val="#ppt_h"/>
                                          </p:val>
                                        </p:tav>
                                        <p:tav tm="100000">
                                          <p:val>
                                            <p:strVal val="#ppt_h"/>
                                          </p:val>
                                        </p:tav>
                                      </p:tavLst>
                                    </p:anim>
                                    <p:animEffect transition="in" filter="fade">
                                      <p:cBhvr>
                                        <p:cTn id="54" dur="1000"/>
                                        <p:tgtEl>
                                          <p:spTgt spid="21"/>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1000" fill="hold"/>
                                        <p:tgtEl>
                                          <p:spTgt spid="9"/>
                                        </p:tgtEl>
                                        <p:attrNameLst>
                                          <p:attrName>ppt_w</p:attrName>
                                        </p:attrNameLst>
                                      </p:cBhvr>
                                      <p:tavLst>
                                        <p:tav tm="0">
                                          <p:val>
                                            <p:strVal val="#ppt_w*0.70"/>
                                          </p:val>
                                        </p:tav>
                                        <p:tav tm="100000">
                                          <p:val>
                                            <p:strVal val="#ppt_w"/>
                                          </p:val>
                                        </p:tav>
                                      </p:tavLst>
                                    </p:anim>
                                    <p:anim calcmode="lin" valueType="num">
                                      <p:cBhvr>
                                        <p:cTn id="58" dur="1000" fill="hold"/>
                                        <p:tgtEl>
                                          <p:spTgt spid="9"/>
                                        </p:tgtEl>
                                        <p:attrNameLst>
                                          <p:attrName>ppt_h</p:attrName>
                                        </p:attrNameLst>
                                      </p:cBhvr>
                                      <p:tavLst>
                                        <p:tav tm="0">
                                          <p:val>
                                            <p:strVal val="#ppt_h"/>
                                          </p:val>
                                        </p:tav>
                                        <p:tav tm="100000">
                                          <p:val>
                                            <p:strVal val="#ppt_h"/>
                                          </p:val>
                                        </p:tav>
                                      </p:tavLst>
                                    </p:anim>
                                    <p:animEffect transition="in" filter="fade">
                                      <p:cBhvr>
                                        <p:cTn id="59" dur="10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p:cTn id="64" dur="1000" fill="hold"/>
                                        <p:tgtEl>
                                          <p:spTgt spid="6"/>
                                        </p:tgtEl>
                                        <p:attrNameLst>
                                          <p:attrName>ppt_w</p:attrName>
                                        </p:attrNameLst>
                                      </p:cBhvr>
                                      <p:tavLst>
                                        <p:tav tm="0">
                                          <p:val>
                                            <p:strVal val="#ppt_w*0.70"/>
                                          </p:val>
                                        </p:tav>
                                        <p:tav tm="100000">
                                          <p:val>
                                            <p:strVal val="#ppt_w"/>
                                          </p:val>
                                        </p:tav>
                                      </p:tavLst>
                                    </p:anim>
                                    <p:anim calcmode="lin" valueType="num">
                                      <p:cBhvr>
                                        <p:cTn id="65" dur="1000" fill="hold"/>
                                        <p:tgtEl>
                                          <p:spTgt spid="6"/>
                                        </p:tgtEl>
                                        <p:attrNameLst>
                                          <p:attrName>ppt_h</p:attrName>
                                        </p:attrNameLst>
                                      </p:cBhvr>
                                      <p:tavLst>
                                        <p:tav tm="0">
                                          <p:val>
                                            <p:strVal val="#ppt_h"/>
                                          </p:val>
                                        </p:tav>
                                        <p:tav tm="100000">
                                          <p:val>
                                            <p:strVal val="#ppt_h"/>
                                          </p:val>
                                        </p:tav>
                                      </p:tavLst>
                                    </p:anim>
                                    <p:animEffect transition="in" filter="fade">
                                      <p:cBhvr>
                                        <p:cTn id="66" dur="1000"/>
                                        <p:tgtEl>
                                          <p:spTgt spid="6"/>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1000" fill="hold"/>
                                        <p:tgtEl>
                                          <p:spTgt spid="22"/>
                                        </p:tgtEl>
                                        <p:attrNameLst>
                                          <p:attrName>ppt_w</p:attrName>
                                        </p:attrNameLst>
                                      </p:cBhvr>
                                      <p:tavLst>
                                        <p:tav tm="0">
                                          <p:val>
                                            <p:strVal val="#ppt_w*0.70"/>
                                          </p:val>
                                        </p:tav>
                                        <p:tav tm="100000">
                                          <p:val>
                                            <p:strVal val="#ppt_w"/>
                                          </p:val>
                                        </p:tav>
                                      </p:tavLst>
                                    </p:anim>
                                    <p:anim calcmode="lin" valueType="num">
                                      <p:cBhvr>
                                        <p:cTn id="70" dur="1000" fill="hold"/>
                                        <p:tgtEl>
                                          <p:spTgt spid="22"/>
                                        </p:tgtEl>
                                        <p:attrNameLst>
                                          <p:attrName>ppt_h</p:attrName>
                                        </p:attrNameLst>
                                      </p:cBhvr>
                                      <p:tavLst>
                                        <p:tav tm="0">
                                          <p:val>
                                            <p:strVal val="#ppt_h"/>
                                          </p:val>
                                        </p:tav>
                                        <p:tav tm="100000">
                                          <p:val>
                                            <p:strVal val="#ppt_h"/>
                                          </p:val>
                                        </p:tav>
                                      </p:tavLst>
                                    </p:anim>
                                    <p:animEffect transition="in" filter="fade">
                                      <p:cBhvr>
                                        <p:cTn id="71" dur="1000"/>
                                        <p:tgtEl>
                                          <p:spTgt spid="22"/>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10"/>
                                        </p:tgtEl>
                                        <p:attrNameLst>
                                          <p:attrName>style.visibility</p:attrName>
                                        </p:attrNameLst>
                                      </p:cBhvr>
                                      <p:to>
                                        <p:strVal val="visible"/>
                                      </p:to>
                                    </p:set>
                                    <p:anim calcmode="lin" valueType="num">
                                      <p:cBhvr>
                                        <p:cTn id="74" dur="1000" fill="hold"/>
                                        <p:tgtEl>
                                          <p:spTgt spid="10"/>
                                        </p:tgtEl>
                                        <p:attrNameLst>
                                          <p:attrName>ppt_w</p:attrName>
                                        </p:attrNameLst>
                                      </p:cBhvr>
                                      <p:tavLst>
                                        <p:tav tm="0">
                                          <p:val>
                                            <p:strVal val="#ppt_w*0.70"/>
                                          </p:val>
                                        </p:tav>
                                        <p:tav tm="100000">
                                          <p:val>
                                            <p:strVal val="#ppt_w"/>
                                          </p:val>
                                        </p:tav>
                                      </p:tavLst>
                                    </p:anim>
                                    <p:anim calcmode="lin" valueType="num">
                                      <p:cBhvr>
                                        <p:cTn id="75" dur="1000" fill="hold"/>
                                        <p:tgtEl>
                                          <p:spTgt spid="10"/>
                                        </p:tgtEl>
                                        <p:attrNameLst>
                                          <p:attrName>ppt_h</p:attrName>
                                        </p:attrNameLst>
                                      </p:cBhvr>
                                      <p:tavLst>
                                        <p:tav tm="0">
                                          <p:val>
                                            <p:strVal val="#ppt_h"/>
                                          </p:val>
                                        </p:tav>
                                        <p:tav tm="100000">
                                          <p:val>
                                            <p:strVal val="#ppt_h"/>
                                          </p:val>
                                        </p:tav>
                                      </p:tavLst>
                                    </p:anim>
                                    <p:animEffect transition="in" filter="fade">
                                      <p:cBhvr>
                                        <p:cTn id="76" dur="1000"/>
                                        <p:tgtEl>
                                          <p:spTgt spid="10"/>
                                        </p:tgtEl>
                                      </p:cBhvr>
                                    </p:animEffect>
                                  </p:child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7"/>
                                        </p:tgtEl>
                                        <p:attrNameLst>
                                          <p:attrName>style.visibility</p:attrName>
                                        </p:attrNameLst>
                                      </p:cBhvr>
                                      <p:to>
                                        <p:strVal val="visible"/>
                                      </p:to>
                                    </p:set>
                                    <p:anim calcmode="lin" valueType="num">
                                      <p:cBhvr>
                                        <p:cTn id="81" dur="1000" fill="hold"/>
                                        <p:tgtEl>
                                          <p:spTgt spid="7"/>
                                        </p:tgtEl>
                                        <p:attrNameLst>
                                          <p:attrName>ppt_w</p:attrName>
                                        </p:attrNameLst>
                                      </p:cBhvr>
                                      <p:tavLst>
                                        <p:tav tm="0">
                                          <p:val>
                                            <p:strVal val="#ppt_w*0.70"/>
                                          </p:val>
                                        </p:tav>
                                        <p:tav tm="100000">
                                          <p:val>
                                            <p:strVal val="#ppt_w"/>
                                          </p:val>
                                        </p:tav>
                                      </p:tavLst>
                                    </p:anim>
                                    <p:anim calcmode="lin" valueType="num">
                                      <p:cBhvr>
                                        <p:cTn id="82" dur="1000" fill="hold"/>
                                        <p:tgtEl>
                                          <p:spTgt spid="7"/>
                                        </p:tgtEl>
                                        <p:attrNameLst>
                                          <p:attrName>ppt_h</p:attrName>
                                        </p:attrNameLst>
                                      </p:cBhvr>
                                      <p:tavLst>
                                        <p:tav tm="0">
                                          <p:val>
                                            <p:strVal val="#ppt_h"/>
                                          </p:val>
                                        </p:tav>
                                        <p:tav tm="100000">
                                          <p:val>
                                            <p:strVal val="#ppt_h"/>
                                          </p:val>
                                        </p:tav>
                                      </p:tavLst>
                                    </p:anim>
                                    <p:animEffect transition="in" filter="fade">
                                      <p:cBhvr>
                                        <p:cTn id="83" dur="1000"/>
                                        <p:tgtEl>
                                          <p:spTgt spid="7"/>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1000" fill="hold"/>
                                        <p:tgtEl>
                                          <p:spTgt spid="24"/>
                                        </p:tgtEl>
                                        <p:attrNameLst>
                                          <p:attrName>ppt_w</p:attrName>
                                        </p:attrNameLst>
                                      </p:cBhvr>
                                      <p:tavLst>
                                        <p:tav tm="0">
                                          <p:val>
                                            <p:strVal val="#ppt_w*0.70"/>
                                          </p:val>
                                        </p:tav>
                                        <p:tav tm="100000">
                                          <p:val>
                                            <p:strVal val="#ppt_w"/>
                                          </p:val>
                                        </p:tav>
                                      </p:tavLst>
                                    </p:anim>
                                    <p:anim calcmode="lin" valueType="num">
                                      <p:cBhvr>
                                        <p:cTn id="87" dur="1000" fill="hold"/>
                                        <p:tgtEl>
                                          <p:spTgt spid="24"/>
                                        </p:tgtEl>
                                        <p:attrNameLst>
                                          <p:attrName>ppt_h</p:attrName>
                                        </p:attrNameLst>
                                      </p:cBhvr>
                                      <p:tavLst>
                                        <p:tav tm="0">
                                          <p:val>
                                            <p:strVal val="#ppt_h"/>
                                          </p:val>
                                        </p:tav>
                                        <p:tav tm="100000">
                                          <p:val>
                                            <p:strVal val="#ppt_h"/>
                                          </p:val>
                                        </p:tav>
                                      </p:tavLst>
                                    </p:anim>
                                    <p:animEffect transition="in" filter="fade">
                                      <p:cBhvr>
                                        <p:cTn id="88" dur="1000"/>
                                        <p:tgtEl>
                                          <p:spTgt spid="24"/>
                                        </p:tgtEl>
                                      </p:cBhvr>
                                    </p:animEffect>
                                  </p:childTnLst>
                                </p:cTn>
                              </p:par>
                              <p:par>
                                <p:cTn id="89" presetID="55" presetClass="entr" presetSubtype="0" fill="hold" grpId="0" nodeType="with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p:cTn id="91" dur="1000" fill="hold"/>
                                        <p:tgtEl>
                                          <p:spTgt spid="11"/>
                                        </p:tgtEl>
                                        <p:attrNameLst>
                                          <p:attrName>ppt_w</p:attrName>
                                        </p:attrNameLst>
                                      </p:cBhvr>
                                      <p:tavLst>
                                        <p:tav tm="0">
                                          <p:val>
                                            <p:strVal val="#ppt_w*0.70"/>
                                          </p:val>
                                        </p:tav>
                                        <p:tav tm="100000">
                                          <p:val>
                                            <p:strVal val="#ppt_w"/>
                                          </p:val>
                                        </p:tav>
                                      </p:tavLst>
                                    </p:anim>
                                    <p:anim calcmode="lin" valueType="num">
                                      <p:cBhvr>
                                        <p:cTn id="92" dur="1000" fill="hold"/>
                                        <p:tgtEl>
                                          <p:spTgt spid="11"/>
                                        </p:tgtEl>
                                        <p:attrNameLst>
                                          <p:attrName>ppt_h</p:attrName>
                                        </p:attrNameLst>
                                      </p:cBhvr>
                                      <p:tavLst>
                                        <p:tav tm="0">
                                          <p:val>
                                            <p:strVal val="#ppt_h"/>
                                          </p:val>
                                        </p:tav>
                                        <p:tav tm="100000">
                                          <p:val>
                                            <p:strVal val="#ppt_h"/>
                                          </p:val>
                                        </p:tav>
                                      </p:tavLst>
                                    </p:anim>
                                    <p:animEffect transition="in" filter="fade">
                                      <p:cBhvr>
                                        <p:cTn id="93" dur="1000"/>
                                        <p:tgtEl>
                                          <p:spTgt spid="11"/>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8"/>
                                        </p:tgtEl>
                                        <p:attrNameLst>
                                          <p:attrName>style.visibility</p:attrName>
                                        </p:attrNameLst>
                                      </p:cBhvr>
                                      <p:to>
                                        <p:strVal val="visible"/>
                                      </p:to>
                                    </p:set>
                                    <p:anim calcmode="lin" valueType="num">
                                      <p:cBhvr>
                                        <p:cTn id="98" dur="1000" fill="hold"/>
                                        <p:tgtEl>
                                          <p:spTgt spid="8"/>
                                        </p:tgtEl>
                                        <p:attrNameLst>
                                          <p:attrName>ppt_w</p:attrName>
                                        </p:attrNameLst>
                                      </p:cBhvr>
                                      <p:tavLst>
                                        <p:tav tm="0">
                                          <p:val>
                                            <p:strVal val="#ppt_w*0.70"/>
                                          </p:val>
                                        </p:tav>
                                        <p:tav tm="100000">
                                          <p:val>
                                            <p:strVal val="#ppt_w"/>
                                          </p:val>
                                        </p:tav>
                                      </p:tavLst>
                                    </p:anim>
                                    <p:anim calcmode="lin" valueType="num">
                                      <p:cBhvr>
                                        <p:cTn id="99" dur="1000" fill="hold"/>
                                        <p:tgtEl>
                                          <p:spTgt spid="8"/>
                                        </p:tgtEl>
                                        <p:attrNameLst>
                                          <p:attrName>ppt_h</p:attrName>
                                        </p:attrNameLst>
                                      </p:cBhvr>
                                      <p:tavLst>
                                        <p:tav tm="0">
                                          <p:val>
                                            <p:strVal val="#ppt_h"/>
                                          </p:val>
                                        </p:tav>
                                        <p:tav tm="100000">
                                          <p:val>
                                            <p:strVal val="#ppt_h"/>
                                          </p:val>
                                        </p:tav>
                                      </p:tavLst>
                                    </p:anim>
                                    <p:animEffect transition="in" filter="fade">
                                      <p:cBhvr>
                                        <p:cTn id="100" dur="1000"/>
                                        <p:tgtEl>
                                          <p:spTgt spid="8"/>
                                        </p:tgtEl>
                                      </p:cBhvr>
                                    </p:animEffect>
                                  </p:childTnLst>
                                </p:cTn>
                              </p:par>
                              <p:par>
                                <p:cTn id="101" presetID="55" presetClass="entr" presetSubtype="0" fill="hold" grpId="0"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p:cTn id="103" dur="1000" fill="hold"/>
                                        <p:tgtEl>
                                          <p:spTgt spid="23"/>
                                        </p:tgtEl>
                                        <p:attrNameLst>
                                          <p:attrName>ppt_w</p:attrName>
                                        </p:attrNameLst>
                                      </p:cBhvr>
                                      <p:tavLst>
                                        <p:tav tm="0">
                                          <p:val>
                                            <p:strVal val="#ppt_w*0.70"/>
                                          </p:val>
                                        </p:tav>
                                        <p:tav tm="100000">
                                          <p:val>
                                            <p:strVal val="#ppt_w"/>
                                          </p:val>
                                        </p:tav>
                                      </p:tavLst>
                                    </p:anim>
                                    <p:anim calcmode="lin" valueType="num">
                                      <p:cBhvr>
                                        <p:cTn id="104" dur="1000" fill="hold"/>
                                        <p:tgtEl>
                                          <p:spTgt spid="23"/>
                                        </p:tgtEl>
                                        <p:attrNameLst>
                                          <p:attrName>ppt_h</p:attrName>
                                        </p:attrNameLst>
                                      </p:cBhvr>
                                      <p:tavLst>
                                        <p:tav tm="0">
                                          <p:val>
                                            <p:strVal val="#ppt_h"/>
                                          </p:val>
                                        </p:tav>
                                        <p:tav tm="100000">
                                          <p:val>
                                            <p:strVal val="#ppt_h"/>
                                          </p:val>
                                        </p:tav>
                                      </p:tavLst>
                                    </p:anim>
                                    <p:animEffect transition="in" filter="fade">
                                      <p:cBhvr>
                                        <p:cTn id="105" dur="1000"/>
                                        <p:tgtEl>
                                          <p:spTgt spid="23"/>
                                        </p:tgtEl>
                                      </p:cBhvr>
                                    </p:animEffect>
                                  </p:childTnLst>
                                </p:cTn>
                              </p:par>
                              <p:par>
                                <p:cTn id="106" presetID="55" presetClass="entr" presetSubtype="0" fill="hold" grpId="0" nodeType="withEffect">
                                  <p:stCondLst>
                                    <p:cond delay="0"/>
                                  </p:stCondLst>
                                  <p:childTnLst>
                                    <p:set>
                                      <p:cBhvr>
                                        <p:cTn id="107" dur="1" fill="hold">
                                          <p:stCondLst>
                                            <p:cond delay="0"/>
                                          </p:stCondLst>
                                        </p:cTn>
                                        <p:tgtEl>
                                          <p:spTgt spid="12"/>
                                        </p:tgtEl>
                                        <p:attrNameLst>
                                          <p:attrName>style.visibility</p:attrName>
                                        </p:attrNameLst>
                                      </p:cBhvr>
                                      <p:to>
                                        <p:strVal val="visible"/>
                                      </p:to>
                                    </p:set>
                                    <p:anim calcmode="lin" valueType="num">
                                      <p:cBhvr>
                                        <p:cTn id="108" dur="1000" fill="hold"/>
                                        <p:tgtEl>
                                          <p:spTgt spid="12"/>
                                        </p:tgtEl>
                                        <p:attrNameLst>
                                          <p:attrName>ppt_w</p:attrName>
                                        </p:attrNameLst>
                                      </p:cBhvr>
                                      <p:tavLst>
                                        <p:tav tm="0">
                                          <p:val>
                                            <p:strVal val="#ppt_w*0.70"/>
                                          </p:val>
                                        </p:tav>
                                        <p:tav tm="100000">
                                          <p:val>
                                            <p:strVal val="#ppt_w"/>
                                          </p:val>
                                        </p:tav>
                                      </p:tavLst>
                                    </p:anim>
                                    <p:anim calcmode="lin" valueType="num">
                                      <p:cBhvr>
                                        <p:cTn id="109" dur="1000" fill="hold"/>
                                        <p:tgtEl>
                                          <p:spTgt spid="12"/>
                                        </p:tgtEl>
                                        <p:attrNameLst>
                                          <p:attrName>ppt_h</p:attrName>
                                        </p:attrNameLst>
                                      </p:cBhvr>
                                      <p:tavLst>
                                        <p:tav tm="0">
                                          <p:val>
                                            <p:strVal val="#ppt_h"/>
                                          </p:val>
                                        </p:tav>
                                        <p:tav tm="100000">
                                          <p:val>
                                            <p:strVal val="#ppt_h"/>
                                          </p:val>
                                        </p:tav>
                                      </p:tavLst>
                                    </p:anim>
                                    <p:animEffect transition="in" filter="fade">
                                      <p:cBhvr>
                                        <p:cTn id="1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P spid="11" grpId="0"/>
      <p:bldP spid="12" grpId="0"/>
      <p:bldP spid="13" grpId="0"/>
      <p:bldP spid="14" grpId="0"/>
      <p:bldP spid="15" grpId="0"/>
      <p:bldP spid="16" grpId="0"/>
      <p:bldP spid="17" grpId="0"/>
      <p:bldP spid="18" grpId="0"/>
      <p:bldP spid="19" grpId="0"/>
      <p:bldP spid="21" grpId="0"/>
      <p:bldP spid="22"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BCG Matrix Example</a:t>
            </a:r>
          </a:p>
        </p:txBody>
      </p:sp>
      <p:graphicFrame>
        <p:nvGraphicFramePr>
          <p:cNvPr id="4" name="Content Placeholder 3"/>
          <p:cNvGraphicFramePr>
            <a:graphicFrameLocks noGrp="1"/>
          </p:cNvGraphicFramePr>
          <p:nvPr>
            <p:ph idx="1"/>
          </p:nvPr>
        </p:nvGraphicFramePr>
        <p:xfrm>
          <a:off x="825500" y="2727325"/>
          <a:ext cx="10515227" cy="2595880"/>
        </p:xfrm>
        <a:graphic>
          <a:graphicData uri="http://schemas.openxmlformats.org/drawingml/2006/table">
            <a:tbl>
              <a:tblPr firstRow="1" bandRow="1">
                <a:tableStyleId>{5C22544A-7EE6-4342-B048-85BDC9FD1C3A}</a:tableStyleId>
              </a:tblPr>
              <a:tblGrid>
                <a:gridCol w="2495063">
                  <a:extLst>
                    <a:ext uri="{9D8B030D-6E8A-4147-A177-3AD203B41FA5}">
                      <a16:colId xmlns:a16="http://schemas.microsoft.com/office/drawing/2014/main" val="20000"/>
                    </a:ext>
                  </a:extLst>
                </a:gridCol>
                <a:gridCol w="1425753">
                  <a:extLst>
                    <a:ext uri="{9D8B030D-6E8A-4147-A177-3AD203B41FA5}">
                      <a16:colId xmlns:a16="http://schemas.microsoft.com/office/drawing/2014/main" val="20001"/>
                    </a:ext>
                  </a:extLst>
                </a:gridCol>
                <a:gridCol w="891096">
                  <a:extLst>
                    <a:ext uri="{9D8B030D-6E8A-4147-A177-3AD203B41FA5}">
                      <a16:colId xmlns:a16="http://schemas.microsoft.com/office/drawing/2014/main" val="20002"/>
                    </a:ext>
                  </a:extLst>
                </a:gridCol>
                <a:gridCol w="1425753">
                  <a:extLst>
                    <a:ext uri="{9D8B030D-6E8A-4147-A177-3AD203B41FA5}">
                      <a16:colId xmlns:a16="http://schemas.microsoft.com/office/drawing/2014/main" val="20003"/>
                    </a:ext>
                  </a:extLst>
                </a:gridCol>
                <a:gridCol w="1273212">
                  <a:extLst>
                    <a:ext uri="{9D8B030D-6E8A-4147-A177-3AD203B41FA5}">
                      <a16:colId xmlns:a16="http://schemas.microsoft.com/office/drawing/2014/main" val="20004"/>
                    </a:ext>
                  </a:extLst>
                </a:gridCol>
                <a:gridCol w="1502175">
                  <a:extLst>
                    <a:ext uri="{9D8B030D-6E8A-4147-A177-3AD203B41FA5}">
                      <a16:colId xmlns:a16="http://schemas.microsoft.com/office/drawing/2014/main" val="20005"/>
                    </a:ext>
                  </a:extLst>
                </a:gridCol>
                <a:gridCol w="1502175">
                  <a:extLst>
                    <a:ext uri="{9D8B030D-6E8A-4147-A177-3AD203B41FA5}">
                      <a16:colId xmlns:a16="http://schemas.microsoft.com/office/drawing/2014/main" val="20006"/>
                    </a:ext>
                  </a:extLst>
                </a:gridCol>
              </a:tblGrid>
              <a:tr h="370840">
                <a:tc>
                  <a:txBody>
                    <a:bodyPr/>
                    <a:lstStyle/>
                    <a:p>
                      <a:pPr algn="ctr"/>
                      <a:r>
                        <a:rPr lang="en-US" sz="1600" dirty="0"/>
                        <a:t>Division</a:t>
                      </a:r>
                    </a:p>
                  </a:txBody>
                  <a:tcPr marL="113157" marR="113157" anchor="ctr"/>
                </a:tc>
                <a:tc>
                  <a:txBody>
                    <a:bodyPr/>
                    <a:lstStyle/>
                    <a:p>
                      <a:pPr algn="ctr"/>
                      <a:r>
                        <a:rPr lang="en-US" sz="1200" dirty="0"/>
                        <a:t>Sales (</a:t>
                      </a:r>
                      <a:r>
                        <a:rPr lang="en-US" sz="1200" dirty="0" err="1"/>
                        <a:t>MilyardRp</a:t>
                      </a:r>
                      <a:r>
                        <a:rPr lang="en-US" sz="1200" dirty="0"/>
                        <a:t>)</a:t>
                      </a:r>
                    </a:p>
                  </a:txBody>
                  <a:tcPr marL="113157" marR="113157" anchor="ctr"/>
                </a:tc>
                <a:tc>
                  <a:txBody>
                    <a:bodyPr/>
                    <a:lstStyle/>
                    <a:p>
                      <a:pPr algn="ctr"/>
                      <a:r>
                        <a:rPr lang="en-US" sz="1400" dirty="0"/>
                        <a:t>% Sales</a:t>
                      </a:r>
                    </a:p>
                  </a:txBody>
                  <a:tcPr marL="113157" marR="113157" anchor="ctr"/>
                </a:tc>
                <a:tc>
                  <a:txBody>
                    <a:bodyPr/>
                    <a:lstStyle/>
                    <a:p>
                      <a:pPr algn="ctr"/>
                      <a:r>
                        <a:rPr lang="en-US" sz="1400" dirty="0"/>
                        <a:t>Profit   (</a:t>
                      </a:r>
                      <a:r>
                        <a:rPr lang="en-US" sz="1400" dirty="0" err="1"/>
                        <a:t>Juta</a:t>
                      </a:r>
                      <a:r>
                        <a:rPr lang="en-US" sz="1400" dirty="0"/>
                        <a:t> </a:t>
                      </a:r>
                      <a:r>
                        <a:rPr lang="en-US" sz="1400" dirty="0" err="1"/>
                        <a:t>Rp</a:t>
                      </a:r>
                      <a:r>
                        <a:rPr lang="en-US" sz="1400" dirty="0"/>
                        <a:t>)</a:t>
                      </a:r>
                    </a:p>
                  </a:txBody>
                  <a:tcPr marL="113157" marR="113157" anchor="ctr"/>
                </a:tc>
                <a:tc>
                  <a:txBody>
                    <a:bodyPr/>
                    <a:lstStyle/>
                    <a:p>
                      <a:pPr algn="ctr"/>
                      <a:r>
                        <a:rPr lang="en-US" sz="1400" dirty="0"/>
                        <a:t>% Profit</a:t>
                      </a:r>
                    </a:p>
                  </a:txBody>
                  <a:tcPr marL="113157" marR="113157" anchor="ctr"/>
                </a:tc>
                <a:tc>
                  <a:txBody>
                    <a:bodyPr/>
                    <a:lstStyle/>
                    <a:p>
                      <a:pPr algn="ctr"/>
                      <a:r>
                        <a:rPr lang="en-US" sz="1400" dirty="0"/>
                        <a:t>Market Share</a:t>
                      </a:r>
                    </a:p>
                  </a:txBody>
                  <a:tcPr marL="113157" marR="113157" anchor="ctr"/>
                </a:tc>
                <a:tc>
                  <a:txBody>
                    <a:bodyPr/>
                    <a:lstStyle/>
                    <a:p>
                      <a:pPr algn="ctr"/>
                      <a:r>
                        <a:rPr lang="en-US" sz="1400" dirty="0"/>
                        <a:t>Growth</a:t>
                      </a:r>
                      <a:r>
                        <a:rPr lang="en-US" sz="1400" baseline="0" dirty="0"/>
                        <a:t> Rate (%)</a:t>
                      </a:r>
                      <a:endParaRPr lang="en-US" sz="1200" dirty="0"/>
                    </a:p>
                  </a:txBody>
                  <a:tcPr marL="113157" marR="113157" anchor="ctr"/>
                </a:tc>
                <a:extLst>
                  <a:ext uri="{0D108BD9-81ED-4DB2-BD59-A6C34878D82A}">
                    <a16:rowId xmlns:a16="http://schemas.microsoft.com/office/drawing/2014/main" val="10000"/>
                  </a:ext>
                </a:extLst>
              </a:tr>
              <a:tr h="370840">
                <a:tc>
                  <a:txBody>
                    <a:bodyPr/>
                    <a:lstStyle/>
                    <a:p>
                      <a:r>
                        <a:rPr lang="en-US" sz="1400" dirty="0"/>
                        <a:t>1. Victoria Secret</a:t>
                      </a:r>
                    </a:p>
                  </a:txBody>
                  <a:tcPr marL="113157" marR="113157"/>
                </a:tc>
                <a:tc>
                  <a:txBody>
                    <a:bodyPr/>
                    <a:lstStyle/>
                    <a:p>
                      <a:r>
                        <a:rPr lang="en-US" sz="1400" dirty="0"/>
                        <a:t>5,139</a:t>
                      </a:r>
                    </a:p>
                  </a:txBody>
                  <a:tcPr marL="113157" marR="113157" anchor="ctr"/>
                </a:tc>
                <a:tc>
                  <a:txBody>
                    <a:bodyPr/>
                    <a:lstStyle/>
                    <a:p>
                      <a:r>
                        <a:rPr lang="en-US" sz="1400" dirty="0"/>
                        <a:t>51,5</a:t>
                      </a:r>
                    </a:p>
                  </a:txBody>
                  <a:tcPr marL="113157" marR="113157" anchor="ctr"/>
                </a:tc>
                <a:tc>
                  <a:txBody>
                    <a:bodyPr/>
                    <a:lstStyle/>
                    <a:p>
                      <a:r>
                        <a:rPr lang="en-US" sz="1400" dirty="0"/>
                        <a:t>799</a:t>
                      </a:r>
                    </a:p>
                  </a:txBody>
                  <a:tcPr marL="113157" marR="113157" anchor="ctr"/>
                </a:tc>
                <a:tc>
                  <a:txBody>
                    <a:bodyPr/>
                    <a:lstStyle/>
                    <a:p>
                      <a:r>
                        <a:rPr lang="en-US" sz="1400" dirty="0"/>
                        <a:t>68,0</a:t>
                      </a:r>
                    </a:p>
                  </a:txBody>
                  <a:tcPr marL="113157" marR="113157" anchor="ctr"/>
                </a:tc>
                <a:tc>
                  <a:txBody>
                    <a:bodyPr/>
                    <a:lstStyle/>
                    <a:p>
                      <a:r>
                        <a:rPr lang="en-US" sz="1400" dirty="0"/>
                        <a:t>0,8</a:t>
                      </a:r>
                    </a:p>
                  </a:txBody>
                  <a:tcPr marL="113157" marR="113157" anchor="ctr"/>
                </a:tc>
                <a:tc>
                  <a:txBody>
                    <a:bodyPr/>
                    <a:lstStyle/>
                    <a:p>
                      <a:r>
                        <a:rPr lang="en-US" sz="1400" dirty="0"/>
                        <a:t>10</a:t>
                      </a:r>
                    </a:p>
                  </a:txBody>
                  <a:tcPr marL="113157" marR="113157" anchor="ctr"/>
                </a:tc>
                <a:extLst>
                  <a:ext uri="{0D108BD9-81ED-4DB2-BD59-A6C34878D82A}">
                    <a16:rowId xmlns:a16="http://schemas.microsoft.com/office/drawing/2014/main" val="10001"/>
                  </a:ext>
                </a:extLst>
              </a:tr>
              <a:tr h="370840">
                <a:tc>
                  <a:txBody>
                    <a:bodyPr/>
                    <a:lstStyle/>
                    <a:p>
                      <a:r>
                        <a:rPr lang="en-US" sz="1400" dirty="0"/>
                        <a:t>2. Bath &amp; Body Works</a:t>
                      </a:r>
                    </a:p>
                  </a:txBody>
                  <a:tcPr marL="113157" marR="113157"/>
                </a:tc>
                <a:tc>
                  <a:txBody>
                    <a:bodyPr/>
                    <a:lstStyle/>
                    <a:p>
                      <a:r>
                        <a:rPr lang="en-US" sz="1400" dirty="0"/>
                        <a:t>2,556</a:t>
                      </a:r>
                    </a:p>
                  </a:txBody>
                  <a:tcPr marL="113157" marR="113157" anchor="ctr"/>
                </a:tc>
                <a:tc>
                  <a:txBody>
                    <a:bodyPr/>
                    <a:lstStyle/>
                    <a:p>
                      <a:r>
                        <a:rPr lang="en-US" sz="1400" dirty="0"/>
                        <a:t>25,6</a:t>
                      </a:r>
                    </a:p>
                  </a:txBody>
                  <a:tcPr marL="113157" marR="113157" anchor="ctr"/>
                </a:tc>
                <a:tc>
                  <a:txBody>
                    <a:bodyPr/>
                    <a:lstStyle/>
                    <a:p>
                      <a:r>
                        <a:rPr lang="en-US" sz="1400" dirty="0"/>
                        <a:t>400</a:t>
                      </a:r>
                    </a:p>
                  </a:txBody>
                  <a:tcPr marL="113157" marR="113157" anchor="ctr"/>
                </a:tc>
                <a:tc>
                  <a:txBody>
                    <a:bodyPr/>
                    <a:lstStyle/>
                    <a:p>
                      <a:r>
                        <a:rPr lang="en-US" sz="1400" dirty="0"/>
                        <a:t>39,0</a:t>
                      </a:r>
                    </a:p>
                  </a:txBody>
                  <a:tcPr marL="113157" marR="113157" anchor="ctr"/>
                </a:tc>
                <a:tc>
                  <a:txBody>
                    <a:bodyPr/>
                    <a:lstStyle/>
                    <a:p>
                      <a:r>
                        <a:rPr lang="en-US" sz="1400" dirty="0"/>
                        <a:t>0,4</a:t>
                      </a:r>
                    </a:p>
                  </a:txBody>
                  <a:tcPr marL="113157" marR="113157" anchor="ctr"/>
                </a:tc>
                <a:tc>
                  <a:txBody>
                    <a:bodyPr/>
                    <a:lstStyle/>
                    <a:p>
                      <a:r>
                        <a:rPr lang="en-US" sz="1400" dirty="0"/>
                        <a:t>05</a:t>
                      </a:r>
                    </a:p>
                  </a:txBody>
                  <a:tcPr marL="113157" marR="113157" anchor="ctr"/>
                </a:tc>
                <a:extLst>
                  <a:ext uri="{0D108BD9-81ED-4DB2-BD59-A6C34878D82A}">
                    <a16:rowId xmlns:a16="http://schemas.microsoft.com/office/drawing/2014/main" val="10002"/>
                  </a:ext>
                </a:extLst>
              </a:tr>
              <a:tr h="370840">
                <a:tc>
                  <a:txBody>
                    <a:bodyPr/>
                    <a:lstStyle/>
                    <a:p>
                      <a:r>
                        <a:rPr lang="en-US" sz="1400" dirty="0"/>
                        <a:t>3. Express</a:t>
                      </a:r>
                    </a:p>
                  </a:txBody>
                  <a:tcPr marL="113157" marR="113157"/>
                </a:tc>
                <a:tc>
                  <a:txBody>
                    <a:bodyPr/>
                    <a:lstStyle/>
                    <a:p>
                      <a:r>
                        <a:rPr lang="en-US" sz="1400" dirty="0"/>
                        <a:t>1,749</a:t>
                      </a:r>
                    </a:p>
                  </a:txBody>
                  <a:tcPr marL="113157" marR="113157" anchor="ctr"/>
                </a:tc>
                <a:tc>
                  <a:txBody>
                    <a:bodyPr/>
                    <a:lstStyle/>
                    <a:p>
                      <a:r>
                        <a:rPr lang="en-US" sz="1400" dirty="0"/>
                        <a:t>17,5</a:t>
                      </a:r>
                    </a:p>
                  </a:txBody>
                  <a:tcPr marL="113157" marR="113157" anchor="ctr"/>
                </a:tc>
                <a:tc>
                  <a:txBody>
                    <a:bodyPr/>
                    <a:lstStyle/>
                    <a:p>
                      <a:r>
                        <a:rPr lang="en-US" sz="1400" dirty="0"/>
                        <a:t>12</a:t>
                      </a:r>
                    </a:p>
                  </a:txBody>
                  <a:tcPr marL="113157" marR="113157" anchor="ctr"/>
                </a:tc>
                <a:tc>
                  <a:txBody>
                    <a:bodyPr/>
                    <a:lstStyle/>
                    <a:p>
                      <a:r>
                        <a:rPr lang="en-US" sz="1400" dirty="0"/>
                        <a:t>1,2</a:t>
                      </a:r>
                    </a:p>
                  </a:txBody>
                  <a:tcPr marL="113157" marR="113157" anchor="ctr"/>
                </a:tc>
                <a:tc>
                  <a:txBody>
                    <a:bodyPr/>
                    <a:lstStyle/>
                    <a:p>
                      <a:r>
                        <a:rPr lang="en-US" sz="1400" dirty="0"/>
                        <a:t>0,2</a:t>
                      </a:r>
                    </a:p>
                  </a:txBody>
                  <a:tcPr marL="113157" marR="113157" anchor="ctr"/>
                </a:tc>
                <a:tc>
                  <a:txBody>
                    <a:bodyPr/>
                    <a:lstStyle/>
                    <a:p>
                      <a:r>
                        <a:rPr lang="en-US" sz="1400" dirty="0"/>
                        <a:t>00</a:t>
                      </a:r>
                    </a:p>
                  </a:txBody>
                  <a:tcPr marL="113157" marR="113157" anchor="ctr"/>
                </a:tc>
                <a:extLst>
                  <a:ext uri="{0D108BD9-81ED-4DB2-BD59-A6C34878D82A}">
                    <a16:rowId xmlns:a16="http://schemas.microsoft.com/office/drawing/2014/main" val="10003"/>
                  </a:ext>
                </a:extLst>
              </a:tr>
              <a:tr h="370840">
                <a:tc>
                  <a:txBody>
                    <a:bodyPr/>
                    <a:lstStyle/>
                    <a:p>
                      <a:r>
                        <a:rPr lang="en-US" sz="1400" dirty="0"/>
                        <a:t>4. Limited Stores</a:t>
                      </a:r>
                    </a:p>
                  </a:txBody>
                  <a:tcPr marL="113157" marR="113157"/>
                </a:tc>
                <a:tc>
                  <a:txBody>
                    <a:bodyPr/>
                    <a:lstStyle/>
                    <a:p>
                      <a:r>
                        <a:rPr lang="en-US" sz="1400" dirty="0"/>
                        <a:t>0,493</a:t>
                      </a:r>
                    </a:p>
                  </a:txBody>
                  <a:tcPr marL="113157" marR="113157" anchor="ctr"/>
                </a:tc>
                <a:tc>
                  <a:txBody>
                    <a:bodyPr/>
                    <a:lstStyle/>
                    <a:p>
                      <a:r>
                        <a:rPr lang="en-US" sz="1400" dirty="0"/>
                        <a:t>4,9</a:t>
                      </a:r>
                    </a:p>
                  </a:txBody>
                  <a:tcPr marL="113157" marR="113157" anchor="ctr"/>
                </a:tc>
                <a:tc>
                  <a:txBody>
                    <a:bodyPr/>
                    <a:lstStyle/>
                    <a:p>
                      <a:r>
                        <a:rPr lang="en-US" sz="1400" dirty="0"/>
                        <a:t>4</a:t>
                      </a:r>
                    </a:p>
                  </a:txBody>
                  <a:tcPr marL="113157" marR="113157" anchor="ctr"/>
                </a:tc>
                <a:tc>
                  <a:txBody>
                    <a:bodyPr/>
                    <a:lstStyle/>
                    <a:p>
                      <a:r>
                        <a:rPr lang="en-US" sz="1400" dirty="0"/>
                        <a:t>0,1</a:t>
                      </a:r>
                    </a:p>
                  </a:txBody>
                  <a:tcPr marL="113157" marR="113157" anchor="ctr"/>
                </a:tc>
                <a:tc>
                  <a:txBody>
                    <a:bodyPr/>
                    <a:lstStyle/>
                    <a:p>
                      <a:r>
                        <a:rPr lang="en-US" sz="1400" dirty="0"/>
                        <a:t>0,5</a:t>
                      </a:r>
                    </a:p>
                  </a:txBody>
                  <a:tcPr marL="113157" marR="113157" anchor="ctr"/>
                </a:tc>
                <a:tc>
                  <a:txBody>
                    <a:bodyPr/>
                    <a:lstStyle/>
                    <a:p>
                      <a:r>
                        <a:rPr lang="en-US" sz="1400" dirty="0"/>
                        <a:t>-0,5</a:t>
                      </a:r>
                    </a:p>
                  </a:txBody>
                  <a:tcPr marL="113157" marR="113157" anchor="ctr"/>
                </a:tc>
                <a:extLst>
                  <a:ext uri="{0D108BD9-81ED-4DB2-BD59-A6C34878D82A}">
                    <a16:rowId xmlns:a16="http://schemas.microsoft.com/office/drawing/2014/main" val="10004"/>
                  </a:ext>
                </a:extLst>
              </a:tr>
              <a:tr h="370840">
                <a:tc>
                  <a:txBody>
                    <a:bodyPr/>
                    <a:lstStyle/>
                    <a:p>
                      <a:r>
                        <a:rPr lang="en-US" sz="1400" dirty="0"/>
                        <a:t>5. Henri </a:t>
                      </a:r>
                      <a:r>
                        <a:rPr lang="en-US" sz="1400" dirty="0" err="1"/>
                        <a:t>Bendel</a:t>
                      </a:r>
                      <a:r>
                        <a:rPr lang="en-US" sz="1400" dirty="0"/>
                        <a:t> &amp; Mast</a:t>
                      </a:r>
                    </a:p>
                  </a:txBody>
                  <a:tcPr marL="113157" marR="113157"/>
                </a:tc>
                <a:tc>
                  <a:txBody>
                    <a:bodyPr/>
                    <a:lstStyle/>
                    <a:p>
                      <a:r>
                        <a:rPr lang="en-US" sz="1400" dirty="0"/>
                        <a:t>0,042</a:t>
                      </a:r>
                    </a:p>
                  </a:txBody>
                  <a:tcPr marL="113157" marR="113157" anchor="ctr"/>
                </a:tc>
                <a:tc>
                  <a:txBody>
                    <a:bodyPr/>
                    <a:lstStyle/>
                    <a:p>
                      <a:r>
                        <a:rPr lang="en-US" sz="1400" dirty="0"/>
                        <a:t>0,5</a:t>
                      </a:r>
                    </a:p>
                  </a:txBody>
                  <a:tcPr marL="113157" marR="113157" anchor="ctr"/>
                </a:tc>
                <a:tc>
                  <a:txBody>
                    <a:bodyPr/>
                    <a:lstStyle/>
                    <a:p>
                      <a:r>
                        <a:rPr lang="en-US" sz="1400" dirty="0"/>
                        <a:t>-188</a:t>
                      </a:r>
                    </a:p>
                  </a:txBody>
                  <a:tcPr marL="113157" marR="113157" anchor="ctr"/>
                </a:tc>
                <a:tc>
                  <a:txBody>
                    <a:bodyPr/>
                    <a:lstStyle/>
                    <a:p>
                      <a:r>
                        <a:rPr lang="en-US" sz="1400" dirty="0"/>
                        <a:t>-18,3</a:t>
                      </a:r>
                    </a:p>
                  </a:txBody>
                  <a:tcPr marL="113157" marR="113157" anchor="ctr"/>
                </a:tc>
                <a:tc>
                  <a:txBody>
                    <a:bodyPr/>
                    <a:lstStyle/>
                    <a:p>
                      <a:r>
                        <a:rPr lang="en-US" sz="1400" dirty="0"/>
                        <a:t>0.02</a:t>
                      </a:r>
                    </a:p>
                  </a:txBody>
                  <a:tcPr marL="113157" marR="113157" anchor="ctr"/>
                </a:tc>
                <a:tc>
                  <a:txBody>
                    <a:bodyPr/>
                    <a:lstStyle/>
                    <a:p>
                      <a:r>
                        <a:rPr lang="en-US" sz="1400" dirty="0"/>
                        <a:t>-10</a:t>
                      </a:r>
                    </a:p>
                  </a:txBody>
                  <a:tcPr marL="113157" marR="113157" anchor="ctr"/>
                </a:tc>
                <a:extLst>
                  <a:ext uri="{0D108BD9-81ED-4DB2-BD59-A6C34878D82A}">
                    <a16:rowId xmlns:a16="http://schemas.microsoft.com/office/drawing/2014/main" val="10005"/>
                  </a:ext>
                </a:extLst>
              </a:tr>
              <a:tr h="370840">
                <a:tc>
                  <a:txBody>
                    <a:bodyPr/>
                    <a:lstStyle/>
                    <a:p>
                      <a:r>
                        <a:rPr lang="en-US" sz="1400" dirty="0"/>
                        <a:t>          TOTAL</a:t>
                      </a:r>
                    </a:p>
                  </a:txBody>
                  <a:tcPr marL="113157" marR="113157"/>
                </a:tc>
                <a:tc>
                  <a:txBody>
                    <a:bodyPr/>
                    <a:lstStyle/>
                    <a:p>
                      <a:r>
                        <a:rPr lang="en-US" sz="1400" dirty="0"/>
                        <a:t>9,979</a:t>
                      </a:r>
                    </a:p>
                  </a:txBody>
                  <a:tcPr marL="113157" marR="113157" anchor="ctr"/>
                </a:tc>
                <a:tc>
                  <a:txBody>
                    <a:bodyPr/>
                    <a:lstStyle/>
                    <a:p>
                      <a:r>
                        <a:rPr lang="en-US" sz="1400" dirty="0"/>
                        <a:t>100</a:t>
                      </a:r>
                    </a:p>
                  </a:txBody>
                  <a:tcPr marL="113157" marR="113157" anchor="ctr"/>
                </a:tc>
                <a:tc>
                  <a:txBody>
                    <a:bodyPr/>
                    <a:lstStyle/>
                    <a:p>
                      <a:r>
                        <a:rPr lang="en-US" sz="1400" dirty="0"/>
                        <a:t>1,027</a:t>
                      </a:r>
                    </a:p>
                  </a:txBody>
                  <a:tcPr marL="113157" marR="113157" anchor="ctr"/>
                </a:tc>
                <a:tc>
                  <a:txBody>
                    <a:bodyPr/>
                    <a:lstStyle/>
                    <a:p>
                      <a:r>
                        <a:rPr lang="en-US" sz="1400" dirty="0"/>
                        <a:t>100</a:t>
                      </a:r>
                    </a:p>
                  </a:txBody>
                  <a:tcPr marL="113157" marR="113157" anchor="ctr"/>
                </a:tc>
                <a:tc>
                  <a:txBody>
                    <a:bodyPr/>
                    <a:lstStyle/>
                    <a:p>
                      <a:endParaRPr lang="en-US" sz="1400"/>
                    </a:p>
                  </a:txBody>
                  <a:tcPr marL="113157" marR="113157" anchor="ctr"/>
                </a:tc>
                <a:tc>
                  <a:txBody>
                    <a:bodyPr/>
                    <a:lstStyle/>
                    <a:p>
                      <a:endParaRPr lang="en-US" sz="1400" dirty="0"/>
                    </a:p>
                  </a:txBody>
                  <a:tcPr marL="113157" marR="113157" anchor="ctr"/>
                </a:tc>
                <a:extLst>
                  <a:ext uri="{0D108BD9-81ED-4DB2-BD59-A6C34878D82A}">
                    <a16:rowId xmlns:a16="http://schemas.microsoft.com/office/drawing/2014/main" val="10006"/>
                  </a:ext>
                </a:extLst>
              </a:tr>
            </a:tbl>
          </a:graphicData>
        </a:graphic>
      </p:graphicFrame>
      <p:sp>
        <p:nvSpPr>
          <p:cNvPr id="5" name="TextBox 4"/>
          <p:cNvSpPr txBox="1"/>
          <p:nvPr/>
        </p:nvSpPr>
        <p:spPr>
          <a:xfrm>
            <a:off x="749300" y="1690688"/>
            <a:ext cx="4081630" cy="369332"/>
          </a:xfrm>
          <a:prstGeom prst="rect">
            <a:avLst/>
          </a:prstGeom>
          <a:noFill/>
        </p:spPr>
        <p:txBody>
          <a:bodyPr wrap="none" rtlCol="0">
            <a:spAutoFit/>
          </a:bodyPr>
          <a:lstStyle/>
          <a:p>
            <a:r>
              <a:rPr lang="en-US" dirty="0" err="1"/>
              <a:t>Tugas</a:t>
            </a:r>
            <a:r>
              <a:rPr lang="en-US" dirty="0"/>
              <a:t> </a:t>
            </a:r>
            <a:r>
              <a:rPr lang="en-US" dirty="0" err="1"/>
              <a:t>Kelompok</a:t>
            </a:r>
            <a:r>
              <a:rPr lang="en-US" dirty="0"/>
              <a:t> : </a:t>
            </a:r>
            <a:r>
              <a:rPr lang="en-US" dirty="0" err="1"/>
              <a:t>Buatlah</a:t>
            </a:r>
            <a:r>
              <a:rPr lang="en-US" dirty="0"/>
              <a:t> BCG Matrix </a:t>
            </a:r>
            <a:r>
              <a:rPr lang="en-US" dirty="0" err="1"/>
              <a:t>nya</a:t>
            </a:r>
            <a:endParaRPr lang="en-US" dirty="0"/>
          </a:p>
        </p:txBody>
      </p:sp>
    </p:spTree>
    <p:extLst>
      <p:ext uri="{BB962C8B-B14F-4D97-AF65-F5344CB8AC3E}">
        <p14:creationId xmlns:p14="http://schemas.microsoft.com/office/powerpoint/2010/main" val="2727815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1931</Words>
  <Application>Microsoft Macintosh PowerPoint</Application>
  <PresentationFormat>Widescreen</PresentationFormat>
  <Paragraphs>593</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Modul 6.</vt:lpstr>
      <vt:lpstr>The Nature</vt:lpstr>
      <vt:lpstr>The Strategy Formulation Framework</vt:lpstr>
      <vt:lpstr>SWOT  Matrix</vt:lpstr>
      <vt:lpstr>Strategic Position and Action Evaluation (SPACE)</vt:lpstr>
      <vt:lpstr>Example Factors of SPACE</vt:lpstr>
      <vt:lpstr>The Steps to Develop a SPACE Matrix</vt:lpstr>
      <vt:lpstr>Boston Consulting Group (BCG)</vt:lpstr>
      <vt:lpstr>BCG Matrix Example</vt:lpstr>
      <vt:lpstr>The Internal-External (IE) Matrix</vt:lpstr>
      <vt:lpstr>IE Matrix Example</vt:lpstr>
      <vt:lpstr>PowerPoint Presentation</vt:lpstr>
      <vt:lpstr>PowerPoint Presentation</vt:lpstr>
      <vt:lpstr>Factors that Shape Market Attractiveness</vt:lpstr>
      <vt:lpstr>Market Attractiveness Index</vt:lpstr>
      <vt:lpstr>PowerPoint Presentation</vt:lpstr>
      <vt:lpstr>Factors that Influence Competitive Position</vt:lpstr>
      <vt:lpstr>Competitive Position Index</vt:lpstr>
      <vt:lpstr>PowerPoint Presentation</vt:lpstr>
      <vt:lpstr>The Decision Stage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6.</dc:title>
  <dc:creator>rabin ibnu zainal</dc:creator>
  <cp:lastModifiedBy>rabin ibnu zainal</cp:lastModifiedBy>
  <cp:revision>1</cp:revision>
  <dcterms:created xsi:type="dcterms:W3CDTF">2019-11-23T00:49:15Z</dcterms:created>
  <dcterms:modified xsi:type="dcterms:W3CDTF">2019-11-23T00:50:23Z</dcterms:modified>
</cp:coreProperties>
</file>