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7" r:id="rId2"/>
    <p:sldId id="364" r:id="rId3"/>
    <p:sldId id="365" r:id="rId4"/>
    <p:sldId id="394" r:id="rId5"/>
    <p:sldId id="367" r:id="rId6"/>
    <p:sldId id="395" r:id="rId7"/>
    <p:sldId id="396" r:id="rId8"/>
    <p:sldId id="397" r:id="rId9"/>
    <p:sldId id="371" r:id="rId10"/>
    <p:sldId id="372" r:id="rId11"/>
    <p:sldId id="374" r:id="rId12"/>
    <p:sldId id="375" r:id="rId13"/>
    <p:sldId id="277" r:id="rId14"/>
    <p:sldId id="398" r:id="rId15"/>
    <p:sldId id="399" r:id="rId16"/>
    <p:sldId id="287" r:id="rId17"/>
    <p:sldId id="378" r:id="rId18"/>
    <p:sldId id="379" r:id="rId19"/>
    <p:sldId id="313" r:id="rId20"/>
    <p:sldId id="329" r:id="rId21"/>
    <p:sldId id="306" r:id="rId22"/>
    <p:sldId id="312" r:id="rId23"/>
    <p:sldId id="330" r:id="rId24"/>
    <p:sldId id="331" r:id="rId25"/>
    <p:sldId id="332" r:id="rId26"/>
    <p:sldId id="315" r:id="rId27"/>
    <p:sldId id="400" r:id="rId28"/>
    <p:sldId id="381" r:id="rId29"/>
    <p:sldId id="401" r:id="rId30"/>
    <p:sldId id="402" r:id="rId31"/>
    <p:sldId id="384" r:id="rId32"/>
    <p:sldId id="385" r:id="rId33"/>
    <p:sldId id="386" r:id="rId34"/>
    <p:sldId id="387" r:id="rId35"/>
    <p:sldId id="388" r:id="rId36"/>
    <p:sldId id="389" r:id="rId37"/>
    <p:sldId id="390" r:id="rId38"/>
    <p:sldId id="391" r:id="rId39"/>
    <p:sldId id="39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13"/>
  </p:normalViewPr>
  <p:slideViewPr>
    <p:cSldViewPr snapToGrid="0" snapToObjects="1">
      <p:cViewPr varScale="1">
        <p:scale>
          <a:sx n="110" d="100"/>
          <a:sy n="110" d="100"/>
        </p:scale>
        <p:origin x="5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6B5410-AAF4-42B2-BFF5-226CA8D79E5C}" type="doc">
      <dgm:prSet loTypeId="urn:microsoft.com/office/officeart/2005/8/layout/pyramid1" loCatId="pyramid" qsTypeId="urn:microsoft.com/office/officeart/2005/8/quickstyle/simple1" qsCatId="simple" csTypeId="urn:microsoft.com/office/officeart/2005/8/colors/accent1_2" csCatId="accent1" phldr="1"/>
      <dgm:spPr/>
    </dgm:pt>
    <dgm:pt modelId="{2E7526F8-E6F9-431F-8376-0719C69BAF79}">
      <dgm:prSet phldrT="[Text]" custT="1"/>
      <dgm:spPr>
        <a:solidFill>
          <a:srgbClr val="C00000"/>
        </a:solidFill>
      </dgm:spPr>
      <dgm:t>
        <a:bodyPr/>
        <a:lstStyle/>
        <a:p>
          <a:r>
            <a:rPr lang="en-US" sz="1400" b="1" dirty="0"/>
            <a:t>Company level, owner or president</a:t>
          </a:r>
        </a:p>
      </dgm:t>
    </dgm:pt>
    <dgm:pt modelId="{C2098879-A05A-49A7-AB5C-D7C5631E0F4F}" type="parTrans" cxnId="{EDCC9479-3398-42C9-82C4-C9D01175BFD0}">
      <dgm:prSet/>
      <dgm:spPr/>
      <dgm:t>
        <a:bodyPr/>
        <a:lstStyle/>
        <a:p>
          <a:endParaRPr lang="en-US"/>
        </a:p>
      </dgm:t>
    </dgm:pt>
    <dgm:pt modelId="{8F2DE88D-EB81-472E-B645-01D44BCB1ADE}" type="sibTrans" cxnId="{EDCC9479-3398-42C9-82C4-C9D01175BFD0}">
      <dgm:prSet/>
      <dgm:spPr/>
      <dgm:t>
        <a:bodyPr/>
        <a:lstStyle/>
        <a:p>
          <a:endParaRPr lang="en-US"/>
        </a:p>
      </dgm:t>
    </dgm:pt>
    <dgm:pt modelId="{140631C3-6709-460B-BF09-591B01CB7945}">
      <dgm:prSet phldrT="[Text]" custT="1"/>
      <dgm:spPr>
        <a:solidFill>
          <a:schemeClr val="accent2">
            <a:lumMod val="50000"/>
          </a:schemeClr>
        </a:solidFill>
      </dgm:spPr>
      <dgm:t>
        <a:bodyPr/>
        <a:lstStyle/>
        <a:p>
          <a:r>
            <a:rPr lang="en-US" sz="1300" dirty="0">
              <a:solidFill>
                <a:schemeClr val="bg1"/>
              </a:solidFill>
            </a:rPr>
            <a:t>Functional level, marketing, finance, R&amp;D, manufacturing, MIS, HR</a:t>
          </a:r>
        </a:p>
      </dgm:t>
    </dgm:pt>
    <dgm:pt modelId="{922FFE7D-27CA-4AC8-AEAD-EAD2FBF3F567}" type="parTrans" cxnId="{8C559F78-F1F3-4A3C-869D-B1235B2EC2C8}">
      <dgm:prSet/>
      <dgm:spPr/>
      <dgm:t>
        <a:bodyPr/>
        <a:lstStyle/>
        <a:p>
          <a:endParaRPr lang="en-US"/>
        </a:p>
      </dgm:t>
    </dgm:pt>
    <dgm:pt modelId="{79CC7513-50BB-4893-BD93-79F3A23AB8B2}" type="sibTrans" cxnId="{8C559F78-F1F3-4A3C-869D-B1235B2EC2C8}">
      <dgm:prSet/>
      <dgm:spPr/>
      <dgm:t>
        <a:bodyPr/>
        <a:lstStyle/>
        <a:p>
          <a:endParaRPr lang="en-US"/>
        </a:p>
      </dgm:t>
    </dgm:pt>
    <dgm:pt modelId="{2DA6BFE0-8030-4E5F-8C3D-2599DDF9D858}">
      <dgm:prSet phldrT="[Text]"/>
      <dgm:spPr>
        <a:solidFill>
          <a:schemeClr val="accent3">
            <a:lumMod val="50000"/>
          </a:schemeClr>
        </a:solidFill>
      </dgm:spPr>
      <dgm:t>
        <a:bodyPr/>
        <a:lstStyle/>
        <a:p>
          <a:r>
            <a:rPr lang="en-US" dirty="0">
              <a:solidFill>
                <a:schemeClr val="bg1"/>
              </a:solidFill>
            </a:rPr>
            <a:t>Operational level, plant manager, sales manager, production and department manager</a:t>
          </a:r>
        </a:p>
      </dgm:t>
    </dgm:pt>
    <dgm:pt modelId="{78B50233-FB86-4D21-BB79-522D12259B21}" type="parTrans" cxnId="{F06922B5-776C-4BB2-9D9A-0DE94D317633}">
      <dgm:prSet/>
      <dgm:spPr/>
      <dgm:t>
        <a:bodyPr/>
        <a:lstStyle/>
        <a:p>
          <a:endParaRPr lang="en-US"/>
        </a:p>
      </dgm:t>
    </dgm:pt>
    <dgm:pt modelId="{21077A26-31B9-4FF9-819B-3167CAD92556}" type="sibTrans" cxnId="{F06922B5-776C-4BB2-9D9A-0DE94D317633}">
      <dgm:prSet/>
      <dgm:spPr/>
      <dgm:t>
        <a:bodyPr/>
        <a:lstStyle/>
        <a:p>
          <a:endParaRPr lang="en-US"/>
        </a:p>
      </dgm:t>
    </dgm:pt>
    <dgm:pt modelId="{2C49D651-D376-4635-8451-4B1E1C5B94FD}" type="pres">
      <dgm:prSet presAssocID="{526B5410-AAF4-42B2-BFF5-226CA8D79E5C}" presName="Name0" presStyleCnt="0">
        <dgm:presLayoutVars>
          <dgm:dir/>
          <dgm:animLvl val="lvl"/>
          <dgm:resizeHandles val="exact"/>
        </dgm:presLayoutVars>
      </dgm:prSet>
      <dgm:spPr/>
    </dgm:pt>
    <dgm:pt modelId="{B0D6A60A-DE74-47C6-8CB7-DB79E8B23061}" type="pres">
      <dgm:prSet presAssocID="{2E7526F8-E6F9-431F-8376-0719C69BAF79}" presName="Name8" presStyleCnt="0"/>
      <dgm:spPr/>
    </dgm:pt>
    <dgm:pt modelId="{8E5A8FE6-7C58-48E9-AD12-997D2179CD73}" type="pres">
      <dgm:prSet presAssocID="{2E7526F8-E6F9-431F-8376-0719C69BAF79}" presName="level" presStyleLbl="node1" presStyleIdx="0" presStyleCnt="3">
        <dgm:presLayoutVars>
          <dgm:chMax val="1"/>
          <dgm:bulletEnabled val="1"/>
        </dgm:presLayoutVars>
      </dgm:prSet>
      <dgm:spPr/>
    </dgm:pt>
    <dgm:pt modelId="{BFBDF954-50E4-45A0-A202-4BDC65874BB9}" type="pres">
      <dgm:prSet presAssocID="{2E7526F8-E6F9-431F-8376-0719C69BAF79}" presName="levelTx" presStyleLbl="revTx" presStyleIdx="0" presStyleCnt="0">
        <dgm:presLayoutVars>
          <dgm:chMax val="1"/>
          <dgm:bulletEnabled val="1"/>
        </dgm:presLayoutVars>
      </dgm:prSet>
      <dgm:spPr/>
    </dgm:pt>
    <dgm:pt modelId="{AE305EE4-51AD-4A3A-9B6A-4D15B4FD8FEC}" type="pres">
      <dgm:prSet presAssocID="{140631C3-6709-460B-BF09-591B01CB7945}" presName="Name8" presStyleCnt="0"/>
      <dgm:spPr/>
    </dgm:pt>
    <dgm:pt modelId="{0BE694BB-05FF-45D1-8F9A-9E5CC9D19666}" type="pres">
      <dgm:prSet presAssocID="{140631C3-6709-460B-BF09-591B01CB7945}" presName="level" presStyleLbl="node1" presStyleIdx="1" presStyleCnt="3">
        <dgm:presLayoutVars>
          <dgm:chMax val="1"/>
          <dgm:bulletEnabled val="1"/>
        </dgm:presLayoutVars>
      </dgm:prSet>
      <dgm:spPr/>
    </dgm:pt>
    <dgm:pt modelId="{0D45A7A4-FC8A-4B1C-8979-C14531D72DE4}" type="pres">
      <dgm:prSet presAssocID="{140631C3-6709-460B-BF09-591B01CB7945}" presName="levelTx" presStyleLbl="revTx" presStyleIdx="0" presStyleCnt="0">
        <dgm:presLayoutVars>
          <dgm:chMax val="1"/>
          <dgm:bulletEnabled val="1"/>
        </dgm:presLayoutVars>
      </dgm:prSet>
      <dgm:spPr/>
    </dgm:pt>
    <dgm:pt modelId="{665E61F6-FFC3-4BB0-9697-B5BAC1BAE261}" type="pres">
      <dgm:prSet presAssocID="{2DA6BFE0-8030-4E5F-8C3D-2599DDF9D858}" presName="Name8" presStyleCnt="0"/>
      <dgm:spPr/>
    </dgm:pt>
    <dgm:pt modelId="{64AF9F57-FEDE-4F4B-9F0C-3B72B0D3C239}" type="pres">
      <dgm:prSet presAssocID="{2DA6BFE0-8030-4E5F-8C3D-2599DDF9D858}" presName="level" presStyleLbl="node1" presStyleIdx="2" presStyleCnt="3">
        <dgm:presLayoutVars>
          <dgm:chMax val="1"/>
          <dgm:bulletEnabled val="1"/>
        </dgm:presLayoutVars>
      </dgm:prSet>
      <dgm:spPr/>
    </dgm:pt>
    <dgm:pt modelId="{DD7F7581-CE4F-4B84-B5F1-12A861786457}" type="pres">
      <dgm:prSet presAssocID="{2DA6BFE0-8030-4E5F-8C3D-2599DDF9D858}" presName="levelTx" presStyleLbl="revTx" presStyleIdx="0" presStyleCnt="0">
        <dgm:presLayoutVars>
          <dgm:chMax val="1"/>
          <dgm:bulletEnabled val="1"/>
        </dgm:presLayoutVars>
      </dgm:prSet>
      <dgm:spPr/>
    </dgm:pt>
  </dgm:ptLst>
  <dgm:cxnLst>
    <dgm:cxn modelId="{D6B52F00-9E8B-4FA4-8848-2207FD637496}" type="presOf" srcId="{2DA6BFE0-8030-4E5F-8C3D-2599DDF9D858}" destId="{64AF9F57-FEDE-4F4B-9F0C-3B72B0D3C239}" srcOrd="0" destOrd="0" presId="urn:microsoft.com/office/officeart/2005/8/layout/pyramid1"/>
    <dgm:cxn modelId="{5AB56B01-65B4-459A-8810-B23F9412F652}" type="presOf" srcId="{140631C3-6709-460B-BF09-591B01CB7945}" destId="{0D45A7A4-FC8A-4B1C-8979-C14531D72DE4}" srcOrd="1" destOrd="0" presId="urn:microsoft.com/office/officeart/2005/8/layout/pyramid1"/>
    <dgm:cxn modelId="{83E12835-E67E-4B4B-A22B-070D82BFC9C3}" type="presOf" srcId="{2E7526F8-E6F9-431F-8376-0719C69BAF79}" destId="{BFBDF954-50E4-45A0-A202-4BDC65874BB9}" srcOrd="1" destOrd="0" presId="urn:microsoft.com/office/officeart/2005/8/layout/pyramid1"/>
    <dgm:cxn modelId="{BB56E463-519A-45FF-917D-80AF6294C725}" type="presOf" srcId="{140631C3-6709-460B-BF09-591B01CB7945}" destId="{0BE694BB-05FF-45D1-8F9A-9E5CC9D19666}" srcOrd="0" destOrd="0" presId="urn:microsoft.com/office/officeart/2005/8/layout/pyramid1"/>
    <dgm:cxn modelId="{8C559F78-F1F3-4A3C-869D-B1235B2EC2C8}" srcId="{526B5410-AAF4-42B2-BFF5-226CA8D79E5C}" destId="{140631C3-6709-460B-BF09-591B01CB7945}" srcOrd="1" destOrd="0" parTransId="{922FFE7D-27CA-4AC8-AEAD-EAD2FBF3F567}" sibTransId="{79CC7513-50BB-4893-BD93-79F3A23AB8B2}"/>
    <dgm:cxn modelId="{EDCC9479-3398-42C9-82C4-C9D01175BFD0}" srcId="{526B5410-AAF4-42B2-BFF5-226CA8D79E5C}" destId="{2E7526F8-E6F9-431F-8376-0719C69BAF79}" srcOrd="0" destOrd="0" parTransId="{C2098879-A05A-49A7-AB5C-D7C5631E0F4F}" sibTransId="{8F2DE88D-EB81-472E-B645-01D44BCB1ADE}"/>
    <dgm:cxn modelId="{20D70B7B-5D3F-4036-A9D8-F929BB497A58}" type="presOf" srcId="{526B5410-AAF4-42B2-BFF5-226CA8D79E5C}" destId="{2C49D651-D376-4635-8451-4B1E1C5B94FD}" srcOrd="0" destOrd="0" presId="urn:microsoft.com/office/officeart/2005/8/layout/pyramid1"/>
    <dgm:cxn modelId="{F06922B5-776C-4BB2-9D9A-0DE94D317633}" srcId="{526B5410-AAF4-42B2-BFF5-226CA8D79E5C}" destId="{2DA6BFE0-8030-4E5F-8C3D-2599DDF9D858}" srcOrd="2" destOrd="0" parTransId="{78B50233-FB86-4D21-BB79-522D12259B21}" sibTransId="{21077A26-31B9-4FF9-819B-3167CAD92556}"/>
    <dgm:cxn modelId="{F4A2CFF0-0366-40E4-8B03-8D4FE35B11D8}" type="presOf" srcId="{2E7526F8-E6F9-431F-8376-0719C69BAF79}" destId="{8E5A8FE6-7C58-48E9-AD12-997D2179CD73}" srcOrd="0" destOrd="0" presId="urn:microsoft.com/office/officeart/2005/8/layout/pyramid1"/>
    <dgm:cxn modelId="{F72C32FF-9790-4420-83D3-D3F7264916BF}" type="presOf" srcId="{2DA6BFE0-8030-4E5F-8C3D-2599DDF9D858}" destId="{DD7F7581-CE4F-4B84-B5F1-12A861786457}" srcOrd="1" destOrd="0" presId="urn:microsoft.com/office/officeart/2005/8/layout/pyramid1"/>
    <dgm:cxn modelId="{87310DC2-813D-4C89-89E3-E2C7EAA74268}" type="presParOf" srcId="{2C49D651-D376-4635-8451-4B1E1C5B94FD}" destId="{B0D6A60A-DE74-47C6-8CB7-DB79E8B23061}" srcOrd="0" destOrd="0" presId="urn:microsoft.com/office/officeart/2005/8/layout/pyramid1"/>
    <dgm:cxn modelId="{7556A429-507F-475D-B6D9-E73785C8BA4D}" type="presParOf" srcId="{B0D6A60A-DE74-47C6-8CB7-DB79E8B23061}" destId="{8E5A8FE6-7C58-48E9-AD12-997D2179CD73}" srcOrd="0" destOrd="0" presId="urn:microsoft.com/office/officeart/2005/8/layout/pyramid1"/>
    <dgm:cxn modelId="{DA22AB63-9761-4558-87A6-6CD65C2EF004}" type="presParOf" srcId="{B0D6A60A-DE74-47C6-8CB7-DB79E8B23061}" destId="{BFBDF954-50E4-45A0-A202-4BDC65874BB9}" srcOrd="1" destOrd="0" presId="urn:microsoft.com/office/officeart/2005/8/layout/pyramid1"/>
    <dgm:cxn modelId="{E5186980-38A0-4025-92C8-A72A5CAEABCC}" type="presParOf" srcId="{2C49D651-D376-4635-8451-4B1E1C5B94FD}" destId="{AE305EE4-51AD-4A3A-9B6A-4D15B4FD8FEC}" srcOrd="1" destOrd="0" presId="urn:microsoft.com/office/officeart/2005/8/layout/pyramid1"/>
    <dgm:cxn modelId="{70CE1F55-4BF0-4C55-93C2-C32304D173BF}" type="presParOf" srcId="{AE305EE4-51AD-4A3A-9B6A-4D15B4FD8FEC}" destId="{0BE694BB-05FF-45D1-8F9A-9E5CC9D19666}" srcOrd="0" destOrd="0" presId="urn:microsoft.com/office/officeart/2005/8/layout/pyramid1"/>
    <dgm:cxn modelId="{F1E75EE6-32C5-43DE-95BB-09F5FEC7B509}" type="presParOf" srcId="{AE305EE4-51AD-4A3A-9B6A-4D15B4FD8FEC}" destId="{0D45A7A4-FC8A-4B1C-8979-C14531D72DE4}" srcOrd="1" destOrd="0" presId="urn:microsoft.com/office/officeart/2005/8/layout/pyramid1"/>
    <dgm:cxn modelId="{F1A91F4C-91FE-4543-A6ED-77A4015C537E}" type="presParOf" srcId="{2C49D651-D376-4635-8451-4B1E1C5B94FD}" destId="{665E61F6-FFC3-4BB0-9697-B5BAC1BAE261}" srcOrd="2" destOrd="0" presId="urn:microsoft.com/office/officeart/2005/8/layout/pyramid1"/>
    <dgm:cxn modelId="{25BBA546-F56F-45CD-81EB-8790D0E03208}" type="presParOf" srcId="{665E61F6-FFC3-4BB0-9697-B5BAC1BAE261}" destId="{64AF9F57-FEDE-4F4B-9F0C-3B72B0D3C239}" srcOrd="0" destOrd="0" presId="urn:microsoft.com/office/officeart/2005/8/layout/pyramid1"/>
    <dgm:cxn modelId="{7705A1DC-2F21-4BC6-9506-AE8124AE757C}" type="presParOf" srcId="{665E61F6-FFC3-4BB0-9697-B5BAC1BAE261}" destId="{DD7F7581-CE4F-4B84-B5F1-12A86178645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8E87E3-5EAD-468D-BAEB-381BD0613997}" type="doc">
      <dgm:prSet loTypeId="urn:microsoft.com/office/officeart/2005/8/layout/pyramid1" loCatId="pyramid" qsTypeId="urn:microsoft.com/office/officeart/2005/8/quickstyle/simple1" qsCatId="simple" csTypeId="urn:microsoft.com/office/officeart/2005/8/colors/accent1_2" csCatId="accent1" phldr="1"/>
      <dgm:spPr/>
    </dgm:pt>
    <dgm:pt modelId="{1F10BEF4-2BFB-4AE0-914B-32AE106BA447}">
      <dgm:prSet phldrT="[Text]" custT="1"/>
      <dgm:spPr>
        <a:solidFill>
          <a:srgbClr val="C00000"/>
        </a:solidFill>
      </dgm:spPr>
      <dgm:t>
        <a:bodyPr/>
        <a:lstStyle/>
        <a:p>
          <a:r>
            <a:rPr lang="en-US" sz="1000" b="1" dirty="0">
              <a:solidFill>
                <a:schemeClr val="tx1"/>
              </a:solidFill>
            </a:rPr>
            <a:t>Corporate level, CEO</a:t>
          </a:r>
        </a:p>
      </dgm:t>
    </dgm:pt>
    <dgm:pt modelId="{DDABDC51-5614-4495-B7F5-FB7AD942E703}" type="parTrans" cxnId="{ACA01341-B52B-4E5E-A2B5-F3D2ADEC4189}">
      <dgm:prSet/>
      <dgm:spPr/>
      <dgm:t>
        <a:bodyPr/>
        <a:lstStyle/>
        <a:p>
          <a:endParaRPr lang="en-US"/>
        </a:p>
      </dgm:t>
    </dgm:pt>
    <dgm:pt modelId="{E0B0B06B-1BD5-4775-A148-D70CFCF03449}" type="sibTrans" cxnId="{ACA01341-B52B-4E5E-A2B5-F3D2ADEC4189}">
      <dgm:prSet/>
      <dgm:spPr/>
      <dgm:t>
        <a:bodyPr/>
        <a:lstStyle/>
        <a:p>
          <a:endParaRPr lang="en-US"/>
        </a:p>
      </dgm:t>
    </dgm:pt>
    <dgm:pt modelId="{7F354708-0D7D-40BE-A422-909DE5206623}">
      <dgm:prSet phldrT="[Text]" custT="1"/>
      <dgm:spPr>
        <a:solidFill>
          <a:schemeClr val="tx1">
            <a:lumMod val="95000"/>
            <a:lumOff val="5000"/>
          </a:schemeClr>
        </a:solidFill>
      </dgm:spPr>
      <dgm:t>
        <a:bodyPr/>
        <a:lstStyle/>
        <a:p>
          <a:r>
            <a:rPr lang="en-US" sz="2000" dirty="0">
              <a:solidFill>
                <a:schemeClr val="bg1"/>
              </a:solidFill>
            </a:rPr>
            <a:t>Division level, EVP</a:t>
          </a:r>
        </a:p>
      </dgm:t>
    </dgm:pt>
    <dgm:pt modelId="{8A3DB93D-8F57-4111-8C02-D19E0A6F53EF}" type="parTrans" cxnId="{DFF6BD2D-3724-447E-8247-877DE0373BEF}">
      <dgm:prSet/>
      <dgm:spPr/>
      <dgm:t>
        <a:bodyPr/>
        <a:lstStyle/>
        <a:p>
          <a:endParaRPr lang="en-US"/>
        </a:p>
      </dgm:t>
    </dgm:pt>
    <dgm:pt modelId="{679BB6EB-C736-469D-BC7A-C3EC1BC81FF8}" type="sibTrans" cxnId="{DFF6BD2D-3724-447E-8247-877DE0373BEF}">
      <dgm:prSet/>
      <dgm:spPr/>
      <dgm:t>
        <a:bodyPr/>
        <a:lstStyle/>
        <a:p>
          <a:endParaRPr lang="en-US"/>
        </a:p>
      </dgm:t>
    </dgm:pt>
    <dgm:pt modelId="{3A1E144F-0C4D-4CA0-AF05-BBABB258A2B7}">
      <dgm:prSet phldrT="[Text]"/>
      <dgm:spPr>
        <a:solidFill>
          <a:schemeClr val="accent3">
            <a:lumMod val="50000"/>
          </a:schemeClr>
        </a:solidFill>
      </dgm:spPr>
      <dgm:t>
        <a:bodyPr/>
        <a:lstStyle/>
        <a:p>
          <a:r>
            <a:rPr lang="en-US" b="1" dirty="0">
              <a:solidFill>
                <a:schemeClr val="bg1"/>
              </a:solidFill>
            </a:rPr>
            <a:t>Operational level, plant manager, sales manager, production and department manager.</a:t>
          </a:r>
        </a:p>
      </dgm:t>
    </dgm:pt>
    <dgm:pt modelId="{C5DFC57D-01E8-43BE-9657-CE73694F1DD2}" type="parTrans" cxnId="{47A8FA30-12D4-4D55-A029-750C8552A11A}">
      <dgm:prSet/>
      <dgm:spPr/>
      <dgm:t>
        <a:bodyPr/>
        <a:lstStyle/>
        <a:p>
          <a:endParaRPr lang="en-US"/>
        </a:p>
      </dgm:t>
    </dgm:pt>
    <dgm:pt modelId="{95728917-944A-4262-9DBA-08FAA2DBE696}" type="sibTrans" cxnId="{47A8FA30-12D4-4D55-A029-750C8552A11A}">
      <dgm:prSet/>
      <dgm:spPr/>
      <dgm:t>
        <a:bodyPr/>
        <a:lstStyle/>
        <a:p>
          <a:endParaRPr lang="en-US"/>
        </a:p>
      </dgm:t>
    </dgm:pt>
    <dgm:pt modelId="{E97C7517-5FAA-466E-A8A9-B36E3F1A33AD}">
      <dgm:prSet/>
      <dgm:spPr>
        <a:solidFill>
          <a:schemeClr val="accent2">
            <a:lumMod val="50000"/>
          </a:schemeClr>
        </a:solidFill>
      </dgm:spPr>
      <dgm:t>
        <a:bodyPr/>
        <a:lstStyle/>
        <a:p>
          <a:r>
            <a:rPr lang="en-US" b="1" dirty="0">
              <a:solidFill>
                <a:schemeClr val="bg1"/>
              </a:solidFill>
            </a:rPr>
            <a:t>Functional level, marketing, finance, R&amp;D, HRM production/operation, MIS</a:t>
          </a:r>
        </a:p>
      </dgm:t>
    </dgm:pt>
    <dgm:pt modelId="{6667FD65-CE67-49A5-B455-CA5D39BA9813}" type="parTrans" cxnId="{12A49B59-A2B7-4C00-83CF-71DC8BFBF691}">
      <dgm:prSet/>
      <dgm:spPr/>
      <dgm:t>
        <a:bodyPr/>
        <a:lstStyle/>
        <a:p>
          <a:endParaRPr lang="en-US"/>
        </a:p>
      </dgm:t>
    </dgm:pt>
    <dgm:pt modelId="{CF7B0074-FF9A-4DF3-9CC9-966D222F8C10}" type="sibTrans" cxnId="{12A49B59-A2B7-4C00-83CF-71DC8BFBF691}">
      <dgm:prSet/>
      <dgm:spPr/>
      <dgm:t>
        <a:bodyPr/>
        <a:lstStyle/>
        <a:p>
          <a:endParaRPr lang="en-US"/>
        </a:p>
      </dgm:t>
    </dgm:pt>
    <dgm:pt modelId="{FEF79C04-AF5F-472C-8B45-8BBC905F8AB6}" type="pres">
      <dgm:prSet presAssocID="{358E87E3-5EAD-468D-BAEB-381BD0613997}" presName="Name0" presStyleCnt="0">
        <dgm:presLayoutVars>
          <dgm:dir/>
          <dgm:animLvl val="lvl"/>
          <dgm:resizeHandles val="exact"/>
        </dgm:presLayoutVars>
      </dgm:prSet>
      <dgm:spPr/>
    </dgm:pt>
    <dgm:pt modelId="{754E8D14-C9FB-4DBE-89B1-9B42375BC7F4}" type="pres">
      <dgm:prSet presAssocID="{1F10BEF4-2BFB-4AE0-914B-32AE106BA447}" presName="Name8" presStyleCnt="0"/>
      <dgm:spPr/>
    </dgm:pt>
    <dgm:pt modelId="{342E8AD7-DACA-438F-A733-DAD39FE09135}" type="pres">
      <dgm:prSet presAssocID="{1F10BEF4-2BFB-4AE0-914B-32AE106BA447}" presName="level" presStyleLbl="node1" presStyleIdx="0" presStyleCnt="4" custLinFactNeighborY="-1467">
        <dgm:presLayoutVars>
          <dgm:chMax val="1"/>
          <dgm:bulletEnabled val="1"/>
        </dgm:presLayoutVars>
      </dgm:prSet>
      <dgm:spPr/>
    </dgm:pt>
    <dgm:pt modelId="{9C26686D-586A-4936-9A9C-A18AA51A0C5F}" type="pres">
      <dgm:prSet presAssocID="{1F10BEF4-2BFB-4AE0-914B-32AE106BA447}" presName="levelTx" presStyleLbl="revTx" presStyleIdx="0" presStyleCnt="0">
        <dgm:presLayoutVars>
          <dgm:chMax val="1"/>
          <dgm:bulletEnabled val="1"/>
        </dgm:presLayoutVars>
      </dgm:prSet>
      <dgm:spPr/>
    </dgm:pt>
    <dgm:pt modelId="{C0931E55-DDCC-405A-8FFE-CA718D25BD7D}" type="pres">
      <dgm:prSet presAssocID="{7F354708-0D7D-40BE-A422-909DE5206623}" presName="Name8" presStyleCnt="0"/>
      <dgm:spPr/>
    </dgm:pt>
    <dgm:pt modelId="{015C4378-E614-4C7E-8D7F-02141A1C4776}" type="pres">
      <dgm:prSet presAssocID="{7F354708-0D7D-40BE-A422-909DE5206623}" presName="level" presStyleLbl="node1" presStyleIdx="1" presStyleCnt="4" custLinFactNeighborX="90" custLinFactNeighborY="1074">
        <dgm:presLayoutVars>
          <dgm:chMax val="1"/>
          <dgm:bulletEnabled val="1"/>
        </dgm:presLayoutVars>
      </dgm:prSet>
      <dgm:spPr/>
    </dgm:pt>
    <dgm:pt modelId="{597B911D-B645-4A60-936A-A771FA4CA991}" type="pres">
      <dgm:prSet presAssocID="{7F354708-0D7D-40BE-A422-909DE5206623}" presName="levelTx" presStyleLbl="revTx" presStyleIdx="0" presStyleCnt="0">
        <dgm:presLayoutVars>
          <dgm:chMax val="1"/>
          <dgm:bulletEnabled val="1"/>
        </dgm:presLayoutVars>
      </dgm:prSet>
      <dgm:spPr/>
    </dgm:pt>
    <dgm:pt modelId="{D8D79592-1403-44F7-A905-0C82DA8890FD}" type="pres">
      <dgm:prSet presAssocID="{E97C7517-5FAA-466E-A8A9-B36E3F1A33AD}" presName="Name8" presStyleCnt="0"/>
      <dgm:spPr/>
    </dgm:pt>
    <dgm:pt modelId="{B522675F-C63F-4F3D-9C8C-02ED80E78E83}" type="pres">
      <dgm:prSet presAssocID="{E97C7517-5FAA-466E-A8A9-B36E3F1A33AD}" presName="level" presStyleLbl="node1" presStyleIdx="2" presStyleCnt="4">
        <dgm:presLayoutVars>
          <dgm:chMax val="1"/>
          <dgm:bulletEnabled val="1"/>
        </dgm:presLayoutVars>
      </dgm:prSet>
      <dgm:spPr/>
    </dgm:pt>
    <dgm:pt modelId="{31F5191C-B3C2-498C-9651-108C2FEADF10}" type="pres">
      <dgm:prSet presAssocID="{E97C7517-5FAA-466E-A8A9-B36E3F1A33AD}" presName="levelTx" presStyleLbl="revTx" presStyleIdx="0" presStyleCnt="0">
        <dgm:presLayoutVars>
          <dgm:chMax val="1"/>
          <dgm:bulletEnabled val="1"/>
        </dgm:presLayoutVars>
      </dgm:prSet>
      <dgm:spPr/>
    </dgm:pt>
    <dgm:pt modelId="{807944C2-831B-49E6-AC4C-9264E320E259}" type="pres">
      <dgm:prSet presAssocID="{3A1E144F-0C4D-4CA0-AF05-BBABB258A2B7}" presName="Name8" presStyleCnt="0"/>
      <dgm:spPr/>
    </dgm:pt>
    <dgm:pt modelId="{A1819215-9478-4599-B9DB-8BA6CE8DD527}" type="pres">
      <dgm:prSet presAssocID="{3A1E144F-0C4D-4CA0-AF05-BBABB258A2B7}" presName="level" presStyleLbl="node1" presStyleIdx="3" presStyleCnt="4">
        <dgm:presLayoutVars>
          <dgm:chMax val="1"/>
          <dgm:bulletEnabled val="1"/>
        </dgm:presLayoutVars>
      </dgm:prSet>
      <dgm:spPr/>
    </dgm:pt>
    <dgm:pt modelId="{718B5B77-EDE0-4FFE-967A-93C0ED5F04E5}" type="pres">
      <dgm:prSet presAssocID="{3A1E144F-0C4D-4CA0-AF05-BBABB258A2B7}" presName="levelTx" presStyleLbl="revTx" presStyleIdx="0" presStyleCnt="0">
        <dgm:presLayoutVars>
          <dgm:chMax val="1"/>
          <dgm:bulletEnabled val="1"/>
        </dgm:presLayoutVars>
      </dgm:prSet>
      <dgm:spPr/>
    </dgm:pt>
  </dgm:ptLst>
  <dgm:cxnLst>
    <dgm:cxn modelId="{011F5B05-69B9-42E5-81D7-952AD268018D}" type="presOf" srcId="{358E87E3-5EAD-468D-BAEB-381BD0613997}" destId="{FEF79C04-AF5F-472C-8B45-8BBC905F8AB6}" srcOrd="0" destOrd="0" presId="urn:microsoft.com/office/officeart/2005/8/layout/pyramid1"/>
    <dgm:cxn modelId="{ADC5E320-85C2-4F28-B119-B2E42C015EEB}" type="presOf" srcId="{E97C7517-5FAA-466E-A8A9-B36E3F1A33AD}" destId="{B522675F-C63F-4F3D-9C8C-02ED80E78E83}" srcOrd="0" destOrd="0" presId="urn:microsoft.com/office/officeart/2005/8/layout/pyramid1"/>
    <dgm:cxn modelId="{DFF6BD2D-3724-447E-8247-877DE0373BEF}" srcId="{358E87E3-5EAD-468D-BAEB-381BD0613997}" destId="{7F354708-0D7D-40BE-A422-909DE5206623}" srcOrd="1" destOrd="0" parTransId="{8A3DB93D-8F57-4111-8C02-D19E0A6F53EF}" sibTransId="{679BB6EB-C736-469D-BC7A-C3EC1BC81FF8}"/>
    <dgm:cxn modelId="{47A8FA30-12D4-4D55-A029-750C8552A11A}" srcId="{358E87E3-5EAD-468D-BAEB-381BD0613997}" destId="{3A1E144F-0C4D-4CA0-AF05-BBABB258A2B7}" srcOrd="3" destOrd="0" parTransId="{C5DFC57D-01E8-43BE-9657-CE73694F1DD2}" sibTransId="{95728917-944A-4262-9DBA-08FAA2DBE696}"/>
    <dgm:cxn modelId="{ACA01341-B52B-4E5E-A2B5-F3D2ADEC4189}" srcId="{358E87E3-5EAD-468D-BAEB-381BD0613997}" destId="{1F10BEF4-2BFB-4AE0-914B-32AE106BA447}" srcOrd="0" destOrd="0" parTransId="{DDABDC51-5614-4495-B7F5-FB7AD942E703}" sibTransId="{E0B0B06B-1BD5-4775-A148-D70CFCF03449}"/>
    <dgm:cxn modelId="{66C18449-74B9-4472-B0AC-8582D9BE86A5}" type="presOf" srcId="{3A1E144F-0C4D-4CA0-AF05-BBABB258A2B7}" destId="{A1819215-9478-4599-B9DB-8BA6CE8DD527}" srcOrd="0" destOrd="0" presId="urn:microsoft.com/office/officeart/2005/8/layout/pyramid1"/>
    <dgm:cxn modelId="{12A49B59-A2B7-4C00-83CF-71DC8BFBF691}" srcId="{358E87E3-5EAD-468D-BAEB-381BD0613997}" destId="{E97C7517-5FAA-466E-A8A9-B36E3F1A33AD}" srcOrd="2" destOrd="0" parTransId="{6667FD65-CE67-49A5-B455-CA5D39BA9813}" sibTransId="{CF7B0074-FF9A-4DF3-9CC9-966D222F8C10}"/>
    <dgm:cxn modelId="{5DFE8B64-8857-4A66-88F6-694CCD87DAA8}" type="presOf" srcId="{1F10BEF4-2BFB-4AE0-914B-32AE106BA447}" destId="{342E8AD7-DACA-438F-A733-DAD39FE09135}" srcOrd="0" destOrd="0" presId="urn:microsoft.com/office/officeart/2005/8/layout/pyramid1"/>
    <dgm:cxn modelId="{8BE040A0-04BD-4134-B8FA-35BC5F280673}" type="presOf" srcId="{7F354708-0D7D-40BE-A422-909DE5206623}" destId="{597B911D-B645-4A60-936A-A771FA4CA991}" srcOrd="1" destOrd="0" presId="urn:microsoft.com/office/officeart/2005/8/layout/pyramid1"/>
    <dgm:cxn modelId="{1F366DBE-1496-4BC5-A703-F247011DF113}" type="presOf" srcId="{1F10BEF4-2BFB-4AE0-914B-32AE106BA447}" destId="{9C26686D-586A-4936-9A9C-A18AA51A0C5F}" srcOrd="1" destOrd="0" presId="urn:microsoft.com/office/officeart/2005/8/layout/pyramid1"/>
    <dgm:cxn modelId="{C176ABEC-34C3-4B76-9FBD-D97409486B1D}" type="presOf" srcId="{E97C7517-5FAA-466E-A8A9-B36E3F1A33AD}" destId="{31F5191C-B3C2-498C-9651-108C2FEADF10}" srcOrd="1" destOrd="0" presId="urn:microsoft.com/office/officeart/2005/8/layout/pyramid1"/>
    <dgm:cxn modelId="{B01F69F0-FF0A-436D-B067-F7A8D1B3D2EA}" type="presOf" srcId="{7F354708-0D7D-40BE-A422-909DE5206623}" destId="{015C4378-E614-4C7E-8D7F-02141A1C4776}" srcOrd="0" destOrd="0" presId="urn:microsoft.com/office/officeart/2005/8/layout/pyramid1"/>
    <dgm:cxn modelId="{596674FA-2628-47D5-8474-F3145B026E87}" type="presOf" srcId="{3A1E144F-0C4D-4CA0-AF05-BBABB258A2B7}" destId="{718B5B77-EDE0-4FFE-967A-93C0ED5F04E5}" srcOrd="1" destOrd="0" presId="urn:microsoft.com/office/officeart/2005/8/layout/pyramid1"/>
    <dgm:cxn modelId="{23148538-6972-4A05-90D1-FB854B449935}" type="presParOf" srcId="{FEF79C04-AF5F-472C-8B45-8BBC905F8AB6}" destId="{754E8D14-C9FB-4DBE-89B1-9B42375BC7F4}" srcOrd="0" destOrd="0" presId="urn:microsoft.com/office/officeart/2005/8/layout/pyramid1"/>
    <dgm:cxn modelId="{0C203F7A-9082-4D4D-BBBE-548EDDFA4D1F}" type="presParOf" srcId="{754E8D14-C9FB-4DBE-89B1-9B42375BC7F4}" destId="{342E8AD7-DACA-438F-A733-DAD39FE09135}" srcOrd="0" destOrd="0" presId="urn:microsoft.com/office/officeart/2005/8/layout/pyramid1"/>
    <dgm:cxn modelId="{4A51CE73-1664-4FB4-AA56-BD58FEF15908}" type="presParOf" srcId="{754E8D14-C9FB-4DBE-89B1-9B42375BC7F4}" destId="{9C26686D-586A-4936-9A9C-A18AA51A0C5F}" srcOrd="1" destOrd="0" presId="urn:microsoft.com/office/officeart/2005/8/layout/pyramid1"/>
    <dgm:cxn modelId="{A4A34AAF-4682-49EB-81E3-FEF10DBC09E7}" type="presParOf" srcId="{FEF79C04-AF5F-472C-8B45-8BBC905F8AB6}" destId="{C0931E55-DDCC-405A-8FFE-CA718D25BD7D}" srcOrd="1" destOrd="0" presId="urn:microsoft.com/office/officeart/2005/8/layout/pyramid1"/>
    <dgm:cxn modelId="{870626E3-357B-4BB6-B69A-FBA03035B10C}" type="presParOf" srcId="{C0931E55-DDCC-405A-8FFE-CA718D25BD7D}" destId="{015C4378-E614-4C7E-8D7F-02141A1C4776}" srcOrd="0" destOrd="0" presId="urn:microsoft.com/office/officeart/2005/8/layout/pyramid1"/>
    <dgm:cxn modelId="{54466091-5C54-416D-AD02-45D60AE8C77D}" type="presParOf" srcId="{C0931E55-DDCC-405A-8FFE-CA718D25BD7D}" destId="{597B911D-B645-4A60-936A-A771FA4CA991}" srcOrd="1" destOrd="0" presId="urn:microsoft.com/office/officeart/2005/8/layout/pyramid1"/>
    <dgm:cxn modelId="{E8509A86-0C5A-4B26-B233-FF62AD1A7074}" type="presParOf" srcId="{FEF79C04-AF5F-472C-8B45-8BBC905F8AB6}" destId="{D8D79592-1403-44F7-A905-0C82DA8890FD}" srcOrd="2" destOrd="0" presId="urn:microsoft.com/office/officeart/2005/8/layout/pyramid1"/>
    <dgm:cxn modelId="{0036AE34-4C5B-4CA6-BDA8-5A6AEA5B2DA0}" type="presParOf" srcId="{D8D79592-1403-44F7-A905-0C82DA8890FD}" destId="{B522675F-C63F-4F3D-9C8C-02ED80E78E83}" srcOrd="0" destOrd="0" presId="urn:microsoft.com/office/officeart/2005/8/layout/pyramid1"/>
    <dgm:cxn modelId="{AA3BDC8A-8B4C-4148-B65A-511B1C833C0B}" type="presParOf" srcId="{D8D79592-1403-44F7-A905-0C82DA8890FD}" destId="{31F5191C-B3C2-498C-9651-108C2FEADF10}" srcOrd="1" destOrd="0" presId="urn:microsoft.com/office/officeart/2005/8/layout/pyramid1"/>
    <dgm:cxn modelId="{640513C9-0932-42E3-87F0-A21BBC918BFD}" type="presParOf" srcId="{FEF79C04-AF5F-472C-8B45-8BBC905F8AB6}" destId="{807944C2-831B-49E6-AC4C-9264E320E259}" srcOrd="3" destOrd="0" presId="urn:microsoft.com/office/officeart/2005/8/layout/pyramid1"/>
    <dgm:cxn modelId="{E2FE496F-F465-427D-AF03-80386613D0E0}" type="presParOf" srcId="{807944C2-831B-49E6-AC4C-9264E320E259}" destId="{A1819215-9478-4599-B9DB-8BA6CE8DD527}" srcOrd="0" destOrd="0" presId="urn:microsoft.com/office/officeart/2005/8/layout/pyramid1"/>
    <dgm:cxn modelId="{58B3D36F-2CE8-41FD-A33A-309E7F3477F8}" type="presParOf" srcId="{807944C2-831B-49E6-AC4C-9264E320E259}" destId="{718B5B77-EDE0-4FFE-967A-93C0ED5F04E5}" srcOrd="1" destOrd="0" presId="urn:microsoft.com/office/officeart/2005/8/layout/pyramid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B3289A-4E3A-4A07-A752-0122DD5D57DC}"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9BCBE00-0177-4044-9360-69E90797E922}">
      <dgm:prSet phldrT="[Text]" custT="1"/>
      <dgm:spPr>
        <a:solidFill>
          <a:srgbClr val="C00000"/>
        </a:solidFill>
      </dgm:spPr>
      <dgm:t>
        <a:bodyPr/>
        <a:lstStyle/>
        <a:p>
          <a:r>
            <a:rPr lang="en-US" sz="2000" dirty="0">
              <a:solidFill>
                <a:schemeClr val="bg1"/>
              </a:solidFill>
            </a:rPr>
            <a:t>Best Cost provider strategy</a:t>
          </a:r>
        </a:p>
      </dgm:t>
    </dgm:pt>
    <dgm:pt modelId="{AC9642CD-2F55-4DB3-A59F-4B25B33D17E4}" type="parTrans" cxnId="{5646759B-5210-470E-BDFD-B3F0A3ABE783}">
      <dgm:prSet/>
      <dgm:spPr/>
      <dgm:t>
        <a:bodyPr/>
        <a:lstStyle/>
        <a:p>
          <a:endParaRPr lang="en-US" sz="2400"/>
        </a:p>
      </dgm:t>
    </dgm:pt>
    <dgm:pt modelId="{E2B51FAF-C793-490E-A7C6-D37FA4B6CF53}" type="sibTrans" cxnId="{5646759B-5210-470E-BDFD-B3F0A3ABE783}">
      <dgm:prSet/>
      <dgm:spPr/>
      <dgm:t>
        <a:bodyPr/>
        <a:lstStyle/>
        <a:p>
          <a:endParaRPr lang="en-US" sz="2400"/>
        </a:p>
      </dgm:t>
    </dgm:pt>
    <dgm:pt modelId="{39D983CF-2BA9-4132-B8A7-FBA46823C328}">
      <dgm:prSet phldrT="[Text]" custT="1"/>
      <dgm:spPr>
        <a:solidFill>
          <a:schemeClr val="accent3">
            <a:lumMod val="50000"/>
          </a:schemeClr>
        </a:solidFill>
      </dgm:spPr>
      <dgm:t>
        <a:bodyPr/>
        <a:lstStyle/>
        <a:p>
          <a:r>
            <a:rPr lang="en-US" sz="2400" dirty="0"/>
            <a:t>Overall Low Cost Provider Strategy</a:t>
          </a:r>
        </a:p>
      </dgm:t>
    </dgm:pt>
    <dgm:pt modelId="{0C55CF72-8512-47E8-85FD-AB16C4D02C90}" type="parTrans" cxnId="{9D9E6AC7-08B7-4F2B-A741-D3BC0D7B4299}">
      <dgm:prSet/>
      <dgm:spPr/>
      <dgm:t>
        <a:bodyPr/>
        <a:lstStyle/>
        <a:p>
          <a:endParaRPr lang="en-US" sz="2400"/>
        </a:p>
      </dgm:t>
    </dgm:pt>
    <dgm:pt modelId="{A15AFB1F-DB5E-475F-BE98-E971E34927C9}" type="sibTrans" cxnId="{9D9E6AC7-08B7-4F2B-A741-D3BC0D7B4299}">
      <dgm:prSet/>
      <dgm:spPr/>
      <dgm:t>
        <a:bodyPr/>
        <a:lstStyle/>
        <a:p>
          <a:endParaRPr lang="en-US" sz="2400"/>
        </a:p>
      </dgm:t>
    </dgm:pt>
    <dgm:pt modelId="{41AAB19A-2CF0-4DD5-8152-CD1F664E60B5}">
      <dgm:prSet phldrT="[Text]" custT="1"/>
      <dgm:spPr>
        <a:solidFill>
          <a:schemeClr val="accent2">
            <a:lumMod val="75000"/>
          </a:schemeClr>
        </a:solidFill>
      </dgm:spPr>
      <dgm:t>
        <a:bodyPr/>
        <a:lstStyle/>
        <a:p>
          <a:r>
            <a:rPr lang="en-US" sz="2400" dirty="0"/>
            <a:t>Broad Differentiation Strategy</a:t>
          </a:r>
        </a:p>
      </dgm:t>
    </dgm:pt>
    <dgm:pt modelId="{56DC4F1F-9EF2-46B0-A41A-0081367C16BF}" type="parTrans" cxnId="{29B5000A-BAEF-409A-BEE7-28BCBADFBA62}">
      <dgm:prSet/>
      <dgm:spPr/>
      <dgm:t>
        <a:bodyPr/>
        <a:lstStyle/>
        <a:p>
          <a:endParaRPr lang="en-US" sz="2400"/>
        </a:p>
      </dgm:t>
    </dgm:pt>
    <dgm:pt modelId="{5567A068-F313-44FE-A4E6-8BD44528AED6}" type="sibTrans" cxnId="{29B5000A-BAEF-409A-BEE7-28BCBADFBA62}">
      <dgm:prSet/>
      <dgm:spPr/>
      <dgm:t>
        <a:bodyPr/>
        <a:lstStyle/>
        <a:p>
          <a:endParaRPr lang="en-US" sz="2400"/>
        </a:p>
      </dgm:t>
    </dgm:pt>
    <dgm:pt modelId="{21AA6096-BFA9-4629-824D-57BBD3F321AF}">
      <dgm:prSet phldrT="[Text]" custT="1"/>
      <dgm:spPr>
        <a:solidFill>
          <a:schemeClr val="accent6">
            <a:lumMod val="50000"/>
          </a:schemeClr>
        </a:solidFill>
      </dgm:spPr>
      <dgm:t>
        <a:bodyPr/>
        <a:lstStyle/>
        <a:p>
          <a:r>
            <a:rPr lang="en-US" sz="2400" dirty="0"/>
            <a:t>Focused Low Cost Strategy</a:t>
          </a:r>
        </a:p>
      </dgm:t>
    </dgm:pt>
    <dgm:pt modelId="{4AB7AA7C-7CAE-4BB9-9247-C191E1F5540A}" type="parTrans" cxnId="{ADE24FF8-B3AF-4C63-8048-79AADB646F36}">
      <dgm:prSet/>
      <dgm:spPr/>
      <dgm:t>
        <a:bodyPr/>
        <a:lstStyle/>
        <a:p>
          <a:endParaRPr lang="en-US" sz="2400"/>
        </a:p>
      </dgm:t>
    </dgm:pt>
    <dgm:pt modelId="{2EFAA894-AE27-4B28-9422-C02AE1602749}" type="sibTrans" cxnId="{ADE24FF8-B3AF-4C63-8048-79AADB646F36}">
      <dgm:prSet/>
      <dgm:spPr/>
      <dgm:t>
        <a:bodyPr/>
        <a:lstStyle/>
        <a:p>
          <a:endParaRPr lang="en-US" sz="2400"/>
        </a:p>
      </dgm:t>
    </dgm:pt>
    <dgm:pt modelId="{BF0A89EC-D2F8-4F22-8F66-473ECA6C05CF}">
      <dgm:prSet phldrT="[Text]" custT="1"/>
      <dgm:spPr>
        <a:solidFill>
          <a:schemeClr val="accent4">
            <a:lumMod val="50000"/>
          </a:schemeClr>
        </a:solidFill>
      </dgm:spPr>
      <dgm:t>
        <a:bodyPr/>
        <a:lstStyle/>
        <a:p>
          <a:r>
            <a:rPr lang="en-US" sz="2400" dirty="0"/>
            <a:t>Focused Differentiation Strategy</a:t>
          </a:r>
        </a:p>
      </dgm:t>
    </dgm:pt>
    <dgm:pt modelId="{FE4C701C-E51A-4A32-9861-B399E8B46DC6}" type="parTrans" cxnId="{631F1090-B49F-450A-B1AA-33778CFC0EA1}">
      <dgm:prSet/>
      <dgm:spPr/>
      <dgm:t>
        <a:bodyPr/>
        <a:lstStyle/>
        <a:p>
          <a:endParaRPr lang="en-US" sz="2400"/>
        </a:p>
      </dgm:t>
    </dgm:pt>
    <dgm:pt modelId="{D58CB7EA-2629-47E6-A5F7-FEAE2CB05A99}" type="sibTrans" cxnId="{631F1090-B49F-450A-B1AA-33778CFC0EA1}">
      <dgm:prSet/>
      <dgm:spPr/>
      <dgm:t>
        <a:bodyPr/>
        <a:lstStyle/>
        <a:p>
          <a:endParaRPr lang="en-US" sz="2400"/>
        </a:p>
      </dgm:t>
    </dgm:pt>
    <dgm:pt modelId="{E48CA1B6-2305-44F5-93EE-F2C8323B3E4C}" type="pres">
      <dgm:prSet presAssocID="{71B3289A-4E3A-4A07-A752-0122DD5D57DC}" presName="diagram" presStyleCnt="0">
        <dgm:presLayoutVars>
          <dgm:chMax val="1"/>
          <dgm:dir/>
          <dgm:animLvl val="ctr"/>
          <dgm:resizeHandles val="exact"/>
        </dgm:presLayoutVars>
      </dgm:prSet>
      <dgm:spPr/>
    </dgm:pt>
    <dgm:pt modelId="{9410ADF0-1574-4CB3-81DB-17434C7BD3B1}" type="pres">
      <dgm:prSet presAssocID="{71B3289A-4E3A-4A07-A752-0122DD5D57DC}" presName="matrix" presStyleCnt="0"/>
      <dgm:spPr/>
    </dgm:pt>
    <dgm:pt modelId="{14404EB7-68A0-4459-9367-CF35BD9292BF}" type="pres">
      <dgm:prSet presAssocID="{71B3289A-4E3A-4A07-A752-0122DD5D57DC}" presName="tile1" presStyleLbl="node1" presStyleIdx="0" presStyleCnt="4"/>
      <dgm:spPr/>
    </dgm:pt>
    <dgm:pt modelId="{52E17026-1D86-4815-A64E-BE233F604CA8}" type="pres">
      <dgm:prSet presAssocID="{71B3289A-4E3A-4A07-A752-0122DD5D57DC}" presName="tile1text" presStyleLbl="node1" presStyleIdx="0" presStyleCnt="4">
        <dgm:presLayoutVars>
          <dgm:chMax val="0"/>
          <dgm:chPref val="0"/>
          <dgm:bulletEnabled val="1"/>
        </dgm:presLayoutVars>
      </dgm:prSet>
      <dgm:spPr/>
    </dgm:pt>
    <dgm:pt modelId="{03207DA1-F358-4048-9F35-E4350E497BF4}" type="pres">
      <dgm:prSet presAssocID="{71B3289A-4E3A-4A07-A752-0122DD5D57DC}" presName="tile2" presStyleLbl="node1" presStyleIdx="1" presStyleCnt="4"/>
      <dgm:spPr/>
    </dgm:pt>
    <dgm:pt modelId="{3F299D1A-5771-48B6-8131-F2303CB4199A}" type="pres">
      <dgm:prSet presAssocID="{71B3289A-4E3A-4A07-A752-0122DD5D57DC}" presName="tile2text" presStyleLbl="node1" presStyleIdx="1" presStyleCnt="4">
        <dgm:presLayoutVars>
          <dgm:chMax val="0"/>
          <dgm:chPref val="0"/>
          <dgm:bulletEnabled val="1"/>
        </dgm:presLayoutVars>
      </dgm:prSet>
      <dgm:spPr/>
    </dgm:pt>
    <dgm:pt modelId="{782AD96A-7EA3-405B-948A-BCD0A3A39199}" type="pres">
      <dgm:prSet presAssocID="{71B3289A-4E3A-4A07-A752-0122DD5D57DC}" presName="tile3" presStyleLbl="node1" presStyleIdx="2" presStyleCnt="4"/>
      <dgm:spPr/>
    </dgm:pt>
    <dgm:pt modelId="{F2DBCD2C-0328-4B27-A05E-74CE9DA5A3A6}" type="pres">
      <dgm:prSet presAssocID="{71B3289A-4E3A-4A07-A752-0122DD5D57DC}" presName="tile3text" presStyleLbl="node1" presStyleIdx="2" presStyleCnt="4">
        <dgm:presLayoutVars>
          <dgm:chMax val="0"/>
          <dgm:chPref val="0"/>
          <dgm:bulletEnabled val="1"/>
        </dgm:presLayoutVars>
      </dgm:prSet>
      <dgm:spPr/>
    </dgm:pt>
    <dgm:pt modelId="{21322372-7A79-4F60-A91E-7FF1E8DFCFB3}" type="pres">
      <dgm:prSet presAssocID="{71B3289A-4E3A-4A07-A752-0122DD5D57DC}" presName="tile4" presStyleLbl="node1" presStyleIdx="3" presStyleCnt="4"/>
      <dgm:spPr/>
    </dgm:pt>
    <dgm:pt modelId="{3FF886E8-1431-4AF0-A1E4-C55FD631F2F6}" type="pres">
      <dgm:prSet presAssocID="{71B3289A-4E3A-4A07-A752-0122DD5D57DC}" presName="tile4text" presStyleLbl="node1" presStyleIdx="3" presStyleCnt="4">
        <dgm:presLayoutVars>
          <dgm:chMax val="0"/>
          <dgm:chPref val="0"/>
          <dgm:bulletEnabled val="1"/>
        </dgm:presLayoutVars>
      </dgm:prSet>
      <dgm:spPr/>
    </dgm:pt>
    <dgm:pt modelId="{036B24EE-D031-4C36-BC75-02C78DD12FF2}" type="pres">
      <dgm:prSet presAssocID="{71B3289A-4E3A-4A07-A752-0122DD5D57DC}" presName="centerTile" presStyleLbl="fgShp" presStyleIdx="0" presStyleCnt="1" custScaleX="99851" custScaleY="144640">
        <dgm:presLayoutVars>
          <dgm:chMax val="0"/>
          <dgm:chPref val="0"/>
        </dgm:presLayoutVars>
      </dgm:prSet>
      <dgm:spPr/>
    </dgm:pt>
  </dgm:ptLst>
  <dgm:cxnLst>
    <dgm:cxn modelId="{29B5000A-BAEF-409A-BEE7-28BCBADFBA62}" srcId="{09BCBE00-0177-4044-9360-69E90797E922}" destId="{41AAB19A-2CF0-4DD5-8152-CD1F664E60B5}" srcOrd="1" destOrd="0" parTransId="{56DC4F1F-9EF2-46B0-A41A-0081367C16BF}" sibTransId="{5567A068-F313-44FE-A4E6-8BD44528AED6}"/>
    <dgm:cxn modelId="{E339070D-CDA2-4811-A5E6-F1C8D2B67A02}" type="presOf" srcId="{21AA6096-BFA9-4629-824D-57BBD3F321AF}" destId="{782AD96A-7EA3-405B-948A-BCD0A3A39199}" srcOrd="0" destOrd="0" presId="urn:microsoft.com/office/officeart/2005/8/layout/matrix1"/>
    <dgm:cxn modelId="{8054CD17-B37D-4480-B331-70CFDBC0128A}" type="presOf" srcId="{BF0A89EC-D2F8-4F22-8F66-473ECA6C05CF}" destId="{21322372-7A79-4F60-A91E-7FF1E8DFCFB3}" srcOrd="0" destOrd="0" presId="urn:microsoft.com/office/officeart/2005/8/layout/matrix1"/>
    <dgm:cxn modelId="{8B90052E-B71B-45EA-A82F-FE781E51684F}" type="presOf" srcId="{21AA6096-BFA9-4629-824D-57BBD3F321AF}" destId="{F2DBCD2C-0328-4B27-A05E-74CE9DA5A3A6}" srcOrd="1" destOrd="0" presId="urn:microsoft.com/office/officeart/2005/8/layout/matrix1"/>
    <dgm:cxn modelId="{5BE83D35-6B40-47DD-AE26-77C96D4D1C5A}" type="presOf" srcId="{41AAB19A-2CF0-4DD5-8152-CD1F664E60B5}" destId="{3F299D1A-5771-48B6-8131-F2303CB4199A}" srcOrd="1" destOrd="0" presId="urn:microsoft.com/office/officeart/2005/8/layout/matrix1"/>
    <dgm:cxn modelId="{DB92234B-145E-4F22-95E3-4F90390CC362}" type="presOf" srcId="{71B3289A-4E3A-4A07-A752-0122DD5D57DC}" destId="{E48CA1B6-2305-44F5-93EE-F2C8323B3E4C}" srcOrd="0" destOrd="0" presId="urn:microsoft.com/office/officeart/2005/8/layout/matrix1"/>
    <dgm:cxn modelId="{1AE73C4C-4B8A-46C1-BF2E-B267D3EF1CBA}" type="presOf" srcId="{39D983CF-2BA9-4132-B8A7-FBA46823C328}" destId="{14404EB7-68A0-4459-9367-CF35BD9292BF}" srcOrd="0" destOrd="0" presId="urn:microsoft.com/office/officeart/2005/8/layout/matrix1"/>
    <dgm:cxn modelId="{35F3E565-64A4-4F94-861B-8C6AA825EA21}" type="presOf" srcId="{41AAB19A-2CF0-4DD5-8152-CD1F664E60B5}" destId="{03207DA1-F358-4048-9F35-E4350E497BF4}" srcOrd="0" destOrd="0" presId="urn:microsoft.com/office/officeart/2005/8/layout/matrix1"/>
    <dgm:cxn modelId="{5F9A498D-EED9-4130-8CDA-674A78902EBC}" type="presOf" srcId="{39D983CF-2BA9-4132-B8A7-FBA46823C328}" destId="{52E17026-1D86-4815-A64E-BE233F604CA8}" srcOrd="1" destOrd="0" presId="urn:microsoft.com/office/officeart/2005/8/layout/matrix1"/>
    <dgm:cxn modelId="{631F1090-B49F-450A-B1AA-33778CFC0EA1}" srcId="{09BCBE00-0177-4044-9360-69E90797E922}" destId="{BF0A89EC-D2F8-4F22-8F66-473ECA6C05CF}" srcOrd="3" destOrd="0" parTransId="{FE4C701C-E51A-4A32-9861-B399E8B46DC6}" sibTransId="{D58CB7EA-2629-47E6-A5F7-FEAE2CB05A99}"/>
    <dgm:cxn modelId="{5646759B-5210-470E-BDFD-B3F0A3ABE783}" srcId="{71B3289A-4E3A-4A07-A752-0122DD5D57DC}" destId="{09BCBE00-0177-4044-9360-69E90797E922}" srcOrd="0" destOrd="0" parTransId="{AC9642CD-2F55-4DB3-A59F-4B25B33D17E4}" sibTransId="{E2B51FAF-C793-490E-A7C6-D37FA4B6CF53}"/>
    <dgm:cxn modelId="{AF326BA8-1B7A-4EAF-8D47-93592873F9D1}" type="presOf" srcId="{09BCBE00-0177-4044-9360-69E90797E922}" destId="{036B24EE-D031-4C36-BC75-02C78DD12FF2}" srcOrd="0" destOrd="0" presId="urn:microsoft.com/office/officeart/2005/8/layout/matrix1"/>
    <dgm:cxn modelId="{D58801A9-B9E5-4909-BC68-9903DD160874}" type="presOf" srcId="{BF0A89EC-D2F8-4F22-8F66-473ECA6C05CF}" destId="{3FF886E8-1431-4AF0-A1E4-C55FD631F2F6}" srcOrd="1" destOrd="0" presId="urn:microsoft.com/office/officeart/2005/8/layout/matrix1"/>
    <dgm:cxn modelId="{9D9E6AC7-08B7-4F2B-A741-D3BC0D7B4299}" srcId="{09BCBE00-0177-4044-9360-69E90797E922}" destId="{39D983CF-2BA9-4132-B8A7-FBA46823C328}" srcOrd="0" destOrd="0" parTransId="{0C55CF72-8512-47E8-85FD-AB16C4D02C90}" sibTransId="{A15AFB1F-DB5E-475F-BE98-E971E34927C9}"/>
    <dgm:cxn modelId="{ADE24FF8-B3AF-4C63-8048-79AADB646F36}" srcId="{09BCBE00-0177-4044-9360-69E90797E922}" destId="{21AA6096-BFA9-4629-824D-57BBD3F321AF}" srcOrd="2" destOrd="0" parTransId="{4AB7AA7C-7CAE-4BB9-9247-C191E1F5540A}" sibTransId="{2EFAA894-AE27-4B28-9422-C02AE1602749}"/>
    <dgm:cxn modelId="{B717B8F9-BC25-4BCA-8DE6-32FDA61552CD}" type="presParOf" srcId="{E48CA1B6-2305-44F5-93EE-F2C8323B3E4C}" destId="{9410ADF0-1574-4CB3-81DB-17434C7BD3B1}" srcOrd="0" destOrd="0" presId="urn:microsoft.com/office/officeart/2005/8/layout/matrix1"/>
    <dgm:cxn modelId="{5DA23A92-36C9-40D2-94D6-EA8E49B240F8}" type="presParOf" srcId="{9410ADF0-1574-4CB3-81DB-17434C7BD3B1}" destId="{14404EB7-68A0-4459-9367-CF35BD9292BF}" srcOrd="0" destOrd="0" presId="urn:microsoft.com/office/officeart/2005/8/layout/matrix1"/>
    <dgm:cxn modelId="{CA827554-176C-46EE-84E3-BF0A84A1E7FC}" type="presParOf" srcId="{9410ADF0-1574-4CB3-81DB-17434C7BD3B1}" destId="{52E17026-1D86-4815-A64E-BE233F604CA8}" srcOrd="1" destOrd="0" presId="urn:microsoft.com/office/officeart/2005/8/layout/matrix1"/>
    <dgm:cxn modelId="{1C3F3D20-99BF-4C56-8E8C-0C61067640D5}" type="presParOf" srcId="{9410ADF0-1574-4CB3-81DB-17434C7BD3B1}" destId="{03207DA1-F358-4048-9F35-E4350E497BF4}" srcOrd="2" destOrd="0" presId="urn:microsoft.com/office/officeart/2005/8/layout/matrix1"/>
    <dgm:cxn modelId="{3DFE30A9-C3FB-4AAB-A16D-4974805374CC}" type="presParOf" srcId="{9410ADF0-1574-4CB3-81DB-17434C7BD3B1}" destId="{3F299D1A-5771-48B6-8131-F2303CB4199A}" srcOrd="3" destOrd="0" presId="urn:microsoft.com/office/officeart/2005/8/layout/matrix1"/>
    <dgm:cxn modelId="{02421774-DE73-4AF1-A321-0CCE0EDAB707}" type="presParOf" srcId="{9410ADF0-1574-4CB3-81DB-17434C7BD3B1}" destId="{782AD96A-7EA3-405B-948A-BCD0A3A39199}" srcOrd="4" destOrd="0" presId="urn:microsoft.com/office/officeart/2005/8/layout/matrix1"/>
    <dgm:cxn modelId="{A64F5A4B-84BC-463E-8975-ECF188CE7A2C}" type="presParOf" srcId="{9410ADF0-1574-4CB3-81DB-17434C7BD3B1}" destId="{F2DBCD2C-0328-4B27-A05E-74CE9DA5A3A6}" srcOrd="5" destOrd="0" presId="urn:microsoft.com/office/officeart/2005/8/layout/matrix1"/>
    <dgm:cxn modelId="{55587167-82FD-46DE-BC49-CDDAFD198460}" type="presParOf" srcId="{9410ADF0-1574-4CB3-81DB-17434C7BD3B1}" destId="{21322372-7A79-4F60-A91E-7FF1E8DFCFB3}" srcOrd="6" destOrd="0" presId="urn:microsoft.com/office/officeart/2005/8/layout/matrix1"/>
    <dgm:cxn modelId="{50B4BE9B-2776-4FA4-BA4A-DB25BD37913F}" type="presParOf" srcId="{9410ADF0-1574-4CB3-81DB-17434C7BD3B1}" destId="{3FF886E8-1431-4AF0-A1E4-C55FD631F2F6}" srcOrd="7" destOrd="0" presId="urn:microsoft.com/office/officeart/2005/8/layout/matrix1"/>
    <dgm:cxn modelId="{D6448217-A266-4862-B539-445E60065D4E}" type="presParOf" srcId="{E48CA1B6-2305-44F5-93EE-F2C8323B3E4C}" destId="{036B24EE-D031-4C36-BC75-02C78DD12FF2}" srcOrd="1" destOrd="0" presId="urn:microsoft.com/office/officeart/2005/8/layout/matrix1"/>
  </dgm:cxnLst>
  <dgm:bg>
    <a:solidFill>
      <a:schemeClr val="accent3">
        <a:lumMod val="5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5A8FE6-7C58-48E9-AD12-997D2179CD73}">
      <dsp:nvSpPr>
        <dsp:cNvPr id="0" name=""/>
        <dsp:cNvSpPr/>
      </dsp:nvSpPr>
      <dsp:spPr>
        <a:xfrm>
          <a:off x="1727200" y="0"/>
          <a:ext cx="1727200" cy="1193800"/>
        </a:xfrm>
        <a:prstGeom prst="trapezoid">
          <a:avLst>
            <a:gd name="adj" fmla="val 7234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Company level, owner or president</a:t>
          </a:r>
        </a:p>
      </dsp:txBody>
      <dsp:txXfrm>
        <a:off x="1727200" y="0"/>
        <a:ext cx="1727200" cy="1193800"/>
      </dsp:txXfrm>
    </dsp:sp>
    <dsp:sp modelId="{0BE694BB-05FF-45D1-8F9A-9E5CC9D19666}">
      <dsp:nvSpPr>
        <dsp:cNvPr id="0" name=""/>
        <dsp:cNvSpPr/>
      </dsp:nvSpPr>
      <dsp:spPr>
        <a:xfrm>
          <a:off x="863600" y="1193800"/>
          <a:ext cx="3454400" cy="1193800"/>
        </a:xfrm>
        <a:prstGeom prst="trapezoid">
          <a:avLst>
            <a:gd name="adj" fmla="val 7234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solidFill>
                <a:schemeClr val="bg1"/>
              </a:solidFill>
            </a:rPr>
            <a:t>Functional level, marketing, finance, R&amp;D, manufacturing, MIS, HR</a:t>
          </a:r>
        </a:p>
      </dsp:txBody>
      <dsp:txXfrm>
        <a:off x="1468119" y="1193800"/>
        <a:ext cx="2245360" cy="1193800"/>
      </dsp:txXfrm>
    </dsp:sp>
    <dsp:sp modelId="{64AF9F57-FEDE-4F4B-9F0C-3B72B0D3C239}">
      <dsp:nvSpPr>
        <dsp:cNvPr id="0" name=""/>
        <dsp:cNvSpPr/>
      </dsp:nvSpPr>
      <dsp:spPr>
        <a:xfrm>
          <a:off x="0" y="2387600"/>
          <a:ext cx="5181600" cy="1193800"/>
        </a:xfrm>
        <a:prstGeom prst="trapezoid">
          <a:avLst>
            <a:gd name="adj" fmla="val 72340"/>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Operational level, plant manager, sales manager, production and department manager</a:t>
          </a:r>
        </a:p>
      </dsp:txBody>
      <dsp:txXfrm>
        <a:off x="906779" y="2387600"/>
        <a:ext cx="3368040" cy="1193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E8AD7-DACA-438F-A733-DAD39FE09135}">
      <dsp:nvSpPr>
        <dsp:cNvPr id="0" name=""/>
        <dsp:cNvSpPr/>
      </dsp:nvSpPr>
      <dsp:spPr>
        <a:xfrm>
          <a:off x="1943100" y="0"/>
          <a:ext cx="1295400" cy="895350"/>
        </a:xfrm>
        <a:prstGeom prst="trapezoid">
          <a:avLst>
            <a:gd name="adj" fmla="val 7234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Corporate level, CEO</a:t>
          </a:r>
        </a:p>
      </dsp:txBody>
      <dsp:txXfrm>
        <a:off x="1943100" y="0"/>
        <a:ext cx="1295400" cy="895350"/>
      </dsp:txXfrm>
    </dsp:sp>
    <dsp:sp modelId="{015C4378-E614-4C7E-8D7F-02141A1C4776}">
      <dsp:nvSpPr>
        <dsp:cNvPr id="0" name=""/>
        <dsp:cNvSpPr/>
      </dsp:nvSpPr>
      <dsp:spPr>
        <a:xfrm>
          <a:off x="1297731" y="904966"/>
          <a:ext cx="2590800" cy="895350"/>
        </a:xfrm>
        <a:prstGeom prst="trapezoid">
          <a:avLst>
            <a:gd name="adj" fmla="val 72340"/>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Division level, EVP</a:t>
          </a:r>
        </a:p>
      </dsp:txBody>
      <dsp:txXfrm>
        <a:off x="1751121" y="904966"/>
        <a:ext cx="1684020" cy="895350"/>
      </dsp:txXfrm>
    </dsp:sp>
    <dsp:sp modelId="{B522675F-C63F-4F3D-9C8C-02ED80E78E83}">
      <dsp:nvSpPr>
        <dsp:cNvPr id="0" name=""/>
        <dsp:cNvSpPr/>
      </dsp:nvSpPr>
      <dsp:spPr>
        <a:xfrm>
          <a:off x="647700" y="1790699"/>
          <a:ext cx="3886200" cy="895350"/>
        </a:xfrm>
        <a:prstGeom prst="trapezoid">
          <a:avLst>
            <a:gd name="adj" fmla="val 72340"/>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Functional level, marketing, finance, R&amp;D, HRM production/operation, MIS</a:t>
          </a:r>
        </a:p>
      </dsp:txBody>
      <dsp:txXfrm>
        <a:off x="1327784" y="1790699"/>
        <a:ext cx="2526030" cy="895350"/>
      </dsp:txXfrm>
    </dsp:sp>
    <dsp:sp modelId="{A1819215-9478-4599-B9DB-8BA6CE8DD527}">
      <dsp:nvSpPr>
        <dsp:cNvPr id="0" name=""/>
        <dsp:cNvSpPr/>
      </dsp:nvSpPr>
      <dsp:spPr>
        <a:xfrm>
          <a:off x="0" y="2686050"/>
          <a:ext cx="5181600" cy="895350"/>
        </a:xfrm>
        <a:prstGeom prst="trapezoid">
          <a:avLst>
            <a:gd name="adj" fmla="val 72340"/>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rPr>
            <a:t>Operational level, plant manager, sales manager, production and department manager.</a:t>
          </a:r>
        </a:p>
      </dsp:txBody>
      <dsp:txXfrm>
        <a:off x="906779" y="2686050"/>
        <a:ext cx="3368040" cy="895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404EB7-68A0-4459-9367-CF35BD9292BF}">
      <dsp:nvSpPr>
        <dsp:cNvPr id="0" name=""/>
        <dsp:cNvSpPr/>
      </dsp:nvSpPr>
      <dsp:spPr>
        <a:xfrm rot="16200000">
          <a:off x="1541065" y="-1541065"/>
          <a:ext cx="2175669" cy="5257800"/>
        </a:xfrm>
        <a:prstGeom prst="round1Rect">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Overall Low Cost Provider Strategy</a:t>
          </a:r>
        </a:p>
      </dsp:txBody>
      <dsp:txXfrm rot="5400000">
        <a:off x="0" y="0"/>
        <a:ext cx="5257800" cy="1631751"/>
      </dsp:txXfrm>
    </dsp:sp>
    <dsp:sp modelId="{03207DA1-F358-4048-9F35-E4350E497BF4}">
      <dsp:nvSpPr>
        <dsp:cNvPr id="0" name=""/>
        <dsp:cNvSpPr/>
      </dsp:nvSpPr>
      <dsp:spPr>
        <a:xfrm>
          <a:off x="5257800" y="0"/>
          <a:ext cx="5257800" cy="2175669"/>
        </a:xfrm>
        <a:prstGeom prst="round1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Broad Differentiation Strategy</a:t>
          </a:r>
        </a:p>
      </dsp:txBody>
      <dsp:txXfrm>
        <a:off x="5257800" y="0"/>
        <a:ext cx="5257800" cy="1631751"/>
      </dsp:txXfrm>
    </dsp:sp>
    <dsp:sp modelId="{782AD96A-7EA3-405B-948A-BCD0A3A39199}">
      <dsp:nvSpPr>
        <dsp:cNvPr id="0" name=""/>
        <dsp:cNvSpPr/>
      </dsp:nvSpPr>
      <dsp:spPr>
        <a:xfrm rot="10800000">
          <a:off x="0" y="2175669"/>
          <a:ext cx="5257800" cy="2175669"/>
        </a:xfrm>
        <a:prstGeom prst="round1Rect">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Focused Low Cost Strategy</a:t>
          </a:r>
        </a:p>
      </dsp:txBody>
      <dsp:txXfrm rot="10800000">
        <a:off x="0" y="2719586"/>
        <a:ext cx="5257800" cy="1631751"/>
      </dsp:txXfrm>
    </dsp:sp>
    <dsp:sp modelId="{21322372-7A79-4F60-A91E-7FF1E8DFCFB3}">
      <dsp:nvSpPr>
        <dsp:cNvPr id="0" name=""/>
        <dsp:cNvSpPr/>
      </dsp:nvSpPr>
      <dsp:spPr>
        <a:xfrm rot="5400000">
          <a:off x="6798865" y="634603"/>
          <a:ext cx="2175669" cy="5257800"/>
        </a:xfrm>
        <a:prstGeom prst="round1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Focused Differentiation Strategy</a:t>
          </a:r>
        </a:p>
      </dsp:txBody>
      <dsp:txXfrm rot="-5400000">
        <a:off x="5257800" y="2719586"/>
        <a:ext cx="5257800" cy="1631751"/>
      </dsp:txXfrm>
    </dsp:sp>
    <dsp:sp modelId="{036B24EE-D031-4C36-BC75-02C78DD12FF2}">
      <dsp:nvSpPr>
        <dsp:cNvPr id="0" name=""/>
        <dsp:cNvSpPr/>
      </dsp:nvSpPr>
      <dsp:spPr>
        <a:xfrm>
          <a:off x="3682810" y="1388947"/>
          <a:ext cx="3149979" cy="1573443"/>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Best Cost provider strategy</a:t>
          </a:r>
        </a:p>
      </dsp:txBody>
      <dsp:txXfrm>
        <a:off x="3759619" y="1465756"/>
        <a:ext cx="2996361" cy="141982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332994-0F29-D340-84B8-CD790CA86EE6}" type="datetimeFigureOut">
              <a:rPr lang="en-US" smtClean="0"/>
              <a:t>11/23/19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A0920-8D9A-6C4B-A747-612F60D6392B}" type="slidenum">
              <a:rPr lang="en-US" smtClean="0"/>
              <a:t>‹#›</a:t>
            </a:fld>
            <a:endParaRPr lang="en-US"/>
          </a:p>
        </p:txBody>
      </p:sp>
    </p:spTree>
    <p:extLst>
      <p:ext uri="{BB962C8B-B14F-4D97-AF65-F5344CB8AC3E}">
        <p14:creationId xmlns:p14="http://schemas.microsoft.com/office/powerpoint/2010/main" val="333160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C2197F-02D9-4FB3-A7EE-EE05CE731470}" type="slidenum">
              <a:rPr lang="en-GB" smtClean="0"/>
              <a:pPr/>
              <a:t>1</a:t>
            </a:fld>
            <a:endParaRPr lang="en-GB"/>
          </a:p>
        </p:txBody>
      </p:sp>
    </p:spTree>
    <p:extLst>
      <p:ext uri="{BB962C8B-B14F-4D97-AF65-F5344CB8AC3E}">
        <p14:creationId xmlns:p14="http://schemas.microsoft.com/office/powerpoint/2010/main" val="4097073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A1DA7E12-D20D-6B43-B701-B90243CA56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92796111-AB40-1544-A344-A7EBF467C3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536FCF7-FC23-5747-85B0-007CDF84D2E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8D6C8B-F6C5-484A-8125-C48937C032F0}" type="slidenum">
              <a:rPr lang="id-ID" altLang="en-US">
                <a:latin typeface="Calibri" panose="020F0502020204030204" pitchFamily="34" charset="0"/>
              </a:rPr>
              <a:pPr eaLnBrk="1" hangingPunct="1"/>
              <a:t>16</a:t>
            </a:fld>
            <a:endParaRPr lang="id-ID" altLang="en-US">
              <a:latin typeface="Calibri" panose="020F0502020204030204" pitchFamily="34" charset="0"/>
            </a:endParaRPr>
          </a:p>
        </p:txBody>
      </p:sp>
    </p:spTree>
    <p:extLst>
      <p:ext uri="{BB962C8B-B14F-4D97-AF65-F5344CB8AC3E}">
        <p14:creationId xmlns:p14="http://schemas.microsoft.com/office/powerpoint/2010/main" val="2584452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17</a:t>
            </a:fld>
            <a:endParaRPr lang="en-US"/>
          </a:p>
        </p:txBody>
      </p:sp>
    </p:spTree>
    <p:extLst>
      <p:ext uri="{BB962C8B-B14F-4D97-AF65-F5344CB8AC3E}">
        <p14:creationId xmlns:p14="http://schemas.microsoft.com/office/powerpoint/2010/main" val="20290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18</a:t>
            </a:fld>
            <a:endParaRPr lang="en-US"/>
          </a:p>
        </p:txBody>
      </p:sp>
    </p:spTree>
    <p:extLst>
      <p:ext uri="{BB962C8B-B14F-4D97-AF65-F5344CB8AC3E}">
        <p14:creationId xmlns:p14="http://schemas.microsoft.com/office/powerpoint/2010/main" val="497618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837B0FE3-9223-9440-A581-7B1F90B38D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6A307887-9D2E-3D49-BAB4-6A71F02632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40C9105-3F08-244C-AE31-2469925518F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3E172C-7D07-F845-86D4-CFC67D6BEF1E}" type="slidenum">
              <a:rPr lang="id-ID" altLang="en-US">
                <a:latin typeface="Calibri" panose="020F0502020204030204" pitchFamily="34" charset="0"/>
              </a:rPr>
              <a:pPr eaLnBrk="1" hangingPunct="1"/>
              <a:t>19</a:t>
            </a:fld>
            <a:endParaRPr lang="id-ID" altLang="en-US">
              <a:latin typeface="Calibri" panose="020F0502020204030204" pitchFamily="34" charset="0"/>
            </a:endParaRPr>
          </a:p>
        </p:txBody>
      </p:sp>
    </p:spTree>
    <p:extLst>
      <p:ext uri="{BB962C8B-B14F-4D97-AF65-F5344CB8AC3E}">
        <p14:creationId xmlns:p14="http://schemas.microsoft.com/office/powerpoint/2010/main" val="3888390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E3180A09-90A0-B048-B84C-8E883EF99F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0F24109F-157E-304D-B57B-F902F78D0A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756B60F-99A6-7F40-8149-27D63CB5FE3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CD35C0-4581-3048-961D-2A6467D64071}" type="slidenum">
              <a:rPr lang="id-ID" altLang="en-US">
                <a:latin typeface="Calibri" panose="020F0502020204030204" pitchFamily="34" charset="0"/>
              </a:rPr>
              <a:pPr eaLnBrk="1" hangingPunct="1"/>
              <a:t>20</a:t>
            </a:fld>
            <a:endParaRPr lang="id-ID" altLang="en-US">
              <a:latin typeface="Calibri" panose="020F0502020204030204" pitchFamily="34" charset="0"/>
            </a:endParaRPr>
          </a:p>
        </p:txBody>
      </p:sp>
    </p:spTree>
    <p:extLst>
      <p:ext uri="{BB962C8B-B14F-4D97-AF65-F5344CB8AC3E}">
        <p14:creationId xmlns:p14="http://schemas.microsoft.com/office/powerpoint/2010/main" val="80734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346B8E94-13A2-1A45-BBB1-E466719B1B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696A3840-F72F-0541-BFA8-7350106F70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754CD03-D889-0C42-8A29-D334380E05C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C81922-FBDB-0940-A2F6-BE30F9E83F74}" type="slidenum">
              <a:rPr lang="id-ID" altLang="en-US">
                <a:latin typeface="Calibri" panose="020F0502020204030204" pitchFamily="34" charset="0"/>
              </a:rPr>
              <a:pPr eaLnBrk="1" hangingPunct="1"/>
              <a:t>21</a:t>
            </a:fld>
            <a:endParaRPr lang="id-ID" altLang="en-US">
              <a:latin typeface="Calibri" panose="020F0502020204030204" pitchFamily="34" charset="0"/>
            </a:endParaRPr>
          </a:p>
        </p:txBody>
      </p:sp>
    </p:spTree>
    <p:extLst>
      <p:ext uri="{BB962C8B-B14F-4D97-AF65-F5344CB8AC3E}">
        <p14:creationId xmlns:p14="http://schemas.microsoft.com/office/powerpoint/2010/main" val="3522147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27A728F-AF75-CF40-8109-116D3D98A2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C2473CD7-7786-8F48-AE44-03792C513C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857BE4D-E2C0-7E44-B534-F29E66B1FBA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AB1225-8629-614E-B503-D841EDF4AE05}" type="slidenum">
              <a:rPr lang="id-ID" altLang="en-US">
                <a:latin typeface="Calibri" panose="020F0502020204030204" pitchFamily="34" charset="0"/>
              </a:rPr>
              <a:pPr eaLnBrk="1" hangingPunct="1"/>
              <a:t>22</a:t>
            </a:fld>
            <a:endParaRPr lang="id-ID" altLang="en-US">
              <a:latin typeface="Calibri" panose="020F0502020204030204" pitchFamily="34" charset="0"/>
            </a:endParaRPr>
          </a:p>
        </p:txBody>
      </p:sp>
    </p:spTree>
    <p:extLst>
      <p:ext uri="{BB962C8B-B14F-4D97-AF65-F5344CB8AC3E}">
        <p14:creationId xmlns:p14="http://schemas.microsoft.com/office/powerpoint/2010/main" val="39006109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08DE75C2-EA86-7B42-8161-AB1B1D340D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BD9C48B1-8419-F649-B992-B58351D8FD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55D158E-BADD-E24E-BA88-6FC80AA3EC7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A2591B-AE76-A146-BB9E-546D0010E25B}" type="slidenum">
              <a:rPr lang="id-ID" altLang="en-US">
                <a:latin typeface="Calibri" panose="020F0502020204030204" pitchFamily="34" charset="0"/>
              </a:rPr>
              <a:pPr eaLnBrk="1" hangingPunct="1"/>
              <a:t>23</a:t>
            </a:fld>
            <a:endParaRPr lang="id-ID" altLang="en-US">
              <a:latin typeface="Calibri" panose="020F0502020204030204" pitchFamily="34" charset="0"/>
            </a:endParaRPr>
          </a:p>
        </p:txBody>
      </p:sp>
    </p:spTree>
    <p:extLst>
      <p:ext uri="{BB962C8B-B14F-4D97-AF65-F5344CB8AC3E}">
        <p14:creationId xmlns:p14="http://schemas.microsoft.com/office/powerpoint/2010/main" val="2715790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AED03DBE-EC4C-DD43-94C5-542AD45E85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8109C869-AFFD-9E4C-921F-F3ACE74751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60FD108-404B-7043-A191-20957ED7E3A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994ADB-B744-0142-932D-9B6FB3A0AB90}" type="slidenum">
              <a:rPr lang="id-ID" altLang="en-US">
                <a:latin typeface="Calibri" panose="020F0502020204030204" pitchFamily="34" charset="0"/>
              </a:rPr>
              <a:pPr eaLnBrk="1" hangingPunct="1"/>
              <a:t>24</a:t>
            </a:fld>
            <a:endParaRPr lang="id-ID" altLang="en-US">
              <a:latin typeface="Calibri" panose="020F0502020204030204" pitchFamily="34" charset="0"/>
            </a:endParaRPr>
          </a:p>
        </p:txBody>
      </p:sp>
    </p:spTree>
    <p:extLst>
      <p:ext uri="{BB962C8B-B14F-4D97-AF65-F5344CB8AC3E}">
        <p14:creationId xmlns:p14="http://schemas.microsoft.com/office/powerpoint/2010/main" val="2490235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56B79166-64EE-914E-9F4C-79DDEB84CD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5583CEFE-B016-5E46-B474-B89F46B606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2BCD030-F287-2743-980F-A0B959D71E0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6FC15C-DA31-234C-A0F5-F31C3B366568}" type="slidenum">
              <a:rPr lang="id-ID" altLang="en-US">
                <a:latin typeface="Calibri" panose="020F0502020204030204" pitchFamily="34" charset="0"/>
              </a:rPr>
              <a:pPr eaLnBrk="1" hangingPunct="1"/>
              <a:t>25</a:t>
            </a:fld>
            <a:endParaRPr lang="id-ID" altLang="en-US">
              <a:latin typeface="Calibri" panose="020F0502020204030204" pitchFamily="34" charset="0"/>
            </a:endParaRPr>
          </a:p>
        </p:txBody>
      </p:sp>
    </p:spTree>
    <p:extLst>
      <p:ext uri="{BB962C8B-B14F-4D97-AF65-F5344CB8AC3E}">
        <p14:creationId xmlns:p14="http://schemas.microsoft.com/office/powerpoint/2010/main" val="1318392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a:t>
            </a:fld>
            <a:endParaRPr lang="en-US"/>
          </a:p>
        </p:txBody>
      </p:sp>
    </p:spTree>
    <p:extLst>
      <p:ext uri="{BB962C8B-B14F-4D97-AF65-F5344CB8AC3E}">
        <p14:creationId xmlns:p14="http://schemas.microsoft.com/office/powerpoint/2010/main" val="3388763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F6760FB3-05E8-304E-9199-4B840BB754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D411E774-0CB3-7C4B-9C37-CDD1F34FC5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695B602-9CED-D848-B8D7-2248E9C21FA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EF2D58-1939-ED43-9028-3B186A9CDAF5}" type="slidenum">
              <a:rPr lang="id-ID" altLang="en-US">
                <a:latin typeface="Calibri" panose="020F0502020204030204" pitchFamily="34" charset="0"/>
              </a:rPr>
              <a:pPr eaLnBrk="1" hangingPunct="1"/>
              <a:t>26</a:t>
            </a:fld>
            <a:endParaRPr lang="id-ID" altLang="en-US">
              <a:latin typeface="Calibri" panose="020F0502020204030204" pitchFamily="34" charset="0"/>
            </a:endParaRPr>
          </a:p>
        </p:txBody>
      </p:sp>
    </p:spTree>
    <p:extLst>
      <p:ext uri="{BB962C8B-B14F-4D97-AF65-F5344CB8AC3E}">
        <p14:creationId xmlns:p14="http://schemas.microsoft.com/office/powerpoint/2010/main" val="3365343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28</a:t>
            </a:fld>
            <a:endParaRPr lang="en-US"/>
          </a:p>
        </p:txBody>
      </p:sp>
    </p:spTree>
    <p:extLst>
      <p:ext uri="{BB962C8B-B14F-4D97-AF65-F5344CB8AC3E}">
        <p14:creationId xmlns:p14="http://schemas.microsoft.com/office/powerpoint/2010/main" val="3322843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31</a:t>
            </a:fld>
            <a:endParaRPr lang="en-US"/>
          </a:p>
        </p:txBody>
      </p:sp>
    </p:spTree>
    <p:extLst>
      <p:ext uri="{BB962C8B-B14F-4D97-AF65-F5344CB8AC3E}">
        <p14:creationId xmlns:p14="http://schemas.microsoft.com/office/powerpoint/2010/main" val="1407075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32</a:t>
            </a:fld>
            <a:endParaRPr lang="en-US"/>
          </a:p>
        </p:txBody>
      </p:sp>
    </p:spTree>
    <p:extLst>
      <p:ext uri="{BB962C8B-B14F-4D97-AF65-F5344CB8AC3E}">
        <p14:creationId xmlns:p14="http://schemas.microsoft.com/office/powerpoint/2010/main" val="130084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33</a:t>
            </a:fld>
            <a:endParaRPr lang="en-US"/>
          </a:p>
        </p:txBody>
      </p:sp>
    </p:spTree>
    <p:extLst>
      <p:ext uri="{BB962C8B-B14F-4D97-AF65-F5344CB8AC3E}">
        <p14:creationId xmlns:p14="http://schemas.microsoft.com/office/powerpoint/2010/main" val="342209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34</a:t>
            </a:fld>
            <a:endParaRPr lang="en-US"/>
          </a:p>
        </p:txBody>
      </p:sp>
    </p:spTree>
    <p:extLst>
      <p:ext uri="{BB962C8B-B14F-4D97-AF65-F5344CB8AC3E}">
        <p14:creationId xmlns:p14="http://schemas.microsoft.com/office/powerpoint/2010/main" val="656555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36</a:t>
            </a:fld>
            <a:endParaRPr lang="en-US"/>
          </a:p>
        </p:txBody>
      </p:sp>
    </p:spTree>
    <p:extLst>
      <p:ext uri="{BB962C8B-B14F-4D97-AF65-F5344CB8AC3E}">
        <p14:creationId xmlns:p14="http://schemas.microsoft.com/office/powerpoint/2010/main" val="3154922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37</a:t>
            </a:fld>
            <a:endParaRPr lang="en-US"/>
          </a:p>
        </p:txBody>
      </p:sp>
    </p:spTree>
    <p:extLst>
      <p:ext uri="{BB962C8B-B14F-4D97-AF65-F5344CB8AC3E}">
        <p14:creationId xmlns:p14="http://schemas.microsoft.com/office/powerpoint/2010/main" val="2998922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38</a:t>
            </a:fld>
            <a:endParaRPr lang="en-US"/>
          </a:p>
        </p:txBody>
      </p:sp>
    </p:spTree>
    <p:extLst>
      <p:ext uri="{BB962C8B-B14F-4D97-AF65-F5344CB8AC3E}">
        <p14:creationId xmlns:p14="http://schemas.microsoft.com/office/powerpoint/2010/main" val="86461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39</a:t>
            </a:fld>
            <a:endParaRPr lang="en-US"/>
          </a:p>
        </p:txBody>
      </p:sp>
    </p:spTree>
    <p:extLst>
      <p:ext uri="{BB962C8B-B14F-4D97-AF65-F5344CB8AC3E}">
        <p14:creationId xmlns:p14="http://schemas.microsoft.com/office/powerpoint/2010/main" val="178798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3</a:t>
            </a:fld>
            <a:endParaRPr lang="en-US"/>
          </a:p>
        </p:txBody>
      </p:sp>
    </p:spTree>
    <p:extLst>
      <p:ext uri="{BB962C8B-B14F-4D97-AF65-F5344CB8AC3E}">
        <p14:creationId xmlns:p14="http://schemas.microsoft.com/office/powerpoint/2010/main" val="2148656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5</a:t>
            </a:fld>
            <a:endParaRPr lang="en-US"/>
          </a:p>
        </p:txBody>
      </p:sp>
    </p:spTree>
    <p:extLst>
      <p:ext uri="{BB962C8B-B14F-4D97-AF65-F5344CB8AC3E}">
        <p14:creationId xmlns:p14="http://schemas.microsoft.com/office/powerpoint/2010/main" val="9744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9</a:t>
            </a:fld>
            <a:endParaRPr lang="en-US"/>
          </a:p>
        </p:txBody>
      </p:sp>
    </p:spTree>
    <p:extLst>
      <p:ext uri="{BB962C8B-B14F-4D97-AF65-F5344CB8AC3E}">
        <p14:creationId xmlns:p14="http://schemas.microsoft.com/office/powerpoint/2010/main" val="2731794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10</a:t>
            </a:fld>
            <a:endParaRPr lang="en-US"/>
          </a:p>
        </p:txBody>
      </p:sp>
    </p:spTree>
    <p:extLst>
      <p:ext uri="{BB962C8B-B14F-4D97-AF65-F5344CB8AC3E}">
        <p14:creationId xmlns:p14="http://schemas.microsoft.com/office/powerpoint/2010/main" val="3995779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E346B2-4405-4693-BDC2-8D3F0BE3054E}" type="slidenum">
              <a:rPr lang="en-US" smtClean="0"/>
              <a:pPr/>
              <a:t>11</a:t>
            </a:fld>
            <a:endParaRPr lang="en-US"/>
          </a:p>
        </p:txBody>
      </p:sp>
    </p:spTree>
    <p:extLst>
      <p:ext uri="{BB962C8B-B14F-4D97-AF65-F5344CB8AC3E}">
        <p14:creationId xmlns:p14="http://schemas.microsoft.com/office/powerpoint/2010/main" val="2596305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E346B2-4405-4693-BDC2-8D3F0BE3054E}" type="slidenum">
              <a:rPr lang="en-US" smtClean="0"/>
              <a:pPr/>
              <a:t>12</a:t>
            </a:fld>
            <a:endParaRPr lang="en-US"/>
          </a:p>
        </p:txBody>
      </p:sp>
    </p:spTree>
    <p:extLst>
      <p:ext uri="{BB962C8B-B14F-4D97-AF65-F5344CB8AC3E}">
        <p14:creationId xmlns:p14="http://schemas.microsoft.com/office/powerpoint/2010/main" val="225506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3361E533-3364-4141-8256-B09A7D4D92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D4F6A15D-CB59-0C43-BB17-7A613D8D4D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F0BD534D-0B57-FD40-8B47-FC8EBEBDFA0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DDE7E0-58F0-CD47-9A01-D76CF6BBFA17}" type="slidenum">
              <a:rPr lang="id-ID" altLang="en-US">
                <a:latin typeface="Calibri" panose="020F0502020204030204" pitchFamily="34" charset="0"/>
              </a:rPr>
              <a:pPr eaLnBrk="1" hangingPunct="1"/>
              <a:t>13</a:t>
            </a:fld>
            <a:endParaRPr lang="id-ID" altLang="en-US">
              <a:latin typeface="Calibri" panose="020F0502020204030204" pitchFamily="34" charset="0"/>
            </a:endParaRPr>
          </a:p>
        </p:txBody>
      </p:sp>
    </p:spTree>
    <p:extLst>
      <p:ext uri="{BB962C8B-B14F-4D97-AF65-F5344CB8AC3E}">
        <p14:creationId xmlns:p14="http://schemas.microsoft.com/office/powerpoint/2010/main" val="3800244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4220C-0F57-8740-9B61-261A009B7BA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D4A66A1-AB20-694F-B4D0-6255C71C27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C7F1CD3-F505-664D-AE16-434185A72CEE}"/>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5" name="Footer Placeholder 4">
            <a:extLst>
              <a:ext uri="{FF2B5EF4-FFF2-40B4-BE49-F238E27FC236}">
                <a16:creationId xmlns:a16="http://schemas.microsoft.com/office/drawing/2014/main" id="{BF2CC113-5ABB-C44F-979E-8B35916B56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121FD-4CD8-7947-954D-A3471A4148BC}"/>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93291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6AAA-DE00-6349-9A8A-E6C335F8163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82FFB0A-85EA-9A4A-86E5-6D99E38F1E6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2ECD6A2-0482-D84C-AD7B-F3FEA50B1722}"/>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5" name="Footer Placeholder 4">
            <a:extLst>
              <a:ext uri="{FF2B5EF4-FFF2-40B4-BE49-F238E27FC236}">
                <a16:creationId xmlns:a16="http://schemas.microsoft.com/office/drawing/2014/main" id="{8B3748B8-E0D9-9C4F-BC4A-6C7F173FD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568D4-A3EF-5A41-BC04-FA3AB926CF12}"/>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213879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C0ADC8-4A1C-364B-87F1-BD0D6C7BEE2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FA5E9F5-93BA-3842-92F2-CDDE886D2CB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2348F6-EF10-794D-82E4-E42AFB7D4186}"/>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5" name="Footer Placeholder 4">
            <a:extLst>
              <a:ext uri="{FF2B5EF4-FFF2-40B4-BE49-F238E27FC236}">
                <a16:creationId xmlns:a16="http://schemas.microsoft.com/office/drawing/2014/main" id="{4C4218A4-38B6-3A4E-992F-5D648A970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1640A-12BF-6445-B77E-7F87AC97B540}"/>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300540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76BF5-8E16-D64E-8696-C6435D493EF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1420D77-258D-B942-A1B6-7D1F932A05A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65ECB3-D648-FF40-BFD7-ACCB3A89E270}"/>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5" name="Footer Placeholder 4">
            <a:extLst>
              <a:ext uri="{FF2B5EF4-FFF2-40B4-BE49-F238E27FC236}">
                <a16:creationId xmlns:a16="http://schemas.microsoft.com/office/drawing/2014/main" id="{53D3C46D-70FC-0647-881C-595C3C262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83D909-3724-654C-93D5-64680AEDB97B}"/>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402215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08D9-C0A4-BB4D-BCC6-D692C71B085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0A3DFB0-5031-4B40-BDA7-43F4755424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6064BD2-A38C-7A48-9A05-06A436A93904}"/>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5" name="Footer Placeholder 4">
            <a:extLst>
              <a:ext uri="{FF2B5EF4-FFF2-40B4-BE49-F238E27FC236}">
                <a16:creationId xmlns:a16="http://schemas.microsoft.com/office/drawing/2014/main" id="{474732E3-C65A-DA48-B668-B49DFC00E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23BE3-9684-6E4D-9EDE-73E2C9DEB439}"/>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344128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A0D4E-7AAD-AB4A-9771-5AD0B032968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23C7B84-AA2C-3C48-AF19-6F0E7F9BAF4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52ACADA-1D4B-0B46-B332-3D4C0CB5F17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EE4AD04-7AFB-A54C-A773-9DBD8F89A4A9}"/>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6" name="Footer Placeholder 5">
            <a:extLst>
              <a:ext uri="{FF2B5EF4-FFF2-40B4-BE49-F238E27FC236}">
                <a16:creationId xmlns:a16="http://schemas.microsoft.com/office/drawing/2014/main" id="{230941BC-5523-074E-806A-251A589346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A47C55-BEFE-8649-A8EF-75FC53FC615E}"/>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3093899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1DEED-347C-5F49-9E56-0C3857ADB47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C019B42-C5DA-A541-9540-0A5BA54AB3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1D07E71-FD69-2040-A9C3-1DD5867DC31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BE6F984-06E9-6340-8482-F5EEC33E64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93E3E04-3B3D-1540-BBDF-8C9AD94F228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7ED63A4-5BC1-1C44-83E2-21ABE6D499E4}"/>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8" name="Footer Placeholder 7">
            <a:extLst>
              <a:ext uri="{FF2B5EF4-FFF2-40B4-BE49-F238E27FC236}">
                <a16:creationId xmlns:a16="http://schemas.microsoft.com/office/drawing/2014/main" id="{0CE5EE40-331C-3340-9760-C62B8CD37E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B61FC0-FA4C-7440-9576-2E8979A30C04}"/>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2895383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8C942-5B47-3941-B654-B728A9D918D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123C56D-AC27-5447-8D2D-0DA5356F8E80}"/>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4" name="Footer Placeholder 3">
            <a:extLst>
              <a:ext uri="{FF2B5EF4-FFF2-40B4-BE49-F238E27FC236}">
                <a16:creationId xmlns:a16="http://schemas.microsoft.com/office/drawing/2014/main" id="{2BDDDAAC-E31D-E045-B4BE-13620F7854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96D313-B8DE-5348-A3C9-41FB4967A256}"/>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332560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DB4AAD-2788-AE43-AE64-54D36DB9323B}"/>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3" name="Footer Placeholder 2">
            <a:extLst>
              <a:ext uri="{FF2B5EF4-FFF2-40B4-BE49-F238E27FC236}">
                <a16:creationId xmlns:a16="http://schemas.microsoft.com/office/drawing/2014/main" id="{2B8BEE0F-0F26-324F-B44A-F40850DB98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DE6909-566A-684B-A66B-07F4A67FA27F}"/>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276334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B8C5-3371-214D-86C7-559F5389F0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584D777-B889-3E4F-A3FF-DACD933B80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4C0C97E-7364-0A4C-87C5-B5E2FB274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1E10278-66F2-AC4F-B406-7A9476A58C4A}"/>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6" name="Footer Placeholder 5">
            <a:extLst>
              <a:ext uri="{FF2B5EF4-FFF2-40B4-BE49-F238E27FC236}">
                <a16:creationId xmlns:a16="http://schemas.microsoft.com/office/drawing/2014/main" id="{A4D8404B-75C1-1C4A-92BB-128811FF8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8B64F7-0DA1-CC46-8C7B-7ECE160F7114}"/>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277649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1576F-D1BA-4143-94FE-890720B482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598A785-AD95-2E40-A636-72F6C9DF3B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7BD4F1-89C4-FE42-B2B3-FB224E0C1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6DB9B0-1141-554F-AA7F-C9C1610A459B}"/>
              </a:ext>
            </a:extLst>
          </p:cNvPr>
          <p:cNvSpPr>
            <a:spLocks noGrp="1"/>
          </p:cNvSpPr>
          <p:nvPr>
            <p:ph type="dt" sz="half" idx="10"/>
          </p:nvPr>
        </p:nvSpPr>
        <p:spPr/>
        <p:txBody>
          <a:bodyPr/>
          <a:lstStyle/>
          <a:p>
            <a:fld id="{EF3E6CD3-0539-CD45-8333-9AD6925BBFE1}" type="datetimeFigureOut">
              <a:rPr lang="en-US" smtClean="0"/>
              <a:t>11/23/19</a:t>
            </a:fld>
            <a:endParaRPr lang="en-US"/>
          </a:p>
        </p:txBody>
      </p:sp>
      <p:sp>
        <p:nvSpPr>
          <p:cNvPr id="6" name="Footer Placeholder 5">
            <a:extLst>
              <a:ext uri="{FF2B5EF4-FFF2-40B4-BE49-F238E27FC236}">
                <a16:creationId xmlns:a16="http://schemas.microsoft.com/office/drawing/2014/main" id="{0E322ACB-A96B-9847-92D9-B0AE59B5AF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96E115-4483-464C-8EA1-5A7A8CAAACE4}"/>
              </a:ext>
            </a:extLst>
          </p:cNvPr>
          <p:cNvSpPr>
            <a:spLocks noGrp="1"/>
          </p:cNvSpPr>
          <p:nvPr>
            <p:ph type="sldNum" sz="quarter" idx="12"/>
          </p:nvPr>
        </p:nvSpPr>
        <p:spPr/>
        <p:txBody>
          <a:bodyPr/>
          <a:lstStyle/>
          <a:p>
            <a:fld id="{27A8E4F3-3090-DF40-BD71-08A4D2469597}" type="slidenum">
              <a:rPr lang="en-US" smtClean="0"/>
              <a:t>‹#›</a:t>
            </a:fld>
            <a:endParaRPr lang="en-US"/>
          </a:p>
        </p:txBody>
      </p:sp>
    </p:spTree>
    <p:extLst>
      <p:ext uri="{BB962C8B-B14F-4D97-AF65-F5344CB8AC3E}">
        <p14:creationId xmlns:p14="http://schemas.microsoft.com/office/powerpoint/2010/main" val="2742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2AF33E-9DAD-F041-AA51-8D890BFA06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5D296A-3924-8F4F-B59D-CEA4357304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7EF7C3-E8FE-1545-AE26-AF5655D314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E6CD3-0539-CD45-8333-9AD6925BBFE1}" type="datetimeFigureOut">
              <a:rPr lang="en-US" smtClean="0"/>
              <a:t>11/23/19</a:t>
            </a:fld>
            <a:endParaRPr lang="en-US"/>
          </a:p>
        </p:txBody>
      </p:sp>
      <p:sp>
        <p:nvSpPr>
          <p:cNvPr id="5" name="Footer Placeholder 4">
            <a:extLst>
              <a:ext uri="{FF2B5EF4-FFF2-40B4-BE49-F238E27FC236}">
                <a16:creationId xmlns:a16="http://schemas.microsoft.com/office/drawing/2014/main" id="{71652711-822A-AE47-8A75-61E76D92C0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FA393E-D25A-3A4C-863A-CEC9A6300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8E4F3-3090-DF40-BD71-08A4D2469597}" type="slidenum">
              <a:rPr lang="en-US" smtClean="0"/>
              <a:t>‹#›</a:t>
            </a:fld>
            <a:endParaRPr lang="en-US"/>
          </a:p>
        </p:txBody>
      </p:sp>
    </p:spTree>
    <p:extLst>
      <p:ext uri="{BB962C8B-B14F-4D97-AF65-F5344CB8AC3E}">
        <p14:creationId xmlns:p14="http://schemas.microsoft.com/office/powerpoint/2010/main" val="977764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524000" y="5292822"/>
            <a:ext cx="9144000" cy="6608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2000" b="1" dirty="0"/>
          </a:p>
        </p:txBody>
      </p:sp>
      <p:sp>
        <p:nvSpPr>
          <p:cNvPr id="5" name="Title 1"/>
          <p:cNvSpPr txBox="1">
            <a:spLocks/>
          </p:cNvSpPr>
          <p:nvPr/>
        </p:nvSpPr>
        <p:spPr>
          <a:xfrm>
            <a:off x="1076802" y="4548734"/>
            <a:ext cx="9282540" cy="1373148"/>
          </a:xfrm>
          <a:prstGeom prst="rect">
            <a:avLst/>
          </a:prstGeom>
        </p:spPr>
        <p:txBody>
          <a:bodyPr>
            <a:normAutofit/>
          </a:bodyPr>
          <a:lstStyle/>
          <a:p>
            <a:pPr lvl="0">
              <a:lnSpc>
                <a:spcPct val="90000"/>
              </a:lnSpc>
              <a:spcBef>
                <a:spcPct val="0"/>
              </a:spcBef>
            </a:pPr>
            <a:r>
              <a:rPr lang="en-US" sz="4400" b="1" dirty="0"/>
              <a:t>Formulating Objective and Strategies</a:t>
            </a:r>
            <a:endParaRPr kumimoji="0" lang="en-US" sz="4400" b="1" i="0" u="none" strike="noStrike" kern="1200" cap="none" spc="0" normalizeH="0" baseline="0" noProof="0" dirty="0">
              <a:ln>
                <a:noFill/>
              </a:ln>
              <a:effectLst/>
              <a:uLnTx/>
              <a:uFillTx/>
              <a:latin typeface="+mj-lt"/>
              <a:ea typeface="+mj-ea"/>
              <a:cs typeface="+mj-cs"/>
            </a:endParaRPr>
          </a:p>
        </p:txBody>
      </p:sp>
      <p:sp>
        <p:nvSpPr>
          <p:cNvPr id="4" name="Title 1">
            <a:extLst>
              <a:ext uri="{FF2B5EF4-FFF2-40B4-BE49-F238E27FC236}">
                <a16:creationId xmlns:a16="http://schemas.microsoft.com/office/drawing/2014/main" id="{EDCB43B2-8BFA-624C-8429-EA959BF38287}"/>
              </a:ext>
            </a:extLst>
          </p:cNvPr>
          <p:cNvSpPr txBox="1">
            <a:spLocks/>
          </p:cNvSpPr>
          <p:nvPr/>
        </p:nvSpPr>
        <p:spPr>
          <a:xfrm>
            <a:off x="1076802" y="3219458"/>
            <a:ext cx="9282540" cy="1373148"/>
          </a:xfrm>
          <a:prstGeom prst="rect">
            <a:avLst/>
          </a:prstGeom>
        </p:spPr>
        <p:txBody>
          <a:bodyPr>
            <a:normAutofit/>
          </a:bodyPr>
          <a:lstStyle/>
          <a:p>
            <a:pPr lvl="0">
              <a:lnSpc>
                <a:spcPct val="90000"/>
              </a:lnSpc>
              <a:spcBef>
                <a:spcPct val="0"/>
              </a:spcBef>
            </a:pPr>
            <a:r>
              <a:rPr lang="en-US" sz="2800" b="1" dirty="0"/>
              <a:t>Modul 5.</a:t>
            </a:r>
            <a:endParaRPr kumimoji="0" lang="en-US" sz="2800" b="1" i="0" u="none" strike="noStrike" kern="1200" cap="none" spc="0" normalizeH="0" baseline="0" noProof="0" dirty="0">
              <a:ln>
                <a:noFill/>
              </a:ln>
              <a:effectLst/>
              <a:uLnTx/>
              <a:uFillTx/>
              <a:latin typeface="+mj-lt"/>
              <a:ea typeface="+mj-ea"/>
              <a:cs typeface="+mj-cs"/>
            </a:endParaRPr>
          </a:p>
        </p:txBody>
      </p:sp>
    </p:spTree>
    <p:extLst>
      <p:ext uri="{BB962C8B-B14F-4D97-AF65-F5344CB8AC3E}">
        <p14:creationId xmlns:p14="http://schemas.microsoft.com/office/powerpoint/2010/main" val="2160485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Con’t</a:t>
            </a:r>
            <a:endParaRPr lang="en-US" dirty="0"/>
          </a:p>
        </p:txBody>
      </p:sp>
      <p:sp>
        <p:nvSpPr>
          <p:cNvPr id="3" name="Content Placeholder 2"/>
          <p:cNvSpPr>
            <a:spLocks noGrp="1"/>
          </p:cNvSpPr>
          <p:nvPr>
            <p:ph idx="1"/>
          </p:nvPr>
        </p:nvSpPr>
        <p:spPr/>
        <p:txBody>
          <a:bodyPr/>
          <a:lstStyle/>
          <a:p>
            <a:endParaRPr lang="id-ID"/>
          </a:p>
        </p:txBody>
      </p:sp>
      <p:sp>
        <p:nvSpPr>
          <p:cNvPr id="62" name="Slide Number Placeholder 61"/>
          <p:cNvSpPr>
            <a:spLocks noGrp="1"/>
          </p:cNvSpPr>
          <p:nvPr>
            <p:ph type="sldNum" sz="quarter" idx="12"/>
          </p:nvPr>
        </p:nvSpPr>
        <p:spPr>
          <a:prstGeom prst="rect">
            <a:avLst/>
          </a:prstGeom>
        </p:spPr>
        <p:txBody>
          <a:bodyPr>
            <a:normAutofit/>
          </a:bodyPr>
          <a:lstStyle/>
          <a:p>
            <a:fld id="{078A8703-CA22-4202-803A-45C4C3E80034}" type="slidenum">
              <a:rPr lang="en-US" smtClean="0"/>
              <a:pPr/>
              <a:t>10</a:t>
            </a:fld>
            <a:endParaRPr lang="en-US"/>
          </a:p>
        </p:txBody>
      </p:sp>
      <p:sp>
        <p:nvSpPr>
          <p:cNvPr id="4" name="Rectangle 3"/>
          <p:cNvSpPr>
            <a:spLocks noChangeArrowheads="1"/>
          </p:cNvSpPr>
          <p:nvPr/>
        </p:nvSpPr>
        <p:spPr bwMode="auto">
          <a:xfrm>
            <a:off x="616647" y="1756528"/>
            <a:ext cx="4863168" cy="94721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pPr algn="ctr" eaLnBrk="0" hangingPunct="0">
              <a:spcBef>
                <a:spcPct val="50000"/>
              </a:spcBef>
            </a:pPr>
            <a:endParaRPr lang="en-US" sz="2000">
              <a:effectLst/>
            </a:endParaRPr>
          </a:p>
          <a:p>
            <a:pPr algn="ctr"/>
            <a:endParaRPr lang="en-US" sz="2000">
              <a:effectLst/>
            </a:endParaRPr>
          </a:p>
        </p:txBody>
      </p:sp>
      <p:sp>
        <p:nvSpPr>
          <p:cNvPr id="5" name="Rectangle 4"/>
          <p:cNvSpPr>
            <a:spLocks noChangeArrowheads="1"/>
          </p:cNvSpPr>
          <p:nvPr/>
        </p:nvSpPr>
        <p:spPr bwMode="auto">
          <a:xfrm>
            <a:off x="2327329" y="2117538"/>
            <a:ext cx="1531431" cy="530488"/>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6" name="Text Box 5"/>
          <p:cNvSpPr txBox="1">
            <a:spLocks noChangeArrowheads="1"/>
          </p:cNvSpPr>
          <p:nvPr/>
        </p:nvSpPr>
        <p:spPr bwMode="auto">
          <a:xfrm>
            <a:off x="2339019" y="2146558"/>
            <a:ext cx="1519740" cy="415498"/>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50" dirty="0">
                <a:effectLst/>
                <a:latin typeface="Book Antiqua" pitchFamily="18" charset="0"/>
              </a:rPr>
              <a:t>Long term </a:t>
            </a:r>
            <a:r>
              <a:rPr lang="id-ID" sz="1050" dirty="0">
                <a:effectLst/>
                <a:latin typeface="Book Antiqua" pitchFamily="18" charset="0"/>
              </a:rPr>
              <a:t>s</a:t>
            </a:r>
            <a:r>
              <a:rPr lang="en-US" sz="1050" dirty="0" err="1">
                <a:effectLst/>
                <a:latin typeface="Book Antiqua" pitchFamily="18" charset="0"/>
              </a:rPr>
              <a:t>hareholders</a:t>
            </a:r>
            <a:r>
              <a:rPr lang="en-US" sz="1050" dirty="0">
                <a:effectLst/>
                <a:latin typeface="Book Antiqua" pitchFamily="18" charset="0"/>
              </a:rPr>
              <a:t> value</a:t>
            </a:r>
            <a:endParaRPr lang="en-US" sz="1100" dirty="0">
              <a:effectLst/>
              <a:latin typeface="Book Antiqua" pitchFamily="18" charset="0"/>
            </a:endParaRPr>
          </a:p>
        </p:txBody>
      </p:sp>
      <p:sp>
        <p:nvSpPr>
          <p:cNvPr id="7" name="Rectangle 6"/>
          <p:cNvSpPr>
            <a:spLocks noChangeArrowheads="1"/>
          </p:cNvSpPr>
          <p:nvPr/>
        </p:nvSpPr>
        <p:spPr bwMode="auto">
          <a:xfrm>
            <a:off x="4277661" y="2146557"/>
            <a:ext cx="1176824" cy="340116"/>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8" name="Text Box 7"/>
          <p:cNvSpPr txBox="1">
            <a:spLocks noChangeArrowheads="1"/>
          </p:cNvSpPr>
          <p:nvPr/>
        </p:nvSpPr>
        <p:spPr bwMode="auto">
          <a:xfrm>
            <a:off x="4308836" y="2148880"/>
            <a:ext cx="1170979" cy="430887"/>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50" dirty="0">
                <a:effectLst/>
                <a:latin typeface="Book Antiqua" pitchFamily="18" charset="0"/>
              </a:rPr>
              <a:t>Revenue Growth</a:t>
            </a:r>
            <a:endParaRPr lang="en-US" sz="1100" dirty="0">
              <a:effectLst/>
              <a:latin typeface="Book Antiqua" pitchFamily="18" charset="0"/>
            </a:endParaRPr>
          </a:p>
        </p:txBody>
      </p:sp>
      <p:sp>
        <p:nvSpPr>
          <p:cNvPr id="9" name="Rectangle 8"/>
          <p:cNvSpPr>
            <a:spLocks noChangeArrowheads="1"/>
          </p:cNvSpPr>
          <p:nvPr/>
        </p:nvSpPr>
        <p:spPr bwMode="auto">
          <a:xfrm>
            <a:off x="616647" y="1756527"/>
            <a:ext cx="4863168" cy="369332"/>
          </a:xfrm>
          <a:prstGeom prst="rect">
            <a:avLst/>
          </a:prstGeom>
          <a:noFill/>
          <a:ln w="9525">
            <a:solidFill>
              <a:schemeClr val="tx1"/>
            </a:solidFill>
            <a:miter lim="800000"/>
            <a:headEnd/>
            <a:tailEnd/>
          </a:ln>
          <a:effectLst/>
        </p:spPr>
        <p:txBody>
          <a:bodyPr>
            <a:spAutoFit/>
          </a:bodyPr>
          <a:lstStyle/>
          <a:p>
            <a:pPr algn="ctr"/>
            <a:r>
              <a:rPr lang="en-US" b="1" dirty="0">
                <a:effectLst/>
                <a:latin typeface="Arial" pitchFamily="34" charset="0"/>
                <a:cs typeface="Arial" pitchFamily="34" charset="0"/>
              </a:rPr>
              <a:t>Financial Perspective</a:t>
            </a:r>
          </a:p>
        </p:txBody>
      </p:sp>
      <p:sp>
        <p:nvSpPr>
          <p:cNvPr id="10" name="Rectangle 9"/>
          <p:cNvSpPr>
            <a:spLocks noChangeArrowheads="1"/>
          </p:cNvSpPr>
          <p:nvPr/>
        </p:nvSpPr>
        <p:spPr bwMode="auto">
          <a:xfrm>
            <a:off x="684841" y="2166291"/>
            <a:ext cx="1174875" cy="351724"/>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11" name="Text Box 10"/>
          <p:cNvSpPr txBox="1">
            <a:spLocks noChangeArrowheads="1"/>
          </p:cNvSpPr>
          <p:nvPr/>
        </p:nvSpPr>
        <p:spPr bwMode="auto">
          <a:xfrm>
            <a:off x="616647" y="2202276"/>
            <a:ext cx="1169031" cy="230832"/>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900" dirty="0">
                <a:effectLst/>
                <a:latin typeface="Book Antiqua" pitchFamily="18" charset="0"/>
              </a:rPr>
              <a:t>Productivity</a:t>
            </a:r>
            <a:endParaRPr lang="en-US" sz="1000" dirty="0">
              <a:effectLst/>
              <a:latin typeface="Book Antiqua" pitchFamily="18" charset="0"/>
            </a:endParaRPr>
          </a:p>
        </p:txBody>
      </p:sp>
      <p:sp>
        <p:nvSpPr>
          <p:cNvPr id="12" name="Line 11"/>
          <p:cNvSpPr>
            <a:spLocks noChangeShapeType="1"/>
          </p:cNvSpPr>
          <p:nvPr/>
        </p:nvSpPr>
        <p:spPr bwMode="auto">
          <a:xfrm flipV="1">
            <a:off x="1832439" y="2257996"/>
            <a:ext cx="506580" cy="111437"/>
          </a:xfrm>
          <a:prstGeom prst="line">
            <a:avLst/>
          </a:prstGeom>
          <a:noFill/>
          <a:ln w="9525">
            <a:solidFill>
              <a:schemeClr val="tx1"/>
            </a:solidFill>
            <a:round/>
            <a:headEnd/>
            <a:tailEnd type="triangle" w="med" len="med"/>
          </a:ln>
          <a:effectLst/>
        </p:spPr>
        <p:txBody>
          <a:bodyPr/>
          <a:lstStyle/>
          <a:p>
            <a:endParaRPr lang="en-US" sz="1600"/>
          </a:p>
        </p:txBody>
      </p:sp>
      <p:sp>
        <p:nvSpPr>
          <p:cNvPr id="13" name="Line 12"/>
          <p:cNvSpPr>
            <a:spLocks noChangeShapeType="1"/>
          </p:cNvSpPr>
          <p:nvPr/>
        </p:nvSpPr>
        <p:spPr bwMode="auto">
          <a:xfrm flipH="1" flipV="1">
            <a:off x="3858759" y="2202276"/>
            <a:ext cx="405264" cy="167156"/>
          </a:xfrm>
          <a:prstGeom prst="line">
            <a:avLst/>
          </a:prstGeom>
          <a:noFill/>
          <a:ln w="9525">
            <a:solidFill>
              <a:schemeClr val="tx1"/>
            </a:solidFill>
            <a:round/>
            <a:headEnd/>
            <a:tailEnd type="triangle" w="med" len="med"/>
          </a:ln>
          <a:effectLst/>
        </p:spPr>
        <p:txBody>
          <a:bodyPr/>
          <a:lstStyle/>
          <a:p>
            <a:endParaRPr lang="en-US" sz="1600"/>
          </a:p>
        </p:txBody>
      </p:sp>
      <p:sp>
        <p:nvSpPr>
          <p:cNvPr id="14" name="Rectangle 13"/>
          <p:cNvSpPr>
            <a:spLocks noChangeArrowheads="1"/>
          </p:cNvSpPr>
          <p:nvPr/>
        </p:nvSpPr>
        <p:spPr bwMode="auto">
          <a:xfrm>
            <a:off x="616647" y="2882509"/>
            <a:ext cx="6585540" cy="94721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pPr algn="ctr" eaLnBrk="0" hangingPunct="0">
              <a:spcBef>
                <a:spcPct val="50000"/>
              </a:spcBef>
            </a:pPr>
            <a:endParaRPr lang="en-US" sz="2000">
              <a:effectLst/>
            </a:endParaRPr>
          </a:p>
          <a:p>
            <a:pPr algn="ctr"/>
            <a:endParaRPr lang="en-US" sz="2000">
              <a:effectLst/>
            </a:endParaRPr>
          </a:p>
        </p:txBody>
      </p:sp>
      <p:sp>
        <p:nvSpPr>
          <p:cNvPr id="15" name="Rectangle 14"/>
          <p:cNvSpPr>
            <a:spLocks noChangeArrowheads="1"/>
          </p:cNvSpPr>
          <p:nvPr/>
        </p:nvSpPr>
        <p:spPr bwMode="auto">
          <a:xfrm>
            <a:off x="4396513" y="3243519"/>
            <a:ext cx="1533379" cy="251894"/>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16" name="Text Box 15"/>
          <p:cNvSpPr txBox="1">
            <a:spLocks noChangeArrowheads="1"/>
          </p:cNvSpPr>
          <p:nvPr/>
        </p:nvSpPr>
        <p:spPr bwMode="auto">
          <a:xfrm>
            <a:off x="4308837" y="3260931"/>
            <a:ext cx="151974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Relationship</a:t>
            </a:r>
            <a:endParaRPr lang="en-US" sz="1200">
              <a:effectLst/>
              <a:latin typeface="Book Antiqua" pitchFamily="18" charset="0"/>
            </a:endParaRPr>
          </a:p>
        </p:txBody>
      </p:sp>
      <p:sp>
        <p:nvSpPr>
          <p:cNvPr id="17" name="Rectangle 16"/>
          <p:cNvSpPr>
            <a:spLocks noChangeArrowheads="1"/>
          </p:cNvSpPr>
          <p:nvPr/>
        </p:nvSpPr>
        <p:spPr bwMode="auto">
          <a:xfrm>
            <a:off x="6087711" y="3260932"/>
            <a:ext cx="886516"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18" name="Text Box 17"/>
          <p:cNvSpPr txBox="1">
            <a:spLocks noChangeArrowheads="1"/>
          </p:cNvSpPr>
          <p:nvPr/>
        </p:nvSpPr>
        <p:spPr bwMode="auto">
          <a:xfrm>
            <a:off x="5828576" y="3272539"/>
            <a:ext cx="1170979"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Image</a:t>
            </a:r>
            <a:endParaRPr lang="en-US" sz="1200">
              <a:effectLst/>
              <a:latin typeface="Book Antiqua" pitchFamily="18" charset="0"/>
            </a:endParaRPr>
          </a:p>
        </p:txBody>
      </p:sp>
      <p:sp>
        <p:nvSpPr>
          <p:cNvPr id="19" name="Rectangle 18"/>
          <p:cNvSpPr>
            <a:spLocks noChangeArrowheads="1"/>
          </p:cNvSpPr>
          <p:nvPr/>
        </p:nvSpPr>
        <p:spPr bwMode="auto">
          <a:xfrm>
            <a:off x="616647" y="2882508"/>
            <a:ext cx="6585540" cy="369332"/>
          </a:xfrm>
          <a:prstGeom prst="rect">
            <a:avLst/>
          </a:prstGeom>
          <a:noFill/>
          <a:ln w="9525">
            <a:solidFill>
              <a:schemeClr val="tx1"/>
            </a:solidFill>
            <a:miter lim="800000"/>
            <a:headEnd/>
            <a:tailEnd/>
          </a:ln>
          <a:effectLst/>
        </p:spPr>
        <p:txBody>
          <a:bodyPr>
            <a:spAutoFit/>
          </a:bodyPr>
          <a:lstStyle/>
          <a:p>
            <a:pPr algn="ctr"/>
            <a:r>
              <a:rPr lang="en-US" b="1">
                <a:effectLst/>
                <a:latin typeface="Arial" pitchFamily="34" charset="0"/>
                <a:cs typeface="Arial" pitchFamily="34" charset="0"/>
              </a:rPr>
              <a:t>Customer Perspective</a:t>
            </a:r>
          </a:p>
        </p:txBody>
      </p:sp>
      <p:sp>
        <p:nvSpPr>
          <p:cNvPr id="20" name="Rectangle 19"/>
          <p:cNvSpPr>
            <a:spLocks noChangeArrowheads="1"/>
          </p:cNvSpPr>
          <p:nvPr/>
        </p:nvSpPr>
        <p:spPr bwMode="auto">
          <a:xfrm>
            <a:off x="1132970" y="3236555"/>
            <a:ext cx="3074551" cy="247251"/>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1" name="Text Box 20"/>
          <p:cNvSpPr txBox="1">
            <a:spLocks noChangeArrowheads="1"/>
          </p:cNvSpPr>
          <p:nvPr/>
        </p:nvSpPr>
        <p:spPr bwMode="auto">
          <a:xfrm>
            <a:off x="1269357" y="3260931"/>
            <a:ext cx="2938164"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Product &amp; Service Attr.ibutes</a:t>
            </a:r>
            <a:endParaRPr lang="en-US" sz="1200">
              <a:effectLst/>
              <a:latin typeface="Book Antiqua" pitchFamily="18" charset="0"/>
            </a:endParaRPr>
          </a:p>
        </p:txBody>
      </p:sp>
      <p:sp>
        <p:nvSpPr>
          <p:cNvPr id="22" name="Rectangle 21"/>
          <p:cNvSpPr>
            <a:spLocks noChangeArrowheads="1"/>
          </p:cNvSpPr>
          <p:nvPr/>
        </p:nvSpPr>
        <p:spPr bwMode="auto">
          <a:xfrm>
            <a:off x="673151" y="3537202"/>
            <a:ext cx="886515"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3" name="Text Box 22"/>
          <p:cNvSpPr txBox="1">
            <a:spLocks noChangeArrowheads="1"/>
          </p:cNvSpPr>
          <p:nvPr/>
        </p:nvSpPr>
        <p:spPr bwMode="auto">
          <a:xfrm>
            <a:off x="717963" y="3539524"/>
            <a:ext cx="709212"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Price</a:t>
            </a:r>
          </a:p>
        </p:txBody>
      </p:sp>
      <p:sp>
        <p:nvSpPr>
          <p:cNvPr id="24" name="Rectangle 23"/>
          <p:cNvSpPr>
            <a:spLocks noChangeArrowheads="1"/>
          </p:cNvSpPr>
          <p:nvPr/>
        </p:nvSpPr>
        <p:spPr bwMode="auto">
          <a:xfrm>
            <a:off x="6144214" y="3537202"/>
            <a:ext cx="886515"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5" name="Text Box 24"/>
          <p:cNvSpPr txBox="1">
            <a:spLocks noChangeArrowheads="1"/>
          </p:cNvSpPr>
          <p:nvPr/>
        </p:nvSpPr>
        <p:spPr bwMode="auto">
          <a:xfrm>
            <a:off x="6087711" y="3539524"/>
            <a:ext cx="101316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Brand</a:t>
            </a:r>
          </a:p>
        </p:txBody>
      </p:sp>
      <p:sp>
        <p:nvSpPr>
          <p:cNvPr id="26" name="Rectangle 25"/>
          <p:cNvSpPr>
            <a:spLocks noChangeArrowheads="1"/>
          </p:cNvSpPr>
          <p:nvPr/>
        </p:nvSpPr>
        <p:spPr bwMode="auto">
          <a:xfrm>
            <a:off x="3554811" y="3539524"/>
            <a:ext cx="1013160"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7" name="Text Box 26"/>
          <p:cNvSpPr txBox="1">
            <a:spLocks noChangeArrowheads="1"/>
          </p:cNvSpPr>
          <p:nvPr/>
        </p:nvSpPr>
        <p:spPr bwMode="auto">
          <a:xfrm>
            <a:off x="3554811" y="3539524"/>
            <a:ext cx="1114476"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Function</a:t>
            </a:r>
          </a:p>
        </p:txBody>
      </p:sp>
      <p:sp>
        <p:nvSpPr>
          <p:cNvPr id="28" name="Rectangle 27"/>
          <p:cNvSpPr>
            <a:spLocks noChangeArrowheads="1"/>
          </p:cNvSpPr>
          <p:nvPr/>
        </p:nvSpPr>
        <p:spPr bwMode="auto">
          <a:xfrm>
            <a:off x="2744283" y="3539524"/>
            <a:ext cx="709212"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29" name="Text Box 28"/>
          <p:cNvSpPr txBox="1">
            <a:spLocks noChangeArrowheads="1"/>
          </p:cNvSpPr>
          <p:nvPr/>
        </p:nvSpPr>
        <p:spPr bwMode="auto">
          <a:xfrm>
            <a:off x="2744283" y="3539524"/>
            <a:ext cx="765716"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Time</a:t>
            </a:r>
          </a:p>
        </p:txBody>
      </p:sp>
      <p:sp>
        <p:nvSpPr>
          <p:cNvPr id="30" name="Rectangle 29"/>
          <p:cNvSpPr>
            <a:spLocks noChangeArrowheads="1"/>
          </p:cNvSpPr>
          <p:nvPr/>
        </p:nvSpPr>
        <p:spPr bwMode="auto">
          <a:xfrm>
            <a:off x="1686311" y="3539524"/>
            <a:ext cx="956656"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31" name="Text Box 30"/>
          <p:cNvSpPr txBox="1">
            <a:spLocks noChangeArrowheads="1"/>
          </p:cNvSpPr>
          <p:nvPr/>
        </p:nvSpPr>
        <p:spPr bwMode="auto">
          <a:xfrm>
            <a:off x="1629807" y="3539524"/>
            <a:ext cx="1114476"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Quality</a:t>
            </a:r>
          </a:p>
        </p:txBody>
      </p:sp>
      <p:sp>
        <p:nvSpPr>
          <p:cNvPr id="32" name="Rectangle 31"/>
          <p:cNvSpPr>
            <a:spLocks noChangeArrowheads="1"/>
          </p:cNvSpPr>
          <p:nvPr/>
        </p:nvSpPr>
        <p:spPr bwMode="auto">
          <a:xfrm>
            <a:off x="4725791" y="3539524"/>
            <a:ext cx="1260604" cy="222875"/>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sz="1600"/>
          </a:p>
        </p:txBody>
      </p:sp>
      <p:sp>
        <p:nvSpPr>
          <p:cNvPr id="33" name="Text Box 32"/>
          <p:cNvSpPr txBox="1">
            <a:spLocks noChangeArrowheads="1"/>
          </p:cNvSpPr>
          <p:nvPr/>
        </p:nvSpPr>
        <p:spPr bwMode="auto">
          <a:xfrm>
            <a:off x="4669287" y="3539524"/>
            <a:ext cx="151974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a:effectLst/>
                <a:latin typeface="Book Antiqua" pitchFamily="18" charset="0"/>
              </a:rPr>
              <a:t>Partnership</a:t>
            </a:r>
          </a:p>
        </p:txBody>
      </p:sp>
      <p:sp>
        <p:nvSpPr>
          <p:cNvPr id="34" name="Rectangle 33"/>
          <p:cNvSpPr>
            <a:spLocks noChangeArrowheads="1"/>
          </p:cNvSpPr>
          <p:nvPr/>
        </p:nvSpPr>
        <p:spPr bwMode="auto">
          <a:xfrm>
            <a:off x="515331" y="3985273"/>
            <a:ext cx="6686856" cy="1002936"/>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pPr algn="ctr" eaLnBrk="0" hangingPunct="0">
              <a:spcBef>
                <a:spcPct val="50000"/>
              </a:spcBef>
            </a:pPr>
            <a:endParaRPr lang="en-US" sz="2400">
              <a:effectLst/>
            </a:endParaRPr>
          </a:p>
          <a:p>
            <a:pPr algn="ctr"/>
            <a:endParaRPr lang="en-US" sz="2400">
              <a:effectLst/>
            </a:endParaRPr>
          </a:p>
        </p:txBody>
      </p:sp>
      <p:sp>
        <p:nvSpPr>
          <p:cNvPr id="35" name="Rectangle 34"/>
          <p:cNvSpPr>
            <a:spLocks noChangeArrowheads="1"/>
          </p:cNvSpPr>
          <p:nvPr/>
        </p:nvSpPr>
        <p:spPr bwMode="auto">
          <a:xfrm>
            <a:off x="515331" y="3985273"/>
            <a:ext cx="6686856" cy="400110"/>
          </a:xfrm>
          <a:prstGeom prst="rect">
            <a:avLst/>
          </a:prstGeom>
          <a:noFill/>
          <a:ln w="9525">
            <a:solidFill>
              <a:schemeClr val="tx1"/>
            </a:solidFill>
            <a:miter lim="800000"/>
            <a:headEnd/>
            <a:tailEnd/>
          </a:ln>
          <a:effectLst/>
        </p:spPr>
        <p:txBody>
          <a:bodyPr>
            <a:spAutoFit/>
          </a:bodyPr>
          <a:lstStyle/>
          <a:p>
            <a:pPr algn="ctr"/>
            <a:r>
              <a:rPr lang="en-US" sz="2000" b="1">
                <a:effectLst/>
                <a:latin typeface="Arial" pitchFamily="34" charset="0"/>
                <a:cs typeface="Arial" pitchFamily="34" charset="0"/>
              </a:rPr>
              <a:t>Internal Process Perspective</a:t>
            </a:r>
          </a:p>
        </p:txBody>
      </p:sp>
      <p:sp>
        <p:nvSpPr>
          <p:cNvPr id="36" name="AutoShape 41"/>
          <p:cNvSpPr>
            <a:spLocks noChangeArrowheads="1"/>
          </p:cNvSpPr>
          <p:nvPr/>
        </p:nvSpPr>
        <p:spPr bwMode="auto">
          <a:xfrm rot="5400000">
            <a:off x="6536258" y="4400999"/>
            <a:ext cx="612905" cy="450077"/>
          </a:xfrm>
          <a:prstGeom prst="triangle">
            <a:avLst>
              <a:gd name="adj" fmla="val 50000"/>
            </a:avLst>
          </a:prstGeom>
          <a:solidFill>
            <a:srgbClr val="99FF99"/>
          </a:solidFill>
          <a:ln w="9525">
            <a:solidFill>
              <a:schemeClr val="tx1"/>
            </a:solidFill>
            <a:miter lim="800000"/>
            <a:headEnd/>
            <a:tailEnd/>
          </a:ln>
          <a:effectLst/>
        </p:spPr>
        <p:txBody>
          <a:bodyPr wrap="none" anchor="ctr"/>
          <a:lstStyle/>
          <a:p>
            <a:endParaRPr lang="en-US"/>
          </a:p>
        </p:txBody>
      </p:sp>
      <p:sp>
        <p:nvSpPr>
          <p:cNvPr id="37" name="Rectangle 42"/>
          <p:cNvSpPr>
            <a:spLocks noChangeArrowheads="1"/>
          </p:cNvSpPr>
          <p:nvPr/>
        </p:nvSpPr>
        <p:spPr bwMode="auto">
          <a:xfrm>
            <a:off x="515331" y="5155365"/>
            <a:ext cx="6585540" cy="835780"/>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pPr algn="ctr" eaLnBrk="0" hangingPunct="0">
              <a:spcBef>
                <a:spcPct val="50000"/>
              </a:spcBef>
            </a:pPr>
            <a:endParaRPr lang="en-US" sz="2400">
              <a:effectLst/>
            </a:endParaRPr>
          </a:p>
          <a:p>
            <a:pPr algn="ctr"/>
            <a:endParaRPr lang="en-US" sz="2400">
              <a:effectLst/>
            </a:endParaRPr>
          </a:p>
        </p:txBody>
      </p:sp>
      <p:sp>
        <p:nvSpPr>
          <p:cNvPr id="38" name="Rectangle 43"/>
          <p:cNvSpPr>
            <a:spLocks noChangeArrowheads="1"/>
          </p:cNvSpPr>
          <p:nvPr/>
        </p:nvSpPr>
        <p:spPr bwMode="auto">
          <a:xfrm>
            <a:off x="515331" y="5155365"/>
            <a:ext cx="6585540" cy="400110"/>
          </a:xfrm>
          <a:prstGeom prst="rect">
            <a:avLst/>
          </a:prstGeom>
          <a:noFill/>
          <a:ln w="9525">
            <a:solidFill>
              <a:schemeClr val="tx1"/>
            </a:solidFill>
            <a:miter lim="800000"/>
            <a:headEnd/>
            <a:tailEnd/>
          </a:ln>
          <a:effectLst/>
        </p:spPr>
        <p:txBody>
          <a:bodyPr>
            <a:spAutoFit/>
          </a:bodyPr>
          <a:lstStyle/>
          <a:p>
            <a:pPr algn="ctr"/>
            <a:r>
              <a:rPr lang="en-US" sz="2000" b="1">
                <a:effectLst/>
                <a:latin typeface="Arial" pitchFamily="34" charset="0"/>
                <a:cs typeface="Arial" pitchFamily="34" charset="0"/>
              </a:rPr>
              <a:t>Learning &amp; Growth Perspective</a:t>
            </a:r>
          </a:p>
        </p:txBody>
      </p:sp>
      <p:sp>
        <p:nvSpPr>
          <p:cNvPr id="39" name="Rectangle 44"/>
          <p:cNvSpPr>
            <a:spLocks noChangeArrowheads="1"/>
          </p:cNvSpPr>
          <p:nvPr/>
        </p:nvSpPr>
        <p:spPr bwMode="auto">
          <a:xfrm>
            <a:off x="2812478" y="5565131"/>
            <a:ext cx="1451545" cy="37029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40" name="Text Box 45"/>
          <p:cNvSpPr txBox="1">
            <a:spLocks noChangeArrowheads="1"/>
          </p:cNvSpPr>
          <p:nvPr/>
        </p:nvSpPr>
        <p:spPr bwMode="auto">
          <a:xfrm>
            <a:off x="2744283" y="5601115"/>
            <a:ext cx="151974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dirty="0">
                <a:effectLst/>
                <a:latin typeface="Book Antiqua" pitchFamily="18" charset="0"/>
              </a:rPr>
              <a:t>Information Capital</a:t>
            </a:r>
            <a:endParaRPr lang="en-US" sz="1200" dirty="0">
              <a:effectLst/>
              <a:latin typeface="Book Antiqua" pitchFamily="18" charset="0"/>
            </a:endParaRPr>
          </a:p>
        </p:txBody>
      </p:sp>
      <p:sp>
        <p:nvSpPr>
          <p:cNvPr id="41" name="Rectangle 46"/>
          <p:cNvSpPr>
            <a:spLocks noChangeArrowheads="1"/>
          </p:cNvSpPr>
          <p:nvPr/>
        </p:nvSpPr>
        <p:spPr bwMode="auto">
          <a:xfrm>
            <a:off x="4940113" y="5565131"/>
            <a:ext cx="1451545" cy="37029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42" name="Text Box 47"/>
          <p:cNvSpPr txBox="1">
            <a:spLocks noChangeArrowheads="1"/>
          </p:cNvSpPr>
          <p:nvPr/>
        </p:nvSpPr>
        <p:spPr bwMode="auto">
          <a:xfrm>
            <a:off x="4871919" y="5601115"/>
            <a:ext cx="1519740"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dirty="0">
                <a:effectLst/>
                <a:latin typeface="Book Antiqua" pitchFamily="18" charset="0"/>
              </a:rPr>
              <a:t>Organization Capital</a:t>
            </a:r>
            <a:endParaRPr lang="en-US" sz="1200" dirty="0">
              <a:effectLst/>
              <a:latin typeface="Book Antiqua" pitchFamily="18" charset="0"/>
            </a:endParaRPr>
          </a:p>
        </p:txBody>
      </p:sp>
      <p:sp>
        <p:nvSpPr>
          <p:cNvPr id="43" name="Rectangle 48"/>
          <p:cNvSpPr>
            <a:spLocks noChangeArrowheads="1"/>
          </p:cNvSpPr>
          <p:nvPr/>
        </p:nvSpPr>
        <p:spPr bwMode="auto">
          <a:xfrm>
            <a:off x="786158" y="5565131"/>
            <a:ext cx="1248913" cy="37029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44" name="Text Box 49"/>
          <p:cNvSpPr txBox="1">
            <a:spLocks noChangeArrowheads="1"/>
          </p:cNvSpPr>
          <p:nvPr/>
        </p:nvSpPr>
        <p:spPr bwMode="auto">
          <a:xfrm>
            <a:off x="717963" y="5601115"/>
            <a:ext cx="1317108" cy="2616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dirty="0">
                <a:effectLst/>
                <a:latin typeface="Book Antiqua" pitchFamily="18" charset="0"/>
              </a:rPr>
              <a:t>Human Capital</a:t>
            </a:r>
            <a:endParaRPr lang="en-US" sz="1200" dirty="0">
              <a:effectLst/>
              <a:latin typeface="Book Antiqua" pitchFamily="18" charset="0"/>
            </a:endParaRPr>
          </a:p>
        </p:txBody>
      </p:sp>
      <p:sp>
        <p:nvSpPr>
          <p:cNvPr id="45" name="Line 50"/>
          <p:cNvSpPr>
            <a:spLocks noChangeShapeType="1"/>
          </p:cNvSpPr>
          <p:nvPr/>
        </p:nvSpPr>
        <p:spPr bwMode="auto">
          <a:xfrm>
            <a:off x="2339019" y="5712552"/>
            <a:ext cx="202632" cy="0"/>
          </a:xfrm>
          <a:prstGeom prst="line">
            <a:avLst/>
          </a:prstGeom>
          <a:noFill/>
          <a:ln w="9525">
            <a:solidFill>
              <a:schemeClr val="tx1"/>
            </a:solidFill>
            <a:round/>
            <a:headEnd/>
            <a:tailEnd/>
          </a:ln>
          <a:effectLst/>
        </p:spPr>
        <p:txBody>
          <a:bodyPr/>
          <a:lstStyle/>
          <a:p>
            <a:endParaRPr lang="en-US"/>
          </a:p>
        </p:txBody>
      </p:sp>
      <p:sp>
        <p:nvSpPr>
          <p:cNvPr id="46" name="Line 51"/>
          <p:cNvSpPr>
            <a:spLocks noChangeShapeType="1"/>
          </p:cNvSpPr>
          <p:nvPr/>
        </p:nvSpPr>
        <p:spPr bwMode="auto">
          <a:xfrm>
            <a:off x="2440335" y="5656834"/>
            <a:ext cx="0" cy="111437"/>
          </a:xfrm>
          <a:prstGeom prst="line">
            <a:avLst/>
          </a:prstGeom>
          <a:noFill/>
          <a:ln w="9525">
            <a:solidFill>
              <a:schemeClr val="tx1"/>
            </a:solidFill>
            <a:round/>
            <a:headEnd/>
            <a:tailEnd/>
          </a:ln>
          <a:effectLst/>
        </p:spPr>
        <p:txBody>
          <a:bodyPr/>
          <a:lstStyle/>
          <a:p>
            <a:endParaRPr lang="en-US"/>
          </a:p>
        </p:txBody>
      </p:sp>
      <p:sp>
        <p:nvSpPr>
          <p:cNvPr id="47" name="Line 52"/>
          <p:cNvSpPr>
            <a:spLocks noChangeShapeType="1"/>
          </p:cNvSpPr>
          <p:nvPr/>
        </p:nvSpPr>
        <p:spPr bwMode="auto">
          <a:xfrm>
            <a:off x="4567971" y="5712552"/>
            <a:ext cx="202632" cy="0"/>
          </a:xfrm>
          <a:prstGeom prst="line">
            <a:avLst/>
          </a:prstGeom>
          <a:noFill/>
          <a:ln w="9525">
            <a:solidFill>
              <a:schemeClr val="tx1"/>
            </a:solidFill>
            <a:round/>
            <a:headEnd/>
            <a:tailEnd/>
          </a:ln>
          <a:effectLst/>
        </p:spPr>
        <p:txBody>
          <a:bodyPr/>
          <a:lstStyle/>
          <a:p>
            <a:endParaRPr lang="en-US"/>
          </a:p>
        </p:txBody>
      </p:sp>
      <p:sp>
        <p:nvSpPr>
          <p:cNvPr id="48" name="Line 53"/>
          <p:cNvSpPr>
            <a:spLocks noChangeShapeType="1"/>
          </p:cNvSpPr>
          <p:nvPr/>
        </p:nvSpPr>
        <p:spPr bwMode="auto">
          <a:xfrm>
            <a:off x="4669287" y="5656834"/>
            <a:ext cx="0" cy="111437"/>
          </a:xfrm>
          <a:prstGeom prst="line">
            <a:avLst/>
          </a:prstGeom>
          <a:noFill/>
          <a:ln w="9525">
            <a:solidFill>
              <a:schemeClr val="tx1"/>
            </a:solidFill>
            <a:round/>
            <a:headEnd/>
            <a:tailEnd/>
          </a:ln>
          <a:effectLst/>
        </p:spPr>
        <p:txBody>
          <a:bodyPr/>
          <a:lstStyle/>
          <a:p>
            <a:endParaRPr lang="en-US"/>
          </a:p>
        </p:txBody>
      </p:sp>
      <p:sp>
        <p:nvSpPr>
          <p:cNvPr id="49" name="Text Box 54"/>
          <p:cNvSpPr txBox="1">
            <a:spLocks noChangeArrowheads="1"/>
          </p:cNvSpPr>
          <p:nvPr/>
        </p:nvSpPr>
        <p:spPr bwMode="auto">
          <a:xfrm>
            <a:off x="7258692" y="1700809"/>
            <a:ext cx="4220201" cy="954107"/>
          </a:xfrm>
          <a:prstGeom prst="rect">
            <a:avLst/>
          </a:prstGeom>
          <a:noFill/>
          <a:ln w="9525">
            <a:noFill/>
            <a:miter lim="800000"/>
            <a:headEnd/>
            <a:tailEnd/>
          </a:ln>
          <a:effectLst/>
        </p:spPr>
        <p:txBody>
          <a:bodyPr>
            <a:spAutoFit/>
          </a:bodyPr>
          <a:lstStyle/>
          <a:p>
            <a:r>
              <a:rPr lang="en-US" sz="1400" b="1" dirty="0">
                <a:effectLst/>
              </a:rPr>
              <a:t>Cause and Effect Relationship</a:t>
            </a:r>
          </a:p>
          <a:p>
            <a:r>
              <a:rPr lang="en-US" sz="1400" dirty="0" err="1">
                <a:effectLst/>
              </a:rPr>
              <a:t>Menggambarkan</a:t>
            </a:r>
            <a:r>
              <a:rPr lang="en-US" sz="1400" dirty="0">
                <a:effectLst/>
              </a:rPr>
              <a:t> </a:t>
            </a:r>
            <a:r>
              <a:rPr lang="en-US" sz="1400" dirty="0" err="1">
                <a:effectLst/>
              </a:rPr>
              <a:t>rantai</a:t>
            </a:r>
            <a:r>
              <a:rPr lang="en-US" sz="1400" dirty="0">
                <a:effectLst/>
              </a:rPr>
              <a:t> </a:t>
            </a:r>
            <a:r>
              <a:rPr lang="en-US" sz="1400" dirty="0" err="1">
                <a:effectLst/>
              </a:rPr>
              <a:t>dari</a:t>
            </a:r>
            <a:r>
              <a:rPr lang="en-US" sz="1400" dirty="0">
                <a:effectLst/>
              </a:rPr>
              <a:t> </a:t>
            </a:r>
            <a:r>
              <a:rPr lang="en-US" sz="1400" dirty="0" err="1">
                <a:effectLst/>
              </a:rPr>
              <a:t>logika</a:t>
            </a:r>
            <a:r>
              <a:rPr lang="en-US" sz="1400" dirty="0">
                <a:effectLst/>
              </a:rPr>
              <a:t> yang </a:t>
            </a:r>
            <a:r>
              <a:rPr lang="en-US" sz="1400" dirty="0" err="1">
                <a:effectLst/>
              </a:rPr>
              <a:t>merubah</a:t>
            </a:r>
            <a:r>
              <a:rPr lang="en-US" sz="1400" dirty="0">
                <a:effectLst/>
              </a:rPr>
              <a:t>/ </a:t>
            </a:r>
            <a:r>
              <a:rPr lang="en-US" sz="1400" dirty="0" err="1">
                <a:effectLst/>
              </a:rPr>
              <a:t>mentranformasikan</a:t>
            </a:r>
            <a:r>
              <a:rPr lang="en-US" sz="1400" dirty="0">
                <a:effectLst/>
              </a:rPr>
              <a:t>  </a:t>
            </a:r>
            <a:r>
              <a:rPr lang="en-US" sz="1400" dirty="0" err="1">
                <a:effectLst/>
              </a:rPr>
              <a:t>dari</a:t>
            </a:r>
            <a:r>
              <a:rPr lang="en-US" sz="1400" dirty="0">
                <a:effectLst/>
              </a:rPr>
              <a:t> </a:t>
            </a:r>
            <a:r>
              <a:rPr lang="en-US" sz="1400" dirty="0" err="1">
                <a:effectLst/>
              </a:rPr>
              <a:t>aset</a:t>
            </a:r>
            <a:r>
              <a:rPr lang="en-US" sz="1400" dirty="0">
                <a:effectLst/>
              </a:rPr>
              <a:t> </a:t>
            </a:r>
            <a:r>
              <a:rPr lang="en-US" sz="1400" dirty="0" err="1">
                <a:effectLst/>
              </a:rPr>
              <a:t>tak</a:t>
            </a:r>
            <a:r>
              <a:rPr lang="en-US" sz="1400" dirty="0">
                <a:effectLst/>
              </a:rPr>
              <a:t> </a:t>
            </a:r>
            <a:r>
              <a:rPr lang="en-US" sz="1400" dirty="0" err="1">
                <a:effectLst/>
              </a:rPr>
              <a:t>berwujud</a:t>
            </a:r>
            <a:r>
              <a:rPr lang="en-US" sz="1400" dirty="0">
                <a:effectLst/>
              </a:rPr>
              <a:t> </a:t>
            </a:r>
            <a:r>
              <a:rPr lang="en-US" sz="1400" dirty="0" err="1">
                <a:effectLst/>
              </a:rPr>
              <a:t>menjadi</a:t>
            </a:r>
            <a:r>
              <a:rPr lang="en-US" sz="1400" dirty="0">
                <a:effectLst/>
              </a:rPr>
              <a:t> </a:t>
            </a:r>
            <a:r>
              <a:rPr lang="en-US" sz="1400" dirty="0" err="1">
                <a:effectLst/>
              </a:rPr>
              <a:t>nilai</a:t>
            </a:r>
            <a:r>
              <a:rPr lang="en-US" sz="1400" dirty="0">
                <a:effectLst/>
              </a:rPr>
              <a:t> yang </a:t>
            </a:r>
            <a:r>
              <a:rPr lang="en-US" sz="1400" dirty="0" err="1">
                <a:effectLst/>
              </a:rPr>
              <a:t>terukur</a:t>
            </a:r>
            <a:endParaRPr lang="en-US" sz="1400" dirty="0">
              <a:effectLst/>
            </a:endParaRPr>
          </a:p>
        </p:txBody>
      </p:sp>
      <p:sp>
        <p:nvSpPr>
          <p:cNvPr id="50" name="Text Box 55"/>
          <p:cNvSpPr txBox="1">
            <a:spLocks noChangeArrowheads="1"/>
          </p:cNvSpPr>
          <p:nvPr/>
        </p:nvSpPr>
        <p:spPr bwMode="auto">
          <a:xfrm>
            <a:off x="7404819" y="2926620"/>
            <a:ext cx="3462743" cy="800219"/>
          </a:xfrm>
          <a:prstGeom prst="rect">
            <a:avLst/>
          </a:prstGeom>
          <a:noFill/>
          <a:ln w="9525">
            <a:noFill/>
            <a:miter lim="800000"/>
            <a:headEnd/>
            <a:tailEnd/>
          </a:ln>
          <a:effectLst/>
        </p:spPr>
        <p:txBody>
          <a:bodyPr wrap="none">
            <a:spAutoFit/>
          </a:bodyPr>
          <a:lstStyle/>
          <a:p>
            <a:r>
              <a:rPr lang="en-US" b="1" dirty="0">
                <a:effectLst/>
              </a:rPr>
              <a:t>Customer Value Proposition</a:t>
            </a:r>
          </a:p>
          <a:p>
            <a:r>
              <a:rPr lang="en-US" sz="1400" dirty="0" err="1">
                <a:effectLst/>
              </a:rPr>
              <a:t>Menjelaskan</a:t>
            </a:r>
            <a:r>
              <a:rPr lang="en-US" sz="1400" dirty="0">
                <a:effectLst/>
              </a:rPr>
              <a:t> </a:t>
            </a:r>
            <a:r>
              <a:rPr lang="en-US" sz="1400" dirty="0" err="1">
                <a:effectLst/>
              </a:rPr>
              <a:t>kondisi</a:t>
            </a:r>
            <a:r>
              <a:rPr lang="en-US" sz="1400" dirty="0">
                <a:effectLst/>
              </a:rPr>
              <a:t> yang </a:t>
            </a:r>
            <a:r>
              <a:rPr lang="en-US" sz="1400" dirty="0" err="1">
                <a:effectLst/>
              </a:rPr>
              <a:t>akan</a:t>
            </a:r>
            <a:r>
              <a:rPr lang="en-US" sz="1400" dirty="0">
                <a:effectLst/>
              </a:rPr>
              <a:t> </a:t>
            </a:r>
            <a:r>
              <a:rPr lang="en-US" sz="1400" dirty="0" err="1">
                <a:effectLst/>
              </a:rPr>
              <a:t>menciptakan</a:t>
            </a:r>
            <a:r>
              <a:rPr lang="en-US" sz="1400" dirty="0">
                <a:effectLst/>
              </a:rPr>
              <a:t> </a:t>
            </a:r>
          </a:p>
          <a:p>
            <a:r>
              <a:rPr lang="en-US" sz="1400" dirty="0">
                <a:effectLst/>
              </a:rPr>
              <a:t>Value </a:t>
            </a:r>
            <a:r>
              <a:rPr lang="en-US" sz="1400" dirty="0" err="1">
                <a:effectLst/>
              </a:rPr>
              <a:t>untuk</a:t>
            </a:r>
            <a:r>
              <a:rPr lang="en-US" sz="1400" dirty="0">
                <a:effectLst/>
              </a:rPr>
              <a:t> </a:t>
            </a:r>
            <a:r>
              <a:rPr lang="en-US" sz="1400" dirty="0" err="1">
                <a:effectLst/>
              </a:rPr>
              <a:t>pelanggan</a:t>
            </a:r>
            <a:endParaRPr lang="en-US" sz="1400" dirty="0">
              <a:effectLst/>
            </a:endParaRPr>
          </a:p>
        </p:txBody>
      </p:sp>
      <p:sp>
        <p:nvSpPr>
          <p:cNvPr id="51" name="Text Box 56"/>
          <p:cNvSpPr txBox="1">
            <a:spLocks noChangeArrowheads="1"/>
          </p:cNvSpPr>
          <p:nvPr/>
        </p:nvSpPr>
        <p:spPr bwMode="auto">
          <a:xfrm>
            <a:off x="7404820" y="4040993"/>
            <a:ext cx="3014608" cy="1015663"/>
          </a:xfrm>
          <a:prstGeom prst="rect">
            <a:avLst/>
          </a:prstGeom>
          <a:noFill/>
          <a:ln w="9525">
            <a:noFill/>
            <a:miter lim="800000"/>
            <a:headEnd/>
            <a:tailEnd/>
          </a:ln>
          <a:effectLst/>
        </p:spPr>
        <p:txBody>
          <a:bodyPr wrap="none">
            <a:spAutoFit/>
          </a:bodyPr>
          <a:lstStyle/>
          <a:p>
            <a:r>
              <a:rPr lang="en-US" b="1" dirty="0">
                <a:effectLst/>
              </a:rPr>
              <a:t>Value Creating Processes</a:t>
            </a:r>
          </a:p>
          <a:p>
            <a:r>
              <a:rPr lang="en-US" sz="1400" dirty="0" err="1">
                <a:effectLst/>
              </a:rPr>
              <a:t>Menentukan</a:t>
            </a:r>
            <a:r>
              <a:rPr lang="en-US" sz="1400" dirty="0">
                <a:effectLst/>
              </a:rPr>
              <a:t> </a:t>
            </a:r>
            <a:r>
              <a:rPr lang="en-US" sz="1400" dirty="0" err="1">
                <a:effectLst/>
              </a:rPr>
              <a:t>proses-proses</a:t>
            </a:r>
            <a:r>
              <a:rPr lang="en-US" sz="1400" dirty="0">
                <a:effectLst/>
              </a:rPr>
              <a:t> yang </a:t>
            </a:r>
            <a:r>
              <a:rPr lang="en-US" sz="1400" dirty="0" err="1">
                <a:effectLst/>
              </a:rPr>
              <a:t>akan</a:t>
            </a:r>
            <a:endParaRPr lang="en-US" sz="1400" dirty="0">
              <a:effectLst/>
            </a:endParaRPr>
          </a:p>
          <a:p>
            <a:r>
              <a:rPr lang="en-US" sz="1400" dirty="0" err="1">
                <a:effectLst/>
              </a:rPr>
              <a:t>Mentranfoemasikan</a:t>
            </a:r>
            <a:r>
              <a:rPr lang="en-US" sz="1400" dirty="0">
                <a:effectLst/>
              </a:rPr>
              <a:t> </a:t>
            </a:r>
            <a:r>
              <a:rPr lang="en-US" sz="1400" dirty="0" err="1">
                <a:effectLst/>
              </a:rPr>
              <a:t>aset</a:t>
            </a:r>
            <a:r>
              <a:rPr lang="en-US" sz="1400" dirty="0">
                <a:effectLst/>
              </a:rPr>
              <a:t> </a:t>
            </a:r>
            <a:r>
              <a:rPr lang="en-US" sz="1400" dirty="0" err="1">
                <a:effectLst/>
              </a:rPr>
              <a:t>tak</a:t>
            </a:r>
            <a:r>
              <a:rPr lang="en-US" sz="1400" dirty="0">
                <a:effectLst/>
              </a:rPr>
              <a:t> </a:t>
            </a:r>
            <a:r>
              <a:rPr lang="en-US" sz="1400" dirty="0" err="1">
                <a:effectLst/>
              </a:rPr>
              <a:t>berwujud</a:t>
            </a:r>
            <a:endParaRPr lang="en-US" sz="1400" dirty="0">
              <a:effectLst/>
            </a:endParaRPr>
          </a:p>
          <a:p>
            <a:r>
              <a:rPr lang="en-US" sz="1400" dirty="0" err="1">
                <a:effectLst/>
              </a:rPr>
              <a:t>Menjadi</a:t>
            </a:r>
            <a:r>
              <a:rPr lang="en-US" sz="1400" dirty="0">
                <a:effectLst/>
              </a:rPr>
              <a:t> </a:t>
            </a:r>
            <a:r>
              <a:rPr lang="en-US" sz="1400" dirty="0" err="1">
                <a:effectLst/>
              </a:rPr>
              <a:t>hasil</a:t>
            </a:r>
            <a:r>
              <a:rPr lang="en-US" sz="1400" dirty="0">
                <a:effectLst/>
              </a:rPr>
              <a:t> </a:t>
            </a:r>
            <a:r>
              <a:rPr lang="en-US" sz="1400" dirty="0" err="1">
                <a:effectLst/>
              </a:rPr>
              <a:t>keuangan</a:t>
            </a:r>
            <a:r>
              <a:rPr lang="en-US" sz="1400" dirty="0">
                <a:effectLst/>
              </a:rPr>
              <a:t> </a:t>
            </a:r>
            <a:r>
              <a:rPr lang="en-US" sz="1400" dirty="0" err="1">
                <a:effectLst/>
              </a:rPr>
              <a:t>dan</a:t>
            </a:r>
            <a:r>
              <a:rPr lang="en-US" sz="1400" dirty="0">
                <a:effectLst/>
              </a:rPr>
              <a:t> Customer</a:t>
            </a:r>
          </a:p>
        </p:txBody>
      </p:sp>
      <p:sp>
        <p:nvSpPr>
          <p:cNvPr id="52" name="Text Box 57"/>
          <p:cNvSpPr txBox="1">
            <a:spLocks noChangeArrowheads="1"/>
          </p:cNvSpPr>
          <p:nvPr/>
        </p:nvSpPr>
        <p:spPr bwMode="auto">
          <a:xfrm>
            <a:off x="7404819" y="5043929"/>
            <a:ext cx="2888740" cy="1138773"/>
          </a:xfrm>
          <a:prstGeom prst="rect">
            <a:avLst/>
          </a:prstGeom>
          <a:noFill/>
          <a:ln w="9525">
            <a:noFill/>
            <a:miter lim="800000"/>
            <a:headEnd/>
            <a:tailEnd/>
          </a:ln>
          <a:effectLst/>
        </p:spPr>
        <p:txBody>
          <a:bodyPr wrap="none">
            <a:spAutoFit/>
          </a:bodyPr>
          <a:lstStyle/>
          <a:p>
            <a:r>
              <a:rPr lang="en-US" sz="1600" b="1" dirty="0">
                <a:effectLst/>
              </a:rPr>
              <a:t>Clustering of Assets and</a:t>
            </a:r>
          </a:p>
          <a:p>
            <a:r>
              <a:rPr lang="en-US" sz="1600" b="1" dirty="0">
                <a:effectLst/>
              </a:rPr>
              <a:t>Activities</a:t>
            </a:r>
          </a:p>
          <a:p>
            <a:r>
              <a:rPr lang="en-US" sz="1200" dirty="0" err="1">
                <a:effectLst/>
              </a:rPr>
              <a:t>Menentukan</a:t>
            </a:r>
            <a:r>
              <a:rPr lang="en-US" sz="1200" dirty="0">
                <a:effectLst/>
              </a:rPr>
              <a:t> </a:t>
            </a:r>
            <a:r>
              <a:rPr lang="en-US" sz="1200" dirty="0" err="1">
                <a:effectLst/>
              </a:rPr>
              <a:t>aset</a:t>
            </a:r>
            <a:r>
              <a:rPr lang="en-US" sz="1200" dirty="0">
                <a:effectLst/>
              </a:rPr>
              <a:t> </a:t>
            </a:r>
            <a:r>
              <a:rPr lang="en-US" sz="1200" dirty="0" err="1">
                <a:effectLst/>
              </a:rPr>
              <a:t>tak</a:t>
            </a:r>
            <a:r>
              <a:rPr lang="en-US" sz="1200" dirty="0">
                <a:effectLst/>
              </a:rPr>
              <a:t> </a:t>
            </a:r>
            <a:r>
              <a:rPr lang="en-US" sz="1200" dirty="0" err="1">
                <a:effectLst/>
              </a:rPr>
              <a:t>berwujud</a:t>
            </a:r>
            <a:r>
              <a:rPr lang="en-US" sz="1200" dirty="0">
                <a:effectLst/>
              </a:rPr>
              <a:t> yang </a:t>
            </a:r>
            <a:r>
              <a:rPr lang="en-US" sz="1200" dirty="0" err="1">
                <a:effectLst/>
              </a:rPr>
              <a:t>harus</a:t>
            </a:r>
            <a:r>
              <a:rPr lang="en-US" sz="1200" dirty="0">
                <a:effectLst/>
              </a:rPr>
              <a:t> </a:t>
            </a:r>
          </a:p>
          <a:p>
            <a:r>
              <a:rPr lang="en-US" sz="1200" dirty="0" err="1">
                <a:effectLst/>
              </a:rPr>
              <a:t>diselaraskan</a:t>
            </a:r>
            <a:r>
              <a:rPr lang="en-US" sz="1200" dirty="0">
                <a:effectLst/>
              </a:rPr>
              <a:t> </a:t>
            </a:r>
            <a:r>
              <a:rPr lang="en-US" sz="1200" dirty="0" err="1">
                <a:effectLst/>
              </a:rPr>
              <a:t>dan</a:t>
            </a:r>
            <a:r>
              <a:rPr lang="en-US" sz="1200" dirty="0">
                <a:effectLst/>
              </a:rPr>
              <a:t> </a:t>
            </a:r>
            <a:r>
              <a:rPr lang="en-US" sz="1200" dirty="0" err="1">
                <a:effectLst/>
              </a:rPr>
              <a:t>diintegrasikan</a:t>
            </a:r>
            <a:r>
              <a:rPr lang="en-US" sz="1200" dirty="0">
                <a:effectLst/>
              </a:rPr>
              <a:t> </a:t>
            </a:r>
            <a:r>
              <a:rPr lang="en-US" sz="1200" dirty="0" err="1">
                <a:effectLst/>
              </a:rPr>
              <a:t>untuk</a:t>
            </a:r>
            <a:endParaRPr lang="en-US" sz="1200" dirty="0">
              <a:effectLst/>
            </a:endParaRPr>
          </a:p>
          <a:p>
            <a:r>
              <a:rPr lang="en-US" sz="1200" dirty="0">
                <a:effectLst/>
              </a:rPr>
              <a:t> </a:t>
            </a:r>
            <a:r>
              <a:rPr lang="en-US" sz="1200" dirty="0" err="1">
                <a:effectLst/>
              </a:rPr>
              <a:t>menciptakan</a:t>
            </a:r>
            <a:r>
              <a:rPr lang="en-US" sz="1200" dirty="0">
                <a:effectLst/>
              </a:rPr>
              <a:t> value</a:t>
            </a:r>
          </a:p>
        </p:txBody>
      </p:sp>
      <p:sp>
        <p:nvSpPr>
          <p:cNvPr id="53" name="Line 58"/>
          <p:cNvSpPr>
            <a:spLocks noChangeShapeType="1"/>
          </p:cNvSpPr>
          <p:nvPr/>
        </p:nvSpPr>
        <p:spPr bwMode="auto">
          <a:xfrm>
            <a:off x="110067" y="3873836"/>
            <a:ext cx="11853972" cy="0"/>
          </a:xfrm>
          <a:prstGeom prst="line">
            <a:avLst/>
          </a:prstGeom>
          <a:noFill/>
          <a:ln w="28575">
            <a:solidFill>
              <a:srgbClr val="CC3300"/>
            </a:solidFill>
            <a:round/>
            <a:headEnd/>
            <a:tailEnd/>
          </a:ln>
          <a:effectLst/>
        </p:spPr>
        <p:txBody>
          <a:bodyPr/>
          <a:lstStyle/>
          <a:p>
            <a:endParaRPr lang="en-US"/>
          </a:p>
        </p:txBody>
      </p:sp>
      <p:sp>
        <p:nvSpPr>
          <p:cNvPr id="54" name="Rectangle 64"/>
          <p:cNvSpPr>
            <a:spLocks noChangeArrowheads="1"/>
          </p:cNvSpPr>
          <p:nvPr/>
        </p:nvSpPr>
        <p:spPr bwMode="auto">
          <a:xfrm>
            <a:off x="554299" y="4446114"/>
            <a:ext cx="1502205" cy="472447"/>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55" name="Text Box 65"/>
          <p:cNvSpPr txBox="1">
            <a:spLocks noChangeArrowheads="1"/>
          </p:cNvSpPr>
          <p:nvPr/>
        </p:nvSpPr>
        <p:spPr bwMode="auto">
          <a:xfrm>
            <a:off x="643925" y="4436828"/>
            <a:ext cx="1412580" cy="577081"/>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50" b="1" dirty="0">
                <a:effectLst/>
                <a:latin typeface="Arial" pitchFamily="34" charset="0"/>
                <a:cs typeface="Arial" pitchFamily="34" charset="0"/>
              </a:rPr>
              <a:t>Operation Management Processes</a:t>
            </a:r>
            <a:endParaRPr lang="en-US" sz="1050" dirty="0">
              <a:effectLst/>
              <a:latin typeface="Arial" pitchFamily="34" charset="0"/>
              <a:cs typeface="Arial" pitchFamily="34" charset="0"/>
            </a:endParaRPr>
          </a:p>
        </p:txBody>
      </p:sp>
      <p:sp>
        <p:nvSpPr>
          <p:cNvPr id="56" name="Rectangle 66"/>
          <p:cNvSpPr>
            <a:spLocks noChangeArrowheads="1"/>
          </p:cNvSpPr>
          <p:nvPr/>
        </p:nvSpPr>
        <p:spPr bwMode="auto">
          <a:xfrm>
            <a:off x="2389676" y="4444953"/>
            <a:ext cx="1311264" cy="473609"/>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57" name="Rectangle 67"/>
          <p:cNvSpPr>
            <a:spLocks noChangeArrowheads="1"/>
          </p:cNvSpPr>
          <p:nvPr/>
        </p:nvSpPr>
        <p:spPr bwMode="auto">
          <a:xfrm>
            <a:off x="3965921" y="4444953"/>
            <a:ext cx="1221636" cy="458519"/>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58" name="Rectangle 68"/>
          <p:cNvSpPr>
            <a:spLocks noChangeArrowheads="1"/>
          </p:cNvSpPr>
          <p:nvPr/>
        </p:nvSpPr>
        <p:spPr bwMode="auto">
          <a:xfrm>
            <a:off x="5292769" y="4397361"/>
            <a:ext cx="1340488" cy="523523"/>
          </a:xfrm>
          <a:prstGeom prst="rect">
            <a:avLst/>
          </a:prstGeom>
          <a:solidFill>
            <a:srgbClr val="CCFFFF"/>
          </a:solidFill>
          <a:ln w="12700">
            <a:solidFill>
              <a:schemeClr val="tx1"/>
            </a:solidFill>
            <a:miter lim="800000"/>
            <a:headEnd/>
            <a:tailEnd/>
          </a:ln>
          <a:effectLst>
            <a:outerShdw dist="107763" dir="18900000" algn="ctr" rotWithShape="0">
              <a:schemeClr val="folHlink"/>
            </a:outerShdw>
          </a:effectLst>
        </p:spPr>
        <p:txBody>
          <a:bodyPr wrap="none" anchor="ctr"/>
          <a:lstStyle/>
          <a:p>
            <a:endParaRPr lang="en-US"/>
          </a:p>
        </p:txBody>
      </p:sp>
      <p:sp>
        <p:nvSpPr>
          <p:cNvPr id="59" name="Text Box 69"/>
          <p:cNvSpPr txBox="1">
            <a:spLocks noChangeArrowheads="1"/>
          </p:cNvSpPr>
          <p:nvPr/>
        </p:nvSpPr>
        <p:spPr bwMode="auto">
          <a:xfrm>
            <a:off x="2376040" y="4449596"/>
            <a:ext cx="1447649" cy="577081"/>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50" b="1" dirty="0">
                <a:effectLst/>
                <a:latin typeface="Arial" pitchFamily="34" charset="0"/>
                <a:cs typeface="Arial" pitchFamily="34" charset="0"/>
              </a:rPr>
              <a:t>Customer Management Processes</a:t>
            </a:r>
            <a:endParaRPr lang="en-US" sz="1050" dirty="0">
              <a:effectLst/>
              <a:latin typeface="Arial" pitchFamily="34" charset="0"/>
              <a:cs typeface="Arial" pitchFamily="34" charset="0"/>
            </a:endParaRPr>
          </a:p>
        </p:txBody>
      </p:sp>
      <p:sp>
        <p:nvSpPr>
          <p:cNvPr id="60" name="Text Box 70"/>
          <p:cNvSpPr txBox="1">
            <a:spLocks noChangeArrowheads="1"/>
          </p:cNvSpPr>
          <p:nvPr/>
        </p:nvSpPr>
        <p:spPr bwMode="auto">
          <a:xfrm>
            <a:off x="3878243" y="4502993"/>
            <a:ext cx="1326851" cy="430887"/>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100" b="1" dirty="0">
                <a:effectLst/>
                <a:latin typeface="Arial" pitchFamily="34" charset="0"/>
                <a:cs typeface="Arial" pitchFamily="34" charset="0"/>
              </a:rPr>
              <a:t>Innovation Processes</a:t>
            </a:r>
            <a:endParaRPr lang="en-US" sz="1100" dirty="0">
              <a:effectLst/>
              <a:latin typeface="Arial" pitchFamily="34" charset="0"/>
              <a:cs typeface="Arial" pitchFamily="34" charset="0"/>
            </a:endParaRPr>
          </a:p>
        </p:txBody>
      </p:sp>
      <p:sp>
        <p:nvSpPr>
          <p:cNvPr id="61" name="Text Box 71"/>
          <p:cNvSpPr txBox="1">
            <a:spLocks noChangeArrowheads="1"/>
          </p:cNvSpPr>
          <p:nvPr/>
        </p:nvSpPr>
        <p:spPr bwMode="auto">
          <a:xfrm>
            <a:off x="5203145" y="4449595"/>
            <a:ext cx="1441804" cy="400110"/>
          </a:xfrm>
          <a:prstGeom prst="rect">
            <a:avLst/>
          </a:prstGeom>
          <a:noFill/>
          <a:ln w="9525">
            <a:noFill/>
            <a:miter lim="800000"/>
            <a:headEnd/>
            <a:tailEnd/>
          </a:ln>
          <a:effectLst/>
        </p:spPr>
        <p:txBody>
          <a:bodyPr>
            <a:spAutoFit/>
          </a:bodyPr>
          <a:lstStyle/>
          <a:p>
            <a:pPr algn="ctr" eaLnBrk="0" hangingPunct="0">
              <a:spcBef>
                <a:spcPct val="50000"/>
              </a:spcBef>
              <a:tabLst>
                <a:tab pos="228600" algn="l"/>
              </a:tabLst>
            </a:pPr>
            <a:r>
              <a:rPr lang="en-US" sz="1000" b="1" dirty="0">
                <a:effectLst/>
                <a:latin typeface="Arial" pitchFamily="34" charset="0"/>
                <a:cs typeface="Arial" pitchFamily="34" charset="0"/>
              </a:rPr>
              <a:t>Regulatory and Social Processes</a:t>
            </a:r>
            <a:endParaRPr lang="en-US" sz="1000" dirty="0">
              <a:effectLst/>
              <a:latin typeface="Arial" pitchFamily="34" charset="0"/>
              <a:cs typeface="Arial" pitchFamily="34" charset="0"/>
            </a:endParaRPr>
          </a:p>
        </p:txBody>
      </p:sp>
    </p:spTree>
    <p:extLst>
      <p:ext uri="{BB962C8B-B14F-4D97-AF65-F5344CB8AC3E}">
        <p14:creationId xmlns:p14="http://schemas.microsoft.com/office/powerpoint/2010/main" val="394097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0.7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animEffect transition="in" filter="fade">
                                      <p:cBhvr>
                                        <p:cTn id="9" dur="2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strVal val="#ppt_w*0.70"/>
                                          </p:val>
                                        </p:tav>
                                        <p:tav tm="100000">
                                          <p:val>
                                            <p:strVal val="#ppt_w"/>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animEffect transition="in" filter="fade">
                                      <p:cBhvr>
                                        <p:cTn id="14" dur="2000"/>
                                        <p:tgtEl>
                                          <p:spTgt spid="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2000" fill="hold"/>
                                        <p:tgtEl>
                                          <p:spTgt spid="6"/>
                                        </p:tgtEl>
                                        <p:attrNameLst>
                                          <p:attrName>ppt_w</p:attrName>
                                        </p:attrNameLst>
                                      </p:cBhvr>
                                      <p:tavLst>
                                        <p:tav tm="0">
                                          <p:val>
                                            <p:strVal val="#ppt_w*0.70"/>
                                          </p:val>
                                        </p:tav>
                                        <p:tav tm="100000">
                                          <p:val>
                                            <p:strVal val="#ppt_w"/>
                                          </p:val>
                                        </p:tav>
                                      </p:tavLst>
                                    </p:anim>
                                    <p:anim calcmode="lin" valueType="num">
                                      <p:cBhvr>
                                        <p:cTn id="18" dur="2000" fill="hold"/>
                                        <p:tgtEl>
                                          <p:spTgt spid="6"/>
                                        </p:tgtEl>
                                        <p:attrNameLst>
                                          <p:attrName>ppt_h</p:attrName>
                                        </p:attrNameLst>
                                      </p:cBhvr>
                                      <p:tavLst>
                                        <p:tav tm="0">
                                          <p:val>
                                            <p:strVal val="#ppt_h"/>
                                          </p:val>
                                        </p:tav>
                                        <p:tav tm="100000">
                                          <p:val>
                                            <p:strVal val="#ppt_h"/>
                                          </p:val>
                                        </p:tav>
                                      </p:tavLst>
                                    </p:anim>
                                    <p:animEffect transition="in" filter="fade">
                                      <p:cBhvr>
                                        <p:cTn id="19" dur="2000"/>
                                        <p:tgtEl>
                                          <p:spTgt spid="6"/>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2000" fill="hold"/>
                                        <p:tgtEl>
                                          <p:spTgt spid="7"/>
                                        </p:tgtEl>
                                        <p:attrNameLst>
                                          <p:attrName>ppt_w</p:attrName>
                                        </p:attrNameLst>
                                      </p:cBhvr>
                                      <p:tavLst>
                                        <p:tav tm="0">
                                          <p:val>
                                            <p:strVal val="#ppt_w*0.70"/>
                                          </p:val>
                                        </p:tav>
                                        <p:tav tm="100000">
                                          <p:val>
                                            <p:strVal val="#ppt_w"/>
                                          </p:val>
                                        </p:tav>
                                      </p:tavLst>
                                    </p:anim>
                                    <p:anim calcmode="lin" valueType="num">
                                      <p:cBhvr>
                                        <p:cTn id="23" dur="2000" fill="hold"/>
                                        <p:tgtEl>
                                          <p:spTgt spid="7"/>
                                        </p:tgtEl>
                                        <p:attrNameLst>
                                          <p:attrName>ppt_h</p:attrName>
                                        </p:attrNameLst>
                                      </p:cBhvr>
                                      <p:tavLst>
                                        <p:tav tm="0">
                                          <p:val>
                                            <p:strVal val="#ppt_h"/>
                                          </p:val>
                                        </p:tav>
                                        <p:tav tm="100000">
                                          <p:val>
                                            <p:strVal val="#ppt_h"/>
                                          </p:val>
                                        </p:tav>
                                      </p:tavLst>
                                    </p:anim>
                                    <p:animEffect transition="in" filter="fade">
                                      <p:cBhvr>
                                        <p:cTn id="24" dur="2000"/>
                                        <p:tgtEl>
                                          <p:spTgt spid="7"/>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2000" fill="hold"/>
                                        <p:tgtEl>
                                          <p:spTgt spid="8"/>
                                        </p:tgtEl>
                                        <p:attrNameLst>
                                          <p:attrName>ppt_w</p:attrName>
                                        </p:attrNameLst>
                                      </p:cBhvr>
                                      <p:tavLst>
                                        <p:tav tm="0">
                                          <p:val>
                                            <p:strVal val="#ppt_w*0.70"/>
                                          </p:val>
                                        </p:tav>
                                        <p:tav tm="100000">
                                          <p:val>
                                            <p:strVal val="#ppt_w"/>
                                          </p:val>
                                        </p:tav>
                                      </p:tavLst>
                                    </p:anim>
                                    <p:anim calcmode="lin" valueType="num">
                                      <p:cBhvr>
                                        <p:cTn id="28" dur="2000" fill="hold"/>
                                        <p:tgtEl>
                                          <p:spTgt spid="8"/>
                                        </p:tgtEl>
                                        <p:attrNameLst>
                                          <p:attrName>ppt_h</p:attrName>
                                        </p:attrNameLst>
                                      </p:cBhvr>
                                      <p:tavLst>
                                        <p:tav tm="0">
                                          <p:val>
                                            <p:strVal val="#ppt_h"/>
                                          </p:val>
                                        </p:tav>
                                        <p:tav tm="100000">
                                          <p:val>
                                            <p:strVal val="#ppt_h"/>
                                          </p:val>
                                        </p:tav>
                                      </p:tavLst>
                                    </p:anim>
                                    <p:animEffect transition="in" filter="fade">
                                      <p:cBhvr>
                                        <p:cTn id="29" dur="2000"/>
                                        <p:tgtEl>
                                          <p:spTgt spid="8"/>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2000" fill="hold"/>
                                        <p:tgtEl>
                                          <p:spTgt spid="9"/>
                                        </p:tgtEl>
                                        <p:attrNameLst>
                                          <p:attrName>ppt_w</p:attrName>
                                        </p:attrNameLst>
                                      </p:cBhvr>
                                      <p:tavLst>
                                        <p:tav tm="0">
                                          <p:val>
                                            <p:strVal val="#ppt_w*0.70"/>
                                          </p:val>
                                        </p:tav>
                                        <p:tav tm="100000">
                                          <p:val>
                                            <p:strVal val="#ppt_w"/>
                                          </p:val>
                                        </p:tav>
                                      </p:tavLst>
                                    </p:anim>
                                    <p:anim calcmode="lin" valueType="num">
                                      <p:cBhvr>
                                        <p:cTn id="33" dur="2000" fill="hold"/>
                                        <p:tgtEl>
                                          <p:spTgt spid="9"/>
                                        </p:tgtEl>
                                        <p:attrNameLst>
                                          <p:attrName>ppt_h</p:attrName>
                                        </p:attrNameLst>
                                      </p:cBhvr>
                                      <p:tavLst>
                                        <p:tav tm="0">
                                          <p:val>
                                            <p:strVal val="#ppt_h"/>
                                          </p:val>
                                        </p:tav>
                                        <p:tav tm="100000">
                                          <p:val>
                                            <p:strVal val="#ppt_h"/>
                                          </p:val>
                                        </p:tav>
                                      </p:tavLst>
                                    </p:anim>
                                    <p:animEffect transition="in" filter="fade">
                                      <p:cBhvr>
                                        <p:cTn id="34" dur="2000"/>
                                        <p:tgtEl>
                                          <p:spTgt spid="9"/>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2000" fill="hold"/>
                                        <p:tgtEl>
                                          <p:spTgt spid="10"/>
                                        </p:tgtEl>
                                        <p:attrNameLst>
                                          <p:attrName>ppt_w</p:attrName>
                                        </p:attrNameLst>
                                      </p:cBhvr>
                                      <p:tavLst>
                                        <p:tav tm="0">
                                          <p:val>
                                            <p:strVal val="#ppt_w*0.70"/>
                                          </p:val>
                                        </p:tav>
                                        <p:tav tm="100000">
                                          <p:val>
                                            <p:strVal val="#ppt_w"/>
                                          </p:val>
                                        </p:tav>
                                      </p:tavLst>
                                    </p:anim>
                                    <p:anim calcmode="lin" valueType="num">
                                      <p:cBhvr>
                                        <p:cTn id="38" dur="2000" fill="hold"/>
                                        <p:tgtEl>
                                          <p:spTgt spid="10"/>
                                        </p:tgtEl>
                                        <p:attrNameLst>
                                          <p:attrName>ppt_h</p:attrName>
                                        </p:attrNameLst>
                                      </p:cBhvr>
                                      <p:tavLst>
                                        <p:tav tm="0">
                                          <p:val>
                                            <p:strVal val="#ppt_h"/>
                                          </p:val>
                                        </p:tav>
                                        <p:tav tm="100000">
                                          <p:val>
                                            <p:strVal val="#ppt_h"/>
                                          </p:val>
                                        </p:tav>
                                      </p:tavLst>
                                    </p:anim>
                                    <p:animEffect transition="in" filter="fade">
                                      <p:cBhvr>
                                        <p:cTn id="39" dur="2000"/>
                                        <p:tgtEl>
                                          <p:spTgt spid="10"/>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2000" fill="hold"/>
                                        <p:tgtEl>
                                          <p:spTgt spid="11"/>
                                        </p:tgtEl>
                                        <p:attrNameLst>
                                          <p:attrName>ppt_w</p:attrName>
                                        </p:attrNameLst>
                                      </p:cBhvr>
                                      <p:tavLst>
                                        <p:tav tm="0">
                                          <p:val>
                                            <p:strVal val="#ppt_w*0.70"/>
                                          </p:val>
                                        </p:tav>
                                        <p:tav tm="100000">
                                          <p:val>
                                            <p:strVal val="#ppt_w"/>
                                          </p:val>
                                        </p:tav>
                                      </p:tavLst>
                                    </p:anim>
                                    <p:anim calcmode="lin" valueType="num">
                                      <p:cBhvr>
                                        <p:cTn id="43" dur="2000" fill="hold"/>
                                        <p:tgtEl>
                                          <p:spTgt spid="11"/>
                                        </p:tgtEl>
                                        <p:attrNameLst>
                                          <p:attrName>ppt_h</p:attrName>
                                        </p:attrNameLst>
                                      </p:cBhvr>
                                      <p:tavLst>
                                        <p:tav tm="0">
                                          <p:val>
                                            <p:strVal val="#ppt_h"/>
                                          </p:val>
                                        </p:tav>
                                        <p:tav tm="100000">
                                          <p:val>
                                            <p:strVal val="#ppt_h"/>
                                          </p:val>
                                        </p:tav>
                                      </p:tavLst>
                                    </p:anim>
                                    <p:animEffect transition="in" filter="fade">
                                      <p:cBhvr>
                                        <p:cTn id="44" dur="2000"/>
                                        <p:tgtEl>
                                          <p:spTgt spid="11"/>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2000" fill="hold"/>
                                        <p:tgtEl>
                                          <p:spTgt spid="12"/>
                                        </p:tgtEl>
                                        <p:attrNameLst>
                                          <p:attrName>ppt_w</p:attrName>
                                        </p:attrNameLst>
                                      </p:cBhvr>
                                      <p:tavLst>
                                        <p:tav tm="0">
                                          <p:val>
                                            <p:strVal val="#ppt_w*0.70"/>
                                          </p:val>
                                        </p:tav>
                                        <p:tav tm="100000">
                                          <p:val>
                                            <p:strVal val="#ppt_w"/>
                                          </p:val>
                                        </p:tav>
                                      </p:tavLst>
                                    </p:anim>
                                    <p:anim calcmode="lin" valueType="num">
                                      <p:cBhvr>
                                        <p:cTn id="48" dur="2000" fill="hold"/>
                                        <p:tgtEl>
                                          <p:spTgt spid="12"/>
                                        </p:tgtEl>
                                        <p:attrNameLst>
                                          <p:attrName>ppt_h</p:attrName>
                                        </p:attrNameLst>
                                      </p:cBhvr>
                                      <p:tavLst>
                                        <p:tav tm="0">
                                          <p:val>
                                            <p:strVal val="#ppt_h"/>
                                          </p:val>
                                        </p:tav>
                                        <p:tav tm="100000">
                                          <p:val>
                                            <p:strVal val="#ppt_h"/>
                                          </p:val>
                                        </p:tav>
                                      </p:tavLst>
                                    </p:anim>
                                    <p:animEffect transition="in" filter="fade">
                                      <p:cBhvr>
                                        <p:cTn id="49" dur="2000"/>
                                        <p:tgtEl>
                                          <p:spTgt spid="12"/>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2000" fill="hold"/>
                                        <p:tgtEl>
                                          <p:spTgt spid="13"/>
                                        </p:tgtEl>
                                        <p:attrNameLst>
                                          <p:attrName>ppt_w</p:attrName>
                                        </p:attrNameLst>
                                      </p:cBhvr>
                                      <p:tavLst>
                                        <p:tav tm="0">
                                          <p:val>
                                            <p:strVal val="#ppt_w*0.70"/>
                                          </p:val>
                                        </p:tav>
                                        <p:tav tm="100000">
                                          <p:val>
                                            <p:strVal val="#ppt_w"/>
                                          </p:val>
                                        </p:tav>
                                      </p:tavLst>
                                    </p:anim>
                                    <p:anim calcmode="lin" valueType="num">
                                      <p:cBhvr>
                                        <p:cTn id="53" dur="2000" fill="hold"/>
                                        <p:tgtEl>
                                          <p:spTgt spid="13"/>
                                        </p:tgtEl>
                                        <p:attrNameLst>
                                          <p:attrName>ppt_h</p:attrName>
                                        </p:attrNameLst>
                                      </p:cBhvr>
                                      <p:tavLst>
                                        <p:tav tm="0">
                                          <p:val>
                                            <p:strVal val="#ppt_h"/>
                                          </p:val>
                                        </p:tav>
                                        <p:tav tm="100000">
                                          <p:val>
                                            <p:strVal val="#ppt_h"/>
                                          </p:val>
                                        </p:tav>
                                      </p:tavLst>
                                    </p:anim>
                                    <p:animEffect transition="in" filter="fade">
                                      <p:cBhvr>
                                        <p:cTn id="54" dur="2000"/>
                                        <p:tgtEl>
                                          <p:spTgt spid="13"/>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2000" fill="hold"/>
                                        <p:tgtEl>
                                          <p:spTgt spid="49"/>
                                        </p:tgtEl>
                                        <p:attrNameLst>
                                          <p:attrName>ppt_w</p:attrName>
                                        </p:attrNameLst>
                                      </p:cBhvr>
                                      <p:tavLst>
                                        <p:tav tm="0">
                                          <p:val>
                                            <p:strVal val="#ppt_w*0.70"/>
                                          </p:val>
                                        </p:tav>
                                        <p:tav tm="100000">
                                          <p:val>
                                            <p:strVal val="#ppt_w"/>
                                          </p:val>
                                        </p:tav>
                                      </p:tavLst>
                                    </p:anim>
                                    <p:anim calcmode="lin" valueType="num">
                                      <p:cBhvr>
                                        <p:cTn id="58" dur="2000" fill="hold"/>
                                        <p:tgtEl>
                                          <p:spTgt spid="49"/>
                                        </p:tgtEl>
                                        <p:attrNameLst>
                                          <p:attrName>ppt_h</p:attrName>
                                        </p:attrNameLst>
                                      </p:cBhvr>
                                      <p:tavLst>
                                        <p:tav tm="0">
                                          <p:val>
                                            <p:strVal val="#ppt_h"/>
                                          </p:val>
                                        </p:tav>
                                        <p:tav tm="100000">
                                          <p:val>
                                            <p:strVal val="#ppt_h"/>
                                          </p:val>
                                        </p:tav>
                                      </p:tavLst>
                                    </p:anim>
                                    <p:animEffect transition="in" filter="fade">
                                      <p:cBhvr>
                                        <p:cTn id="59" dur="2000"/>
                                        <p:tgtEl>
                                          <p:spTgt spid="49"/>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2000" fill="hold"/>
                                        <p:tgtEl>
                                          <p:spTgt spid="14"/>
                                        </p:tgtEl>
                                        <p:attrNameLst>
                                          <p:attrName>ppt_w</p:attrName>
                                        </p:attrNameLst>
                                      </p:cBhvr>
                                      <p:tavLst>
                                        <p:tav tm="0">
                                          <p:val>
                                            <p:strVal val="#ppt_w*0.70"/>
                                          </p:val>
                                        </p:tav>
                                        <p:tav tm="100000">
                                          <p:val>
                                            <p:strVal val="#ppt_w"/>
                                          </p:val>
                                        </p:tav>
                                      </p:tavLst>
                                    </p:anim>
                                    <p:anim calcmode="lin" valueType="num">
                                      <p:cBhvr>
                                        <p:cTn id="65" dur="2000" fill="hold"/>
                                        <p:tgtEl>
                                          <p:spTgt spid="14"/>
                                        </p:tgtEl>
                                        <p:attrNameLst>
                                          <p:attrName>ppt_h</p:attrName>
                                        </p:attrNameLst>
                                      </p:cBhvr>
                                      <p:tavLst>
                                        <p:tav tm="0">
                                          <p:val>
                                            <p:strVal val="#ppt_h"/>
                                          </p:val>
                                        </p:tav>
                                        <p:tav tm="100000">
                                          <p:val>
                                            <p:strVal val="#ppt_h"/>
                                          </p:val>
                                        </p:tav>
                                      </p:tavLst>
                                    </p:anim>
                                    <p:animEffect transition="in" filter="fade">
                                      <p:cBhvr>
                                        <p:cTn id="66" dur="2000"/>
                                        <p:tgtEl>
                                          <p:spTgt spid="14"/>
                                        </p:tgtEl>
                                      </p:cBhvr>
                                    </p:animEffect>
                                  </p:childTnLst>
                                </p:cTn>
                              </p:par>
                              <p:par>
                                <p:cTn id="67" presetID="55"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2000" fill="hold"/>
                                        <p:tgtEl>
                                          <p:spTgt spid="15"/>
                                        </p:tgtEl>
                                        <p:attrNameLst>
                                          <p:attrName>ppt_w</p:attrName>
                                        </p:attrNameLst>
                                      </p:cBhvr>
                                      <p:tavLst>
                                        <p:tav tm="0">
                                          <p:val>
                                            <p:strVal val="#ppt_w*0.70"/>
                                          </p:val>
                                        </p:tav>
                                        <p:tav tm="100000">
                                          <p:val>
                                            <p:strVal val="#ppt_w"/>
                                          </p:val>
                                        </p:tav>
                                      </p:tavLst>
                                    </p:anim>
                                    <p:anim calcmode="lin" valueType="num">
                                      <p:cBhvr>
                                        <p:cTn id="70" dur="2000" fill="hold"/>
                                        <p:tgtEl>
                                          <p:spTgt spid="15"/>
                                        </p:tgtEl>
                                        <p:attrNameLst>
                                          <p:attrName>ppt_h</p:attrName>
                                        </p:attrNameLst>
                                      </p:cBhvr>
                                      <p:tavLst>
                                        <p:tav tm="0">
                                          <p:val>
                                            <p:strVal val="#ppt_h"/>
                                          </p:val>
                                        </p:tav>
                                        <p:tav tm="100000">
                                          <p:val>
                                            <p:strVal val="#ppt_h"/>
                                          </p:val>
                                        </p:tav>
                                      </p:tavLst>
                                    </p:anim>
                                    <p:animEffect transition="in" filter="fade">
                                      <p:cBhvr>
                                        <p:cTn id="71" dur="2000"/>
                                        <p:tgtEl>
                                          <p:spTgt spid="15"/>
                                        </p:tgtEl>
                                      </p:cBhvr>
                                    </p:animEffect>
                                  </p:childTnLst>
                                </p:cTn>
                              </p:par>
                              <p:par>
                                <p:cTn id="72" presetID="55" presetClass="entr" presetSubtype="0"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2000" fill="hold"/>
                                        <p:tgtEl>
                                          <p:spTgt spid="16"/>
                                        </p:tgtEl>
                                        <p:attrNameLst>
                                          <p:attrName>ppt_w</p:attrName>
                                        </p:attrNameLst>
                                      </p:cBhvr>
                                      <p:tavLst>
                                        <p:tav tm="0">
                                          <p:val>
                                            <p:strVal val="#ppt_w*0.70"/>
                                          </p:val>
                                        </p:tav>
                                        <p:tav tm="100000">
                                          <p:val>
                                            <p:strVal val="#ppt_w"/>
                                          </p:val>
                                        </p:tav>
                                      </p:tavLst>
                                    </p:anim>
                                    <p:anim calcmode="lin" valueType="num">
                                      <p:cBhvr>
                                        <p:cTn id="75" dur="2000" fill="hold"/>
                                        <p:tgtEl>
                                          <p:spTgt spid="16"/>
                                        </p:tgtEl>
                                        <p:attrNameLst>
                                          <p:attrName>ppt_h</p:attrName>
                                        </p:attrNameLst>
                                      </p:cBhvr>
                                      <p:tavLst>
                                        <p:tav tm="0">
                                          <p:val>
                                            <p:strVal val="#ppt_h"/>
                                          </p:val>
                                        </p:tav>
                                        <p:tav tm="100000">
                                          <p:val>
                                            <p:strVal val="#ppt_h"/>
                                          </p:val>
                                        </p:tav>
                                      </p:tavLst>
                                    </p:anim>
                                    <p:animEffect transition="in" filter="fade">
                                      <p:cBhvr>
                                        <p:cTn id="76" dur="2000"/>
                                        <p:tgtEl>
                                          <p:spTgt spid="16"/>
                                        </p:tgtEl>
                                      </p:cBhvr>
                                    </p:animEffect>
                                  </p:childTnLst>
                                </p:cTn>
                              </p:par>
                              <p:par>
                                <p:cTn id="77" presetID="55" presetClass="entr" presetSubtype="0" fill="hold" grpId="0" nodeType="with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p:cTn id="79" dur="2000" fill="hold"/>
                                        <p:tgtEl>
                                          <p:spTgt spid="17"/>
                                        </p:tgtEl>
                                        <p:attrNameLst>
                                          <p:attrName>ppt_w</p:attrName>
                                        </p:attrNameLst>
                                      </p:cBhvr>
                                      <p:tavLst>
                                        <p:tav tm="0">
                                          <p:val>
                                            <p:strVal val="#ppt_w*0.70"/>
                                          </p:val>
                                        </p:tav>
                                        <p:tav tm="100000">
                                          <p:val>
                                            <p:strVal val="#ppt_w"/>
                                          </p:val>
                                        </p:tav>
                                      </p:tavLst>
                                    </p:anim>
                                    <p:anim calcmode="lin" valueType="num">
                                      <p:cBhvr>
                                        <p:cTn id="80" dur="2000" fill="hold"/>
                                        <p:tgtEl>
                                          <p:spTgt spid="17"/>
                                        </p:tgtEl>
                                        <p:attrNameLst>
                                          <p:attrName>ppt_h</p:attrName>
                                        </p:attrNameLst>
                                      </p:cBhvr>
                                      <p:tavLst>
                                        <p:tav tm="0">
                                          <p:val>
                                            <p:strVal val="#ppt_h"/>
                                          </p:val>
                                        </p:tav>
                                        <p:tav tm="100000">
                                          <p:val>
                                            <p:strVal val="#ppt_h"/>
                                          </p:val>
                                        </p:tav>
                                      </p:tavLst>
                                    </p:anim>
                                    <p:animEffect transition="in" filter="fade">
                                      <p:cBhvr>
                                        <p:cTn id="81" dur="2000"/>
                                        <p:tgtEl>
                                          <p:spTgt spid="17"/>
                                        </p:tgtEl>
                                      </p:cBhvr>
                                    </p:animEffect>
                                  </p:childTnLst>
                                </p:cTn>
                              </p:par>
                              <p:par>
                                <p:cTn id="82" presetID="55" presetClass="entr" presetSubtype="0" fill="hold" grpId="0" nodeType="withEffect">
                                  <p:stCondLst>
                                    <p:cond delay="0"/>
                                  </p:stCondLst>
                                  <p:childTnLst>
                                    <p:set>
                                      <p:cBhvr>
                                        <p:cTn id="83" dur="1" fill="hold">
                                          <p:stCondLst>
                                            <p:cond delay="0"/>
                                          </p:stCondLst>
                                        </p:cTn>
                                        <p:tgtEl>
                                          <p:spTgt spid="18"/>
                                        </p:tgtEl>
                                        <p:attrNameLst>
                                          <p:attrName>style.visibility</p:attrName>
                                        </p:attrNameLst>
                                      </p:cBhvr>
                                      <p:to>
                                        <p:strVal val="visible"/>
                                      </p:to>
                                    </p:set>
                                    <p:anim calcmode="lin" valueType="num">
                                      <p:cBhvr>
                                        <p:cTn id="84" dur="2000" fill="hold"/>
                                        <p:tgtEl>
                                          <p:spTgt spid="18"/>
                                        </p:tgtEl>
                                        <p:attrNameLst>
                                          <p:attrName>ppt_w</p:attrName>
                                        </p:attrNameLst>
                                      </p:cBhvr>
                                      <p:tavLst>
                                        <p:tav tm="0">
                                          <p:val>
                                            <p:strVal val="#ppt_w*0.70"/>
                                          </p:val>
                                        </p:tav>
                                        <p:tav tm="100000">
                                          <p:val>
                                            <p:strVal val="#ppt_w"/>
                                          </p:val>
                                        </p:tav>
                                      </p:tavLst>
                                    </p:anim>
                                    <p:anim calcmode="lin" valueType="num">
                                      <p:cBhvr>
                                        <p:cTn id="85" dur="2000" fill="hold"/>
                                        <p:tgtEl>
                                          <p:spTgt spid="18"/>
                                        </p:tgtEl>
                                        <p:attrNameLst>
                                          <p:attrName>ppt_h</p:attrName>
                                        </p:attrNameLst>
                                      </p:cBhvr>
                                      <p:tavLst>
                                        <p:tav tm="0">
                                          <p:val>
                                            <p:strVal val="#ppt_h"/>
                                          </p:val>
                                        </p:tav>
                                        <p:tav tm="100000">
                                          <p:val>
                                            <p:strVal val="#ppt_h"/>
                                          </p:val>
                                        </p:tav>
                                      </p:tavLst>
                                    </p:anim>
                                    <p:animEffect transition="in" filter="fade">
                                      <p:cBhvr>
                                        <p:cTn id="86" dur="2000"/>
                                        <p:tgtEl>
                                          <p:spTgt spid="18"/>
                                        </p:tgtEl>
                                      </p:cBhvr>
                                    </p:animEffect>
                                  </p:childTnLst>
                                </p:cTn>
                              </p:par>
                              <p:par>
                                <p:cTn id="87" presetID="55" presetClass="entr" presetSubtype="0"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000" fill="hold"/>
                                        <p:tgtEl>
                                          <p:spTgt spid="19"/>
                                        </p:tgtEl>
                                        <p:attrNameLst>
                                          <p:attrName>ppt_w</p:attrName>
                                        </p:attrNameLst>
                                      </p:cBhvr>
                                      <p:tavLst>
                                        <p:tav tm="0">
                                          <p:val>
                                            <p:strVal val="#ppt_w*0.70"/>
                                          </p:val>
                                        </p:tav>
                                        <p:tav tm="100000">
                                          <p:val>
                                            <p:strVal val="#ppt_w"/>
                                          </p:val>
                                        </p:tav>
                                      </p:tavLst>
                                    </p:anim>
                                    <p:anim calcmode="lin" valueType="num">
                                      <p:cBhvr>
                                        <p:cTn id="90" dur="2000" fill="hold"/>
                                        <p:tgtEl>
                                          <p:spTgt spid="19"/>
                                        </p:tgtEl>
                                        <p:attrNameLst>
                                          <p:attrName>ppt_h</p:attrName>
                                        </p:attrNameLst>
                                      </p:cBhvr>
                                      <p:tavLst>
                                        <p:tav tm="0">
                                          <p:val>
                                            <p:strVal val="#ppt_h"/>
                                          </p:val>
                                        </p:tav>
                                        <p:tav tm="100000">
                                          <p:val>
                                            <p:strVal val="#ppt_h"/>
                                          </p:val>
                                        </p:tav>
                                      </p:tavLst>
                                    </p:anim>
                                    <p:animEffect transition="in" filter="fade">
                                      <p:cBhvr>
                                        <p:cTn id="91" dur="2000"/>
                                        <p:tgtEl>
                                          <p:spTgt spid="19"/>
                                        </p:tgtEl>
                                      </p:cBhvr>
                                    </p:animEffect>
                                  </p:childTnLst>
                                </p:cTn>
                              </p:par>
                              <p:par>
                                <p:cTn id="92" presetID="55" presetClass="entr" presetSubtype="0" fill="hold" grpId="0" nodeType="withEffect">
                                  <p:stCondLst>
                                    <p:cond delay="0"/>
                                  </p:stCondLst>
                                  <p:childTnLst>
                                    <p:set>
                                      <p:cBhvr>
                                        <p:cTn id="93" dur="1" fill="hold">
                                          <p:stCondLst>
                                            <p:cond delay="0"/>
                                          </p:stCondLst>
                                        </p:cTn>
                                        <p:tgtEl>
                                          <p:spTgt spid="20"/>
                                        </p:tgtEl>
                                        <p:attrNameLst>
                                          <p:attrName>style.visibility</p:attrName>
                                        </p:attrNameLst>
                                      </p:cBhvr>
                                      <p:to>
                                        <p:strVal val="visible"/>
                                      </p:to>
                                    </p:set>
                                    <p:anim calcmode="lin" valueType="num">
                                      <p:cBhvr>
                                        <p:cTn id="94" dur="2000" fill="hold"/>
                                        <p:tgtEl>
                                          <p:spTgt spid="20"/>
                                        </p:tgtEl>
                                        <p:attrNameLst>
                                          <p:attrName>ppt_w</p:attrName>
                                        </p:attrNameLst>
                                      </p:cBhvr>
                                      <p:tavLst>
                                        <p:tav tm="0">
                                          <p:val>
                                            <p:strVal val="#ppt_w*0.70"/>
                                          </p:val>
                                        </p:tav>
                                        <p:tav tm="100000">
                                          <p:val>
                                            <p:strVal val="#ppt_w"/>
                                          </p:val>
                                        </p:tav>
                                      </p:tavLst>
                                    </p:anim>
                                    <p:anim calcmode="lin" valueType="num">
                                      <p:cBhvr>
                                        <p:cTn id="95" dur="2000" fill="hold"/>
                                        <p:tgtEl>
                                          <p:spTgt spid="20"/>
                                        </p:tgtEl>
                                        <p:attrNameLst>
                                          <p:attrName>ppt_h</p:attrName>
                                        </p:attrNameLst>
                                      </p:cBhvr>
                                      <p:tavLst>
                                        <p:tav tm="0">
                                          <p:val>
                                            <p:strVal val="#ppt_h"/>
                                          </p:val>
                                        </p:tav>
                                        <p:tav tm="100000">
                                          <p:val>
                                            <p:strVal val="#ppt_h"/>
                                          </p:val>
                                        </p:tav>
                                      </p:tavLst>
                                    </p:anim>
                                    <p:animEffect transition="in" filter="fade">
                                      <p:cBhvr>
                                        <p:cTn id="96" dur="2000"/>
                                        <p:tgtEl>
                                          <p:spTgt spid="20"/>
                                        </p:tgtEl>
                                      </p:cBhvr>
                                    </p:animEffect>
                                  </p:childTnLst>
                                </p:cTn>
                              </p:par>
                              <p:par>
                                <p:cTn id="97" presetID="55"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 calcmode="lin" valueType="num">
                                      <p:cBhvr>
                                        <p:cTn id="99" dur="2000" fill="hold"/>
                                        <p:tgtEl>
                                          <p:spTgt spid="21"/>
                                        </p:tgtEl>
                                        <p:attrNameLst>
                                          <p:attrName>ppt_w</p:attrName>
                                        </p:attrNameLst>
                                      </p:cBhvr>
                                      <p:tavLst>
                                        <p:tav tm="0">
                                          <p:val>
                                            <p:strVal val="#ppt_w*0.70"/>
                                          </p:val>
                                        </p:tav>
                                        <p:tav tm="100000">
                                          <p:val>
                                            <p:strVal val="#ppt_w"/>
                                          </p:val>
                                        </p:tav>
                                      </p:tavLst>
                                    </p:anim>
                                    <p:anim calcmode="lin" valueType="num">
                                      <p:cBhvr>
                                        <p:cTn id="100" dur="2000" fill="hold"/>
                                        <p:tgtEl>
                                          <p:spTgt spid="21"/>
                                        </p:tgtEl>
                                        <p:attrNameLst>
                                          <p:attrName>ppt_h</p:attrName>
                                        </p:attrNameLst>
                                      </p:cBhvr>
                                      <p:tavLst>
                                        <p:tav tm="0">
                                          <p:val>
                                            <p:strVal val="#ppt_h"/>
                                          </p:val>
                                        </p:tav>
                                        <p:tav tm="100000">
                                          <p:val>
                                            <p:strVal val="#ppt_h"/>
                                          </p:val>
                                        </p:tav>
                                      </p:tavLst>
                                    </p:anim>
                                    <p:animEffect transition="in" filter="fade">
                                      <p:cBhvr>
                                        <p:cTn id="101" dur="2000"/>
                                        <p:tgtEl>
                                          <p:spTgt spid="21"/>
                                        </p:tgtEl>
                                      </p:cBhvr>
                                    </p:animEffect>
                                  </p:childTnLst>
                                </p:cTn>
                              </p:par>
                              <p:par>
                                <p:cTn id="102" presetID="55" presetClass="entr" presetSubtype="0" fill="hold" grpId="0" nodeType="with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2000" fill="hold"/>
                                        <p:tgtEl>
                                          <p:spTgt spid="22"/>
                                        </p:tgtEl>
                                        <p:attrNameLst>
                                          <p:attrName>ppt_w</p:attrName>
                                        </p:attrNameLst>
                                      </p:cBhvr>
                                      <p:tavLst>
                                        <p:tav tm="0">
                                          <p:val>
                                            <p:strVal val="#ppt_w*0.70"/>
                                          </p:val>
                                        </p:tav>
                                        <p:tav tm="100000">
                                          <p:val>
                                            <p:strVal val="#ppt_w"/>
                                          </p:val>
                                        </p:tav>
                                      </p:tavLst>
                                    </p:anim>
                                    <p:anim calcmode="lin" valueType="num">
                                      <p:cBhvr>
                                        <p:cTn id="105" dur="2000" fill="hold"/>
                                        <p:tgtEl>
                                          <p:spTgt spid="22"/>
                                        </p:tgtEl>
                                        <p:attrNameLst>
                                          <p:attrName>ppt_h</p:attrName>
                                        </p:attrNameLst>
                                      </p:cBhvr>
                                      <p:tavLst>
                                        <p:tav tm="0">
                                          <p:val>
                                            <p:strVal val="#ppt_h"/>
                                          </p:val>
                                        </p:tav>
                                        <p:tav tm="100000">
                                          <p:val>
                                            <p:strVal val="#ppt_h"/>
                                          </p:val>
                                        </p:tav>
                                      </p:tavLst>
                                    </p:anim>
                                    <p:animEffect transition="in" filter="fade">
                                      <p:cBhvr>
                                        <p:cTn id="106" dur="2000"/>
                                        <p:tgtEl>
                                          <p:spTgt spid="22"/>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p:cTn id="109" dur="2000" fill="hold"/>
                                        <p:tgtEl>
                                          <p:spTgt spid="23"/>
                                        </p:tgtEl>
                                        <p:attrNameLst>
                                          <p:attrName>ppt_w</p:attrName>
                                        </p:attrNameLst>
                                      </p:cBhvr>
                                      <p:tavLst>
                                        <p:tav tm="0">
                                          <p:val>
                                            <p:strVal val="#ppt_w*0.70"/>
                                          </p:val>
                                        </p:tav>
                                        <p:tav tm="100000">
                                          <p:val>
                                            <p:strVal val="#ppt_w"/>
                                          </p:val>
                                        </p:tav>
                                      </p:tavLst>
                                    </p:anim>
                                    <p:anim calcmode="lin" valueType="num">
                                      <p:cBhvr>
                                        <p:cTn id="110" dur="2000" fill="hold"/>
                                        <p:tgtEl>
                                          <p:spTgt spid="23"/>
                                        </p:tgtEl>
                                        <p:attrNameLst>
                                          <p:attrName>ppt_h</p:attrName>
                                        </p:attrNameLst>
                                      </p:cBhvr>
                                      <p:tavLst>
                                        <p:tav tm="0">
                                          <p:val>
                                            <p:strVal val="#ppt_h"/>
                                          </p:val>
                                        </p:tav>
                                        <p:tav tm="100000">
                                          <p:val>
                                            <p:strVal val="#ppt_h"/>
                                          </p:val>
                                        </p:tav>
                                      </p:tavLst>
                                    </p:anim>
                                    <p:animEffect transition="in" filter="fade">
                                      <p:cBhvr>
                                        <p:cTn id="111" dur="2000"/>
                                        <p:tgtEl>
                                          <p:spTgt spid="23"/>
                                        </p:tgtEl>
                                      </p:cBhvr>
                                    </p:animEffect>
                                  </p:childTnLst>
                                </p:cTn>
                              </p:par>
                              <p:par>
                                <p:cTn id="112" presetID="55" presetClass="entr" presetSubtype="0" fill="hold" grpId="0" nodeType="with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2000" fill="hold"/>
                                        <p:tgtEl>
                                          <p:spTgt spid="24"/>
                                        </p:tgtEl>
                                        <p:attrNameLst>
                                          <p:attrName>ppt_w</p:attrName>
                                        </p:attrNameLst>
                                      </p:cBhvr>
                                      <p:tavLst>
                                        <p:tav tm="0">
                                          <p:val>
                                            <p:strVal val="#ppt_w*0.70"/>
                                          </p:val>
                                        </p:tav>
                                        <p:tav tm="100000">
                                          <p:val>
                                            <p:strVal val="#ppt_w"/>
                                          </p:val>
                                        </p:tav>
                                      </p:tavLst>
                                    </p:anim>
                                    <p:anim calcmode="lin" valueType="num">
                                      <p:cBhvr>
                                        <p:cTn id="115" dur="2000" fill="hold"/>
                                        <p:tgtEl>
                                          <p:spTgt spid="24"/>
                                        </p:tgtEl>
                                        <p:attrNameLst>
                                          <p:attrName>ppt_h</p:attrName>
                                        </p:attrNameLst>
                                      </p:cBhvr>
                                      <p:tavLst>
                                        <p:tav tm="0">
                                          <p:val>
                                            <p:strVal val="#ppt_h"/>
                                          </p:val>
                                        </p:tav>
                                        <p:tav tm="100000">
                                          <p:val>
                                            <p:strVal val="#ppt_h"/>
                                          </p:val>
                                        </p:tav>
                                      </p:tavLst>
                                    </p:anim>
                                    <p:animEffect transition="in" filter="fade">
                                      <p:cBhvr>
                                        <p:cTn id="116" dur="2000"/>
                                        <p:tgtEl>
                                          <p:spTgt spid="24"/>
                                        </p:tgtEl>
                                      </p:cBhvr>
                                    </p:animEffect>
                                  </p:childTnLst>
                                </p:cTn>
                              </p:par>
                              <p:par>
                                <p:cTn id="117" presetID="55" presetClass="entr" presetSubtype="0" fill="hold" grpId="0" nodeType="withEffect">
                                  <p:stCondLst>
                                    <p:cond delay="0"/>
                                  </p:stCondLst>
                                  <p:childTnLst>
                                    <p:set>
                                      <p:cBhvr>
                                        <p:cTn id="118" dur="1" fill="hold">
                                          <p:stCondLst>
                                            <p:cond delay="0"/>
                                          </p:stCondLst>
                                        </p:cTn>
                                        <p:tgtEl>
                                          <p:spTgt spid="25"/>
                                        </p:tgtEl>
                                        <p:attrNameLst>
                                          <p:attrName>style.visibility</p:attrName>
                                        </p:attrNameLst>
                                      </p:cBhvr>
                                      <p:to>
                                        <p:strVal val="visible"/>
                                      </p:to>
                                    </p:set>
                                    <p:anim calcmode="lin" valueType="num">
                                      <p:cBhvr>
                                        <p:cTn id="119" dur="2000" fill="hold"/>
                                        <p:tgtEl>
                                          <p:spTgt spid="25"/>
                                        </p:tgtEl>
                                        <p:attrNameLst>
                                          <p:attrName>ppt_w</p:attrName>
                                        </p:attrNameLst>
                                      </p:cBhvr>
                                      <p:tavLst>
                                        <p:tav tm="0">
                                          <p:val>
                                            <p:strVal val="#ppt_w*0.70"/>
                                          </p:val>
                                        </p:tav>
                                        <p:tav tm="100000">
                                          <p:val>
                                            <p:strVal val="#ppt_w"/>
                                          </p:val>
                                        </p:tav>
                                      </p:tavLst>
                                    </p:anim>
                                    <p:anim calcmode="lin" valueType="num">
                                      <p:cBhvr>
                                        <p:cTn id="120" dur="2000" fill="hold"/>
                                        <p:tgtEl>
                                          <p:spTgt spid="25"/>
                                        </p:tgtEl>
                                        <p:attrNameLst>
                                          <p:attrName>ppt_h</p:attrName>
                                        </p:attrNameLst>
                                      </p:cBhvr>
                                      <p:tavLst>
                                        <p:tav tm="0">
                                          <p:val>
                                            <p:strVal val="#ppt_h"/>
                                          </p:val>
                                        </p:tav>
                                        <p:tav tm="100000">
                                          <p:val>
                                            <p:strVal val="#ppt_h"/>
                                          </p:val>
                                        </p:tav>
                                      </p:tavLst>
                                    </p:anim>
                                    <p:animEffect transition="in" filter="fade">
                                      <p:cBhvr>
                                        <p:cTn id="121" dur="2000"/>
                                        <p:tgtEl>
                                          <p:spTgt spid="25"/>
                                        </p:tgtEl>
                                      </p:cBhvr>
                                    </p:animEffect>
                                  </p:childTnLst>
                                </p:cTn>
                              </p:par>
                              <p:par>
                                <p:cTn id="122" presetID="55" presetClass="entr" presetSubtype="0" fill="hold" grpId="0" nodeType="withEffect">
                                  <p:stCondLst>
                                    <p:cond delay="0"/>
                                  </p:stCondLst>
                                  <p:childTnLst>
                                    <p:set>
                                      <p:cBhvr>
                                        <p:cTn id="123" dur="1" fill="hold">
                                          <p:stCondLst>
                                            <p:cond delay="0"/>
                                          </p:stCondLst>
                                        </p:cTn>
                                        <p:tgtEl>
                                          <p:spTgt spid="26"/>
                                        </p:tgtEl>
                                        <p:attrNameLst>
                                          <p:attrName>style.visibility</p:attrName>
                                        </p:attrNameLst>
                                      </p:cBhvr>
                                      <p:to>
                                        <p:strVal val="visible"/>
                                      </p:to>
                                    </p:set>
                                    <p:anim calcmode="lin" valueType="num">
                                      <p:cBhvr>
                                        <p:cTn id="124" dur="2000" fill="hold"/>
                                        <p:tgtEl>
                                          <p:spTgt spid="26"/>
                                        </p:tgtEl>
                                        <p:attrNameLst>
                                          <p:attrName>ppt_w</p:attrName>
                                        </p:attrNameLst>
                                      </p:cBhvr>
                                      <p:tavLst>
                                        <p:tav tm="0">
                                          <p:val>
                                            <p:strVal val="#ppt_w*0.70"/>
                                          </p:val>
                                        </p:tav>
                                        <p:tav tm="100000">
                                          <p:val>
                                            <p:strVal val="#ppt_w"/>
                                          </p:val>
                                        </p:tav>
                                      </p:tavLst>
                                    </p:anim>
                                    <p:anim calcmode="lin" valueType="num">
                                      <p:cBhvr>
                                        <p:cTn id="125" dur="2000" fill="hold"/>
                                        <p:tgtEl>
                                          <p:spTgt spid="26"/>
                                        </p:tgtEl>
                                        <p:attrNameLst>
                                          <p:attrName>ppt_h</p:attrName>
                                        </p:attrNameLst>
                                      </p:cBhvr>
                                      <p:tavLst>
                                        <p:tav tm="0">
                                          <p:val>
                                            <p:strVal val="#ppt_h"/>
                                          </p:val>
                                        </p:tav>
                                        <p:tav tm="100000">
                                          <p:val>
                                            <p:strVal val="#ppt_h"/>
                                          </p:val>
                                        </p:tav>
                                      </p:tavLst>
                                    </p:anim>
                                    <p:animEffect transition="in" filter="fade">
                                      <p:cBhvr>
                                        <p:cTn id="126" dur="2000"/>
                                        <p:tgtEl>
                                          <p:spTgt spid="26"/>
                                        </p:tgtEl>
                                      </p:cBhvr>
                                    </p:animEffect>
                                  </p:childTnLst>
                                </p:cTn>
                              </p:par>
                              <p:par>
                                <p:cTn id="127" presetID="55" presetClass="entr" presetSubtype="0" fill="hold" grpId="0" nodeType="withEffect">
                                  <p:stCondLst>
                                    <p:cond delay="0"/>
                                  </p:stCondLst>
                                  <p:childTnLst>
                                    <p:set>
                                      <p:cBhvr>
                                        <p:cTn id="128" dur="1" fill="hold">
                                          <p:stCondLst>
                                            <p:cond delay="0"/>
                                          </p:stCondLst>
                                        </p:cTn>
                                        <p:tgtEl>
                                          <p:spTgt spid="27"/>
                                        </p:tgtEl>
                                        <p:attrNameLst>
                                          <p:attrName>style.visibility</p:attrName>
                                        </p:attrNameLst>
                                      </p:cBhvr>
                                      <p:to>
                                        <p:strVal val="visible"/>
                                      </p:to>
                                    </p:set>
                                    <p:anim calcmode="lin" valueType="num">
                                      <p:cBhvr>
                                        <p:cTn id="129" dur="2000" fill="hold"/>
                                        <p:tgtEl>
                                          <p:spTgt spid="27"/>
                                        </p:tgtEl>
                                        <p:attrNameLst>
                                          <p:attrName>ppt_w</p:attrName>
                                        </p:attrNameLst>
                                      </p:cBhvr>
                                      <p:tavLst>
                                        <p:tav tm="0">
                                          <p:val>
                                            <p:strVal val="#ppt_w*0.70"/>
                                          </p:val>
                                        </p:tav>
                                        <p:tav tm="100000">
                                          <p:val>
                                            <p:strVal val="#ppt_w"/>
                                          </p:val>
                                        </p:tav>
                                      </p:tavLst>
                                    </p:anim>
                                    <p:anim calcmode="lin" valueType="num">
                                      <p:cBhvr>
                                        <p:cTn id="130" dur="2000" fill="hold"/>
                                        <p:tgtEl>
                                          <p:spTgt spid="27"/>
                                        </p:tgtEl>
                                        <p:attrNameLst>
                                          <p:attrName>ppt_h</p:attrName>
                                        </p:attrNameLst>
                                      </p:cBhvr>
                                      <p:tavLst>
                                        <p:tav tm="0">
                                          <p:val>
                                            <p:strVal val="#ppt_h"/>
                                          </p:val>
                                        </p:tav>
                                        <p:tav tm="100000">
                                          <p:val>
                                            <p:strVal val="#ppt_h"/>
                                          </p:val>
                                        </p:tav>
                                      </p:tavLst>
                                    </p:anim>
                                    <p:animEffect transition="in" filter="fade">
                                      <p:cBhvr>
                                        <p:cTn id="131" dur="2000"/>
                                        <p:tgtEl>
                                          <p:spTgt spid="27"/>
                                        </p:tgtEl>
                                      </p:cBhvr>
                                    </p:animEffect>
                                  </p:childTnLst>
                                </p:cTn>
                              </p:par>
                              <p:par>
                                <p:cTn id="132" presetID="55" presetClass="entr" presetSubtype="0" fill="hold" grpId="0" nodeType="withEffect">
                                  <p:stCondLst>
                                    <p:cond delay="0"/>
                                  </p:stCondLst>
                                  <p:childTnLst>
                                    <p:set>
                                      <p:cBhvr>
                                        <p:cTn id="133" dur="1" fill="hold">
                                          <p:stCondLst>
                                            <p:cond delay="0"/>
                                          </p:stCondLst>
                                        </p:cTn>
                                        <p:tgtEl>
                                          <p:spTgt spid="28"/>
                                        </p:tgtEl>
                                        <p:attrNameLst>
                                          <p:attrName>style.visibility</p:attrName>
                                        </p:attrNameLst>
                                      </p:cBhvr>
                                      <p:to>
                                        <p:strVal val="visible"/>
                                      </p:to>
                                    </p:set>
                                    <p:anim calcmode="lin" valueType="num">
                                      <p:cBhvr>
                                        <p:cTn id="134" dur="2000" fill="hold"/>
                                        <p:tgtEl>
                                          <p:spTgt spid="28"/>
                                        </p:tgtEl>
                                        <p:attrNameLst>
                                          <p:attrName>ppt_w</p:attrName>
                                        </p:attrNameLst>
                                      </p:cBhvr>
                                      <p:tavLst>
                                        <p:tav tm="0">
                                          <p:val>
                                            <p:strVal val="#ppt_w*0.70"/>
                                          </p:val>
                                        </p:tav>
                                        <p:tav tm="100000">
                                          <p:val>
                                            <p:strVal val="#ppt_w"/>
                                          </p:val>
                                        </p:tav>
                                      </p:tavLst>
                                    </p:anim>
                                    <p:anim calcmode="lin" valueType="num">
                                      <p:cBhvr>
                                        <p:cTn id="135" dur="2000" fill="hold"/>
                                        <p:tgtEl>
                                          <p:spTgt spid="28"/>
                                        </p:tgtEl>
                                        <p:attrNameLst>
                                          <p:attrName>ppt_h</p:attrName>
                                        </p:attrNameLst>
                                      </p:cBhvr>
                                      <p:tavLst>
                                        <p:tav tm="0">
                                          <p:val>
                                            <p:strVal val="#ppt_h"/>
                                          </p:val>
                                        </p:tav>
                                        <p:tav tm="100000">
                                          <p:val>
                                            <p:strVal val="#ppt_h"/>
                                          </p:val>
                                        </p:tav>
                                      </p:tavLst>
                                    </p:anim>
                                    <p:animEffect transition="in" filter="fade">
                                      <p:cBhvr>
                                        <p:cTn id="136" dur="2000"/>
                                        <p:tgtEl>
                                          <p:spTgt spid="28"/>
                                        </p:tgtEl>
                                      </p:cBhvr>
                                    </p:animEffect>
                                  </p:childTnLst>
                                </p:cTn>
                              </p:par>
                              <p:par>
                                <p:cTn id="137" presetID="55" presetClass="entr" presetSubtype="0" fill="hold" grpId="0" nodeType="withEffect">
                                  <p:stCondLst>
                                    <p:cond delay="0"/>
                                  </p:stCondLst>
                                  <p:childTnLst>
                                    <p:set>
                                      <p:cBhvr>
                                        <p:cTn id="138" dur="1" fill="hold">
                                          <p:stCondLst>
                                            <p:cond delay="0"/>
                                          </p:stCondLst>
                                        </p:cTn>
                                        <p:tgtEl>
                                          <p:spTgt spid="29"/>
                                        </p:tgtEl>
                                        <p:attrNameLst>
                                          <p:attrName>style.visibility</p:attrName>
                                        </p:attrNameLst>
                                      </p:cBhvr>
                                      <p:to>
                                        <p:strVal val="visible"/>
                                      </p:to>
                                    </p:set>
                                    <p:anim calcmode="lin" valueType="num">
                                      <p:cBhvr>
                                        <p:cTn id="139" dur="2000" fill="hold"/>
                                        <p:tgtEl>
                                          <p:spTgt spid="29"/>
                                        </p:tgtEl>
                                        <p:attrNameLst>
                                          <p:attrName>ppt_w</p:attrName>
                                        </p:attrNameLst>
                                      </p:cBhvr>
                                      <p:tavLst>
                                        <p:tav tm="0">
                                          <p:val>
                                            <p:strVal val="#ppt_w*0.70"/>
                                          </p:val>
                                        </p:tav>
                                        <p:tav tm="100000">
                                          <p:val>
                                            <p:strVal val="#ppt_w"/>
                                          </p:val>
                                        </p:tav>
                                      </p:tavLst>
                                    </p:anim>
                                    <p:anim calcmode="lin" valueType="num">
                                      <p:cBhvr>
                                        <p:cTn id="140" dur="2000" fill="hold"/>
                                        <p:tgtEl>
                                          <p:spTgt spid="29"/>
                                        </p:tgtEl>
                                        <p:attrNameLst>
                                          <p:attrName>ppt_h</p:attrName>
                                        </p:attrNameLst>
                                      </p:cBhvr>
                                      <p:tavLst>
                                        <p:tav tm="0">
                                          <p:val>
                                            <p:strVal val="#ppt_h"/>
                                          </p:val>
                                        </p:tav>
                                        <p:tav tm="100000">
                                          <p:val>
                                            <p:strVal val="#ppt_h"/>
                                          </p:val>
                                        </p:tav>
                                      </p:tavLst>
                                    </p:anim>
                                    <p:animEffect transition="in" filter="fade">
                                      <p:cBhvr>
                                        <p:cTn id="141" dur="2000"/>
                                        <p:tgtEl>
                                          <p:spTgt spid="29"/>
                                        </p:tgtEl>
                                      </p:cBhvr>
                                    </p:animEffect>
                                  </p:childTnLst>
                                </p:cTn>
                              </p:par>
                              <p:par>
                                <p:cTn id="142" presetID="55" presetClass="entr" presetSubtype="0" fill="hold" grpId="0" nodeType="withEffect">
                                  <p:stCondLst>
                                    <p:cond delay="0"/>
                                  </p:stCondLst>
                                  <p:childTnLst>
                                    <p:set>
                                      <p:cBhvr>
                                        <p:cTn id="143" dur="1" fill="hold">
                                          <p:stCondLst>
                                            <p:cond delay="0"/>
                                          </p:stCondLst>
                                        </p:cTn>
                                        <p:tgtEl>
                                          <p:spTgt spid="30"/>
                                        </p:tgtEl>
                                        <p:attrNameLst>
                                          <p:attrName>style.visibility</p:attrName>
                                        </p:attrNameLst>
                                      </p:cBhvr>
                                      <p:to>
                                        <p:strVal val="visible"/>
                                      </p:to>
                                    </p:set>
                                    <p:anim calcmode="lin" valueType="num">
                                      <p:cBhvr>
                                        <p:cTn id="144" dur="2000" fill="hold"/>
                                        <p:tgtEl>
                                          <p:spTgt spid="30"/>
                                        </p:tgtEl>
                                        <p:attrNameLst>
                                          <p:attrName>ppt_w</p:attrName>
                                        </p:attrNameLst>
                                      </p:cBhvr>
                                      <p:tavLst>
                                        <p:tav tm="0">
                                          <p:val>
                                            <p:strVal val="#ppt_w*0.70"/>
                                          </p:val>
                                        </p:tav>
                                        <p:tav tm="100000">
                                          <p:val>
                                            <p:strVal val="#ppt_w"/>
                                          </p:val>
                                        </p:tav>
                                      </p:tavLst>
                                    </p:anim>
                                    <p:anim calcmode="lin" valueType="num">
                                      <p:cBhvr>
                                        <p:cTn id="145" dur="2000" fill="hold"/>
                                        <p:tgtEl>
                                          <p:spTgt spid="30"/>
                                        </p:tgtEl>
                                        <p:attrNameLst>
                                          <p:attrName>ppt_h</p:attrName>
                                        </p:attrNameLst>
                                      </p:cBhvr>
                                      <p:tavLst>
                                        <p:tav tm="0">
                                          <p:val>
                                            <p:strVal val="#ppt_h"/>
                                          </p:val>
                                        </p:tav>
                                        <p:tav tm="100000">
                                          <p:val>
                                            <p:strVal val="#ppt_h"/>
                                          </p:val>
                                        </p:tav>
                                      </p:tavLst>
                                    </p:anim>
                                    <p:animEffect transition="in" filter="fade">
                                      <p:cBhvr>
                                        <p:cTn id="146" dur="2000"/>
                                        <p:tgtEl>
                                          <p:spTgt spid="30"/>
                                        </p:tgtEl>
                                      </p:cBhvr>
                                    </p:animEffect>
                                  </p:childTnLst>
                                </p:cTn>
                              </p:par>
                              <p:par>
                                <p:cTn id="147" presetID="55" presetClass="entr" presetSubtype="0" fill="hold" grpId="0" nodeType="withEffect">
                                  <p:stCondLst>
                                    <p:cond delay="0"/>
                                  </p:stCondLst>
                                  <p:childTnLst>
                                    <p:set>
                                      <p:cBhvr>
                                        <p:cTn id="148" dur="1" fill="hold">
                                          <p:stCondLst>
                                            <p:cond delay="0"/>
                                          </p:stCondLst>
                                        </p:cTn>
                                        <p:tgtEl>
                                          <p:spTgt spid="31"/>
                                        </p:tgtEl>
                                        <p:attrNameLst>
                                          <p:attrName>style.visibility</p:attrName>
                                        </p:attrNameLst>
                                      </p:cBhvr>
                                      <p:to>
                                        <p:strVal val="visible"/>
                                      </p:to>
                                    </p:set>
                                    <p:anim calcmode="lin" valueType="num">
                                      <p:cBhvr>
                                        <p:cTn id="149" dur="2000" fill="hold"/>
                                        <p:tgtEl>
                                          <p:spTgt spid="31"/>
                                        </p:tgtEl>
                                        <p:attrNameLst>
                                          <p:attrName>ppt_w</p:attrName>
                                        </p:attrNameLst>
                                      </p:cBhvr>
                                      <p:tavLst>
                                        <p:tav tm="0">
                                          <p:val>
                                            <p:strVal val="#ppt_w*0.70"/>
                                          </p:val>
                                        </p:tav>
                                        <p:tav tm="100000">
                                          <p:val>
                                            <p:strVal val="#ppt_w"/>
                                          </p:val>
                                        </p:tav>
                                      </p:tavLst>
                                    </p:anim>
                                    <p:anim calcmode="lin" valueType="num">
                                      <p:cBhvr>
                                        <p:cTn id="150" dur="2000" fill="hold"/>
                                        <p:tgtEl>
                                          <p:spTgt spid="31"/>
                                        </p:tgtEl>
                                        <p:attrNameLst>
                                          <p:attrName>ppt_h</p:attrName>
                                        </p:attrNameLst>
                                      </p:cBhvr>
                                      <p:tavLst>
                                        <p:tav tm="0">
                                          <p:val>
                                            <p:strVal val="#ppt_h"/>
                                          </p:val>
                                        </p:tav>
                                        <p:tav tm="100000">
                                          <p:val>
                                            <p:strVal val="#ppt_h"/>
                                          </p:val>
                                        </p:tav>
                                      </p:tavLst>
                                    </p:anim>
                                    <p:animEffect transition="in" filter="fade">
                                      <p:cBhvr>
                                        <p:cTn id="151" dur="2000"/>
                                        <p:tgtEl>
                                          <p:spTgt spid="31"/>
                                        </p:tgtEl>
                                      </p:cBhvr>
                                    </p:animEffect>
                                  </p:childTnLst>
                                </p:cTn>
                              </p:par>
                              <p:par>
                                <p:cTn id="152" presetID="55" presetClass="entr" presetSubtype="0" fill="hold" grpId="0" nodeType="withEffect">
                                  <p:stCondLst>
                                    <p:cond delay="0"/>
                                  </p:stCondLst>
                                  <p:childTnLst>
                                    <p:set>
                                      <p:cBhvr>
                                        <p:cTn id="153" dur="1" fill="hold">
                                          <p:stCondLst>
                                            <p:cond delay="0"/>
                                          </p:stCondLst>
                                        </p:cTn>
                                        <p:tgtEl>
                                          <p:spTgt spid="32"/>
                                        </p:tgtEl>
                                        <p:attrNameLst>
                                          <p:attrName>style.visibility</p:attrName>
                                        </p:attrNameLst>
                                      </p:cBhvr>
                                      <p:to>
                                        <p:strVal val="visible"/>
                                      </p:to>
                                    </p:set>
                                    <p:anim calcmode="lin" valueType="num">
                                      <p:cBhvr>
                                        <p:cTn id="154" dur="2000" fill="hold"/>
                                        <p:tgtEl>
                                          <p:spTgt spid="32"/>
                                        </p:tgtEl>
                                        <p:attrNameLst>
                                          <p:attrName>ppt_w</p:attrName>
                                        </p:attrNameLst>
                                      </p:cBhvr>
                                      <p:tavLst>
                                        <p:tav tm="0">
                                          <p:val>
                                            <p:strVal val="#ppt_w*0.70"/>
                                          </p:val>
                                        </p:tav>
                                        <p:tav tm="100000">
                                          <p:val>
                                            <p:strVal val="#ppt_w"/>
                                          </p:val>
                                        </p:tav>
                                      </p:tavLst>
                                    </p:anim>
                                    <p:anim calcmode="lin" valueType="num">
                                      <p:cBhvr>
                                        <p:cTn id="155" dur="2000" fill="hold"/>
                                        <p:tgtEl>
                                          <p:spTgt spid="32"/>
                                        </p:tgtEl>
                                        <p:attrNameLst>
                                          <p:attrName>ppt_h</p:attrName>
                                        </p:attrNameLst>
                                      </p:cBhvr>
                                      <p:tavLst>
                                        <p:tav tm="0">
                                          <p:val>
                                            <p:strVal val="#ppt_h"/>
                                          </p:val>
                                        </p:tav>
                                        <p:tav tm="100000">
                                          <p:val>
                                            <p:strVal val="#ppt_h"/>
                                          </p:val>
                                        </p:tav>
                                      </p:tavLst>
                                    </p:anim>
                                    <p:animEffect transition="in" filter="fade">
                                      <p:cBhvr>
                                        <p:cTn id="156" dur="2000"/>
                                        <p:tgtEl>
                                          <p:spTgt spid="32"/>
                                        </p:tgtEl>
                                      </p:cBhvr>
                                    </p:animEffect>
                                  </p:childTnLst>
                                </p:cTn>
                              </p:par>
                              <p:par>
                                <p:cTn id="157" presetID="55" presetClass="entr" presetSubtype="0" fill="hold" grpId="0" nodeType="withEffect">
                                  <p:stCondLst>
                                    <p:cond delay="0"/>
                                  </p:stCondLst>
                                  <p:childTnLst>
                                    <p:set>
                                      <p:cBhvr>
                                        <p:cTn id="158" dur="1" fill="hold">
                                          <p:stCondLst>
                                            <p:cond delay="0"/>
                                          </p:stCondLst>
                                        </p:cTn>
                                        <p:tgtEl>
                                          <p:spTgt spid="33"/>
                                        </p:tgtEl>
                                        <p:attrNameLst>
                                          <p:attrName>style.visibility</p:attrName>
                                        </p:attrNameLst>
                                      </p:cBhvr>
                                      <p:to>
                                        <p:strVal val="visible"/>
                                      </p:to>
                                    </p:set>
                                    <p:anim calcmode="lin" valueType="num">
                                      <p:cBhvr>
                                        <p:cTn id="159" dur="2000" fill="hold"/>
                                        <p:tgtEl>
                                          <p:spTgt spid="33"/>
                                        </p:tgtEl>
                                        <p:attrNameLst>
                                          <p:attrName>ppt_w</p:attrName>
                                        </p:attrNameLst>
                                      </p:cBhvr>
                                      <p:tavLst>
                                        <p:tav tm="0">
                                          <p:val>
                                            <p:strVal val="#ppt_w*0.70"/>
                                          </p:val>
                                        </p:tav>
                                        <p:tav tm="100000">
                                          <p:val>
                                            <p:strVal val="#ppt_w"/>
                                          </p:val>
                                        </p:tav>
                                      </p:tavLst>
                                    </p:anim>
                                    <p:anim calcmode="lin" valueType="num">
                                      <p:cBhvr>
                                        <p:cTn id="160" dur="2000" fill="hold"/>
                                        <p:tgtEl>
                                          <p:spTgt spid="33"/>
                                        </p:tgtEl>
                                        <p:attrNameLst>
                                          <p:attrName>ppt_h</p:attrName>
                                        </p:attrNameLst>
                                      </p:cBhvr>
                                      <p:tavLst>
                                        <p:tav tm="0">
                                          <p:val>
                                            <p:strVal val="#ppt_h"/>
                                          </p:val>
                                        </p:tav>
                                        <p:tav tm="100000">
                                          <p:val>
                                            <p:strVal val="#ppt_h"/>
                                          </p:val>
                                        </p:tav>
                                      </p:tavLst>
                                    </p:anim>
                                    <p:animEffect transition="in" filter="fade">
                                      <p:cBhvr>
                                        <p:cTn id="161" dur="2000"/>
                                        <p:tgtEl>
                                          <p:spTgt spid="33"/>
                                        </p:tgtEl>
                                      </p:cBhvr>
                                    </p:animEffect>
                                  </p:childTnLst>
                                </p:cTn>
                              </p:par>
                              <p:par>
                                <p:cTn id="162" presetID="55"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 calcmode="lin" valueType="num">
                                      <p:cBhvr>
                                        <p:cTn id="164" dur="2000" fill="hold"/>
                                        <p:tgtEl>
                                          <p:spTgt spid="53"/>
                                        </p:tgtEl>
                                        <p:attrNameLst>
                                          <p:attrName>ppt_w</p:attrName>
                                        </p:attrNameLst>
                                      </p:cBhvr>
                                      <p:tavLst>
                                        <p:tav tm="0">
                                          <p:val>
                                            <p:strVal val="#ppt_w*0.70"/>
                                          </p:val>
                                        </p:tav>
                                        <p:tav tm="100000">
                                          <p:val>
                                            <p:strVal val="#ppt_w"/>
                                          </p:val>
                                        </p:tav>
                                      </p:tavLst>
                                    </p:anim>
                                    <p:anim calcmode="lin" valueType="num">
                                      <p:cBhvr>
                                        <p:cTn id="165" dur="2000" fill="hold"/>
                                        <p:tgtEl>
                                          <p:spTgt spid="53"/>
                                        </p:tgtEl>
                                        <p:attrNameLst>
                                          <p:attrName>ppt_h</p:attrName>
                                        </p:attrNameLst>
                                      </p:cBhvr>
                                      <p:tavLst>
                                        <p:tav tm="0">
                                          <p:val>
                                            <p:strVal val="#ppt_h"/>
                                          </p:val>
                                        </p:tav>
                                        <p:tav tm="100000">
                                          <p:val>
                                            <p:strVal val="#ppt_h"/>
                                          </p:val>
                                        </p:tav>
                                      </p:tavLst>
                                    </p:anim>
                                    <p:animEffect transition="in" filter="fade">
                                      <p:cBhvr>
                                        <p:cTn id="166" dur="2000"/>
                                        <p:tgtEl>
                                          <p:spTgt spid="53"/>
                                        </p:tgtEl>
                                      </p:cBhvr>
                                    </p:animEffect>
                                  </p:childTnLst>
                                </p:cTn>
                              </p:par>
                              <p:par>
                                <p:cTn id="167" presetID="55" presetClass="entr" presetSubtype="0" fill="hold" grpId="0" nodeType="withEffect">
                                  <p:stCondLst>
                                    <p:cond delay="0"/>
                                  </p:stCondLst>
                                  <p:childTnLst>
                                    <p:set>
                                      <p:cBhvr>
                                        <p:cTn id="168" dur="1" fill="hold">
                                          <p:stCondLst>
                                            <p:cond delay="0"/>
                                          </p:stCondLst>
                                        </p:cTn>
                                        <p:tgtEl>
                                          <p:spTgt spid="50"/>
                                        </p:tgtEl>
                                        <p:attrNameLst>
                                          <p:attrName>style.visibility</p:attrName>
                                        </p:attrNameLst>
                                      </p:cBhvr>
                                      <p:to>
                                        <p:strVal val="visible"/>
                                      </p:to>
                                    </p:set>
                                    <p:anim calcmode="lin" valueType="num">
                                      <p:cBhvr>
                                        <p:cTn id="169" dur="2000" fill="hold"/>
                                        <p:tgtEl>
                                          <p:spTgt spid="50"/>
                                        </p:tgtEl>
                                        <p:attrNameLst>
                                          <p:attrName>ppt_w</p:attrName>
                                        </p:attrNameLst>
                                      </p:cBhvr>
                                      <p:tavLst>
                                        <p:tav tm="0">
                                          <p:val>
                                            <p:strVal val="#ppt_w*0.70"/>
                                          </p:val>
                                        </p:tav>
                                        <p:tav tm="100000">
                                          <p:val>
                                            <p:strVal val="#ppt_w"/>
                                          </p:val>
                                        </p:tav>
                                      </p:tavLst>
                                    </p:anim>
                                    <p:anim calcmode="lin" valueType="num">
                                      <p:cBhvr>
                                        <p:cTn id="170" dur="2000" fill="hold"/>
                                        <p:tgtEl>
                                          <p:spTgt spid="50"/>
                                        </p:tgtEl>
                                        <p:attrNameLst>
                                          <p:attrName>ppt_h</p:attrName>
                                        </p:attrNameLst>
                                      </p:cBhvr>
                                      <p:tavLst>
                                        <p:tav tm="0">
                                          <p:val>
                                            <p:strVal val="#ppt_h"/>
                                          </p:val>
                                        </p:tav>
                                        <p:tav tm="100000">
                                          <p:val>
                                            <p:strVal val="#ppt_h"/>
                                          </p:val>
                                        </p:tav>
                                      </p:tavLst>
                                    </p:anim>
                                    <p:animEffect transition="in" filter="fade">
                                      <p:cBhvr>
                                        <p:cTn id="171" dur="2000"/>
                                        <p:tgtEl>
                                          <p:spTgt spid="50"/>
                                        </p:tgtEl>
                                      </p:cBhvr>
                                    </p:animEffect>
                                  </p:childTnLst>
                                </p:cTn>
                              </p:par>
                            </p:childTnLst>
                          </p:cTn>
                        </p:par>
                      </p:childTnLst>
                    </p:cTn>
                  </p:par>
                  <p:par>
                    <p:cTn id="172" fill="hold">
                      <p:stCondLst>
                        <p:cond delay="indefinite"/>
                      </p:stCondLst>
                      <p:childTnLst>
                        <p:par>
                          <p:cTn id="173" fill="hold">
                            <p:stCondLst>
                              <p:cond delay="0"/>
                            </p:stCondLst>
                            <p:childTnLst>
                              <p:par>
                                <p:cTn id="174" presetID="55" presetClass="entr" presetSubtype="0" fill="hold" grpId="0" nodeType="clickEffect">
                                  <p:stCondLst>
                                    <p:cond delay="0"/>
                                  </p:stCondLst>
                                  <p:childTnLst>
                                    <p:set>
                                      <p:cBhvr>
                                        <p:cTn id="175" dur="1" fill="hold">
                                          <p:stCondLst>
                                            <p:cond delay="0"/>
                                          </p:stCondLst>
                                        </p:cTn>
                                        <p:tgtEl>
                                          <p:spTgt spid="34"/>
                                        </p:tgtEl>
                                        <p:attrNameLst>
                                          <p:attrName>style.visibility</p:attrName>
                                        </p:attrNameLst>
                                      </p:cBhvr>
                                      <p:to>
                                        <p:strVal val="visible"/>
                                      </p:to>
                                    </p:set>
                                    <p:anim calcmode="lin" valueType="num">
                                      <p:cBhvr>
                                        <p:cTn id="176" dur="2000" fill="hold"/>
                                        <p:tgtEl>
                                          <p:spTgt spid="34"/>
                                        </p:tgtEl>
                                        <p:attrNameLst>
                                          <p:attrName>ppt_w</p:attrName>
                                        </p:attrNameLst>
                                      </p:cBhvr>
                                      <p:tavLst>
                                        <p:tav tm="0">
                                          <p:val>
                                            <p:strVal val="#ppt_w*0.70"/>
                                          </p:val>
                                        </p:tav>
                                        <p:tav tm="100000">
                                          <p:val>
                                            <p:strVal val="#ppt_w"/>
                                          </p:val>
                                        </p:tav>
                                      </p:tavLst>
                                    </p:anim>
                                    <p:anim calcmode="lin" valueType="num">
                                      <p:cBhvr>
                                        <p:cTn id="177" dur="2000" fill="hold"/>
                                        <p:tgtEl>
                                          <p:spTgt spid="34"/>
                                        </p:tgtEl>
                                        <p:attrNameLst>
                                          <p:attrName>ppt_h</p:attrName>
                                        </p:attrNameLst>
                                      </p:cBhvr>
                                      <p:tavLst>
                                        <p:tav tm="0">
                                          <p:val>
                                            <p:strVal val="#ppt_h"/>
                                          </p:val>
                                        </p:tav>
                                        <p:tav tm="100000">
                                          <p:val>
                                            <p:strVal val="#ppt_h"/>
                                          </p:val>
                                        </p:tav>
                                      </p:tavLst>
                                    </p:anim>
                                    <p:animEffect transition="in" filter="fade">
                                      <p:cBhvr>
                                        <p:cTn id="178" dur="2000"/>
                                        <p:tgtEl>
                                          <p:spTgt spid="34"/>
                                        </p:tgtEl>
                                      </p:cBhvr>
                                    </p:animEffect>
                                  </p:childTnLst>
                                </p:cTn>
                              </p:par>
                              <p:par>
                                <p:cTn id="179" presetID="55" presetClass="entr" presetSubtype="0" fill="hold" grpId="0" nodeType="withEffect">
                                  <p:stCondLst>
                                    <p:cond delay="0"/>
                                  </p:stCondLst>
                                  <p:childTnLst>
                                    <p:set>
                                      <p:cBhvr>
                                        <p:cTn id="180" dur="1" fill="hold">
                                          <p:stCondLst>
                                            <p:cond delay="0"/>
                                          </p:stCondLst>
                                        </p:cTn>
                                        <p:tgtEl>
                                          <p:spTgt spid="35"/>
                                        </p:tgtEl>
                                        <p:attrNameLst>
                                          <p:attrName>style.visibility</p:attrName>
                                        </p:attrNameLst>
                                      </p:cBhvr>
                                      <p:to>
                                        <p:strVal val="visible"/>
                                      </p:to>
                                    </p:set>
                                    <p:anim calcmode="lin" valueType="num">
                                      <p:cBhvr>
                                        <p:cTn id="181" dur="2000" fill="hold"/>
                                        <p:tgtEl>
                                          <p:spTgt spid="35"/>
                                        </p:tgtEl>
                                        <p:attrNameLst>
                                          <p:attrName>ppt_w</p:attrName>
                                        </p:attrNameLst>
                                      </p:cBhvr>
                                      <p:tavLst>
                                        <p:tav tm="0">
                                          <p:val>
                                            <p:strVal val="#ppt_w*0.70"/>
                                          </p:val>
                                        </p:tav>
                                        <p:tav tm="100000">
                                          <p:val>
                                            <p:strVal val="#ppt_w"/>
                                          </p:val>
                                        </p:tav>
                                      </p:tavLst>
                                    </p:anim>
                                    <p:anim calcmode="lin" valueType="num">
                                      <p:cBhvr>
                                        <p:cTn id="182" dur="2000" fill="hold"/>
                                        <p:tgtEl>
                                          <p:spTgt spid="35"/>
                                        </p:tgtEl>
                                        <p:attrNameLst>
                                          <p:attrName>ppt_h</p:attrName>
                                        </p:attrNameLst>
                                      </p:cBhvr>
                                      <p:tavLst>
                                        <p:tav tm="0">
                                          <p:val>
                                            <p:strVal val="#ppt_h"/>
                                          </p:val>
                                        </p:tav>
                                        <p:tav tm="100000">
                                          <p:val>
                                            <p:strVal val="#ppt_h"/>
                                          </p:val>
                                        </p:tav>
                                      </p:tavLst>
                                    </p:anim>
                                    <p:animEffect transition="in" filter="fade">
                                      <p:cBhvr>
                                        <p:cTn id="183" dur="2000"/>
                                        <p:tgtEl>
                                          <p:spTgt spid="35"/>
                                        </p:tgtEl>
                                      </p:cBhvr>
                                    </p:animEffect>
                                  </p:childTnLst>
                                </p:cTn>
                              </p:par>
                              <p:par>
                                <p:cTn id="184" presetID="55" presetClass="entr" presetSubtype="0" fill="hold" grpId="0" nodeType="withEffect">
                                  <p:stCondLst>
                                    <p:cond delay="0"/>
                                  </p:stCondLst>
                                  <p:childTnLst>
                                    <p:set>
                                      <p:cBhvr>
                                        <p:cTn id="185" dur="1" fill="hold">
                                          <p:stCondLst>
                                            <p:cond delay="0"/>
                                          </p:stCondLst>
                                        </p:cTn>
                                        <p:tgtEl>
                                          <p:spTgt spid="36"/>
                                        </p:tgtEl>
                                        <p:attrNameLst>
                                          <p:attrName>style.visibility</p:attrName>
                                        </p:attrNameLst>
                                      </p:cBhvr>
                                      <p:to>
                                        <p:strVal val="visible"/>
                                      </p:to>
                                    </p:set>
                                    <p:anim calcmode="lin" valueType="num">
                                      <p:cBhvr>
                                        <p:cTn id="186" dur="2000" fill="hold"/>
                                        <p:tgtEl>
                                          <p:spTgt spid="36"/>
                                        </p:tgtEl>
                                        <p:attrNameLst>
                                          <p:attrName>ppt_w</p:attrName>
                                        </p:attrNameLst>
                                      </p:cBhvr>
                                      <p:tavLst>
                                        <p:tav tm="0">
                                          <p:val>
                                            <p:strVal val="#ppt_w*0.70"/>
                                          </p:val>
                                        </p:tav>
                                        <p:tav tm="100000">
                                          <p:val>
                                            <p:strVal val="#ppt_w"/>
                                          </p:val>
                                        </p:tav>
                                      </p:tavLst>
                                    </p:anim>
                                    <p:anim calcmode="lin" valueType="num">
                                      <p:cBhvr>
                                        <p:cTn id="187" dur="2000" fill="hold"/>
                                        <p:tgtEl>
                                          <p:spTgt spid="36"/>
                                        </p:tgtEl>
                                        <p:attrNameLst>
                                          <p:attrName>ppt_h</p:attrName>
                                        </p:attrNameLst>
                                      </p:cBhvr>
                                      <p:tavLst>
                                        <p:tav tm="0">
                                          <p:val>
                                            <p:strVal val="#ppt_h"/>
                                          </p:val>
                                        </p:tav>
                                        <p:tav tm="100000">
                                          <p:val>
                                            <p:strVal val="#ppt_h"/>
                                          </p:val>
                                        </p:tav>
                                      </p:tavLst>
                                    </p:anim>
                                    <p:animEffect transition="in" filter="fade">
                                      <p:cBhvr>
                                        <p:cTn id="188" dur="2000"/>
                                        <p:tgtEl>
                                          <p:spTgt spid="36"/>
                                        </p:tgtEl>
                                      </p:cBhvr>
                                    </p:animEffect>
                                  </p:childTnLst>
                                </p:cTn>
                              </p:par>
                              <p:par>
                                <p:cTn id="189" presetID="55" presetClass="entr" presetSubtype="0" fill="hold" grpId="0" nodeType="withEffect">
                                  <p:stCondLst>
                                    <p:cond delay="0"/>
                                  </p:stCondLst>
                                  <p:childTnLst>
                                    <p:set>
                                      <p:cBhvr>
                                        <p:cTn id="190" dur="1" fill="hold">
                                          <p:stCondLst>
                                            <p:cond delay="0"/>
                                          </p:stCondLst>
                                        </p:cTn>
                                        <p:tgtEl>
                                          <p:spTgt spid="54"/>
                                        </p:tgtEl>
                                        <p:attrNameLst>
                                          <p:attrName>style.visibility</p:attrName>
                                        </p:attrNameLst>
                                      </p:cBhvr>
                                      <p:to>
                                        <p:strVal val="visible"/>
                                      </p:to>
                                    </p:set>
                                    <p:anim calcmode="lin" valueType="num">
                                      <p:cBhvr>
                                        <p:cTn id="191" dur="2000" fill="hold"/>
                                        <p:tgtEl>
                                          <p:spTgt spid="54"/>
                                        </p:tgtEl>
                                        <p:attrNameLst>
                                          <p:attrName>ppt_w</p:attrName>
                                        </p:attrNameLst>
                                      </p:cBhvr>
                                      <p:tavLst>
                                        <p:tav tm="0">
                                          <p:val>
                                            <p:strVal val="#ppt_w*0.70"/>
                                          </p:val>
                                        </p:tav>
                                        <p:tav tm="100000">
                                          <p:val>
                                            <p:strVal val="#ppt_w"/>
                                          </p:val>
                                        </p:tav>
                                      </p:tavLst>
                                    </p:anim>
                                    <p:anim calcmode="lin" valueType="num">
                                      <p:cBhvr>
                                        <p:cTn id="192" dur="2000" fill="hold"/>
                                        <p:tgtEl>
                                          <p:spTgt spid="54"/>
                                        </p:tgtEl>
                                        <p:attrNameLst>
                                          <p:attrName>ppt_h</p:attrName>
                                        </p:attrNameLst>
                                      </p:cBhvr>
                                      <p:tavLst>
                                        <p:tav tm="0">
                                          <p:val>
                                            <p:strVal val="#ppt_h"/>
                                          </p:val>
                                        </p:tav>
                                        <p:tav tm="100000">
                                          <p:val>
                                            <p:strVal val="#ppt_h"/>
                                          </p:val>
                                        </p:tav>
                                      </p:tavLst>
                                    </p:anim>
                                    <p:animEffect transition="in" filter="fade">
                                      <p:cBhvr>
                                        <p:cTn id="193" dur="2000"/>
                                        <p:tgtEl>
                                          <p:spTgt spid="54"/>
                                        </p:tgtEl>
                                      </p:cBhvr>
                                    </p:animEffect>
                                  </p:childTnLst>
                                </p:cTn>
                              </p:par>
                              <p:par>
                                <p:cTn id="194" presetID="55" presetClass="entr" presetSubtype="0" fill="hold" grpId="0" nodeType="withEffect">
                                  <p:stCondLst>
                                    <p:cond delay="0"/>
                                  </p:stCondLst>
                                  <p:childTnLst>
                                    <p:set>
                                      <p:cBhvr>
                                        <p:cTn id="195" dur="1" fill="hold">
                                          <p:stCondLst>
                                            <p:cond delay="0"/>
                                          </p:stCondLst>
                                        </p:cTn>
                                        <p:tgtEl>
                                          <p:spTgt spid="55"/>
                                        </p:tgtEl>
                                        <p:attrNameLst>
                                          <p:attrName>style.visibility</p:attrName>
                                        </p:attrNameLst>
                                      </p:cBhvr>
                                      <p:to>
                                        <p:strVal val="visible"/>
                                      </p:to>
                                    </p:set>
                                    <p:anim calcmode="lin" valueType="num">
                                      <p:cBhvr>
                                        <p:cTn id="196" dur="2000" fill="hold"/>
                                        <p:tgtEl>
                                          <p:spTgt spid="55"/>
                                        </p:tgtEl>
                                        <p:attrNameLst>
                                          <p:attrName>ppt_w</p:attrName>
                                        </p:attrNameLst>
                                      </p:cBhvr>
                                      <p:tavLst>
                                        <p:tav tm="0">
                                          <p:val>
                                            <p:strVal val="#ppt_w*0.70"/>
                                          </p:val>
                                        </p:tav>
                                        <p:tav tm="100000">
                                          <p:val>
                                            <p:strVal val="#ppt_w"/>
                                          </p:val>
                                        </p:tav>
                                      </p:tavLst>
                                    </p:anim>
                                    <p:anim calcmode="lin" valueType="num">
                                      <p:cBhvr>
                                        <p:cTn id="197" dur="2000" fill="hold"/>
                                        <p:tgtEl>
                                          <p:spTgt spid="55"/>
                                        </p:tgtEl>
                                        <p:attrNameLst>
                                          <p:attrName>ppt_h</p:attrName>
                                        </p:attrNameLst>
                                      </p:cBhvr>
                                      <p:tavLst>
                                        <p:tav tm="0">
                                          <p:val>
                                            <p:strVal val="#ppt_h"/>
                                          </p:val>
                                        </p:tav>
                                        <p:tav tm="100000">
                                          <p:val>
                                            <p:strVal val="#ppt_h"/>
                                          </p:val>
                                        </p:tav>
                                      </p:tavLst>
                                    </p:anim>
                                    <p:animEffect transition="in" filter="fade">
                                      <p:cBhvr>
                                        <p:cTn id="198" dur="2000"/>
                                        <p:tgtEl>
                                          <p:spTgt spid="55"/>
                                        </p:tgtEl>
                                      </p:cBhvr>
                                    </p:animEffect>
                                  </p:childTnLst>
                                </p:cTn>
                              </p:par>
                              <p:par>
                                <p:cTn id="199" presetID="55" presetClass="entr" presetSubtype="0" fill="hold" grpId="0" nodeType="withEffect">
                                  <p:stCondLst>
                                    <p:cond delay="0"/>
                                  </p:stCondLst>
                                  <p:childTnLst>
                                    <p:set>
                                      <p:cBhvr>
                                        <p:cTn id="200" dur="1" fill="hold">
                                          <p:stCondLst>
                                            <p:cond delay="0"/>
                                          </p:stCondLst>
                                        </p:cTn>
                                        <p:tgtEl>
                                          <p:spTgt spid="56"/>
                                        </p:tgtEl>
                                        <p:attrNameLst>
                                          <p:attrName>style.visibility</p:attrName>
                                        </p:attrNameLst>
                                      </p:cBhvr>
                                      <p:to>
                                        <p:strVal val="visible"/>
                                      </p:to>
                                    </p:set>
                                    <p:anim calcmode="lin" valueType="num">
                                      <p:cBhvr>
                                        <p:cTn id="201" dur="2000" fill="hold"/>
                                        <p:tgtEl>
                                          <p:spTgt spid="56"/>
                                        </p:tgtEl>
                                        <p:attrNameLst>
                                          <p:attrName>ppt_w</p:attrName>
                                        </p:attrNameLst>
                                      </p:cBhvr>
                                      <p:tavLst>
                                        <p:tav tm="0">
                                          <p:val>
                                            <p:strVal val="#ppt_w*0.70"/>
                                          </p:val>
                                        </p:tav>
                                        <p:tav tm="100000">
                                          <p:val>
                                            <p:strVal val="#ppt_w"/>
                                          </p:val>
                                        </p:tav>
                                      </p:tavLst>
                                    </p:anim>
                                    <p:anim calcmode="lin" valueType="num">
                                      <p:cBhvr>
                                        <p:cTn id="202" dur="2000" fill="hold"/>
                                        <p:tgtEl>
                                          <p:spTgt spid="56"/>
                                        </p:tgtEl>
                                        <p:attrNameLst>
                                          <p:attrName>ppt_h</p:attrName>
                                        </p:attrNameLst>
                                      </p:cBhvr>
                                      <p:tavLst>
                                        <p:tav tm="0">
                                          <p:val>
                                            <p:strVal val="#ppt_h"/>
                                          </p:val>
                                        </p:tav>
                                        <p:tav tm="100000">
                                          <p:val>
                                            <p:strVal val="#ppt_h"/>
                                          </p:val>
                                        </p:tav>
                                      </p:tavLst>
                                    </p:anim>
                                    <p:animEffect transition="in" filter="fade">
                                      <p:cBhvr>
                                        <p:cTn id="203" dur="2000"/>
                                        <p:tgtEl>
                                          <p:spTgt spid="56"/>
                                        </p:tgtEl>
                                      </p:cBhvr>
                                    </p:animEffect>
                                  </p:childTnLst>
                                </p:cTn>
                              </p:par>
                              <p:par>
                                <p:cTn id="204" presetID="55" presetClass="entr" presetSubtype="0" fill="hold" grpId="0" nodeType="withEffect">
                                  <p:stCondLst>
                                    <p:cond delay="0"/>
                                  </p:stCondLst>
                                  <p:childTnLst>
                                    <p:set>
                                      <p:cBhvr>
                                        <p:cTn id="205" dur="1" fill="hold">
                                          <p:stCondLst>
                                            <p:cond delay="0"/>
                                          </p:stCondLst>
                                        </p:cTn>
                                        <p:tgtEl>
                                          <p:spTgt spid="57"/>
                                        </p:tgtEl>
                                        <p:attrNameLst>
                                          <p:attrName>style.visibility</p:attrName>
                                        </p:attrNameLst>
                                      </p:cBhvr>
                                      <p:to>
                                        <p:strVal val="visible"/>
                                      </p:to>
                                    </p:set>
                                    <p:anim calcmode="lin" valueType="num">
                                      <p:cBhvr>
                                        <p:cTn id="206" dur="2000" fill="hold"/>
                                        <p:tgtEl>
                                          <p:spTgt spid="57"/>
                                        </p:tgtEl>
                                        <p:attrNameLst>
                                          <p:attrName>ppt_w</p:attrName>
                                        </p:attrNameLst>
                                      </p:cBhvr>
                                      <p:tavLst>
                                        <p:tav tm="0">
                                          <p:val>
                                            <p:strVal val="#ppt_w*0.70"/>
                                          </p:val>
                                        </p:tav>
                                        <p:tav tm="100000">
                                          <p:val>
                                            <p:strVal val="#ppt_w"/>
                                          </p:val>
                                        </p:tav>
                                      </p:tavLst>
                                    </p:anim>
                                    <p:anim calcmode="lin" valueType="num">
                                      <p:cBhvr>
                                        <p:cTn id="207" dur="2000" fill="hold"/>
                                        <p:tgtEl>
                                          <p:spTgt spid="57"/>
                                        </p:tgtEl>
                                        <p:attrNameLst>
                                          <p:attrName>ppt_h</p:attrName>
                                        </p:attrNameLst>
                                      </p:cBhvr>
                                      <p:tavLst>
                                        <p:tav tm="0">
                                          <p:val>
                                            <p:strVal val="#ppt_h"/>
                                          </p:val>
                                        </p:tav>
                                        <p:tav tm="100000">
                                          <p:val>
                                            <p:strVal val="#ppt_h"/>
                                          </p:val>
                                        </p:tav>
                                      </p:tavLst>
                                    </p:anim>
                                    <p:animEffect transition="in" filter="fade">
                                      <p:cBhvr>
                                        <p:cTn id="208" dur="2000"/>
                                        <p:tgtEl>
                                          <p:spTgt spid="57"/>
                                        </p:tgtEl>
                                      </p:cBhvr>
                                    </p:animEffect>
                                  </p:childTnLst>
                                </p:cTn>
                              </p:par>
                              <p:par>
                                <p:cTn id="209" presetID="55" presetClass="entr" presetSubtype="0" fill="hold" grpId="0" nodeType="withEffect">
                                  <p:stCondLst>
                                    <p:cond delay="0"/>
                                  </p:stCondLst>
                                  <p:childTnLst>
                                    <p:set>
                                      <p:cBhvr>
                                        <p:cTn id="210" dur="1" fill="hold">
                                          <p:stCondLst>
                                            <p:cond delay="0"/>
                                          </p:stCondLst>
                                        </p:cTn>
                                        <p:tgtEl>
                                          <p:spTgt spid="58"/>
                                        </p:tgtEl>
                                        <p:attrNameLst>
                                          <p:attrName>style.visibility</p:attrName>
                                        </p:attrNameLst>
                                      </p:cBhvr>
                                      <p:to>
                                        <p:strVal val="visible"/>
                                      </p:to>
                                    </p:set>
                                    <p:anim calcmode="lin" valueType="num">
                                      <p:cBhvr>
                                        <p:cTn id="211" dur="2000" fill="hold"/>
                                        <p:tgtEl>
                                          <p:spTgt spid="58"/>
                                        </p:tgtEl>
                                        <p:attrNameLst>
                                          <p:attrName>ppt_w</p:attrName>
                                        </p:attrNameLst>
                                      </p:cBhvr>
                                      <p:tavLst>
                                        <p:tav tm="0">
                                          <p:val>
                                            <p:strVal val="#ppt_w*0.70"/>
                                          </p:val>
                                        </p:tav>
                                        <p:tav tm="100000">
                                          <p:val>
                                            <p:strVal val="#ppt_w"/>
                                          </p:val>
                                        </p:tav>
                                      </p:tavLst>
                                    </p:anim>
                                    <p:anim calcmode="lin" valueType="num">
                                      <p:cBhvr>
                                        <p:cTn id="212" dur="2000" fill="hold"/>
                                        <p:tgtEl>
                                          <p:spTgt spid="58"/>
                                        </p:tgtEl>
                                        <p:attrNameLst>
                                          <p:attrName>ppt_h</p:attrName>
                                        </p:attrNameLst>
                                      </p:cBhvr>
                                      <p:tavLst>
                                        <p:tav tm="0">
                                          <p:val>
                                            <p:strVal val="#ppt_h"/>
                                          </p:val>
                                        </p:tav>
                                        <p:tav tm="100000">
                                          <p:val>
                                            <p:strVal val="#ppt_h"/>
                                          </p:val>
                                        </p:tav>
                                      </p:tavLst>
                                    </p:anim>
                                    <p:animEffect transition="in" filter="fade">
                                      <p:cBhvr>
                                        <p:cTn id="213" dur="2000"/>
                                        <p:tgtEl>
                                          <p:spTgt spid="58"/>
                                        </p:tgtEl>
                                      </p:cBhvr>
                                    </p:animEffect>
                                  </p:childTnLst>
                                </p:cTn>
                              </p:par>
                              <p:par>
                                <p:cTn id="214" presetID="55" presetClass="entr" presetSubtype="0" fill="hold" grpId="0" nodeType="withEffect">
                                  <p:stCondLst>
                                    <p:cond delay="0"/>
                                  </p:stCondLst>
                                  <p:childTnLst>
                                    <p:set>
                                      <p:cBhvr>
                                        <p:cTn id="215" dur="1" fill="hold">
                                          <p:stCondLst>
                                            <p:cond delay="0"/>
                                          </p:stCondLst>
                                        </p:cTn>
                                        <p:tgtEl>
                                          <p:spTgt spid="59"/>
                                        </p:tgtEl>
                                        <p:attrNameLst>
                                          <p:attrName>style.visibility</p:attrName>
                                        </p:attrNameLst>
                                      </p:cBhvr>
                                      <p:to>
                                        <p:strVal val="visible"/>
                                      </p:to>
                                    </p:set>
                                    <p:anim calcmode="lin" valueType="num">
                                      <p:cBhvr>
                                        <p:cTn id="216" dur="2000" fill="hold"/>
                                        <p:tgtEl>
                                          <p:spTgt spid="59"/>
                                        </p:tgtEl>
                                        <p:attrNameLst>
                                          <p:attrName>ppt_w</p:attrName>
                                        </p:attrNameLst>
                                      </p:cBhvr>
                                      <p:tavLst>
                                        <p:tav tm="0">
                                          <p:val>
                                            <p:strVal val="#ppt_w*0.70"/>
                                          </p:val>
                                        </p:tav>
                                        <p:tav tm="100000">
                                          <p:val>
                                            <p:strVal val="#ppt_w"/>
                                          </p:val>
                                        </p:tav>
                                      </p:tavLst>
                                    </p:anim>
                                    <p:anim calcmode="lin" valueType="num">
                                      <p:cBhvr>
                                        <p:cTn id="217" dur="2000" fill="hold"/>
                                        <p:tgtEl>
                                          <p:spTgt spid="59"/>
                                        </p:tgtEl>
                                        <p:attrNameLst>
                                          <p:attrName>ppt_h</p:attrName>
                                        </p:attrNameLst>
                                      </p:cBhvr>
                                      <p:tavLst>
                                        <p:tav tm="0">
                                          <p:val>
                                            <p:strVal val="#ppt_h"/>
                                          </p:val>
                                        </p:tav>
                                        <p:tav tm="100000">
                                          <p:val>
                                            <p:strVal val="#ppt_h"/>
                                          </p:val>
                                        </p:tav>
                                      </p:tavLst>
                                    </p:anim>
                                    <p:animEffect transition="in" filter="fade">
                                      <p:cBhvr>
                                        <p:cTn id="218" dur="2000"/>
                                        <p:tgtEl>
                                          <p:spTgt spid="59"/>
                                        </p:tgtEl>
                                      </p:cBhvr>
                                    </p:animEffect>
                                  </p:childTnLst>
                                </p:cTn>
                              </p:par>
                              <p:par>
                                <p:cTn id="219" presetID="55" presetClass="entr" presetSubtype="0" fill="hold" grpId="0" nodeType="withEffect">
                                  <p:stCondLst>
                                    <p:cond delay="0"/>
                                  </p:stCondLst>
                                  <p:childTnLst>
                                    <p:set>
                                      <p:cBhvr>
                                        <p:cTn id="220" dur="1" fill="hold">
                                          <p:stCondLst>
                                            <p:cond delay="0"/>
                                          </p:stCondLst>
                                        </p:cTn>
                                        <p:tgtEl>
                                          <p:spTgt spid="60"/>
                                        </p:tgtEl>
                                        <p:attrNameLst>
                                          <p:attrName>style.visibility</p:attrName>
                                        </p:attrNameLst>
                                      </p:cBhvr>
                                      <p:to>
                                        <p:strVal val="visible"/>
                                      </p:to>
                                    </p:set>
                                    <p:anim calcmode="lin" valueType="num">
                                      <p:cBhvr>
                                        <p:cTn id="221" dur="2000" fill="hold"/>
                                        <p:tgtEl>
                                          <p:spTgt spid="60"/>
                                        </p:tgtEl>
                                        <p:attrNameLst>
                                          <p:attrName>ppt_w</p:attrName>
                                        </p:attrNameLst>
                                      </p:cBhvr>
                                      <p:tavLst>
                                        <p:tav tm="0">
                                          <p:val>
                                            <p:strVal val="#ppt_w*0.70"/>
                                          </p:val>
                                        </p:tav>
                                        <p:tav tm="100000">
                                          <p:val>
                                            <p:strVal val="#ppt_w"/>
                                          </p:val>
                                        </p:tav>
                                      </p:tavLst>
                                    </p:anim>
                                    <p:anim calcmode="lin" valueType="num">
                                      <p:cBhvr>
                                        <p:cTn id="222" dur="2000" fill="hold"/>
                                        <p:tgtEl>
                                          <p:spTgt spid="60"/>
                                        </p:tgtEl>
                                        <p:attrNameLst>
                                          <p:attrName>ppt_h</p:attrName>
                                        </p:attrNameLst>
                                      </p:cBhvr>
                                      <p:tavLst>
                                        <p:tav tm="0">
                                          <p:val>
                                            <p:strVal val="#ppt_h"/>
                                          </p:val>
                                        </p:tav>
                                        <p:tav tm="100000">
                                          <p:val>
                                            <p:strVal val="#ppt_h"/>
                                          </p:val>
                                        </p:tav>
                                      </p:tavLst>
                                    </p:anim>
                                    <p:animEffect transition="in" filter="fade">
                                      <p:cBhvr>
                                        <p:cTn id="223" dur="2000"/>
                                        <p:tgtEl>
                                          <p:spTgt spid="60"/>
                                        </p:tgtEl>
                                      </p:cBhvr>
                                    </p:animEffect>
                                  </p:childTnLst>
                                </p:cTn>
                              </p:par>
                              <p:par>
                                <p:cTn id="224" presetID="55" presetClass="entr" presetSubtype="0" fill="hold" grpId="0" nodeType="withEffect">
                                  <p:stCondLst>
                                    <p:cond delay="0"/>
                                  </p:stCondLst>
                                  <p:childTnLst>
                                    <p:set>
                                      <p:cBhvr>
                                        <p:cTn id="225" dur="1" fill="hold">
                                          <p:stCondLst>
                                            <p:cond delay="0"/>
                                          </p:stCondLst>
                                        </p:cTn>
                                        <p:tgtEl>
                                          <p:spTgt spid="61"/>
                                        </p:tgtEl>
                                        <p:attrNameLst>
                                          <p:attrName>style.visibility</p:attrName>
                                        </p:attrNameLst>
                                      </p:cBhvr>
                                      <p:to>
                                        <p:strVal val="visible"/>
                                      </p:to>
                                    </p:set>
                                    <p:anim calcmode="lin" valueType="num">
                                      <p:cBhvr>
                                        <p:cTn id="226" dur="2000" fill="hold"/>
                                        <p:tgtEl>
                                          <p:spTgt spid="61"/>
                                        </p:tgtEl>
                                        <p:attrNameLst>
                                          <p:attrName>ppt_w</p:attrName>
                                        </p:attrNameLst>
                                      </p:cBhvr>
                                      <p:tavLst>
                                        <p:tav tm="0">
                                          <p:val>
                                            <p:strVal val="#ppt_w*0.70"/>
                                          </p:val>
                                        </p:tav>
                                        <p:tav tm="100000">
                                          <p:val>
                                            <p:strVal val="#ppt_w"/>
                                          </p:val>
                                        </p:tav>
                                      </p:tavLst>
                                    </p:anim>
                                    <p:anim calcmode="lin" valueType="num">
                                      <p:cBhvr>
                                        <p:cTn id="227" dur="2000" fill="hold"/>
                                        <p:tgtEl>
                                          <p:spTgt spid="61"/>
                                        </p:tgtEl>
                                        <p:attrNameLst>
                                          <p:attrName>ppt_h</p:attrName>
                                        </p:attrNameLst>
                                      </p:cBhvr>
                                      <p:tavLst>
                                        <p:tav tm="0">
                                          <p:val>
                                            <p:strVal val="#ppt_h"/>
                                          </p:val>
                                        </p:tav>
                                        <p:tav tm="100000">
                                          <p:val>
                                            <p:strVal val="#ppt_h"/>
                                          </p:val>
                                        </p:tav>
                                      </p:tavLst>
                                    </p:anim>
                                    <p:animEffect transition="in" filter="fade">
                                      <p:cBhvr>
                                        <p:cTn id="228" dur="2000"/>
                                        <p:tgtEl>
                                          <p:spTgt spid="61"/>
                                        </p:tgtEl>
                                      </p:cBhvr>
                                    </p:animEffect>
                                  </p:childTnLst>
                                </p:cTn>
                              </p:par>
                              <p:par>
                                <p:cTn id="229" presetID="55" presetClass="entr" presetSubtype="0" fill="hold" grpId="0" nodeType="withEffect">
                                  <p:stCondLst>
                                    <p:cond delay="0"/>
                                  </p:stCondLst>
                                  <p:childTnLst>
                                    <p:set>
                                      <p:cBhvr>
                                        <p:cTn id="230" dur="1" fill="hold">
                                          <p:stCondLst>
                                            <p:cond delay="0"/>
                                          </p:stCondLst>
                                        </p:cTn>
                                        <p:tgtEl>
                                          <p:spTgt spid="51"/>
                                        </p:tgtEl>
                                        <p:attrNameLst>
                                          <p:attrName>style.visibility</p:attrName>
                                        </p:attrNameLst>
                                      </p:cBhvr>
                                      <p:to>
                                        <p:strVal val="visible"/>
                                      </p:to>
                                    </p:set>
                                    <p:anim calcmode="lin" valueType="num">
                                      <p:cBhvr>
                                        <p:cTn id="231" dur="2000" fill="hold"/>
                                        <p:tgtEl>
                                          <p:spTgt spid="51"/>
                                        </p:tgtEl>
                                        <p:attrNameLst>
                                          <p:attrName>ppt_w</p:attrName>
                                        </p:attrNameLst>
                                      </p:cBhvr>
                                      <p:tavLst>
                                        <p:tav tm="0">
                                          <p:val>
                                            <p:strVal val="#ppt_w*0.70"/>
                                          </p:val>
                                        </p:tav>
                                        <p:tav tm="100000">
                                          <p:val>
                                            <p:strVal val="#ppt_w"/>
                                          </p:val>
                                        </p:tav>
                                      </p:tavLst>
                                    </p:anim>
                                    <p:anim calcmode="lin" valueType="num">
                                      <p:cBhvr>
                                        <p:cTn id="232" dur="2000" fill="hold"/>
                                        <p:tgtEl>
                                          <p:spTgt spid="51"/>
                                        </p:tgtEl>
                                        <p:attrNameLst>
                                          <p:attrName>ppt_h</p:attrName>
                                        </p:attrNameLst>
                                      </p:cBhvr>
                                      <p:tavLst>
                                        <p:tav tm="0">
                                          <p:val>
                                            <p:strVal val="#ppt_h"/>
                                          </p:val>
                                        </p:tav>
                                        <p:tav tm="100000">
                                          <p:val>
                                            <p:strVal val="#ppt_h"/>
                                          </p:val>
                                        </p:tav>
                                      </p:tavLst>
                                    </p:anim>
                                    <p:animEffect transition="in" filter="fade">
                                      <p:cBhvr>
                                        <p:cTn id="233" dur="2000"/>
                                        <p:tgtEl>
                                          <p:spTgt spid="51"/>
                                        </p:tgtEl>
                                      </p:cBhvr>
                                    </p:animEffect>
                                  </p:childTnLst>
                                </p:cTn>
                              </p:par>
                            </p:childTnLst>
                          </p:cTn>
                        </p:par>
                      </p:childTnLst>
                    </p:cTn>
                  </p:par>
                  <p:par>
                    <p:cTn id="234" fill="hold">
                      <p:stCondLst>
                        <p:cond delay="indefinite"/>
                      </p:stCondLst>
                      <p:childTnLst>
                        <p:par>
                          <p:cTn id="235" fill="hold">
                            <p:stCondLst>
                              <p:cond delay="0"/>
                            </p:stCondLst>
                            <p:childTnLst>
                              <p:par>
                                <p:cTn id="236" presetID="55" presetClass="entr" presetSubtype="0" fill="hold" grpId="0" nodeType="clickEffect">
                                  <p:stCondLst>
                                    <p:cond delay="0"/>
                                  </p:stCondLst>
                                  <p:childTnLst>
                                    <p:set>
                                      <p:cBhvr>
                                        <p:cTn id="237" dur="1" fill="hold">
                                          <p:stCondLst>
                                            <p:cond delay="0"/>
                                          </p:stCondLst>
                                        </p:cTn>
                                        <p:tgtEl>
                                          <p:spTgt spid="37"/>
                                        </p:tgtEl>
                                        <p:attrNameLst>
                                          <p:attrName>style.visibility</p:attrName>
                                        </p:attrNameLst>
                                      </p:cBhvr>
                                      <p:to>
                                        <p:strVal val="visible"/>
                                      </p:to>
                                    </p:set>
                                    <p:anim calcmode="lin" valueType="num">
                                      <p:cBhvr>
                                        <p:cTn id="238" dur="2000" fill="hold"/>
                                        <p:tgtEl>
                                          <p:spTgt spid="37"/>
                                        </p:tgtEl>
                                        <p:attrNameLst>
                                          <p:attrName>ppt_w</p:attrName>
                                        </p:attrNameLst>
                                      </p:cBhvr>
                                      <p:tavLst>
                                        <p:tav tm="0">
                                          <p:val>
                                            <p:strVal val="#ppt_w*0.70"/>
                                          </p:val>
                                        </p:tav>
                                        <p:tav tm="100000">
                                          <p:val>
                                            <p:strVal val="#ppt_w"/>
                                          </p:val>
                                        </p:tav>
                                      </p:tavLst>
                                    </p:anim>
                                    <p:anim calcmode="lin" valueType="num">
                                      <p:cBhvr>
                                        <p:cTn id="239" dur="2000" fill="hold"/>
                                        <p:tgtEl>
                                          <p:spTgt spid="37"/>
                                        </p:tgtEl>
                                        <p:attrNameLst>
                                          <p:attrName>ppt_h</p:attrName>
                                        </p:attrNameLst>
                                      </p:cBhvr>
                                      <p:tavLst>
                                        <p:tav tm="0">
                                          <p:val>
                                            <p:strVal val="#ppt_h"/>
                                          </p:val>
                                        </p:tav>
                                        <p:tav tm="100000">
                                          <p:val>
                                            <p:strVal val="#ppt_h"/>
                                          </p:val>
                                        </p:tav>
                                      </p:tavLst>
                                    </p:anim>
                                    <p:animEffect transition="in" filter="fade">
                                      <p:cBhvr>
                                        <p:cTn id="240" dur="2000"/>
                                        <p:tgtEl>
                                          <p:spTgt spid="37"/>
                                        </p:tgtEl>
                                      </p:cBhvr>
                                    </p:animEffect>
                                  </p:childTnLst>
                                </p:cTn>
                              </p:par>
                              <p:par>
                                <p:cTn id="241" presetID="55" presetClass="entr" presetSubtype="0" fill="hold" grpId="0" nodeType="withEffect">
                                  <p:stCondLst>
                                    <p:cond delay="0"/>
                                  </p:stCondLst>
                                  <p:childTnLst>
                                    <p:set>
                                      <p:cBhvr>
                                        <p:cTn id="242" dur="1" fill="hold">
                                          <p:stCondLst>
                                            <p:cond delay="0"/>
                                          </p:stCondLst>
                                        </p:cTn>
                                        <p:tgtEl>
                                          <p:spTgt spid="38"/>
                                        </p:tgtEl>
                                        <p:attrNameLst>
                                          <p:attrName>style.visibility</p:attrName>
                                        </p:attrNameLst>
                                      </p:cBhvr>
                                      <p:to>
                                        <p:strVal val="visible"/>
                                      </p:to>
                                    </p:set>
                                    <p:anim calcmode="lin" valueType="num">
                                      <p:cBhvr>
                                        <p:cTn id="243" dur="2000" fill="hold"/>
                                        <p:tgtEl>
                                          <p:spTgt spid="38"/>
                                        </p:tgtEl>
                                        <p:attrNameLst>
                                          <p:attrName>ppt_w</p:attrName>
                                        </p:attrNameLst>
                                      </p:cBhvr>
                                      <p:tavLst>
                                        <p:tav tm="0">
                                          <p:val>
                                            <p:strVal val="#ppt_w*0.70"/>
                                          </p:val>
                                        </p:tav>
                                        <p:tav tm="100000">
                                          <p:val>
                                            <p:strVal val="#ppt_w"/>
                                          </p:val>
                                        </p:tav>
                                      </p:tavLst>
                                    </p:anim>
                                    <p:anim calcmode="lin" valueType="num">
                                      <p:cBhvr>
                                        <p:cTn id="244" dur="2000" fill="hold"/>
                                        <p:tgtEl>
                                          <p:spTgt spid="38"/>
                                        </p:tgtEl>
                                        <p:attrNameLst>
                                          <p:attrName>ppt_h</p:attrName>
                                        </p:attrNameLst>
                                      </p:cBhvr>
                                      <p:tavLst>
                                        <p:tav tm="0">
                                          <p:val>
                                            <p:strVal val="#ppt_h"/>
                                          </p:val>
                                        </p:tav>
                                        <p:tav tm="100000">
                                          <p:val>
                                            <p:strVal val="#ppt_h"/>
                                          </p:val>
                                        </p:tav>
                                      </p:tavLst>
                                    </p:anim>
                                    <p:animEffect transition="in" filter="fade">
                                      <p:cBhvr>
                                        <p:cTn id="245" dur="2000"/>
                                        <p:tgtEl>
                                          <p:spTgt spid="38"/>
                                        </p:tgtEl>
                                      </p:cBhvr>
                                    </p:animEffect>
                                  </p:childTnLst>
                                </p:cTn>
                              </p:par>
                              <p:par>
                                <p:cTn id="246" presetID="55" presetClass="entr" presetSubtype="0" fill="hold" grpId="0" nodeType="withEffect">
                                  <p:stCondLst>
                                    <p:cond delay="0"/>
                                  </p:stCondLst>
                                  <p:childTnLst>
                                    <p:set>
                                      <p:cBhvr>
                                        <p:cTn id="247" dur="1" fill="hold">
                                          <p:stCondLst>
                                            <p:cond delay="0"/>
                                          </p:stCondLst>
                                        </p:cTn>
                                        <p:tgtEl>
                                          <p:spTgt spid="39"/>
                                        </p:tgtEl>
                                        <p:attrNameLst>
                                          <p:attrName>style.visibility</p:attrName>
                                        </p:attrNameLst>
                                      </p:cBhvr>
                                      <p:to>
                                        <p:strVal val="visible"/>
                                      </p:to>
                                    </p:set>
                                    <p:anim calcmode="lin" valueType="num">
                                      <p:cBhvr>
                                        <p:cTn id="248" dur="2000" fill="hold"/>
                                        <p:tgtEl>
                                          <p:spTgt spid="39"/>
                                        </p:tgtEl>
                                        <p:attrNameLst>
                                          <p:attrName>ppt_w</p:attrName>
                                        </p:attrNameLst>
                                      </p:cBhvr>
                                      <p:tavLst>
                                        <p:tav tm="0">
                                          <p:val>
                                            <p:strVal val="#ppt_w*0.70"/>
                                          </p:val>
                                        </p:tav>
                                        <p:tav tm="100000">
                                          <p:val>
                                            <p:strVal val="#ppt_w"/>
                                          </p:val>
                                        </p:tav>
                                      </p:tavLst>
                                    </p:anim>
                                    <p:anim calcmode="lin" valueType="num">
                                      <p:cBhvr>
                                        <p:cTn id="249" dur="2000" fill="hold"/>
                                        <p:tgtEl>
                                          <p:spTgt spid="39"/>
                                        </p:tgtEl>
                                        <p:attrNameLst>
                                          <p:attrName>ppt_h</p:attrName>
                                        </p:attrNameLst>
                                      </p:cBhvr>
                                      <p:tavLst>
                                        <p:tav tm="0">
                                          <p:val>
                                            <p:strVal val="#ppt_h"/>
                                          </p:val>
                                        </p:tav>
                                        <p:tav tm="100000">
                                          <p:val>
                                            <p:strVal val="#ppt_h"/>
                                          </p:val>
                                        </p:tav>
                                      </p:tavLst>
                                    </p:anim>
                                    <p:animEffect transition="in" filter="fade">
                                      <p:cBhvr>
                                        <p:cTn id="250" dur="2000"/>
                                        <p:tgtEl>
                                          <p:spTgt spid="39"/>
                                        </p:tgtEl>
                                      </p:cBhvr>
                                    </p:animEffect>
                                  </p:childTnLst>
                                </p:cTn>
                              </p:par>
                              <p:par>
                                <p:cTn id="251" presetID="55" presetClass="entr" presetSubtype="0" fill="hold" grpId="0" nodeType="withEffect">
                                  <p:stCondLst>
                                    <p:cond delay="0"/>
                                  </p:stCondLst>
                                  <p:childTnLst>
                                    <p:set>
                                      <p:cBhvr>
                                        <p:cTn id="252" dur="1" fill="hold">
                                          <p:stCondLst>
                                            <p:cond delay="0"/>
                                          </p:stCondLst>
                                        </p:cTn>
                                        <p:tgtEl>
                                          <p:spTgt spid="40"/>
                                        </p:tgtEl>
                                        <p:attrNameLst>
                                          <p:attrName>style.visibility</p:attrName>
                                        </p:attrNameLst>
                                      </p:cBhvr>
                                      <p:to>
                                        <p:strVal val="visible"/>
                                      </p:to>
                                    </p:set>
                                    <p:anim calcmode="lin" valueType="num">
                                      <p:cBhvr>
                                        <p:cTn id="253" dur="2000" fill="hold"/>
                                        <p:tgtEl>
                                          <p:spTgt spid="40"/>
                                        </p:tgtEl>
                                        <p:attrNameLst>
                                          <p:attrName>ppt_w</p:attrName>
                                        </p:attrNameLst>
                                      </p:cBhvr>
                                      <p:tavLst>
                                        <p:tav tm="0">
                                          <p:val>
                                            <p:strVal val="#ppt_w*0.70"/>
                                          </p:val>
                                        </p:tav>
                                        <p:tav tm="100000">
                                          <p:val>
                                            <p:strVal val="#ppt_w"/>
                                          </p:val>
                                        </p:tav>
                                      </p:tavLst>
                                    </p:anim>
                                    <p:anim calcmode="lin" valueType="num">
                                      <p:cBhvr>
                                        <p:cTn id="254" dur="2000" fill="hold"/>
                                        <p:tgtEl>
                                          <p:spTgt spid="40"/>
                                        </p:tgtEl>
                                        <p:attrNameLst>
                                          <p:attrName>ppt_h</p:attrName>
                                        </p:attrNameLst>
                                      </p:cBhvr>
                                      <p:tavLst>
                                        <p:tav tm="0">
                                          <p:val>
                                            <p:strVal val="#ppt_h"/>
                                          </p:val>
                                        </p:tav>
                                        <p:tav tm="100000">
                                          <p:val>
                                            <p:strVal val="#ppt_h"/>
                                          </p:val>
                                        </p:tav>
                                      </p:tavLst>
                                    </p:anim>
                                    <p:animEffect transition="in" filter="fade">
                                      <p:cBhvr>
                                        <p:cTn id="255" dur="2000"/>
                                        <p:tgtEl>
                                          <p:spTgt spid="40"/>
                                        </p:tgtEl>
                                      </p:cBhvr>
                                    </p:animEffect>
                                  </p:childTnLst>
                                </p:cTn>
                              </p:par>
                              <p:par>
                                <p:cTn id="256" presetID="55" presetClass="entr" presetSubtype="0" fill="hold" grpId="0" nodeType="withEffect">
                                  <p:stCondLst>
                                    <p:cond delay="0"/>
                                  </p:stCondLst>
                                  <p:childTnLst>
                                    <p:set>
                                      <p:cBhvr>
                                        <p:cTn id="257" dur="1" fill="hold">
                                          <p:stCondLst>
                                            <p:cond delay="0"/>
                                          </p:stCondLst>
                                        </p:cTn>
                                        <p:tgtEl>
                                          <p:spTgt spid="41"/>
                                        </p:tgtEl>
                                        <p:attrNameLst>
                                          <p:attrName>style.visibility</p:attrName>
                                        </p:attrNameLst>
                                      </p:cBhvr>
                                      <p:to>
                                        <p:strVal val="visible"/>
                                      </p:to>
                                    </p:set>
                                    <p:anim calcmode="lin" valueType="num">
                                      <p:cBhvr>
                                        <p:cTn id="258" dur="2000" fill="hold"/>
                                        <p:tgtEl>
                                          <p:spTgt spid="41"/>
                                        </p:tgtEl>
                                        <p:attrNameLst>
                                          <p:attrName>ppt_w</p:attrName>
                                        </p:attrNameLst>
                                      </p:cBhvr>
                                      <p:tavLst>
                                        <p:tav tm="0">
                                          <p:val>
                                            <p:strVal val="#ppt_w*0.70"/>
                                          </p:val>
                                        </p:tav>
                                        <p:tav tm="100000">
                                          <p:val>
                                            <p:strVal val="#ppt_w"/>
                                          </p:val>
                                        </p:tav>
                                      </p:tavLst>
                                    </p:anim>
                                    <p:anim calcmode="lin" valueType="num">
                                      <p:cBhvr>
                                        <p:cTn id="259" dur="2000" fill="hold"/>
                                        <p:tgtEl>
                                          <p:spTgt spid="41"/>
                                        </p:tgtEl>
                                        <p:attrNameLst>
                                          <p:attrName>ppt_h</p:attrName>
                                        </p:attrNameLst>
                                      </p:cBhvr>
                                      <p:tavLst>
                                        <p:tav tm="0">
                                          <p:val>
                                            <p:strVal val="#ppt_h"/>
                                          </p:val>
                                        </p:tav>
                                        <p:tav tm="100000">
                                          <p:val>
                                            <p:strVal val="#ppt_h"/>
                                          </p:val>
                                        </p:tav>
                                      </p:tavLst>
                                    </p:anim>
                                    <p:animEffect transition="in" filter="fade">
                                      <p:cBhvr>
                                        <p:cTn id="260" dur="2000"/>
                                        <p:tgtEl>
                                          <p:spTgt spid="41"/>
                                        </p:tgtEl>
                                      </p:cBhvr>
                                    </p:animEffect>
                                  </p:childTnLst>
                                </p:cTn>
                              </p:par>
                              <p:par>
                                <p:cTn id="261" presetID="55" presetClass="entr" presetSubtype="0" fill="hold" grpId="0" nodeType="withEffect">
                                  <p:stCondLst>
                                    <p:cond delay="0"/>
                                  </p:stCondLst>
                                  <p:childTnLst>
                                    <p:set>
                                      <p:cBhvr>
                                        <p:cTn id="262" dur="1" fill="hold">
                                          <p:stCondLst>
                                            <p:cond delay="0"/>
                                          </p:stCondLst>
                                        </p:cTn>
                                        <p:tgtEl>
                                          <p:spTgt spid="42"/>
                                        </p:tgtEl>
                                        <p:attrNameLst>
                                          <p:attrName>style.visibility</p:attrName>
                                        </p:attrNameLst>
                                      </p:cBhvr>
                                      <p:to>
                                        <p:strVal val="visible"/>
                                      </p:to>
                                    </p:set>
                                    <p:anim calcmode="lin" valueType="num">
                                      <p:cBhvr>
                                        <p:cTn id="263" dur="2000" fill="hold"/>
                                        <p:tgtEl>
                                          <p:spTgt spid="42"/>
                                        </p:tgtEl>
                                        <p:attrNameLst>
                                          <p:attrName>ppt_w</p:attrName>
                                        </p:attrNameLst>
                                      </p:cBhvr>
                                      <p:tavLst>
                                        <p:tav tm="0">
                                          <p:val>
                                            <p:strVal val="#ppt_w*0.70"/>
                                          </p:val>
                                        </p:tav>
                                        <p:tav tm="100000">
                                          <p:val>
                                            <p:strVal val="#ppt_w"/>
                                          </p:val>
                                        </p:tav>
                                      </p:tavLst>
                                    </p:anim>
                                    <p:anim calcmode="lin" valueType="num">
                                      <p:cBhvr>
                                        <p:cTn id="264" dur="2000" fill="hold"/>
                                        <p:tgtEl>
                                          <p:spTgt spid="42"/>
                                        </p:tgtEl>
                                        <p:attrNameLst>
                                          <p:attrName>ppt_h</p:attrName>
                                        </p:attrNameLst>
                                      </p:cBhvr>
                                      <p:tavLst>
                                        <p:tav tm="0">
                                          <p:val>
                                            <p:strVal val="#ppt_h"/>
                                          </p:val>
                                        </p:tav>
                                        <p:tav tm="100000">
                                          <p:val>
                                            <p:strVal val="#ppt_h"/>
                                          </p:val>
                                        </p:tav>
                                      </p:tavLst>
                                    </p:anim>
                                    <p:animEffect transition="in" filter="fade">
                                      <p:cBhvr>
                                        <p:cTn id="265" dur="2000"/>
                                        <p:tgtEl>
                                          <p:spTgt spid="42"/>
                                        </p:tgtEl>
                                      </p:cBhvr>
                                    </p:animEffect>
                                  </p:childTnLst>
                                </p:cTn>
                              </p:par>
                              <p:par>
                                <p:cTn id="266" presetID="55" presetClass="entr" presetSubtype="0" fill="hold" grpId="0" nodeType="withEffect">
                                  <p:stCondLst>
                                    <p:cond delay="0"/>
                                  </p:stCondLst>
                                  <p:childTnLst>
                                    <p:set>
                                      <p:cBhvr>
                                        <p:cTn id="267" dur="1" fill="hold">
                                          <p:stCondLst>
                                            <p:cond delay="0"/>
                                          </p:stCondLst>
                                        </p:cTn>
                                        <p:tgtEl>
                                          <p:spTgt spid="43"/>
                                        </p:tgtEl>
                                        <p:attrNameLst>
                                          <p:attrName>style.visibility</p:attrName>
                                        </p:attrNameLst>
                                      </p:cBhvr>
                                      <p:to>
                                        <p:strVal val="visible"/>
                                      </p:to>
                                    </p:set>
                                    <p:anim calcmode="lin" valueType="num">
                                      <p:cBhvr>
                                        <p:cTn id="268" dur="2000" fill="hold"/>
                                        <p:tgtEl>
                                          <p:spTgt spid="43"/>
                                        </p:tgtEl>
                                        <p:attrNameLst>
                                          <p:attrName>ppt_w</p:attrName>
                                        </p:attrNameLst>
                                      </p:cBhvr>
                                      <p:tavLst>
                                        <p:tav tm="0">
                                          <p:val>
                                            <p:strVal val="#ppt_w*0.70"/>
                                          </p:val>
                                        </p:tav>
                                        <p:tav tm="100000">
                                          <p:val>
                                            <p:strVal val="#ppt_w"/>
                                          </p:val>
                                        </p:tav>
                                      </p:tavLst>
                                    </p:anim>
                                    <p:anim calcmode="lin" valueType="num">
                                      <p:cBhvr>
                                        <p:cTn id="269" dur="2000" fill="hold"/>
                                        <p:tgtEl>
                                          <p:spTgt spid="43"/>
                                        </p:tgtEl>
                                        <p:attrNameLst>
                                          <p:attrName>ppt_h</p:attrName>
                                        </p:attrNameLst>
                                      </p:cBhvr>
                                      <p:tavLst>
                                        <p:tav tm="0">
                                          <p:val>
                                            <p:strVal val="#ppt_h"/>
                                          </p:val>
                                        </p:tav>
                                        <p:tav tm="100000">
                                          <p:val>
                                            <p:strVal val="#ppt_h"/>
                                          </p:val>
                                        </p:tav>
                                      </p:tavLst>
                                    </p:anim>
                                    <p:animEffect transition="in" filter="fade">
                                      <p:cBhvr>
                                        <p:cTn id="270" dur="2000"/>
                                        <p:tgtEl>
                                          <p:spTgt spid="43"/>
                                        </p:tgtEl>
                                      </p:cBhvr>
                                    </p:animEffect>
                                  </p:childTnLst>
                                </p:cTn>
                              </p:par>
                              <p:par>
                                <p:cTn id="271" presetID="55" presetClass="entr" presetSubtype="0" fill="hold" grpId="0" nodeType="withEffect">
                                  <p:stCondLst>
                                    <p:cond delay="0"/>
                                  </p:stCondLst>
                                  <p:childTnLst>
                                    <p:set>
                                      <p:cBhvr>
                                        <p:cTn id="272" dur="1" fill="hold">
                                          <p:stCondLst>
                                            <p:cond delay="0"/>
                                          </p:stCondLst>
                                        </p:cTn>
                                        <p:tgtEl>
                                          <p:spTgt spid="44"/>
                                        </p:tgtEl>
                                        <p:attrNameLst>
                                          <p:attrName>style.visibility</p:attrName>
                                        </p:attrNameLst>
                                      </p:cBhvr>
                                      <p:to>
                                        <p:strVal val="visible"/>
                                      </p:to>
                                    </p:set>
                                    <p:anim calcmode="lin" valueType="num">
                                      <p:cBhvr>
                                        <p:cTn id="273" dur="2000" fill="hold"/>
                                        <p:tgtEl>
                                          <p:spTgt spid="44"/>
                                        </p:tgtEl>
                                        <p:attrNameLst>
                                          <p:attrName>ppt_w</p:attrName>
                                        </p:attrNameLst>
                                      </p:cBhvr>
                                      <p:tavLst>
                                        <p:tav tm="0">
                                          <p:val>
                                            <p:strVal val="#ppt_w*0.70"/>
                                          </p:val>
                                        </p:tav>
                                        <p:tav tm="100000">
                                          <p:val>
                                            <p:strVal val="#ppt_w"/>
                                          </p:val>
                                        </p:tav>
                                      </p:tavLst>
                                    </p:anim>
                                    <p:anim calcmode="lin" valueType="num">
                                      <p:cBhvr>
                                        <p:cTn id="274" dur="2000" fill="hold"/>
                                        <p:tgtEl>
                                          <p:spTgt spid="44"/>
                                        </p:tgtEl>
                                        <p:attrNameLst>
                                          <p:attrName>ppt_h</p:attrName>
                                        </p:attrNameLst>
                                      </p:cBhvr>
                                      <p:tavLst>
                                        <p:tav tm="0">
                                          <p:val>
                                            <p:strVal val="#ppt_h"/>
                                          </p:val>
                                        </p:tav>
                                        <p:tav tm="100000">
                                          <p:val>
                                            <p:strVal val="#ppt_h"/>
                                          </p:val>
                                        </p:tav>
                                      </p:tavLst>
                                    </p:anim>
                                    <p:animEffect transition="in" filter="fade">
                                      <p:cBhvr>
                                        <p:cTn id="275" dur="2000"/>
                                        <p:tgtEl>
                                          <p:spTgt spid="44"/>
                                        </p:tgtEl>
                                      </p:cBhvr>
                                    </p:animEffect>
                                  </p:childTnLst>
                                </p:cTn>
                              </p:par>
                              <p:par>
                                <p:cTn id="276" presetID="55" presetClass="entr" presetSubtype="0" fill="hold" grpId="0" nodeType="withEffect">
                                  <p:stCondLst>
                                    <p:cond delay="0"/>
                                  </p:stCondLst>
                                  <p:childTnLst>
                                    <p:set>
                                      <p:cBhvr>
                                        <p:cTn id="277" dur="1" fill="hold">
                                          <p:stCondLst>
                                            <p:cond delay="0"/>
                                          </p:stCondLst>
                                        </p:cTn>
                                        <p:tgtEl>
                                          <p:spTgt spid="45"/>
                                        </p:tgtEl>
                                        <p:attrNameLst>
                                          <p:attrName>style.visibility</p:attrName>
                                        </p:attrNameLst>
                                      </p:cBhvr>
                                      <p:to>
                                        <p:strVal val="visible"/>
                                      </p:to>
                                    </p:set>
                                    <p:anim calcmode="lin" valueType="num">
                                      <p:cBhvr>
                                        <p:cTn id="278" dur="2000" fill="hold"/>
                                        <p:tgtEl>
                                          <p:spTgt spid="45"/>
                                        </p:tgtEl>
                                        <p:attrNameLst>
                                          <p:attrName>ppt_w</p:attrName>
                                        </p:attrNameLst>
                                      </p:cBhvr>
                                      <p:tavLst>
                                        <p:tav tm="0">
                                          <p:val>
                                            <p:strVal val="#ppt_w*0.70"/>
                                          </p:val>
                                        </p:tav>
                                        <p:tav tm="100000">
                                          <p:val>
                                            <p:strVal val="#ppt_w"/>
                                          </p:val>
                                        </p:tav>
                                      </p:tavLst>
                                    </p:anim>
                                    <p:anim calcmode="lin" valueType="num">
                                      <p:cBhvr>
                                        <p:cTn id="279" dur="2000" fill="hold"/>
                                        <p:tgtEl>
                                          <p:spTgt spid="45"/>
                                        </p:tgtEl>
                                        <p:attrNameLst>
                                          <p:attrName>ppt_h</p:attrName>
                                        </p:attrNameLst>
                                      </p:cBhvr>
                                      <p:tavLst>
                                        <p:tav tm="0">
                                          <p:val>
                                            <p:strVal val="#ppt_h"/>
                                          </p:val>
                                        </p:tav>
                                        <p:tav tm="100000">
                                          <p:val>
                                            <p:strVal val="#ppt_h"/>
                                          </p:val>
                                        </p:tav>
                                      </p:tavLst>
                                    </p:anim>
                                    <p:animEffect transition="in" filter="fade">
                                      <p:cBhvr>
                                        <p:cTn id="280" dur="2000"/>
                                        <p:tgtEl>
                                          <p:spTgt spid="45"/>
                                        </p:tgtEl>
                                      </p:cBhvr>
                                    </p:animEffect>
                                  </p:childTnLst>
                                </p:cTn>
                              </p:par>
                              <p:par>
                                <p:cTn id="281" presetID="55" presetClass="entr" presetSubtype="0" fill="hold" grpId="0" nodeType="withEffect">
                                  <p:stCondLst>
                                    <p:cond delay="0"/>
                                  </p:stCondLst>
                                  <p:childTnLst>
                                    <p:set>
                                      <p:cBhvr>
                                        <p:cTn id="282" dur="1" fill="hold">
                                          <p:stCondLst>
                                            <p:cond delay="0"/>
                                          </p:stCondLst>
                                        </p:cTn>
                                        <p:tgtEl>
                                          <p:spTgt spid="46"/>
                                        </p:tgtEl>
                                        <p:attrNameLst>
                                          <p:attrName>style.visibility</p:attrName>
                                        </p:attrNameLst>
                                      </p:cBhvr>
                                      <p:to>
                                        <p:strVal val="visible"/>
                                      </p:to>
                                    </p:set>
                                    <p:anim calcmode="lin" valueType="num">
                                      <p:cBhvr>
                                        <p:cTn id="283" dur="2000" fill="hold"/>
                                        <p:tgtEl>
                                          <p:spTgt spid="46"/>
                                        </p:tgtEl>
                                        <p:attrNameLst>
                                          <p:attrName>ppt_w</p:attrName>
                                        </p:attrNameLst>
                                      </p:cBhvr>
                                      <p:tavLst>
                                        <p:tav tm="0">
                                          <p:val>
                                            <p:strVal val="#ppt_w*0.70"/>
                                          </p:val>
                                        </p:tav>
                                        <p:tav tm="100000">
                                          <p:val>
                                            <p:strVal val="#ppt_w"/>
                                          </p:val>
                                        </p:tav>
                                      </p:tavLst>
                                    </p:anim>
                                    <p:anim calcmode="lin" valueType="num">
                                      <p:cBhvr>
                                        <p:cTn id="284" dur="2000" fill="hold"/>
                                        <p:tgtEl>
                                          <p:spTgt spid="46"/>
                                        </p:tgtEl>
                                        <p:attrNameLst>
                                          <p:attrName>ppt_h</p:attrName>
                                        </p:attrNameLst>
                                      </p:cBhvr>
                                      <p:tavLst>
                                        <p:tav tm="0">
                                          <p:val>
                                            <p:strVal val="#ppt_h"/>
                                          </p:val>
                                        </p:tav>
                                        <p:tav tm="100000">
                                          <p:val>
                                            <p:strVal val="#ppt_h"/>
                                          </p:val>
                                        </p:tav>
                                      </p:tavLst>
                                    </p:anim>
                                    <p:animEffect transition="in" filter="fade">
                                      <p:cBhvr>
                                        <p:cTn id="285" dur="2000"/>
                                        <p:tgtEl>
                                          <p:spTgt spid="46"/>
                                        </p:tgtEl>
                                      </p:cBhvr>
                                    </p:animEffect>
                                  </p:childTnLst>
                                </p:cTn>
                              </p:par>
                              <p:par>
                                <p:cTn id="286" presetID="55" presetClass="entr" presetSubtype="0" fill="hold" grpId="0" nodeType="withEffect">
                                  <p:stCondLst>
                                    <p:cond delay="0"/>
                                  </p:stCondLst>
                                  <p:childTnLst>
                                    <p:set>
                                      <p:cBhvr>
                                        <p:cTn id="287" dur="1" fill="hold">
                                          <p:stCondLst>
                                            <p:cond delay="0"/>
                                          </p:stCondLst>
                                        </p:cTn>
                                        <p:tgtEl>
                                          <p:spTgt spid="47"/>
                                        </p:tgtEl>
                                        <p:attrNameLst>
                                          <p:attrName>style.visibility</p:attrName>
                                        </p:attrNameLst>
                                      </p:cBhvr>
                                      <p:to>
                                        <p:strVal val="visible"/>
                                      </p:to>
                                    </p:set>
                                    <p:anim calcmode="lin" valueType="num">
                                      <p:cBhvr>
                                        <p:cTn id="288" dur="2000" fill="hold"/>
                                        <p:tgtEl>
                                          <p:spTgt spid="47"/>
                                        </p:tgtEl>
                                        <p:attrNameLst>
                                          <p:attrName>ppt_w</p:attrName>
                                        </p:attrNameLst>
                                      </p:cBhvr>
                                      <p:tavLst>
                                        <p:tav tm="0">
                                          <p:val>
                                            <p:strVal val="#ppt_w*0.70"/>
                                          </p:val>
                                        </p:tav>
                                        <p:tav tm="100000">
                                          <p:val>
                                            <p:strVal val="#ppt_w"/>
                                          </p:val>
                                        </p:tav>
                                      </p:tavLst>
                                    </p:anim>
                                    <p:anim calcmode="lin" valueType="num">
                                      <p:cBhvr>
                                        <p:cTn id="289" dur="2000" fill="hold"/>
                                        <p:tgtEl>
                                          <p:spTgt spid="47"/>
                                        </p:tgtEl>
                                        <p:attrNameLst>
                                          <p:attrName>ppt_h</p:attrName>
                                        </p:attrNameLst>
                                      </p:cBhvr>
                                      <p:tavLst>
                                        <p:tav tm="0">
                                          <p:val>
                                            <p:strVal val="#ppt_h"/>
                                          </p:val>
                                        </p:tav>
                                        <p:tav tm="100000">
                                          <p:val>
                                            <p:strVal val="#ppt_h"/>
                                          </p:val>
                                        </p:tav>
                                      </p:tavLst>
                                    </p:anim>
                                    <p:animEffect transition="in" filter="fade">
                                      <p:cBhvr>
                                        <p:cTn id="290" dur="2000"/>
                                        <p:tgtEl>
                                          <p:spTgt spid="47"/>
                                        </p:tgtEl>
                                      </p:cBhvr>
                                    </p:animEffect>
                                  </p:childTnLst>
                                </p:cTn>
                              </p:par>
                              <p:par>
                                <p:cTn id="291" presetID="55" presetClass="entr" presetSubtype="0" fill="hold" grpId="0" nodeType="withEffect">
                                  <p:stCondLst>
                                    <p:cond delay="0"/>
                                  </p:stCondLst>
                                  <p:childTnLst>
                                    <p:set>
                                      <p:cBhvr>
                                        <p:cTn id="292" dur="1" fill="hold">
                                          <p:stCondLst>
                                            <p:cond delay="0"/>
                                          </p:stCondLst>
                                        </p:cTn>
                                        <p:tgtEl>
                                          <p:spTgt spid="48"/>
                                        </p:tgtEl>
                                        <p:attrNameLst>
                                          <p:attrName>style.visibility</p:attrName>
                                        </p:attrNameLst>
                                      </p:cBhvr>
                                      <p:to>
                                        <p:strVal val="visible"/>
                                      </p:to>
                                    </p:set>
                                    <p:anim calcmode="lin" valueType="num">
                                      <p:cBhvr>
                                        <p:cTn id="293" dur="2000" fill="hold"/>
                                        <p:tgtEl>
                                          <p:spTgt spid="48"/>
                                        </p:tgtEl>
                                        <p:attrNameLst>
                                          <p:attrName>ppt_w</p:attrName>
                                        </p:attrNameLst>
                                      </p:cBhvr>
                                      <p:tavLst>
                                        <p:tav tm="0">
                                          <p:val>
                                            <p:strVal val="#ppt_w*0.70"/>
                                          </p:val>
                                        </p:tav>
                                        <p:tav tm="100000">
                                          <p:val>
                                            <p:strVal val="#ppt_w"/>
                                          </p:val>
                                        </p:tav>
                                      </p:tavLst>
                                    </p:anim>
                                    <p:anim calcmode="lin" valueType="num">
                                      <p:cBhvr>
                                        <p:cTn id="294" dur="2000" fill="hold"/>
                                        <p:tgtEl>
                                          <p:spTgt spid="48"/>
                                        </p:tgtEl>
                                        <p:attrNameLst>
                                          <p:attrName>ppt_h</p:attrName>
                                        </p:attrNameLst>
                                      </p:cBhvr>
                                      <p:tavLst>
                                        <p:tav tm="0">
                                          <p:val>
                                            <p:strVal val="#ppt_h"/>
                                          </p:val>
                                        </p:tav>
                                        <p:tav tm="100000">
                                          <p:val>
                                            <p:strVal val="#ppt_h"/>
                                          </p:val>
                                        </p:tav>
                                      </p:tavLst>
                                    </p:anim>
                                    <p:animEffect transition="in" filter="fade">
                                      <p:cBhvr>
                                        <p:cTn id="295" dur="2000"/>
                                        <p:tgtEl>
                                          <p:spTgt spid="48"/>
                                        </p:tgtEl>
                                      </p:cBhvr>
                                    </p:animEffect>
                                  </p:childTnLst>
                                </p:cTn>
                              </p:par>
                              <p:par>
                                <p:cTn id="296" presetID="55" presetClass="entr" presetSubtype="0" fill="hold" grpId="0" nodeType="withEffect">
                                  <p:stCondLst>
                                    <p:cond delay="0"/>
                                  </p:stCondLst>
                                  <p:childTnLst>
                                    <p:set>
                                      <p:cBhvr>
                                        <p:cTn id="297" dur="1" fill="hold">
                                          <p:stCondLst>
                                            <p:cond delay="0"/>
                                          </p:stCondLst>
                                        </p:cTn>
                                        <p:tgtEl>
                                          <p:spTgt spid="52"/>
                                        </p:tgtEl>
                                        <p:attrNameLst>
                                          <p:attrName>style.visibility</p:attrName>
                                        </p:attrNameLst>
                                      </p:cBhvr>
                                      <p:to>
                                        <p:strVal val="visible"/>
                                      </p:to>
                                    </p:set>
                                    <p:anim calcmode="lin" valueType="num">
                                      <p:cBhvr>
                                        <p:cTn id="298" dur="2000" fill="hold"/>
                                        <p:tgtEl>
                                          <p:spTgt spid="52"/>
                                        </p:tgtEl>
                                        <p:attrNameLst>
                                          <p:attrName>ppt_w</p:attrName>
                                        </p:attrNameLst>
                                      </p:cBhvr>
                                      <p:tavLst>
                                        <p:tav tm="0">
                                          <p:val>
                                            <p:strVal val="#ppt_w*0.70"/>
                                          </p:val>
                                        </p:tav>
                                        <p:tav tm="100000">
                                          <p:val>
                                            <p:strVal val="#ppt_w"/>
                                          </p:val>
                                        </p:tav>
                                      </p:tavLst>
                                    </p:anim>
                                    <p:anim calcmode="lin" valueType="num">
                                      <p:cBhvr>
                                        <p:cTn id="299" dur="2000" fill="hold"/>
                                        <p:tgtEl>
                                          <p:spTgt spid="52"/>
                                        </p:tgtEl>
                                        <p:attrNameLst>
                                          <p:attrName>ppt_h</p:attrName>
                                        </p:attrNameLst>
                                      </p:cBhvr>
                                      <p:tavLst>
                                        <p:tav tm="0">
                                          <p:val>
                                            <p:strVal val="#ppt_h"/>
                                          </p:val>
                                        </p:tav>
                                        <p:tav tm="100000">
                                          <p:val>
                                            <p:strVal val="#ppt_h"/>
                                          </p:val>
                                        </p:tav>
                                      </p:tavLst>
                                    </p:anim>
                                    <p:animEffect transition="in" filter="fade">
                                      <p:cBhvr>
                                        <p:cTn id="300"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9" grpId="0" animBg="1"/>
      <p:bldP spid="10" grpId="0" animBg="1"/>
      <p:bldP spid="11" grpId="0"/>
      <p:bldP spid="12" grpId="0" animBg="1"/>
      <p:bldP spid="13" grpId="0" animBg="1"/>
      <p:bldP spid="14" grpId="0" animBg="1"/>
      <p:bldP spid="15" grpId="0" animBg="1"/>
      <p:bldP spid="16" grpId="0"/>
      <p:bldP spid="17" grpId="0" animBg="1"/>
      <p:bldP spid="18" grpId="0"/>
      <p:bldP spid="19" grpId="0" animBg="1"/>
      <p:bldP spid="20" grpId="0" animBg="1"/>
      <p:bldP spid="21" grpId="0"/>
      <p:bldP spid="22" grpId="0" animBg="1"/>
      <p:bldP spid="23" grpId="0"/>
      <p:bldP spid="24" grpId="0" animBg="1"/>
      <p:bldP spid="25" grpId="0"/>
      <p:bldP spid="26" grpId="0" animBg="1"/>
      <p:bldP spid="27" grpId="0"/>
      <p:bldP spid="28" grpId="0" animBg="1"/>
      <p:bldP spid="29" grpId="0"/>
      <p:bldP spid="30" grpId="0" animBg="1"/>
      <p:bldP spid="31" grpId="0"/>
      <p:bldP spid="32" grpId="0" animBg="1"/>
      <p:bldP spid="33" grpId="0"/>
      <p:bldP spid="34" grpId="0" animBg="1"/>
      <p:bldP spid="35" grpId="0" animBg="1"/>
      <p:bldP spid="36" grpId="0" animBg="1"/>
      <p:bldP spid="37" grpId="0" animBg="1"/>
      <p:bldP spid="38" grpId="0" animBg="1"/>
      <p:bldP spid="39" grpId="0" animBg="1"/>
      <p:bldP spid="40" grpId="0"/>
      <p:bldP spid="41" grpId="0" animBg="1"/>
      <p:bldP spid="42" grpId="0"/>
      <p:bldP spid="43" grpId="0" animBg="1"/>
      <p:bldP spid="44" grpId="0"/>
      <p:bldP spid="45" grpId="0" animBg="1"/>
      <p:bldP spid="46" grpId="0" animBg="1"/>
      <p:bldP spid="47" grpId="0" animBg="1"/>
      <p:bldP spid="48" grpId="0" animBg="1"/>
      <p:bldP spid="49" grpId="0"/>
      <p:bldP spid="50" grpId="0"/>
      <p:bldP spid="51" grpId="0"/>
      <p:bldP spid="52" grpId="0"/>
      <p:bldP spid="53" grpId="0" animBg="1"/>
      <p:bldP spid="54" grpId="0" animBg="1"/>
      <p:bldP spid="55" grpId="0"/>
      <p:bldP spid="56" grpId="0" animBg="1"/>
      <p:bldP spid="57" grpId="0" animBg="1"/>
      <p:bldP spid="58" grpId="0" animBg="1"/>
      <p:bldP spid="59" grpId="0"/>
      <p:bldP spid="60" grpId="0"/>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effectLst>
                  <a:outerShdw blurRad="38100" dist="38100" dir="2700000" algn="tl">
                    <a:srgbClr val="000000">
                      <a:alpha val="43137"/>
                    </a:srgbClr>
                  </a:outerShdw>
                </a:effectLst>
              </a:rPr>
              <a:t>Alternative Strategies Defined and Example</a:t>
            </a:r>
          </a:p>
        </p:txBody>
      </p:sp>
      <p:sp>
        <p:nvSpPr>
          <p:cNvPr id="3" name="Content Placeholder 2"/>
          <p:cNvSpPr>
            <a:spLocks noGrp="1"/>
          </p:cNvSpPr>
          <p:nvPr>
            <p:ph idx="1"/>
          </p:nvPr>
        </p:nvSpPr>
        <p:spPr/>
        <p:txBody>
          <a:bodyPr/>
          <a:lstStyle/>
          <a:p>
            <a:endParaRPr lang="id-ID"/>
          </a:p>
        </p:txBody>
      </p:sp>
      <p:sp>
        <p:nvSpPr>
          <p:cNvPr id="12" name="Slide Number Placeholder 11"/>
          <p:cNvSpPr>
            <a:spLocks noGrp="1"/>
          </p:cNvSpPr>
          <p:nvPr>
            <p:ph type="sldNum" sz="quarter" idx="12"/>
          </p:nvPr>
        </p:nvSpPr>
        <p:spPr>
          <a:prstGeom prst="rect">
            <a:avLst/>
          </a:prstGeom>
        </p:spPr>
        <p:txBody>
          <a:bodyPr>
            <a:normAutofit/>
          </a:bodyPr>
          <a:lstStyle/>
          <a:p>
            <a:fld id="{078A8703-CA22-4202-803A-45C4C3E80034}" type="slidenum">
              <a:rPr lang="en-US" smtClean="0"/>
              <a:pPr/>
              <a:t>11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564938281"/>
              </p:ext>
            </p:extLst>
          </p:nvPr>
        </p:nvGraphicFramePr>
        <p:xfrm>
          <a:off x="335360" y="1556792"/>
          <a:ext cx="11521280" cy="37084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dirty="0"/>
                        <a:t>Strategy</a:t>
                      </a:r>
                    </a:p>
                  </a:txBody>
                  <a:tcPr marL="121920" marR="121920" anchor="ctr">
                    <a:solidFill>
                      <a:schemeClr val="tx2">
                        <a:lumMod val="50000"/>
                      </a:schemeClr>
                    </a:solidFill>
                  </a:tcPr>
                </a:tc>
                <a:tc>
                  <a:txBody>
                    <a:bodyPr/>
                    <a:lstStyle/>
                    <a:p>
                      <a:pPr algn="ctr"/>
                      <a:r>
                        <a:rPr lang="en-US" dirty="0"/>
                        <a:t>Definition</a:t>
                      </a:r>
                    </a:p>
                  </a:txBody>
                  <a:tcPr marL="121920" marR="121920" anchor="ctr">
                    <a:solidFill>
                      <a:schemeClr val="tx2">
                        <a:lumMod val="50000"/>
                      </a:schemeClr>
                    </a:solidFill>
                  </a:tcPr>
                </a:tc>
                <a:tc>
                  <a:txBody>
                    <a:bodyPr/>
                    <a:lstStyle/>
                    <a:p>
                      <a:pPr algn="ctr"/>
                      <a:r>
                        <a:rPr lang="en-US" dirty="0"/>
                        <a:t> Example</a:t>
                      </a:r>
                    </a:p>
                  </a:txBody>
                  <a:tcPr marL="121920" marR="121920" anchor="ctr">
                    <a:solidFill>
                      <a:schemeClr val="tx2">
                        <a:lumMod val="50000"/>
                      </a:schemeClr>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335360" y="1999640"/>
          <a:ext cx="11521280" cy="781288"/>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781288">
                <a:tc>
                  <a:txBody>
                    <a:bodyPr/>
                    <a:lstStyle/>
                    <a:p>
                      <a:pPr algn="ctr"/>
                      <a:r>
                        <a:rPr lang="en-US" sz="1600" dirty="0"/>
                        <a:t>Forward Integration</a:t>
                      </a:r>
                    </a:p>
                  </a:txBody>
                  <a:tcPr marL="121920" marR="121920" anchor="ctr">
                    <a:solidFill>
                      <a:schemeClr val="accent2">
                        <a:lumMod val="75000"/>
                      </a:schemeClr>
                    </a:solidFill>
                  </a:tcPr>
                </a:tc>
                <a:tc>
                  <a:txBody>
                    <a:bodyPr/>
                    <a:lstStyle/>
                    <a:p>
                      <a:pPr algn="just"/>
                      <a:r>
                        <a:rPr lang="en-US" sz="1200" dirty="0"/>
                        <a:t>Gaining  ownership or increased control over distributors or retailers</a:t>
                      </a:r>
                    </a:p>
                  </a:txBody>
                  <a:tcPr marL="121920" marR="121920">
                    <a:solidFill>
                      <a:schemeClr val="accent2">
                        <a:lumMod val="75000"/>
                      </a:schemeClr>
                    </a:solidFill>
                  </a:tcPr>
                </a:tc>
                <a:tc>
                  <a:txBody>
                    <a:bodyPr/>
                    <a:lstStyle/>
                    <a:p>
                      <a:pPr algn="just"/>
                      <a:r>
                        <a:rPr lang="en-US" sz="1100" dirty="0"/>
                        <a:t>Starbucks reached a deal with Green Mountain Coffee </a:t>
                      </a:r>
                      <a:r>
                        <a:rPr lang="en-US" sz="1100" dirty="0" err="1"/>
                        <a:t>Roater</a:t>
                      </a:r>
                      <a:r>
                        <a:rPr lang="en-US" sz="1100" dirty="0"/>
                        <a:t> for that firm to sell packs of Starbucks </a:t>
                      </a:r>
                      <a:r>
                        <a:rPr lang="en-US" sz="1100" dirty="0" err="1"/>
                        <a:t>Tazo</a:t>
                      </a:r>
                      <a:r>
                        <a:rPr lang="en-US" sz="1100" dirty="0"/>
                        <a:t>-branded coffee and tea in their brewers</a:t>
                      </a:r>
                    </a:p>
                  </a:txBody>
                  <a:tcPr marL="121920" marR="121920">
                    <a:solidFill>
                      <a:schemeClr val="accent2">
                        <a:lumMod val="75000"/>
                      </a:schemeClr>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nvGraphicFramePr>
        <p:xfrm>
          <a:off x="335360" y="2777872"/>
          <a:ext cx="11521280" cy="37084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Backward Integration</a:t>
                      </a:r>
                    </a:p>
                  </a:txBody>
                  <a:tcPr marL="121920" marR="121920" anchor="ctr">
                    <a:solidFill>
                      <a:schemeClr val="accent5">
                        <a:lumMod val="50000"/>
                      </a:schemeClr>
                    </a:solidFill>
                  </a:tcPr>
                </a:tc>
                <a:tc>
                  <a:txBody>
                    <a:bodyPr/>
                    <a:lstStyle/>
                    <a:p>
                      <a:pPr algn="just"/>
                      <a:r>
                        <a:rPr lang="en-US" sz="1200" dirty="0"/>
                        <a:t>Seeking ownership or increased control of firm’s suppliers</a:t>
                      </a:r>
                    </a:p>
                  </a:txBody>
                  <a:tcPr marL="121920" marR="121920">
                    <a:solidFill>
                      <a:schemeClr val="accent5">
                        <a:lumMod val="50000"/>
                      </a:schemeClr>
                    </a:solidFill>
                  </a:tcPr>
                </a:tc>
                <a:tc>
                  <a:txBody>
                    <a:bodyPr/>
                    <a:lstStyle/>
                    <a:p>
                      <a:pPr algn="just"/>
                      <a:r>
                        <a:rPr lang="en-US" sz="1200" dirty="0"/>
                        <a:t>Hilton Hotel could acquire a large furniture manufacturer</a:t>
                      </a:r>
                    </a:p>
                  </a:txBody>
                  <a:tcPr marL="121920" marR="121920">
                    <a:solidFill>
                      <a:schemeClr val="accent5">
                        <a:lumMod val="50000"/>
                      </a:schemeClr>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335360" y="3353936"/>
          <a:ext cx="11521280" cy="37084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Horizontal Integration</a:t>
                      </a:r>
                    </a:p>
                  </a:txBody>
                  <a:tcPr marL="121920" marR="121920" anchor="ctr">
                    <a:solidFill>
                      <a:schemeClr val="bg2">
                        <a:lumMod val="50000"/>
                      </a:schemeClr>
                    </a:solidFill>
                  </a:tcPr>
                </a:tc>
                <a:tc>
                  <a:txBody>
                    <a:bodyPr/>
                    <a:lstStyle/>
                    <a:p>
                      <a:pPr algn="just"/>
                      <a:r>
                        <a:rPr lang="en-US" sz="1200" dirty="0"/>
                        <a:t>Seeking ownership or</a:t>
                      </a:r>
                      <a:r>
                        <a:rPr lang="en-US" sz="1200" baseline="0" dirty="0"/>
                        <a:t> increased</a:t>
                      </a:r>
                      <a:r>
                        <a:rPr lang="en-US" sz="1200" dirty="0"/>
                        <a:t> control over competitors </a:t>
                      </a:r>
                    </a:p>
                  </a:txBody>
                  <a:tcPr marL="121920" marR="121920">
                    <a:solidFill>
                      <a:schemeClr val="bg2">
                        <a:lumMod val="50000"/>
                      </a:schemeClr>
                    </a:solidFill>
                  </a:tcPr>
                </a:tc>
                <a:tc>
                  <a:txBody>
                    <a:bodyPr/>
                    <a:lstStyle/>
                    <a:p>
                      <a:pPr algn="just"/>
                      <a:r>
                        <a:rPr lang="en-US" sz="1200" dirty="0"/>
                        <a:t>Pfizer acquires Wyeth; both are huge drug companies</a:t>
                      </a:r>
                    </a:p>
                  </a:txBody>
                  <a:tcPr marL="121920" marR="121920">
                    <a:solidFill>
                      <a:schemeClr val="bg2">
                        <a:lumMod val="50000"/>
                      </a:scheme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335360" y="3941048"/>
          <a:ext cx="11521280" cy="45720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Market Penetration</a:t>
                      </a:r>
                    </a:p>
                  </a:txBody>
                  <a:tcPr marL="121920" marR="121920" anchor="ctr">
                    <a:solidFill>
                      <a:schemeClr val="accent6">
                        <a:lumMod val="50000"/>
                      </a:schemeClr>
                    </a:solidFill>
                  </a:tcPr>
                </a:tc>
                <a:tc>
                  <a:txBody>
                    <a:bodyPr/>
                    <a:lstStyle/>
                    <a:p>
                      <a:pPr algn="just"/>
                      <a:r>
                        <a:rPr lang="en-US" sz="1200" dirty="0"/>
                        <a:t>Seeking increased market share for present product or services in present market through greater marketing effort</a:t>
                      </a:r>
                    </a:p>
                  </a:txBody>
                  <a:tcPr marL="121920" marR="121920">
                    <a:solidFill>
                      <a:schemeClr val="accent6">
                        <a:lumMod val="50000"/>
                      </a:schemeClr>
                    </a:solidFill>
                  </a:tcPr>
                </a:tc>
                <a:tc>
                  <a:txBody>
                    <a:bodyPr/>
                    <a:lstStyle/>
                    <a:p>
                      <a:pPr algn="just"/>
                      <a:r>
                        <a:rPr lang="en-US" sz="1200" dirty="0"/>
                        <a:t>Mc Donald’s spending million on its promotion aimed at convincing consumers it offers healthy items.</a:t>
                      </a:r>
                    </a:p>
                  </a:txBody>
                  <a:tcPr marL="121920" marR="121920">
                    <a:solidFill>
                      <a:schemeClr val="accent6">
                        <a:lumMod val="50000"/>
                      </a:schemeClr>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nvGraphicFramePr>
        <p:xfrm>
          <a:off x="335360" y="4581128"/>
          <a:ext cx="11521280" cy="37084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Market Development</a:t>
                      </a:r>
                    </a:p>
                  </a:txBody>
                  <a:tcPr marL="121920" marR="121920" anchor="ctr">
                    <a:solidFill>
                      <a:srgbClr val="C00000"/>
                    </a:solidFill>
                  </a:tcPr>
                </a:tc>
                <a:tc>
                  <a:txBody>
                    <a:bodyPr/>
                    <a:lstStyle/>
                    <a:p>
                      <a:pPr algn="just"/>
                      <a:r>
                        <a:rPr lang="en-US" sz="1200" dirty="0"/>
                        <a:t>Introducing present product or services into new geographic area</a:t>
                      </a:r>
                    </a:p>
                  </a:txBody>
                  <a:tcPr marL="121920" marR="121920">
                    <a:solidFill>
                      <a:srgbClr val="C00000"/>
                    </a:solidFill>
                  </a:tcPr>
                </a:tc>
                <a:tc>
                  <a:txBody>
                    <a:bodyPr/>
                    <a:lstStyle/>
                    <a:p>
                      <a:pPr algn="just"/>
                      <a:r>
                        <a:rPr lang="en-US" sz="1200" dirty="0"/>
                        <a:t>Burger King opened its first in Japan</a:t>
                      </a:r>
                    </a:p>
                  </a:txBody>
                  <a:tcPr marL="121920" marR="121920">
                    <a:solidFill>
                      <a:srgbClr val="C00000"/>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335360" y="5226144"/>
          <a:ext cx="11521280" cy="45720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Product Development</a:t>
                      </a:r>
                    </a:p>
                  </a:txBody>
                  <a:tcPr marL="121920" marR="121920" anchor="ctr">
                    <a:solidFill>
                      <a:schemeClr val="accent1">
                        <a:lumMod val="50000"/>
                      </a:schemeClr>
                    </a:solidFill>
                  </a:tcPr>
                </a:tc>
                <a:tc>
                  <a:txBody>
                    <a:bodyPr/>
                    <a:lstStyle/>
                    <a:p>
                      <a:pPr algn="just"/>
                      <a:r>
                        <a:rPr lang="en-US" sz="1200" dirty="0"/>
                        <a:t>Seeking increased sales by improving present product and services or developing new ones.</a:t>
                      </a:r>
                    </a:p>
                  </a:txBody>
                  <a:tcPr marL="121920" marR="121920">
                    <a:solidFill>
                      <a:schemeClr val="accent1">
                        <a:lumMod val="50000"/>
                      </a:schemeClr>
                    </a:solidFill>
                  </a:tcPr>
                </a:tc>
                <a:tc>
                  <a:txBody>
                    <a:bodyPr/>
                    <a:lstStyle/>
                    <a:p>
                      <a:pPr algn="just"/>
                      <a:r>
                        <a:rPr lang="en-US" sz="1200" dirty="0"/>
                        <a:t>Google introduced “Google Presents” to compete with Microsoft Power Point</a:t>
                      </a:r>
                    </a:p>
                  </a:txBody>
                  <a:tcPr marL="121920" marR="121920">
                    <a:solidFill>
                      <a:schemeClr val="accent1">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7024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ppt_x"/>
                                          </p:val>
                                        </p:tav>
                                        <p:tav tm="100000">
                                          <p:val>
                                            <p:strVal val="#ppt_x"/>
                                          </p:val>
                                        </p:tav>
                                      </p:tavLst>
                                    </p:anim>
                                    <p:anim calcmode="lin" valueType="num">
                                      <p:cBhvr additive="base">
                                        <p:cTn id="1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2000" fill="hold"/>
                                        <p:tgtEl>
                                          <p:spTgt spid="7"/>
                                        </p:tgtEl>
                                        <p:attrNameLst>
                                          <p:attrName>ppt_x</p:attrName>
                                        </p:attrNameLst>
                                      </p:cBhvr>
                                      <p:tavLst>
                                        <p:tav tm="0">
                                          <p:val>
                                            <p:strVal val="#ppt_x"/>
                                          </p:val>
                                        </p:tav>
                                        <p:tav tm="100000">
                                          <p:val>
                                            <p:strVal val="#ppt_x"/>
                                          </p:val>
                                        </p:tav>
                                      </p:tavLst>
                                    </p:anim>
                                    <p:anim calcmode="lin" valueType="num">
                                      <p:cBhvr additive="base">
                                        <p:cTn id="2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2000" fill="hold"/>
                                        <p:tgtEl>
                                          <p:spTgt spid="8"/>
                                        </p:tgtEl>
                                        <p:attrNameLst>
                                          <p:attrName>ppt_x</p:attrName>
                                        </p:attrNameLst>
                                      </p:cBhvr>
                                      <p:tavLst>
                                        <p:tav tm="0">
                                          <p:val>
                                            <p:strVal val="#ppt_x"/>
                                          </p:val>
                                        </p:tav>
                                        <p:tav tm="100000">
                                          <p:val>
                                            <p:strVal val="#ppt_x"/>
                                          </p:val>
                                        </p:tav>
                                      </p:tavLst>
                                    </p:anim>
                                    <p:anim calcmode="lin" valueType="num">
                                      <p:cBhvr additive="base">
                                        <p:cTn id="30"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2000" fill="hold"/>
                                        <p:tgtEl>
                                          <p:spTgt spid="9"/>
                                        </p:tgtEl>
                                        <p:attrNameLst>
                                          <p:attrName>ppt_x</p:attrName>
                                        </p:attrNameLst>
                                      </p:cBhvr>
                                      <p:tavLst>
                                        <p:tav tm="0">
                                          <p:val>
                                            <p:strVal val="#ppt_x"/>
                                          </p:val>
                                        </p:tav>
                                        <p:tav tm="100000">
                                          <p:val>
                                            <p:strVal val="#ppt_x"/>
                                          </p:val>
                                        </p:tav>
                                      </p:tavLst>
                                    </p:anim>
                                    <p:anim calcmode="lin" valueType="num">
                                      <p:cBhvr additive="base">
                                        <p:cTn id="36"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2000" fill="hold"/>
                                        <p:tgtEl>
                                          <p:spTgt spid="10"/>
                                        </p:tgtEl>
                                        <p:attrNameLst>
                                          <p:attrName>ppt_x</p:attrName>
                                        </p:attrNameLst>
                                      </p:cBhvr>
                                      <p:tavLst>
                                        <p:tav tm="0">
                                          <p:val>
                                            <p:strVal val="#ppt_x"/>
                                          </p:val>
                                        </p:tav>
                                        <p:tav tm="100000">
                                          <p:val>
                                            <p:strVal val="#ppt_x"/>
                                          </p:val>
                                        </p:tav>
                                      </p:tavLst>
                                    </p:anim>
                                    <p:anim calcmode="lin" valueType="num">
                                      <p:cBhvr additive="base">
                                        <p:cTn id="42"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Con’t</a:t>
            </a:r>
            <a:endParaRPr lang="en-US" dirty="0"/>
          </a:p>
        </p:txBody>
      </p:sp>
      <p:sp>
        <p:nvSpPr>
          <p:cNvPr id="3" name="Content Placeholder 2"/>
          <p:cNvSpPr>
            <a:spLocks noGrp="1"/>
          </p:cNvSpPr>
          <p:nvPr>
            <p:ph idx="1"/>
          </p:nvPr>
        </p:nvSpPr>
        <p:spPr/>
        <p:txBody>
          <a:bodyPr/>
          <a:lstStyle/>
          <a:p>
            <a:endParaRPr lang="id-ID" dirty="0"/>
          </a:p>
        </p:txBody>
      </p:sp>
      <p:sp>
        <p:nvSpPr>
          <p:cNvPr id="10" name="Slide Number Placeholder 9"/>
          <p:cNvSpPr>
            <a:spLocks noGrp="1"/>
          </p:cNvSpPr>
          <p:nvPr>
            <p:ph type="sldNum" sz="quarter" idx="12"/>
          </p:nvPr>
        </p:nvSpPr>
        <p:spPr>
          <a:prstGeom prst="rect">
            <a:avLst/>
          </a:prstGeom>
        </p:spPr>
        <p:txBody>
          <a:bodyPr>
            <a:normAutofit/>
          </a:bodyPr>
          <a:lstStyle/>
          <a:p>
            <a:fld id="{078A8703-CA22-4202-803A-45C4C3E80034}" type="slidenum">
              <a:rPr lang="en-US" smtClean="0"/>
              <a:pPr/>
              <a:t>12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588338674"/>
              </p:ext>
            </p:extLst>
          </p:nvPr>
        </p:nvGraphicFramePr>
        <p:xfrm>
          <a:off x="335360" y="1678712"/>
          <a:ext cx="11521280" cy="37084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dirty="0"/>
                        <a:t>Strategy</a:t>
                      </a:r>
                    </a:p>
                  </a:txBody>
                  <a:tcPr marL="121920" marR="121920" anchor="ctr">
                    <a:solidFill>
                      <a:schemeClr val="tx2">
                        <a:lumMod val="50000"/>
                      </a:schemeClr>
                    </a:solidFill>
                  </a:tcPr>
                </a:tc>
                <a:tc>
                  <a:txBody>
                    <a:bodyPr/>
                    <a:lstStyle/>
                    <a:p>
                      <a:pPr algn="ctr"/>
                      <a:r>
                        <a:rPr lang="en-US" dirty="0"/>
                        <a:t>Definition</a:t>
                      </a:r>
                    </a:p>
                  </a:txBody>
                  <a:tcPr marL="121920" marR="121920" anchor="ctr">
                    <a:solidFill>
                      <a:schemeClr val="tx2">
                        <a:lumMod val="50000"/>
                      </a:schemeClr>
                    </a:solidFill>
                  </a:tcPr>
                </a:tc>
                <a:tc>
                  <a:txBody>
                    <a:bodyPr/>
                    <a:lstStyle/>
                    <a:p>
                      <a:pPr algn="ctr"/>
                      <a:r>
                        <a:rPr lang="en-US" dirty="0"/>
                        <a:t>Example</a:t>
                      </a:r>
                    </a:p>
                  </a:txBody>
                  <a:tcPr marL="121920" marR="121920" anchor="ctr">
                    <a:solidFill>
                      <a:schemeClr val="tx2">
                        <a:lumMod val="50000"/>
                      </a:schemeClr>
                    </a:solidFill>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nvGraphicFramePr>
        <p:xfrm>
          <a:off x="335360" y="2138184"/>
          <a:ext cx="11521280" cy="37084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Related </a:t>
                      </a:r>
                      <a:r>
                        <a:rPr lang="en-US" sz="1400" dirty="0"/>
                        <a:t>Diversification</a:t>
                      </a:r>
                      <a:endParaRPr lang="en-US" sz="1600" dirty="0"/>
                    </a:p>
                  </a:txBody>
                  <a:tcPr marL="121920" marR="121920" anchor="ctr">
                    <a:solidFill>
                      <a:schemeClr val="accent2">
                        <a:lumMod val="75000"/>
                      </a:schemeClr>
                    </a:solidFill>
                  </a:tcPr>
                </a:tc>
                <a:tc>
                  <a:txBody>
                    <a:bodyPr/>
                    <a:lstStyle/>
                    <a:p>
                      <a:pPr algn="just"/>
                      <a:r>
                        <a:rPr lang="en-US" sz="1200" dirty="0"/>
                        <a:t>Adding new but related product or services</a:t>
                      </a:r>
                    </a:p>
                  </a:txBody>
                  <a:tcPr marL="121920" marR="121920">
                    <a:solidFill>
                      <a:schemeClr val="accent2">
                        <a:lumMod val="75000"/>
                      </a:schemeClr>
                    </a:solidFill>
                  </a:tcPr>
                </a:tc>
                <a:tc>
                  <a:txBody>
                    <a:bodyPr/>
                    <a:lstStyle/>
                    <a:p>
                      <a:pPr algn="just"/>
                      <a:r>
                        <a:rPr lang="en-US" sz="1200" dirty="0"/>
                        <a:t>AT&amp;T  </a:t>
                      </a:r>
                      <a:r>
                        <a:rPr lang="en-US" sz="1200" dirty="0" err="1"/>
                        <a:t>acquiresof</a:t>
                      </a:r>
                      <a:r>
                        <a:rPr lang="en-US" sz="1200" dirty="0"/>
                        <a:t> BellSouth</a:t>
                      </a:r>
                    </a:p>
                  </a:txBody>
                  <a:tcPr marL="121920" marR="121920">
                    <a:solidFill>
                      <a:schemeClr val="accent2">
                        <a:lumMod val="75000"/>
                      </a:schemeClr>
                    </a:solid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nvGraphicFramePr>
        <p:xfrm>
          <a:off x="335360" y="2714248"/>
          <a:ext cx="11521280" cy="54864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Unrelated </a:t>
                      </a:r>
                      <a:r>
                        <a:rPr lang="en-US" sz="1400" dirty="0"/>
                        <a:t>Diversification</a:t>
                      </a:r>
                      <a:endParaRPr lang="en-US" sz="1600" dirty="0"/>
                    </a:p>
                  </a:txBody>
                  <a:tcPr marL="121920" marR="121920" anchor="ctr">
                    <a:solidFill>
                      <a:schemeClr val="accent5">
                        <a:lumMod val="50000"/>
                      </a:schemeClr>
                    </a:solidFill>
                  </a:tcPr>
                </a:tc>
                <a:tc>
                  <a:txBody>
                    <a:bodyPr/>
                    <a:lstStyle/>
                    <a:p>
                      <a:pPr algn="just"/>
                      <a:r>
                        <a:rPr lang="en-US" sz="1200" dirty="0"/>
                        <a:t>Adding new</a:t>
                      </a:r>
                      <a:r>
                        <a:rPr lang="en-US" sz="1200" baseline="0" dirty="0"/>
                        <a:t> unrelated product or services</a:t>
                      </a:r>
                      <a:endParaRPr lang="en-US" sz="1200" dirty="0"/>
                    </a:p>
                  </a:txBody>
                  <a:tcPr marL="121920" marR="121920">
                    <a:solidFill>
                      <a:schemeClr val="accent5">
                        <a:lumMod val="50000"/>
                      </a:schemeClr>
                    </a:solidFill>
                  </a:tcPr>
                </a:tc>
                <a:tc>
                  <a:txBody>
                    <a:bodyPr/>
                    <a:lstStyle/>
                    <a:p>
                      <a:pPr algn="just"/>
                      <a:r>
                        <a:rPr lang="en-US" sz="1200" dirty="0"/>
                        <a:t>Ford Motor company entered the industrial bank business</a:t>
                      </a:r>
                    </a:p>
                  </a:txBody>
                  <a:tcPr marL="121920" marR="121920">
                    <a:solidFill>
                      <a:schemeClr val="accent5">
                        <a:lumMod val="50000"/>
                      </a:schemeClr>
                    </a:solid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335360" y="3342888"/>
          <a:ext cx="11521280" cy="45720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Retrenchment</a:t>
                      </a:r>
                    </a:p>
                  </a:txBody>
                  <a:tcPr marL="121920" marR="121920" anchor="ctr">
                    <a:solidFill>
                      <a:schemeClr val="bg2">
                        <a:lumMod val="50000"/>
                      </a:schemeClr>
                    </a:solidFill>
                  </a:tcPr>
                </a:tc>
                <a:tc>
                  <a:txBody>
                    <a:bodyPr/>
                    <a:lstStyle/>
                    <a:p>
                      <a:pPr algn="just"/>
                      <a:r>
                        <a:rPr lang="en-US" sz="1200" dirty="0"/>
                        <a:t>Regrouping through cost and asset reduction to reserve declining sales and profit.</a:t>
                      </a:r>
                    </a:p>
                  </a:txBody>
                  <a:tcPr marL="121920" marR="121920">
                    <a:solidFill>
                      <a:schemeClr val="bg2">
                        <a:lumMod val="50000"/>
                      </a:schemeClr>
                    </a:solidFill>
                  </a:tcPr>
                </a:tc>
                <a:tc>
                  <a:txBody>
                    <a:bodyPr/>
                    <a:lstStyle/>
                    <a:p>
                      <a:pPr algn="just"/>
                      <a:r>
                        <a:rPr lang="en-US" sz="1200" dirty="0"/>
                        <a:t>Discovery Channel closed its103  mall-based and stand-alone stores to focus on the internet  and laid 25%of its workforce</a:t>
                      </a:r>
                    </a:p>
                  </a:txBody>
                  <a:tcPr marL="121920" marR="121920">
                    <a:solidFill>
                      <a:schemeClr val="bg2">
                        <a:lumMod val="50000"/>
                      </a:scheme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335360" y="4029824"/>
          <a:ext cx="11521280" cy="45720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Divestiture</a:t>
                      </a:r>
                    </a:p>
                  </a:txBody>
                  <a:tcPr marL="121920" marR="121920" anchor="ctr">
                    <a:solidFill>
                      <a:schemeClr val="accent6">
                        <a:lumMod val="50000"/>
                      </a:schemeClr>
                    </a:solidFill>
                  </a:tcPr>
                </a:tc>
                <a:tc>
                  <a:txBody>
                    <a:bodyPr/>
                    <a:lstStyle/>
                    <a:p>
                      <a:pPr algn="just"/>
                      <a:r>
                        <a:rPr lang="en-US" sz="1200" dirty="0"/>
                        <a:t>Selling a division or part of an organization</a:t>
                      </a:r>
                    </a:p>
                  </a:txBody>
                  <a:tcPr marL="121920" marR="121920">
                    <a:solidFill>
                      <a:schemeClr val="accent6">
                        <a:lumMod val="50000"/>
                      </a:schemeClr>
                    </a:solidFill>
                  </a:tcPr>
                </a:tc>
                <a:tc>
                  <a:txBody>
                    <a:bodyPr/>
                    <a:lstStyle/>
                    <a:p>
                      <a:pPr algn="just"/>
                      <a:r>
                        <a:rPr lang="en-US" sz="1200" dirty="0" err="1"/>
                        <a:t>Whirpool</a:t>
                      </a:r>
                      <a:r>
                        <a:rPr lang="en-US" sz="1200" dirty="0"/>
                        <a:t> sold its struggling Hoover floor-care business to Techtronic Industries</a:t>
                      </a:r>
                    </a:p>
                  </a:txBody>
                  <a:tcPr marL="121920" marR="121920">
                    <a:solidFill>
                      <a:schemeClr val="accent6">
                        <a:lumMod val="50000"/>
                      </a:schemeClr>
                    </a:solidFill>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nvGraphicFramePr>
        <p:xfrm>
          <a:off x="335360" y="4555976"/>
          <a:ext cx="11521280" cy="370840"/>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4512501">
                  <a:extLst>
                    <a:ext uri="{9D8B030D-6E8A-4147-A177-3AD203B41FA5}">
                      <a16:colId xmlns:a16="http://schemas.microsoft.com/office/drawing/2014/main" val="20002"/>
                    </a:ext>
                  </a:extLst>
                </a:gridCol>
              </a:tblGrid>
              <a:tr h="370840">
                <a:tc>
                  <a:txBody>
                    <a:bodyPr/>
                    <a:lstStyle/>
                    <a:p>
                      <a:pPr algn="ctr"/>
                      <a:r>
                        <a:rPr lang="en-US" sz="1600" dirty="0"/>
                        <a:t>Liquidation</a:t>
                      </a:r>
                    </a:p>
                  </a:txBody>
                  <a:tcPr marL="121920" marR="121920" anchor="ctr">
                    <a:solidFill>
                      <a:srgbClr val="C00000"/>
                    </a:solidFill>
                  </a:tcPr>
                </a:tc>
                <a:tc>
                  <a:txBody>
                    <a:bodyPr/>
                    <a:lstStyle/>
                    <a:p>
                      <a:pPr algn="just"/>
                      <a:r>
                        <a:rPr lang="en-US" sz="1200" dirty="0"/>
                        <a:t>Selling all of a company’s assets, in part, for their tangible worth</a:t>
                      </a:r>
                    </a:p>
                  </a:txBody>
                  <a:tcPr marL="121920" marR="121920">
                    <a:solidFill>
                      <a:srgbClr val="C00000"/>
                    </a:solidFill>
                  </a:tcPr>
                </a:tc>
                <a:tc>
                  <a:txBody>
                    <a:bodyPr/>
                    <a:lstStyle/>
                    <a:p>
                      <a:pPr algn="just"/>
                      <a:r>
                        <a:rPr lang="en-US" sz="1200" dirty="0"/>
                        <a:t>Follow</a:t>
                      </a:r>
                      <a:r>
                        <a:rPr lang="en-US" sz="1200" baseline="0" dirty="0"/>
                        <a:t> Me Charter sold all of its assets and ceased doing business</a:t>
                      </a:r>
                      <a:endParaRPr lang="en-US" sz="1200" dirty="0"/>
                    </a:p>
                  </a:txBody>
                  <a:tcPr marL="121920" marR="121920">
                    <a:solidFill>
                      <a:srgbClr val="C000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5236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ppt_x"/>
                                          </p:val>
                                        </p:tav>
                                        <p:tav tm="100000">
                                          <p:val>
                                            <p:strVal val="#ppt_x"/>
                                          </p:val>
                                        </p:tav>
                                      </p:tavLst>
                                    </p:anim>
                                    <p:anim calcmode="lin" valueType="num">
                                      <p:cBhvr additive="base">
                                        <p:cTn id="1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2000" fill="hold"/>
                                        <p:tgtEl>
                                          <p:spTgt spid="7"/>
                                        </p:tgtEl>
                                        <p:attrNameLst>
                                          <p:attrName>ppt_x</p:attrName>
                                        </p:attrNameLst>
                                      </p:cBhvr>
                                      <p:tavLst>
                                        <p:tav tm="0">
                                          <p:val>
                                            <p:strVal val="#ppt_x"/>
                                          </p:val>
                                        </p:tav>
                                        <p:tav tm="100000">
                                          <p:val>
                                            <p:strVal val="#ppt_x"/>
                                          </p:val>
                                        </p:tav>
                                      </p:tavLst>
                                    </p:anim>
                                    <p:anim calcmode="lin" valueType="num">
                                      <p:cBhvr additive="base">
                                        <p:cTn id="24"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2000" fill="hold"/>
                                        <p:tgtEl>
                                          <p:spTgt spid="8"/>
                                        </p:tgtEl>
                                        <p:attrNameLst>
                                          <p:attrName>ppt_x</p:attrName>
                                        </p:attrNameLst>
                                      </p:cBhvr>
                                      <p:tavLst>
                                        <p:tav tm="0">
                                          <p:val>
                                            <p:strVal val="#ppt_x"/>
                                          </p:val>
                                        </p:tav>
                                        <p:tav tm="100000">
                                          <p:val>
                                            <p:strVal val="#ppt_x"/>
                                          </p:val>
                                        </p:tav>
                                      </p:tavLst>
                                    </p:anim>
                                    <p:anim calcmode="lin" valueType="num">
                                      <p:cBhvr additive="base">
                                        <p:cTn id="30"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2000" fill="hold"/>
                                        <p:tgtEl>
                                          <p:spTgt spid="9"/>
                                        </p:tgtEl>
                                        <p:attrNameLst>
                                          <p:attrName>ppt_x</p:attrName>
                                        </p:attrNameLst>
                                      </p:cBhvr>
                                      <p:tavLst>
                                        <p:tav tm="0">
                                          <p:val>
                                            <p:strVal val="#ppt_x"/>
                                          </p:val>
                                        </p:tav>
                                        <p:tav tm="100000">
                                          <p:val>
                                            <p:strVal val="#ppt_x"/>
                                          </p:val>
                                        </p:tav>
                                      </p:tavLst>
                                    </p:anim>
                                    <p:anim calcmode="lin" valueType="num">
                                      <p:cBhvr additive="base">
                                        <p:cTn id="36"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a:extLst>
              <a:ext uri="{FF2B5EF4-FFF2-40B4-BE49-F238E27FC236}">
                <a16:creationId xmlns:a16="http://schemas.microsoft.com/office/drawing/2014/main" id="{4CE67380-5F8D-C849-8707-F4CB77182407}"/>
              </a:ext>
            </a:extLst>
          </p:cNvPr>
          <p:cNvSpPr>
            <a:spLocks noGrp="1"/>
          </p:cNvSpPr>
          <p:nvPr>
            <p:ph idx="1"/>
          </p:nvPr>
        </p:nvSpPr>
        <p:spPr>
          <a:xfrm>
            <a:off x="2024063" y="1785938"/>
            <a:ext cx="8229600" cy="4525962"/>
          </a:xfrm>
        </p:spPr>
        <p:txBody>
          <a:bodyPr/>
          <a:lstStyle/>
          <a:p>
            <a:pPr marL="622300" indent="-514350">
              <a:buFont typeface="Lucida Sans Unicode" panose="020B0602030504020204" pitchFamily="34" charset="0"/>
              <a:buAutoNum type="arabicPeriod"/>
            </a:pPr>
            <a:r>
              <a:rPr lang="id-ID" altLang="en-US"/>
              <a:t>Peranan strategi yang digunakan di masa lalu</a:t>
            </a:r>
          </a:p>
          <a:p>
            <a:pPr marL="622300" indent="-514350">
              <a:buFont typeface="Lucida Sans Unicode" panose="020B0602030504020204" pitchFamily="34" charset="0"/>
              <a:buAutoNum type="arabicPeriod"/>
            </a:pPr>
            <a:r>
              <a:rPr lang="id-ID" altLang="en-US"/>
              <a:t>Derajat ketergantungan organisasi terhadap pihak eksternal</a:t>
            </a:r>
          </a:p>
          <a:p>
            <a:pPr marL="622300" indent="-514350">
              <a:buFont typeface="Lucida Sans Unicode" panose="020B0602030504020204" pitchFamily="34" charset="0"/>
              <a:buAutoNum type="arabicPeriod"/>
            </a:pPr>
            <a:r>
              <a:rPr lang="id-ID" altLang="en-US"/>
              <a:t>Sikap terhadap resiko</a:t>
            </a:r>
          </a:p>
          <a:p>
            <a:pPr marL="622300" indent="-514350">
              <a:buFont typeface="Lucida Sans Unicode" panose="020B0602030504020204" pitchFamily="34" charset="0"/>
              <a:buAutoNum type="arabicPeriod"/>
            </a:pPr>
            <a:r>
              <a:rPr lang="id-ID" altLang="en-US"/>
              <a:t>Faktor politis di dalam organisasi</a:t>
            </a:r>
          </a:p>
          <a:p>
            <a:pPr marL="622300" indent="-514350">
              <a:buFont typeface="Lucida Sans Unicode" panose="020B0602030504020204" pitchFamily="34" charset="0"/>
              <a:buAutoNum type="arabicPeriod"/>
            </a:pPr>
            <a:r>
              <a:rPr lang="id-ID" altLang="en-US"/>
              <a:t>Pertimbangan waktu</a:t>
            </a:r>
          </a:p>
          <a:p>
            <a:pPr marL="622300" indent="-514350">
              <a:buFont typeface="Lucida Sans Unicode" panose="020B0602030504020204" pitchFamily="34" charset="0"/>
              <a:buAutoNum type="arabicPeriod"/>
            </a:pPr>
            <a:r>
              <a:rPr lang="id-ID" altLang="en-US"/>
              <a:t>Reaksi pesaing</a:t>
            </a:r>
          </a:p>
        </p:txBody>
      </p:sp>
      <p:sp>
        <p:nvSpPr>
          <p:cNvPr id="3" name="Title 2">
            <a:extLst>
              <a:ext uri="{FF2B5EF4-FFF2-40B4-BE49-F238E27FC236}">
                <a16:creationId xmlns:a16="http://schemas.microsoft.com/office/drawing/2014/main" id="{8C42F23C-5B14-D64B-B2CE-E3506C95F5B0}"/>
              </a:ext>
            </a:extLst>
          </p:cNvPr>
          <p:cNvSpPr>
            <a:spLocks noGrp="1"/>
          </p:cNvSpPr>
          <p:nvPr>
            <p:ph type="title"/>
          </p:nvPr>
        </p:nvSpPr>
        <p:spPr/>
        <p:txBody>
          <a:bodyPr/>
          <a:lstStyle/>
          <a:p>
            <a:pPr algn="ctr" eaLnBrk="1" hangingPunct="1">
              <a:defRPr/>
            </a:pPr>
            <a:r>
              <a:rPr lang="id-ID" sz="3200" dirty="0"/>
              <a:t>Faktor –faktor yang mempengaruhi pilihan strategi</a:t>
            </a:r>
          </a:p>
        </p:txBody>
      </p:sp>
    </p:spTree>
    <p:extLst>
      <p:ext uri="{BB962C8B-B14F-4D97-AF65-F5344CB8AC3E}">
        <p14:creationId xmlns:p14="http://schemas.microsoft.com/office/powerpoint/2010/main" val="3548248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Alternative Strategies</a:t>
            </a:r>
            <a:endParaRPr lang="id-ID" dirty="0"/>
          </a:p>
        </p:txBody>
      </p:sp>
      <p:sp>
        <p:nvSpPr>
          <p:cNvPr id="8" name="Content Placeholder 7"/>
          <p:cNvSpPr>
            <a:spLocks noGrp="1"/>
          </p:cNvSpPr>
          <p:nvPr>
            <p:ph idx="1"/>
          </p:nvPr>
        </p:nvSpPr>
        <p:spPr/>
        <p:txBody>
          <a:bodyPr/>
          <a:lstStyle/>
          <a:p>
            <a:endParaRPr lang="id-ID"/>
          </a:p>
        </p:txBody>
      </p:sp>
      <p:sp>
        <p:nvSpPr>
          <p:cNvPr id="3" name="Diamond 2"/>
          <p:cNvSpPr/>
          <p:nvPr/>
        </p:nvSpPr>
        <p:spPr>
          <a:xfrm>
            <a:off x="3386667" y="1669256"/>
            <a:ext cx="5418667" cy="4064000"/>
          </a:xfrm>
          <a:prstGeom prst="diamond">
            <a:avLst/>
          </a:prstGeom>
          <a:solidFill>
            <a:srgbClr val="FFC000"/>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 name="Freeform 3"/>
          <p:cNvSpPr/>
          <p:nvPr/>
        </p:nvSpPr>
        <p:spPr>
          <a:xfrm>
            <a:off x="3901440" y="2055336"/>
            <a:ext cx="2113280" cy="1584960"/>
          </a:xfrm>
          <a:custGeom>
            <a:avLst/>
            <a:gdLst>
              <a:gd name="connsiteX0" fmla="*/ 0 w 1584960"/>
              <a:gd name="connsiteY0" fmla="*/ 264165 h 1584960"/>
              <a:gd name="connsiteX1" fmla="*/ 77372 w 1584960"/>
              <a:gd name="connsiteY1" fmla="*/ 77372 h 1584960"/>
              <a:gd name="connsiteX2" fmla="*/ 264165 w 1584960"/>
              <a:gd name="connsiteY2" fmla="*/ 0 h 1584960"/>
              <a:gd name="connsiteX3" fmla="*/ 1320795 w 1584960"/>
              <a:gd name="connsiteY3" fmla="*/ 0 h 1584960"/>
              <a:gd name="connsiteX4" fmla="*/ 1507588 w 1584960"/>
              <a:gd name="connsiteY4" fmla="*/ 77372 h 1584960"/>
              <a:gd name="connsiteX5" fmla="*/ 1584960 w 1584960"/>
              <a:gd name="connsiteY5" fmla="*/ 264165 h 1584960"/>
              <a:gd name="connsiteX6" fmla="*/ 1584960 w 1584960"/>
              <a:gd name="connsiteY6" fmla="*/ 1320795 h 1584960"/>
              <a:gd name="connsiteX7" fmla="*/ 1507588 w 1584960"/>
              <a:gd name="connsiteY7" fmla="*/ 1507588 h 1584960"/>
              <a:gd name="connsiteX8" fmla="*/ 1320795 w 1584960"/>
              <a:gd name="connsiteY8" fmla="*/ 1584960 h 1584960"/>
              <a:gd name="connsiteX9" fmla="*/ 264165 w 1584960"/>
              <a:gd name="connsiteY9" fmla="*/ 1584960 h 1584960"/>
              <a:gd name="connsiteX10" fmla="*/ 77372 w 1584960"/>
              <a:gd name="connsiteY10" fmla="*/ 1507588 h 1584960"/>
              <a:gd name="connsiteX11" fmla="*/ 0 w 1584960"/>
              <a:gd name="connsiteY11" fmla="*/ 1320795 h 1584960"/>
              <a:gd name="connsiteX12" fmla="*/ 0 w 1584960"/>
              <a:gd name="connsiteY12"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84960" h="1584960">
                <a:moveTo>
                  <a:pt x="0" y="264165"/>
                </a:moveTo>
                <a:cubicBezTo>
                  <a:pt x="0" y="194104"/>
                  <a:pt x="27832" y="126913"/>
                  <a:pt x="77372" y="77372"/>
                </a:cubicBezTo>
                <a:cubicBezTo>
                  <a:pt x="126913" y="27832"/>
                  <a:pt x="194104" y="0"/>
                  <a:pt x="264165" y="0"/>
                </a:cubicBezTo>
                <a:lnTo>
                  <a:pt x="1320795" y="0"/>
                </a:lnTo>
                <a:cubicBezTo>
                  <a:pt x="1390856" y="0"/>
                  <a:pt x="1458047" y="27832"/>
                  <a:pt x="1507588" y="77372"/>
                </a:cubicBezTo>
                <a:cubicBezTo>
                  <a:pt x="1557128" y="126913"/>
                  <a:pt x="1584960" y="194104"/>
                  <a:pt x="1584960" y="264165"/>
                </a:cubicBezTo>
                <a:lnTo>
                  <a:pt x="1584960" y="1320795"/>
                </a:lnTo>
                <a:cubicBezTo>
                  <a:pt x="1584960" y="1390856"/>
                  <a:pt x="1557128" y="1458047"/>
                  <a:pt x="1507588" y="1507588"/>
                </a:cubicBezTo>
                <a:cubicBezTo>
                  <a:pt x="1458047" y="1557129"/>
                  <a:pt x="1390856" y="1584960"/>
                  <a:pt x="1320795" y="1584960"/>
                </a:cubicBezTo>
                <a:lnTo>
                  <a:pt x="264165" y="1584960"/>
                </a:lnTo>
                <a:cubicBezTo>
                  <a:pt x="194104" y="1584960"/>
                  <a:pt x="126913" y="1557128"/>
                  <a:pt x="77372" y="1507588"/>
                </a:cubicBezTo>
                <a:cubicBezTo>
                  <a:pt x="27831" y="1458047"/>
                  <a:pt x="0" y="1390856"/>
                  <a:pt x="0" y="1320795"/>
                </a:cubicBezTo>
                <a:lnTo>
                  <a:pt x="0" y="264165"/>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8331" tIns="138331" rIns="138331" bIns="138331" numCol="1" spcCol="1270" anchor="ctr" anchorCtr="0">
            <a:noAutofit/>
          </a:bodyPr>
          <a:lstStyle/>
          <a:p>
            <a:pPr lvl="0" algn="ctr" defTabSz="711200">
              <a:lnSpc>
                <a:spcPct val="90000"/>
              </a:lnSpc>
              <a:spcBef>
                <a:spcPct val="0"/>
              </a:spcBef>
              <a:spcAft>
                <a:spcPct val="35000"/>
              </a:spcAft>
            </a:pPr>
            <a:r>
              <a:rPr lang="en-US" sz="1600" b="1" kern="1200" dirty="0"/>
              <a:t>Integration Strategies</a:t>
            </a:r>
          </a:p>
          <a:p>
            <a:pPr lvl="0" algn="ctr" defTabSz="711200">
              <a:lnSpc>
                <a:spcPct val="90000"/>
              </a:lnSpc>
              <a:spcBef>
                <a:spcPct val="0"/>
              </a:spcBef>
              <a:spcAft>
                <a:spcPct val="35000"/>
              </a:spcAft>
            </a:pPr>
            <a:r>
              <a:rPr lang="en-US" sz="1400" kern="1200" dirty="0"/>
              <a:t>Forward </a:t>
            </a:r>
            <a:r>
              <a:rPr lang="en-US" sz="1400" kern="1200" dirty="0" err="1"/>
              <a:t>Int</a:t>
            </a:r>
            <a:r>
              <a:rPr lang="en-US" sz="1400" kern="1200" dirty="0"/>
              <a:t>’</a:t>
            </a:r>
          </a:p>
          <a:p>
            <a:pPr lvl="0" algn="ctr" defTabSz="711200">
              <a:lnSpc>
                <a:spcPct val="90000"/>
              </a:lnSpc>
              <a:spcBef>
                <a:spcPct val="0"/>
              </a:spcBef>
              <a:spcAft>
                <a:spcPct val="35000"/>
              </a:spcAft>
            </a:pPr>
            <a:r>
              <a:rPr lang="en-US" sz="1400" kern="1200" dirty="0"/>
              <a:t>Backward </a:t>
            </a:r>
            <a:r>
              <a:rPr lang="en-US" sz="1400" kern="1200" dirty="0" err="1"/>
              <a:t>Int</a:t>
            </a:r>
            <a:r>
              <a:rPr lang="en-US" sz="1400" kern="1200" dirty="0"/>
              <a:t>’</a:t>
            </a:r>
          </a:p>
          <a:p>
            <a:pPr lvl="0" algn="ctr" defTabSz="711200">
              <a:lnSpc>
                <a:spcPct val="90000"/>
              </a:lnSpc>
              <a:spcBef>
                <a:spcPct val="0"/>
              </a:spcBef>
              <a:spcAft>
                <a:spcPct val="35000"/>
              </a:spcAft>
            </a:pPr>
            <a:r>
              <a:rPr lang="en-US" sz="1400" kern="1200" dirty="0"/>
              <a:t>Horizontal </a:t>
            </a:r>
            <a:r>
              <a:rPr lang="en-US" sz="1400" kern="1200" dirty="0" err="1"/>
              <a:t>Int</a:t>
            </a:r>
            <a:r>
              <a:rPr lang="en-US" sz="1400" kern="1200" dirty="0"/>
              <a:t>’</a:t>
            </a:r>
          </a:p>
          <a:p>
            <a:pPr lvl="0" algn="ctr" defTabSz="711200">
              <a:lnSpc>
                <a:spcPct val="90000"/>
              </a:lnSpc>
              <a:spcBef>
                <a:spcPct val="0"/>
              </a:spcBef>
              <a:spcAft>
                <a:spcPct val="35000"/>
              </a:spcAft>
            </a:pPr>
            <a:endParaRPr lang="en-US" sz="1200" kern="1200" dirty="0"/>
          </a:p>
        </p:txBody>
      </p:sp>
      <p:sp>
        <p:nvSpPr>
          <p:cNvPr id="5" name="Freeform 4"/>
          <p:cNvSpPr/>
          <p:nvPr/>
        </p:nvSpPr>
        <p:spPr>
          <a:xfrm>
            <a:off x="6177280" y="2055336"/>
            <a:ext cx="2113280" cy="1584960"/>
          </a:xfrm>
          <a:custGeom>
            <a:avLst/>
            <a:gdLst>
              <a:gd name="connsiteX0" fmla="*/ 0 w 1584960"/>
              <a:gd name="connsiteY0" fmla="*/ 264165 h 1584960"/>
              <a:gd name="connsiteX1" fmla="*/ 77372 w 1584960"/>
              <a:gd name="connsiteY1" fmla="*/ 77372 h 1584960"/>
              <a:gd name="connsiteX2" fmla="*/ 264165 w 1584960"/>
              <a:gd name="connsiteY2" fmla="*/ 0 h 1584960"/>
              <a:gd name="connsiteX3" fmla="*/ 1320795 w 1584960"/>
              <a:gd name="connsiteY3" fmla="*/ 0 h 1584960"/>
              <a:gd name="connsiteX4" fmla="*/ 1507588 w 1584960"/>
              <a:gd name="connsiteY4" fmla="*/ 77372 h 1584960"/>
              <a:gd name="connsiteX5" fmla="*/ 1584960 w 1584960"/>
              <a:gd name="connsiteY5" fmla="*/ 264165 h 1584960"/>
              <a:gd name="connsiteX6" fmla="*/ 1584960 w 1584960"/>
              <a:gd name="connsiteY6" fmla="*/ 1320795 h 1584960"/>
              <a:gd name="connsiteX7" fmla="*/ 1507588 w 1584960"/>
              <a:gd name="connsiteY7" fmla="*/ 1507588 h 1584960"/>
              <a:gd name="connsiteX8" fmla="*/ 1320795 w 1584960"/>
              <a:gd name="connsiteY8" fmla="*/ 1584960 h 1584960"/>
              <a:gd name="connsiteX9" fmla="*/ 264165 w 1584960"/>
              <a:gd name="connsiteY9" fmla="*/ 1584960 h 1584960"/>
              <a:gd name="connsiteX10" fmla="*/ 77372 w 1584960"/>
              <a:gd name="connsiteY10" fmla="*/ 1507588 h 1584960"/>
              <a:gd name="connsiteX11" fmla="*/ 0 w 1584960"/>
              <a:gd name="connsiteY11" fmla="*/ 1320795 h 1584960"/>
              <a:gd name="connsiteX12" fmla="*/ 0 w 1584960"/>
              <a:gd name="connsiteY12"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84960" h="1584960">
                <a:moveTo>
                  <a:pt x="0" y="264165"/>
                </a:moveTo>
                <a:cubicBezTo>
                  <a:pt x="0" y="194104"/>
                  <a:pt x="27832" y="126913"/>
                  <a:pt x="77372" y="77372"/>
                </a:cubicBezTo>
                <a:cubicBezTo>
                  <a:pt x="126913" y="27832"/>
                  <a:pt x="194104" y="0"/>
                  <a:pt x="264165" y="0"/>
                </a:cubicBezTo>
                <a:lnTo>
                  <a:pt x="1320795" y="0"/>
                </a:lnTo>
                <a:cubicBezTo>
                  <a:pt x="1390856" y="0"/>
                  <a:pt x="1458047" y="27832"/>
                  <a:pt x="1507588" y="77372"/>
                </a:cubicBezTo>
                <a:cubicBezTo>
                  <a:pt x="1557128" y="126913"/>
                  <a:pt x="1584960" y="194104"/>
                  <a:pt x="1584960" y="264165"/>
                </a:cubicBezTo>
                <a:lnTo>
                  <a:pt x="1584960" y="1320795"/>
                </a:lnTo>
                <a:cubicBezTo>
                  <a:pt x="1584960" y="1390856"/>
                  <a:pt x="1557128" y="1458047"/>
                  <a:pt x="1507588" y="1507588"/>
                </a:cubicBezTo>
                <a:cubicBezTo>
                  <a:pt x="1458047" y="1557129"/>
                  <a:pt x="1390856" y="1584960"/>
                  <a:pt x="1320795" y="1584960"/>
                </a:cubicBezTo>
                <a:lnTo>
                  <a:pt x="264165" y="1584960"/>
                </a:lnTo>
                <a:cubicBezTo>
                  <a:pt x="194104" y="1584960"/>
                  <a:pt x="126913" y="1557128"/>
                  <a:pt x="77372" y="1507588"/>
                </a:cubicBezTo>
                <a:cubicBezTo>
                  <a:pt x="27831" y="1458047"/>
                  <a:pt x="0" y="1390856"/>
                  <a:pt x="0" y="1320795"/>
                </a:cubicBezTo>
                <a:lnTo>
                  <a:pt x="0" y="264165"/>
                </a:ln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5951" tIns="145951" rIns="145951" bIns="145951" numCol="1" spcCol="1270" anchor="ctr" anchorCtr="0">
            <a:noAutofit/>
          </a:bodyPr>
          <a:lstStyle/>
          <a:p>
            <a:pPr lvl="0" algn="ctr" defTabSz="800100">
              <a:lnSpc>
                <a:spcPct val="90000"/>
              </a:lnSpc>
              <a:spcBef>
                <a:spcPct val="0"/>
              </a:spcBef>
              <a:spcAft>
                <a:spcPct val="35000"/>
              </a:spcAft>
            </a:pPr>
            <a:r>
              <a:rPr lang="en-US" sz="1800" b="1" kern="1200" dirty="0"/>
              <a:t>Intensive Strategies</a:t>
            </a:r>
          </a:p>
          <a:p>
            <a:pPr lvl="0" algn="ctr" defTabSz="800100">
              <a:lnSpc>
                <a:spcPct val="90000"/>
              </a:lnSpc>
              <a:spcBef>
                <a:spcPct val="0"/>
              </a:spcBef>
              <a:spcAft>
                <a:spcPct val="35000"/>
              </a:spcAft>
            </a:pPr>
            <a:r>
              <a:rPr lang="en-US" sz="1100" b="1" kern="1200" dirty="0"/>
              <a:t>Market Penetration</a:t>
            </a:r>
          </a:p>
          <a:p>
            <a:pPr lvl="0" algn="ctr" defTabSz="800100">
              <a:lnSpc>
                <a:spcPct val="90000"/>
              </a:lnSpc>
              <a:spcBef>
                <a:spcPct val="0"/>
              </a:spcBef>
              <a:spcAft>
                <a:spcPct val="35000"/>
              </a:spcAft>
            </a:pPr>
            <a:r>
              <a:rPr lang="en-US" sz="1100" b="1" kern="1200" dirty="0"/>
              <a:t>Market Dev’</a:t>
            </a:r>
          </a:p>
          <a:p>
            <a:pPr lvl="0" algn="ctr" defTabSz="800100">
              <a:lnSpc>
                <a:spcPct val="90000"/>
              </a:lnSpc>
              <a:spcBef>
                <a:spcPct val="0"/>
              </a:spcBef>
              <a:spcAft>
                <a:spcPct val="35000"/>
              </a:spcAft>
            </a:pPr>
            <a:r>
              <a:rPr lang="en-US" sz="1100" b="1" kern="1200" dirty="0"/>
              <a:t>Product Dev’</a:t>
            </a:r>
          </a:p>
        </p:txBody>
      </p:sp>
      <p:sp>
        <p:nvSpPr>
          <p:cNvPr id="6" name="Freeform 5"/>
          <p:cNvSpPr/>
          <p:nvPr/>
        </p:nvSpPr>
        <p:spPr>
          <a:xfrm>
            <a:off x="3901440" y="3762216"/>
            <a:ext cx="2113280" cy="1584960"/>
          </a:xfrm>
          <a:custGeom>
            <a:avLst/>
            <a:gdLst>
              <a:gd name="connsiteX0" fmla="*/ 0 w 1584960"/>
              <a:gd name="connsiteY0" fmla="*/ 264165 h 1584960"/>
              <a:gd name="connsiteX1" fmla="*/ 77372 w 1584960"/>
              <a:gd name="connsiteY1" fmla="*/ 77372 h 1584960"/>
              <a:gd name="connsiteX2" fmla="*/ 264165 w 1584960"/>
              <a:gd name="connsiteY2" fmla="*/ 0 h 1584960"/>
              <a:gd name="connsiteX3" fmla="*/ 1320795 w 1584960"/>
              <a:gd name="connsiteY3" fmla="*/ 0 h 1584960"/>
              <a:gd name="connsiteX4" fmla="*/ 1507588 w 1584960"/>
              <a:gd name="connsiteY4" fmla="*/ 77372 h 1584960"/>
              <a:gd name="connsiteX5" fmla="*/ 1584960 w 1584960"/>
              <a:gd name="connsiteY5" fmla="*/ 264165 h 1584960"/>
              <a:gd name="connsiteX6" fmla="*/ 1584960 w 1584960"/>
              <a:gd name="connsiteY6" fmla="*/ 1320795 h 1584960"/>
              <a:gd name="connsiteX7" fmla="*/ 1507588 w 1584960"/>
              <a:gd name="connsiteY7" fmla="*/ 1507588 h 1584960"/>
              <a:gd name="connsiteX8" fmla="*/ 1320795 w 1584960"/>
              <a:gd name="connsiteY8" fmla="*/ 1584960 h 1584960"/>
              <a:gd name="connsiteX9" fmla="*/ 264165 w 1584960"/>
              <a:gd name="connsiteY9" fmla="*/ 1584960 h 1584960"/>
              <a:gd name="connsiteX10" fmla="*/ 77372 w 1584960"/>
              <a:gd name="connsiteY10" fmla="*/ 1507588 h 1584960"/>
              <a:gd name="connsiteX11" fmla="*/ 0 w 1584960"/>
              <a:gd name="connsiteY11" fmla="*/ 1320795 h 1584960"/>
              <a:gd name="connsiteX12" fmla="*/ 0 w 1584960"/>
              <a:gd name="connsiteY12"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84960" h="1584960">
                <a:moveTo>
                  <a:pt x="0" y="264165"/>
                </a:moveTo>
                <a:cubicBezTo>
                  <a:pt x="0" y="194104"/>
                  <a:pt x="27832" y="126913"/>
                  <a:pt x="77372" y="77372"/>
                </a:cubicBezTo>
                <a:cubicBezTo>
                  <a:pt x="126913" y="27832"/>
                  <a:pt x="194104" y="0"/>
                  <a:pt x="264165" y="0"/>
                </a:cubicBezTo>
                <a:lnTo>
                  <a:pt x="1320795" y="0"/>
                </a:lnTo>
                <a:cubicBezTo>
                  <a:pt x="1390856" y="0"/>
                  <a:pt x="1458047" y="27832"/>
                  <a:pt x="1507588" y="77372"/>
                </a:cubicBezTo>
                <a:cubicBezTo>
                  <a:pt x="1557128" y="126913"/>
                  <a:pt x="1584960" y="194104"/>
                  <a:pt x="1584960" y="264165"/>
                </a:cubicBezTo>
                <a:lnTo>
                  <a:pt x="1584960" y="1320795"/>
                </a:lnTo>
                <a:cubicBezTo>
                  <a:pt x="1584960" y="1390856"/>
                  <a:pt x="1557128" y="1458047"/>
                  <a:pt x="1507588" y="1507588"/>
                </a:cubicBezTo>
                <a:cubicBezTo>
                  <a:pt x="1458047" y="1557129"/>
                  <a:pt x="1390856" y="1584960"/>
                  <a:pt x="1320795" y="1584960"/>
                </a:cubicBezTo>
                <a:lnTo>
                  <a:pt x="264165" y="1584960"/>
                </a:lnTo>
                <a:cubicBezTo>
                  <a:pt x="194104" y="1584960"/>
                  <a:pt x="126913" y="1557128"/>
                  <a:pt x="77372" y="1507588"/>
                </a:cubicBezTo>
                <a:cubicBezTo>
                  <a:pt x="27831" y="1458047"/>
                  <a:pt x="0" y="1390856"/>
                  <a:pt x="0" y="1320795"/>
                </a:cubicBezTo>
                <a:lnTo>
                  <a:pt x="0" y="264165"/>
                </a:lnTo>
                <a:close/>
              </a:path>
            </a:pathLst>
          </a:custGeom>
          <a:solidFill>
            <a:schemeClr val="accent4">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4521" tIns="134521" rIns="134521" bIns="134521" numCol="1" spcCol="1270" anchor="ctr" anchorCtr="0">
            <a:noAutofit/>
          </a:bodyPr>
          <a:lstStyle/>
          <a:p>
            <a:pPr lvl="0" algn="ctr" defTabSz="666750">
              <a:lnSpc>
                <a:spcPct val="90000"/>
              </a:lnSpc>
              <a:spcBef>
                <a:spcPct val="0"/>
              </a:spcBef>
              <a:spcAft>
                <a:spcPct val="35000"/>
              </a:spcAft>
            </a:pPr>
            <a:r>
              <a:rPr lang="en-US" sz="1500" b="1" kern="1200" dirty="0"/>
              <a:t>Diversification Strategies</a:t>
            </a:r>
          </a:p>
          <a:p>
            <a:pPr lvl="0" algn="ctr" defTabSz="666750">
              <a:lnSpc>
                <a:spcPct val="90000"/>
              </a:lnSpc>
              <a:spcBef>
                <a:spcPct val="0"/>
              </a:spcBef>
              <a:spcAft>
                <a:spcPct val="35000"/>
              </a:spcAft>
            </a:pPr>
            <a:r>
              <a:rPr lang="en-US" sz="1400" b="0" kern="1200" dirty="0"/>
              <a:t>Related Divers’</a:t>
            </a:r>
          </a:p>
          <a:p>
            <a:pPr lvl="0" algn="ctr" defTabSz="666750">
              <a:lnSpc>
                <a:spcPct val="90000"/>
              </a:lnSpc>
              <a:spcBef>
                <a:spcPct val="0"/>
              </a:spcBef>
              <a:spcAft>
                <a:spcPct val="35000"/>
              </a:spcAft>
            </a:pPr>
            <a:r>
              <a:rPr lang="en-US" sz="1400" b="0" kern="1200" dirty="0"/>
              <a:t>Unrelated Diversification</a:t>
            </a:r>
          </a:p>
        </p:txBody>
      </p:sp>
      <p:sp>
        <p:nvSpPr>
          <p:cNvPr id="7" name="Freeform 6"/>
          <p:cNvSpPr/>
          <p:nvPr/>
        </p:nvSpPr>
        <p:spPr>
          <a:xfrm>
            <a:off x="6177280" y="3762216"/>
            <a:ext cx="2113280" cy="1584960"/>
          </a:xfrm>
          <a:custGeom>
            <a:avLst/>
            <a:gdLst>
              <a:gd name="connsiteX0" fmla="*/ 0 w 1584960"/>
              <a:gd name="connsiteY0" fmla="*/ 264165 h 1584960"/>
              <a:gd name="connsiteX1" fmla="*/ 77372 w 1584960"/>
              <a:gd name="connsiteY1" fmla="*/ 77372 h 1584960"/>
              <a:gd name="connsiteX2" fmla="*/ 264165 w 1584960"/>
              <a:gd name="connsiteY2" fmla="*/ 0 h 1584960"/>
              <a:gd name="connsiteX3" fmla="*/ 1320795 w 1584960"/>
              <a:gd name="connsiteY3" fmla="*/ 0 h 1584960"/>
              <a:gd name="connsiteX4" fmla="*/ 1507588 w 1584960"/>
              <a:gd name="connsiteY4" fmla="*/ 77372 h 1584960"/>
              <a:gd name="connsiteX5" fmla="*/ 1584960 w 1584960"/>
              <a:gd name="connsiteY5" fmla="*/ 264165 h 1584960"/>
              <a:gd name="connsiteX6" fmla="*/ 1584960 w 1584960"/>
              <a:gd name="connsiteY6" fmla="*/ 1320795 h 1584960"/>
              <a:gd name="connsiteX7" fmla="*/ 1507588 w 1584960"/>
              <a:gd name="connsiteY7" fmla="*/ 1507588 h 1584960"/>
              <a:gd name="connsiteX8" fmla="*/ 1320795 w 1584960"/>
              <a:gd name="connsiteY8" fmla="*/ 1584960 h 1584960"/>
              <a:gd name="connsiteX9" fmla="*/ 264165 w 1584960"/>
              <a:gd name="connsiteY9" fmla="*/ 1584960 h 1584960"/>
              <a:gd name="connsiteX10" fmla="*/ 77372 w 1584960"/>
              <a:gd name="connsiteY10" fmla="*/ 1507588 h 1584960"/>
              <a:gd name="connsiteX11" fmla="*/ 0 w 1584960"/>
              <a:gd name="connsiteY11" fmla="*/ 1320795 h 1584960"/>
              <a:gd name="connsiteX12" fmla="*/ 0 w 1584960"/>
              <a:gd name="connsiteY12" fmla="*/ 264165 h 158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84960" h="1584960">
                <a:moveTo>
                  <a:pt x="0" y="264165"/>
                </a:moveTo>
                <a:cubicBezTo>
                  <a:pt x="0" y="194104"/>
                  <a:pt x="27832" y="126913"/>
                  <a:pt x="77372" y="77372"/>
                </a:cubicBezTo>
                <a:cubicBezTo>
                  <a:pt x="126913" y="27832"/>
                  <a:pt x="194104" y="0"/>
                  <a:pt x="264165" y="0"/>
                </a:cubicBezTo>
                <a:lnTo>
                  <a:pt x="1320795" y="0"/>
                </a:lnTo>
                <a:cubicBezTo>
                  <a:pt x="1390856" y="0"/>
                  <a:pt x="1458047" y="27832"/>
                  <a:pt x="1507588" y="77372"/>
                </a:cubicBezTo>
                <a:cubicBezTo>
                  <a:pt x="1557128" y="126913"/>
                  <a:pt x="1584960" y="194104"/>
                  <a:pt x="1584960" y="264165"/>
                </a:cubicBezTo>
                <a:lnTo>
                  <a:pt x="1584960" y="1320795"/>
                </a:lnTo>
                <a:cubicBezTo>
                  <a:pt x="1584960" y="1390856"/>
                  <a:pt x="1557128" y="1458047"/>
                  <a:pt x="1507588" y="1507588"/>
                </a:cubicBezTo>
                <a:cubicBezTo>
                  <a:pt x="1458047" y="1557129"/>
                  <a:pt x="1390856" y="1584960"/>
                  <a:pt x="1320795" y="1584960"/>
                </a:cubicBezTo>
                <a:lnTo>
                  <a:pt x="264165" y="1584960"/>
                </a:lnTo>
                <a:cubicBezTo>
                  <a:pt x="194104" y="1584960"/>
                  <a:pt x="126913" y="1557128"/>
                  <a:pt x="77372" y="1507588"/>
                </a:cubicBezTo>
                <a:cubicBezTo>
                  <a:pt x="27831" y="1458047"/>
                  <a:pt x="0" y="1390856"/>
                  <a:pt x="0" y="1320795"/>
                </a:cubicBezTo>
                <a:lnTo>
                  <a:pt x="0" y="264165"/>
                </a:lnTo>
                <a:close/>
              </a:path>
            </a:pathLst>
          </a:custGeom>
          <a:solidFill>
            <a:schemeClr val="accent5">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5951" tIns="145951" rIns="145951" bIns="145951" numCol="1" spcCol="1270" anchor="ctr" anchorCtr="0">
            <a:noAutofit/>
          </a:bodyPr>
          <a:lstStyle/>
          <a:p>
            <a:pPr lvl="0" algn="ctr" defTabSz="800100">
              <a:lnSpc>
                <a:spcPct val="90000"/>
              </a:lnSpc>
              <a:spcBef>
                <a:spcPct val="0"/>
              </a:spcBef>
              <a:spcAft>
                <a:spcPct val="35000"/>
              </a:spcAft>
            </a:pPr>
            <a:r>
              <a:rPr lang="en-US" sz="1800" b="1" kern="1200" dirty="0"/>
              <a:t>Defensive Strategies</a:t>
            </a:r>
          </a:p>
          <a:p>
            <a:pPr lvl="0" algn="ctr" defTabSz="800100">
              <a:lnSpc>
                <a:spcPct val="90000"/>
              </a:lnSpc>
              <a:spcBef>
                <a:spcPct val="0"/>
              </a:spcBef>
              <a:spcAft>
                <a:spcPct val="35000"/>
              </a:spcAft>
            </a:pPr>
            <a:r>
              <a:rPr lang="en-US" sz="1500" b="1" kern="1200" dirty="0"/>
              <a:t>Retrenchment</a:t>
            </a:r>
          </a:p>
          <a:p>
            <a:pPr lvl="0" algn="ctr" defTabSz="800100">
              <a:lnSpc>
                <a:spcPct val="90000"/>
              </a:lnSpc>
              <a:spcBef>
                <a:spcPct val="0"/>
              </a:spcBef>
              <a:spcAft>
                <a:spcPct val="35000"/>
              </a:spcAft>
            </a:pPr>
            <a:r>
              <a:rPr lang="en-US" sz="1500" b="1" kern="1200" dirty="0"/>
              <a:t>Divestiture</a:t>
            </a:r>
          </a:p>
          <a:p>
            <a:pPr lvl="0" algn="ctr" defTabSz="800100">
              <a:lnSpc>
                <a:spcPct val="90000"/>
              </a:lnSpc>
              <a:spcBef>
                <a:spcPct val="0"/>
              </a:spcBef>
              <a:spcAft>
                <a:spcPct val="35000"/>
              </a:spcAft>
            </a:pPr>
            <a:r>
              <a:rPr lang="en-US" sz="1500" b="1" kern="1200" dirty="0"/>
              <a:t>Liquidation</a:t>
            </a:r>
          </a:p>
        </p:txBody>
      </p:sp>
    </p:spTree>
    <p:extLst>
      <p:ext uri="{BB962C8B-B14F-4D97-AF65-F5344CB8AC3E}">
        <p14:creationId xmlns:p14="http://schemas.microsoft.com/office/powerpoint/2010/main" val="143920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Levels of Strategies</a:t>
            </a:r>
            <a:endParaRPr lang="id-ID" dirty="0"/>
          </a:p>
        </p:txBody>
      </p:sp>
      <p:graphicFrame>
        <p:nvGraphicFramePr>
          <p:cNvPr id="3" name="Content Placeholder 9"/>
          <p:cNvGraphicFramePr>
            <a:graphicFrameLocks/>
          </p:cNvGraphicFramePr>
          <p:nvPr/>
        </p:nvGraphicFramePr>
        <p:xfrm>
          <a:off x="6400800" y="2438400"/>
          <a:ext cx="51816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4"/>
          <p:cNvSpPr txBox="1">
            <a:spLocks/>
          </p:cNvSpPr>
          <p:nvPr/>
        </p:nvSpPr>
        <p:spPr>
          <a:xfrm>
            <a:off x="812800" y="1752600"/>
            <a:ext cx="5181600" cy="640080"/>
          </a:xfrm>
          <a:prstGeom prst="rect">
            <a:avLst/>
          </a:prstGeom>
        </p:spPr>
        <p:txBody>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chemeClr val="tx1"/>
                </a:solidFill>
                <a:effectLst/>
                <a:uLnTx/>
                <a:uFillTx/>
                <a:latin typeface="+mn-lt"/>
                <a:ea typeface="+mn-ea"/>
                <a:cs typeface="+mn-cs"/>
              </a:rPr>
              <a:t>Large Company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 Placeholder 5"/>
          <p:cNvSpPr txBox="1">
            <a:spLocks/>
          </p:cNvSpPr>
          <p:nvPr/>
        </p:nvSpPr>
        <p:spPr>
          <a:xfrm>
            <a:off x="6400800" y="1752600"/>
            <a:ext cx="5181600" cy="640080"/>
          </a:xfrm>
          <a:prstGeom prst="rect">
            <a:avLst/>
          </a:prstGeom>
        </p:spPr>
        <p:txBody>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chemeClr val="tx1"/>
                </a:solidFill>
                <a:effectLst/>
                <a:uLnTx/>
                <a:uFillTx/>
                <a:latin typeface="+mn-lt"/>
                <a:ea typeface="+mn-ea"/>
                <a:cs typeface="+mn-cs"/>
              </a:rPr>
              <a:t>Small  Comapny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Content Placeholder 8"/>
          <p:cNvGraphicFramePr>
            <a:graphicFrameLocks/>
          </p:cNvGraphicFramePr>
          <p:nvPr/>
        </p:nvGraphicFramePr>
        <p:xfrm>
          <a:off x="812800" y="2438400"/>
          <a:ext cx="5181600" cy="3581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2694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fill="hold"/>
                                        <p:tgtEl>
                                          <p:spTgt spid="4">
                                            <p:bg/>
                                          </p:spTgt>
                                        </p:tgtEl>
                                        <p:attrNameLst>
                                          <p:attrName>ppt_w</p:attrName>
                                        </p:attrNameLst>
                                      </p:cBhvr>
                                      <p:tavLst>
                                        <p:tav tm="0">
                                          <p:val>
                                            <p:fltVal val="0"/>
                                          </p:val>
                                        </p:tav>
                                        <p:tav tm="100000">
                                          <p:val>
                                            <p:strVal val="#ppt_w"/>
                                          </p:val>
                                        </p:tav>
                                      </p:tavLst>
                                    </p:anim>
                                    <p:anim calcmode="lin" valueType="num">
                                      <p:cBhvr>
                                        <p:cTn id="8" dur="500" fill="hold"/>
                                        <p:tgtEl>
                                          <p:spTgt spid="4">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0" end="0"/>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5">
                                            <p:bg/>
                                          </p:spTgt>
                                        </p:tgtEl>
                                        <p:attrNameLst>
                                          <p:attrName>style.visibility</p:attrName>
                                        </p:attrNameLst>
                                      </p:cBhvr>
                                      <p:to>
                                        <p:strVal val="visible"/>
                                      </p:to>
                                    </p:set>
                                    <p:anim calcmode="lin" valueType="num">
                                      <p:cBhvr>
                                        <p:cTn id="27" dur="500" fill="hold"/>
                                        <p:tgtEl>
                                          <p:spTgt spid="5">
                                            <p:bg/>
                                          </p:spTgt>
                                        </p:tgtEl>
                                        <p:attrNameLst>
                                          <p:attrName>ppt_w</p:attrName>
                                        </p:attrNameLst>
                                      </p:cBhvr>
                                      <p:tavLst>
                                        <p:tav tm="0">
                                          <p:val>
                                            <p:fltVal val="0"/>
                                          </p:val>
                                        </p:tav>
                                        <p:tav tm="100000">
                                          <p:val>
                                            <p:strVal val="#ppt_w"/>
                                          </p:val>
                                        </p:tav>
                                      </p:tavLst>
                                    </p:anim>
                                    <p:anim calcmode="lin" valueType="num">
                                      <p:cBhvr>
                                        <p:cTn id="28" dur="500" fill="hold"/>
                                        <p:tgtEl>
                                          <p:spTgt spid="5">
                                            <p:bg/>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p:cTn id="3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build="p" animBg="1"/>
      <p:bldP spid="5" grpId="0" build="p" animBg="1"/>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6A6F97-5A22-9143-98A5-44EA471CEAE6}"/>
              </a:ext>
            </a:extLst>
          </p:cNvPr>
          <p:cNvSpPr>
            <a:spLocks noGrp="1"/>
          </p:cNvSpPr>
          <p:nvPr>
            <p:ph type="title"/>
          </p:nvPr>
        </p:nvSpPr>
        <p:spPr/>
        <p:txBody>
          <a:bodyPr/>
          <a:lstStyle/>
          <a:p>
            <a:pPr>
              <a:defRPr/>
            </a:pPr>
            <a:r>
              <a:rPr lang="id-ID" sz="2000" dirty="0"/>
              <a:t>Kelompok Strategi, Fokus Masalah, dan Instrumen Analisis</a:t>
            </a:r>
          </a:p>
        </p:txBody>
      </p:sp>
      <p:graphicFrame>
        <p:nvGraphicFramePr>
          <p:cNvPr id="4" name="Table 3">
            <a:extLst>
              <a:ext uri="{FF2B5EF4-FFF2-40B4-BE49-F238E27FC236}">
                <a16:creationId xmlns:a16="http://schemas.microsoft.com/office/drawing/2014/main" id="{CCC387D8-E5D0-7C4A-B1B5-9E0D47E1824B}"/>
              </a:ext>
            </a:extLst>
          </p:cNvPr>
          <p:cNvGraphicFramePr>
            <a:graphicFrameLocks noGrp="1"/>
          </p:cNvGraphicFramePr>
          <p:nvPr/>
        </p:nvGraphicFramePr>
        <p:xfrm>
          <a:off x="1952625" y="1397001"/>
          <a:ext cx="8286750" cy="4219575"/>
        </p:xfrm>
        <a:graphic>
          <a:graphicData uri="http://schemas.openxmlformats.org/drawingml/2006/table">
            <a:tbl>
              <a:tblPr firstRow="1" bandRow="1">
                <a:tableStyleId>{5C22544A-7EE6-4342-B048-85BDC9FD1C3A}</a:tableStyleId>
              </a:tblPr>
              <a:tblGrid>
                <a:gridCol w="2762250">
                  <a:extLst>
                    <a:ext uri="{9D8B030D-6E8A-4147-A177-3AD203B41FA5}">
                      <a16:colId xmlns:a16="http://schemas.microsoft.com/office/drawing/2014/main" val="20000"/>
                    </a:ext>
                  </a:extLst>
                </a:gridCol>
                <a:gridCol w="2762250">
                  <a:extLst>
                    <a:ext uri="{9D8B030D-6E8A-4147-A177-3AD203B41FA5}">
                      <a16:colId xmlns:a16="http://schemas.microsoft.com/office/drawing/2014/main" val="20001"/>
                    </a:ext>
                  </a:extLst>
                </a:gridCol>
                <a:gridCol w="2762250">
                  <a:extLst>
                    <a:ext uri="{9D8B030D-6E8A-4147-A177-3AD203B41FA5}">
                      <a16:colId xmlns:a16="http://schemas.microsoft.com/office/drawing/2014/main" val="20002"/>
                    </a:ext>
                  </a:extLst>
                </a:gridCol>
              </a:tblGrid>
              <a:tr h="480158">
                <a:tc>
                  <a:txBody>
                    <a:bodyPr/>
                    <a:lstStyle/>
                    <a:p>
                      <a:r>
                        <a:rPr lang="id-ID" sz="1800" dirty="0"/>
                        <a:t>Aras Strategi</a:t>
                      </a:r>
                    </a:p>
                  </a:txBody>
                  <a:tcPr marL="91439" marR="91439" marT="45717" marB="45717"/>
                </a:tc>
                <a:tc>
                  <a:txBody>
                    <a:bodyPr/>
                    <a:lstStyle/>
                    <a:p>
                      <a:r>
                        <a:rPr lang="id-ID" sz="1800" dirty="0"/>
                        <a:t>Fokus</a:t>
                      </a:r>
                    </a:p>
                  </a:txBody>
                  <a:tcPr marL="91439" marR="91439" marT="45717" marB="45717"/>
                </a:tc>
                <a:tc>
                  <a:txBody>
                    <a:bodyPr/>
                    <a:lstStyle/>
                    <a:p>
                      <a:r>
                        <a:rPr lang="id-ID" sz="1800" dirty="0"/>
                        <a:t>Instrumen</a:t>
                      </a:r>
                    </a:p>
                  </a:txBody>
                  <a:tcPr marL="91439" marR="91439" marT="45717" marB="45717"/>
                </a:tc>
                <a:extLst>
                  <a:ext uri="{0D108BD9-81ED-4DB2-BD59-A6C34878D82A}">
                    <a16:rowId xmlns:a16="http://schemas.microsoft.com/office/drawing/2014/main" val="10000"/>
                  </a:ext>
                </a:extLst>
              </a:tr>
              <a:tr h="1371514">
                <a:tc>
                  <a:txBody>
                    <a:bodyPr/>
                    <a:lstStyle/>
                    <a:p>
                      <a:r>
                        <a:rPr lang="id-ID" sz="1800" dirty="0"/>
                        <a:t>Korporasi </a:t>
                      </a:r>
                      <a:r>
                        <a:rPr lang="id-ID" sz="1100" dirty="0"/>
                        <a:t>(bagaimana mengembangkan portofolio (himpunan) bisnis secara agregat</a:t>
                      </a:r>
                      <a:r>
                        <a:rPr lang="id-ID" sz="1100" baseline="0" dirty="0"/>
                        <a:t> memberi keuntungan terbesar bagi perusahaan secara finansial/non, persoalan diversifikasi, new biz entry, divestasi)</a:t>
                      </a:r>
                      <a:endParaRPr lang="id-ID" sz="1100" dirty="0"/>
                    </a:p>
                  </a:txBody>
                  <a:tcPr marL="91439" marR="91439" marT="45717" marB="45717"/>
                </a:tc>
                <a:tc>
                  <a:txBody>
                    <a:bodyPr/>
                    <a:lstStyle/>
                    <a:p>
                      <a:r>
                        <a:rPr lang="id-ID" sz="1800" dirty="0"/>
                        <a:t>Portfolio usaha</a:t>
                      </a:r>
                    </a:p>
                  </a:txBody>
                  <a:tcPr marL="91439" marR="91439" marT="45717" marB="45717"/>
                </a:tc>
                <a:tc>
                  <a:txBody>
                    <a:bodyPr/>
                    <a:lstStyle/>
                    <a:p>
                      <a:r>
                        <a:rPr lang="id-ID" sz="1800" dirty="0"/>
                        <a:t>Analisis</a:t>
                      </a:r>
                      <a:r>
                        <a:rPr lang="id-ID" sz="1800" baseline="0" dirty="0"/>
                        <a:t> Portofolio Bisnis (BCG, GE, ADL, dsb)</a:t>
                      </a:r>
                      <a:endParaRPr lang="id-ID" sz="1800" dirty="0"/>
                    </a:p>
                  </a:txBody>
                  <a:tcPr marL="91439" marR="91439" marT="45717" marB="45717"/>
                </a:tc>
                <a:extLst>
                  <a:ext uri="{0D108BD9-81ED-4DB2-BD59-A6C34878D82A}">
                    <a16:rowId xmlns:a16="http://schemas.microsoft.com/office/drawing/2014/main" val="10001"/>
                  </a:ext>
                </a:extLst>
              </a:tr>
              <a:tr h="1539137">
                <a:tc>
                  <a:txBody>
                    <a:bodyPr/>
                    <a:lstStyle/>
                    <a:p>
                      <a:r>
                        <a:rPr lang="id-ID" sz="1800" dirty="0"/>
                        <a:t>Divisi (SBU) </a:t>
                      </a:r>
                      <a:r>
                        <a:rPr lang="id-ID" sz="1100" dirty="0"/>
                        <a:t>(Penciptaan daya saing yang lestari untuk bisnis tertentu)</a:t>
                      </a:r>
                      <a:r>
                        <a:rPr lang="id-ID" sz="1800" dirty="0"/>
                        <a:t> </a:t>
                      </a:r>
                    </a:p>
                  </a:txBody>
                  <a:tcPr marL="91439" marR="91439" marT="45717" marB="45717"/>
                </a:tc>
                <a:tc>
                  <a:txBody>
                    <a:bodyPr/>
                    <a:lstStyle/>
                    <a:p>
                      <a:r>
                        <a:rPr lang="id-ID" sz="1800" dirty="0"/>
                        <a:t>Daya saing pada produk-pasar tertentu</a:t>
                      </a:r>
                    </a:p>
                  </a:txBody>
                  <a:tcPr marL="91439" marR="91439" marT="45717" marB="45717"/>
                </a:tc>
                <a:tc>
                  <a:txBody>
                    <a:bodyPr/>
                    <a:lstStyle/>
                    <a:p>
                      <a:r>
                        <a:rPr lang="id-ID" sz="1800" dirty="0"/>
                        <a:t>Analisis Kekuatan Persaingan</a:t>
                      </a:r>
                      <a:r>
                        <a:rPr lang="id-ID" sz="1800" baseline="0" dirty="0"/>
                        <a:t> (Analisis Industri) dan Strategi Generik (Porter)</a:t>
                      </a:r>
                      <a:endParaRPr lang="id-ID" sz="1800" dirty="0"/>
                    </a:p>
                  </a:txBody>
                  <a:tcPr marL="91439" marR="91439" marT="45717" marB="45717"/>
                </a:tc>
                <a:extLst>
                  <a:ext uri="{0D108BD9-81ED-4DB2-BD59-A6C34878D82A}">
                    <a16:rowId xmlns:a16="http://schemas.microsoft.com/office/drawing/2014/main" val="10002"/>
                  </a:ext>
                </a:extLst>
              </a:tr>
              <a:tr h="828766">
                <a:tc>
                  <a:txBody>
                    <a:bodyPr/>
                    <a:lstStyle/>
                    <a:p>
                      <a:r>
                        <a:rPr lang="id-ID" sz="1800" dirty="0"/>
                        <a:t>Fungsional </a:t>
                      </a:r>
                      <a:r>
                        <a:rPr lang="id-ID" sz="1100" dirty="0"/>
                        <a:t>(efisiensi dan produktivitas penggunaan sumber</a:t>
                      </a:r>
                      <a:r>
                        <a:rPr lang="id-ID" sz="1100" baseline="0" dirty="0"/>
                        <a:t> daya org.)</a:t>
                      </a:r>
                      <a:endParaRPr lang="id-ID" sz="1100" dirty="0"/>
                    </a:p>
                  </a:txBody>
                  <a:tcPr marL="91439" marR="91439" marT="45717" marB="45717"/>
                </a:tc>
                <a:tc>
                  <a:txBody>
                    <a:bodyPr/>
                    <a:lstStyle/>
                    <a:p>
                      <a:r>
                        <a:rPr lang="id-ID" sz="1800" dirty="0"/>
                        <a:t>Produktivitas sumber daya</a:t>
                      </a:r>
                    </a:p>
                  </a:txBody>
                  <a:tcPr marL="91439" marR="91439" marT="45717" marB="45717"/>
                </a:tc>
                <a:tc>
                  <a:txBody>
                    <a:bodyPr/>
                    <a:lstStyle/>
                    <a:p>
                      <a:r>
                        <a:rPr lang="id-ID" sz="1800" dirty="0"/>
                        <a:t>Tergantung Fungsi-fungsi</a:t>
                      </a:r>
                    </a:p>
                  </a:txBody>
                  <a:tcPr marL="91439" marR="91439" marT="45717" marB="45717"/>
                </a:tc>
                <a:extLst>
                  <a:ext uri="{0D108BD9-81ED-4DB2-BD59-A6C34878D82A}">
                    <a16:rowId xmlns:a16="http://schemas.microsoft.com/office/drawing/2014/main" val="10003"/>
                  </a:ext>
                </a:extLst>
              </a:tr>
            </a:tbl>
          </a:graphicData>
        </a:graphic>
      </p:graphicFrame>
      <p:sp>
        <p:nvSpPr>
          <p:cNvPr id="40985" name="TextBox 5">
            <a:extLst>
              <a:ext uri="{FF2B5EF4-FFF2-40B4-BE49-F238E27FC236}">
                <a16:creationId xmlns:a16="http://schemas.microsoft.com/office/drawing/2014/main" id="{9E152F08-E3AD-3745-A159-0991006605FC}"/>
              </a:ext>
            </a:extLst>
          </p:cNvPr>
          <p:cNvSpPr txBox="1">
            <a:spLocks noChangeArrowheads="1"/>
          </p:cNvSpPr>
          <p:nvPr/>
        </p:nvSpPr>
        <p:spPr bwMode="auto">
          <a:xfrm>
            <a:off x="7739064" y="5715000"/>
            <a:ext cx="264318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d-ID" altLang="en-US" sz="1200"/>
              <a:t>Hendrawan Supratikno dkk, 2005</a:t>
            </a:r>
          </a:p>
        </p:txBody>
      </p:sp>
    </p:spTree>
    <p:extLst>
      <p:ext uri="{BB962C8B-B14F-4D97-AF65-F5344CB8AC3E}">
        <p14:creationId xmlns:p14="http://schemas.microsoft.com/office/powerpoint/2010/main" val="3986250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Corporate Strategy Relationship in Single Business</a:t>
            </a:r>
          </a:p>
        </p:txBody>
      </p:sp>
      <p:sp>
        <p:nvSpPr>
          <p:cNvPr id="3" name="Content Placeholder 2"/>
          <p:cNvSpPr>
            <a:spLocks noGrp="1"/>
          </p:cNvSpPr>
          <p:nvPr>
            <p:ph idx="1"/>
          </p:nvPr>
        </p:nvSpPr>
        <p:spPr/>
        <p:txBody>
          <a:bodyPr/>
          <a:lstStyle/>
          <a:p>
            <a:endParaRPr lang="id-ID"/>
          </a:p>
        </p:txBody>
      </p:sp>
      <p:sp>
        <p:nvSpPr>
          <p:cNvPr id="21" name="Slide Number Placeholder 20"/>
          <p:cNvSpPr>
            <a:spLocks noGrp="1"/>
          </p:cNvSpPr>
          <p:nvPr>
            <p:ph type="sldNum" sz="quarter" idx="12"/>
          </p:nvPr>
        </p:nvSpPr>
        <p:spPr>
          <a:prstGeom prst="rect">
            <a:avLst/>
          </a:prstGeom>
        </p:spPr>
        <p:txBody>
          <a:bodyPr>
            <a:normAutofit/>
          </a:bodyPr>
          <a:lstStyle/>
          <a:p>
            <a:fld id="{078A8703-CA22-4202-803A-45C4C3E80034}" type="slidenum">
              <a:rPr lang="en-US" smtClean="0"/>
              <a:pPr/>
              <a:t>17</a:t>
            </a:fld>
            <a:endParaRPr lang="en-US"/>
          </a:p>
        </p:txBody>
      </p:sp>
      <p:sp>
        <p:nvSpPr>
          <p:cNvPr id="4" name="Rounded Rectangle 3"/>
          <p:cNvSpPr/>
          <p:nvPr/>
        </p:nvSpPr>
        <p:spPr>
          <a:xfrm>
            <a:off x="4655840" y="2204864"/>
            <a:ext cx="2304256" cy="86409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Corporate  Strategy</a:t>
            </a:r>
          </a:p>
        </p:txBody>
      </p:sp>
      <p:sp>
        <p:nvSpPr>
          <p:cNvPr id="5" name="Rectangle 4"/>
          <p:cNvSpPr/>
          <p:nvPr/>
        </p:nvSpPr>
        <p:spPr>
          <a:xfrm>
            <a:off x="719403"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Marketing Policies &amp; Plan</a:t>
            </a:r>
          </a:p>
        </p:txBody>
      </p:sp>
      <p:sp>
        <p:nvSpPr>
          <p:cNvPr id="6" name="Rectangle 5"/>
          <p:cNvSpPr/>
          <p:nvPr/>
        </p:nvSpPr>
        <p:spPr>
          <a:xfrm>
            <a:off x="2447595"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Production – Operation Management Policies &amp; Plans</a:t>
            </a:r>
          </a:p>
        </p:txBody>
      </p:sp>
      <p:sp>
        <p:nvSpPr>
          <p:cNvPr id="7" name="Rectangle 6"/>
          <p:cNvSpPr/>
          <p:nvPr/>
        </p:nvSpPr>
        <p:spPr>
          <a:xfrm>
            <a:off x="4175787"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Financial Policies and Plans</a:t>
            </a:r>
          </a:p>
        </p:txBody>
      </p:sp>
      <p:sp>
        <p:nvSpPr>
          <p:cNvPr id="8" name="Rectangle 7"/>
          <p:cNvSpPr/>
          <p:nvPr/>
        </p:nvSpPr>
        <p:spPr>
          <a:xfrm>
            <a:off x="6096000"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Personal – Labor relation Policies &amp; Plans</a:t>
            </a:r>
          </a:p>
        </p:txBody>
      </p:sp>
      <p:sp>
        <p:nvSpPr>
          <p:cNvPr id="9" name="Rectangle 8"/>
          <p:cNvSpPr/>
          <p:nvPr/>
        </p:nvSpPr>
        <p:spPr>
          <a:xfrm>
            <a:off x="7920203"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Accounting Policies &amp; Plans</a:t>
            </a:r>
          </a:p>
        </p:txBody>
      </p:sp>
      <p:sp>
        <p:nvSpPr>
          <p:cNvPr id="10" name="Rectangle 9"/>
          <p:cNvSpPr/>
          <p:nvPr/>
        </p:nvSpPr>
        <p:spPr>
          <a:xfrm>
            <a:off x="9744405" y="3933056"/>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&amp; D </a:t>
            </a:r>
            <a:r>
              <a:rPr lang="en-US" sz="1600" dirty="0"/>
              <a:t>Policies and Plans</a:t>
            </a:r>
          </a:p>
        </p:txBody>
      </p:sp>
      <p:cxnSp>
        <p:nvCxnSpPr>
          <p:cNvPr id="11" name="Straight Connector 10"/>
          <p:cNvCxnSpPr/>
          <p:nvPr/>
        </p:nvCxnSpPr>
        <p:spPr>
          <a:xfrm>
            <a:off x="1391477" y="3356992"/>
            <a:ext cx="892899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139449"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691843"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963652"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516047"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8436260"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0068441" y="3609020"/>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663952" y="3212976"/>
            <a:ext cx="28803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0320470" y="2780928"/>
            <a:ext cx="1679509" cy="738664"/>
          </a:xfrm>
          <a:prstGeom prst="rect">
            <a:avLst/>
          </a:prstGeom>
          <a:noFill/>
        </p:spPr>
        <p:txBody>
          <a:bodyPr wrap="square" rtlCol="0">
            <a:spAutoFit/>
          </a:bodyPr>
          <a:lstStyle/>
          <a:p>
            <a:r>
              <a:rPr lang="en-US" sz="1400" dirty="0"/>
              <a:t>Middle &amp; Supervisory Management</a:t>
            </a:r>
          </a:p>
        </p:txBody>
      </p:sp>
      <p:sp>
        <p:nvSpPr>
          <p:cNvPr id="20" name="TextBox 19"/>
          <p:cNvSpPr txBox="1"/>
          <p:nvPr/>
        </p:nvSpPr>
        <p:spPr>
          <a:xfrm>
            <a:off x="8112224" y="2348881"/>
            <a:ext cx="2592288" cy="307777"/>
          </a:xfrm>
          <a:prstGeom prst="rect">
            <a:avLst/>
          </a:prstGeom>
          <a:noFill/>
        </p:spPr>
        <p:txBody>
          <a:bodyPr wrap="square" rtlCol="0">
            <a:spAutoFit/>
          </a:bodyPr>
          <a:lstStyle/>
          <a:p>
            <a:r>
              <a:rPr lang="en-US" sz="1400" dirty="0"/>
              <a:t>Top  Management</a:t>
            </a:r>
          </a:p>
        </p:txBody>
      </p:sp>
    </p:spTree>
    <p:extLst>
      <p:ext uri="{BB962C8B-B14F-4D97-AF65-F5344CB8AC3E}">
        <p14:creationId xmlns:p14="http://schemas.microsoft.com/office/powerpoint/2010/main" val="301778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7" presetClass="entr" presetSubtype="0"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par>
                                <p:cTn id="65" presetID="47" presetClass="entr" presetSubtype="0" fill="hold" nodeType="with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1000"/>
                                        <p:tgtEl>
                                          <p:spTgt spid="17"/>
                                        </p:tgtEl>
                                      </p:cBhvr>
                                    </p:animEffect>
                                    <p:anim calcmode="lin" valueType="num">
                                      <p:cBhvr>
                                        <p:cTn id="73" dur="1000" fill="hold"/>
                                        <p:tgtEl>
                                          <p:spTgt spid="17"/>
                                        </p:tgtEl>
                                        <p:attrNameLst>
                                          <p:attrName>ppt_x</p:attrName>
                                        </p:attrNameLst>
                                      </p:cBhvr>
                                      <p:tavLst>
                                        <p:tav tm="0">
                                          <p:val>
                                            <p:strVal val="#ppt_x"/>
                                          </p:val>
                                        </p:tav>
                                        <p:tav tm="100000">
                                          <p:val>
                                            <p:strVal val="#ppt_x"/>
                                          </p:val>
                                        </p:tav>
                                      </p:tavLst>
                                    </p:anim>
                                    <p:anim calcmode="lin" valueType="num">
                                      <p:cBhvr>
                                        <p:cTn id="74" dur="1000" fill="hold"/>
                                        <p:tgtEl>
                                          <p:spTgt spid="17"/>
                                        </p:tgtEl>
                                        <p:attrNameLst>
                                          <p:attrName>ppt_y</p:attrName>
                                        </p:attrNameLst>
                                      </p:cBhvr>
                                      <p:tavLst>
                                        <p:tav tm="0">
                                          <p:val>
                                            <p:strVal val="#ppt_y-.1"/>
                                          </p:val>
                                        </p:tav>
                                        <p:tav tm="100000">
                                          <p:val>
                                            <p:strVal val="#ppt_y"/>
                                          </p:val>
                                        </p:tav>
                                      </p:tavLst>
                                    </p:anim>
                                  </p:childTnLst>
                                </p:cTn>
                              </p:par>
                              <p:par>
                                <p:cTn id="75" presetID="47" presetClass="entr" presetSubtype="0" fill="hold"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1000"/>
                                        <p:tgtEl>
                                          <p:spTgt spid="18"/>
                                        </p:tgtEl>
                                      </p:cBhvr>
                                    </p:animEffect>
                                    <p:anim calcmode="lin" valueType="num">
                                      <p:cBhvr>
                                        <p:cTn id="78" dur="1000" fill="hold"/>
                                        <p:tgtEl>
                                          <p:spTgt spid="18"/>
                                        </p:tgtEl>
                                        <p:attrNameLst>
                                          <p:attrName>ppt_x</p:attrName>
                                        </p:attrNameLst>
                                      </p:cBhvr>
                                      <p:tavLst>
                                        <p:tav tm="0">
                                          <p:val>
                                            <p:strVal val="#ppt_x"/>
                                          </p:val>
                                        </p:tav>
                                        <p:tav tm="100000">
                                          <p:val>
                                            <p:strVal val="#ppt_x"/>
                                          </p:val>
                                        </p:tav>
                                      </p:tavLst>
                                    </p:anim>
                                    <p:anim calcmode="lin" valueType="num">
                                      <p:cBhvr>
                                        <p:cTn id="79" dur="1000" fill="hold"/>
                                        <p:tgtEl>
                                          <p:spTgt spid="18"/>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9"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Corporate Strategy Relationship in Multi Business</a:t>
            </a:r>
          </a:p>
        </p:txBody>
      </p:sp>
      <p:sp>
        <p:nvSpPr>
          <p:cNvPr id="26" name="Slide Number Placeholder 25"/>
          <p:cNvSpPr>
            <a:spLocks noGrp="1"/>
          </p:cNvSpPr>
          <p:nvPr>
            <p:ph type="sldNum" sz="quarter" idx="12"/>
          </p:nvPr>
        </p:nvSpPr>
        <p:spPr>
          <a:prstGeom prst="rect">
            <a:avLst/>
          </a:prstGeom>
        </p:spPr>
        <p:txBody>
          <a:bodyPr>
            <a:normAutofit/>
          </a:bodyPr>
          <a:lstStyle/>
          <a:p>
            <a:fld id="{078A8703-CA22-4202-803A-45C4C3E80034}" type="slidenum">
              <a:rPr lang="en-US" smtClean="0"/>
              <a:pPr/>
              <a:t>18</a:t>
            </a:fld>
            <a:endParaRPr lang="en-US"/>
          </a:p>
        </p:txBody>
      </p:sp>
      <p:sp>
        <p:nvSpPr>
          <p:cNvPr id="4" name="Rounded Rectangle 3"/>
          <p:cNvSpPr/>
          <p:nvPr/>
        </p:nvSpPr>
        <p:spPr>
          <a:xfrm>
            <a:off x="4655840" y="1556792"/>
            <a:ext cx="2304256" cy="86409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Corporate  Strategy</a:t>
            </a:r>
          </a:p>
        </p:txBody>
      </p:sp>
      <p:sp>
        <p:nvSpPr>
          <p:cNvPr id="5" name="Rectangle 4"/>
          <p:cNvSpPr/>
          <p:nvPr/>
        </p:nvSpPr>
        <p:spPr>
          <a:xfrm>
            <a:off x="719403"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Marketing Policies &amp; Plan</a:t>
            </a:r>
          </a:p>
        </p:txBody>
      </p:sp>
      <p:sp>
        <p:nvSpPr>
          <p:cNvPr id="6" name="Rectangle 5"/>
          <p:cNvSpPr/>
          <p:nvPr/>
        </p:nvSpPr>
        <p:spPr>
          <a:xfrm>
            <a:off x="2447595"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Production – Operation Management Policies &amp; Plans</a:t>
            </a:r>
          </a:p>
        </p:txBody>
      </p:sp>
      <p:sp>
        <p:nvSpPr>
          <p:cNvPr id="7" name="Rectangle 6"/>
          <p:cNvSpPr/>
          <p:nvPr/>
        </p:nvSpPr>
        <p:spPr>
          <a:xfrm>
            <a:off x="4175787"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Financial Policies and Plans</a:t>
            </a:r>
          </a:p>
        </p:txBody>
      </p:sp>
      <p:sp>
        <p:nvSpPr>
          <p:cNvPr id="8" name="Rectangle 7"/>
          <p:cNvSpPr/>
          <p:nvPr/>
        </p:nvSpPr>
        <p:spPr>
          <a:xfrm>
            <a:off x="6096000"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Personal – Labor relation Policies &amp; Plans</a:t>
            </a:r>
          </a:p>
        </p:txBody>
      </p:sp>
      <p:sp>
        <p:nvSpPr>
          <p:cNvPr id="9" name="Rectangle 8"/>
          <p:cNvSpPr/>
          <p:nvPr/>
        </p:nvSpPr>
        <p:spPr>
          <a:xfrm>
            <a:off x="7920203"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Accounting Policies &amp; Plans</a:t>
            </a:r>
          </a:p>
        </p:txBody>
      </p:sp>
      <p:sp>
        <p:nvSpPr>
          <p:cNvPr id="10" name="Rectangle 9"/>
          <p:cNvSpPr/>
          <p:nvPr/>
        </p:nvSpPr>
        <p:spPr>
          <a:xfrm>
            <a:off x="9744405" y="4797152"/>
            <a:ext cx="1440160" cy="136815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 &amp; D </a:t>
            </a:r>
            <a:r>
              <a:rPr lang="en-US" sz="1600" dirty="0"/>
              <a:t>Policies and Plans</a:t>
            </a:r>
          </a:p>
        </p:txBody>
      </p:sp>
      <p:cxnSp>
        <p:nvCxnSpPr>
          <p:cNvPr id="11" name="Straight Connector 10"/>
          <p:cNvCxnSpPr/>
          <p:nvPr/>
        </p:nvCxnSpPr>
        <p:spPr>
          <a:xfrm>
            <a:off x="1391477" y="4221088"/>
            <a:ext cx="892899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139449"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691843"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963652"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516047"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8436260"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10068441" y="44731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2"/>
          </p:cNvCxnSpPr>
          <p:nvPr/>
        </p:nvCxnSpPr>
        <p:spPr>
          <a:xfrm rot="5400000">
            <a:off x="5555940" y="2672916"/>
            <a:ext cx="504056"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5135894" y="2708920"/>
            <a:ext cx="1344149" cy="86409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SBU-2 </a:t>
            </a:r>
            <a:r>
              <a:rPr lang="en-US" sz="1400" dirty="0"/>
              <a:t>Strategy</a:t>
            </a:r>
          </a:p>
        </p:txBody>
      </p:sp>
      <p:sp>
        <p:nvSpPr>
          <p:cNvPr id="20" name="Rounded Rectangle 19"/>
          <p:cNvSpPr/>
          <p:nvPr/>
        </p:nvSpPr>
        <p:spPr>
          <a:xfrm>
            <a:off x="6768075" y="2708920"/>
            <a:ext cx="1344149" cy="86409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SBU-3 </a:t>
            </a:r>
            <a:r>
              <a:rPr lang="en-US" sz="1400" dirty="0"/>
              <a:t>Strategy</a:t>
            </a:r>
          </a:p>
        </p:txBody>
      </p:sp>
      <p:sp>
        <p:nvSpPr>
          <p:cNvPr id="21" name="Rounded Rectangle 20"/>
          <p:cNvSpPr/>
          <p:nvPr/>
        </p:nvSpPr>
        <p:spPr>
          <a:xfrm>
            <a:off x="3503712" y="2708920"/>
            <a:ext cx="1344149" cy="86409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SBU-1 </a:t>
            </a:r>
            <a:r>
              <a:rPr lang="en-US" sz="1400" dirty="0"/>
              <a:t>Strategy</a:t>
            </a:r>
          </a:p>
        </p:txBody>
      </p:sp>
      <p:cxnSp>
        <p:nvCxnSpPr>
          <p:cNvPr id="22" name="Straight Connector 21"/>
          <p:cNvCxnSpPr/>
          <p:nvPr/>
        </p:nvCxnSpPr>
        <p:spPr>
          <a:xfrm rot="5400000">
            <a:off x="5483932" y="3897052"/>
            <a:ext cx="648072"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168341" y="1548082"/>
            <a:ext cx="2112235" cy="584775"/>
          </a:xfrm>
          <a:prstGeom prst="rect">
            <a:avLst/>
          </a:prstGeom>
          <a:noFill/>
        </p:spPr>
        <p:txBody>
          <a:bodyPr wrap="square" rtlCol="0">
            <a:spAutoFit/>
          </a:bodyPr>
          <a:lstStyle/>
          <a:p>
            <a:r>
              <a:rPr lang="en-US" sz="1600" dirty="0"/>
              <a:t>Corporate  Management</a:t>
            </a:r>
          </a:p>
        </p:txBody>
      </p:sp>
      <p:sp>
        <p:nvSpPr>
          <p:cNvPr id="24" name="TextBox 23"/>
          <p:cNvSpPr txBox="1"/>
          <p:nvPr/>
        </p:nvSpPr>
        <p:spPr>
          <a:xfrm>
            <a:off x="9168341" y="2700210"/>
            <a:ext cx="2304256" cy="338554"/>
          </a:xfrm>
          <a:prstGeom prst="rect">
            <a:avLst/>
          </a:prstGeom>
          <a:noFill/>
        </p:spPr>
        <p:txBody>
          <a:bodyPr wrap="square" rtlCol="0">
            <a:spAutoFit/>
          </a:bodyPr>
          <a:lstStyle/>
          <a:p>
            <a:r>
              <a:rPr lang="en-US" sz="1600" dirty="0"/>
              <a:t>SBU  Top  Management</a:t>
            </a:r>
          </a:p>
        </p:txBody>
      </p:sp>
      <p:sp>
        <p:nvSpPr>
          <p:cNvPr id="25" name="TextBox 24"/>
          <p:cNvSpPr txBox="1"/>
          <p:nvPr/>
        </p:nvSpPr>
        <p:spPr>
          <a:xfrm>
            <a:off x="10512491" y="3645024"/>
            <a:ext cx="1679509" cy="738664"/>
          </a:xfrm>
          <a:prstGeom prst="rect">
            <a:avLst/>
          </a:prstGeom>
          <a:noFill/>
        </p:spPr>
        <p:txBody>
          <a:bodyPr wrap="square" rtlCol="0">
            <a:spAutoFit/>
          </a:bodyPr>
          <a:lstStyle/>
          <a:p>
            <a:r>
              <a:rPr lang="en-US" sz="1400" dirty="0"/>
              <a:t>Middle &amp; Supervisory Management</a:t>
            </a:r>
          </a:p>
        </p:txBody>
      </p:sp>
    </p:spTree>
    <p:extLst>
      <p:ext uri="{BB962C8B-B14F-4D97-AF65-F5344CB8AC3E}">
        <p14:creationId xmlns:p14="http://schemas.microsoft.com/office/powerpoint/2010/main" val="150328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2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4"/>
                                        </p:tgtEl>
                                        <p:attrNameLst>
                                          <p:attrName>ppt_x</p:attrName>
                                          <p:attrName>ppt_y</p:attrName>
                                        </p:attrNameLst>
                                      </p:cBhvr>
                                    </p:animMotion>
                                    <p:animEffect transition="in" filter="fade">
                                      <p:cBhvr>
                                        <p:cTn id="9" dur="2000"/>
                                        <p:tgtEl>
                                          <p:spTgt spid="4"/>
                                        </p:tgtEl>
                                      </p:cBhvr>
                                    </p:animEffect>
                                  </p:childTnLst>
                                </p:cTn>
                              </p:par>
                              <p:par>
                                <p:cTn id="10" presetID="52"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Scale>
                                      <p:cBhvr>
                                        <p:cTn id="12" dur="2000" decel="50000" fill="hold">
                                          <p:stCondLst>
                                            <p:cond delay="0"/>
                                          </p:stCondLst>
                                        </p:cTn>
                                        <p:tgtEl>
                                          <p:spTgt spid="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000" decel="50000" fill="hold">
                                          <p:stCondLst>
                                            <p:cond delay="0"/>
                                          </p:stCondLst>
                                        </p:cTn>
                                        <p:tgtEl>
                                          <p:spTgt spid="18"/>
                                        </p:tgtEl>
                                        <p:attrNameLst>
                                          <p:attrName>ppt_x</p:attrName>
                                          <p:attrName>ppt_y</p:attrName>
                                        </p:attrNameLst>
                                      </p:cBhvr>
                                    </p:animMotion>
                                    <p:animEffect transition="in" filter="fade">
                                      <p:cBhvr>
                                        <p:cTn id="14" dur="2000"/>
                                        <p:tgtEl>
                                          <p:spTgt spid="18"/>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Scale>
                                      <p:cBhvr>
                                        <p:cTn id="17" dur="2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2000" decel="50000" fill="hold">
                                          <p:stCondLst>
                                            <p:cond delay="0"/>
                                          </p:stCondLst>
                                        </p:cTn>
                                        <p:tgtEl>
                                          <p:spTgt spid="19"/>
                                        </p:tgtEl>
                                        <p:attrNameLst>
                                          <p:attrName>ppt_x</p:attrName>
                                          <p:attrName>ppt_y</p:attrName>
                                        </p:attrNameLst>
                                      </p:cBhvr>
                                    </p:animMotion>
                                    <p:animEffect transition="in" filter="fade">
                                      <p:cBhvr>
                                        <p:cTn id="19" dur="2000"/>
                                        <p:tgtEl>
                                          <p:spTgt spid="19"/>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Scale>
                                      <p:cBhvr>
                                        <p:cTn id="22" dur="2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2000" decel="50000" fill="hold">
                                          <p:stCondLst>
                                            <p:cond delay="0"/>
                                          </p:stCondLst>
                                        </p:cTn>
                                        <p:tgtEl>
                                          <p:spTgt spid="20"/>
                                        </p:tgtEl>
                                        <p:attrNameLst>
                                          <p:attrName>ppt_x</p:attrName>
                                          <p:attrName>ppt_y</p:attrName>
                                        </p:attrNameLst>
                                      </p:cBhvr>
                                    </p:animMotion>
                                    <p:animEffect transition="in" filter="fade">
                                      <p:cBhvr>
                                        <p:cTn id="24" dur="2000"/>
                                        <p:tgtEl>
                                          <p:spTgt spid="20"/>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Scale>
                                      <p:cBhvr>
                                        <p:cTn id="27" dur="2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2000" decel="50000" fill="hold">
                                          <p:stCondLst>
                                            <p:cond delay="0"/>
                                          </p:stCondLst>
                                        </p:cTn>
                                        <p:tgtEl>
                                          <p:spTgt spid="21"/>
                                        </p:tgtEl>
                                        <p:attrNameLst>
                                          <p:attrName>ppt_x</p:attrName>
                                          <p:attrName>ppt_y</p:attrName>
                                        </p:attrNameLst>
                                      </p:cBhvr>
                                    </p:animMotion>
                                    <p:animEffect transition="in" filter="fade">
                                      <p:cBhvr>
                                        <p:cTn id="29" dur="2000"/>
                                        <p:tgtEl>
                                          <p:spTgt spid="21"/>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Scale>
                                      <p:cBhvr>
                                        <p:cTn id="32" dur="2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2000" decel="50000" fill="hold">
                                          <p:stCondLst>
                                            <p:cond delay="0"/>
                                          </p:stCondLst>
                                        </p:cTn>
                                        <p:tgtEl>
                                          <p:spTgt spid="23"/>
                                        </p:tgtEl>
                                        <p:attrNameLst>
                                          <p:attrName>ppt_x</p:attrName>
                                          <p:attrName>ppt_y</p:attrName>
                                        </p:attrNameLst>
                                      </p:cBhvr>
                                    </p:animMotion>
                                    <p:animEffect transition="in" filter="fade">
                                      <p:cBhvr>
                                        <p:cTn id="34" dur="2000"/>
                                        <p:tgtEl>
                                          <p:spTgt spid="23"/>
                                        </p:tgtEl>
                                      </p:cBhvr>
                                    </p:animEffect>
                                  </p:childTnLst>
                                </p:cTn>
                              </p:par>
                              <p:par>
                                <p:cTn id="35" presetID="52"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Scale>
                                      <p:cBhvr>
                                        <p:cTn id="37" dur="2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2000" decel="50000" fill="hold">
                                          <p:stCondLst>
                                            <p:cond delay="0"/>
                                          </p:stCondLst>
                                        </p:cTn>
                                        <p:tgtEl>
                                          <p:spTgt spid="24"/>
                                        </p:tgtEl>
                                        <p:attrNameLst>
                                          <p:attrName>ppt_x</p:attrName>
                                          <p:attrName>ppt_y</p:attrName>
                                        </p:attrNameLst>
                                      </p:cBhvr>
                                    </p:animMotion>
                                    <p:animEffect transition="in" filter="fade">
                                      <p:cBhvr>
                                        <p:cTn id="39" dur="20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1000"/>
                                        <p:tgtEl>
                                          <p:spTgt spid="5"/>
                                        </p:tgtEl>
                                      </p:cBhvr>
                                    </p:animEffect>
                                    <p:anim calcmode="lin" valueType="num">
                                      <p:cBhvr>
                                        <p:cTn id="45" dur="1000" fill="hold"/>
                                        <p:tgtEl>
                                          <p:spTgt spid="5"/>
                                        </p:tgtEl>
                                        <p:attrNameLst>
                                          <p:attrName>ppt_x</p:attrName>
                                        </p:attrNameLst>
                                      </p:cBhvr>
                                      <p:tavLst>
                                        <p:tav tm="0">
                                          <p:val>
                                            <p:strVal val="#ppt_x"/>
                                          </p:val>
                                        </p:tav>
                                        <p:tav tm="100000">
                                          <p:val>
                                            <p:strVal val="#ppt_x"/>
                                          </p:val>
                                        </p:tav>
                                      </p:tavLst>
                                    </p:anim>
                                    <p:anim calcmode="lin" valueType="num">
                                      <p:cBhvr>
                                        <p:cTn id="46" dur="1000" fill="hold"/>
                                        <p:tgtEl>
                                          <p:spTgt spid="5"/>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1000"/>
                                        <p:tgtEl>
                                          <p:spTgt spid="7"/>
                                        </p:tgtEl>
                                      </p:cBhvr>
                                    </p:animEffect>
                                    <p:anim calcmode="lin" valueType="num">
                                      <p:cBhvr>
                                        <p:cTn id="55" dur="1000" fill="hold"/>
                                        <p:tgtEl>
                                          <p:spTgt spid="7"/>
                                        </p:tgtEl>
                                        <p:attrNameLst>
                                          <p:attrName>ppt_x</p:attrName>
                                        </p:attrNameLst>
                                      </p:cBhvr>
                                      <p:tavLst>
                                        <p:tav tm="0">
                                          <p:val>
                                            <p:strVal val="#ppt_x"/>
                                          </p:val>
                                        </p:tav>
                                        <p:tav tm="100000">
                                          <p:val>
                                            <p:strVal val="#ppt_x"/>
                                          </p:val>
                                        </p:tav>
                                      </p:tavLst>
                                    </p:anim>
                                    <p:anim calcmode="lin" valueType="num">
                                      <p:cBhvr>
                                        <p:cTn id="56" dur="1000" fill="hold"/>
                                        <p:tgtEl>
                                          <p:spTgt spid="7"/>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1000"/>
                                        <p:tgtEl>
                                          <p:spTgt spid="8"/>
                                        </p:tgtEl>
                                      </p:cBhvr>
                                    </p:animEffect>
                                    <p:anim calcmode="lin" valueType="num">
                                      <p:cBhvr>
                                        <p:cTn id="60" dur="1000" fill="hold"/>
                                        <p:tgtEl>
                                          <p:spTgt spid="8"/>
                                        </p:tgtEl>
                                        <p:attrNameLst>
                                          <p:attrName>ppt_x</p:attrName>
                                        </p:attrNameLst>
                                      </p:cBhvr>
                                      <p:tavLst>
                                        <p:tav tm="0">
                                          <p:val>
                                            <p:strVal val="#ppt_x"/>
                                          </p:val>
                                        </p:tav>
                                        <p:tav tm="100000">
                                          <p:val>
                                            <p:strVal val="#ppt_x"/>
                                          </p:val>
                                        </p:tav>
                                      </p:tavLst>
                                    </p:anim>
                                    <p:anim calcmode="lin" valueType="num">
                                      <p:cBhvr>
                                        <p:cTn id="61" dur="1000" fill="hold"/>
                                        <p:tgtEl>
                                          <p:spTgt spid="8"/>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000"/>
                                        <p:tgtEl>
                                          <p:spTgt spid="9"/>
                                        </p:tgtEl>
                                      </p:cBhvr>
                                    </p:animEffect>
                                    <p:anim calcmode="lin" valueType="num">
                                      <p:cBhvr>
                                        <p:cTn id="65" dur="1000" fill="hold"/>
                                        <p:tgtEl>
                                          <p:spTgt spid="9"/>
                                        </p:tgtEl>
                                        <p:attrNameLst>
                                          <p:attrName>ppt_x</p:attrName>
                                        </p:attrNameLst>
                                      </p:cBhvr>
                                      <p:tavLst>
                                        <p:tav tm="0">
                                          <p:val>
                                            <p:strVal val="#ppt_x"/>
                                          </p:val>
                                        </p:tav>
                                        <p:tav tm="100000">
                                          <p:val>
                                            <p:strVal val="#ppt_x"/>
                                          </p:val>
                                        </p:tav>
                                      </p:tavLst>
                                    </p:anim>
                                    <p:anim calcmode="lin" valueType="num">
                                      <p:cBhvr>
                                        <p:cTn id="66" dur="1000" fill="hold"/>
                                        <p:tgtEl>
                                          <p:spTgt spid="9"/>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1000"/>
                                        <p:tgtEl>
                                          <p:spTgt spid="10"/>
                                        </p:tgtEl>
                                      </p:cBhvr>
                                    </p:animEffect>
                                    <p:anim calcmode="lin" valueType="num">
                                      <p:cBhvr>
                                        <p:cTn id="70" dur="1000" fill="hold"/>
                                        <p:tgtEl>
                                          <p:spTgt spid="10"/>
                                        </p:tgtEl>
                                        <p:attrNameLst>
                                          <p:attrName>ppt_x</p:attrName>
                                        </p:attrNameLst>
                                      </p:cBhvr>
                                      <p:tavLst>
                                        <p:tav tm="0">
                                          <p:val>
                                            <p:strVal val="#ppt_x"/>
                                          </p:val>
                                        </p:tav>
                                        <p:tav tm="100000">
                                          <p:val>
                                            <p:strVal val="#ppt_x"/>
                                          </p:val>
                                        </p:tav>
                                      </p:tavLst>
                                    </p:anim>
                                    <p:anim calcmode="lin" valueType="num">
                                      <p:cBhvr>
                                        <p:cTn id="71" dur="1000" fill="hold"/>
                                        <p:tgtEl>
                                          <p:spTgt spid="10"/>
                                        </p:tgtEl>
                                        <p:attrNameLst>
                                          <p:attrName>ppt_y</p:attrName>
                                        </p:attrNameLst>
                                      </p:cBhvr>
                                      <p:tavLst>
                                        <p:tav tm="0">
                                          <p:val>
                                            <p:strVal val="#ppt_y-.1"/>
                                          </p:val>
                                        </p:tav>
                                        <p:tav tm="100000">
                                          <p:val>
                                            <p:strVal val="#ppt_y"/>
                                          </p:val>
                                        </p:tav>
                                      </p:tavLst>
                                    </p:anim>
                                  </p:childTnLst>
                                </p:cTn>
                              </p:par>
                              <p:par>
                                <p:cTn id="72" presetID="47" presetClass="entr" presetSubtype="0" fill="hold" nodeType="with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fade">
                                      <p:cBhvr>
                                        <p:cTn id="74" dur="1000"/>
                                        <p:tgtEl>
                                          <p:spTgt spid="11"/>
                                        </p:tgtEl>
                                      </p:cBhvr>
                                    </p:animEffect>
                                    <p:anim calcmode="lin" valueType="num">
                                      <p:cBhvr>
                                        <p:cTn id="75" dur="1000" fill="hold"/>
                                        <p:tgtEl>
                                          <p:spTgt spid="11"/>
                                        </p:tgtEl>
                                        <p:attrNameLst>
                                          <p:attrName>ppt_x</p:attrName>
                                        </p:attrNameLst>
                                      </p:cBhvr>
                                      <p:tavLst>
                                        <p:tav tm="0">
                                          <p:val>
                                            <p:strVal val="#ppt_x"/>
                                          </p:val>
                                        </p:tav>
                                        <p:tav tm="100000">
                                          <p:val>
                                            <p:strVal val="#ppt_x"/>
                                          </p:val>
                                        </p:tav>
                                      </p:tavLst>
                                    </p:anim>
                                    <p:anim calcmode="lin" valueType="num">
                                      <p:cBhvr>
                                        <p:cTn id="76" dur="1000" fill="hold"/>
                                        <p:tgtEl>
                                          <p:spTgt spid="11"/>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1000"/>
                                        <p:tgtEl>
                                          <p:spTgt spid="12"/>
                                        </p:tgtEl>
                                      </p:cBhvr>
                                    </p:animEffect>
                                    <p:anim calcmode="lin" valueType="num">
                                      <p:cBhvr>
                                        <p:cTn id="80" dur="1000" fill="hold"/>
                                        <p:tgtEl>
                                          <p:spTgt spid="12"/>
                                        </p:tgtEl>
                                        <p:attrNameLst>
                                          <p:attrName>ppt_x</p:attrName>
                                        </p:attrNameLst>
                                      </p:cBhvr>
                                      <p:tavLst>
                                        <p:tav tm="0">
                                          <p:val>
                                            <p:strVal val="#ppt_x"/>
                                          </p:val>
                                        </p:tav>
                                        <p:tav tm="100000">
                                          <p:val>
                                            <p:strVal val="#ppt_x"/>
                                          </p:val>
                                        </p:tav>
                                      </p:tavLst>
                                    </p:anim>
                                    <p:anim calcmode="lin" valueType="num">
                                      <p:cBhvr>
                                        <p:cTn id="81" dur="1000" fill="hold"/>
                                        <p:tgtEl>
                                          <p:spTgt spid="12"/>
                                        </p:tgtEl>
                                        <p:attrNameLst>
                                          <p:attrName>ppt_y</p:attrName>
                                        </p:attrNameLst>
                                      </p:cBhvr>
                                      <p:tavLst>
                                        <p:tav tm="0">
                                          <p:val>
                                            <p:strVal val="#ppt_y-.1"/>
                                          </p:val>
                                        </p:tav>
                                        <p:tav tm="100000">
                                          <p:val>
                                            <p:strVal val="#ppt_y"/>
                                          </p:val>
                                        </p:tav>
                                      </p:tavLst>
                                    </p:anim>
                                  </p:childTnLst>
                                </p:cTn>
                              </p:par>
                              <p:par>
                                <p:cTn id="82" presetID="47" presetClass="entr" presetSubtype="0" fill="hold" nodeType="withEffect">
                                  <p:stCondLst>
                                    <p:cond delay="0"/>
                                  </p:stCondLst>
                                  <p:childTnLst>
                                    <p:set>
                                      <p:cBhvr>
                                        <p:cTn id="83" dur="1" fill="hold">
                                          <p:stCondLst>
                                            <p:cond delay="0"/>
                                          </p:stCondLst>
                                        </p:cTn>
                                        <p:tgtEl>
                                          <p:spTgt spid="13"/>
                                        </p:tgtEl>
                                        <p:attrNameLst>
                                          <p:attrName>style.visibility</p:attrName>
                                        </p:attrNameLst>
                                      </p:cBhvr>
                                      <p:to>
                                        <p:strVal val="visible"/>
                                      </p:to>
                                    </p:set>
                                    <p:animEffect transition="in" filter="fade">
                                      <p:cBhvr>
                                        <p:cTn id="84" dur="1000"/>
                                        <p:tgtEl>
                                          <p:spTgt spid="13"/>
                                        </p:tgtEl>
                                      </p:cBhvr>
                                    </p:animEffect>
                                    <p:anim calcmode="lin" valueType="num">
                                      <p:cBhvr>
                                        <p:cTn id="85" dur="1000" fill="hold"/>
                                        <p:tgtEl>
                                          <p:spTgt spid="13"/>
                                        </p:tgtEl>
                                        <p:attrNameLst>
                                          <p:attrName>ppt_x</p:attrName>
                                        </p:attrNameLst>
                                      </p:cBhvr>
                                      <p:tavLst>
                                        <p:tav tm="0">
                                          <p:val>
                                            <p:strVal val="#ppt_x"/>
                                          </p:val>
                                        </p:tav>
                                        <p:tav tm="100000">
                                          <p:val>
                                            <p:strVal val="#ppt_x"/>
                                          </p:val>
                                        </p:tav>
                                      </p:tavLst>
                                    </p:anim>
                                    <p:anim calcmode="lin" valueType="num">
                                      <p:cBhvr>
                                        <p:cTn id="86" dur="1000" fill="hold"/>
                                        <p:tgtEl>
                                          <p:spTgt spid="13"/>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1000"/>
                                        <p:tgtEl>
                                          <p:spTgt spid="14"/>
                                        </p:tgtEl>
                                      </p:cBhvr>
                                    </p:animEffect>
                                    <p:anim calcmode="lin" valueType="num">
                                      <p:cBhvr>
                                        <p:cTn id="90" dur="1000" fill="hold"/>
                                        <p:tgtEl>
                                          <p:spTgt spid="14"/>
                                        </p:tgtEl>
                                        <p:attrNameLst>
                                          <p:attrName>ppt_x</p:attrName>
                                        </p:attrNameLst>
                                      </p:cBhvr>
                                      <p:tavLst>
                                        <p:tav tm="0">
                                          <p:val>
                                            <p:strVal val="#ppt_x"/>
                                          </p:val>
                                        </p:tav>
                                        <p:tav tm="100000">
                                          <p:val>
                                            <p:strVal val="#ppt_x"/>
                                          </p:val>
                                        </p:tav>
                                      </p:tavLst>
                                    </p:anim>
                                    <p:anim calcmode="lin" valueType="num">
                                      <p:cBhvr>
                                        <p:cTn id="91" dur="1000" fill="hold"/>
                                        <p:tgtEl>
                                          <p:spTgt spid="14"/>
                                        </p:tgtEl>
                                        <p:attrNameLst>
                                          <p:attrName>ppt_y</p:attrName>
                                        </p:attrNameLst>
                                      </p:cBhvr>
                                      <p:tavLst>
                                        <p:tav tm="0">
                                          <p:val>
                                            <p:strVal val="#ppt_y-.1"/>
                                          </p:val>
                                        </p:tav>
                                        <p:tav tm="100000">
                                          <p:val>
                                            <p:strVal val="#ppt_y"/>
                                          </p:val>
                                        </p:tav>
                                      </p:tavLst>
                                    </p:anim>
                                  </p:childTnLst>
                                </p:cTn>
                              </p:par>
                              <p:par>
                                <p:cTn id="92" presetID="47" presetClass="entr" presetSubtype="0" fill="hold" nodeType="withEffect">
                                  <p:stCondLst>
                                    <p:cond delay="0"/>
                                  </p:stCondLst>
                                  <p:childTnLst>
                                    <p:set>
                                      <p:cBhvr>
                                        <p:cTn id="93" dur="1" fill="hold">
                                          <p:stCondLst>
                                            <p:cond delay="0"/>
                                          </p:stCondLst>
                                        </p:cTn>
                                        <p:tgtEl>
                                          <p:spTgt spid="15"/>
                                        </p:tgtEl>
                                        <p:attrNameLst>
                                          <p:attrName>style.visibility</p:attrName>
                                        </p:attrNameLst>
                                      </p:cBhvr>
                                      <p:to>
                                        <p:strVal val="visible"/>
                                      </p:to>
                                    </p:set>
                                    <p:animEffect transition="in" filter="fade">
                                      <p:cBhvr>
                                        <p:cTn id="94" dur="1000"/>
                                        <p:tgtEl>
                                          <p:spTgt spid="15"/>
                                        </p:tgtEl>
                                      </p:cBhvr>
                                    </p:animEffect>
                                    <p:anim calcmode="lin" valueType="num">
                                      <p:cBhvr>
                                        <p:cTn id="95" dur="1000" fill="hold"/>
                                        <p:tgtEl>
                                          <p:spTgt spid="15"/>
                                        </p:tgtEl>
                                        <p:attrNameLst>
                                          <p:attrName>ppt_x</p:attrName>
                                        </p:attrNameLst>
                                      </p:cBhvr>
                                      <p:tavLst>
                                        <p:tav tm="0">
                                          <p:val>
                                            <p:strVal val="#ppt_x"/>
                                          </p:val>
                                        </p:tav>
                                        <p:tav tm="100000">
                                          <p:val>
                                            <p:strVal val="#ppt_x"/>
                                          </p:val>
                                        </p:tav>
                                      </p:tavLst>
                                    </p:anim>
                                    <p:anim calcmode="lin" valueType="num">
                                      <p:cBhvr>
                                        <p:cTn id="96" dur="1000" fill="hold"/>
                                        <p:tgtEl>
                                          <p:spTgt spid="15"/>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6"/>
                                        </p:tgtEl>
                                        <p:attrNameLst>
                                          <p:attrName>style.visibility</p:attrName>
                                        </p:attrNameLst>
                                      </p:cBhvr>
                                      <p:to>
                                        <p:strVal val="visible"/>
                                      </p:to>
                                    </p:set>
                                    <p:animEffect transition="in" filter="fade">
                                      <p:cBhvr>
                                        <p:cTn id="99" dur="1000"/>
                                        <p:tgtEl>
                                          <p:spTgt spid="16"/>
                                        </p:tgtEl>
                                      </p:cBhvr>
                                    </p:animEffect>
                                    <p:anim calcmode="lin" valueType="num">
                                      <p:cBhvr>
                                        <p:cTn id="100" dur="1000" fill="hold"/>
                                        <p:tgtEl>
                                          <p:spTgt spid="16"/>
                                        </p:tgtEl>
                                        <p:attrNameLst>
                                          <p:attrName>ppt_x</p:attrName>
                                        </p:attrNameLst>
                                      </p:cBhvr>
                                      <p:tavLst>
                                        <p:tav tm="0">
                                          <p:val>
                                            <p:strVal val="#ppt_x"/>
                                          </p:val>
                                        </p:tav>
                                        <p:tav tm="100000">
                                          <p:val>
                                            <p:strVal val="#ppt_x"/>
                                          </p:val>
                                        </p:tav>
                                      </p:tavLst>
                                    </p:anim>
                                    <p:anim calcmode="lin" valueType="num">
                                      <p:cBhvr>
                                        <p:cTn id="101" dur="1000" fill="hold"/>
                                        <p:tgtEl>
                                          <p:spTgt spid="16"/>
                                        </p:tgtEl>
                                        <p:attrNameLst>
                                          <p:attrName>ppt_y</p:attrName>
                                        </p:attrNameLst>
                                      </p:cBhvr>
                                      <p:tavLst>
                                        <p:tav tm="0">
                                          <p:val>
                                            <p:strVal val="#ppt_y-.1"/>
                                          </p:val>
                                        </p:tav>
                                        <p:tav tm="100000">
                                          <p:val>
                                            <p:strVal val="#ppt_y"/>
                                          </p:val>
                                        </p:tav>
                                      </p:tavLst>
                                    </p:anim>
                                  </p:childTnLst>
                                </p:cTn>
                              </p:par>
                              <p:par>
                                <p:cTn id="102" presetID="47" presetClass="entr" presetSubtype="0" fill="hold" nodeType="withEffect">
                                  <p:stCondLst>
                                    <p:cond delay="0"/>
                                  </p:stCondLst>
                                  <p:childTnLst>
                                    <p:set>
                                      <p:cBhvr>
                                        <p:cTn id="103" dur="1" fill="hold">
                                          <p:stCondLst>
                                            <p:cond delay="0"/>
                                          </p:stCondLst>
                                        </p:cTn>
                                        <p:tgtEl>
                                          <p:spTgt spid="17"/>
                                        </p:tgtEl>
                                        <p:attrNameLst>
                                          <p:attrName>style.visibility</p:attrName>
                                        </p:attrNameLst>
                                      </p:cBhvr>
                                      <p:to>
                                        <p:strVal val="visible"/>
                                      </p:to>
                                    </p:set>
                                    <p:animEffect transition="in" filter="fade">
                                      <p:cBhvr>
                                        <p:cTn id="104" dur="1000"/>
                                        <p:tgtEl>
                                          <p:spTgt spid="17"/>
                                        </p:tgtEl>
                                      </p:cBhvr>
                                    </p:animEffect>
                                    <p:anim calcmode="lin" valueType="num">
                                      <p:cBhvr>
                                        <p:cTn id="105" dur="1000" fill="hold"/>
                                        <p:tgtEl>
                                          <p:spTgt spid="17"/>
                                        </p:tgtEl>
                                        <p:attrNameLst>
                                          <p:attrName>ppt_x</p:attrName>
                                        </p:attrNameLst>
                                      </p:cBhvr>
                                      <p:tavLst>
                                        <p:tav tm="0">
                                          <p:val>
                                            <p:strVal val="#ppt_x"/>
                                          </p:val>
                                        </p:tav>
                                        <p:tav tm="100000">
                                          <p:val>
                                            <p:strVal val="#ppt_x"/>
                                          </p:val>
                                        </p:tav>
                                      </p:tavLst>
                                    </p:anim>
                                    <p:anim calcmode="lin" valueType="num">
                                      <p:cBhvr>
                                        <p:cTn id="106" dur="1000" fill="hold"/>
                                        <p:tgtEl>
                                          <p:spTgt spid="17"/>
                                        </p:tgtEl>
                                        <p:attrNameLst>
                                          <p:attrName>ppt_y</p:attrName>
                                        </p:attrNameLst>
                                      </p:cBhvr>
                                      <p:tavLst>
                                        <p:tav tm="0">
                                          <p:val>
                                            <p:strVal val="#ppt_y-.1"/>
                                          </p:val>
                                        </p:tav>
                                        <p:tav tm="100000">
                                          <p:val>
                                            <p:strVal val="#ppt_y"/>
                                          </p:val>
                                        </p:tav>
                                      </p:tavLst>
                                    </p:anim>
                                  </p:childTnLst>
                                </p:cTn>
                              </p:par>
                              <p:par>
                                <p:cTn id="107" presetID="47" presetClass="entr" presetSubtype="0" fill="hold"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1000"/>
                                        <p:tgtEl>
                                          <p:spTgt spid="22"/>
                                        </p:tgtEl>
                                      </p:cBhvr>
                                    </p:animEffect>
                                    <p:anim calcmode="lin" valueType="num">
                                      <p:cBhvr>
                                        <p:cTn id="110" dur="1000" fill="hold"/>
                                        <p:tgtEl>
                                          <p:spTgt spid="22"/>
                                        </p:tgtEl>
                                        <p:attrNameLst>
                                          <p:attrName>ppt_x</p:attrName>
                                        </p:attrNameLst>
                                      </p:cBhvr>
                                      <p:tavLst>
                                        <p:tav tm="0">
                                          <p:val>
                                            <p:strVal val="#ppt_x"/>
                                          </p:val>
                                        </p:tav>
                                        <p:tav tm="100000">
                                          <p:val>
                                            <p:strVal val="#ppt_x"/>
                                          </p:val>
                                        </p:tav>
                                      </p:tavLst>
                                    </p:anim>
                                    <p:anim calcmode="lin" valueType="num">
                                      <p:cBhvr>
                                        <p:cTn id="111" dur="1000" fill="hold"/>
                                        <p:tgtEl>
                                          <p:spTgt spid="22"/>
                                        </p:tgtEl>
                                        <p:attrNameLst>
                                          <p:attrName>ppt_y</p:attrName>
                                        </p:attrNameLst>
                                      </p:cBhvr>
                                      <p:tavLst>
                                        <p:tav tm="0">
                                          <p:val>
                                            <p:strVal val="#ppt_y-.1"/>
                                          </p:val>
                                        </p:tav>
                                        <p:tav tm="100000">
                                          <p:val>
                                            <p:strVal val="#ppt_y"/>
                                          </p:val>
                                        </p:tav>
                                      </p:tavLst>
                                    </p:anim>
                                  </p:childTnLst>
                                </p:cTn>
                              </p:par>
                              <p:par>
                                <p:cTn id="112" presetID="47" presetClass="entr" presetSubtype="0" fill="hold" grpId="0" nodeType="with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fade">
                                      <p:cBhvr>
                                        <p:cTn id="114" dur="1000"/>
                                        <p:tgtEl>
                                          <p:spTgt spid="25"/>
                                        </p:tgtEl>
                                      </p:cBhvr>
                                    </p:animEffect>
                                    <p:anim calcmode="lin" valueType="num">
                                      <p:cBhvr>
                                        <p:cTn id="115" dur="1000" fill="hold"/>
                                        <p:tgtEl>
                                          <p:spTgt spid="25"/>
                                        </p:tgtEl>
                                        <p:attrNameLst>
                                          <p:attrName>ppt_x</p:attrName>
                                        </p:attrNameLst>
                                      </p:cBhvr>
                                      <p:tavLst>
                                        <p:tav tm="0">
                                          <p:val>
                                            <p:strVal val="#ppt_x"/>
                                          </p:val>
                                        </p:tav>
                                        <p:tav tm="100000">
                                          <p:val>
                                            <p:strVal val="#ppt_x"/>
                                          </p:val>
                                        </p:tav>
                                      </p:tavLst>
                                    </p:anim>
                                    <p:anim calcmode="lin" valueType="num">
                                      <p:cBhvr>
                                        <p:cTn id="11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9" grpId="0" animBg="1"/>
      <p:bldP spid="20" grpId="0" animBg="1"/>
      <p:bldP spid="21" grpId="0" animBg="1"/>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63FA08EF-6328-634C-B4AA-AA8F23484266}"/>
              </a:ext>
            </a:extLst>
          </p:cNvPr>
          <p:cNvSpPr>
            <a:spLocks noGrp="1"/>
          </p:cNvSpPr>
          <p:nvPr>
            <p:ph type="title"/>
          </p:nvPr>
        </p:nvSpPr>
        <p:spPr bwMode="auto">
          <a:xfrm>
            <a:off x="1981200" y="274638"/>
            <a:ext cx="8229600" cy="334962"/>
          </a:xfrm>
        </p:spPr>
        <p:txBody>
          <a:bodyPr vert="horz" wrap="square" lIns="91440" tIns="45720" rIns="91440" bIns="45720" numCol="1" rtlCol="0" anchor="ctr" anchorCtr="0" compatLnSpc="1">
            <a:prstTxWarp prst="textNoShape">
              <a:avLst/>
            </a:prstTxWarp>
            <a:noAutofit/>
          </a:bodyPr>
          <a:lstStyle/>
          <a:p>
            <a:pPr>
              <a:defRPr/>
            </a:pPr>
            <a:r>
              <a:rPr lang="en-US" sz="2400" dirty="0">
                <a:solidFill>
                  <a:srgbClr val="FF0000"/>
                </a:solidFill>
              </a:rPr>
              <a:t>The What of Company’s Strategy</a:t>
            </a:r>
          </a:p>
        </p:txBody>
      </p:sp>
      <p:grpSp>
        <p:nvGrpSpPr>
          <p:cNvPr id="41987" name="Group 3">
            <a:extLst>
              <a:ext uri="{FF2B5EF4-FFF2-40B4-BE49-F238E27FC236}">
                <a16:creationId xmlns:a16="http://schemas.microsoft.com/office/drawing/2014/main" id="{1A979D23-6AE7-F24E-974E-E0AE189B8E38}"/>
              </a:ext>
            </a:extLst>
          </p:cNvPr>
          <p:cNvGrpSpPr>
            <a:grpSpLocks/>
          </p:cNvGrpSpPr>
          <p:nvPr/>
        </p:nvGrpSpPr>
        <p:grpSpPr bwMode="auto">
          <a:xfrm>
            <a:off x="4267200" y="2590800"/>
            <a:ext cx="3352800" cy="1981200"/>
            <a:chOff x="1997" y="1314"/>
            <a:chExt cx="1889" cy="1009"/>
          </a:xfrm>
        </p:grpSpPr>
        <p:grpSp>
          <p:nvGrpSpPr>
            <p:cNvPr id="42007" name="Group 4">
              <a:extLst>
                <a:ext uri="{FF2B5EF4-FFF2-40B4-BE49-F238E27FC236}">
                  <a16:creationId xmlns:a16="http://schemas.microsoft.com/office/drawing/2014/main" id="{5314E55B-DBCD-D644-AF19-601DFCF14778}"/>
                </a:ext>
              </a:extLst>
            </p:cNvPr>
            <p:cNvGrpSpPr>
              <a:grpSpLocks/>
            </p:cNvGrpSpPr>
            <p:nvPr/>
          </p:nvGrpSpPr>
          <p:grpSpPr bwMode="auto">
            <a:xfrm>
              <a:off x="1997" y="1404"/>
              <a:ext cx="1889" cy="919"/>
              <a:chOff x="1973" y="1027"/>
              <a:chExt cx="1926" cy="937"/>
            </a:xfrm>
          </p:grpSpPr>
          <p:sp>
            <p:nvSpPr>
              <p:cNvPr id="132101" name="Oval 5">
                <a:extLst>
                  <a:ext uri="{FF2B5EF4-FFF2-40B4-BE49-F238E27FC236}">
                    <a16:creationId xmlns:a16="http://schemas.microsoft.com/office/drawing/2014/main" id="{02AA92F3-D860-0B4F-9169-89CE76D1F621}"/>
                  </a:ext>
                </a:extLst>
              </p:cNvPr>
              <p:cNvSpPr>
                <a:spLocks noChangeArrowheads="1"/>
              </p:cNvSpPr>
              <p:nvPr/>
            </p:nvSpPr>
            <p:spPr bwMode="gray">
              <a:xfrm>
                <a:off x="1994" y="1056"/>
                <a:ext cx="1905" cy="908"/>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a:defRPr/>
                </a:pPr>
                <a:endParaRPr lang="id-ID"/>
              </a:p>
            </p:txBody>
          </p:sp>
          <p:sp>
            <p:nvSpPr>
              <p:cNvPr id="132102" name="Oval 6">
                <a:extLst>
                  <a:ext uri="{FF2B5EF4-FFF2-40B4-BE49-F238E27FC236}">
                    <a16:creationId xmlns:a16="http://schemas.microsoft.com/office/drawing/2014/main" id="{AB6D96CC-A6B0-5B49-B8C1-45E54A512BE4}"/>
                  </a:ext>
                </a:extLst>
              </p:cNvPr>
              <p:cNvSpPr>
                <a:spLocks noChangeArrowheads="1"/>
              </p:cNvSpPr>
              <p:nvPr/>
            </p:nvSpPr>
            <p:spPr bwMode="gray">
              <a:xfrm>
                <a:off x="1973" y="1027"/>
                <a:ext cx="1905" cy="908"/>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a:defRPr/>
                </a:pPr>
                <a:endParaRPr lang="id-ID"/>
              </a:p>
            </p:txBody>
          </p:sp>
        </p:grpSp>
        <p:sp>
          <p:nvSpPr>
            <p:cNvPr id="132103" name="Oval 7">
              <a:extLst>
                <a:ext uri="{FF2B5EF4-FFF2-40B4-BE49-F238E27FC236}">
                  <a16:creationId xmlns:a16="http://schemas.microsoft.com/office/drawing/2014/main" id="{9656B205-A8D5-8141-B02E-DF7741B3202C}"/>
                </a:ext>
              </a:extLst>
            </p:cNvPr>
            <p:cNvSpPr>
              <a:spLocks noChangeArrowheads="1"/>
            </p:cNvSpPr>
            <p:nvPr/>
          </p:nvSpPr>
          <p:spPr bwMode="gray">
            <a:xfrm>
              <a:off x="2086" y="1314"/>
              <a:ext cx="1690"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a:defRPr/>
              </a:pPr>
              <a:endParaRPr lang="id-ID"/>
            </a:p>
          </p:txBody>
        </p:sp>
        <p:sp>
          <p:nvSpPr>
            <p:cNvPr id="132104" name="Oval 8">
              <a:extLst>
                <a:ext uri="{FF2B5EF4-FFF2-40B4-BE49-F238E27FC236}">
                  <a16:creationId xmlns:a16="http://schemas.microsoft.com/office/drawing/2014/main" id="{1F375975-7A4C-2941-9A5A-C20AF331F863}"/>
                </a:ext>
              </a:extLst>
            </p:cNvPr>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a:defRPr/>
              </a:pPr>
              <a:endParaRPr lang="id-ID"/>
            </a:p>
          </p:txBody>
        </p:sp>
        <p:sp>
          <p:nvSpPr>
            <p:cNvPr id="132105" name="Oval 9">
              <a:extLst>
                <a:ext uri="{FF2B5EF4-FFF2-40B4-BE49-F238E27FC236}">
                  <a16:creationId xmlns:a16="http://schemas.microsoft.com/office/drawing/2014/main" id="{D74A1765-DAC5-2244-BF4F-BB6DB5D5819D}"/>
                </a:ext>
              </a:extLst>
            </p:cNvPr>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a:defRPr/>
              </a:pPr>
              <a:endParaRPr lang="id-ID"/>
            </a:p>
          </p:txBody>
        </p:sp>
        <p:sp>
          <p:nvSpPr>
            <p:cNvPr id="132106" name="Oval 10">
              <a:extLst>
                <a:ext uri="{FF2B5EF4-FFF2-40B4-BE49-F238E27FC236}">
                  <a16:creationId xmlns:a16="http://schemas.microsoft.com/office/drawing/2014/main" id="{FDAEA017-6E8F-C041-B51C-D794B50ED454}"/>
                </a:ext>
              </a:extLst>
            </p:cNvPr>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a:defRPr/>
              </a:pPr>
              <a:endParaRPr lang="id-ID"/>
            </a:p>
          </p:txBody>
        </p:sp>
      </p:grpSp>
      <p:sp>
        <p:nvSpPr>
          <p:cNvPr id="41988" name="Text Box 11">
            <a:extLst>
              <a:ext uri="{FF2B5EF4-FFF2-40B4-BE49-F238E27FC236}">
                <a16:creationId xmlns:a16="http://schemas.microsoft.com/office/drawing/2014/main" id="{65A593D7-E60F-1942-A924-936D611D357F}"/>
              </a:ext>
            </a:extLst>
          </p:cNvPr>
          <p:cNvSpPr txBox="1">
            <a:spLocks noChangeArrowheads="1"/>
          </p:cNvSpPr>
          <p:nvPr/>
        </p:nvSpPr>
        <p:spPr bwMode="auto">
          <a:xfrm>
            <a:off x="4721226" y="2990851"/>
            <a:ext cx="251301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600" b="1">
                <a:solidFill>
                  <a:srgbClr val="000000"/>
                </a:solidFill>
              </a:rPr>
              <a:t>The pattern of actions and business approaches that define a company’s strategy</a:t>
            </a:r>
            <a:endParaRPr lang="en-US" altLang="en-US" sz="1600">
              <a:solidFill>
                <a:srgbClr val="000000"/>
              </a:solidFill>
            </a:endParaRPr>
          </a:p>
        </p:txBody>
      </p:sp>
      <p:sp>
        <p:nvSpPr>
          <p:cNvPr id="41989" name="Text Box 12">
            <a:extLst>
              <a:ext uri="{FF2B5EF4-FFF2-40B4-BE49-F238E27FC236}">
                <a16:creationId xmlns:a16="http://schemas.microsoft.com/office/drawing/2014/main" id="{EDCDD65B-D5F5-524E-83FC-7B3F44A65140}"/>
              </a:ext>
            </a:extLst>
          </p:cNvPr>
          <p:cNvSpPr txBox="1">
            <a:spLocks noChangeArrowheads="1"/>
          </p:cNvSpPr>
          <p:nvPr/>
        </p:nvSpPr>
        <p:spPr bwMode="auto">
          <a:xfrm>
            <a:off x="4953000" y="685801"/>
            <a:ext cx="2667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Actions to gain sales and marketshare via lower prices, more performance features, more appealing design, better quality or customer service, wider production selection etc.</a:t>
            </a:r>
          </a:p>
        </p:txBody>
      </p:sp>
      <p:sp>
        <p:nvSpPr>
          <p:cNvPr id="41990" name="Text Box 13">
            <a:extLst>
              <a:ext uri="{FF2B5EF4-FFF2-40B4-BE49-F238E27FC236}">
                <a16:creationId xmlns:a16="http://schemas.microsoft.com/office/drawing/2014/main" id="{0DBCB19C-862A-5349-AF93-C7E69C2A8A70}"/>
              </a:ext>
            </a:extLst>
          </p:cNvPr>
          <p:cNvSpPr txBox="1">
            <a:spLocks noChangeArrowheads="1"/>
          </p:cNvSpPr>
          <p:nvPr/>
        </p:nvSpPr>
        <p:spPr bwMode="auto">
          <a:xfrm>
            <a:off x="8401050" y="1484314"/>
            <a:ext cx="17526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Actions to respond to changing market conditions and other external circumtances</a:t>
            </a:r>
          </a:p>
        </p:txBody>
      </p:sp>
      <p:sp>
        <p:nvSpPr>
          <p:cNvPr id="41991" name="Text Box 14">
            <a:extLst>
              <a:ext uri="{FF2B5EF4-FFF2-40B4-BE49-F238E27FC236}">
                <a16:creationId xmlns:a16="http://schemas.microsoft.com/office/drawing/2014/main" id="{28F4BCCF-C843-754A-8200-DD22181E97A5}"/>
              </a:ext>
            </a:extLst>
          </p:cNvPr>
          <p:cNvSpPr txBox="1">
            <a:spLocks noChangeArrowheads="1"/>
          </p:cNvSpPr>
          <p:nvPr/>
        </p:nvSpPr>
        <p:spPr bwMode="auto">
          <a:xfrm>
            <a:off x="8401050" y="2924176"/>
            <a:ext cx="1905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Actions to enter new geographic or product markets or exit existing ones</a:t>
            </a:r>
          </a:p>
        </p:txBody>
      </p:sp>
      <p:sp>
        <p:nvSpPr>
          <p:cNvPr id="41992" name="Text Box 15">
            <a:extLst>
              <a:ext uri="{FF2B5EF4-FFF2-40B4-BE49-F238E27FC236}">
                <a16:creationId xmlns:a16="http://schemas.microsoft.com/office/drawing/2014/main" id="{93E7792C-055E-C645-8DF9-F94CEE658F45}"/>
              </a:ext>
            </a:extLst>
          </p:cNvPr>
          <p:cNvSpPr txBox="1">
            <a:spLocks noChangeArrowheads="1"/>
          </p:cNvSpPr>
          <p:nvPr/>
        </p:nvSpPr>
        <p:spPr bwMode="auto">
          <a:xfrm>
            <a:off x="8382000" y="4648200"/>
            <a:ext cx="17526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Actions to merge with or acquire rival companies</a:t>
            </a:r>
          </a:p>
        </p:txBody>
      </p:sp>
      <p:sp>
        <p:nvSpPr>
          <p:cNvPr id="41993" name="Text Box 16">
            <a:extLst>
              <a:ext uri="{FF2B5EF4-FFF2-40B4-BE49-F238E27FC236}">
                <a16:creationId xmlns:a16="http://schemas.microsoft.com/office/drawing/2014/main" id="{0C91891E-D371-E544-AE14-DD6989EA335D}"/>
              </a:ext>
            </a:extLst>
          </p:cNvPr>
          <p:cNvSpPr txBox="1">
            <a:spLocks noChangeArrowheads="1"/>
          </p:cNvSpPr>
          <p:nvPr/>
        </p:nvSpPr>
        <p:spPr bwMode="auto">
          <a:xfrm>
            <a:off x="6167438" y="5300664"/>
            <a:ext cx="2057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Actions to form strategic alliances and collaborative partnerships</a:t>
            </a:r>
          </a:p>
        </p:txBody>
      </p:sp>
      <p:sp>
        <p:nvSpPr>
          <p:cNvPr id="41994" name="Text Box 17">
            <a:extLst>
              <a:ext uri="{FF2B5EF4-FFF2-40B4-BE49-F238E27FC236}">
                <a16:creationId xmlns:a16="http://schemas.microsoft.com/office/drawing/2014/main" id="{08B73A4A-6C7D-7C49-BA20-224B9BF1F0E2}"/>
              </a:ext>
            </a:extLst>
          </p:cNvPr>
          <p:cNvSpPr txBox="1">
            <a:spLocks noChangeArrowheads="1"/>
          </p:cNvSpPr>
          <p:nvPr/>
        </p:nvSpPr>
        <p:spPr bwMode="auto">
          <a:xfrm>
            <a:off x="3863975" y="5229226"/>
            <a:ext cx="21923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Efforts to persue new market opportunities and defend against threats to the company’s well-being</a:t>
            </a:r>
          </a:p>
        </p:txBody>
      </p:sp>
      <p:sp>
        <p:nvSpPr>
          <p:cNvPr id="41995" name="Text Box 18">
            <a:extLst>
              <a:ext uri="{FF2B5EF4-FFF2-40B4-BE49-F238E27FC236}">
                <a16:creationId xmlns:a16="http://schemas.microsoft.com/office/drawing/2014/main" id="{2E8BF219-8A41-1C4C-B057-7E61A007F99E}"/>
              </a:ext>
            </a:extLst>
          </p:cNvPr>
          <p:cNvSpPr txBox="1">
            <a:spLocks noChangeArrowheads="1"/>
          </p:cNvSpPr>
          <p:nvPr/>
        </p:nvSpPr>
        <p:spPr bwMode="auto">
          <a:xfrm>
            <a:off x="1774825" y="4076700"/>
            <a:ext cx="22098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Actions and approaches that define how the company manages research and development, production, sales and marketing, finance and other key activities</a:t>
            </a:r>
          </a:p>
        </p:txBody>
      </p:sp>
      <p:sp>
        <p:nvSpPr>
          <p:cNvPr id="41996" name="Text Box 19">
            <a:extLst>
              <a:ext uri="{FF2B5EF4-FFF2-40B4-BE49-F238E27FC236}">
                <a16:creationId xmlns:a16="http://schemas.microsoft.com/office/drawing/2014/main" id="{0B211962-DEE0-2A4A-9885-168DBCF41E7E}"/>
              </a:ext>
            </a:extLst>
          </p:cNvPr>
          <p:cNvSpPr txBox="1">
            <a:spLocks noChangeArrowheads="1"/>
          </p:cNvSpPr>
          <p:nvPr/>
        </p:nvSpPr>
        <p:spPr bwMode="auto">
          <a:xfrm>
            <a:off x="1847850" y="2708276"/>
            <a:ext cx="19812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Actions to strengthen competitive capabilities and correct competitive weaknesses</a:t>
            </a:r>
          </a:p>
        </p:txBody>
      </p:sp>
      <p:sp>
        <p:nvSpPr>
          <p:cNvPr id="41997" name="Text Box 20">
            <a:extLst>
              <a:ext uri="{FF2B5EF4-FFF2-40B4-BE49-F238E27FC236}">
                <a16:creationId xmlns:a16="http://schemas.microsoft.com/office/drawing/2014/main" id="{9E7A503D-1239-2340-9B50-CD8C3D90AA81}"/>
              </a:ext>
            </a:extLst>
          </p:cNvPr>
          <p:cNvSpPr txBox="1">
            <a:spLocks noChangeArrowheads="1"/>
          </p:cNvSpPr>
          <p:nvPr/>
        </p:nvSpPr>
        <p:spPr bwMode="auto">
          <a:xfrm>
            <a:off x="1774825" y="1412876"/>
            <a:ext cx="1905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400"/>
              <a:t>Actions to diversity the company’s revenues and earnings by entering new businesses</a:t>
            </a:r>
          </a:p>
        </p:txBody>
      </p:sp>
      <p:sp>
        <p:nvSpPr>
          <p:cNvPr id="132117" name="AutoShape 21">
            <a:extLst>
              <a:ext uri="{FF2B5EF4-FFF2-40B4-BE49-F238E27FC236}">
                <a16:creationId xmlns:a16="http://schemas.microsoft.com/office/drawing/2014/main" id="{5F5FFB65-34EC-AF42-86FF-1D29369194E3}"/>
              </a:ext>
            </a:extLst>
          </p:cNvPr>
          <p:cNvSpPr>
            <a:spLocks noChangeArrowheads="1"/>
          </p:cNvSpPr>
          <p:nvPr/>
        </p:nvSpPr>
        <p:spPr bwMode="auto">
          <a:xfrm>
            <a:off x="3738564" y="2971800"/>
            <a:ext cx="681037" cy="457200"/>
          </a:xfrm>
          <a:prstGeom prst="rightArrow">
            <a:avLst>
              <a:gd name="adj1" fmla="val 50000"/>
              <a:gd name="adj2" fmla="val 58333"/>
            </a:avLst>
          </a:prstGeom>
          <a:solidFill>
            <a:schemeClr val="accent2">
              <a:lumMod val="60000"/>
              <a:lumOff val="40000"/>
            </a:schemeClr>
          </a:solidFill>
          <a:ln w="9525">
            <a:solidFill>
              <a:schemeClr val="tx1"/>
            </a:solidFill>
            <a:miter lim="800000"/>
            <a:headEnd/>
            <a:tailEnd/>
          </a:ln>
          <a:effectLst/>
        </p:spPr>
        <p:txBody>
          <a:bodyPr wrap="none" anchor="ctr"/>
          <a:lstStyle/>
          <a:p>
            <a:pPr>
              <a:defRPr/>
            </a:pPr>
            <a:endParaRPr lang="id-ID"/>
          </a:p>
        </p:txBody>
      </p:sp>
      <p:sp>
        <p:nvSpPr>
          <p:cNvPr id="41999" name="AutoShape 22">
            <a:extLst>
              <a:ext uri="{FF2B5EF4-FFF2-40B4-BE49-F238E27FC236}">
                <a16:creationId xmlns:a16="http://schemas.microsoft.com/office/drawing/2014/main" id="{3C96B1DC-484E-884B-80A8-B0A515F7261A}"/>
              </a:ext>
            </a:extLst>
          </p:cNvPr>
          <p:cNvSpPr>
            <a:spLocks noChangeArrowheads="1"/>
          </p:cNvSpPr>
          <p:nvPr/>
        </p:nvSpPr>
        <p:spPr bwMode="auto">
          <a:xfrm>
            <a:off x="7794625" y="3257551"/>
            <a:ext cx="533400" cy="385763"/>
          </a:xfrm>
          <a:prstGeom prst="leftArrow">
            <a:avLst>
              <a:gd name="adj1" fmla="val 50000"/>
              <a:gd name="adj2" fmla="val 5833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2000" name="AutoShape 23">
            <a:extLst>
              <a:ext uri="{FF2B5EF4-FFF2-40B4-BE49-F238E27FC236}">
                <a16:creationId xmlns:a16="http://schemas.microsoft.com/office/drawing/2014/main" id="{A0F79636-D04E-FE4C-BF6C-D4E48931F98E}"/>
              </a:ext>
            </a:extLst>
          </p:cNvPr>
          <p:cNvSpPr>
            <a:spLocks noChangeArrowheads="1"/>
          </p:cNvSpPr>
          <p:nvPr/>
        </p:nvSpPr>
        <p:spPr bwMode="auto">
          <a:xfrm>
            <a:off x="3962400" y="4214814"/>
            <a:ext cx="609600" cy="357187"/>
          </a:xfrm>
          <a:prstGeom prst="rightArrow">
            <a:avLst>
              <a:gd name="adj1" fmla="val 50000"/>
              <a:gd name="adj2" fmla="val 6666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2001" name="AutoShape 24">
            <a:extLst>
              <a:ext uri="{FF2B5EF4-FFF2-40B4-BE49-F238E27FC236}">
                <a16:creationId xmlns:a16="http://schemas.microsoft.com/office/drawing/2014/main" id="{F6FE6B79-B814-1D46-9DF2-8E87D4F223B6}"/>
              </a:ext>
            </a:extLst>
          </p:cNvPr>
          <p:cNvSpPr>
            <a:spLocks noChangeArrowheads="1"/>
          </p:cNvSpPr>
          <p:nvPr/>
        </p:nvSpPr>
        <p:spPr bwMode="auto">
          <a:xfrm>
            <a:off x="3667126" y="2057401"/>
            <a:ext cx="676275" cy="442913"/>
          </a:xfrm>
          <a:prstGeom prst="rightArrow">
            <a:avLst>
              <a:gd name="adj1" fmla="val 50000"/>
              <a:gd name="adj2" fmla="val 5833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2121" name="AutoShape 25">
            <a:extLst>
              <a:ext uri="{FF2B5EF4-FFF2-40B4-BE49-F238E27FC236}">
                <a16:creationId xmlns:a16="http://schemas.microsoft.com/office/drawing/2014/main" id="{3A71F96A-A748-2143-9171-6E95EFDEAE7C}"/>
              </a:ext>
            </a:extLst>
          </p:cNvPr>
          <p:cNvSpPr>
            <a:spLocks noChangeArrowheads="1"/>
          </p:cNvSpPr>
          <p:nvPr/>
        </p:nvSpPr>
        <p:spPr bwMode="auto">
          <a:xfrm>
            <a:off x="7696200" y="4419600"/>
            <a:ext cx="533400" cy="438150"/>
          </a:xfrm>
          <a:prstGeom prst="leftArrow">
            <a:avLst>
              <a:gd name="adj1" fmla="val 50000"/>
              <a:gd name="adj2" fmla="val 58333"/>
            </a:avLst>
          </a:prstGeom>
          <a:solidFill>
            <a:schemeClr val="accent2">
              <a:lumMod val="60000"/>
              <a:lumOff val="40000"/>
            </a:schemeClr>
          </a:solidFill>
          <a:ln w="9525">
            <a:solidFill>
              <a:schemeClr val="tx1"/>
            </a:solidFill>
            <a:miter lim="800000"/>
            <a:headEnd/>
            <a:tailEnd/>
          </a:ln>
          <a:effectLst/>
        </p:spPr>
        <p:txBody>
          <a:bodyPr wrap="none" anchor="ctr"/>
          <a:lstStyle/>
          <a:p>
            <a:pPr>
              <a:defRPr/>
            </a:pPr>
            <a:endParaRPr lang="id-ID"/>
          </a:p>
        </p:txBody>
      </p:sp>
      <p:sp>
        <p:nvSpPr>
          <p:cNvPr id="42003" name="AutoShape 26">
            <a:extLst>
              <a:ext uri="{FF2B5EF4-FFF2-40B4-BE49-F238E27FC236}">
                <a16:creationId xmlns:a16="http://schemas.microsoft.com/office/drawing/2014/main" id="{4A4C362B-04B5-2242-8DEC-9FAD5BFCD60D}"/>
              </a:ext>
            </a:extLst>
          </p:cNvPr>
          <p:cNvSpPr>
            <a:spLocks noChangeArrowheads="1"/>
          </p:cNvSpPr>
          <p:nvPr/>
        </p:nvSpPr>
        <p:spPr bwMode="auto">
          <a:xfrm>
            <a:off x="7467600" y="2143126"/>
            <a:ext cx="533400" cy="371475"/>
          </a:xfrm>
          <a:prstGeom prst="leftArrow">
            <a:avLst>
              <a:gd name="adj1" fmla="val 50000"/>
              <a:gd name="adj2" fmla="val 58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2123" name="AutoShape 27">
            <a:extLst>
              <a:ext uri="{FF2B5EF4-FFF2-40B4-BE49-F238E27FC236}">
                <a16:creationId xmlns:a16="http://schemas.microsoft.com/office/drawing/2014/main" id="{29FC2252-120F-E34A-A0FA-611EAF70355C}"/>
              </a:ext>
            </a:extLst>
          </p:cNvPr>
          <p:cNvSpPr>
            <a:spLocks noChangeArrowheads="1"/>
          </p:cNvSpPr>
          <p:nvPr/>
        </p:nvSpPr>
        <p:spPr bwMode="auto">
          <a:xfrm>
            <a:off x="6248400" y="2057400"/>
            <a:ext cx="419100" cy="457200"/>
          </a:xfrm>
          <a:prstGeom prst="downArrow">
            <a:avLst>
              <a:gd name="adj1" fmla="val 50000"/>
              <a:gd name="adj2" fmla="val 50000"/>
            </a:avLst>
          </a:prstGeom>
          <a:solidFill>
            <a:schemeClr val="accent2">
              <a:lumMod val="60000"/>
              <a:lumOff val="40000"/>
            </a:schemeClr>
          </a:solidFill>
          <a:ln w="9525">
            <a:solidFill>
              <a:schemeClr val="tx1"/>
            </a:solidFill>
            <a:miter lim="800000"/>
            <a:headEnd/>
            <a:tailEnd/>
          </a:ln>
          <a:effectLst/>
        </p:spPr>
        <p:txBody>
          <a:bodyPr wrap="none" anchor="ctr"/>
          <a:lstStyle/>
          <a:p>
            <a:pPr>
              <a:defRPr/>
            </a:pPr>
            <a:endParaRPr lang="id-ID"/>
          </a:p>
        </p:txBody>
      </p:sp>
      <p:sp>
        <p:nvSpPr>
          <p:cNvPr id="132124" name="AutoShape 28">
            <a:extLst>
              <a:ext uri="{FF2B5EF4-FFF2-40B4-BE49-F238E27FC236}">
                <a16:creationId xmlns:a16="http://schemas.microsoft.com/office/drawing/2014/main" id="{AA2624DD-783D-7D46-8D7A-BBFDF64C2214}"/>
              </a:ext>
            </a:extLst>
          </p:cNvPr>
          <p:cNvSpPr>
            <a:spLocks noChangeArrowheads="1"/>
          </p:cNvSpPr>
          <p:nvPr/>
        </p:nvSpPr>
        <p:spPr bwMode="auto">
          <a:xfrm>
            <a:off x="5095876" y="4714876"/>
            <a:ext cx="428625" cy="500063"/>
          </a:xfrm>
          <a:prstGeom prst="upArrow">
            <a:avLst>
              <a:gd name="adj1" fmla="val 50000"/>
              <a:gd name="adj2" fmla="val 33333"/>
            </a:avLst>
          </a:prstGeom>
          <a:solidFill>
            <a:schemeClr val="accent2">
              <a:lumMod val="60000"/>
              <a:lumOff val="40000"/>
            </a:schemeClr>
          </a:solidFill>
          <a:ln w="9525">
            <a:solidFill>
              <a:schemeClr val="tx1"/>
            </a:solidFill>
            <a:miter lim="800000"/>
            <a:headEnd/>
            <a:tailEnd/>
          </a:ln>
          <a:effectLst/>
        </p:spPr>
        <p:txBody>
          <a:bodyPr wrap="none" anchor="ctr"/>
          <a:lstStyle/>
          <a:p>
            <a:pPr>
              <a:defRPr/>
            </a:pPr>
            <a:endParaRPr lang="id-ID"/>
          </a:p>
        </p:txBody>
      </p:sp>
      <p:sp>
        <p:nvSpPr>
          <p:cNvPr id="42006" name="AutoShape 29">
            <a:extLst>
              <a:ext uri="{FF2B5EF4-FFF2-40B4-BE49-F238E27FC236}">
                <a16:creationId xmlns:a16="http://schemas.microsoft.com/office/drawing/2014/main" id="{761298D3-F717-004A-956F-B8DB1845D758}"/>
              </a:ext>
            </a:extLst>
          </p:cNvPr>
          <p:cNvSpPr>
            <a:spLocks noChangeArrowheads="1"/>
          </p:cNvSpPr>
          <p:nvPr/>
        </p:nvSpPr>
        <p:spPr bwMode="auto">
          <a:xfrm>
            <a:off x="6310314" y="4648201"/>
            <a:ext cx="471487" cy="638175"/>
          </a:xfrm>
          <a:prstGeom prst="upArrow">
            <a:avLst>
              <a:gd name="adj1" fmla="val 50000"/>
              <a:gd name="adj2" fmla="val 3333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18261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Strategic Management Model</a:t>
            </a:r>
          </a:p>
        </p:txBody>
      </p:sp>
      <p:sp>
        <p:nvSpPr>
          <p:cNvPr id="44" name="Slide Number Placeholder 43"/>
          <p:cNvSpPr>
            <a:spLocks noGrp="1"/>
          </p:cNvSpPr>
          <p:nvPr>
            <p:ph type="sldNum" sz="quarter" idx="12"/>
          </p:nvPr>
        </p:nvSpPr>
        <p:spPr>
          <a:prstGeom prst="rect">
            <a:avLst/>
          </a:prstGeom>
        </p:spPr>
        <p:txBody>
          <a:bodyPr>
            <a:normAutofit/>
          </a:bodyPr>
          <a:lstStyle/>
          <a:p>
            <a:fld id="{078A8703-CA22-4202-803A-45C4C3E80034}" type="slidenum">
              <a:rPr lang="en-US" smtClean="0"/>
              <a:pPr/>
              <a:t>2</a:t>
            </a:fld>
            <a:endParaRPr lang="en-US"/>
          </a:p>
        </p:txBody>
      </p:sp>
      <p:sp>
        <p:nvSpPr>
          <p:cNvPr id="4" name="Rounded Rectangle 3"/>
          <p:cNvSpPr/>
          <p:nvPr/>
        </p:nvSpPr>
        <p:spPr>
          <a:xfrm>
            <a:off x="47328" y="3212976"/>
            <a:ext cx="1920213" cy="108012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Develop Vision &amp; Mission Statement</a:t>
            </a:r>
          </a:p>
        </p:txBody>
      </p:sp>
      <p:sp>
        <p:nvSpPr>
          <p:cNvPr id="5" name="Rounded Rectangle 4"/>
          <p:cNvSpPr/>
          <p:nvPr/>
        </p:nvSpPr>
        <p:spPr>
          <a:xfrm>
            <a:off x="2351584" y="3212976"/>
            <a:ext cx="1920213" cy="108012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Establish Long-term Objective</a:t>
            </a:r>
          </a:p>
        </p:txBody>
      </p:sp>
      <p:sp>
        <p:nvSpPr>
          <p:cNvPr id="6" name="Rounded Rectangle 5"/>
          <p:cNvSpPr/>
          <p:nvPr/>
        </p:nvSpPr>
        <p:spPr>
          <a:xfrm>
            <a:off x="4655840" y="3140968"/>
            <a:ext cx="1728192" cy="122413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Generate, Evaluate, Choose Strategies</a:t>
            </a:r>
          </a:p>
        </p:txBody>
      </p:sp>
      <p:sp>
        <p:nvSpPr>
          <p:cNvPr id="7" name="Rounded Rectangle 6"/>
          <p:cNvSpPr/>
          <p:nvPr/>
        </p:nvSpPr>
        <p:spPr>
          <a:xfrm>
            <a:off x="6672064" y="3212976"/>
            <a:ext cx="1824203" cy="1080120"/>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Implement Strategies Mgt’ Issues</a:t>
            </a:r>
          </a:p>
        </p:txBody>
      </p:sp>
      <p:sp>
        <p:nvSpPr>
          <p:cNvPr id="8" name="Rounded Rectangle 7"/>
          <p:cNvSpPr/>
          <p:nvPr/>
        </p:nvSpPr>
        <p:spPr>
          <a:xfrm>
            <a:off x="8784299" y="2780928"/>
            <a:ext cx="1728192" cy="1944216"/>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Implement Strategies </a:t>
            </a:r>
            <a:r>
              <a:rPr lang="en-US" sz="1600" dirty="0" err="1"/>
              <a:t>Mkt</a:t>
            </a:r>
            <a:r>
              <a:rPr lang="en-US" sz="1600" dirty="0"/>
              <a:t>, Fin, R&amp;D, Prod/Op, MIS</a:t>
            </a:r>
          </a:p>
        </p:txBody>
      </p:sp>
      <p:sp>
        <p:nvSpPr>
          <p:cNvPr id="9" name="Rounded Rectangle 8"/>
          <p:cNvSpPr/>
          <p:nvPr/>
        </p:nvSpPr>
        <p:spPr>
          <a:xfrm>
            <a:off x="10800523" y="3212976"/>
            <a:ext cx="1295467" cy="1080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2">
                    <a:lumMod val="25000"/>
                  </a:schemeClr>
                </a:solidFill>
              </a:rPr>
              <a:t>Measure, Evaluate Performance</a:t>
            </a:r>
          </a:p>
        </p:txBody>
      </p:sp>
      <p:sp>
        <p:nvSpPr>
          <p:cNvPr id="10" name="Rounded Rectangle 9"/>
          <p:cNvSpPr/>
          <p:nvPr/>
        </p:nvSpPr>
        <p:spPr>
          <a:xfrm>
            <a:off x="1199456" y="1772816"/>
            <a:ext cx="1920213" cy="108012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Perform External Audit</a:t>
            </a:r>
          </a:p>
        </p:txBody>
      </p:sp>
      <p:sp>
        <p:nvSpPr>
          <p:cNvPr id="11" name="Rounded Rectangle 10"/>
          <p:cNvSpPr/>
          <p:nvPr/>
        </p:nvSpPr>
        <p:spPr>
          <a:xfrm>
            <a:off x="1199456" y="4797152"/>
            <a:ext cx="1920213" cy="108012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Perform Internal Audit</a:t>
            </a:r>
          </a:p>
        </p:txBody>
      </p:sp>
      <p:cxnSp>
        <p:nvCxnSpPr>
          <p:cNvPr id="13" name="Straight Connector 12"/>
          <p:cNvCxnSpPr>
            <a:stCxn id="10" idx="2"/>
            <a:endCxn id="11" idx="0"/>
          </p:cNvCxnSpPr>
          <p:nvPr/>
        </p:nvCxnSpPr>
        <p:spPr>
          <a:xfrm rot="5400000">
            <a:off x="1187455" y="3825044"/>
            <a:ext cx="19442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3"/>
            <a:endCxn id="5" idx="1"/>
          </p:cNvCxnSpPr>
          <p:nvPr/>
        </p:nvCxnSpPr>
        <p:spPr>
          <a:xfrm>
            <a:off x="1967541" y="3753036"/>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71797" y="3717032"/>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288021" y="3715444"/>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496267" y="3717032"/>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0416480" y="3717032"/>
            <a:ext cx="38404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77887" y="2384223"/>
            <a:ext cx="1656978"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007435" y="1556792"/>
            <a:ext cx="103691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11456426" y="4365105"/>
            <a:ext cx="5557" cy="18118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4" idx="2"/>
          </p:cNvCxnSpPr>
          <p:nvPr/>
        </p:nvCxnSpPr>
        <p:spPr>
          <a:xfrm rot="5400000" flipH="1" flipV="1">
            <a:off x="71331" y="5228936"/>
            <a:ext cx="1872208"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007435" y="6093296"/>
            <a:ext cx="10561173" cy="7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0"/>
          </p:cNvCxnSpPr>
          <p:nvPr/>
        </p:nvCxnSpPr>
        <p:spPr>
          <a:xfrm flipH="1" flipV="1">
            <a:off x="11434861" y="1556792"/>
            <a:ext cx="13396" cy="16561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flipH="1" flipV="1">
            <a:off x="9540383" y="5985020"/>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7525217" y="598422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5412983" y="598422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3492769" y="598422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flipH="1" flipV="1">
            <a:off x="2052609" y="598422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5315913" y="1664540"/>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2052609" y="166374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3298631" y="166374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a:off x="7235068" y="166374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9635335" y="1663746"/>
            <a:ext cx="216024"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3695734" y="1988840"/>
            <a:ext cx="768085" cy="14401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4367809" y="1916833"/>
            <a:ext cx="1751954" cy="307777"/>
          </a:xfrm>
          <a:prstGeom prst="rect">
            <a:avLst/>
          </a:prstGeom>
          <a:noFill/>
        </p:spPr>
        <p:txBody>
          <a:bodyPr wrap="none" rtlCol="0">
            <a:spAutoFit/>
          </a:bodyPr>
          <a:lstStyle/>
          <a:p>
            <a:r>
              <a:rPr lang="en-US" sz="1400" b="1" dirty="0"/>
              <a:t>Strategy Formulation</a:t>
            </a:r>
          </a:p>
        </p:txBody>
      </p:sp>
      <p:sp>
        <p:nvSpPr>
          <p:cNvPr id="52" name="Rectangle 51"/>
          <p:cNvSpPr/>
          <p:nvPr/>
        </p:nvSpPr>
        <p:spPr>
          <a:xfrm>
            <a:off x="3695734" y="2257127"/>
            <a:ext cx="768085" cy="14401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367809" y="2185120"/>
            <a:ext cx="2040880" cy="307777"/>
          </a:xfrm>
          <a:prstGeom prst="rect">
            <a:avLst/>
          </a:prstGeom>
          <a:noFill/>
        </p:spPr>
        <p:txBody>
          <a:bodyPr wrap="none" rtlCol="0">
            <a:spAutoFit/>
          </a:bodyPr>
          <a:lstStyle/>
          <a:p>
            <a:r>
              <a:rPr lang="en-US" sz="1400" b="1" dirty="0"/>
              <a:t>Strategy Implementation</a:t>
            </a:r>
          </a:p>
        </p:txBody>
      </p:sp>
      <p:sp>
        <p:nvSpPr>
          <p:cNvPr id="54" name="Rectangle 53"/>
          <p:cNvSpPr/>
          <p:nvPr/>
        </p:nvSpPr>
        <p:spPr>
          <a:xfrm>
            <a:off x="3695734" y="2545159"/>
            <a:ext cx="768085" cy="1440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367809" y="2473152"/>
            <a:ext cx="1620252" cy="307777"/>
          </a:xfrm>
          <a:prstGeom prst="rect">
            <a:avLst/>
          </a:prstGeom>
          <a:noFill/>
        </p:spPr>
        <p:txBody>
          <a:bodyPr wrap="none" rtlCol="0">
            <a:spAutoFit/>
          </a:bodyPr>
          <a:lstStyle/>
          <a:p>
            <a:r>
              <a:rPr lang="en-US" sz="1400" b="1" dirty="0"/>
              <a:t>Strategy Evaluation</a:t>
            </a:r>
          </a:p>
        </p:txBody>
      </p:sp>
    </p:spTree>
    <p:extLst>
      <p:ext uri="{BB962C8B-B14F-4D97-AF65-F5344CB8AC3E}">
        <p14:creationId xmlns:p14="http://schemas.microsoft.com/office/powerpoint/2010/main" val="102437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000" fill="hold"/>
                                        <p:tgtEl>
                                          <p:spTgt spid="10"/>
                                        </p:tgtEl>
                                        <p:attrNameLst>
                                          <p:attrName>ppt_x</p:attrName>
                                        </p:attrNameLst>
                                      </p:cBhvr>
                                      <p:tavLst>
                                        <p:tav tm="0">
                                          <p:val>
                                            <p:strVal val="0-#ppt_w/2"/>
                                          </p:val>
                                        </p:tav>
                                        <p:tav tm="100000">
                                          <p:val>
                                            <p:strVal val="#ppt_x"/>
                                          </p:val>
                                        </p:tav>
                                      </p:tavLst>
                                    </p:anim>
                                    <p:anim calcmode="lin" valueType="num">
                                      <p:cBhvr additive="base">
                                        <p:cTn id="13" dur="2000" fill="hold"/>
                                        <p:tgtEl>
                                          <p:spTgt spid="10"/>
                                        </p:tgtEl>
                                        <p:attrNameLst>
                                          <p:attrName>ppt_y</p:attrName>
                                        </p:attrNameLst>
                                      </p:cBhvr>
                                      <p:tavLst>
                                        <p:tav tm="0">
                                          <p:val>
                                            <p:strVal val="#ppt_y"/>
                                          </p:val>
                                        </p:tav>
                                        <p:tav tm="100000">
                                          <p:val>
                                            <p:strVal val="#ppt_y"/>
                                          </p:val>
                                        </p:tav>
                                      </p:tavLst>
                                    </p:anim>
                                  </p:childTnLst>
                                </p:cTn>
                              </p:par>
                              <p:par>
                                <p:cTn id="14" presetID="7" presetClass="entr" presetSubtype="8"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2000" fill="hold"/>
                                        <p:tgtEl>
                                          <p:spTgt spid="11"/>
                                        </p:tgtEl>
                                        <p:attrNameLst>
                                          <p:attrName>ppt_x</p:attrName>
                                        </p:attrNameLst>
                                      </p:cBhvr>
                                      <p:tavLst>
                                        <p:tav tm="0">
                                          <p:val>
                                            <p:strVal val="0-#ppt_w/2"/>
                                          </p:val>
                                        </p:tav>
                                        <p:tav tm="100000">
                                          <p:val>
                                            <p:strVal val="#ppt_x"/>
                                          </p:val>
                                        </p:tav>
                                      </p:tavLst>
                                    </p:anim>
                                    <p:anim calcmode="lin" valueType="num">
                                      <p:cBhvr additive="base">
                                        <p:cTn id="17"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1000"/>
                                        <p:tgtEl>
                                          <p:spTgt spid="13"/>
                                        </p:tgtEl>
                                      </p:cBhvr>
                                    </p:animEffect>
                                  </p:childTnLst>
                                </p:cTn>
                              </p:par>
                              <p:par>
                                <p:cTn id="23" presetID="5" presetClass="entr" presetSubtype="1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checkerboard(across)">
                                      <p:cBhvr>
                                        <p:cTn id="25" dur="1000"/>
                                        <p:tgtEl>
                                          <p:spTgt spid="15"/>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heckerboard(across)">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anim calcmode="lin" valueType="num">
                                      <p:cBhvr>
                                        <p:cTn id="46" dur="1000" fill="hold"/>
                                        <p:tgtEl>
                                          <p:spTgt spid="17"/>
                                        </p:tgtEl>
                                        <p:attrNameLst>
                                          <p:attrName>ppt_x</p:attrName>
                                        </p:attrNameLst>
                                      </p:cBhvr>
                                      <p:tavLst>
                                        <p:tav tm="0">
                                          <p:val>
                                            <p:strVal val="#ppt_x"/>
                                          </p:val>
                                        </p:tav>
                                        <p:tav tm="100000">
                                          <p:val>
                                            <p:strVal val="#ppt_x"/>
                                          </p:val>
                                        </p:tav>
                                      </p:tavLst>
                                    </p:anim>
                                    <p:anim calcmode="lin" valueType="num">
                                      <p:cBhvr>
                                        <p:cTn id="47" dur="1000" fill="hold"/>
                                        <p:tgtEl>
                                          <p:spTgt spid="17"/>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1000"/>
                                        <p:tgtEl>
                                          <p:spTgt spid="19"/>
                                        </p:tgtEl>
                                      </p:cBhvr>
                                    </p:animEffect>
                                    <p:anim calcmode="lin" valueType="num">
                                      <p:cBhvr>
                                        <p:cTn id="70" dur="1000" fill="hold"/>
                                        <p:tgtEl>
                                          <p:spTgt spid="19"/>
                                        </p:tgtEl>
                                        <p:attrNameLst>
                                          <p:attrName>ppt_x</p:attrName>
                                        </p:attrNameLst>
                                      </p:cBhvr>
                                      <p:tavLst>
                                        <p:tav tm="0">
                                          <p:val>
                                            <p:strVal val="#ppt_x"/>
                                          </p:val>
                                        </p:tav>
                                        <p:tav tm="100000">
                                          <p:val>
                                            <p:strVal val="#ppt_x"/>
                                          </p:val>
                                        </p:tav>
                                      </p:tavLst>
                                    </p:anim>
                                    <p:anim calcmode="lin" valueType="num">
                                      <p:cBhvr>
                                        <p:cTn id="71" dur="1000" fill="hold"/>
                                        <p:tgtEl>
                                          <p:spTgt spid="19"/>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1000"/>
                                        <p:tgtEl>
                                          <p:spTgt spid="9"/>
                                        </p:tgtEl>
                                      </p:cBhvr>
                                    </p:animEffect>
                                    <p:anim calcmode="lin" valueType="num">
                                      <p:cBhvr>
                                        <p:cTn id="75" dur="1000" fill="hold"/>
                                        <p:tgtEl>
                                          <p:spTgt spid="9"/>
                                        </p:tgtEl>
                                        <p:attrNameLst>
                                          <p:attrName>ppt_x</p:attrName>
                                        </p:attrNameLst>
                                      </p:cBhvr>
                                      <p:tavLst>
                                        <p:tav tm="0">
                                          <p:val>
                                            <p:strVal val="#ppt_x"/>
                                          </p:val>
                                        </p:tav>
                                        <p:tav tm="100000">
                                          <p:val>
                                            <p:strVal val="#ppt_x"/>
                                          </p:val>
                                        </p:tav>
                                      </p:tavLst>
                                    </p:anim>
                                    <p:anim calcmode="lin" valueType="num">
                                      <p:cBhvr>
                                        <p:cTn id="7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7" presetClass="entr" presetSubtype="1" fill="hold"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2000" fill="hold"/>
                                        <p:tgtEl>
                                          <p:spTgt spid="26"/>
                                        </p:tgtEl>
                                        <p:attrNameLst>
                                          <p:attrName>ppt_x</p:attrName>
                                        </p:attrNameLst>
                                      </p:cBhvr>
                                      <p:tavLst>
                                        <p:tav tm="0">
                                          <p:val>
                                            <p:strVal val="#ppt_x"/>
                                          </p:val>
                                        </p:tav>
                                        <p:tav tm="100000">
                                          <p:val>
                                            <p:strVal val="#ppt_x"/>
                                          </p:val>
                                        </p:tav>
                                      </p:tavLst>
                                    </p:anim>
                                    <p:anim calcmode="lin" valueType="num">
                                      <p:cBhvr additive="base">
                                        <p:cTn id="82" dur="2000" fill="hold"/>
                                        <p:tgtEl>
                                          <p:spTgt spid="26"/>
                                        </p:tgtEl>
                                        <p:attrNameLst>
                                          <p:attrName>ppt_y</p:attrName>
                                        </p:attrNameLst>
                                      </p:cBhvr>
                                      <p:tavLst>
                                        <p:tav tm="0">
                                          <p:val>
                                            <p:strVal val="0-#ppt_h/2"/>
                                          </p:val>
                                        </p:tav>
                                        <p:tav tm="100000">
                                          <p:val>
                                            <p:strVal val="#ppt_y"/>
                                          </p:val>
                                        </p:tav>
                                      </p:tavLst>
                                    </p:anim>
                                  </p:childTnLst>
                                </p:cTn>
                              </p:par>
                              <p:par>
                                <p:cTn id="83" presetID="7" presetClass="entr" presetSubtype="1" fill="hold" nodeType="with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additive="base">
                                        <p:cTn id="85" dur="2000" fill="hold"/>
                                        <p:tgtEl>
                                          <p:spTgt spid="24"/>
                                        </p:tgtEl>
                                        <p:attrNameLst>
                                          <p:attrName>ppt_x</p:attrName>
                                        </p:attrNameLst>
                                      </p:cBhvr>
                                      <p:tavLst>
                                        <p:tav tm="0">
                                          <p:val>
                                            <p:strVal val="#ppt_x"/>
                                          </p:val>
                                        </p:tav>
                                        <p:tav tm="100000">
                                          <p:val>
                                            <p:strVal val="#ppt_x"/>
                                          </p:val>
                                        </p:tav>
                                      </p:tavLst>
                                    </p:anim>
                                    <p:anim calcmode="lin" valueType="num">
                                      <p:cBhvr additive="base">
                                        <p:cTn id="86" dur="2000" fill="hold"/>
                                        <p:tgtEl>
                                          <p:spTgt spid="24"/>
                                        </p:tgtEl>
                                        <p:attrNameLst>
                                          <p:attrName>ppt_y</p:attrName>
                                        </p:attrNameLst>
                                      </p:cBhvr>
                                      <p:tavLst>
                                        <p:tav tm="0">
                                          <p:val>
                                            <p:strVal val="0-#ppt_h/2"/>
                                          </p:val>
                                        </p:tav>
                                        <p:tav tm="100000">
                                          <p:val>
                                            <p:strVal val="#ppt_y"/>
                                          </p:val>
                                        </p:tav>
                                      </p:tavLst>
                                    </p:anim>
                                  </p:childTnLst>
                                </p:cTn>
                              </p:par>
                              <p:par>
                                <p:cTn id="87" presetID="7" presetClass="entr" presetSubtype="1"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 calcmode="lin" valueType="num">
                                      <p:cBhvr additive="base">
                                        <p:cTn id="89" dur="2000" fill="hold"/>
                                        <p:tgtEl>
                                          <p:spTgt spid="49"/>
                                        </p:tgtEl>
                                        <p:attrNameLst>
                                          <p:attrName>ppt_x</p:attrName>
                                        </p:attrNameLst>
                                      </p:cBhvr>
                                      <p:tavLst>
                                        <p:tav tm="0">
                                          <p:val>
                                            <p:strVal val="#ppt_x"/>
                                          </p:val>
                                        </p:tav>
                                        <p:tav tm="100000">
                                          <p:val>
                                            <p:strVal val="#ppt_x"/>
                                          </p:val>
                                        </p:tav>
                                      </p:tavLst>
                                    </p:anim>
                                    <p:anim calcmode="lin" valueType="num">
                                      <p:cBhvr additive="base">
                                        <p:cTn id="90" dur="2000" fill="hold"/>
                                        <p:tgtEl>
                                          <p:spTgt spid="49"/>
                                        </p:tgtEl>
                                        <p:attrNameLst>
                                          <p:attrName>ppt_y</p:attrName>
                                        </p:attrNameLst>
                                      </p:cBhvr>
                                      <p:tavLst>
                                        <p:tav tm="0">
                                          <p:val>
                                            <p:strVal val="0-#ppt_h/2"/>
                                          </p:val>
                                        </p:tav>
                                        <p:tav tm="100000">
                                          <p:val>
                                            <p:strVal val="#ppt_y"/>
                                          </p:val>
                                        </p:tav>
                                      </p:tavLst>
                                    </p:anim>
                                  </p:childTnLst>
                                </p:cTn>
                              </p:par>
                              <p:par>
                                <p:cTn id="91" presetID="7" presetClass="entr" presetSubtype="1" fill="hold" nodeType="withEffect">
                                  <p:stCondLst>
                                    <p:cond delay="0"/>
                                  </p:stCondLst>
                                  <p:childTnLst>
                                    <p:set>
                                      <p:cBhvr>
                                        <p:cTn id="92" dur="1" fill="hold">
                                          <p:stCondLst>
                                            <p:cond delay="0"/>
                                          </p:stCondLst>
                                        </p:cTn>
                                        <p:tgtEl>
                                          <p:spTgt spid="48"/>
                                        </p:tgtEl>
                                        <p:attrNameLst>
                                          <p:attrName>style.visibility</p:attrName>
                                        </p:attrNameLst>
                                      </p:cBhvr>
                                      <p:to>
                                        <p:strVal val="visible"/>
                                      </p:to>
                                    </p:set>
                                    <p:anim calcmode="lin" valueType="num">
                                      <p:cBhvr additive="base">
                                        <p:cTn id="93" dur="2000" fill="hold"/>
                                        <p:tgtEl>
                                          <p:spTgt spid="48"/>
                                        </p:tgtEl>
                                        <p:attrNameLst>
                                          <p:attrName>ppt_x</p:attrName>
                                        </p:attrNameLst>
                                      </p:cBhvr>
                                      <p:tavLst>
                                        <p:tav tm="0">
                                          <p:val>
                                            <p:strVal val="#ppt_x"/>
                                          </p:val>
                                        </p:tav>
                                        <p:tav tm="100000">
                                          <p:val>
                                            <p:strVal val="#ppt_x"/>
                                          </p:val>
                                        </p:tav>
                                      </p:tavLst>
                                    </p:anim>
                                    <p:anim calcmode="lin" valueType="num">
                                      <p:cBhvr additive="base">
                                        <p:cTn id="94" dur="2000" fill="hold"/>
                                        <p:tgtEl>
                                          <p:spTgt spid="48"/>
                                        </p:tgtEl>
                                        <p:attrNameLst>
                                          <p:attrName>ppt_y</p:attrName>
                                        </p:attrNameLst>
                                      </p:cBhvr>
                                      <p:tavLst>
                                        <p:tav tm="0">
                                          <p:val>
                                            <p:strVal val="0-#ppt_h/2"/>
                                          </p:val>
                                        </p:tav>
                                        <p:tav tm="100000">
                                          <p:val>
                                            <p:strVal val="#ppt_y"/>
                                          </p:val>
                                        </p:tav>
                                      </p:tavLst>
                                    </p:anim>
                                  </p:childTnLst>
                                </p:cTn>
                              </p:par>
                              <p:par>
                                <p:cTn id="95" presetID="7" presetClass="entr" presetSubtype="1" fill="hold" nodeType="with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additive="base">
                                        <p:cTn id="97" dur="2000" fill="hold"/>
                                        <p:tgtEl>
                                          <p:spTgt spid="45"/>
                                        </p:tgtEl>
                                        <p:attrNameLst>
                                          <p:attrName>ppt_x</p:attrName>
                                        </p:attrNameLst>
                                      </p:cBhvr>
                                      <p:tavLst>
                                        <p:tav tm="0">
                                          <p:val>
                                            <p:strVal val="#ppt_x"/>
                                          </p:val>
                                        </p:tav>
                                        <p:tav tm="100000">
                                          <p:val>
                                            <p:strVal val="#ppt_x"/>
                                          </p:val>
                                        </p:tav>
                                      </p:tavLst>
                                    </p:anim>
                                    <p:anim calcmode="lin" valueType="num">
                                      <p:cBhvr additive="base">
                                        <p:cTn id="98" dur="2000" fill="hold"/>
                                        <p:tgtEl>
                                          <p:spTgt spid="45"/>
                                        </p:tgtEl>
                                        <p:attrNameLst>
                                          <p:attrName>ppt_y</p:attrName>
                                        </p:attrNameLst>
                                      </p:cBhvr>
                                      <p:tavLst>
                                        <p:tav tm="0">
                                          <p:val>
                                            <p:strVal val="0-#ppt_h/2"/>
                                          </p:val>
                                        </p:tav>
                                        <p:tav tm="100000">
                                          <p:val>
                                            <p:strVal val="#ppt_y"/>
                                          </p:val>
                                        </p:tav>
                                      </p:tavLst>
                                    </p:anim>
                                  </p:childTnLst>
                                </p:cTn>
                              </p:par>
                              <p:par>
                                <p:cTn id="99" presetID="7" presetClass="entr" presetSubtype="1" fill="hold" nodeType="withEffect">
                                  <p:stCondLst>
                                    <p:cond delay="0"/>
                                  </p:stCondLst>
                                  <p:childTnLst>
                                    <p:set>
                                      <p:cBhvr>
                                        <p:cTn id="100" dur="1" fill="hold">
                                          <p:stCondLst>
                                            <p:cond delay="0"/>
                                          </p:stCondLst>
                                        </p:cTn>
                                        <p:tgtEl>
                                          <p:spTgt spid="47"/>
                                        </p:tgtEl>
                                        <p:attrNameLst>
                                          <p:attrName>style.visibility</p:attrName>
                                        </p:attrNameLst>
                                      </p:cBhvr>
                                      <p:to>
                                        <p:strVal val="visible"/>
                                      </p:to>
                                    </p:set>
                                    <p:anim calcmode="lin" valueType="num">
                                      <p:cBhvr additive="base">
                                        <p:cTn id="101" dur="2000" fill="hold"/>
                                        <p:tgtEl>
                                          <p:spTgt spid="47"/>
                                        </p:tgtEl>
                                        <p:attrNameLst>
                                          <p:attrName>ppt_x</p:attrName>
                                        </p:attrNameLst>
                                      </p:cBhvr>
                                      <p:tavLst>
                                        <p:tav tm="0">
                                          <p:val>
                                            <p:strVal val="#ppt_x"/>
                                          </p:val>
                                        </p:tav>
                                        <p:tav tm="100000">
                                          <p:val>
                                            <p:strVal val="#ppt_x"/>
                                          </p:val>
                                        </p:tav>
                                      </p:tavLst>
                                    </p:anim>
                                    <p:anim calcmode="lin" valueType="num">
                                      <p:cBhvr additive="base">
                                        <p:cTn id="102" dur="2000" fill="hold"/>
                                        <p:tgtEl>
                                          <p:spTgt spid="47"/>
                                        </p:tgtEl>
                                        <p:attrNameLst>
                                          <p:attrName>ppt_y</p:attrName>
                                        </p:attrNameLst>
                                      </p:cBhvr>
                                      <p:tavLst>
                                        <p:tav tm="0">
                                          <p:val>
                                            <p:strVal val="0-#ppt_h/2"/>
                                          </p:val>
                                        </p:tav>
                                        <p:tav tm="100000">
                                          <p:val>
                                            <p:strVal val="#ppt_y"/>
                                          </p:val>
                                        </p:tav>
                                      </p:tavLst>
                                    </p:anim>
                                  </p:childTnLst>
                                </p:cTn>
                              </p:par>
                              <p:par>
                                <p:cTn id="103" presetID="7" presetClass="entr" presetSubtype="1" fill="hold" nodeType="withEffect">
                                  <p:stCondLst>
                                    <p:cond delay="0"/>
                                  </p:stCondLst>
                                  <p:childTnLst>
                                    <p:set>
                                      <p:cBhvr>
                                        <p:cTn id="104" dur="1" fill="hold">
                                          <p:stCondLst>
                                            <p:cond delay="0"/>
                                          </p:stCondLst>
                                        </p:cTn>
                                        <p:tgtEl>
                                          <p:spTgt spid="46"/>
                                        </p:tgtEl>
                                        <p:attrNameLst>
                                          <p:attrName>style.visibility</p:attrName>
                                        </p:attrNameLst>
                                      </p:cBhvr>
                                      <p:to>
                                        <p:strVal val="visible"/>
                                      </p:to>
                                    </p:set>
                                    <p:anim calcmode="lin" valueType="num">
                                      <p:cBhvr additive="base">
                                        <p:cTn id="105" dur="2000" fill="hold"/>
                                        <p:tgtEl>
                                          <p:spTgt spid="46"/>
                                        </p:tgtEl>
                                        <p:attrNameLst>
                                          <p:attrName>ppt_x</p:attrName>
                                        </p:attrNameLst>
                                      </p:cBhvr>
                                      <p:tavLst>
                                        <p:tav tm="0">
                                          <p:val>
                                            <p:strVal val="#ppt_x"/>
                                          </p:val>
                                        </p:tav>
                                        <p:tav tm="100000">
                                          <p:val>
                                            <p:strVal val="#ppt_x"/>
                                          </p:val>
                                        </p:tav>
                                      </p:tavLst>
                                    </p:anim>
                                    <p:anim calcmode="lin" valueType="num">
                                      <p:cBhvr additive="base">
                                        <p:cTn id="106" dur="2000" fill="hold"/>
                                        <p:tgtEl>
                                          <p:spTgt spid="46"/>
                                        </p:tgtEl>
                                        <p:attrNameLst>
                                          <p:attrName>ppt_y</p:attrName>
                                        </p:attrNameLst>
                                      </p:cBhvr>
                                      <p:tavLst>
                                        <p:tav tm="0">
                                          <p:val>
                                            <p:strVal val="0-#ppt_h/2"/>
                                          </p:val>
                                        </p:tav>
                                        <p:tav tm="100000">
                                          <p:val>
                                            <p:strVal val="#ppt_y"/>
                                          </p:val>
                                        </p:tav>
                                      </p:tavLst>
                                    </p:anim>
                                  </p:childTnLst>
                                </p:cTn>
                              </p:par>
                              <p:par>
                                <p:cTn id="107" presetID="7" presetClass="entr" presetSubtype="1" fill="hold" nodeType="withEffect">
                                  <p:stCondLst>
                                    <p:cond delay="0"/>
                                  </p:stCondLst>
                                  <p:childTnLst>
                                    <p:set>
                                      <p:cBhvr>
                                        <p:cTn id="108" dur="1" fill="hold">
                                          <p:stCondLst>
                                            <p:cond delay="0"/>
                                          </p:stCondLst>
                                        </p:cTn>
                                        <p:tgtEl>
                                          <p:spTgt spid="21"/>
                                        </p:tgtEl>
                                        <p:attrNameLst>
                                          <p:attrName>style.visibility</p:attrName>
                                        </p:attrNameLst>
                                      </p:cBhvr>
                                      <p:to>
                                        <p:strVal val="visible"/>
                                      </p:to>
                                    </p:set>
                                    <p:anim calcmode="lin" valueType="num">
                                      <p:cBhvr additive="base">
                                        <p:cTn id="109" dur="2000" fill="hold"/>
                                        <p:tgtEl>
                                          <p:spTgt spid="21"/>
                                        </p:tgtEl>
                                        <p:attrNameLst>
                                          <p:attrName>ppt_x</p:attrName>
                                        </p:attrNameLst>
                                      </p:cBhvr>
                                      <p:tavLst>
                                        <p:tav tm="0">
                                          <p:val>
                                            <p:strVal val="#ppt_x"/>
                                          </p:val>
                                        </p:tav>
                                        <p:tav tm="100000">
                                          <p:val>
                                            <p:strVal val="#ppt_x"/>
                                          </p:val>
                                        </p:tav>
                                      </p:tavLst>
                                    </p:anim>
                                    <p:anim calcmode="lin" valueType="num">
                                      <p:cBhvr additive="base">
                                        <p:cTn id="110" dur="20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7" presetClass="entr" presetSubtype="4" fill="hold" nodeType="click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additive="base">
                                        <p:cTn id="115" dur="2000" fill="hold"/>
                                        <p:tgtEl>
                                          <p:spTgt spid="30"/>
                                        </p:tgtEl>
                                        <p:attrNameLst>
                                          <p:attrName>ppt_x</p:attrName>
                                        </p:attrNameLst>
                                      </p:cBhvr>
                                      <p:tavLst>
                                        <p:tav tm="0">
                                          <p:val>
                                            <p:strVal val="#ppt_x"/>
                                          </p:val>
                                        </p:tav>
                                        <p:tav tm="100000">
                                          <p:val>
                                            <p:strVal val="#ppt_x"/>
                                          </p:val>
                                        </p:tav>
                                      </p:tavLst>
                                    </p:anim>
                                    <p:anim calcmode="lin" valueType="num">
                                      <p:cBhvr additive="base">
                                        <p:cTn id="116" dur="2000" fill="hold"/>
                                        <p:tgtEl>
                                          <p:spTgt spid="30"/>
                                        </p:tgtEl>
                                        <p:attrNameLst>
                                          <p:attrName>ppt_y</p:attrName>
                                        </p:attrNameLst>
                                      </p:cBhvr>
                                      <p:tavLst>
                                        <p:tav tm="0">
                                          <p:val>
                                            <p:strVal val="1+#ppt_h/2"/>
                                          </p:val>
                                        </p:tav>
                                        <p:tav tm="100000">
                                          <p:val>
                                            <p:strVal val="#ppt_y"/>
                                          </p:val>
                                        </p:tav>
                                      </p:tavLst>
                                    </p:anim>
                                  </p:childTnLst>
                                </p:cTn>
                              </p:par>
                              <p:par>
                                <p:cTn id="117" presetID="7" presetClass="entr" presetSubtype="4" fill="hold" nodeType="withEffect">
                                  <p:stCondLst>
                                    <p:cond delay="0"/>
                                  </p:stCondLst>
                                  <p:childTnLst>
                                    <p:set>
                                      <p:cBhvr>
                                        <p:cTn id="118" dur="1" fill="hold">
                                          <p:stCondLst>
                                            <p:cond delay="0"/>
                                          </p:stCondLst>
                                        </p:cTn>
                                        <p:tgtEl>
                                          <p:spTgt spid="34"/>
                                        </p:tgtEl>
                                        <p:attrNameLst>
                                          <p:attrName>style.visibility</p:attrName>
                                        </p:attrNameLst>
                                      </p:cBhvr>
                                      <p:to>
                                        <p:strVal val="visible"/>
                                      </p:to>
                                    </p:set>
                                    <p:anim calcmode="lin" valueType="num">
                                      <p:cBhvr additive="base">
                                        <p:cTn id="119" dur="2000" fill="hold"/>
                                        <p:tgtEl>
                                          <p:spTgt spid="34"/>
                                        </p:tgtEl>
                                        <p:attrNameLst>
                                          <p:attrName>ppt_x</p:attrName>
                                        </p:attrNameLst>
                                      </p:cBhvr>
                                      <p:tavLst>
                                        <p:tav tm="0">
                                          <p:val>
                                            <p:strVal val="#ppt_x"/>
                                          </p:val>
                                        </p:tav>
                                        <p:tav tm="100000">
                                          <p:val>
                                            <p:strVal val="#ppt_x"/>
                                          </p:val>
                                        </p:tav>
                                      </p:tavLst>
                                    </p:anim>
                                    <p:anim calcmode="lin" valueType="num">
                                      <p:cBhvr additive="base">
                                        <p:cTn id="120" dur="2000" fill="hold"/>
                                        <p:tgtEl>
                                          <p:spTgt spid="34"/>
                                        </p:tgtEl>
                                        <p:attrNameLst>
                                          <p:attrName>ppt_y</p:attrName>
                                        </p:attrNameLst>
                                      </p:cBhvr>
                                      <p:tavLst>
                                        <p:tav tm="0">
                                          <p:val>
                                            <p:strVal val="1+#ppt_h/2"/>
                                          </p:val>
                                        </p:tav>
                                        <p:tav tm="100000">
                                          <p:val>
                                            <p:strVal val="#ppt_y"/>
                                          </p:val>
                                        </p:tav>
                                      </p:tavLst>
                                    </p:anim>
                                  </p:childTnLst>
                                </p:cTn>
                              </p:par>
                              <p:par>
                                <p:cTn id="121" presetID="7" presetClass="entr" presetSubtype="4" fill="hold"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additive="base">
                                        <p:cTn id="123" dur="2000" fill="hold"/>
                                        <p:tgtEl>
                                          <p:spTgt spid="43"/>
                                        </p:tgtEl>
                                        <p:attrNameLst>
                                          <p:attrName>ppt_x</p:attrName>
                                        </p:attrNameLst>
                                      </p:cBhvr>
                                      <p:tavLst>
                                        <p:tav tm="0">
                                          <p:val>
                                            <p:strVal val="#ppt_x"/>
                                          </p:val>
                                        </p:tav>
                                        <p:tav tm="100000">
                                          <p:val>
                                            <p:strVal val="#ppt_x"/>
                                          </p:val>
                                        </p:tav>
                                      </p:tavLst>
                                    </p:anim>
                                    <p:anim calcmode="lin" valueType="num">
                                      <p:cBhvr additive="base">
                                        <p:cTn id="124" dur="2000" fill="hold"/>
                                        <p:tgtEl>
                                          <p:spTgt spid="43"/>
                                        </p:tgtEl>
                                        <p:attrNameLst>
                                          <p:attrName>ppt_y</p:attrName>
                                        </p:attrNameLst>
                                      </p:cBhvr>
                                      <p:tavLst>
                                        <p:tav tm="0">
                                          <p:val>
                                            <p:strVal val="1+#ppt_h/2"/>
                                          </p:val>
                                        </p:tav>
                                        <p:tav tm="100000">
                                          <p:val>
                                            <p:strVal val="#ppt_y"/>
                                          </p:val>
                                        </p:tav>
                                      </p:tavLst>
                                    </p:anim>
                                  </p:childTnLst>
                                </p:cTn>
                              </p:par>
                              <p:par>
                                <p:cTn id="125" presetID="7" presetClass="entr" presetSubtype="4" fill="hold"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additive="base">
                                        <p:cTn id="127" dur="2000" fill="hold"/>
                                        <p:tgtEl>
                                          <p:spTgt spid="42"/>
                                        </p:tgtEl>
                                        <p:attrNameLst>
                                          <p:attrName>ppt_x</p:attrName>
                                        </p:attrNameLst>
                                      </p:cBhvr>
                                      <p:tavLst>
                                        <p:tav tm="0">
                                          <p:val>
                                            <p:strVal val="#ppt_x"/>
                                          </p:val>
                                        </p:tav>
                                        <p:tav tm="100000">
                                          <p:val>
                                            <p:strVal val="#ppt_x"/>
                                          </p:val>
                                        </p:tav>
                                      </p:tavLst>
                                    </p:anim>
                                    <p:anim calcmode="lin" valueType="num">
                                      <p:cBhvr additive="base">
                                        <p:cTn id="128" dur="2000" fill="hold"/>
                                        <p:tgtEl>
                                          <p:spTgt spid="42"/>
                                        </p:tgtEl>
                                        <p:attrNameLst>
                                          <p:attrName>ppt_y</p:attrName>
                                        </p:attrNameLst>
                                      </p:cBhvr>
                                      <p:tavLst>
                                        <p:tav tm="0">
                                          <p:val>
                                            <p:strVal val="1+#ppt_h/2"/>
                                          </p:val>
                                        </p:tav>
                                        <p:tav tm="100000">
                                          <p:val>
                                            <p:strVal val="#ppt_y"/>
                                          </p:val>
                                        </p:tav>
                                      </p:tavLst>
                                    </p:anim>
                                  </p:childTnLst>
                                </p:cTn>
                              </p:par>
                              <p:par>
                                <p:cTn id="129" presetID="7" presetClass="entr" presetSubtype="4" fill="hold" nodeType="withEffect">
                                  <p:stCondLst>
                                    <p:cond delay="0"/>
                                  </p:stCondLst>
                                  <p:childTnLst>
                                    <p:set>
                                      <p:cBhvr>
                                        <p:cTn id="130" dur="1" fill="hold">
                                          <p:stCondLst>
                                            <p:cond delay="0"/>
                                          </p:stCondLst>
                                        </p:cTn>
                                        <p:tgtEl>
                                          <p:spTgt spid="41"/>
                                        </p:tgtEl>
                                        <p:attrNameLst>
                                          <p:attrName>style.visibility</p:attrName>
                                        </p:attrNameLst>
                                      </p:cBhvr>
                                      <p:to>
                                        <p:strVal val="visible"/>
                                      </p:to>
                                    </p:set>
                                    <p:anim calcmode="lin" valueType="num">
                                      <p:cBhvr additive="base">
                                        <p:cTn id="131" dur="2000" fill="hold"/>
                                        <p:tgtEl>
                                          <p:spTgt spid="41"/>
                                        </p:tgtEl>
                                        <p:attrNameLst>
                                          <p:attrName>ppt_x</p:attrName>
                                        </p:attrNameLst>
                                      </p:cBhvr>
                                      <p:tavLst>
                                        <p:tav tm="0">
                                          <p:val>
                                            <p:strVal val="#ppt_x"/>
                                          </p:val>
                                        </p:tav>
                                        <p:tav tm="100000">
                                          <p:val>
                                            <p:strVal val="#ppt_x"/>
                                          </p:val>
                                        </p:tav>
                                      </p:tavLst>
                                    </p:anim>
                                    <p:anim calcmode="lin" valueType="num">
                                      <p:cBhvr additive="base">
                                        <p:cTn id="132" dur="2000" fill="hold"/>
                                        <p:tgtEl>
                                          <p:spTgt spid="41"/>
                                        </p:tgtEl>
                                        <p:attrNameLst>
                                          <p:attrName>ppt_y</p:attrName>
                                        </p:attrNameLst>
                                      </p:cBhvr>
                                      <p:tavLst>
                                        <p:tav tm="0">
                                          <p:val>
                                            <p:strVal val="1+#ppt_h/2"/>
                                          </p:val>
                                        </p:tav>
                                        <p:tav tm="100000">
                                          <p:val>
                                            <p:strVal val="#ppt_y"/>
                                          </p:val>
                                        </p:tav>
                                      </p:tavLst>
                                    </p:anim>
                                  </p:childTnLst>
                                </p:cTn>
                              </p:par>
                              <p:par>
                                <p:cTn id="133" presetID="7" presetClass="entr" presetSubtype="4" fill="hold" nodeType="withEffect">
                                  <p:stCondLst>
                                    <p:cond delay="0"/>
                                  </p:stCondLst>
                                  <p:childTnLst>
                                    <p:set>
                                      <p:cBhvr>
                                        <p:cTn id="134" dur="1" fill="hold">
                                          <p:stCondLst>
                                            <p:cond delay="0"/>
                                          </p:stCondLst>
                                        </p:cTn>
                                        <p:tgtEl>
                                          <p:spTgt spid="40"/>
                                        </p:tgtEl>
                                        <p:attrNameLst>
                                          <p:attrName>style.visibility</p:attrName>
                                        </p:attrNameLst>
                                      </p:cBhvr>
                                      <p:to>
                                        <p:strVal val="visible"/>
                                      </p:to>
                                    </p:set>
                                    <p:anim calcmode="lin" valueType="num">
                                      <p:cBhvr additive="base">
                                        <p:cTn id="135" dur="2000" fill="hold"/>
                                        <p:tgtEl>
                                          <p:spTgt spid="40"/>
                                        </p:tgtEl>
                                        <p:attrNameLst>
                                          <p:attrName>ppt_x</p:attrName>
                                        </p:attrNameLst>
                                      </p:cBhvr>
                                      <p:tavLst>
                                        <p:tav tm="0">
                                          <p:val>
                                            <p:strVal val="#ppt_x"/>
                                          </p:val>
                                        </p:tav>
                                        <p:tav tm="100000">
                                          <p:val>
                                            <p:strVal val="#ppt_x"/>
                                          </p:val>
                                        </p:tav>
                                      </p:tavLst>
                                    </p:anim>
                                    <p:anim calcmode="lin" valueType="num">
                                      <p:cBhvr additive="base">
                                        <p:cTn id="136" dur="2000" fill="hold"/>
                                        <p:tgtEl>
                                          <p:spTgt spid="40"/>
                                        </p:tgtEl>
                                        <p:attrNameLst>
                                          <p:attrName>ppt_y</p:attrName>
                                        </p:attrNameLst>
                                      </p:cBhvr>
                                      <p:tavLst>
                                        <p:tav tm="0">
                                          <p:val>
                                            <p:strVal val="1+#ppt_h/2"/>
                                          </p:val>
                                        </p:tav>
                                        <p:tav tm="100000">
                                          <p:val>
                                            <p:strVal val="#ppt_y"/>
                                          </p:val>
                                        </p:tav>
                                      </p:tavLst>
                                    </p:anim>
                                  </p:childTnLst>
                                </p:cTn>
                              </p:par>
                              <p:par>
                                <p:cTn id="137" presetID="7" presetClass="entr" presetSubtype="4" fill="hold" nodeType="withEffect">
                                  <p:stCondLst>
                                    <p:cond delay="0"/>
                                  </p:stCondLst>
                                  <p:childTnLst>
                                    <p:set>
                                      <p:cBhvr>
                                        <p:cTn id="138" dur="1" fill="hold">
                                          <p:stCondLst>
                                            <p:cond delay="0"/>
                                          </p:stCondLst>
                                        </p:cTn>
                                        <p:tgtEl>
                                          <p:spTgt spid="39"/>
                                        </p:tgtEl>
                                        <p:attrNameLst>
                                          <p:attrName>style.visibility</p:attrName>
                                        </p:attrNameLst>
                                      </p:cBhvr>
                                      <p:to>
                                        <p:strVal val="visible"/>
                                      </p:to>
                                    </p:set>
                                    <p:anim calcmode="lin" valueType="num">
                                      <p:cBhvr additive="base">
                                        <p:cTn id="139" dur="2000" fill="hold"/>
                                        <p:tgtEl>
                                          <p:spTgt spid="39"/>
                                        </p:tgtEl>
                                        <p:attrNameLst>
                                          <p:attrName>ppt_x</p:attrName>
                                        </p:attrNameLst>
                                      </p:cBhvr>
                                      <p:tavLst>
                                        <p:tav tm="0">
                                          <p:val>
                                            <p:strVal val="#ppt_x"/>
                                          </p:val>
                                        </p:tav>
                                        <p:tav tm="100000">
                                          <p:val>
                                            <p:strVal val="#ppt_x"/>
                                          </p:val>
                                        </p:tav>
                                      </p:tavLst>
                                    </p:anim>
                                    <p:anim calcmode="lin" valueType="num">
                                      <p:cBhvr additive="base">
                                        <p:cTn id="140" dur="2000" fill="hold"/>
                                        <p:tgtEl>
                                          <p:spTgt spid="39"/>
                                        </p:tgtEl>
                                        <p:attrNameLst>
                                          <p:attrName>ppt_y</p:attrName>
                                        </p:attrNameLst>
                                      </p:cBhvr>
                                      <p:tavLst>
                                        <p:tav tm="0">
                                          <p:val>
                                            <p:strVal val="1+#ppt_h/2"/>
                                          </p:val>
                                        </p:tav>
                                        <p:tav tm="100000">
                                          <p:val>
                                            <p:strVal val="#ppt_y"/>
                                          </p:val>
                                        </p:tav>
                                      </p:tavLst>
                                    </p:anim>
                                  </p:childTnLst>
                                </p:cTn>
                              </p:par>
                              <p:par>
                                <p:cTn id="141" presetID="7" presetClass="entr" presetSubtype="4" fill="hold" nodeType="withEffect">
                                  <p:stCondLst>
                                    <p:cond delay="0"/>
                                  </p:stCondLst>
                                  <p:childTnLst>
                                    <p:set>
                                      <p:cBhvr>
                                        <p:cTn id="142" dur="1" fill="hold">
                                          <p:stCondLst>
                                            <p:cond delay="0"/>
                                          </p:stCondLst>
                                        </p:cTn>
                                        <p:tgtEl>
                                          <p:spTgt spid="36"/>
                                        </p:tgtEl>
                                        <p:attrNameLst>
                                          <p:attrName>style.visibility</p:attrName>
                                        </p:attrNameLst>
                                      </p:cBhvr>
                                      <p:to>
                                        <p:strVal val="visible"/>
                                      </p:to>
                                    </p:set>
                                    <p:anim calcmode="lin" valueType="num">
                                      <p:cBhvr additive="base">
                                        <p:cTn id="143" dur="2000" fill="hold"/>
                                        <p:tgtEl>
                                          <p:spTgt spid="36"/>
                                        </p:tgtEl>
                                        <p:attrNameLst>
                                          <p:attrName>ppt_x</p:attrName>
                                        </p:attrNameLst>
                                      </p:cBhvr>
                                      <p:tavLst>
                                        <p:tav tm="0">
                                          <p:val>
                                            <p:strVal val="#ppt_x"/>
                                          </p:val>
                                        </p:tav>
                                        <p:tav tm="100000">
                                          <p:val>
                                            <p:strVal val="#ppt_x"/>
                                          </p:val>
                                        </p:tav>
                                      </p:tavLst>
                                    </p:anim>
                                    <p:anim calcmode="lin" valueType="num">
                                      <p:cBhvr additive="base">
                                        <p:cTn id="144" dur="20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55" presetClass="entr" presetSubtype="0" fill="hold" grpId="0" nodeType="clickEffect">
                                  <p:stCondLst>
                                    <p:cond delay="0"/>
                                  </p:stCondLst>
                                  <p:childTnLst>
                                    <p:set>
                                      <p:cBhvr>
                                        <p:cTn id="148" dur="1" fill="hold">
                                          <p:stCondLst>
                                            <p:cond delay="0"/>
                                          </p:stCondLst>
                                        </p:cTn>
                                        <p:tgtEl>
                                          <p:spTgt spid="50"/>
                                        </p:tgtEl>
                                        <p:attrNameLst>
                                          <p:attrName>style.visibility</p:attrName>
                                        </p:attrNameLst>
                                      </p:cBhvr>
                                      <p:to>
                                        <p:strVal val="visible"/>
                                      </p:to>
                                    </p:set>
                                    <p:anim calcmode="lin" valueType="num">
                                      <p:cBhvr>
                                        <p:cTn id="149" dur="1000" fill="hold"/>
                                        <p:tgtEl>
                                          <p:spTgt spid="50"/>
                                        </p:tgtEl>
                                        <p:attrNameLst>
                                          <p:attrName>ppt_w</p:attrName>
                                        </p:attrNameLst>
                                      </p:cBhvr>
                                      <p:tavLst>
                                        <p:tav tm="0">
                                          <p:val>
                                            <p:strVal val="#ppt_w*0.70"/>
                                          </p:val>
                                        </p:tav>
                                        <p:tav tm="100000">
                                          <p:val>
                                            <p:strVal val="#ppt_w"/>
                                          </p:val>
                                        </p:tav>
                                      </p:tavLst>
                                    </p:anim>
                                    <p:anim calcmode="lin" valueType="num">
                                      <p:cBhvr>
                                        <p:cTn id="150" dur="1000" fill="hold"/>
                                        <p:tgtEl>
                                          <p:spTgt spid="50"/>
                                        </p:tgtEl>
                                        <p:attrNameLst>
                                          <p:attrName>ppt_h</p:attrName>
                                        </p:attrNameLst>
                                      </p:cBhvr>
                                      <p:tavLst>
                                        <p:tav tm="0">
                                          <p:val>
                                            <p:strVal val="#ppt_h"/>
                                          </p:val>
                                        </p:tav>
                                        <p:tav tm="100000">
                                          <p:val>
                                            <p:strVal val="#ppt_h"/>
                                          </p:val>
                                        </p:tav>
                                      </p:tavLst>
                                    </p:anim>
                                    <p:animEffect transition="in" filter="fade">
                                      <p:cBhvr>
                                        <p:cTn id="151" dur="1000"/>
                                        <p:tgtEl>
                                          <p:spTgt spid="50"/>
                                        </p:tgtEl>
                                      </p:cBhvr>
                                    </p:animEffect>
                                  </p:childTnLst>
                                </p:cTn>
                              </p:par>
                              <p:par>
                                <p:cTn id="152" presetID="55" presetClass="entr" presetSubtype="0" fill="hold" grpId="0" nodeType="withEffect">
                                  <p:stCondLst>
                                    <p:cond delay="0"/>
                                  </p:stCondLst>
                                  <p:childTnLst>
                                    <p:set>
                                      <p:cBhvr>
                                        <p:cTn id="153" dur="1" fill="hold">
                                          <p:stCondLst>
                                            <p:cond delay="0"/>
                                          </p:stCondLst>
                                        </p:cTn>
                                        <p:tgtEl>
                                          <p:spTgt spid="51"/>
                                        </p:tgtEl>
                                        <p:attrNameLst>
                                          <p:attrName>style.visibility</p:attrName>
                                        </p:attrNameLst>
                                      </p:cBhvr>
                                      <p:to>
                                        <p:strVal val="visible"/>
                                      </p:to>
                                    </p:set>
                                    <p:anim calcmode="lin" valueType="num">
                                      <p:cBhvr>
                                        <p:cTn id="154" dur="1000" fill="hold"/>
                                        <p:tgtEl>
                                          <p:spTgt spid="51"/>
                                        </p:tgtEl>
                                        <p:attrNameLst>
                                          <p:attrName>ppt_w</p:attrName>
                                        </p:attrNameLst>
                                      </p:cBhvr>
                                      <p:tavLst>
                                        <p:tav tm="0">
                                          <p:val>
                                            <p:strVal val="#ppt_w*0.70"/>
                                          </p:val>
                                        </p:tav>
                                        <p:tav tm="100000">
                                          <p:val>
                                            <p:strVal val="#ppt_w"/>
                                          </p:val>
                                        </p:tav>
                                      </p:tavLst>
                                    </p:anim>
                                    <p:anim calcmode="lin" valueType="num">
                                      <p:cBhvr>
                                        <p:cTn id="155" dur="1000" fill="hold"/>
                                        <p:tgtEl>
                                          <p:spTgt spid="51"/>
                                        </p:tgtEl>
                                        <p:attrNameLst>
                                          <p:attrName>ppt_h</p:attrName>
                                        </p:attrNameLst>
                                      </p:cBhvr>
                                      <p:tavLst>
                                        <p:tav tm="0">
                                          <p:val>
                                            <p:strVal val="#ppt_h"/>
                                          </p:val>
                                        </p:tav>
                                        <p:tav tm="100000">
                                          <p:val>
                                            <p:strVal val="#ppt_h"/>
                                          </p:val>
                                        </p:tav>
                                      </p:tavLst>
                                    </p:anim>
                                    <p:animEffect transition="in" filter="fade">
                                      <p:cBhvr>
                                        <p:cTn id="156" dur="1000"/>
                                        <p:tgtEl>
                                          <p:spTgt spid="51"/>
                                        </p:tgtEl>
                                      </p:cBhvr>
                                    </p:animEffect>
                                  </p:childTnLst>
                                </p:cTn>
                              </p:par>
                              <p:par>
                                <p:cTn id="157" presetID="55" presetClass="entr" presetSubtype="0"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 calcmode="lin" valueType="num">
                                      <p:cBhvr>
                                        <p:cTn id="159" dur="1000" fill="hold"/>
                                        <p:tgtEl>
                                          <p:spTgt spid="52"/>
                                        </p:tgtEl>
                                        <p:attrNameLst>
                                          <p:attrName>ppt_w</p:attrName>
                                        </p:attrNameLst>
                                      </p:cBhvr>
                                      <p:tavLst>
                                        <p:tav tm="0">
                                          <p:val>
                                            <p:strVal val="#ppt_w*0.70"/>
                                          </p:val>
                                        </p:tav>
                                        <p:tav tm="100000">
                                          <p:val>
                                            <p:strVal val="#ppt_w"/>
                                          </p:val>
                                        </p:tav>
                                      </p:tavLst>
                                    </p:anim>
                                    <p:anim calcmode="lin" valueType="num">
                                      <p:cBhvr>
                                        <p:cTn id="160" dur="1000" fill="hold"/>
                                        <p:tgtEl>
                                          <p:spTgt spid="52"/>
                                        </p:tgtEl>
                                        <p:attrNameLst>
                                          <p:attrName>ppt_h</p:attrName>
                                        </p:attrNameLst>
                                      </p:cBhvr>
                                      <p:tavLst>
                                        <p:tav tm="0">
                                          <p:val>
                                            <p:strVal val="#ppt_h"/>
                                          </p:val>
                                        </p:tav>
                                        <p:tav tm="100000">
                                          <p:val>
                                            <p:strVal val="#ppt_h"/>
                                          </p:val>
                                        </p:tav>
                                      </p:tavLst>
                                    </p:anim>
                                    <p:animEffect transition="in" filter="fade">
                                      <p:cBhvr>
                                        <p:cTn id="161" dur="1000"/>
                                        <p:tgtEl>
                                          <p:spTgt spid="52"/>
                                        </p:tgtEl>
                                      </p:cBhvr>
                                    </p:animEffect>
                                  </p:childTnLst>
                                </p:cTn>
                              </p:par>
                              <p:par>
                                <p:cTn id="162" presetID="55"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 calcmode="lin" valueType="num">
                                      <p:cBhvr>
                                        <p:cTn id="164" dur="1000" fill="hold"/>
                                        <p:tgtEl>
                                          <p:spTgt spid="53"/>
                                        </p:tgtEl>
                                        <p:attrNameLst>
                                          <p:attrName>ppt_w</p:attrName>
                                        </p:attrNameLst>
                                      </p:cBhvr>
                                      <p:tavLst>
                                        <p:tav tm="0">
                                          <p:val>
                                            <p:strVal val="#ppt_w*0.70"/>
                                          </p:val>
                                        </p:tav>
                                        <p:tav tm="100000">
                                          <p:val>
                                            <p:strVal val="#ppt_w"/>
                                          </p:val>
                                        </p:tav>
                                      </p:tavLst>
                                    </p:anim>
                                    <p:anim calcmode="lin" valueType="num">
                                      <p:cBhvr>
                                        <p:cTn id="165" dur="1000" fill="hold"/>
                                        <p:tgtEl>
                                          <p:spTgt spid="53"/>
                                        </p:tgtEl>
                                        <p:attrNameLst>
                                          <p:attrName>ppt_h</p:attrName>
                                        </p:attrNameLst>
                                      </p:cBhvr>
                                      <p:tavLst>
                                        <p:tav tm="0">
                                          <p:val>
                                            <p:strVal val="#ppt_h"/>
                                          </p:val>
                                        </p:tav>
                                        <p:tav tm="100000">
                                          <p:val>
                                            <p:strVal val="#ppt_h"/>
                                          </p:val>
                                        </p:tav>
                                      </p:tavLst>
                                    </p:anim>
                                    <p:animEffect transition="in" filter="fade">
                                      <p:cBhvr>
                                        <p:cTn id="166" dur="1000"/>
                                        <p:tgtEl>
                                          <p:spTgt spid="53"/>
                                        </p:tgtEl>
                                      </p:cBhvr>
                                    </p:animEffect>
                                  </p:childTnLst>
                                </p:cTn>
                              </p:par>
                              <p:par>
                                <p:cTn id="167" presetID="55" presetClass="entr" presetSubtype="0" fill="hold" grpId="0" nodeType="withEffect">
                                  <p:stCondLst>
                                    <p:cond delay="0"/>
                                  </p:stCondLst>
                                  <p:childTnLst>
                                    <p:set>
                                      <p:cBhvr>
                                        <p:cTn id="168" dur="1" fill="hold">
                                          <p:stCondLst>
                                            <p:cond delay="0"/>
                                          </p:stCondLst>
                                        </p:cTn>
                                        <p:tgtEl>
                                          <p:spTgt spid="54"/>
                                        </p:tgtEl>
                                        <p:attrNameLst>
                                          <p:attrName>style.visibility</p:attrName>
                                        </p:attrNameLst>
                                      </p:cBhvr>
                                      <p:to>
                                        <p:strVal val="visible"/>
                                      </p:to>
                                    </p:set>
                                    <p:anim calcmode="lin" valueType="num">
                                      <p:cBhvr>
                                        <p:cTn id="169" dur="1000" fill="hold"/>
                                        <p:tgtEl>
                                          <p:spTgt spid="54"/>
                                        </p:tgtEl>
                                        <p:attrNameLst>
                                          <p:attrName>ppt_w</p:attrName>
                                        </p:attrNameLst>
                                      </p:cBhvr>
                                      <p:tavLst>
                                        <p:tav tm="0">
                                          <p:val>
                                            <p:strVal val="#ppt_w*0.70"/>
                                          </p:val>
                                        </p:tav>
                                        <p:tav tm="100000">
                                          <p:val>
                                            <p:strVal val="#ppt_w"/>
                                          </p:val>
                                        </p:tav>
                                      </p:tavLst>
                                    </p:anim>
                                    <p:anim calcmode="lin" valueType="num">
                                      <p:cBhvr>
                                        <p:cTn id="170" dur="1000" fill="hold"/>
                                        <p:tgtEl>
                                          <p:spTgt spid="54"/>
                                        </p:tgtEl>
                                        <p:attrNameLst>
                                          <p:attrName>ppt_h</p:attrName>
                                        </p:attrNameLst>
                                      </p:cBhvr>
                                      <p:tavLst>
                                        <p:tav tm="0">
                                          <p:val>
                                            <p:strVal val="#ppt_h"/>
                                          </p:val>
                                        </p:tav>
                                        <p:tav tm="100000">
                                          <p:val>
                                            <p:strVal val="#ppt_h"/>
                                          </p:val>
                                        </p:tav>
                                      </p:tavLst>
                                    </p:anim>
                                    <p:animEffect transition="in" filter="fade">
                                      <p:cBhvr>
                                        <p:cTn id="171" dur="1000"/>
                                        <p:tgtEl>
                                          <p:spTgt spid="54"/>
                                        </p:tgtEl>
                                      </p:cBhvr>
                                    </p:animEffect>
                                  </p:childTnLst>
                                </p:cTn>
                              </p:par>
                              <p:par>
                                <p:cTn id="172" presetID="55" presetClass="entr" presetSubtype="0" fill="hold" grpId="0" nodeType="withEffect">
                                  <p:stCondLst>
                                    <p:cond delay="0"/>
                                  </p:stCondLst>
                                  <p:childTnLst>
                                    <p:set>
                                      <p:cBhvr>
                                        <p:cTn id="173" dur="1" fill="hold">
                                          <p:stCondLst>
                                            <p:cond delay="0"/>
                                          </p:stCondLst>
                                        </p:cTn>
                                        <p:tgtEl>
                                          <p:spTgt spid="55"/>
                                        </p:tgtEl>
                                        <p:attrNameLst>
                                          <p:attrName>style.visibility</p:attrName>
                                        </p:attrNameLst>
                                      </p:cBhvr>
                                      <p:to>
                                        <p:strVal val="visible"/>
                                      </p:to>
                                    </p:set>
                                    <p:anim calcmode="lin" valueType="num">
                                      <p:cBhvr>
                                        <p:cTn id="174" dur="1000" fill="hold"/>
                                        <p:tgtEl>
                                          <p:spTgt spid="55"/>
                                        </p:tgtEl>
                                        <p:attrNameLst>
                                          <p:attrName>ppt_w</p:attrName>
                                        </p:attrNameLst>
                                      </p:cBhvr>
                                      <p:tavLst>
                                        <p:tav tm="0">
                                          <p:val>
                                            <p:strVal val="#ppt_w*0.70"/>
                                          </p:val>
                                        </p:tav>
                                        <p:tav tm="100000">
                                          <p:val>
                                            <p:strVal val="#ppt_w"/>
                                          </p:val>
                                        </p:tav>
                                      </p:tavLst>
                                    </p:anim>
                                    <p:anim calcmode="lin" valueType="num">
                                      <p:cBhvr>
                                        <p:cTn id="175" dur="1000" fill="hold"/>
                                        <p:tgtEl>
                                          <p:spTgt spid="55"/>
                                        </p:tgtEl>
                                        <p:attrNameLst>
                                          <p:attrName>ppt_h</p:attrName>
                                        </p:attrNameLst>
                                      </p:cBhvr>
                                      <p:tavLst>
                                        <p:tav tm="0">
                                          <p:val>
                                            <p:strVal val="#ppt_h"/>
                                          </p:val>
                                        </p:tav>
                                        <p:tav tm="100000">
                                          <p:val>
                                            <p:strVal val="#ppt_h"/>
                                          </p:val>
                                        </p:tav>
                                      </p:tavLst>
                                    </p:anim>
                                    <p:animEffect transition="in" filter="fade">
                                      <p:cBhvr>
                                        <p:cTn id="176"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50" grpId="0" animBg="1"/>
      <p:bldP spid="51" grpId="0"/>
      <p:bldP spid="52" grpId="0" animBg="1"/>
      <p:bldP spid="53" grpId="0"/>
      <p:bldP spid="54" grpId="0" animBg="1"/>
      <p:bldP spid="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E4C51F-A42C-5643-B7C4-266CA03EC3B8}"/>
              </a:ext>
            </a:extLst>
          </p:cNvPr>
          <p:cNvSpPr>
            <a:spLocks noGrp="1"/>
          </p:cNvSpPr>
          <p:nvPr>
            <p:ph idx="1"/>
          </p:nvPr>
        </p:nvSpPr>
        <p:spPr>
          <a:xfrm>
            <a:off x="1952625" y="1214438"/>
            <a:ext cx="8229600" cy="4525962"/>
          </a:xfrm>
        </p:spPr>
        <p:txBody>
          <a:bodyPr>
            <a:normAutofit lnSpcReduction="10000"/>
          </a:bodyPr>
          <a:lstStyle/>
          <a:p>
            <a:pPr marL="720725" indent="-612775" algn="just">
              <a:buNone/>
              <a:defRPr/>
            </a:pPr>
            <a:r>
              <a:rPr lang="id-ID" dirty="0"/>
              <a:t>1. Strategi Pertumbuhan : </a:t>
            </a:r>
            <a:r>
              <a:rPr lang="id-ID" sz="1600" dirty="0"/>
              <a:t>Bagaimana menggerakkan organisasi ke depan, peningkatan level operasi, tumbuh lebih cepat.</a:t>
            </a:r>
          </a:p>
          <a:p>
            <a:pPr marL="622300" indent="98425" algn="just">
              <a:buFont typeface="+mj-lt"/>
              <a:buAutoNum type="alphaLcPeriod"/>
              <a:defRPr/>
            </a:pPr>
            <a:r>
              <a:rPr lang="id-ID" dirty="0"/>
              <a:t>	Konsentrasi</a:t>
            </a:r>
          </a:p>
          <a:p>
            <a:pPr marL="622300" indent="1588">
              <a:buFont typeface="+mj-lt"/>
              <a:buAutoNum type="alphaLcPeriod"/>
              <a:defRPr/>
            </a:pPr>
            <a:r>
              <a:rPr lang="id-ID" dirty="0"/>
              <a:t>	Integrasi vertikal </a:t>
            </a:r>
          </a:p>
          <a:p>
            <a:pPr marL="622300" indent="1588">
              <a:buFont typeface="+mj-lt"/>
              <a:buAutoNum type="alphaLcPeriod"/>
              <a:defRPr/>
            </a:pPr>
            <a:r>
              <a:rPr lang="id-ID" dirty="0"/>
              <a:t>	Integrasi Horisontal</a:t>
            </a:r>
          </a:p>
          <a:p>
            <a:pPr marL="900113" indent="-276225">
              <a:buFont typeface="+mj-lt"/>
              <a:buAutoNum type="alphaLcPeriod"/>
              <a:defRPr/>
            </a:pPr>
            <a:r>
              <a:rPr lang="id-ID" dirty="0"/>
              <a:t>	Diversifikasi : </a:t>
            </a:r>
            <a:r>
              <a:rPr lang="id-ID" sz="1600" dirty="0"/>
              <a:t>Terkait dan tak terkait,</a:t>
            </a:r>
            <a:r>
              <a:rPr lang="id-ID" dirty="0"/>
              <a:t> </a:t>
            </a:r>
            <a:r>
              <a:rPr lang="id-ID" sz="1600" dirty="0"/>
              <a:t>Pengembangan internal, akuisisi, merger, joint venture, kerja sama dengan partner dari luar)</a:t>
            </a:r>
          </a:p>
          <a:p>
            <a:pPr marL="803275" indent="-695325" algn="just">
              <a:buNone/>
              <a:defRPr/>
            </a:pPr>
            <a:r>
              <a:rPr lang="id-ID" dirty="0"/>
              <a:t>2. Strategi Stabilitas : </a:t>
            </a:r>
            <a:r>
              <a:rPr lang="id-ID" sz="1600" dirty="0"/>
              <a:t>Strategi dimana organisasi   mempertahankan ukuran organisasinya dan level operasi bisnisnya sekarang. </a:t>
            </a:r>
          </a:p>
          <a:p>
            <a:pPr marL="623887" indent="-514350" algn="just">
              <a:buNone/>
              <a:defRPr/>
            </a:pPr>
            <a:r>
              <a:rPr lang="id-ID" dirty="0"/>
              <a:t>3. 	Strategi Pembaruan: </a:t>
            </a:r>
            <a:r>
              <a:rPr lang="id-ID" sz="1600" b="1" dirty="0"/>
              <a:t>Bagaimana membalik kinerja organisasi yang cenderung menurun -&gt;</a:t>
            </a:r>
            <a:r>
              <a:rPr lang="id-ID" dirty="0"/>
              <a:t> </a:t>
            </a:r>
            <a:r>
              <a:rPr lang="id-ID" sz="1600" dirty="0"/>
              <a:t>Pengurangan (</a:t>
            </a:r>
            <a:r>
              <a:rPr lang="id-ID" sz="1600" i="1" dirty="0"/>
              <a:t>retrenchment</a:t>
            </a:r>
            <a:r>
              <a:rPr lang="id-ID" sz="1600" dirty="0"/>
              <a:t>) dan perubahan haluan (</a:t>
            </a:r>
            <a:r>
              <a:rPr lang="id-ID" sz="1600" i="1" dirty="0"/>
              <a:t>turnaround</a:t>
            </a:r>
            <a:r>
              <a:rPr lang="id-ID" sz="1600" dirty="0"/>
              <a:t>)</a:t>
            </a:r>
          </a:p>
          <a:p>
            <a:pPr marL="623887" indent="-514350" algn="just">
              <a:buNone/>
              <a:defRPr/>
            </a:pPr>
            <a:r>
              <a:rPr lang="id-ID" sz="1600" dirty="0"/>
              <a:t>	</a:t>
            </a:r>
          </a:p>
          <a:p>
            <a:pPr marL="623887" indent="-514350">
              <a:buNone/>
              <a:defRPr/>
            </a:pPr>
            <a:endParaRPr lang="id-ID" dirty="0"/>
          </a:p>
        </p:txBody>
      </p:sp>
      <p:sp>
        <p:nvSpPr>
          <p:cNvPr id="3" name="Title 2">
            <a:extLst>
              <a:ext uri="{FF2B5EF4-FFF2-40B4-BE49-F238E27FC236}">
                <a16:creationId xmlns:a16="http://schemas.microsoft.com/office/drawing/2014/main" id="{C1AC0295-774F-4947-8339-F4D05916C8FE}"/>
              </a:ext>
            </a:extLst>
          </p:cNvPr>
          <p:cNvSpPr>
            <a:spLocks noGrp="1"/>
          </p:cNvSpPr>
          <p:nvPr>
            <p:ph type="title"/>
          </p:nvPr>
        </p:nvSpPr>
        <p:spPr>
          <a:xfrm>
            <a:off x="1981200" y="274638"/>
            <a:ext cx="8229600" cy="796908"/>
          </a:xfrm>
        </p:spPr>
        <p:txBody>
          <a:bodyPr/>
          <a:lstStyle/>
          <a:p>
            <a:pPr algn="ctr">
              <a:defRPr/>
            </a:pPr>
            <a:r>
              <a:rPr lang="id-ID" dirty="0"/>
              <a:t>Strategi Korporat </a:t>
            </a:r>
          </a:p>
        </p:txBody>
      </p:sp>
    </p:spTree>
    <p:extLst>
      <p:ext uri="{BB962C8B-B14F-4D97-AF65-F5344CB8AC3E}">
        <p14:creationId xmlns:p14="http://schemas.microsoft.com/office/powerpoint/2010/main" val="648486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a:extLst>
              <a:ext uri="{FF2B5EF4-FFF2-40B4-BE49-F238E27FC236}">
                <a16:creationId xmlns:a16="http://schemas.microsoft.com/office/drawing/2014/main" id="{304B9803-542A-7241-A292-F1D38BCE7CE1}"/>
              </a:ext>
            </a:extLst>
          </p:cNvPr>
          <p:cNvSpPr>
            <a:spLocks noChangeArrowheads="1"/>
          </p:cNvSpPr>
          <p:nvPr/>
        </p:nvSpPr>
        <p:spPr bwMode="auto">
          <a:xfrm>
            <a:off x="2351088" y="1628776"/>
            <a:ext cx="7772400" cy="358775"/>
          </a:xfrm>
          <a:prstGeom prst="rect">
            <a:avLst/>
          </a:prstGeom>
          <a:noFill/>
          <a:ln w="12700">
            <a:noFill/>
            <a:miter lim="800000"/>
            <a:headEnd/>
            <a:tailEnd/>
          </a:ln>
          <a:effectLst>
            <a:outerShdw dist="53882" dir="8100000" algn="ctr" rotWithShape="0">
              <a:schemeClr val="bg2"/>
            </a:outerShdw>
          </a:effectLst>
        </p:spPr>
        <p:txBody>
          <a:bodyPr lIns="90488" tIns="44450" rIns="90488" bIns="44450" anchor="b"/>
          <a:lstStyle/>
          <a:p>
            <a:pPr eaLnBrk="0" hangingPunct="0">
              <a:defRPr/>
            </a:pPr>
            <a:endParaRPr lang="en-US" sz="4000" b="1">
              <a:solidFill>
                <a:srgbClr val="B50069"/>
              </a:solidFill>
              <a:effectLst>
                <a:outerShdw blurRad="38100" dist="38100" dir="2700000" algn="tl">
                  <a:srgbClr val="C0C0C0"/>
                </a:outerShdw>
              </a:effectLst>
              <a:latin typeface="Onyx BT" charset="0"/>
            </a:endParaRPr>
          </a:p>
          <a:p>
            <a:pPr eaLnBrk="0" hangingPunct="0">
              <a:defRPr/>
            </a:pPr>
            <a:endParaRPr lang="en-US" sz="4000" b="1">
              <a:solidFill>
                <a:srgbClr val="B50069"/>
              </a:solidFill>
              <a:effectLst>
                <a:outerShdw blurRad="38100" dist="38100" dir="2700000" algn="tl">
                  <a:srgbClr val="C0C0C0"/>
                </a:outerShdw>
              </a:effectLst>
              <a:latin typeface="Onyx BT" charset="0"/>
            </a:endParaRPr>
          </a:p>
          <a:p>
            <a:pPr eaLnBrk="0" hangingPunct="0">
              <a:defRPr/>
            </a:pPr>
            <a:endParaRPr lang="en-US" sz="4000" b="1">
              <a:solidFill>
                <a:srgbClr val="B50069"/>
              </a:solidFill>
              <a:effectLst>
                <a:outerShdw blurRad="38100" dist="38100" dir="2700000" algn="tl">
                  <a:srgbClr val="C0C0C0"/>
                </a:outerShdw>
              </a:effectLst>
              <a:latin typeface="Onyx BT" charset="0"/>
            </a:endParaRPr>
          </a:p>
          <a:p>
            <a:pPr eaLnBrk="0" hangingPunct="0">
              <a:defRPr/>
            </a:pPr>
            <a:endParaRPr lang="en-US" sz="4000" b="1">
              <a:solidFill>
                <a:srgbClr val="B50069"/>
              </a:solidFill>
              <a:effectLst>
                <a:outerShdw blurRad="38100" dist="38100" dir="2700000" algn="tl">
                  <a:srgbClr val="C0C0C0"/>
                </a:outerShdw>
              </a:effectLst>
              <a:latin typeface="Onyx BT" charset="0"/>
            </a:endParaRPr>
          </a:p>
          <a:p>
            <a:pPr eaLnBrk="0" hangingPunct="0">
              <a:defRPr/>
            </a:pPr>
            <a:r>
              <a:rPr lang="en-US" sz="2400" b="1">
                <a:solidFill>
                  <a:srgbClr val="B50069"/>
                </a:solidFill>
                <a:effectLst>
                  <a:outerShdw blurRad="38100" dist="38100" dir="2700000" algn="tl">
                    <a:srgbClr val="C0C0C0"/>
                  </a:outerShdw>
                </a:effectLst>
                <a:latin typeface="Onyx BT" charset="0"/>
              </a:rPr>
              <a:t>Porter’s Generic Strategies</a:t>
            </a:r>
          </a:p>
          <a:p>
            <a:pPr eaLnBrk="0" hangingPunct="0">
              <a:defRPr/>
            </a:pPr>
            <a:endParaRPr lang="en-US" sz="2000" b="1">
              <a:solidFill>
                <a:srgbClr val="B50069"/>
              </a:solidFill>
              <a:effectLst>
                <a:outerShdw blurRad="38100" dist="38100" dir="2700000" algn="tl">
                  <a:srgbClr val="C0C0C0"/>
                </a:outerShdw>
              </a:effectLst>
              <a:latin typeface="Onyx BT" charset="0"/>
            </a:endParaRPr>
          </a:p>
        </p:txBody>
      </p:sp>
      <p:sp>
        <p:nvSpPr>
          <p:cNvPr id="44035" name="Rectangle 4">
            <a:extLst>
              <a:ext uri="{FF2B5EF4-FFF2-40B4-BE49-F238E27FC236}">
                <a16:creationId xmlns:a16="http://schemas.microsoft.com/office/drawing/2014/main" id="{4AC4021F-99B4-0E40-B2B6-BF7A0A13B4E0}"/>
              </a:ext>
            </a:extLst>
          </p:cNvPr>
          <p:cNvSpPr>
            <a:spLocks noChangeArrowheads="1"/>
          </p:cNvSpPr>
          <p:nvPr/>
        </p:nvSpPr>
        <p:spPr bwMode="auto">
          <a:xfrm>
            <a:off x="5664200" y="2636838"/>
            <a:ext cx="4635500" cy="3416300"/>
          </a:xfrm>
          <a:prstGeom prst="rect">
            <a:avLst/>
          </a:prstGeom>
          <a:solidFill>
            <a:schemeClr val="accent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4036" name="Line 5">
            <a:extLst>
              <a:ext uri="{FF2B5EF4-FFF2-40B4-BE49-F238E27FC236}">
                <a16:creationId xmlns:a16="http://schemas.microsoft.com/office/drawing/2014/main" id="{A290D401-B9EE-7E42-B479-EED4DB95DDD9}"/>
              </a:ext>
            </a:extLst>
          </p:cNvPr>
          <p:cNvSpPr>
            <a:spLocks noChangeShapeType="1"/>
          </p:cNvSpPr>
          <p:nvPr/>
        </p:nvSpPr>
        <p:spPr bwMode="auto">
          <a:xfrm>
            <a:off x="5645150" y="4343400"/>
            <a:ext cx="46355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7" name="Line 6">
            <a:extLst>
              <a:ext uri="{FF2B5EF4-FFF2-40B4-BE49-F238E27FC236}">
                <a16:creationId xmlns:a16="http://schemas.microsoft.com/office/drawing/2014/main" id="{5FC1DBD9-D3FC-944D-B20B-43F92B0EA4BE}"/>
              </a:ext>
            </a:extLst>
          </p:cNvPr>
          <p:cNvSpPr>
            <a:spLocks noChangeShapeType="1"/>
          </p:cNvSpPr>
          <p:nvPr/>
        </p:nvSpPr>
        <p:spPr bwMode="auto">
          <a:xfrm>
            <a:off x="8001000" y="2673350"/>
            <a:ext cx="0" cy="3416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4935" name="Rectangle 7">
            <a:extLst>
              <a:ext uri="{FF2B5EF4-FFF2-40B4-BE49-F238E27FC236}">
                <a16:creationId xmlns:a16="http://schemas.microsoft.com/office/drawing/2014/main" id="{4D6DEA1F-CA93-0842-A792-3EAECD9C0406}"/>
              </a:ext>
            </a:extLst>
          </p:cNvPr>
          <p:cNvSpPr>
            <a:spLocks noChangeArrowheads="1"/>
          </p:cNvSpPr>
          <p:nvPr/>
        </p:nvSpPr>
        <p:spPr bwMode="auto">
          <a:xfrm>
            <a:off x="6234113" y="1676401"/>
            <a:ext cx="2499916" cy="52065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b="1">
                <a:solidFill>
                  <a:srgbClr val="B50069"/>
                </a:solidFill>
                <a:effectLst>
                  <a:outerShdw blurRad="38100" dist="38100" dir="2700000" algn="tl">
                    <a:srgbClr val="C0C0C0"/>
                  </a:outerShdw>
                </a:effectLst>
              </a:rPr>
              <a:t>Cost Advantage</a:t>
            </a:r>
          </a:p>
        </p:txBody>
      </p:sp>
      <p:sp>
        <p:nvSpPr>
          <p:cNvPr id="124936" name="Rectangle 8">
            <a:extLst>
              <a:ext uri="{FF2B5EF4-FFF2-40B4-BE49-F238E27FC236}">
                <a16:creationId xmlns:a16="http://schemas.microsoft.com/office/drawing/2014/main" id="{F343AC1B-7AE0-BC45-865F-5AD8703D92EB}"/>
              </a:ext>
            </a:extLst>
          </p:cNvPr>
          <p:cNvSpPr>
            <a:spLocks noChangeArrowheads="1"/>
          </p:cNvSpPr>
          <p:nvPr/>
        </p:nvSpPr>
        <p:spPr bwMode="auto">
          <a:xfrm>
            <a:off x="1890714" y="3581401"/>
            <a:ext cx="2002793" cy="951543"/>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800" b="1">
                <a:solidFill>
                  <a:srgbClr val="B50069"/>
                </a:solidFill>
                <a:effectLst>
                  <a:outerShdw blurRad="38100" dist="38100" dir="2700000" algn="tl">
                    <a:srgbClr val="C0C0C0"/>
                  </a:outerShdw>
                </a:effectLst>
              </a:rPr>
              <a:t>Competitive</a:t>
            </a:r>
          </a:p>
          <a:p>
            <a:pPr eaLnBrk="0" hangingPunct="0">
              <a:defRPr/>
            </a:pPr>
            <a:r>
              <a:rPr lang="en-US" sz="2800" b="1">
                <a:solidFill>
                  <a:srgbClr val="B50069"/>
                </a:solidFill>
                <a:effectLst>
                  <a:outerShdw blurRad="38100" dist="38100" dir="2700000" algn="tl">
                    <a:srgbClr val="C0C0C0"/>
                  </a:outerShdw>
                </a:effectLst>
              </a:rPr>
              <a:t>Scope</a:t>
            </a:r>
          </a:p>
        </p:txBody>
      </p:sp>
      <p:sp>
        <p:nvSpPr>
          <p:cNvPr id="124937" name="Rectangle 9">
            <a:extLst>
              <a:ext uri="{FF2B5EF4-FFF2-40B4-BE49-F238E27FC236}">
                <a16:creationId xmlns:a16="http://schemas.microsoft.com/office/drawing/2014/main" id="{4F23A11C-C691-5840-B3A5-51696B701B4D}"/>
              </a:ext>
            </a:extLst>
          </p:cNvPr>
          <p:cNvSpPr>
            <a:spLocks noChangeArrowheads="1"/>
          </p:cNvSpPr>
          <p:nvPr/>
        </p:nvSpPr>
        <p:spPr bwMode="auto">
          <a:xfrm>
            <a:off x="4329113" y="3033713"/>
            <a:ext cx="1012522" cy="82843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b="1">
                <a:solidFill>
                  <a:schemeClr val="accent2"/>
                </a:solidFill>
                <a:effectLst>
                  <a:outerShdw blurRad="38100" dist="38100" dir="2700000" algn="tl">
                    <a:srgbClr val="C0C0C0"/>
                  </a:outerShdw>
                </a:effectLst>
              </a:rPr>
              <a:t>Broad </a:t>
            </a:r>
          </a:p>
          <a:p>
            <a:pPr eaLnBrk="0" hangingPunct="0">
              <a:defRPr/>
            </a:pPr>
            <a:r>
              <a:rPr lang="en-US" sz="2400" b="1">
                <a:solidFill>
                  <a:schemeClr val="accent2"/>
                </a:solidFill>
                <a:effectLst>
                  <a:outerShdw blurRad="38100" dist="38100" dir="2700000" algn="tl">
                    <a:srgbClr val="C0C0C0"/>
                  </a:outerShdw>
                </a:effectLst>
              </a:rPr>
              <a:t>Target</a:t>
            </a:r>
          </a:p>
        </p:txBody>
      </p:sp>
      <p:sp>
        <p:nvSpPr>
          <p:cNvPr id="124938" name="Rectangle 10">
            <a:extLst>
              <a:ext uri="{FF2B5EF4-FFF2-40B4-BE49-F238E27FC236}">
                <a16:creationId xmlns:a16="http://schemas.microsoft.com/office/drawing/2014/main" id="{54BF1296-70AC-6A4E-9ECD-925C213D83DB}"/>
              </a:ext>
            </a:extLst>
          </p:cNvPr>
          <p:cNvSpPr>
            <a:spLocks noChangeArrowheads="1"/>
          </p:cNvSpPr>
          <p:nvPr/>
        </p:nvSpPr>
        <p:spPr bwMode="auto">
          <a:xfrm>
            <a:off x="4405313" y="4938713"/>
            <a:ext cx="1144994" cy="828432"/>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b="1">
                <a:solidFill>
                  <a:schemeClr val="accent2"/>
                </a:solidFill>
                <a:effectLst>
                  <a:outerShdw blurRad="38100" dist="38100" dir="2700000" algn="tl">
                    <a:srgbClr val="C0C0C0"/>
                  </a:outerShdw>
                </a:effectLst>
              </a:rPr>
              <a:t>Narrow</a:t>
            </a:r>
          </a:p>
          <a:p>
            <a:pPr eaLnBrk="0" hangingPunct="0">
              <a:defRPr/>
            </a:pPr>
            <a:r>
              <a:rPr lang="en-US" sz="2400" b="1">
                <a:solidFill>
                  <a:schemeClr val="accent2"/>
                </a:solidFill>
                <a:effectLst>
                  <a:outerShdw blurRad="38100" dist="38100" dir="2700000" algn="tl">
                    <a:srgbClr val="C0C0C0"/>
                  </a:outerShdw>
                </a:effectLst>
              </a:rPr>
              <a:t>Target</a:t>
            </a:r>
          </a:p>
        </p:txBody>
      </p:sp>
      <p:sp>
        <p:nvSpPr>
          <p:cNvPr id="124939" name="Rectangle 11">
            <a:extLst>
              <a:ext uri="{FF2B5EF4-FFF2-40B4-BE49-F238E27FC236}">
                <a16:creationId xmlns:a16="http://schemas.microsoft.com/office/drawing/2014/main" id="{0FB8AE35-FB47-F74C-91C1-198BC50A5CC5}"/>
              </a:ext>
            </a:extLst>
          </p:cNvPr>
          <p:cNvSpPr>
            <a:spLocks noChangeArrowheads="1"/>
          </p:cNvSpPr>
          <p:nvPr/>
        </p:nvSpPr>
        <p:spPr bwMode="auto">
          <a:xfrm>
            <a:off x="5981700" y="2133600"/>
            <a:ext cx="1593322" cy="459100"/>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b="1">
                <a:solidFill>
                  <a:schemeClr val="accent2"/>
                </a:solidFill>
                <a:effectLst>
                  <a:outerShdw blurRad="38100" dist="38100" dir="2700000" algn="tl">
                    <a:srgbClr val="C0C0C0"/>
                  </a:outerShdw>
                </a:effectLst>
              </a:rPr>
              <a:t>Lower Cost</a:t>
            </a:r>
          </a:p>
        </p:txBody>
      </p:sp>
      <p:sp>
        <p:nvSpPr>
          <p:cNvPr id="124940" name="Rectangle 12">
            <a:extLst>
              <a:ext uri="{FF2B5EF4-FFF2-40B4-BE49-F238E27FC236}">
                <a16:creationId xmlns:a16="http://schemas.microsoft.com/office/drawing/2014/main" id="{3ACE92C1-6B94-4B45-A1B8-622A695075AA}"/>
              </a:ext>
            </a:extLst>
          </p:cNvPr>
          <p:cNvSpPr>
            <a:spLocks noChangeArrowheads="1"/>
          </p:cNvSpPr>
          <p:nvPr/>
        </p:nvSpPr>
        <p:spPr bwMode="auto">
          <a:xfrm>
            <a:off x="8112126" y="2133600"/>
            <a:ext cx="2066079" cy="459100"/>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b="1">
                <a:solidFill>
                  <a:schemeClr val="accent2"/>
                </a:solidFill>
                <a:effectLst>
                  <a:outerShdw blurRad="38100" dist="38100" dir="2700000" algn="tl">
                    <a:srgbClr val="C0C0C0"/>
                  </a:outerShdw>
                </a:effectLst>
              </a:rPr>
              <a:t>Differentiation</a:t>
            </a:r>
          </a:p>
        </p:txBody>
      </p:sp>
      <p:sp>
        <p:nvSpPr>
          <p:cNvPr id="124941" name="Rectangle 13">
            <a:extLst>
              <a:ext uri="{FF2B5EF4-FFF2-40B4-BE49-F238E27FC236}">
                <a16:creationId xmlns:a16="http://schemas.microsoft.com/office/drawing/2014/main" id="{EE7EFD23-B7C4-4743-BFF0-1589BC6EF5BB}"/>
              </a:ext>
            </a:extLst>
          </p:cNvPr>
          <p:cNvSpPr>
            <a:spLocks noChangeArrowheads="1"/>
          </p:cNvSpPr>
          <p:nvPr/>
        </p:nvSpPr>
        <p:spPr bwMode="auto">
          <a:xfrm>
            <a:off x="5776913" y="3330576"/>
            <a:ext cx="1919822" cy="36676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b="1">
                <a:solidFill>
                  <a:schemeClr val="bg2"/>
                </a:solidFill>
                <a:effectLst>
                  <a:outerShdw blurRad="38100" dist="38100" dir="2700000" algn="tl">
                    <a:srgbClr val="C0C0C0"/>
                  </a:outerShdw>
                </a:effectLst>
              </a:rPr>
              <a:t>1. Cost Leadership</a:t>
            </a:r>
          </a:p>
        </p:txBody>
      </p:sp>
      <p:sp>
        <p:nvSpPr>
          <p:cNvPr id="124942" name="Rectangle 14">
            <a:extLst>
              <a:ext uri="{FF2B5EF4-FFF2-40B4-BE49-F238E27FC236}">
                <a16:creationId xmlns:a16="http://schemas.microsoft.com/office/drawing/2014/main" id="{EF1450D2-7244-4545-A192-CB7D176BA4AB}"/>
              </a:ext>
            </a:extLst>
          </p:cNvPr>
          <p:cNvSpPr>
            <a:spLocks noChangeArrowheads="1"/>
          </p:cNvSpPr>
          <p:nvPr/>
        </p:nvSpPr>
        <p:spPr bwMode="auto">
          <a:xfrm>
            <a:off x="8154989" y="3368676"/>
            <a:ext cx="1821397" cy="36676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b="1">
                <a:solidFill>
                  <a:schemeClr val="bg2"/>
                </a:solidFill>
                <a:effectLst>
                  <a:outerShdw blurRad="38100" dist="38100" dir="2700000" algn="tl">
                    <a:srgbClr val="C0C0C0"/>
                  </a:outerShdw>
                </a:effectLst>
              </a:rPr>
              <a:t>2. Differentiation</a:t>
            </a:r>
          </a:p>
        </p:txBody>
      </p:sp>
      <p:sp>
        <p:nvSpPr>
          <p:cNvPr id="124943" name="Rectangle 15">
            <a:extLst>
              <a:ext uri="{FF2B5EF4-FFF2-40B4-BE49-F238E27FC236}">
                <a16:creationId xmlns:a16="http://schemas.microsoft.com/office/drawing/2014/main" id="{B0A000B1-CC58-0D49-BE17-8405BBD3119D}"/>
              </a:ext>
            </a:extLst>
          </p:cNvPr>
          <p:cNvSpPr>
            <a:spLocks noChangeArrowheads="1"/>
          </p:cNvSpPr>
          <p:nvPr/>
        </p:nvSpPr>
        <p:spPr bwMode="auto">
          <a:xfrm>
            <a:off x="5945188" y="4968876"/>
            <a:ext cx="1559210" cy="366767"/>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b="1">
                <a:solidFill>
                  <a:schemeClr val="bg2"/>
                </a:solidFill>
                <a:effectLst>
                  <a:outerShdw blurRad="38100" dist="38100" dir="2700000" algn="tl">
                    <a:srgbClr val="C0C0C0"/>
                  </a:outerShdw>
                </a:effectLst>
              </a:rPr>
              <a:t>3A. Cost Focus</a:t>
            </a:r>
          </a:p>
        </p:txBody>
      </p:sp>
      <p:sp>
        <p:nvSpPr>
          <p:cNvPr id="124945" name="Rectangle 17">
            <a:extLst>
              <a:ext uri="{FF2B5EF4-FFF2-40B4-BE49-F238E27FC236}">
                <a16:creationId xmlns:a16="http://schemas.microsoft.com/office/drawing/2014/main" id="{70CAAD52-1A0E-4A4D-8F9F-D2109C6C4402}"/>
              </a:ext>
            </a:extLst>
          </p:cNvPr>
          <p:cNvSpPr>
            <a:spLocks noChangeArrowheads="1"/>
          </p:cNvSpPr>
          <p:nvPr/>
        </p:nvSpPr>
        <p:spPr bwMode="auto">
          <a:xfrm>
            <a:off x="8062914" y="4854575"/>
            <a:ext cx="2004139" cy="699166"/>
          </a:xfrm>
          <a:prstGeom prst="rect">
            <a:avLst/>
          </a:prstGeom>
          <a:noFill/>
          <a:ln w="12700">
            <a:noFill/>
            <a:miter lim="800000"/>
            <a:headEnd/>
            <a:tailEnd/>
          </a:ln>
          <a:effectLst/>
        </p:spPr>
        <p:txBody>
          <a:bodyPr wrap="none" lIns="90488" tIns="44450" rIns="90488" bIns="44450">
            <a:spAutoFit/>
          </a:bodyPr>
          <a:lstStyle/>
          <a:p>
            <a:pPr eaLnBrk="0" hangingPunct="0">
              <a:spcBef>
                <a:spcPct val="20000"/>
              </a:spcBef>
              <a:defRPr/>
            </a:pPr>
            <a:r>
              <a:rPr lang="en-US" b="1">
                <a:solidFill>
                  <a:schemeClr val="bg2"/>
                </a:solidFill>
                <a:effectLst>
                  <a:outerShdw blurRad="38100" dist="38100" dir="2700000" algn="tl">
                    <a:srgbClr val="C0C0C0"/>
                  </a:outerShdw>
                </a:effectLst>
              </a:rPr>
              <a:t>3B. Differentiation </a:t>
            </a:r>
          </a:p>
          <a:p>
            <a:pPr eaLnBrk="0" hangingPunct="0">
              <a:spcBef>
                <a:spcPct val="20000"/>
              </a:spcBef>
              <a:defRPr/>
            </a:pPr>
            <a:r>
              <a:rPr lang="en-US" b="1">
                <a:solidFill>
                  <a:schemeClr val="bg2"/>
                </a:solidFill>
                <a:effectLst>
                  <a:outerShdw blurRad="38100" dist="38100" dir="2700000" algn="tl">
                    <a:srgbClr val="C0C0C0"/>
                  </a:outerShdw>
                </a:effectLst>
              </a:rPr>
              <a:t>Focus</a:t>
            </a:r>
          </a:p>
        </p:txBody>
      </p:sp>
      <p:sp>
        <p:nvSpPr>
          <p:cNvPr id="124946" name="Rectangle 18">
            <a:extLst>
              <a:ext uri="{FF2B5EF4-FFF2-40B4-BE49-F238E27FC236}">
                <a16:creationId xmlns:a16="http://schemas.microsoft.com/office/drawing/2014/main" id="{C5C9434E-BB0E-154B-A33F-FA5FB777229A}"/>
              </a:ext>
            </a:extLst>
          </p:cNvPr>
          <p:cNvSpPr>
            <a:spLocks noChangeArrowheads="1"/>
          </p:cNvSpPr>
          <p:nvPr/>
        </p:nvSpPr>
        <p:spPr bwMode="auto">
          <a:xfrm>
            <a:off x="1992314" y="188913"/>
            <a:ext cx="7920037" cy="850900"/>
          </a:xfrm>
          <a:prstGeom prst="rect">
            <a:avLst/>
          </a:prstGeom>
          <a:noFill/>
          <a:ln w="12700">
            <a:noFill/>
            <a:miter lim="800000"/>
            <a:headEnd/>
            <a:tailEnd/>
          </a:ln>
          <a:effectLst/>
        </p:spPr>
        <p:txBody>
          <a:bodyPr lIns="90488" tIns="44450" rIns="90488" bIns="44450">
            <a:spAutoFit/>
          </a:bodyPr>
          <a:lstStyle/>
          <a:p>
            <a:pPr eaLnBrk="0" hangingPunct="0">
              <a:defRPr/>
            </a:pPr>
            <a:r>
              <a:rPr lang="en-US" sz="3600" b="1">
                <a:solidFill>
                  <a:srgbClr val="B50069"/>
                </a:solidFill>
                <a:effectLst>
                  <a:outerShdw blurRad="38100" dist="38100" dir="2700000" algn="tl">
                    <a:srgbClr val="C0C0C0"/>
                  </a:outerShdw>
                </a:effectLst>
              </a:rPr>
              <a:t>Strategi Bisnis : </a:t>
            </a:r>
            <a:r>
              <a:rPr lang="en-US" sz="1400" b="1">
                <a:solidFill>
                  <a:srgbClr val="B50069"/>
                </a:solidFill>
                <a:effectLst>
                  <a:outerShdw blurRad="38100" dist="38100" dir="2700000" algn="tl">
                    <a:srgbClr val="C0C0C0"/>
                  </a:outerShdw>
                </a:effectLst>
              </a:rPr>
              <a:t>memusatkan perhatian pada bagaimana 					memaksimalkan daya saing suatu unit usaha</a:t>
            </a:r>
          </a:p>
        </p:txBody>
      </p:sp>
    </p:spTree>
    <p:extLst>
      <p:ext uri="{BB962C8B-B14F-4D97-AF65-F5344CB8AC3E}">
        <p14:creationId xmlns:p14="http://schemas.microsoft.com/office/powerpoint/2010/main" val="58073423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CC76603-5911-4342-833A-B8F9DD275C04}"/>
              </a:ext>
            </a:extLst>
          </p:cNvPr>
          <p:cNvSpPr>
            <a:spLocks noChangeArrowheads="1"/>
          </p:cNvSpPr>
          <p:nvPr/>
        </p:nvSpPr>
        <p:spPr bwMode="auto">
          <a:xfrm>
            <a:off x="3359150" y="2825750"/>
            <a:ext cx="6616700" cy="2730500"/>
          </a:xfrm>
          <a:prstGeom prst="rect">
            <a:avLst/>
          </a:prstGeom>
          <a:solidFill>
            <a:schemeClr val="folHlink"/>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5059" name="Line 3">
            <a:extLst>
              <a:ext uri="{FF2B5EF4-FFF2-40B4-BE49-F238E27FC236}">
                <a16:creationId xmlns:a16="http://schemas.microsoft.com/office/drawing/2014/main" id="{6080944F-AD89-2046-B9B3-CEFEECB2032A}"/>
              </a:ext>
            </a:extLst>
          </p:cNvPr>
          <p:cNvSpPr>
            <a:spLocks noChangeShapeType="1"/>
          </p:cNvSpPr>
          <p:nvPr/>
        </p:nvSpPr>
        <p:spPr bwMode="auto">
          <a:xfrm>
            <a:off x="6629400" y="2825750"/>
            <a:ext cx="0" cy="2730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0" name="Line 4">
            <a:extLst>
              <a:ext uri="{FF2B5EF4-FFF2-40B4-BE49-F238E27FC236}">
                <a16:creationId xmlns:a16="http://schemas.microsoft.com/office/drawing/2014/main" id="{225842FD-1936-044D-800D-C1A08B7B3ADB}"/>
              </a:ext>
            </a:extLst>
          </p:cNvPr>
          <p:cNvSpPr>
            <a:spLocks noChangeShapeType="1"/>
          </p:cNvSpPr>
          <p:nvPr/>
        </p:nvSpPr>
        <p:spPr bwMode="auto">
          <a:xfrm>
            <a:off x="3359150" y="4267200"/>
            <a:ext cx="66167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1077" name="Rectangle 5">
            <a:extLst>
              <a:ext uri="{FF2B5EF4-FFF2-40B4-BE49-F238E27FC236}">
                <a16:creationId xmlns:a16="http://schemas.microsoft.com/office/drawing/2014/main" id="{B1116B2E-C289-B549-9B41-5B806DADC134}"/>
              </a:ext>
            </a:extLst>
          </p:cNvPr>
          <p:cNvSpPr>
            <a:spLocks noChangeArrowheads="1"/>
          </p:cNvSpPr>
          <p:nvPr/>
        </p:nvSpPr>
        <p:spPr bwMode="auto">
          <a:xfrm>
            <a:off x="4024314" y="2241551"/>
            <a:ext cx="1890327" cy="397545"/>
          </a:xfrm>
          <a:prstGeom prst="rect">
            <a:avLst/>
          </a:prstGeom>
          <a:solidFill>
            <a:schemeClr val="hlink"/>
          </a:solidFill>
          <a:ln w="12700">
            <a:noFill/>
            <a:miter lim="800000"/>
            <a:headEnd/>
            <a:tailEnd/>
          </a:ln>
          <a:effectLst/>
        </p:spPr>
        <p:txBody>
          <a:bodyPr wrap="none" lIns="90488" tIns="44450" rIns="90488" bIns="44450">
            <a:spAutoFit/>
          </a:bodyPr>
          <a:lstStyle/>
          <a:p>
            <a:pPr eaLnBrk="0" hangingPunct="0">
              <a:defRPr/>
            </a:pPr>
            <a:r>
              <a:rPr lang="en-US" sz="2000" b="1">
                <a:solidFill>
                  <a:schemeClr val="accent2"/>
                </a:solidFill>
                <a:effectLst>
                  <a:outerShdw blurRad="38100" dist="38100" dir="2700000" algn="tl">
                    <a:srgbClr val="000000"/>
                  </a:outerShdw>
                </a:effectLst>
              </a:rPr>
              <a:t>Existing Product</a:t>
            </a:r>
          </a:p>
        </p:txBody>
      </p:sp>
      <p:sp>
        <p:nvSpPr>
          <p:cNvPr id="131078" name="Rectangle 6">
            <a:extLst>
              <a:ext uri="{FF2B5EF4-FFF2-40B4-BE49-F238E27FC236}">
                <a16:creationId xmlns:a16="http://schemas.microsoft.com/office/drawing/2014/main" id="{AC1CF08C-FE89-1D41-8F73-B531DB8C9B8A}"/>
              </a:ext>
            </a:extLst>
          </p:cNvPr>
          <p:cNvSpPr>
            <a:spLocks noChangeArrowheads="1"/>
          </p:cNvSpPr>
          <p:nvPr/>
        </p:nvSpPr>
        <p:spPr bwMode="auto">
          <a:xfrm>
            <a:off x="7377114" y="2241551"/>
            <a:ext cx="1561711" cy="397545"/>
          </a:xfrm>
          <a:prstGeom prst="rect">
            <a:avLst/>
          </a:prstGeom>
          <a:solidFill>
            <a:schemeClr val="hlink"/>
          </a:solidFill>
          <a:ln w="12700">
            <a:noFill/>
            <a:miter lim="800000"/>
            <a:headEnd/>
            <a:tailEnd/>
          </a:ln>
          <a:effectLst/>
        </p:spPr>
        <p:txBody>
          <a:bodyPr wrap="none" lIns="90488" tIns="44450" rIns="90488" bIns="44450">
            <a:spAutoFit/>
          </a:bodyPr>
          <a:lstStyle/>
          <a:p>
            <a:pPr eaLnBrk="0" hangingPunct="0">
              <a:defRPr/>
            </a:pPr>
            <a:r>
              <a:rPr lang="en-US" sz="2000" b="1">
                <a:solidFill>
                  <a:schemeClr val="accent2"/>
                </a:solidFill>
                <a:effectLst>
                  <a:outerShdw blurRad="38100" dist="38100" dir="2700000" algn="tl">
                    <a:srgbClr val="000000"/>
                  </a:outerShdw>
                </a:effectLst>
              </a:rPr>
              <a:t>New Product</a:t>
            </a:r>
          </a:p>
        </p:txBody>
      </p:sp>
      <p:sp>
        <p:nvSpPr>
          <p:cNvPr id="131079" name="Rectangle 7">
            <a:extLst>
              <a:ext uri="{FF2B5EF4-FFF2-40B4-BE49-F238E27FC236}">
                <a16:creationId xmlns:a16="http://schemas.microsoft.com/office/drawing/2014/main" id="{6BDC1072-FD45-2A42-B0E3-51BF8E1FF50A}"/>
              </a:ext>
            </a:extLst>
          </p:cNvPr>
          <p:cNvSpPr>
            <a:spLocks noChangeArrowheads="1"/>
          </p:cNvSpPr>
          <p:nvPr/>
        </p:nvSpPr>
        <p:spPr bwMode="auto">
          <a:xfrm>
            <a:off x="1932275" y="3308351"/>
            <a:ext cx="1056701" cy="705321"/>
          </a:xfrm>
          <a:prstGeom prst="rect">
            <a:avLst/>
          </a:prstGeom>
          <a:solidFill>
            <a:schemeClr val="hlink"/>
          </a:solidFill>
          <a:ln w="12700">
            <a:noFill/>
            <a:miter lim="800000"/>
            <a:headEnd/>
            <a:tailEnd/>
          </a:ln>
          <a:effectLst/>
        </p:spPr>
        <p:txBody>
          <a:bodyPr wrap="none" lIns="90488" tIns="44450" rIns="90488" bIns="44450">
            <a:spAutoFit/>
          </a:bodyPr>
          <a:lstStyle/>
          <a:p>
            <a:pPr algn="ctr" eaLnBrk="0" hangingPunct="0">
              <a:defRPr/>
            </a:pPr>
            <a:r>
              <a:rPr lang="en-US" sz="2000" b="1">
                <a:solidFill>
                  <a:schemeClr val="accent2"/>
                </a:solidFill>
                <a:effectLst>
                  <a:outerShdw blurRad="38100" dist="38100" dir="2700000" algn="tl">
                    <a:srgbClr val="000000"/>
                  </a:outerShdw>
                </a:effectLst>
              </a:rPr>
              <a:t>Existing </a:t>
            </a:r>
          </a:p>
          <a:p>
            <a:pPr algn="ctr" eaLnBrk="0" hangingPunct="0">
              <a:defRPr/>
            </a:pPr>
            <a:r>
              <a:rPr lang="en-US" sz="2000" b="1">
                <a:solidFill>
                  <a:schemeClr val="accent2"/>
                </a:solidFill>
                <a:effectLst>
                  <a:outerShdw blurRad="38100" dist="38100" dir="2700000" algn="tl">
                    <a:srgbClr val="000000"/>
                  </a:outerShdw>
                </a:effectLst>
              </a:rPr>
              <a:t>Market</a:t>
            </a:r>
          </a:p>
        </p:txBody>
      </p:sp>
      <p:sp>
        <p:nvSpPr>
          <p:cNvPr id="131080" name="Rectangle 8">
            <a:extLst>
              <a:ext uri="{FF2B5EF4-FFF2-40B4-BE49-F238E27FC236}">
                <a16:creationId xmlns:a16="http://schemas.microsoft.com/office/drawing/2014/main" id="{18E7A57D-4609-D946-BE34-D21CD7600C03}"/>
              </a:ext>
            </a:extLst>
          </p:cNvPr>
          <p:cNvSpPr>
            <a:spLocks noChangeArrowheads="1"/>
          </p:cNvSpPr>
          <p:nvPr/>
        </p:nvSpPr>
        <p:spPr bwMode="auto">
          <a:xfrm>
            <a:off x="1968185" y="4679951"/>
            <a:ext cx="957892" cy="705321"/>
          </a:xfrm>
          <a:prstGeom prst="rect">
            <a:avLst/>
          </a:prstGeom>
          <a:solidFill>
            <a:schemeClr val="hlink"/>
          </a:solidFill>
          <a:ln w="12700">
            <a:noFill/>
            <a:miter lim="800000"/>
            <a:headEnd/>
            <a:tailEnd/>
          </a:ln>
          <a:effectLst/>
        </p:spPr>
        <p:txBody>
          <a:bodyPr wrap="none" lIns="90488" tIns="44450" rIns="90488" bIns="44450">
            <a:spAutoFit/>
          </a:bodyPr>
          <a:lstStyle/>
          <a:p>
            <a:pPr algn="ctr" eaLnBrk="0" hangingPunct="0">
              <a:defRPr/>
            </a:pPr>
            <a:r>
              <a:rPr lang="en-US" sz="2000" b="1">
                <a:solidFill>
                  <a:schemeClr val="accent2"/>
                </a:solidFill>
                <a:effectLst>
                  <a:outerShdw blurRad="38100" dist="38100" dir="2700000" algn="tl">
                    <a:srgbClr val="000000"/>
                  </a:outerShdw>
                </a:effectLst>
              </a:rPr>
              <a:t>New </a:t>
            </a:r>
          </a:p>
          <a:p>
            <a:pPr algn="ctr" eaLnBrk="0" hangingPunct="0">
              <a:defRPr/>
            </a:pPr>
            <a:r>
              <a:rPr lang="en-US" sz="2000" b="1">
                <a:solidFill>
                  <a:schemeClr val="accent2"/>
                </a:solidFill>
                <a:effectLst>
                  <a:outerShdw blurRad="38100" dist="38100" dir="2700000" algn="tl">
                    <a:srgbClr val="000000"/>
                  </a:outerShdw>
                </a:effectLst>
              </a:rPr>
              <a:t>Market</a:t>
            </a:r>
          </a:p>
        </p:txBody>
      </p:sp>
      <p:sp>
        <p:nvSpPr>
          <p:cNvPr id="131081" name="Rectangle 9">
            <a:extLst>
              <a:ext uri="{FF2B5EF4-FFF2-40B4-BE49-F238E27FC236}">
                <a16:creationId xmlns:a16="http://schemas.microsoft.com/office/drawing/2014/main" id="{33614F9B-E65D-5D4C-8359-8D9761227C3E}"/>
              </a:ext>
            </a:extLst>
          </p:cNvPr>
          <p:cNvSpPr>
            <a:spLocks noChangeArrowheads="1"/>
          </p:cNvSpPr>
          <p:nvPr/>
        </p:nvSpPr>
        <p:spPr bwMode="auto">
          <a:xfrm>
            <a:off x="4173633" y="3186113"/>
            <a:ext cx="1687322" cy="828432"/>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Penetration</a:t>
            </a:r>
          </a:p>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Strategies</a:t>
            </a:r>
          </a:p>
        </p:txBody>
      </p:sp>
      <p:sp>
        <p:nvSpPr>
          <p:cNvPr id="131082" name="Rectangle 10">
            <a:extLst>
              <a:ext uri="{FF2B5EF4-FFF2-40B4-BE49-F238E27FC236}">
                <a16:creationId xmlns:a16="http://schemas.microsoft.com/office/drawing/2014/main" id="{62043F30-0400-E34D-84BC-CD614E7FD820}"/>
              </a:ext>
            </a:extLst>
          </p:cNvPr>
          <p:cNvSpPr>
            <a:spLocks noChangeArrowheads="1"/>
          </p:cNvSpPr>
          <p:nvPr/>
        </p:nvSpPr>
        <p:spPr bwMode="auto">
          <a:xfrm>
            <a:off x="3984534" y="4329113"/>
            <a:ext cx="1909947" cy="1197764"/>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Market </a:t>
            </a:r>
          </a:p>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Development</a:t>
            </a:r>
          </a:p>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 Strategies</a:t>
            </a:r>
          </a:p>
        </p:txBody>
      </p:sp>
      <p:sp>
        <p:nvSpPr>
          <p:cNvPr id="131083" name="Rectangle 11">
            <a:extLst>
              <a:ext uri="{FF2B5EF4-FFF2-40B4-BE49-F238E27FC236}">
                <a16:creationId xmlns:a16="http://schemas.microsoft.com/office/drawing/2014/main" id="{16607759-6FA9-324D-8457-E3655CC50E34}"/>
              </a:ext>
            </a:extLst>
          </p:cNvPr>
          <p:cNvSpPr>
            <a:spLocks noChangeArrowheads="1"/>
          </p:cNvSpPr>
          <p:nvPr/>
        </p:nvSpPr>
        <p:spPr bwMode="auto">
          <a:xfrm>
            <a:off x="7261134" y="3033713"/>
            <a:ext cx="1909947" cy="1197764"/>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Product</a:t>
            </a:r>
          </a:p>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Development</a:t>
            </a:r>
          </a:p>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Strategies</a:t>
            </a:r>
          </a:p>
        </p:txBody>
      </p:sp>
      <p:sp>
        <p:nvSpPr>
          <p:cNvPr id="131084" name="Rectangle 12">
            <a:extLst>
              <a:ext uri="{FF2B5EF4-FFF2-40B4-BE49-F238E27FC236}">
                <a16:creationId xmlns:a16="http://schemas.microsoft.com/office/drawing/2014/main" id="{017E2CB6-AE3E-6E44-91DB-E17ED230FDEF}"/>
              </a:ext>
            </a:extLst>
          </p:cNvPr>
          <p:cNvSpPr>
            <a:spLocks noChangeArrowheads="1"/>
          </p:cNvSpPr>
          <p:nvPr/>
        </p:nvSpPr>
        <p:spPr bwMode="auto">
          <a:xfrm>
            <a:off x="7208675" y="4481513"/>
            <a:ext cx="2016450" cy="828432"/>
          </a:xfrm>
          <a:prstGeom prst="rect">
            <a:avLst/>
          </a:prstGeom>
          <a:noFill/>
          <a:ln w="12700">
            <a:noFill/>
            <a:miter lim="800000"/>
            <a:headEnd/>
            <a:tailEnd/>
          </a:ln>
          <a:effectLst/>
        </p:spPr>
        <p:txBody>
          <a:bodyPr wrap="none" lIns="90488" tIns="44450" rIns="90488" bIns="44450">
            <a:spAutoFit/>
          </a:bodyPr>
          <a:lstStyle/>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Diversification</a:t>
            </a:r>
          </a:p>
          <a:p>
            <a:pPr algn="ctr" eaLnBrk="0" hangingPunct="0">
              <a:defRPr/>
            </a:pPr>
            <a:r>
              <a:rPr lang="en-US" sz="2400" b="1">
                <a:solidFill>
                  <a:srgbClr val="B50069"/>
                </a:solidFill>
                <a:effectLst>
                  <a:outerShdw blurRad="38100" dist="38100" dir="2700000" algn="tl">
                    <a:srgbClr val="C0C0C0"/>
                  </a:outerShdw>
                </a:effectLst>
                <a:latin typeface="BernhardMod BT" pitchFamily="18" charset="0"/>
              </a:rPr>
              <a:t>Strategies</a:t>
            </a:r>
          </a:p>
        </p:txBody>
      </p:sp>
      <p:sp>
        <p:nvSpPr>
          <p:cNvPr id="131085" name="Rectangle 13">
            <a:extLst>
              <a:ext uri="{FF2B5EF4-FFF2-40B4-BE49-F238E27FC236}">
                <a16:creationId xmlns:a16="http://schemas.microsoft.com/office/drawing/2014/main" id="{C8BBB6D8-A7E4-F840-B58B-180DE7F8B222}"/>
              </a:ext>
            </a:extLst>
          </p:cNvPr>
          <p:cNvSpPr>
            <a:spLocks noGrp="1"/>
          </p:cNvSpPr>
          <p:nvPr>
            <p:ph type="title"/>
          </p:nvPr>
        </p:nvSpPr>
        <p:spPr bwMode="auto">
          <a:xfrm>
            <a:off x="2438400" y="381000"/>
            <a:ext cx="7772400" cy="1162050"/>
          </a:xfrm>
        </p:spPr>
        <p:txBody>
          <a:bodyPr vert="horz" wrap="square" lIns="90488" tIns="44450" rIns="90488" bIns="44450" numCol="1" rtlCol="0" anchor="b" anchorCtr="0" compatLnSpc="1">
            <a:prstTxWarp prst="textNoShape">
              <a:avLst/>
            </a:prstTxWarp>
            <a:normAutofit/>
          </a:bodyPr>
          <a:lstStyle/>
          <a:p>
            <a:pPr>
              <a:defRPr/>
            </a:pPr>
            <a:r>
              <a:rPr lang="en-US" sz="3700" i="1">
                <a:solidFill>
                  <a:srgbClr val="B50069"/>
                </a:solidFill>
              </a:rPr>
              <a:t>Ways to Elaborate a Given Business</a:t>
            </a:r>
          </a:p>
        </p:txBody>
      </p:sp>
      <p:sp>
        <p:nvSpPr>
          <p:cNvPr id="45070" name="Line 14">
            <a:extLst>
              <a:ext uri="{FF2B5EF4-FFF2-40B4-BE49-F238E27FC236}">
                <a16:creationId xmlns:a16="http://schemas.microsoft.com/office/drawing/2014/main" id="{48B14D1C-4490-BD4E-9299-E213FD0880C6}"/>
              </a:ext>
            </a:extLst>
          </p:cNvPr>
          <p:cNvSpPr>
            <a:spLocks noChangeShapeType="1"/>
          </p:cNvSpPr>
          <p:nvPr/>
        </p:nvSpPr>
        <p:spPr bwMode="auto">
          <a:xfrm>
            <a:off x="2552700" y="1600200"/>
            <a:ext cx="7543800" cy="0"/>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44130044"/>
      </p:ext>
    </p:extLst>
  </p:cSld>
  <p:clrMapOvr>
    <a:masterClrMapping/>
  </p:clrMapOvr>
  <p:transition spd="med">
    <p:pull dir="d"/>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73FF5B7-A5A6-7946-8486-0E37EE88FC0D}"/>
              </a:ext>
            </a:extLst>
          </p:cNvPr>
          <p:cNvSpPr>
            <a:spLocks noGrp="1"/>
          </p:cNvSpPr>
          <p:nvPr>
            <p:ph type="title"/>
          </p:nvPr>
        </p:nvSpPr>
        <p:spPr bwMode="auto"/>
        <p:txBody>
          <a:bodyPr vert="horz" wrap="square" lIns="90488" tIns="44450" rIns="90488" bIns="44450" numCol="1" rtlCol="0" anchor="b" anchorCtr="0" compatLnSpc="1">
            <a:prstTxWarp prst="textNoShape">
              <a:avLst/>
            </a:prstTxWarp>
            <a:normAutofit/>
          </a:bodyPr>
          <a:lstStyle/>
          <a:p>
            <a:pPr>
              <a:defRPr/>
            </a:pPr>
            <a:r>
              <a:rPr lang="en-US" b="0" i="1">
                <a:solidFill>
                  <a:srgbClr val="B50069"/>
                </a:solidFill>
                <a:effectLst/>
              </a:rPr>
              <a:t>Strategies of Differentiation</a:t>
            </a:r>
          </a:p>
        </p:txBody>
      </p:sp>
      <p:sp>
        <p:nvSpPr>
          <p:cNvPr id="125955" name="Rectangle 3">
            <a:extLst>
              <a:ext uri="{FF2B5EF4-FFF2-40B4-BE49-F238E27FC236}">
                <a16:creationId xmlns:a16="http://schemas.microsoft.com/office/drawing/2014/main" id="{E004194B-67F5-3D49-A08B-74FC72CE83AE}"/>
              </a:ext>
            </a:extLst>
          </p:cNvPr>
          <p:cNvSpPr>
            <a:spLocks noGrp="1"/>
          </p:cNvSpPr>
          <p:nvPr>
            <p:ph type="body" idx="1"/>
          </p:nvPr>
        </p:nvSpPr>
        <p:spPr>
          <a:xfrm>
            <a:off x="3048000" y="2438400"/>
            <a:ext cx="5867400" cy="3657600"/>
          </a:xfrm>
          <a:noFill/>
        </p:spPr>
        <p:txBody>
          <a:bodyPr vert="horz" lIns="90488" tIns="44450" rIns="90488" bIns="44450" rtlCol="0">
            <a:normAutofit/>
          </a:bodyPr>
          <a:lstStyle/>
          <a:p>
            <a:pPr>
              <a:buClr>
                <a:schemeClr val="accent2"/>
              </a:buClr>
              <a:buFont typeface="Monotype Sorts" pitchFamily="2" charset="2"/>
              <a:buChar char="í"/>
            </a:pPr>
            <a:r>
              <a:rPr lang="en-US" altLang="en-US"/>
              <a:t> </a:t>
            </a:r>
            <a:r>
              <a:rPr lang="en-US" altLang="en-US" b="1" i="1">
                <a:solidFill>
                  <a:schemeClr val="accent1"/>
                </a:solidFill>
              </a:rPr>
              <a:t>Price Differentiation.</a:t>
            </a:r>
          </a:p>
          <a:p>
            <a:pPr>
              <a:buClr>
                <a:schemeClr val="accent2"/>
              </a:buClr>
              <a:buFont typeface="Monotype Sorts" pitchFamily="2" charset="2"/>
              <a:buChar char="í"/>
            </a:pPr>
            <a:r>
              <a:rPr lang="en-US" altLang="en-US" b="1" i="1">
                <a:solidFill>
                  <a:schemeClr val="accent1"/>
                </a:solidFill>
              </a:rPr>
              <a:t> Image Differentiation.</a:t>
            </a:r>
          </a:p>
          <a:p>
            <a:pPr>
              <a:buClr>
                <a:schemeClr val="accent2"/>
              </a:buClr>
              <a:buFont typeface="Monotype Sorts" pitchFamily="2" charset="2"/>
              <a:buChar char="í"/>
            </a:pPr>
            <a:r>
              <a:rPr lang="en-US" altLang="en-US" b="1" i="1">
                <a:solidFill>
                  <a:schemeClr val="accent1"/>
                </a:solidFill>
              </a:rPr>
              <a:t> Support Differentiation.</a:t>
            </a:r>
          </a:p>
          <a:p>
            <a:pPr>
              <a:buClr>
                <a:schemeClr val="accent2"/>
              </a:buClr>
              <a:buFont typeface="Monotype Sorts" pitchFamily="2" charset="2"/>
              <a:buChar char="í"/>
            </a:pPr>
            <a:r>
              <a:rPr lang="en-US" altLang="en-US" b="1" i="1">
                <a:solidFill>
                  <a:schemeClr val="accent1"/>
                </a:solidFill>
              </a:rPr>
              <a:t> Quality Differentiation.</a:t>
            </a:r>
          </a:p>
          <a:p>
            <a:pPr>
              <a:buClr>
                <a:schemeClr val="accent2"/>
              </a:buClr>
              <a:buFont typeface="Monotype Sorts" pitchFamily="2" charset="2"/>
              <a:buChar char="í"/>
            </a:pPr>
            <a:r>
              <a:rPr lang="en-US" altLang="en-US" b="1" i="1">
                <a:solidFill>
                  <a:schemeClr val="accent1"/>
                </a:solidFill>
              </a:rPr>
              <a:t> Design Differentiation.</a:t>
            </a:r>
          </a:p>
          <a:p>
            <a:pPr>
              <a:buClr>
                <a:schemeClr val="accent2"/>
              </a:buClr>
              <a:buFont typeface="Monotype Sorts" pitchFamily="2" charset="2"/>
              <a:buChar char="í"/>
            </a:pPr>
            <a:r>
              <a:rPr lang="en-US" altLang="en-US" b="1" i="1">
                <a:solidFill>
                  <a:schemeClr val="accent1"/>
                </a:solidFill>
              </a:rPr>
              <a:t> Undifferentiation.</a:t>
            </a:r>
          </a:p>
        </p:txBody>
      </p:sp>
    </p:spTree>
    <p:extLst>
      <p:ext uri="{BB962C8B-B14F-4D97-AF65-F5344CB8AC3E}">
        <p14:creationId xmlns:p14="http://schemas.microsoft.com/office/powerpoint/2010/main" val="1520860700"/>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box(out)">
                                      <p:cBhvr>
                                        <p:cTn id="7" dur="500"/>
                                        <p:tgtEl>
                                          <p:spTgt spid="125955">
                                            <p:txEl>
                                              <p:pRg st="0" end="0"/>
                                            </p:txEl>
                                          </p:spTgt>
                                        </p:tgtEl>
                                      </p:cBhvr>
                                    </p:animEffect>
                                  </p:childTnLst>
                                  <p:subTnLst>
                                    <p:animClr clrSpc="rgb" dir="cw">
                                      <p:cBhvr override="childStyle">
                                        <p:cTn dur="1" fill="hold" display="0" masterRel="nextClick" afterEffect="1"/>
                                        <p:tgtEl>
                                          <p:spTgt spid="125955">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box(out)">
                                      <p:cBhvr>
                                        <p:cTn id="12" dur="500"/>
                                        <p:tgtEl>
                                          <p:spTgt spid="125955">
                                            <p:txEl>
                                              <p:pRg st="1" end="1"/>
                                            </p:txEl>
                                          </p:spTgt>
                                        </p:tgtEl>
                                      </p:cBhvr>
                                    </p:animEffect>
                                  </p:childTnLst>
                                  <p:subTnLst>
                                    <p:animClr clrSpc="rgb" dir="cw">
                                      <p:cBhvr override="childStyle">
                                        <p:cTn dur="1" fill="hold" display="0" masterRel="nextClick" afterEffect="1"/>
                                        <p:tgtEl>
                                          <p:spTgt spid="125955">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Effect transition="in" filter="box(out)">
                                      <p:cBhvr>
                                        <p:cTn id="17" dur="500"/>
                                        <p:tgtEl>
                                          <p:spTgt spid="125955">
                                            <p:txEl>
                                              <p:pRg st="2" end="2"/>
                                            </p:txEl>
                                          </p:spTgt>
                                        </p:tgtEl>
                                      </p:cBhvr>
                                    </p:animEffect>
                                  </p:childTnLst>
                                  <p:subTnLst>
                                    <p:animClr clrSpc="rgb" dir="cw">
                                      <p:cBhvr override="childStyle">
                                        <p:cTn dur="1" fill="hold" display="0" masterRel="nextClick" afterEffect="1"/>
                                        <p:tgtEl>
                                          <p:spTgt spid="125955">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25955">
                                            <p:txEl>
                                              <p:pRg st="3" end="3"/>
                                            </p:txEl>
                                          </p:spTgt>
                                        </p:tgtEl>
                                        <p:attrNameLst>
                                          <p:attrName>style.visibility</p:attrName>
                                        </p:attrNameLst>
                                      </p:cBhvr>
                                      <p:to>
                                        <p:strVal val="visible"/>
                                      </p:to>
                                    </p:set>
                                    <p:animEffect transition="in" filter="box(out)">
                                      <p:cBhvr>
                                        <p:cTn id="22" dur="500"/>
                                        <p:tgtEl>
                                          <p:spTgt spid="125955">
                                            <p:txEl>
                                              <p:pRg st="3" end="3"/>
                                            </p:txEl>
                                          </p:spTgt>
                                        </p:tgtEl>
                                      </p:cBhvr>
                                    </p:animEffect>
                                  </p:childTnLst>
                                  <p:subTnLst>
                                    <p:animClr clrSpc="rgb" dir="cw">
                                      <p:cBhvr override="childStyle">
                                        <p:cTn dur="1" fill="hold" display="0" masterRel="nextClick" afterEffect="1"/>
                                        <p:tgtEl>
                                          <p:spTgt spid="125955">
                                            <p:txEl>
                                              <p:pRg st="3" end="3"/>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25955">
                                            <p:txEl>
                                              <p:pRg st="4" end="4"/>
                                            </p:txEl>
                                          </p:spTgt>
                                        </p:tgtEl>
                                        <p:attrNameLst>
                                          <p:attrName>style.visibility</p:attrName>
                                        </p:attrNameLst>
                                      </p:cBhvr>
                                      <p:to>
                                        <p:strVal val="visible"/>
                                      </p:to>
                                    </p:set>
                                    <p:animEffect transition="in" filter="box(out)">
                                      <p:cBhvr>
                                        <p:cTn id="27" dur="500"/>
                                        <p:tgtEl>
                                          <p:spTgt spid="125955">
                                            <p:txEl>
                                              <p:pRg st="4" end="4"/>
                                            </p:txEl>
                                          </p:spTgt>
                                        </p:tgtEl>
                                      </p:cBhvr>
                                    </p:animEffect>
                                  </p:childTnLst>
                                  <p:subTnLst>
                                    <p:animClr clrSpc="rgb" dir="cw">
                                      <p:cBhvr override="childStyle">
                                        <p:cTn dur="1" fill="hold" display="0" masterRel="nextClick" afterEffect="1"/>
                                        <p:tgtEl>
                                          <p:spTgt spid="125955">
                                            <p:txEl>
                                              <p:pRg st="4" end="4"/>
                                            </p:txEl>
                                          </p:spTgt>
                                        </p:tgtEl>
                                        <p:attrNameLst>
                                          <p:attrName>ppt_c</p:attrName>
                                        </p:attrNameLst>
                                      </p:cBhvr>
                                      <p:to>
                                        <a:schemeClr val="tx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25955">
                                            <p:txEl>
                                              <p:pRg st="5" end="5"/>
                                            </p:txEl>
                                          </p:spTgt>
                                        </p:tgtEl>
                                        <p:attrNameLst>
                                          <p:attrName>style.visibility</p:attrName>
                                        </p:attrNameLst>
                                      </p:cBhvr>
                                      <p:to>
                                        <p:strVal val="visible"/>
                                      </p:to>
                                    </p:set>
                                    <p:animEffect transition="in" filter="box(out)">
                                      <p:cBhvr>
                                        <p:cTn id="32" dur="500"/>
                                        <p:tgtEl>
                                          <p:spTgt spid="125955">
                                            <p:txEl>
                                              <p:pRg st="5" end="5"/>
                                            </p:txEl>
                                          </p:spTgt>
                                        </p:tgtEl>
                                      </p:cBhvr>
                                    </p:animEffect>
                                  </p:childTnLst>
                                  <p:subTnLst>
                                    <p:animClr clrSpc="rgb" dir="cw">
                                      <p:cBhvr override="childStyle">
                                        <p:cTn dur="1" fill="hold" display="0" masterRel="nextClick" afterEffect="1"/>
                                        <p:tgtEl>
                                          <p:spTgt spid="12595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2F458592-98B8-5C4B-A836-34D2607B1B79}"/>
              </a:ext>
            </a:extLst>
          </p:cNvPr>
          <p:cNvSpPr>
            <a:spLocks noGrp="1"/>
          </p:cNvSpPr>
          <p:nvPr>
            <p:ph type="title"/>
          </p:nvPr>
        </p:nvSpPr>
        <p:spPr bwMode="auto"/>
        <p:txBody>
          <a:bodyPr vert="horz" wrap="square" lIns="90488" tIns="44450" rIns="90488" bIns="44450" numCol="1" rtlCol="0" anchor="b" anchorCtr="0" compatLnSpc="1">
            <a:prstTxWarp prst="textNoShape">
              <a:avLst/>
            </a:prstTxWarp>
            <a:normAutofit/>
          </a:bodyPr>
          <a:lstStyle/>
          <a:p>
            <a:pPr>
              <a:defRPr/>
            </a:pPr>
            <a:r>
              <a:rPr lang="en-US" b="0" i="1">
                <a:solidFill>
                  <a:srgbClr val="B50069"/>
                </a:solidFill>
                <a:effectLst/>
              </a:rPr>
              <a:t>Strategies of Scope</a:t>
            </a:r>
          </a:p>
        </p:txBody>
      </p:sp>
      <p:sp>
        <p:nvSpPr>
          <p:cNvPr id="126979" name="Rectangle 3">
            <a:extLst>
              <a:ext uri="{FF2B5EF4-FFF2-40B4-BE49-F238E27FC236}">
                <a16:creationId xmlns:a16="http://schemas.microsoft.com/office/drawing/2014/main" id="{7530EB24-8843-1A44-B80D-C527BC96B268}"/>
              </a:ext>
            </a:extLst>
          </p:cNvPr>
          <p:cNvSpPr>
            <a:spLocks noGrp="1"/>
          </p:cNvSpPr>
          <p:nvPr>
            <p:ph type="body" idx="1"/>
          </p:nvPr>
        </p:nvSpPr>
        <p:spPr>
          <a:xfrm>
            <a:off x="3124200" y="2133600"/>
            <a:ext cx="7467600" cy="4648200"/>
          </a:xfrm>
          <a:noFill/>
        </p:spPr>
        <p:txBody>
          <a:bodyPr vert="horz" lIns="90488" tIns="44450" rIns="90488" bIns="44450" rtlCol="0">
            <a:normAutofit/>
          </a:bodyPr>
          <a:lstStyle/>
          <a:p>
            <a:pPr>
              <a:buClr>
                <a:schemeClr val="accent2"/>
              </a:buClr>
              <a:buFont typeface="Monotype Sorts" pitchFamily="2" charset="2"/>
              <a:buChar char="í"/>
            </a:pPr>
            <a:r>
              <a:rPr lang="en-US" altLang="en-US" b="1" i="1">
                <a:solidFill>
                  <a:schemeClr val="accent1"/>
                </a:solidFill>
              </a:rPr>
              <a:t>Unsegmentation.</a:t>
            </a:r>
          </a:p>
          <a:p>
            <a:pPr>
              <a:buClr>
                <a:schemeClr val="accent2"/>
              </a:buClr>
              <a:buFont typeface="Monotype Sorts" pitchFamily="2" charset="2"/>
              <a:buChar char="í"/>
            </a:pPr>
            <a:r>
              <a:rPr lang="en-US" altLang="en-US" b="1" i="1">
                <a:solidFill>
                  <a:schemeClr val="accent1"/>
                </a:solidFill>
              </a:rPr>
              <a:t>Segmentation.</a:t>
            </a:r>
          </a:p>
          <a:p>
            <a:pPr>
              <a:buClr>
                <a:schemeClr val="accent2"/>
              </a:buClr>
              <a:buFont typeface="Monotype Sorts" pitchFamily="2" charset="2"/>
              <a:buChar char="í"/>
            </a:pPr>
            <a:r>
              <a:rPr lang="en-US" altLang="en-US" b="1" i="1">
                <a:solidFill>
                  <a:schemeClr val="accent1"/>
                </a:solidFill>
              </a:rPr>
              <a:t>Niche.</a:t>
            </a:r>
          </a:p>
          <a:p>
            <a:pPr>
              <a:buClr>
                <a:schemeClr val="accent2"/>
              </a:buClr>
              <a:buFont typeface="Monotype Sorts" pitchFamily="2" charset="2"/>
              <a:buChar char="í"/>
            </a:pPr>
            <a:r>
              <a:rPr lang="en-US" altLang="en-US" b="1" i="1">
                <a:solidFill>
                  <a:schemeClr val="accent1"/>
                </a:solidFill>
              </a:rPr>
              <a:t>Customizing.</a:t>
            </a:r>
          </a:p>
        </p:txBody>
      </p:sp>
      <p:graphicFrame>
        <p:nvGraphicFramePr>
          <p:cNvPr id="2050" name="Object 4">
            <a:hlinkClick r:id="" action="ppaction://ole?verb=0"/>
            <a:extLst>
              <a:ext uri="{FF2B5EF4-FFF2-40B4-BE49-F238E27FC236}">
                <a16:creationId xmlns:a16="http://schemas.microsoft.com/office/drawing/2014/main" id="{2CAFE7D7-A6EE-3743-A1E9-12CAC7518E1C}"/>
              </a:ext>
            </a:extLst>
          </p:cNvPr>
          <p:cNvGraphicFramePr>
            <a:graphicFrameLocks/>
          </p:cNvGraphicFramePr>
          <p:nvPr/>
        </p:nvGraphicFramePr>
        <p:xfrm>
          <a:off x="6610350" y="2208214"/>
          <a:ext cx="3905250" cy="4333875"/>
        </p:xfrm>
        <a:graphic>
          <a:graphicData uri="http://schemas.openxmlformats.org/presentationml/2006/ole">
            <mc:AlternateContent xmlns:mc="http://schemas.openxmlformats.org/markup-compatibility/2006">
              <mc:Choice xmlns:v="urn:schemas-microsoft-com:vml" Requires="v">
                <p:oleObj spid="_x0000_s16385" name="CorelDRAW!" r:id="rId4" imgW="53746400" imgH="59651900" progId="CDraw4">
                  <p:embed/>
                </p:oleObj>
              </mc:Choice>
              <mc:Fallback>
                <p:oleObj name="CorelDRAW!" r:id="rId4" imgW="53746400" imgH="59651900" progId="CDraw4">
                  <p:embed/>
                  <p:pic>
                    <p:nvPicPr>
                      <p:cNvPr id="2050" name="Object 4">
                        <a:hlinkClick r:id="" action="ppaction://ole?verb=0"/>
                        <a:extLst>
                          <a:ext uri="{FF2B5EF4-FFF2-40B4-BE49-F238E27FC236}">
                            <a16:creationId xmlns:a16="http://schemas.microsoft.com/office/drawing/2014/main" id="{2CAFE7D7-A6EE-3743-A1E9-12CAC7518E1C}"/>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0350" y="2208214"/>
                        <a:ext cx="390525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73794737"/>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blinds(vertical)">
                                      <p:cBhvr>
                                        <p:cTn id="7" dur="500"/>
                                        <p:tgtEl>
                                          <p:spTgt spid="126979">
                                            <p:txEl>
                                              <p:pRg st="0" end="0"/>
                                            </p:txEl>
                                          </p:spTgt>
                                        </p:tgtEl>
                                      </p:cBhvr>
                                    </p:animEffect>
                                  </p:childTnLst>
                                  <p:subTnLst>
                                    <p:animClr clrSpc="rgb" dir="cw">
                                      <p:cBhvr override="childStyle">
                                        <p:cTn dur="1" fill="hold" display="0" masterRel="nextClick" afterEffect="1"/>
                                        <p:tgtEl>
                                          <p:spTgt spid="126979">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blinds(vertical)">
                                      <p:cBhvr>
                                        <p:cTn id="12" dur="500"/>
                                        <p:tgtEl>
                                          <p:spTgt spid="126979">
                                            <p:txEl>
                                              <p:pRg st="1" end="1"/>
                                            </p:txEl>
                                          </p:spTgt>
                                        </p:tgtEl>
                                      </p:cBhvr>
                                    </p:animEffect>
                                  </p:childTnLst>
                                  <p:subTnLst>
                                    <p:animClr clrSpc="rgb" dir="cw">
                                      <p:cBhvr override="childStyle">
                                        <p:cTn dur="1" fill="hold" display="0" masterRel="nextClick" afterEffect="1"/>
                                        <p:tgtEl>
                                          <p:spTgt spid="126979">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26979">
                                            <p:txEl>
                                              <p:pRg st="2" end="2"/>
                                            </p:txEl>
                                          </p:spTgt>
                                        </p:tgtEl>
                                        <p:attrNameLst>
                                          <p:attrName>style.visibility</p:attrName>
                                        </p:attrNameLst>
                                      </p:cBhvr>
                                      <p:to>
                                        <p:strVal val="visible"/>
                                      </p:to>
                                    </p:set>
                                    <p:animEffect transition="in" filter="blinds(vertical)">
                                      <p:cBhvr>
                                        <p:cTn id="17" dur="500"/>
                                        <p:tgtEl>
                                          <p:spTgt spid="126979">
                                            <p:txEl>
                                              <p:pRg st="2" end="2"/>
                                            </p:txEl>
                                          </p:spTgt>
                                        </p:tgtEl>
                                      </p:cBhvr>
                                    </p:animEffect>
                                  </p:childTnLst>
                                  <p:subTnLst>
                                    <p:animClr clrSpc="rgb" dir="cw">
                                      <p:cBhvr override="childStyle">
                                        <p:cTn dur="1" fill="hold" display="0" masterRel="nextClick" afterEffect="1"/>
                                        <p:tgtEl>
                                          <p:spTgt spid="126979">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26979">
                                            <p:txEl>
                                              <p:pRg st="3" end="3"/>
                                            </p:txEl>
                                          </p:spTgt>
                                        </p:tgtEl>
                                        <p:attrNameLst>
                                          <p:attrName>style.visibility</p:attrName>
                                        </p:attrNameLst>
                                      </p:cBhvr>
                                      <p:to>
                                        <p:strVal val="visible"/>
                                      </p:to>
                                    </p:set>
                                    <p:animEffect transition="in" filter="blinds(vertical)">
                                      <p:cBhvr>
                                        <p:cTn id="22" dur="500"/>
                                        <p:tgtEl>
                                          <p:spTgt spid="126979">
                                            <p:txEl>
                                              <p:pRg st="3" end="3"/>
                                            </p:txEl>
                                          </p:spTgt>
                                        </p:tgtEl>
                                      </p:cBhvr>
                                    </p:animEffect>
                                  </p:childTnLst>
                                  <p:subTnLst>
                                    <p:animClr clrSpc="rgb" dir="cw">
                                      <p:cBhvr override="childStyle">
                                        <p:cTn dur="1" fill="hold" display="0" masterRel="nextClick" afterEffect="1"/>
                                        <p:tgtEl>
                                          <p:spTgt spid="126979">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10DE5D3F-9742-B44A-9794-9D23C482E445}"/>
              </a:ext>
            </a:extLst>
          </p:cNvPr>
          <p:cNvSpPr>
            <a:spLocks noGrp="1"/>
          </p:cNvSpPr>
          <p:nvPr>
            <p:ph type="title"/>
          </p:nvPr>
        </p:nvSpPr>
        <p:spPr bwMode="auto"/>
        <p:txBody>
          <a:bodyPr vert="horz" wrap="square" lIns="90488" tIns="44450" rIns="90488" bIns="44450" numCol="1" rtlCol="0" anchor="b" anchorCtr="0" compatLnSpc="1">
            <a:prstTxWarp prst="textNoShape">
              <a:avLst/>
            </a:prstTxWarp>
            <a:normAutofit/>
          </a:bodyPr>
          <a:lstStyle/>
          <a:p>
            <a:pPr>
              <a:defRPr/>
            </a:pPr>
            <a:r>
              <a:rPr lang="en-US" b="0" i="1">
                <a:solidFill>
                  <a:srgbClr val="B50069"/>
                </a:solidFill>
                <a:effectLst/>
              </a:rPr>
              <a:t>Elaborating the Core Business</a:t>
            </a:r>
          </a:p>
        </p:txBody>
      </p:sp>
      <p:sp>
        <p:nvSpPr>
          <p:cNvPr id="128003" name="Rectangle 3">
            <a:extLst>
              <a:ext uri="{FF2B5EF4-FFF2-40B4-BE49-F238E27FC236}">
                <a16:creationId xmlns:a16="http://schemas.microsoft.com/office/drawing/2014/main" id="{E7110541-72B1-444B-8955-D5AEA1B2C471}"/>
              </a:ext>
            </a:extLst>
          </p:cNvPr>
          <p:cNvSpPr>
            <a:spLocks noGrp="1"/>
          </p:cNvSpPr>
          <p:nvPr>
            <p:ph type="body" idx="1"/>
          </p:nvPr>
        </p:nvSpPr>
        <p:spPr>
          <a:xfrm>
            <a:off x="2819400" y="2286000"/>
            <a:ext cx="7772400" cy="4114800"/>
          </a:xfrm>
          <a:noFill/>
        </p:spPr>
        <p:txBody>
          <a:bodyPr vert="horz" lIns="90488" tIns="44450" rIns="90488" bIns="44450" rtlCol="0">
            <a:normAutofit/>
          </a:bodyPr>
          <a:lstStyle/>
          <a:p>
            <a:pPr>
              <a:buClr>
                <a:schemeClr val="accent2"/>
              </a:buClr>
              <a:buSzPct val="105000"/>
              <a:buFont typeface="Monotype Sorts" pitchFamily="2" charset="2"/>
              <a:buChar char="í"/>
            </a:pPr>
            <a:r>
              <a:rPr lang="en-US" altLang="en-US" sz="2300" b="1" i="1">
                <a:solidFill>
                  <a:schemeClr val="accent1"/>
                </a:solidFill>
              </a:rPr>
              <a:t>Penetration Strategies.</a:t>
            </a:r>
          </a:p>
          <a:p>
            <a:pPr>
              <a:buClr>
                <a:schemeClr val="accent2"/>
              </a:buClr>
              <a:buSzPct val="105000"/>
              <a:buFont typeface="Monotype Sorts" pitchFamily="2" charset="2"/>
              <a:buChar char="í"/>
            </a:pPr>
            <a:r>
              <a:rPr lang="en-US" altLang="en-US" sz="2300" b="1" i="1">
                <a:solidFill>
                  <a:schemeClr val="accent1"/>
                </a:solidFill>
              </a:rPr>
              <a:t>Market Development Strategies.</a:t>
            </a:r>
          </a:p>
          <a:p>
            <a:pPr>
              <a:buClr>
                <a:schemeClr val="accent2"/>
              </a:buClr>
              <a:buSzPct val="105000"/>
              <a:buFont typeface="Monotype Sorts" pitchFamily="2" charset="2"/>
              <a:buChar char="í"/>
            </a:pPr>
            <a:r>
              <a:rPr lang="en-US" altLang="en-US" sz="2300" b="1" i="1">
                <a:solidFill>
                  <a:schemeClr val="accent1"/>
                </a:solidFill>
              </a:rPr>
              <a:t>Geographic Expansion Strategies.</a:t>
            </a:r>
          </a:p>
          <a:p>
            <a:pPr>
              <a:buClr>
                <a:schemeClr val="accent2"/>
              </a:buClr>
              <a:buSzPct val="105000"/>
              <a:buFont typeface="Monotype Sorts" pitchFamily="2" charset="2"/>
              <a:buChar char="í"/>
            </a:pPr>
            <a:r>
              <a:rPr lang="en-US" altLang="en-US" sz="2300" b="1" i="1">
                <a:solidFill>
                  <a:schemeClr val="accent1"/>
                </a:solidFill>
              </a:rPr>
              <a:t>Product Development Strategies.</a:t>
            </a:r>
          </a:p>
        </p:txBody>
      </p:sp>
    </p:spTree>
    <p:extLst>
      <p:ext uri="{BB962C8B-B14F-4D97-AF65-F5344CB8AC3E}">
        <p14:creationId xmlns:p14="http://schemas.microsoft.com/office/powerpoint/2010/main" val="499297346"/>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calcmode="lin" valueType="num">
                                      <p:cBhvr additive="base">
                                        <p:cTn id="7" dur="500" fill="hold"/>
                                        <p:tgtEl>
                                          <p:spTgt spid="1280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0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8003">
                                            <p:txEl>
                                              <p:pRg st="0" end="0"/>
                                            </p:txEl>
                                          </p:spTgt>
                                        </p:tgtEl>
                                        <p:attrNameLst>
                                          <p:attrName>ppt_c</p:attrName>
                                        </p:attrNameLst>
                                      </p:cBhvr>
                                      <p:to>
                                        <a:schemeClr val="bg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003">
                                            <p:txEl>
                                              <p:pRg st="1" end="1"/>
                                            </p:txEl>
                                          </p:spTgt>
                                        </p:tgtEl>
                                        <p:attrNameLst>
                                          <p:attrName>style.visibility</p:attrName>
                                        </p:attrNameLst>
                                      </p:cBhvr>
                                      <p:to>
                                        <p:strVal val="visible"/>
                                      </p:to>
                                    </p:set>
                                    <p:anim calcmode="lin" valueType="num">
                                      <p:cBhvr additive="base">
                                        <p:cTn id="13" dur="500" fill="hold"/>
                                        <p:tgtEl>
                                          <p:spTgt spid="1280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0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8003">
                                            <p:txEl>
                                              <p:pRg st="1" end="1"/>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8003">
                                            <p:txEl>
                                              <p:pRg st="2" end="2"/>
                                            </p:txEl>
                                          </p:spTgt>
                                        </p:tgtEl>
                                        <p:attrNameLst>
                                          <p:attrName>style.visibility</p:attrName>
                                        </p:attrNameLst>
                                      </p:cBhvr>
                                      <p:to>
                                        <p:strVal val="visible"/>
                                      </p:to>
                                    </p:set>
                                    <p:anim calcmode="lin" valueType="num">
                                      <p:cBhvr additive="base">
                                        <p:cTn id="19" dur="500" fill="hold"/>
                                        <p:tgtEl>
                                          <p:spTgt spid="1280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80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8003">
                                            <p:txEl>
                                              <p:pRg st="2" end="2"/>
                                            </p:txEl>
                                          </p:spTgt>
                                        </p:tgtEl>
                                        <p:attrNameLst>
                                          <p:attrName>ppt_c</p:attrName>
                                        </p:attrNameLst>
                                      </p:cBhvr>
                                      <p:to>
                                        <a:schemeClr val="bg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8003">
                                            <p:txEl>
                                              <p:pRg st="3" end="3"/>
                                            </p:txEl>
                                          </p:spTgt>
                                        </p:tgtEl>
                                        <p:attrNameLst>
                                          <p:attrName>style.visibility</p:attrName>
                                        </p:attrNameLst>
                                      </p:cBhvr>
                                      <p:to>
                                        <p:strVal val="visible"/>
                                      </p:to>
                                    </p:set>
                                    <p:anim calcmode="lin" valueType="num">
                                      <p:cBhvr additive="base">
                                        <p:cTn id="25" dur="500" fill="hold"/>
                                        <p:tgtEl>
                                          <p:spTgt spid="1280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80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8003">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0413E735-0799-4A47-8854-B0AF7EB4A678}"/>
              </a:ext>
            </a:extLst>
          </p:cNvPr>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pPr>
              <a:defRPr/>
            </a:pPr>
            <a:r>
              <a:rPr lang="en-US">
                <a:effectLst/>
              </a:rPr>
              <a:t>Strategi : Fungsional</a:t>
            </a:r>
          </a:p>
        </p:txBody>
      </p:sp>
      <p:sp>
        <p:nvSpPr>
          <p:cNvPr id="48131" name="Rectangle 3">
            <a:extLst>
              <a:ext uri="{FF2B5EF4-FFF2-40B4-BE49-F238E27FC236}">
                <a16:creationId xmlns:a16="http://schemas.microsoft.com/office/drawing/2014/main" id="{4029310C-312F-234C-91A8-5742EA600FF9}"/>
              </a:ext>
            </a:extLst>
          </p:cNvPr>
          <p:cNvSpPr>
            <a:spLocks noGrp="1"/>
          </p:cNvSpPr>
          <p:nvPr>
            <p:ph type="body" idx="1"/>
          </p:nvPr>
        </p:nvSpPr>
        <p:spPr/>
        <p:txBody>
          <a:bodyPr>
            <a:normAutofit lnSpcReduction="10000"/>
          </a:bodyPr>
          <a:lstStyle/>
          <a:p>
            <a:pPr marL="623888" indent="-514350">
              <a:buNone/>
            </a:pPr>
            <a:r>
              <a:rPr lang="en-US" altLang="en-US">
                <a:solidFill>
                  <a:schemeClr val="accent2"/>
                </a:solidFill>
              </a:rPr>
              <a:t>1.  Strategi produksi dan operasi</a:t>
            </a:r>
          </a:p>
          <a:p>
            <a:pPr marL="623888" indent="-514350">
              <a:buNone/>
            </a:pPr>
            <a:r>
              <a:rPr lang="en-US" altLang="en-US"/>
              <a:t>	(Skala ekonomi, Efek pembelajaran, kurva pengalaman)</a:t>
            </a:r>
          </a:p>
          <a:p>
            <a:pPr marL="623888" indent="-514350">
              <a:buNone/>
            </a:pPr>
            <a:r>
              <a:rPr lang="en-US" altLang="en-US">
                <a:solidFill>
                  <a:schemeClr val="accent2"/>
                </a:solidFill>
              </a:rPr>
              <a:t>2.  Strategi pemasaran</a:t>
            </a:r>
          </a:p>
          <a:p>
            <a:pPr marL="623888" indent="-514350">
              <a:buNone/>
            </a:pPr>
            <a:r>
              <a:rPr lang="en-US" altLang="en-US"/>
              <a:t>	(Segmentasi, targeting, positioning)</a:t>
            </a:r>
          </a:p>
          <a:p>
            <a:pPr marL="623888" indent="-514350">
              <a:buNone/>
            </a:pPr>
            <a:r>
              <a:rPr lang="en-US" altLang="en-US">
                <a:solidFill>
                  <a:schemeClr val="accent2"/>
                </a:solidFill>
              </a:rPr>
              <a:t>3.  Strategi keuangan</a:t>
            </a:r>
          </a:p>
          <a:p>
            <a:pPr marL="623888" indent="-514350">
              <a:buNone/>
            </a:pPr>
            <a:r>
              <a:rPr lang="en-US" altLang="en-US"/>
              <a:t>	(Sumber internal, eksternal dan modal sendiri)</a:t>
            </a:r>
          </a:p>
          <a:p>
            <a:pPr marL="623888" indent="-514350">
              <a:buNone/>
            </a:pPr>
            <a:r>
              <a:rPr lang="en-US" altLang="en-US">
                <a:solidFill>
                  <a:schemeClr val="accent2"/>
                </a:solidFill>
              </a:rPr>
              <a:t>4.  Strategi sumber daya manusia (SDM)</a:t>
            </a:r>
          </a:p>
          <a:p>
            <a:pPr marL="623888" indent="-514350">
              <a:buNone/>
            </a:pPr>
            <a:r>
              <a:rPr lang="en-US" altLang="en-US">
                <a:solidFill>
                  <a:schemeClr val="accent2"/>
                </a:solidFill>
              </a:rPr>
              <a:t>5.  Pencapaian tujuan organisasi</a:t>
            </a:r>
            <a:r>
              <a:rPr lang="en-US" altLang="en-US"/>
              <a:t> : rekruitment, seleksi, orientasi, pengembangan karier</a:t>
            </a:r>
            <a:r>
              <a:rPr lang="id-ID" altLang="en-US"/>
              <a:t>.</a:t>
            </a:r>
            <a:endParaRPr lang="en-US" altLang="en-US"/>
          </a:p>
        </p:txBody>
      </p:sp>
    </p:spTree>
    <p:extLst>
      <p:ext uri="{BB962C8B-B14F-4D97-AF65-F5344CB8AC3E}">
        <p14:creationId xmlns:p14="http://schemas.microsoft.com/office/powerpoint/2010/main" val="1662622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Porter’s Five Generic Strategies</a:t>
            </a:r>
            <a:endParaRPr lang="id-ID" dirty="0"/>
          </a:p>
        </p:txBody>
      </p:sp>
      <p:sp>
        <p:nvSpPr>
          <p:cNvPr id="3" name="Rectangle 2"/>
          <p:cNvSpPr/>
          <p:nvPr/>
        </p:nvSpPr>
        <p:spPr>
          <a:xfrm>
            <a:off x="1679509" y="2636912"/>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Type-1</a:t>
            </a:r>
          </a:p>
          <a:p>
            <a:pPr algn="ctr"/>
            <a:r>
              <a:rPr lang="en-US" dirty="0">
                <a:solidFill>
                  <a:schemeClr val="tx1"/>
                </a:solidFill>
              </a:rPr>
              <a:t>Type-2</a:t>
            </a:r>
          </a:p>
        </p:txBody>
      </p:sp>
      <p:sp>
        <p:nvSpPr>
          <p:cNvPr id="4" name="Rectangle 3"/>
          <p:cNvSpPr/>
          <p:nvPr/>
        </p:nvSpPr>
        <p:spPr>
          <a:xfrm>
            <a:off x="3983765" y="2636912"/>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Type-3</a:t>
            </a:r>
          </a:p>
        </p:txBody>
      </p:sp>
      <p:sp>
        <p:nvSpPr>
          <p:cNvPr id="5" name="Rectangle 4"/>
          <p:cNvSpPr/>
          <p:nvPr/>
        </p:nvSpPr>
        <p:spPr>
          <a:xfrm>
            <a:off x="6288021" y="2636912"/>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6" name="Rectangle 5"/>
          <p:cNvSpPr/>
          <p:nvPr/>
        </p:nvSpPr>
        <p:spPr>
          <a:xfrm>
            <a:off x="1679509" y="3933056"/>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p>
        </p:txBody>
      </p:sp>
      <p:sp>
        <p:nvSpPr>
          <p:cNvPr id="7" name="Rectangle 6"/>
          <p:cNvSpPr/>
          <p:nvPr/>
        </p:nvSpPr>
        <p:spPr>
          <a:xfrm>
            <a:off x="3983765" y="3933056"/>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Type-3</a:t>
            </a:r>
          </a:p>
        </p:txBody>
      </p:sp>
      <p:sp>
        <p:nvSpPr>
          <p:cNvPr id="8" name="Rectangle 7"/>
          <p:cNvSpPr/>
          <p:nvPr/>
        </p:nvSpPr>
        <p:spPr>
          <a:xfrm>
            <a:off x="6288021" y="3933056"/>
            <a:ext cx="2304256" cy="129614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Type-4</a:t>
            </a:r>
          </a:p>
          <a:p>
            <a:pPr algn="ctr"/>
            <a:r>
              <a:rPr lang="en-US" dirty="0">
                <a:solidFill>
                  <a:schemeClr val="tx1"/>
                </a:solidFill>
              </a:rPr>
              <a:t>Type-5</a:t>
            </a:r>
          </a:p>
        </p:txBody>
      </p:sp>
      <p:sp>
        <p:nvSpPr>
          <p:cNvPr id="9" name="TextBox 8"/>
          <p:cNvSpPr txBox="1"/>
          <p:nvPr/>
        </p:nvSpPr>
        <p:spPr>
          <a:xfrm>
            <a:off x="3802261" y="1628800"/>
            <a:ext cx="1915524" cy="369332"/>
          </a:xfrm>
          <a:prstGeom prst="rect">
            <a:avLst/>
          </a:prstGeom>
          <a:noFill/>
        </p:spPr>
        <p:txBody>
          <a:bodyPr wrap="none" rtlCol="0">
            <a:spAutoFit/>
          </a:bodyPr>
          <a:lstStyle/>
          <a:p>
            <a:pPr algn="ctr"/>
            <a:r>
              <a:rPr lang="en-US" b="1" dirty="0">
                <a:solidFill>
                  <a:srgbClr val="C00000"/>
                </a:solidFill>
              </a:rPr>
              <a:t>Generic Strategies</a:t>
            </a:r>
          </a:p>
        </p:txBody>
      </p:sp>
      <p:sp>
        <p:nvSpPr>
          <p:cNvPr id="10" name="TextBox 9"/>
          <p:cNvSpPr txBox="1"/>
          <p:nvPr/>
        </p:nvSpPr>
        <p:spPr>
          <a:xfrm>
            <a:off x="1775520" y="2276873"/>
            <a:ext cx="1358705" cy="307777"/>
          </a:xfrm>
          <a:prstGeom prst="rect">
            <a:avLst/>
          </a:prstGeom>
          <a:noFill/>
        </p:spPr>
        <p:txBody>
          <a:bodyPr wrap="none" rtlCol="0">
            <a:spAutoFit/>
          </a:bodyPr>
          <a:lstStyle/>
          <a:p>
            <a:pPr algn="ctr"/>
            <a:r>
              <a:rPr lang="en-US" sz="1400" b="1" dirty="0"/>
              <a:t>Cost Leadership</a:t>
            </a:r>
          </a:p>
        </p:txBody>
      </p:sp>
      <p:sp>
        <p:nvSpPr>
          <p:cNvPr id="11" name="TextBox 10"/>
          <p:cNvSpPr txBox="1"/>
          <p:nvPr/>
        </p:nvSpPr>
        <p:spPr>
          <a:xfrm>
            <a:off x="4137941" y="2276873"/>
            <a:ext cx="1282274" cy="307777"/>
          </a:xfrm>
          <a:prstGeom prst="rect">
            <a:avLst/>
          </a:prstGeom>
          <a:noFill/>
        </p:spPr>
        <p:txBody>
          <a:bodyPr wrap="none" rtlCol="0">
            <a:spAutoFit/>
          </a:bodyPr>
          <a:lstStyle/>
          <a:p>
            <a:pPr algn="ctr"/>
            <a:r>
              <a:rPr lang="en-US" sz="1400" b="1" dirty="0"/>
              <a:t>Differentiation</a:t>
            </a:r>
          </a:p>
        </p:txBody>
      </p:sp>
      <p:sp>
        <p:nvSpPr>
          <p:cNvPr id="12" name="TextBox 11"/>
          <p:cNvSpPr txBox="1"/>
          <p:nvPr/>
        </p:nvSpPr>
        <p:spPr>
          <a:xfrm>
            <a:off x="6869496" y="2276873"/>
            <a:ext cx="604076" cy="307777"/>
          </a:xfrm>
          <a:prstGeom prst="rect">
            <a:avLst/>
          </a:prstGeom>
          <a:noFill/>
        </p:spPr>
        <p:txBody>
          <a:bodyPr wrap="none" rtlCol="0">
            <a:spAutoFit/>
          </a:bodyPr>
          <a:lstStyle/>
          <a:p>
            <a:pPr algn="ctr"/>
            <a:r>
              <a:rPr lang="en-US" sz="1400" b="1" dirty="0"/>
              <a:t>Focus</a:t>
            </a:r>
          </a:p>
        </p:txBody>
      </p:sp>
      <p:sp>
        <p:nvSpPr>
          <p:cNvPr id="13" name="TextBox 12"/>
          <p:cNvSpPr txBox="1"/>
          <p:nvPr/>
        </p:nvSpPr>
        <p:spPr>
          <a:xfrm rot="16200000">
            <a:off x="-385973" y="3744298"/>
            <a:ext cx="1551066" cy="369332"/>
          </a:xfrm>
          <a:prstGeom prst="rect">
            <a:avLst/>
          </a:prstGeom>
          <a:noFill/>
        </p:spPr>
        <p:txBody>
          <a:bodyPr wrap="none" rtlCol="0">
            <a:spAutoFit/>
          </a:bodyPr>
          <a:lstStyle/>
          <a:p>
            <a:pPr algn="ctr"/>
            <a:r>
              <a:rPr lang="en-US" b="1" dirty="0">
                <a:solidFill>
                  <a:srgbClr val="C00000"/>
                </a:solidFill>
              </a:rPr>
              <a:t>Size of Market</a:t>
            </a:r>
          </a:p>
        </p:txBody>
      </p:sp>
      <p:sp>
        <p:nvSpPr>
          <p:cNvPr id="14" name="TextBox 13"/>
          <p:cNvSpPr txBox="1"/>
          <p:nvPr/>
        </p:nvSpPr>
        <p:spPr>
          <a:xfrm>
            <a:off x="841063" y="3121224"/>
            <a:ext cx="582980" cy="307777"/>
          </a:xfrm>
          <a:prstGeom prst="rect">
            <a:avLst/>
          </a:prstGeom>
          <a:noFill/>
        </p:spPr>
        <p:txBody>
          <a:bodyPr wrap="none" rtlCol="0">
            <a:spAutoFit/>
          </a:bodyPr>
          <a:lstStyle/>
          <a:p>
            <a:pPr algn="ctr"/>
            <a:r>
              <a:rPr lang="en-US" sz="1400" b="1" dirty="0"/>
              <a:t>Large</a:t>
            </a:r>
          </a:p>
        </p:txBody>
      </p:sp>
      <p:sp>
        <p:nvSpPr>
          <p:cNvPr id="15" name="TextBox 14"/>
          <p:cNvSpPr txBox="1"/>
          <p:nvPr/>
        </p:nvSpPr>
        <p:spPr>
          <a:xfrm>
            <a:off x="820758" y="4365105"/>
            <a:ext cx="593431" cy="307777"/>
          </a:xfrm>
          <a:prstGeom prst="rect">
            <a:avLst/>
          </a:prstGeom>
          <a:noFill/>
        </p:spPr>
        <p:txBody>
          <a:bodyPr wrap="none" rtlCol="0">
            <a:spAutoFit/>
          </a:bodyPr>
          <a:lstStyle/>
          <a:p>
            <a:pPr algn="ctr"/>
            <a:r>
              <a:rPr lang="en-US" sz="1400" b="1" dirty="0"/>
              <a:t>Small</a:t>
            </a:r>
          </a:p>
        </p:txBody>
      </p:sp>
      <p:sp>
        <p:nvSpPr>
          <p:cNvPr id="16" name="TextBox 15"/>
          <p:cNvSpPr txBox="1"/>
          <p:nvPr/>
        </p:nvSpPr>
        <p:spPr>
          <a:xfrm>
            <a:off x="8880309" y="2780928"/>
            <a:ext cx="2976331" cy="1169551"/>
          </a:xfrm>
          <a:prstGeom prst="rect">
            <a:avLst/>
          </a:prstGeom>
          <a:solidFill>
            <a:schemeClr val="accent3">
              <a:lumMod val="40000"/>
              <a:lumOff val="60000"/>
            </a:schemeClr>
          </a:solidFill>
        </p:spPr>
        <p:txBody>
          <a:bodyPr wrap="square" rtlCol="0">
            <a:spAutoFit/>
          </a:bodyPr>
          <a:lstStyle/>
          <a:p>
            <a:pPr marL="630238" indent="-630238"/>
            <a:r>
              <a:rPr lang="en-US" sz="1400" dirty="0"/>
              <a:t>Type-1 Cost Leadership-Low cost</a:t>
            </a:r>
          </a:p>
          <a:p>
            <a:pPr marL="630238" indent="-630238"/>
            <a:r>
              <a:rPr lang="en-US" sz="1400" dirty="0"/>
              <a:t>Type-2  Cost Leadership – Best Cost</a:t>
            </a:r>
          </a:p>
          <a:p>
            <a:pPr marL="630238" indent="-630238"/>
            <a:r>
              <a:rPr lang="en-US" sz="1400" dirty="0"/>
              <a:t>Type-3  Differentiation</a:t>
            </a:r>
          </a:p>
          <a:p>
            <a:pPr marL="630238" indent="-630238"/>
            <a:r>
              <a:rPr lang="en-US" sz="1400" dirty="0"/>
              <a:t>Type-4  Focus-Low Cost</a:t>
            </a:r>
          </a:p>
          <a:p>
            <a:pPr marL="630238" indent="-630238"/>
            <a:r>
              <a:rPr lang="en-US" sz="1400" dirty="0"/>
              <a:t>Type-5  Focus Best Value</a:t>
            </a:r>
          </a:p>
        </p:txBody>
      </p:sp>
    </p:spTree>
    <p:extLst>
      <p:ext uri="{BB962C8B-B14F-4D97-AF65-F5344CB8AC3E}">
        <p14:creationId xmlns:p14="http://schemas.microsoft.com/office/powerpoint/2010/main" val="295771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2000" fill="hold"/>
                                        <p:tgtEl>
                                          <p:spTgt spid="9"/>
                                        </p:tgtEl>
                                        <p:attrNameLst>
                                          <p:attrName>ppt_x</p:attrName>
                                        </p:attrNameLst>
                                      </p:cBhvr>
                                      <p:tavLst>
                                        <p:tav tm="0">
                                          <p:val>
                                            <p:strVal val="#ppt_x"/>
                                          </p:val>
                                        </p:tav>
                                        <p:tav tm="100000">
                                          <p:val>
                                            <p:strVal val="#ppt_x"/>
                                          </p:val>
                                        </p:tav>
                                      </p:tavLst>
                                    </p:anim>
                                    <p:anim calcmode="lin" valueType="num">
                                      <p:cBhvr additive="base">
                                        <p:cTn id="12" dur="2000" fill="hold"/>
                                        <p:tgtEl>
                                          <p:spTgt spid="9"/>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2000" fill="hold"/>
                                        <p:tgtEl>
                                          <p:spTgt spid="11"/>
                                        </p:tgtEl>
                                        <p:attrNameLst>
                                          <p:attrName>ppt_x</p:attrName>
                                        </p:attrNameLst>
                                      </p:cBhvr>
                                      <p:tavLst>
                                        <p:tav tm="0">
                                          <p:val>
                                            <p:strVal val="#ppt_x"/>
                                          </p:val>
                                        </p:tav>
                                        <p:tav tm="100000">
                                          <p:val>
                                            <p:strVal val="#ppt_x"/>
                                          </p:val>
                                        </p:tav>
                                      </p:tavLst>
                                    </p:anim>
                                    <p:anim calcmode="lin" valueType="num">
                                      <p:cBhvr additive="base">
                                        <p:cTn id="16" dur="2000" fill="hold"/>
                                        <p:tgtEl>
                                          <p:spTgt spid="11"/>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2000" fill="hold"/>
                                        <p:tgtEl>
                                          <p:spTgt spid="12"/>
                                        </p:tgtEl>
                                        <p:attrNameLst>
                                          <p:attrName>ppt_x</p:attrName>
                                        </p:attrNameLst>
                                      </p:cBhvr>
                                      <p:tavLst>
                                        <p:tav tm="0">
                                          <p:val>
                                            <p:strVal val="#ppt_x"/>
                                          </p:val>
                                        </p:tav>
                                        <p:tav tm="100000">
                                          <p:val>
                                            <p:strVal val="#ppt_x"/>
                                          </p:val>
                                        </p:tav>
                                      </p:tavLst>
                                    </p:anim>
                                    <p:anim calcmode="lin" valueType="num">
                                      <p:cBhvr additive="base">
                                        <p:cTn id="20"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2000" fill="hold"/>
                                        <p:tgtEl>
                                          <p:spTgt spid="13"/>
                                        </p:tgtEl>
                                        <p:attrNameLst>
                                          <p:attrName>ppt_x</p:attrName>
                                        </p:attrNameLst>
                                      </p:cBhvr>
                                      <p:tavLst>
                                        <p:tav tm="0">
                                          <p:val>
                                            <p:strVal val="0-#ppt_w/2"/>
                                          </p:val>
                                        </p:tav>
                                        <p:tav tm="100000">
                                          <p:val>
                                            <p:strVal val="#ppt_x"/>
                                          </p:val>
                                        </p:tav>
                                      </p:tavLst>
                                    </p:anim>
                                    <p:anim calcmode="lin" valueType="num">
                                      <p:cBhvr additive="base">
                                        <p:cTn id="26" dur="2000" fill="hold"/>
                                        <p:tgtEl>
                                          <p:spTgt spid="13"/>
                                        </p:tgtEl>
                                        <p:attrNameLst>
                                          <p:attrName>ppt_y</p:attrName>
                                        </p:attrNameLst>
                                      </p:cBhvr>
                                      <p:tavLst>
                                        <p:tav tm="0">
                                          <p:val>
                                            <p:strVal val="#ppt_y"/>
                                          </p:val>
                                        </p:tav>
                                        <p:tav tm="100000">
                                          <p:val>
                                            <p:strVal val="#ppt_y"/>
                                          </p:val>
                                        </p:tav>
                                      </p:tavLst>
                                    </p:anim>
                                  </p:childTnLst>
                                </p:cTn>
                              </p:par>
                              <p:par>
                                <p:cTn id="27" presetID="7" presetClass="entr" presetSubtype="8"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2000" fill="hold"/>
                                        <p:tgtEl>
                                          <p:spTgt spid="14"/>
                                        </p:tgtEl>
                                        <p:attrNameLst>
                                          <p:attrName>ppt_x</p:attrName>
                                        </p:attrNameLst>
                                      </p:cBhvr>
                                      <p:tavLst>
                                        <p:tav tm="0">
                                          <p:val>
                                            <p:strVal val="0-#ppt_w/2"/>
                                          </p:val>
                                        </p:tav>
                                        <p:tav tm="100000">
                                          <p:val>
                                            <p:strVal val="#ppt_x"/>
                                          </p:val>
                                        </p:tav>
                                      </p:tavLst>
                                    </p:anim>
                                    <p:anim calcmode="lin" valueType="num">
                                      <p:cBhvr additive="base">
                                        <p:cTn id="30" dur="2000" fill="hold"/>
                                        <p:tgtEl>
                                          <p:spTgt spid="14"/>
                                        </p:tgtEl>
                                        <p:attrNameLst>
                                          <p:attrName>ppt_y</p:attrName>
                                        </p:attrNameLst>
                                      </p:cBhvr>
                                      <p:tavLst>
                                        <p:tav tm="0">
                                          <p:val>
                                            <p:strVal val="#ppt_y"/>
                                          </p:val>
                                        </p:tav>
                                        <p:tav tm="100000">
                                          <p:val>
                                            <p:strVal val="#ppt_y"/>
                                          </p:val>
                                        </p:tav>
                                      </p:tavLst>
                                    </p:anim>
                                  </p:childTnLst>
                                </p:cTn>
                              </p:par>
                              <p:par>
                                <p:cTn id="31" presetID="7" presetClass="entr" presetSubtype="8"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2000" fill="hold"/>
                                        <p:tgtEl>
                                          <p:spTgt spid="15"/>
                                        </p:tgtEl>
                                        <p:attrNameLst>
                                          <p:attrName>ppt_x</p:attrName>
                                        </p:attrNameLst>
                                      </p:cBhvr>
                                      <p:tavLst>
                                        <p:tav tm="0">
                                          <p:val>
                                            <p:strVal val="0-#ppt_w/2"/>
                                          </p:val>
                                        </p:tav>
                                        <p:tav tm="100000">
                                          <p:val>
                                            <p:strVal val="#ppt_x"/>
                                          </p:val>
                                        </p:tav>
                                      </p:tavLst>
                                    </p:anim>
                                    <p:anim calcmode="lin" valueType="num">
                                      <p:cBhvr additive="base">
                                        <p:cTn id="34" dur="2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2000" fill="hold"/>
                                        <p:tgtEl>
                                          <p:spTgt spid="3"/>
                                        </p:tgtEl>
                                        <p:attrNameLst>
                                          <p:attrName>ppt_x</p:attrName>
                                        </p:attrNameLst>
                                      </p:cBhvr>
                                      <p:tavLst>
                                        <p:tav tm="0">
                                          <p:val>
                                            <p:strVal val="#ppt_x"/>
                                          </p:val>
                                        </p:tav>
                                        <p:tav tm="100000">
                                          <p:val>
                                            <p:strVal val="#ppt_x"/>
                                          </p:val>
                                        </p:tav>
                                      </p:tavLst>
                                    </p:anim>
                                    <p:anim calcmode="lin" valueType="num">
                                      <p:cBhvr additive="base">
                                        <p:cTn id="40" dur="2000" fill="hold"/>
                                        <p:tgtEl>
                                          <p:spTgt spid="3"/>
                                        </p:tgtEl>
                                        <p:attrNameLst>
                                          <p:attrName>ppt_y</p:attrName>
                                        </p:attrNameLst>
                                      </p:cBhvr>
                                      <p:tavLst>
                                        <p:tav tm="0">
                                          <p:val>
                                            <p:strVal val="1+#ppt_h/2"/>
                                          </p:val>
                                        </p:tav>
                                        <p:tav tm="100000">
                                          <p:val>
                                            <p:strVal val="#ppt_y"/>
                                          </p:val>
                                        </p:tav>
                                      </p:tavLst>
                                    </p:anim>
                                  </p:childTnLst>
                                </p:cTn>
                              </p:par>
                              <p:par>
                                <p:cTn id="41" presetID="7" presetClass="entr" presetSubtype="4"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2000" fill="hold"/>
                                        <p:tgtEl>
                                          <p:spTgt spid="4"/>
                                        </p:tgtEl>
                                        <p:attrNameLst>
                                          <p:attrName>ppt_x</p:attrName>
                                        </p:attrNameLst>
                                      </p:cBhvr>
                                      <p:tavLst>
                                        <p:tav tm="0">
                                          <p:val>
                                            <p:strVal val="#ppt_x"/>
                                          </p:val>
                                        </p:tav>
                                        <p:tav tm="100000">
                                          <p:val>
                                            <p:strVal val="#ppt_x"/>
                                          </p:val>
                                        </p:tav>
                                      </p:tavLst>
                                    </p:anim>
                                    <p:anim calcmode="lin" valueType="num">
                                      <p:cBhvr additive="base">
                                        <p:cTn id="44" dur="2000" fill="hold"/>
                                        <p:tgtEl>
                                          <p:spTgt spid="4"/>
                                        </p:tgtEl>
                                        <p:attrNameLst>
                                          <p:attrName>ppt_y</p:attrName>
                                        </p:attrNameLst>
                                      </p:cBhvr>
                                      <p:tavLst>
                                        <p:tav tm="0">
                                          <p:val>
                                            <p:strVal val="1+#ppt_h/2"/>
                                          </p:val>
                                        </p:tav>
                                        <p:tav tm="100000">
                                          <p:val>
                                            <p:strVal val="#ppt_y"/>
                                          </p:val>
                                        </p:tav>
                                      </p:tavLst>
                                    </p:anim>
                                  </p:childTnLst>
                                </p:cTn>
                              </p:par>
                              <p:par>
                                <p:cTn id="45" presetID="7" presetClass="entr" presetSubtype="4"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2000" fill="hold"/>
                                        <p:tgtEl>
                                          <p:spTgt spid="5"/>
                                        </p:tgtEl>
                                        <p:attrNameLst>
                                          <p:attrName>ppt_x</p:attrName>
                                        </p:attrNameLst>
                                      </p:cBhvr>
                                      <p:tavLst>
                                        <p:tav tm="0">
                                          <p:val>
                                            <p:strVal val="#ppt_x"/>
                                          </p:val>
                                        </p:tav>
                                        <p:tav tm="100000">
                                          <p:val>
                                            <p:strVal val="#ppt_x"/>
                                          </p:val>
                                        </p:tav>
                                      </p:tavLst>
                                    </p:anim>
                                    <p:anim calcmode="lin" valueType="num">
                                      <p:cBhvr additive="base">
                                        <p:cTn id="4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7" presetClass="entr" presetSubtype="4"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additive="base">
                                        <p:cTn id="53" dur="2000" fill="hold"/>
                                        <p:tgtEl>
                                          <p:spTgt spid="6"/>
                                        </p:tgtEl>
                                        <p:attrNameLst>
                                          <p:attrName>ppt_x</p:attrName>
                                        </p:attrNameLst>
                                      </p:cBhvr>
                                      <p:tavLst>
                                        <p:tav tm="0">
                                          <p:val>
                                            <p:strVal val="#ppt_x"/>
                                          </p:val>
                                        </p:tav>
                                        <p:tav tm="100000">
                                          <p:val>
                                            <p:strVal val="#ppt_x"/>
                                          </p:val>
                                        </p:tav>
                                      </p:tavLst>
                                    </p:anim>
                                    <p:anim calcmode="lin" valueType="num">
                                      <p:cBhvr additive="base">
                                        <p:cTn id="54" dur="2000" fill="hold"/>
                                        <p:tgtEl>
                                          <p:spTgt spid="6"/>
                                        </p:tgtEl>
                                        <p:attrNameLst>
                                          <p:attrName>ppt_y</p:attrName>
                                        </p:attrNameLst>
                                      </p:cBhvr>
                                      <p:tavLst>
                                        <p:tav tm="0">
                                          <p:val>
                                            <p:strVal val="1+#ppt_h/2"/>
                                          </p:val>
                                        </p:tav>
                                        <p:tav tm="100000">
                                          <p:val>
                                            <p:strVal val="#ppt_y"/>
                                          </p:val>
                                        </p:tav>
                                      </p:tavLst>
                                    </p:anim>
                                  </p:childTnLst>
                                </p:cTn>
                              </p:par>
                              <p:par>
                                <p:cTn id="55" presetID="7" presetClass="entr" presetSubtype="4"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2000" fill="hold"/>
                                        <p:tgtEl>
                                          <p:spTgt spid="7"/>
                                        </p:tgtEl>
                                        <p:attrNameLst>
                                          <p:attrName>ppt_x</p:attrName>
                                        </p:attrNameLst>
                                      </p:cBhvr>
                                      <p:tavLst>
                                        <p:tav tm="0">
                                          <p:val>
                                            <p:strVal val="#ppt_x"/>
                                          </p:val>
                                        </p:tav>
                                        <p:tav tm="100000">
                                          <p:val>
                                            <p:strVal val="#ppt_x"/>
                                          </p:val>
                                        </p:tav>
                                      </p:tavLst>
                                    </p:anim>
                                    <p:anim calcmode="lin" valueType="num">
                                      <p:cBhvr additive="base">
                                        <p:cTn id="58" dur="2000" fill="hold"/>
                                        <p:tgtEl>
                                          <p:spTgt spid="7"/>
                                        </p:tgtEl>
                                        <p:attrNameLst>
                                          <p:attrName>ppt_y</p:attrName>
                                        </p:attrNameLst>
                                      </p:cBhvr>
                                      <p:tavLst>
                                        <p:tav tm="0">
                                          <p:val>
                                            <p:strVal val="1+#ppt_h/2"/>
                                          </p:val>
                                        </p:tav>
                                        <p:tav tm="100000">
                                          <p:val>
                                            <p:strVal val="#ppt_y"/>
                                          </p:val>
                                        </p:tav>
                                      </p:tavLst>
                                    </p:anim>
                                  </p:childTnLst>
                                </p:cTn>
                              </p:par>
                              <p:par>
                                <p:cTn id="59" presetID="7" presetClass="entr" presetSubtype="4"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2000" fill="hold"/>
                                        <p:tgtEl>
                                          <p:spTgt spid="8"/>
                                        </p:tgtEl>
                                        <p:attrNameLst>
                                          <p:attrName>ppt_x</p:attrName>
                                        </p:attrNameLst>
                                      </p:cBhvr>
                                      <p:tavLst>
                                        <p:tav tm="0">
                                          <p:val>
                                            <p:strVal val="#ppt_x"/>
                                          </p:val>
                                        </p:tav>
                                        <p:tav tm="100000">
                                          <p:val>
                                            <p:strVal val="#ppt_x"/>
                                          </p:val>
                                        </p:tav>
                                      </p:tavLst>
                                    </p:anim>
                                    <p:anim calcmode="lin" valueType="num">
                                      <p:cBhvr additive="base">
                                        <p:cTn id="62"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p:bldP spid="11" grpId="0"/>
      <p:bldP spid="12" grpId="0"/>
      <p:bldP spid="13" grpId="0"/>
      <p:bldP spid="14" grpId="0"/>
      <p:bldP spid="15" grpId="0"/>
      <p:bldP spid="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effectLst>
                  <a:outerShdw blurRad="38100" dist="38100" dir="2700000" algn="tl">
                    <a:srgbClr val="000000">
                      <a:alpha val="43137"/>
                    </a:srgbClr>
                  </a:outerShdw>
                </a:effectLst>
              </a:rPr>
              <a:t>Cost Leadership Strategies (Type-1 and Type-2)</a:t>
            </a:r>
          </a:p>
        </p:txBody>
      </p:sp>
      <p:sp>
        <p:nvSpPr>
          <p:cNvPr id="3" name="Content Placeholder 2"/>
          <p:cNvSpPr>
            <a:spLocks noGrp="1"/>
          </p:cNvSpPr>
          <p:nvPr>
            <p:ph idx="1"/>
          </p:nvPr>
        </p:nvSpPr>
        <p:spPr>
          <a:solidFill>
            <a:schemeClr val="bg1"/>
          </a:solidFill>
        </p:spPr>
        <p:txBody>
          <a:bodyPr>
            <a:noAutofit/>
          </a:bodyPr>
          <a:lstStyle/>
          <a:p>
            <a:pPr marL="514350" indent="-514350" algn="just">
              <a:buClrTx/>
              <a:buSzPct val="80000"/>
              <a:buFont typeface="+mj-lt"/>
              <a:buAutoNum type="arabicPeriod"/>
            </a:pPr>
            <a:r>
              <a:rPr lang="en-US" sz="2000" dirty="0"/>
              <a:t>A primary reason for pursuing forward, backward and horizontal integration strategies is to gain low-cost or best-value cost leadership benefits.</a:t>
            </a:r>
          </a:p>
          <a:p>
            <a:pPr marL="514350" indent="-514350" algn="just">
              <a:buClrTx/>
              <a:buSzPct val="80000"/>
              <a:buFont typeface="+mj-lt"/>
              <a:buAutoNum type="arabicPeriod"/>
            </a:pPr>
            <a:r>
              <a:rPr lang="en-US" sz="2000" dirty="0"/>
              <a:t>Can be especially effective when the market is composed of many price-sensitive buyers.</a:t>
            </a:r>
          </a:p>
          <a:p>
            <a:pPr marL="514350" indent="-514350" algn="just">
              <a:buClrTx/>
              <a:buSzPct val="80000"/>
              <a:buFont typeface="+mj-lt"/>
              <a:buAutoNum type="arabicPeriod"/>
            </a:pPr>
            <a:r>
              <a:rPr lang="en-US" sz="2000" dirty="0"/>
              <a:t>It must achieve their competitive advantage in ways that are difficult for competitors to copy or match.</a:t>
            </a:r>
          </a:p>
          <a:p>
            <a:pPr marL="514350" indent="-514350" algn="just">
              <a:buClrTx/>
              <a:buSzPct val="80000"/>
              <a:buFont typeface="+mj-lt"/>
              <a:buAutoNum type="arabicPeriod"/>
            </a:pPr>
            <a:r>
              <a:rPr lang="en-US" sz="2000" dirty="0"/>
              <a:t>Cost of overall Value Chain must lower than competitor’s total cost </a:t>
            </a:r>
          </a:p>
          <a:p>
            <a:pPr marL="879475" lvl="1" indent="-342900" algn="just">
              <a:buClrTx/>
              <a:buSzPct val="80000"/>
              <a:buFont typeface="+mj-lt"/>
              <a:buAutoNum type="alphaLcParenR"/>
            </a:pPr>
            <a:r>
              <a:rPr lang="en-US" sz="1800" dirty="0"/>
              <a:t>Perform value chain activities more efficiently than rivals </a:t>
            </a:r>
          </a:p>
          <a:p>
            <a:pPr marL="879475" lvl="1" indent="-342900" algn="just">
              <a:buClrTx/>
              <a:buSzPct val="80000"/>
              <a:buFont typeface="+mj-lt"/>
              <a:buAutoNum type="alphaLcParenR"/>
            </a:pPr>
            <a:r>
              <a:rPr lang="en-US" sz="1800" dirty="0"/>
              <a:t>Revamp the firm’s overall value chain to eliminate or bypass some cost producing activities</a:t>
            </a:r>
          </a:p>
          <a:p>
            <a:pPr marL="514350" indent="-514350" algn="just">
              <a:buClrTx/>
              <a:buSzPct val="80000"/>
              <a:buFont typeface="+mj-lt"/>
              <a:buAutoNum type="arabicPeriod"/>
            </a:pPr>
            <a:endParaRPr lang="en-US" sz="2000" dirty="0"/>
          </a:p>
        </p:txBody>
      </p:sp>
      <p:sp>
        <p:nvSpPr>
          <p:cNvPr id="4" name="Slide Number Placeholder 3"/>
          <p:cNvSpPr>
            <a:spLocks noGrp="1"/>
          </p:cNvSpPr>
          <p:nvPr>
            <p:ph type="sldNum" sz="quarter" idx="12"/>
          </p:nvPr>
        </p:nvSpPr>
        <p:spPr>
          <a:prstGeom prst="rect">
            <a:avLst/>
          </a:prstGeom>
        </p:spPr>
        <p:txBody>
          <a:bodyPr>
            <a:normAutofit/>
          </a:bodyPr>
          <a:lstStyle/>
          <a:p>
            <a:fld id="{078A8703-CA22-4202-803A-45C4C3E80034}" type="slidenum">
              <a:rPr lang="en-US" smtClean="0"/>
              <a:pPr/>
              <a:t>28</a:t>
            </a:fld>
            <a:endParaRPr lang="en-US"/>
          </a:p>
        </p:txBody>
      </p:sp>
    </p:spTree>
    <p:extLst>
      <p:ext uri="{BB962C8B-B14F-4D97-AF65-F5344CB8AC3E}">
        <p14:creationId xmlns:p14="http://schemas.microsoft.com/office/powerpoint/2010/main" val="407995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Differentiation Strategies (Type-3)</a:t>
            </a:r>
            <a:endParaRPr lang="id-ID" dirty="0"/>
          </a:p>
        </p:txBody>
      </p:sp>
      <p:sp>
        <p:nvSpPr>
          <p:cNvPr id="3" name="TextBox 2"/>
          <p:cNvSpPr txBox="1"/>
          <p:nvPr/>
        </p:nvSpPr>
        <p:spPr>
          <a:xfrm>
            <a:off x="911424" y="1700808"/>
            <a:ext cx="10177131" cy="2816156"/>
          </a:xfrm>
          <a:prstGeom prst="rect">
            <a:avLst/>
          </a:prstGeom>
          <a:noFill/>
        </p:spPr>
        <p:txBody>
          <a:bodyPr wrap="square" rtlCol="0">
            <a:spAutoFit/>
          </a:bodyPr>
          <a:lstStyle/>
          <a:p>
            <a:pPr marL="342900" indent="-342900">
              <a:lnSpc>
                <a:spcPct val="150000"/>
              </a:lnSpc>
              <a:spcBef>
                <a:spcPts val="600"/>
              </a:spcBef>
              <a:buFont typeface="+mj-lt"/>
              <a:buAutoNum type="arabicPeriod"/>
            </a:pPr>
            <a:r>
              <a:rPr lang="en-US" b="1" dirty="0"/>
              <a:t>Different strategies offer different degree of differentiation, differentiation doesn’t guarantee competitive advantage, especially if standard products sufficiently meet customer needs.</a:t>
            </a:r>
          </a:p>
          <a:p>
            <a:pPr marL="342900" indent="-342900">
              <a:lnSpc>
                <a:spcPct val="150000"/>
              </a:lnSpc>
              <a:spcBef>
                <a:spcPts val="600"/>
              </a:spcBef>
              <a:buFont typeface="+mj-lt"/>
              <a:buAutoNum type="arabicPeriod"/>
            </a:pPr>
            <a:r>
              <a:rPr lang="en-US" b="1" dirty="0"/>
              <a:t>A differentiation strategy should be pursued only after a carefully study of buyer’s needs and preference.</a:t>
            </a:r>
          </a:p>
          <a:p>
            <a:pPr marL="342900" indent="-342900">
              <a:lnSpc>
                <a:spcPct val="150000"/>
              </a:lnSpc>
              <a:spcBef>
                <a:spcPts val="600"/>
              </a:spcBef>
              <a:buFont typeface="+mj-lt"/>
              <a:buAutoNum type="arabicPeriod"/>
            </a:pPr>
            <a:r>
              <a:rPr lang="en-US" b="1" dirty="0"/>
              <a:t>Strong coordination among R&amp;D and marketing function</a:t>
            </a:r>
          </a:p>
          <a:p>
            <a:pPr marL="342900" indent="-342900">
              <a:lnSpc>
                <a:spcPct val="150000"/>
              </a:lnSpc>
              <a:spcBef>
                <a:spcPts val="600"/>
              </a:spcBef>
              <a:buFont typeface="+mj-lt"/>
              <a:buAutoNum type="arabicPeriod"/>
            </a:pPr>
            <a:r>
              <a:rPr lang="en-US" b="1" dirty="0"/>
              <a:t>Effective if hard or expensive for rivals to duplicate </a:t>
            </a:r>
          </a:p>
        </p:txBody>
      </p:sp>
    </p:spTree>
    <p:extLst>
      <p:ext uri="{BB962C8B-B14F-4D97-AF65-F5344CB8AC3E}">
        <p14:creationId xmlns:p14="http://schemas.microsoft.com/office/powerpoint/2010/main" val="379304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ffectLst>
                  <a:outerShdw blurRad="38100" dist="38100" dir="2700000" algn="tl">
                    <a:srgbClr val="000000">
                      <a:alpha val="43137"/>
                    </a:srgbClr>
                  </a:outerShdw>
                </a:effectLst>
              </a:rPr>
              <a:t>“notable quotes”</a:t>
            </a:r>
          </a:p>
        </p:txBody>
      </p:sp>
      <p:sp>
        <p:nvSpPr>
          <p:cNvPr id="3" name="Content Placeholder 2"/>
          <p:cNvSpPr>
            <a:spLocks noGrp="1"/>
          </p:cNvSpPr>
          <p:nvPr>
            <p:ph idx="1"/>
          </p:nvPr>
        </p:nvSpPr>
        <p:spPr/>
        <p:txBody>
          <a:bodyPr/>
          <a:lstStyle/>
          <a:p>
            <a:pPr algn="ctr">
              <a:buNone/>
            </a:pPr>
            <a:r>
              <a:rPr lang="en-US" sz="2400" i="1" dirty="0"/>
              <a:t>Alice said, “would you please tell me which way to go from here?”  The cat said, “that depends on where you want to get to”</a:t>
            </a:r>
          </a:p>
          <a:p>
            <a:pPr algn="ctr">
              <a:buNone/>
            </a:pPr>
            <a:r>
              <a:rPr lang="en-US" sz="2000" dirty="0">
                <a:solidFill>
                  <a:srgbClr val="C00000"/>
                </a:solidFill>
              </a:rPr>
              <a:t>Lewis </a:t>
            </a:r>
            <a:r>
              <a:rPr lang="en-US" sz="2000" dirty="0" err="1">
                <a:solidFill>
                  <a:srgbClr val="C00000"/>
                </a:solidFill>
              </a:rPr>
              <a:t>Carrol</a:t>
            </a:r>
            <a:endParaRPr lang="en-US" sz="2000" dirty="0">
              <a:solidFill>
                <a:srgbClr val="C00000"/>
              </a:solidFill>
            </a:endParaRPr>
          </a:p>
          <a:p>
            <a:pPr algn="ctr">
              <a:buNone/>
            </a:pPr>
            <a:endParaRPr lang="en-US" sz="2000" dirty="0">
              <a:solidFill>
                <a:srgbClr val="C00000"/>
              </a:solidFill>
            </a:endParaRPr>
          </a:p>
          <a:p>
            <a:pPr algn="ctr">
              <a:buNone/>
            </a:pPr>
            <a:r>
              <a:rPr lang="en-US" sz="2400" b="1" i="1" dirty="0">
                <a:solidFill>
                  <a:schemeClr val="tx1"/>
                </a:solidFill>
              </a:rPr>
              <a:t>Start </a:t>
            </a:r>
            <a:r>
              <a:rPr lang="en-US" sz="2400" dirty="0">
                <a:solidFill>
                  <a:schemeClr val="tx1"/>
                </a:solidFill>
              </a:rPr>
              <a:t>from</a:t>
            </a:r>
            <a:r>
              <a:rPr lang="en-US" sz="2400" b="1" i="1" dirty="0">
                <a:solidFill>
                  <a:schemeClr val="tx1"/>
                </a:solidFill>
              </a:rPr>
              <a:t> the end  </a:t>
            </a:r>
          </a:p>
          <a:p>
            <a:pPr algn="ctr">
              <a:buNone/>
            </a:pPr>
            <a:endParaRPr lang="en-US" b="1" i="1" dirty="0">
              <a:solidFill>
                <a:schemeClr val="tx1"/>
              </a:solidFill>
            </a:endParaRPr>
          </a:p>
        </p:txBody>
      </p:sp>
      <p:sp>
        <p:nvSpPr>
          <p:cNvPr id="4" name="Slide Number Placeholder 3"/>
          <p:cNvSpPr>
            <a:spLocks noGrp="1"/>
          </p:cNvSpPr>
          <p:nvPr>
            <p:ph type="sldNum" sz="quarter" idx="12"/>
          </p:nvPr>
        </p:nvSpPr>
        <p:spPr>
          <a:prstGeom prst="rect">
            <a:avLst/>
          </a:prstGeom>
        </p:spPr>
        <p:txBody>
          <a:bodyPr>
            <a:normAutofit/>
          </a:bodyPr>
          <a:lstStyle/>
          <a:p>
            <a:fld id="{078A8703-CA22-4202-803A-45C4C3E80034}" type="slidenum">
              <a:rPr lang="en-US" smtClean="0"/>
              <a:pPr/>
              <a:t>3</a:t>
            </a:fld>
            <a:endParaRPr lang="en-US"/>
          </a:p>
        </p:txBody>
      </p:sp>
    </p:spTree>
    <p:extLst>
      <p:ext uri="{BB962C8B-B14F-4D97-AF65-F5344CB8AC3E}">
        <p14:creationId xmlns:p14="http://schemas.microsoft.com/office/powerpoint/2010/main" val="291076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anim calcmode="lin" valueType="num">
                                      <p:cBhvr>
                                        <p:cTn id="2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Focus Strategies (Type-4 &amp; Type-5)</a:t>
            </a:r>
            <a:endParaRPr lang="id-ID" dirty="0"/>
          </a:p>
        </p:txBody>
      </p:sp>
      <p:sp>
        <p:nvSpPr>
          <p:cNvPr id="3" name="TextBox 2"/>
          <p:cNvSpPr txBox="1"/>
          <p:nvPr/>
        </p:nvSpPr>
        <p:spPr>
          <a:xfrm>
            <a:off x="815414" y="1772817"/>
            <a:ext cx="9985109" cy="1708160"/>
          </a:xfrm>
          <a:prstGeom prst="rect">
            <a:avLst/>
          </a:prstGeom>
          <a:noFill/>
        </p:spPr>
        <p:txBody>
          <a:bodyPr wrap="square" rtlCol="0">
            <a:spAutoFit/>
          </a:bodyPr>
          <a:lstStyle/>
          <a:p>
            <a:pPr>
              <a:spcBef>
                <a:spcPts val="600"/>
              </a:spcBef>
            </a:pPr>
            <a:r>
              <a:rPr lang="en-US" dirty="0"/>
              <a:t>A low-cost (type-4) or Best-Value (type-5) focus strategy can be especially attractive under the following conditions :</a:t>
            </a:r>
          </a:p>
          <a:p>
            <a:pPr marL="342900" indent="-342900">
              <a:spcBef>
                <a:spcPts val="600"/>
              </a:spcBef>
              <a:buFont typeface="+mj-lt"/>
              <a:buAutoNum type="arabicPeriod"/>
            </a:pPr>
            <a:r>
              <a:rPr lang="en-US" dirty="0"/>
              <a:t>Target market niche is large, profitable, and growing</a:t>
            </a:r>
          </a:p>
          <a:p>
            <a:pPr marL="342900" indent="-342900">
              <a:spcBef>
                <a:spcPts val="600"/>
              </a:spcBef>
              <a:buFont typeface="+mj-lt"/>
              <a:buAutoNum type="arabicPeriod"/>
            </a:pPr>
            <a:r>
              <a:rPr lang="en-US" dirty="0"/>
              <a:t>Industry leaders do not consider the niche to be crucial to their own success.</a:t>
            </a:r>
          </a:p>
          <a:p>
            <a:pPr marL="342900" indent="-342900">
              <a:spcBef>
                <a:spcPts val="600"/>
              </a:spcBef>
              <a:buFont typeface="+mj-lt"/>
              <a:buAutoNum type="arabicPeriod"/>
            </a:pPr>
            <a:r>
              <a:rPr lang="en-US" dirty="0"/>
              <a:t>etc</a:t>
            </a:r>
          </a:p>
        </p:txBody>
      </p:sp>
    </p:spTree>
    <p:extLst>
      <p:ext uri="{BB962C8B-B14F-4D97-AF65-F5344CB8AC3E}">
        <p14:creationId xmlns:p14="http://schemas.microsoft.com/office/powerpoint/2010/main" val="136683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effectLst>
                  <a:outerShdw blurRad="38100" dist="38100" dir="2700000" algn="tl">
                    <a:srgbClr val="000000">
                      <a:alpha val="43137"/>
                    </a:srgbClr>
                  </a:outerShdw>
                </a:effectLst>
              </a:rPr>
              <a:t>Means for Achieving Strategies</a:t>
            </a:r>
          </a:p>
        </p:txBody>
      </p:sp>
      <p:sp>
        <p:nvSpPr>
          <p:cNvPr id="5" name="Slide Number Placeholder 4"/>
          <p:cNvSpPr>
            <a:spLocks noGrp="1"/>
          </p:cNvSpPr>
          <p:nvPr>
            <p:ph type="sldNum" sz="quarter" idx="12"/>
          </p:nvPr>
        </p:nvSpPr>
        <p:spPr/>
        <p:txBody>
          <a:bodyPr>
            <a:normAutofit/>
          </a:bodyPr>
          <a:lstStyle/>
          <a:p>
            <a:fld id="{078A8703-CA22-4202-803A-45C4C3E80034}" type="slidenum">
              <a:rPr lang="en-US" smtClean="0"/>
              <a:pPr/>
              <a:t>31</a:t>
            </a:fld>
            <a:endParaRPr lang="en-US"/>
          </a:p>
        </p:txBody>
      </p:sp>
      <p:sp>
        <p:nvSpPr>
          <p:cNvPr id="3" name="TextBox 2"/>
          <p:cNvSpPr txBox="1"/>
          <p:nvPr/>
        </p:nvSpPr>
        <p:spPr>
          <a:xfrm>
            <a:off x="815413" y="1772816"/>
            <a:ext cx="10369152" cy="1031051"/>
          </a:xfrm>
          <a:prstGeom prst="rect">
            <a:avLst/>
          </a:prstGeom>
          <a:noFill/>
        </p:spPr>
        <p:txBody>
          <a:bodyPr wrap="square" rtlCol="0">
            <a:spAutoFit/>
          </a:bodyPr>
          <a:lstStyle/>
          <a:p>
            <a:pPr>
              <a:spcBef>
                <a:spcPts val="600"/>
              </a:spcBef>
            </a:pPr>
            <a:r>
              <a:rPr lang="en-US" sz="2000" b="1" i="1" dirty="0">
                <a:solidFill>
                  <a:srgbClr val="C00000"/>
                </a:solidFill>
              </a:rPr>
              <a:t>Cooperation Among Competitors</a:t>
            </a:r>
            <a:r>
              <a:rPr lang="en-US" sz="2000" dirty="0"/>
              <a:t>.</a:t>
            </a:r>
          </a:p>
          <a:p>
            <a:pPr>
              <a:spcBef>
                <a:spcPts val="600"/>
              </a:spcBef>
            </a:pPr>
            <a:r>
              <a:rPr lang="en-US" dirty="0"/>
              <a:t>For collaboration between competitors to succeed, both firms must contribute distinctive, such as technology, distribution, basic research or manufacturing capacity   </a:t>
            </a:r>
            <a:r>
              <a:rPr lang="en-US" dirty="0">
                <a:sym typeface="Wingdings" pitchFamily="2" charset="2"/>
              </a:rPr>
              <a:t> Example : Airline Industry</a:t>
            </a:r>
            <a:endParaRPr lang="en-US" dirty="0"/>
          </a:p>
        </p:txBody>
      </p:sp>
      <p:sp>
        <p:nvSpPr>
          <p:cNvPr id="4" name="TextBox 3"/>
          <p:cNvSpPr txBox="1"/>
          <p:nvPr/>
        </p:nvSpPr>
        <p:spPr>
          <a:xfrm>
            <a:off x="815413" y="3140969"/>
            <a:ext cx="10369152" cy="1661993"/>
          </a:xfrm>
          <a:prstGeom prst="rect">
            <a:avLst/>
          </a:prstGeom>
          <a:solidFill>
            <a:schemeClr val="bg1"/>
          </a:solidFill>
        </p:spPr>
        <p:txBody>
          <a:bodyPr wrap="square" rtlCol="0">
            <a:spAutoFit/>
          </a:bodyPr>
          <a:lstStyle/>
          <a:p>
            <a:pPr>
              <a:spcBef>
                <a:spcPts val="600"/>
              </a:spcBef>
            </a:pPr>
            <a:r>
              <a:rPr lang="en-US" sz="2000" b="1" i="1" dirty="0">
                <a:solidFill>
                  <a:srgbClr val="C00000"/>
                </a:solidFill>
              </a:rPr>
              <a:t>Joint Venture / Partnering</a:t>
            </a:r>
            <a:endParaRPr lang="en-US" sz="2000" dirty="0"/>
          </a:p>
          <a:p>
            <a:pPr>
              <a:spcBef>
                <a:spcPts val="600"/>
              </a:spcBef>
            </a:pPr>
            <a:r>
              <a:rPr lang="en-US" dirty="0"/>
              <a:t>JV is a popular  strategy that occurs when two or more companies form a temporary partnership or consortium for the purpose of capitalizing on some opportunity  </a:t>
            </a:r>
            <a:r>
              <a:rPr lang="en-US" dirty="0">
                <a:sym typeface="Wingdings" pitchFamily="2" charset="2"/>
              </a:rPr>
              <a:t> share equity in new entity</a:t>
            </a:r>
          </a:p>
          <a:p>
            <a:pPr>
              <a:spcBef>
                <a:spcPts val="600"/>
              </a:spcBef>
            </a:pPr>
            <a:r>
              <a:rPr lang="en-US" dirty="0">
                <a:sym typeface="Wingdings" pitchFamily="2" charset="2"/>
              </a:rPr>
              <a:t>Other cooperative arrangements : R&amp;D partnership, cross-distribution agreement, cross-licensing agreement, cross-manufacturing agreement   Nokia and </a:t>
            </a:r>
            <a:r>
              <a:rPr lang="en-US" dirty="0" err="1">
                <a:sym typeface="Wingdings" pitchFamily="2" charset="2"/>
              </a:rPr>
              <a:t>Facebook</a:t>
            </a:r>
            <a:r>
              <a:rPr lang="en-US" dirty="0">
                <a:sym typeface="Wingdings" pitchFamily="2" charset="2"/>
              </a:rPr>
              <a:t> Inc.</a:t>
            </a:r>
            <a:endParaRPr lang="en-US" dirty="0"/>
          </a:p>
        </p:txBody>
      </p:sp>
    </p:spTree>
    <p:extLst>
      <p:ext uri="{BB962C8B-B14F-4D97-AF65-F5344CB8AC3E}">
        <p14:creationId xmlns:p14="http://schemas.microsoft.com/office/powerpoint/2010/main" val="343048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5413" y="260649"/>
            <a:ext cx="10369152" cy="2169825"/>
          </a:xfrm>
          <a:prstGeom prst="rect">
            <a:avLst/>
          </a:prstGeom>
          <a:solidFill>
            <a:schemeClr val="bg1"/>
          </a:solidFill>
        </p:spPr>
        <p:txBody>
          <a:bodyPr wrap="square" rtlCol="0">
            <a:spAutoFit/>
          </a:bodyPr>
          <a:lstStyle/>
          <a:p>
            <a:pPr>
              <a:spcBef>
                <a:spcPts val="600"/>
              </a:spcBef>
            </a:pPr>
            <a:r>
              <a:rPr lang="en-US" sz="2000" b="1" i="1" dirty="0">
                <a:solidFill>
                  <a:srgbClr val="C00000"/>
                </a:solidFill>
              </a:rPr>
              <a:t>Merger/ Acquisition</a:t>
            </a:r>
            <a:endParaRPr lang="en-US" sz="2000" dirty="0"/>
          </a:p>
          <a:p>
            <a:pPr>
              <a:spcBef>
                <a:spcPts val="600"/>
              </a:spcBef>
            </a:pPr>
            <a:r>
              <a:rPr lang="en-US" b="1" i="1" dirty="0"/>
              <a:t>Merger</a:t>
            </a:r>
            <a:r>
              <a:rPr lang="en-US" dirty="0"/>
              <a:t> occurs when to organization of about equal size unite to form one enterprise.  </a:t>
            </a:r>
          </a:p>
          <a:p>
            <a:pPr>
              <a:spcBef>
                <a:spcPts val="600"/>
              </a:spcBef>
            </a:pPr>
            <a:r>
              <a:rPr lang="en-US" b="1" i="1" dirty="0"/>
              <a:t>Acquisition</a:t>
            </a:r>
            <a:r>
              <a:rPr lang="en-US" dirty="0"/>
              <a:t> occurs when a large organization purchase (acquires) a smaller firm, or </a:t>
            </a:r>
            <a:r>
              <a:rPr lang="en-US" dirty="0" err="1"/>
              <a:t>viceversa</a:t>
            </a:r>
            <a:r>
              <a:rPr lang="en-US" dirty="0"/>
              <a:t>.</a:t>
            </a:r>
          </a:p>
          <a:p>
            <a:pPr>
              <a:spcBef>
                <a:spcPts val="600"/>
              </a:spcBef>
            </a:pPr>
            <a:r>
              <a:rPr lang="en-US" dirty="0"/>
              <a:t>When merger and acquisition is not desired by both parties </a:t>
            </a:r>
            <a:r>
              <a:rPr lang="en-US" dirty="0">
                <a:sym typeface="Wingdings" pitchFamily="2" charset="2"/>
              </a:rPr>
              <a:t> </a:t>
            </a:r>
            <a:r>
              <a:rPr lang="en-US" i="1" dirty="0">
                <a:sym typeface="Wingdings" pitchFamily="2" charset="2"/>
              </a:rPr>
              <a:t>take over or hostile takeover</a:t>
            </a:r>
          </a:p>
          <a:p>
            <a:pPr>
              <a:spcBef>
                <a:spcPts val="600"/>
              </a:spcBef>
            </a:pPr>
            <a:r>
              <a:rPr lang="en-US" dirty="0"/>
              <a:t>When merger and acquisition is desired by both parties </a:t>
            </a:r>
            <a:r>
              <a:rPr lang="en-US" dirty="0">
                <a:sym typeface="Wingdings" pitchFamily="2" charset="2"/>
              </a:rPr>
              <a:t> </a:t>
            </a:r>
            <a:r>
              <a:rPr lang="en-US" i="1" dirty="0">
                <a:sym typeface="Wingdings" pitchFamily="2" charset="2"/>
              </a:rPr>
              <a:t>friendly merger</a:t>
            </a:r>
            <a:endParaRPr lang="en-US" i="1" dirty="0"/>
          </a:p>
          <a:p>
            <a:pPr>
              <a:spcBef>
                <a:spcPts val="600"/>
              </a:spcBef>
            </a:pPr>
            <a:endParaRPr lang="en-US" i="1" dirty="0"/>
          </a:p>
        </p:txBody>
      </p:sp>
      <p:sp>
        <p:nvSpPr>
          <p:cNvPr id="3" name="TextBox 2"/>
          <p:cNvSpPr txBox="1"/>
          <p:nvPr/>
        </p:nvSpPr>
        <p:spPr>
          <a:xfrm>
            <a:off x="815413" y="3068960"/>
            <a:ext cx="10369152" cy="2092881"/>
          </a:xfrm>
          <a:prstGeom prst="rect">
            <a:avLst/>
          </a:prstGeom>
          <a:noFill/>
        </p:spPr>
        <p:txBody>
          <a:bodyPr wrap="square" rtlCol="0">
            <a:spAutoFit/>
          </a:bodyPr>
          <a:lstStyle/>
          <a:p>
            <a:pPr>
              <a:spcBef>
                <a:spcPts val="600"/>
              </a:spcBef>
            </a:pPr>
            <a:r>
              <a:rPr lang="en-US" sz="2000" b="1" i="1" dirty="0">
                <a:solidFill>
                  <a:srgbClr val="C00000"/>
                </a:solidFill>
              </a:rPr>
              <a:t>Outsourcing</a:t>
            </a:r>
            <a:endParaRPr lang="en-US" sz="2000" dirty="0"/>
          </a:p>
          <a:p>
            <a:pPr>
              <a:spcBef>
                <a:spcPts val="600"/>
              </a:spcBef>
            </a:pPr>
            <a:r>
              <a:rPr lang="en-US" dirty="0"/>
              <a:t>Business-process outsourcing (BPO) involves companies taking over the functional operation such as human resources, information system, payroll, accounting, customer service.  The reasons are :</a:t>
            </a:r>
          </a:p>
          <a:p>
            <a:pPr marL="973137" indent="-342900">
              <a:spcBef>
                <a:spcPts val="600"/>
              </a:spcBef>
              <a:buFont typeface="+mj-lt"/>
              <a:buAutoNum type="arabicParenR"/>
            </a:pPr>
            <a:r>
              <a:rPr lang="en-US" dirty="0"/>
              <a:t>It less expensive</a:t>
            </a:r>
          </a:p>
          <a:p>
            <a:pPr marL="973137" indent="-342900">
              <a:spcBef>
                <a:spcPts val="600"/>
              </a:spcBef>
              <a:buFont typeface="+mj-lt"/>
              <a:buAutoNum type="arabicParenR"/>
            </a:pPr>
            <a:r>
              <a:rPr lang="en-US" dirty="0"/>
              <a:t>Allow the firm to focus on its core business</a:t>
            </a:r>
          </a:p>
          <a:p>
            <a:pPr marL="973137" indent="-342900">
              <a:spcBef>
                <a:spcPts val="600"/>
              </a:spcBef>
              <a:buFont typeface="+mj-lt"/>
              <a:buAutoNum type="arabicParenR"/>
            </a:pPr>
            <a:r>
              <a:rPr lang="en-US" dirty="0"/>
              <a:t>It enable the firms provide better service </a:t>
            </a:r>
          </a:p>
        </p:txBody>
      </p:sp>
      <p:sp>
        <p:nvSpPr>
          <p:cNvPr id="4" name="TextBox 3"/>
          <p:cNvSpPr txBox="1"/>
          <p:nvPr/>
        </p:nvSpPr>
        <p:spPr>
          <a:xfrm>
            <a:off x="815413" y="5566302"/>
            <a:ext cx="10369152" cy="1031051"/>
          </a:xfrm>
          <a:prstGeom prst="rect">
            <a:avLst/>
          </a:prstGeom>
          <a:noFill/>
        </p:spPr>
        <p:txBody>
          <a:bodyPr wrap="square" rtlCol="0">
            <a:spAutoFit/>
          </a:bodyPr>
          <a:lstStyle/>
          <a:p>
            <a:pPr>
              <a:spcBef>
                <a:spcPts val="600"/>
              </a:spcBef>
            </a:pPr>
            <a:r>
              <a:rPr lang="en-US" sz="2000" b="1" i="1" dirty="0">
                <a:solidFill>
                  <a:srgbClr val="C00000"/>
                </a:solidFill>
              </a:rPr>
              <a:t>First Mover Advantage</a:t>
            </a:r>
            <a:endParaRPr lang="en-US" sz="2000" dirty="0"/>
          </a:p>
          <a:p>
            <a:pPr>
              <a:spcBef>
                <a:spcPts val="600"/>
              </a:spcBef>
            </a:pPr>
            <a:r>
              <a:rPr lang="en-US" dirty="0"/>
              <a:t>It refers to the benefits a firm may achieve by entering a new market or developing a new product or service prior to rival’s firm. </a:t>
            </a:r>
          </a:p>
        </p:txBody>
      </p:sp>
      <p:sp>
        <p:nvSpPr>
          <p:cNvPr id="5" name="Slide Number Placeholder 4"/>
          <p:cNvSpPr>
            <a:spLocks noGrp="1"/>
          </p:cNvSpPr>
          <p:nvPr>
            <p:ph type="sldNum" sz="quarter" idx="12"/>
          </p:nvPr>
        </p:nvSpPr>
        <p:spPr/>
        <p:txBody>
          <a:bodyPr/>
          <a:lstStyle/>
          <a:p>
            <a:fld id="{078A8703-CA22-4202-803A-45C4C3E80034}" type="slidenum">
              <a:rPr lang="en-US" smtClean="0"/>
              <a:pPr/>
              <a:t>32</a:t>
            </a:fld>
            <a:endParaRPr lang="en-US"/>
          </a:p>
        </p:txBody>
      </p:sp>
    </p:spTree>
    <p:extLst>
      <p:ext uri="{BB962C8B-B14F-4D97-AF65-F5344CB8AC3E}">
        <p14:creationId xmlns:p14="http://schemas.microsoft.com/office/powerpoint/2010/main" val="204566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Left)">
                                      <p:cBhvr>
                                        <p:cTn id="7" dur="2000"/>
                                        <p:tgtEl>
                                          <p:spTgt spid="2">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trips(downLeft)">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strips(downLeft)">
                                      <p:cBhvr>
                                        <p:cTn id="15" dur="2000"/>
                                        <p:tgtEl>
                                          <p:spTgt spid="2">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strips(downLeft)">
                                      <p:cBhvr>
                                        <p:cTn id="18" dur="2000"/>
                                        <p:tgtEl>
                                          <p:spTgt spid="2">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strips(downLeft)">
                                      <p:cBhvr>
                                        <p:cTn id="21" dur="20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strips(downLeft)">
                                      <p:cBhvr>
                                        <p:cTn id="26" dur="2000"/>
                                        <p:tgtEl>
                                          <p:spTgt spid="3">
                                            <p:txEl>
                                              <p:pRg st="0" end="0"/>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strips(downLeft)">
                                      <p:cBhvr>
                                        <p:cTn id="29" dur="2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strips(downLeft)">
                                      <p:cBhvr>
                                        <p:cTn id="34" dur="2000"/>
                                        <p:tgtEl>
                                          <p:spTgt spid="3">
                                            <p:txEl>
                                              <p:pRg st="2" end="2"/>
                                            </p:txEl>
                                          </p:spTgt>
                                        </p:tgtEl>
                                      </p:cBhvr>
                                    </p:animEffect>
                                  </p:childTnLst>
                                </p:cTn>
                              </p:par>
                              <p:par>
                                <p:cTn id="35" presetID="18" presetClass="entr" presetSubtype="12" fill="hold"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strips(downLeft)">
                                      <p:cBhvr>
                                        <p:cTn id="37" dur="2000"/>
                                        <p:tgtEl>
                                          <p:spTgt spid="3">
                                            <p:txEl>
                                              <p:pRg st="3" end="3"/>
                                            </p:txEl>
                                          </p:spTgt>
                                        </p:tgtEl>
                                      </p:cBhvr>
                                    </p:animEffect>
                                  </p:childTnLst>
                                </p:cTn>
                              </p:par>
                              <p:par>
                                <p:cTn id="38" presetID="18" presetClass="entr" presetSubtype="12"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strips(downLeft)">
                                      <p:cBhvr>
                                        <p:cTn id="40" dur="2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strips(downLeft)">
                                      <p:cBhvr>
                                        <p:cTn id="4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 for Generic Competitive Strategy</a:t>
            </a:r>
          </a:p>
        </p:txBody>
      </p:sp>
      <p:sp>
        <p:nvSpPr>
          <p:cNvPr id="21" name="Slide Number Placeholder 20"/>
          <p:cNvSpPr>
            <a:spLocks noGrp="1"/>
          </p:cNvSpPr>
          <p:nvPr>
            <p:ph type="sldNum" sz="quarter" idx="12"/>
          </p:nvPr>
        </p:nvSpPr>
        <p:spPr>
          <a:prstGeom prst="rect">
            <a:avLst/>
          </a:prstGeom>
        </p:spPr>
        <p:txBody>
          <a:bodyPr>
            <a:normAutofit/>
          </a:bodyPr>
          <a:lstStyle/>
          <a:p>
            <a:fld id="{078A8703-CA22-4202-803A-45C4C3E80034}" type="slidenum">
              <a:rPr lang="en-US" smtClean="0"/>
              <a:pPr/>
              <a:t>33</a:t>
            </a:fld>
            <a:endParaRPr lang="en-US"/>
          </a:p>
        </p:txBody>
      </p:sp>
      <p:sp>
        <p:nvSpPr>
          <p:cNvPr id="4" name="Rectangle 3"/>
          <p:cNvSpPr/>
          <p:nvPr/>
        </p:nvSpPr>
        <p:spPr>
          <a:xfrm>
            <a:off x="1007435" y="1556792"/>
            <a:ext cx="1440160" cy="468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2639616" y="1556792"/>
            <a:ext cx="3936437" cy="468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6672064" y="1556792"/>
            <a:ext cx="4512501" cy="468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166328" y="1556792"/>
            <a:ext cx="834074" cy="523220"/>
          </a:xfrm>
          <a:prstGeom prst="rect">
            <a:avLst/>
          </a:prstGeom>
          <a:noFill/>
        </p:spPr>
        <p:txBody>
          <a:bodyPr wrap="none" rtlCol="0">
            <a:spAutoFit/>
          </a:bodyPr>
          <a:lstStyle/>
          <a:p>
            <a:pPr algn="ctr"/>
            <a:r>
              <a:rPr lang="en-US" sz="1400" b="1" dirty="0"/>
              <a:t>Generic</a:t>
            </a:r>
          </a:p>
          <a:p>
            <a:pPr algn="ctr"/>
            <a:r>
              <a:rPr lang="en-US" sz="1400" b="1" dirty="0"/>
              <a:t>Strategic</a:t>
            </a:r>
          </a:p>
        </p:txBody>
      </p:sp>
      <p:sp>
        <p:nvSpPr>
          <p:cNvPr id="8" name="TextBox 7"/>
          <p:cNvSpPr txBox="1"/>
          <p:nvPr/>
        </p:nvSpPr>
        <p:spPr>
          <a:xfrm>
            <a:off x="2927648" y="1556792"/>
            <a:ext cx="3385779" cy="523220"/>
          </a:xfrm>
          <a:prstGeom prst="rect">
            <a:avLst/>
          </a:prstGeom>
          <a:noFill/>
        </p:spPr>
        <p:txBody>
          <a:bodyPr wrap="square" rtlCol="0">
            <a:spAutoFit/>
          </a:bodyPr>
          <a:lstStyle/>
          <a:p>
            <a:pPr algn="ctr"/>
            <a:r>
              <a:rPr lang="en-US" sz="1400" b="1" dirty="0"/>
              <a:t>Commonly Required Skill</a:t>
            </a:r>
          </a:p>
          <a:p>
            <a:pPr algn="ctr"/>
            <a:r>
              <a:rPr lang="en-US" sz="1400" b="1" dirty="0"/>
              <a:t>And Resources</a:t>
            </a:r>
          </a:p>
        </p:txBody>
      </p:sp>
      <p:sp>
        <p:nvSpPr>
          <p:cNvPr id="9" name="TextBox 8"/>
          <p:cNvSpPr txBox="1"/>
          <p:nvPr/>
        </p:nvSpPr>
        <p:spPr>
          <a:xfrm>
            <a:off x="7144807" y="1556792"/>
            <a:ext cx="3393904" cy="523220"/>
          </a:xfrm>
          <a:prstGeom prst="rect">
            <a:avLst/>
          </a:prstGeom>
          <a:noFill/>
        </p:spPr>
        <p:txBody>
          <a:bodyPr wrap="square" rtlCol="0">
            <a:spAutoFit/>
          </a:bodyPr>
          <a:lstStyle/>
          <a:p>
            <a:pPr algn="ctr"/>
            <a:r>
              <a:rPr lang="en-US" sz="1400" b="1" dirty="0"/>
              <a:t>Common Organizational</a:t>
            </a:r>
          </a:p>
          <a:p>
            <a:pPr algn="ctr"/>
            <a:r>
              <a:rPr lang="en-US" sz="1400" b="1" dirty="0"/>
              <a:t>Requirement</a:t>
            </a:r>
          </a:p>
        </p:txBody>
      </p:sp>
      <p:sp>
        <p:nvSpPr>
          <p:cNvPr id="10" name="Rectangle 9"/>
          <p:cNvSpPr/>
          <p:nvPr/>
        </p:nvSpPr>
        <p:spPr>
          <a:xfrm>
            <a:off x="1007435" y="2159225"/>
            <a:ext cx="1440160" cy="1606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895395" y="2828595"/>
            <a:ext cx="1081130" cy="523220"/>
          </a:xfrm>
          <a:prstGeom prst="rect">
            <a:avLst/>
          </a:prstGeom>
          <a:noFill/>
        </p:spPr>
        <p:txBody>
          <a:bodyPr wrap="none" rtlCol="0">
            <a:spAutoFit/>
          </a:bodyPr>
          <a:lstStyle/>
          <a:p>
            <a:pPr algn="ctr"/>
            <a:r>
              <a:rPr lang="en-US" sz="1400" b="1" dirty="0">
                <a:solidFill>
                  <a:schemeClr val="bg1"/>
                </a:solidFill>
              </a:rPr>
              <a:t>Overall Cost</a:t>
            </a:r>
          </a:p>
          <a:p>
            <a:pPr algn="ctr"/>
            <a:r>
              <a:rPr lang="en-US" sz="1400" b="1" dirty="0">
                <a:solidFill>
                  <a:schemeClr val="bg1"/>
                </a:solidFill>
              </a:rPr>
              <a:t>Leadership</a:t>
            </a:r>
          </a:p>
        </p:txBody>
      </p:sp>
      <p:sp>
        <p:nvSpPr>
          <p:cNvPr id="12" name="Rectangle 11"/>
          <p:cNvSpPr/>
          <p:nvPr/>
        </p:nvSpPr>
        <p:spPr>
          <a:xfrm>
            <a:off x="2639616" y="2159225"/>
            <a:ext cx="3936437" cy="1606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buFont typeface="+mj-lt"/>
              <a:buAutoNum type="arabicPeriod"/>
            </a:pPr>
            <a:r>
              <a:rPr lang="en-US" sz="1400" dirty="0">
                <a:solidFill>
                  <a:schemeClr val="bg1"/>
                </a:solidFill>
              </a:rPr>
              <a:t> Sustained capital investment and access to capital.</a:t>
            </a:r>
          </a:p>
          <a:p>
            <a:pPr marL="177800" indent="-177800">
              <a:buFont typeface="+mj-lt"/>
              <a:buAutoNum type="arabicPeriod"/>
            </a:pPr>
            <a:r>
              <a:rPr lang="en-US" sz="1400" dirty="0">
                <a:solidFill>
                  <a:schemeClr val="bg1"/>
                </a:solidFill>
              </a:rPr>
              <a:t>Process Engineering Skill</a:t>
            </a:r>
          </a:p>
          <a:p>
            <a:pPr marL="177800" indent="-177800">
              <a:buFont typeface="+mj-lt"/>
              <a:buAutoNum type="arabicPeriod"/>
            </a:pPr>
            <a:r>
              <a:rPr lang="en-US" sz="1400" dirty="0">
                <a:solidFill>
                  <a:schemeClr val="bg1"/>
                </a:solidFill>
              </a:rPr>
              <a:t>Intent supervision of labor</a:t>
            </a:r>
          </a:p>
          <a:p>
            <a:pPr marL="177800" indent="-177800">
              <a:buFont typeface="+mj-lt"/>
              <a:buAutoNum type="arabicPeriod"/>
            </a:pPr>
            <a:r>
              <a:rPr lang="en-US" sz="1400" dirty="0">
                <a:solidFill>
                  <a:schemeClr val="bg1"/>
                </a:solidFill>
              </a:rPr>
              <a:t>Product design for ease in manufacture</a:t>
            </a:r>
          </a:p>
          <a:p>
            <a:pPr marL="177800" indent="-177800">
              <a:buFont typeface="+mj-lt"/>
              <a:buAutoNum type="arabicPeriod"/>
            </a:pPr>
            <a:r>
              <a:rPr lang="en-US" sz="1400" dirty="0">
                <a:solidFill>
                  <a:schemeClr val="bg1"/>
                </a:solidFill>
              </a:rPr>
              <a:t>Low-cost distribution system</a:t>
            </a:r>
          </a:p>
        </p:txBody>
      </p:sp>
      <p:sp>
        <p:nvSpPr>
          <p:cNvPr id="13" name="Rectangle 12"/>
          <p:cNvSpPr/>
          <p:nvPr/>
        </p:nvSpPr>
        <p:spPr>
          <a:xfrm>
            <a:off x="6672064" y="2159225"/>
            <a:ext cx="4512501" cy="160648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3050" indent="-273050">
              <a:buFont typeface="+mj-lt"/>
              <a:buAutoNum type="arabicPeriod"/>
            </a:pPr>
            <a:r>
              <a:rPr lang="en-US" sz="1400" dirty="0">
                <a:solidFill>
                  <a:schemeClr val="bg1"/>
                </a:solidFill>
              </a:rPr>
              <a:t>Tight cost control</a:t>
            </a:r>
          </a:p>
          <a:p>
            <a:pPr marL="273050" indent="-273050">
              <a:buFont typeface="+mj-lt"/>
              <a:buAutoNum type="arabicPeriod"/>
            </a:pPr>
            <a:r>
              <a:rPr lang="en-US" sz="1400" dirty="0">
                <a:solidFill>
                  <a:schemeClr val="bg1"/>
                </a:solidFill>
              </a:rPr>
              <a:t>Frequent, detailed control report</a:t>
            </a:r>
          </a:p>
          <a:p>
            <a:pPr marL="273050" indent="-273050">
              <a:buFont typeface="+mj-lt"/>
              <a:buAutoNum type="arabicPeriod"/>
            </a:pPr>
            <a:r>
              <a:rPr lang="en-US" sz="1400" dirty="0">
                <a:solidFill>
                  <a:schemeClr val="bg1"/>
                </a:solidFill>
              </a:rPr>
              <a:t>Structured organization and responsibilities</a:t>
            </a:r>
          </a:p>
          <a:p>
            <a:pPr marL="273050" indent="-273050">
              <a:buFont typeface="+mj-lt"/>
              <a:buAutoNum type="arabicPeriod"/>
            </a:pPr>
            <a:r>
              <a:rPr lang="en-US" sz="1400" dirty="0">
                <a:solidFill>
                  <a:schemeClr val="bg1"/>
                </a:solidFill>
              </a:rPr>
              <a:t>Incentives based on meeting strict quantitative targets.</a:t>
            </a:r>
          </a:p>
        </p:txBody>
      </p:sp>
      <p:sp>
        <p:nvSpPr>
          <p:cNvPr id="14" name="Rectangle 13"/>
          <p:cNvSpPr/>
          <p:nvPr/>
        </p:nvSpPr>
        <p:spPr>
          <a:xfrm>
            <a:off x="1007435" y="3832650"/>
            <a:ext cx="1440160" cy="174036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tx1"/>
              </a:solidFill>
            </a:endParaRPr>
          </a:p>
        </p:txBody>
      </p:sp>
      <p:sp>
        <p:nvSpPr>
          <p:cNvPr id="15" name="TextBox 14"/>
          <p:cNvSpPr txBox="1"/>
          <p:nvPr/>
        </p:nvSpPr>
        <p:spPr>
          <a:xfrm rot="18407347">
            <a:off x="1002128" y="4406659"/>
            <a:ext cx="1398909" cy="338554"/>
          </a:xfrm>
          <a:prstGeom prst="rect">
            <a:avLst/>
          </a:prstGeom>
          <a:noFill/>
        </p:spPr>
        <p:txBody>
          <a:bodyPr wrap="none" rtlCol="0">
            <a:spAutoFit/>
          </a:bodyPr>
          <a:lstStyle/>
          <a:p>
            <a:r>
              <a:rPr lang="en-US" sz="1600" dirty="0"/>
              <a:t>Differentiation</a:t>
            </a:r>
          </a:p>
        </p:txBody>
      </p:sp>
      <p:sp>
        <p:nvSpPr>
          <p:cNvPr id="16" name="Rectangle 15"/>
          <p:cNvSpPr/>
          <p:nvPr/>
        </p:nvSpPr>
        <p:spPr>
          <a:xfrm>
            <a:off x="2639616" y="3832650"/>
            <a:ext cx="3936437" cy="174036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buFont typeface="+mj-lt"/>
              <a:buAutoNum type="arabicPeriod"/>
            </a:pPr>
            <a:r>
              <a:rPr lang="en-US" sz="1400" dirty="0">
                <a:solidFill>
                  <a:schemeClr val="bg1"/>
                </a:solidFill>
              </a:rPr>
              <a:t> Strong marketing ability</a:t>
            </a:r>
          </a:p>
          <a:p>
            <a:pPr marL="177800" indent="-177800">
              <a:buFont typeface="+mj-lt"/>
              <a:buAutoNum type="arabicPeriod"/>
            </a:pPr>
            <a:r>
              <a:rPr lang="en-US" sz="1400" dirty="0">
                <a:solidFill>
                  <a:schemeClr val="bg1"/>
                </a:solidFill>
              </a:rPr>
              <a:t>Product engineering</a:t>
            </a:r>
          </a:p>
          <a:p>
            <a:pPr marL="177800" indent="-177800">
              <a:buFont typeface="+mj-lt"/>
              <a:buAutoNum type="arabicPeriod"/>
            </a:pPr>
            <a:r>
              <a:rPr lang="en-US" sz="1400" dirty="0">
                <a:solidFill>
                  <a:schemeClr val="bg1"/>
                </a:solidFill>
              </a:rPr>
              <a:t>Creative flare</a:t>
            </a:r>
          </a:p>
          <a:p>
            <a:pPr marL="177800" indent="-177800">
              <a:buFont typeface="+mj-lt"/>
              <a:buAutoNum type="arabicPeriod"/>
            </a:pPr>
            <a:r>
              <a:rPr lang="en-US" sz="1400" dirty="0">
                <a:solidFill>
                  <a:schemeClr val="bg1"/>
                </a:solidFill>
              </a:rPr>
              <a:t>Strong capabilities in basic research</a:t>
            </a:r>
          </a:p>
          <a:p>
            <a:pPr marL="177800" indent="-177800">
              <a:buFont typeface="+mj-lt"/>
              <a:buAutoNum type="arabicPeriod"/>
            </a:pPr>
            <a:r>
              <a:rPr lang="en-US" sz="1400" dirty="0">
                <a:solidFill>
                  <a:schemeClr val="bg1"/>
                </a:solidFill>
              </a:rPr>
              <a:t>Corporate reputation for quality or technological leadership</a:t>
            </a:r>
          </a:p>
          <a:p>
            <a:pPr marL="177800" indent="-177800">
              <a:buFont typeface="+mj-lt"/>
              <a:buAutoNum type="arabicPeriod"/>
            </a:pPr>
            <a:r>
              <a:rPr lang="en-US" sz="1400" dirty="0">
                <a:solidFill>
                  <a:schemeClr val="bg1"/>
                </a:solidFill>
              </a:rPr>
              <a:t>Strong cooperation from channel</a:t>
            </a:r>
          </a:p>
        </p:txBody>
      </p:sp>
      <p:sp>
        <p:nvSpPr>
          <p:cNvPr id="17" name="Rectangle 16"/>
          <p:cNvSpPr/>
          <p:nvPr/>
        </p:nvSpPr>
        <p:spPr>
          <a:xfrm>
            <a:off x="6672064" y="3832650"/>
            <a:ext cx="4512501" cy="1740362"/>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73050" indent="-273050">
              <a:buFont typeface="+mj-lt"/>
              <a:buAutoNum type="arabicPeriod"/>
            </a:pPr>
            <a:r>
              <a:rPr lang="en-US" sz="1400" dirty="0">
                <a:solidFill>
                  <a:schemeClr val="bg1"/>
                </a:solidFill>
              </a:rPr>
              <a:t>Strong coordination among function in R&amp;D, product development and marketing.</a:t>
            </a:r>
          </a:p>
          <a:p>
            <a:pPr marL="273050" indent="-273050">
              <a:buFont typeface="+mj-lt"/>
              <a:buAutoNum type="arabicPeriod"/>
            </a:pPr>
            <a:r>
              <a:rPr lang="en-US" sz="1400" dirty="0">
                <a:solidFill>
                  <a:schemeClr val="bg1"/>
                </a:solidFill>
              </a:rPr>
              <a:t>Subjective measurement and  of incentives instead of quantitative measure.</a:t>
            </a:r>
          </a:p>
          <a:p>
            <a:pPr marL="273050" indent="-273050">
              <a:buFont typeface="+mj-lt"/>
              <a:buAutoNum type="arabicPeriod"/>
            </a:pPr>
            <a:r>
              <a:rPr lang="en-US" sz="1400" dirty="0">
                <a:solidFill>
                  <a:schemeClr val="bg1"/>
                </a:solidFill>
              </a:rPr>
              <a:t>Amenities to attract highly skilled labor, scientist or creative people</a:t>
            </a:r>
          </a:p>
        </p:txBody>
      </p:sp>
      <p:sp>
        <p:nvSpPr>
          <p:cNvPr id="18" name="Rectangle 17"/>
          <p:cNvSpPr/>
          <p:nvPr/>
        </p:nvSpPr>
        <p:spPr>
          <a:xfrm>
            <a:off x="1007435" y="5639950"/>
            <a:ext cx="1440160" cy="6693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Focus</a:t>
            </a:r>
          </a:p>
        </p:txBody>
      </p:sp>
      <p:sp>
        <p:nvSpPr>
          <p:cNvPr id="19" name="Rectangle 18"/>
          <p:cNvSpPr/>
          <p:nvPr/>
        </p:nvSpPr>
        <p:spPr>
          <a:xfrm>
            <a:off x="2639616" y="5639950"/>
            <a:ext cx="3936437" cy="6693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Combination of the above policies directed at the particular strategic target.</a:t>
            </a:r>
          </a:p>
        </p:txBody>
      </p:sp>
      <p:sp>
        <p:nvSpPr>
          <p:cNvPr id="20" name="Rectangle 19"/>
          <p:cNvSpPr/>
          <p:nvPr/>
        </p:nvSpPr>
        <p:spPr>
          <a:xfrm>
            <a:off x="6672064" y="5639950"/>
            <a:ext cx="4512501" cy="6693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Combination of the above policies directed at the regular strategic target.</a:t>
            </a:r>
          </a:p>
        </p:txBody>
      </p:sp>
    </p:spTree>
    <p:extLst>
      <p:ext uri="{BB962C8B-B14F-4D97-AF65-F5344CB8AC3E}">
        <p14:creationId xmlns:p14="http://schemas.microsoft.com/office/powerpoint/2010/main" val="86063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1000"/>
                                        <p:tgtEl>
                                          <p:spTgt spid="14"/>
                                        </p:tgtEl>
                                      </p:cBhvr>
                                    </p:animEffect>
                                    <p:anim calcmode="lin" valueType="num">
                                      <p:cBhvr>
                                        <p:cTn id="60" dur="1000" fill="hold"/>
                                        <p:tgtEl>
                                          <p:spTgt spid="14"/>
                                        </p:tgtEl>
                                        <p:attrNameLst>
                                          <p:attrName>ppt_x</p:attrName>
                                        </p:attrNameLst>
                                      </p:cBhvr>
                                      <p:tavLst>
                                        <p:tav tm="0">
                                          <p:val>
                                            <p:strVal val="#ppt_x"/>
                                          </p:val>
                                        </p:tav>
                                        <p:tav tm="100000">
                                          <p:val>
                                            <p:strVal val="#ppt_x"/>
                                          </p:val>
                                        </p:tav>
                                      </p:tavLst>
                                    </p:anim>
                                    <p:anim calcmode="lin" valueType="num">
                                      <p:cBhvr>
                                        <p:cTn id="61" dur="1000" fill="hold"/>
                                        <p:tgtEl>
                                          <p:spTgt spid="1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1000"/>
                                        <p:tgtEl>
                                          <p:spTgt spid="15"/>
                                        </p:tgtEl>
                                      </p:cBhvr>
                                    </p:animEffect>
                                    <p:anim calcmode="lin" valueType="num">
                                      <p:cBhvr>
                                        <p:cTn id="65" dur="1000" fill="hold"/>
                                        <p:tgtEl>
                                          <p:spTgt spid="15"/>
                                        </p:tgtEl>
                                        <p:attrNameLst>
                                          <p:attrName>ppt_x</p:attrName>
                                        </p:attrNameLst>
                                      </p:cBhvr>
                                      <p:tavLst>
                                        <p:tav tm="0">
                                          <p:val>
                                            <p:strVal val="#ppt_x"/>
                                          </p:val>
                                        </p:tav>
                                        <p:tav tm="100000">
                                          <p:val>
                                            <p:strVal val="#ppt_x"/>
                                          </p:val>
                                        </p:tav>
                                      </p:tavLst>
                                    </p:anim>
                                    <p:anim calcmode="lin" valueType="num">
                                      <p:cBhvr>
                                        <p:cTn id="66" dur="1000" fill="hold"/>
                                        <p:tgtEl>
                                          <p:spTgt spid="1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fade">
                                      <p:cBhvr>
                                        <p:cTn id="86" dur="1000"/>
                                        <p:tgtEl>
                                          <p:spTgt spid="19"/>
                                        </p:tgtEl>
                                      </p:cBhvr>
                                    </p:animEffect>
                                    <p:anim calcmode="lin" valueType="num">
                                      <p:cBhvr>
                                        <p:cTn id="87" dur="1000" fill="hold"/>
                                        <p:tgtEl>
                                          <p:spTgt spid="19"/>
                                        </p:tgtEl>
                                        <p:attrNameLst>
                                          <p:attrName>ppt_x</p:attrName>
                                        </p:attrNameLst>
                                      </p:cBhvr>
                                      <p:tavLst>
                                        <p:tav tm="0">
                                          <p:val>
                                            <p:strVal val="#ppt_x"/>
                                          </p:val>
                                        </p:tav>
                                        <p:tav tm="100000">
                                          <p:val>
                                            <p:strVal val="#ppt_x"/>
                                          </p:val>
                                        </p:tav>
                                      </p:tavLst>
                                    </p:anim>
                                    <p:anim calcmode="lin" valueType="num">
                                      <p:cBhvr>
                                        <p:cTn id="88" dur="1000" fill="hold"/>
                                        <p:tgtEl>
                                          <p:spTgt spid="19"/>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0" grpId="0" animBg="1"/>
      <p:bldP spid="11" grpId="0"/>
      <p:bldP spid="12" grpId="0" animBg="1"/>
      <p:bldP spid="13" grpId="0" animBg="1"/>
      <p:bldP spid="14" grpId="0" animBg="1"/>
      <p:bldP spid="15" grpId="0"/>
      <p:bldP spid="16" grpId="0" animBg="1"/>
      <p:bldP spid="17" grpId="0" animBg="1"/>
      <p:bldP spid="18" grpId="0" animBg="1"/>
      <p:bldP spid="19" grpId="0" animBg="1"/>
      <p:bldP spid="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Risk of Generic Strategy</a:t>
            </a:r>
          </a:p>
        </p:txBody>
      </p:sp>
      <p:sp>
        <p:nvSpPr>
          <p:cNvPr id="9" name="Slide Number Placeholder 8"/>
          <p:cNvSpPr>
            <a:spLocks noGrp="1"/>
          </p:cNvSpPr>
          <p:nvPr>
            <p:ph type="sldNum" sz="quarter" idx="12"/>
          </p:nvPr>
        </p:nvSpPr>
        <p:spPr>
          <a:prstGeom prst="rect">
            <a:avLst/>
          </a:prstGeom>
        </p:spPr>
        <p:txBody>
          <a:bodyPr>
            <a:normAutofit/>
          </a:bodyPr>
          <a:lstStyle/>
          <a:p>
            <a:fld id="{078A8703-CA22-4202-803A-45C4C3E80034}" type="slidenum">
              <a:rPr lang="en-US" smtClean="0"/>
              <a:pPr/>
              <a:t>34</a:t>
            </a:fld>
            <a:endParaRPr lang="en-US"/>
          </a:p>
        </p:txBody>
      </p:sp>
      <p:cxnSp>
        <p:nvCxnSpPr>
          <p:cNvPr id="4" name="Straight Connector 3"/>
          <p:cNvCxnSpPr/>
          <p:nvPr/>
        </p:nvCxnSpPr>
        <p:spPr>
          <a:xfrm>
            <a:off x="911424" y="2008367"/>
            <a:ext cx="10273141"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07435" y="1672736"/>
            <a:ext cx="8527719" cy="307777"/>
          </a:xfrm>
          <a:prstGeom prst="rect">
            <a:avLst/>
          </a:prstGeom>
          <a:noFill/>
        </p:spPr>
        <p:txBody>
          <a:bodyPr wrap="none" rtlCol="0">
            <a:spAutoFit/>
          </a:bodyPr>
          <a:lstStyle/>
          <a:p>
            <a:r>
              <a:rPr lang="en-US" sz="1400" b="1" dirty="0"/>
              <a:t>Risk of Cost Leadership	</a:t>
            </a:r>
            <a:r>
              <a:rPr lang="id-ID" sz="1400" b="1" dirty="0"/>
              <a:t>		</a:t>
            </a:r>
            <a:r>
              <a:rPr lang="en-US" sz="1400" b="1" dirty="0"/>
              <a:t>Risk of Differentiation	</a:t>
            </a:r>
            <a:r>
              <a:rPr lang="id-ID" sz="1400" b="1"/>
              <a:t>		</a:t>
            </a:r>
            <a:r>
              <a:rPr lang="en-US" sz="1400" b="1"/>
              <a:t>Risk </a:t>
            </a:r>
            <a:r>
              <a:rPr lang="en-US" sz="1400" b="1" dirty="0"/>
              <a:t>of Focus</a:t>
            </a:r>
          </a:p>
        </p:txBody>
      </p:sp>
      <p:sp>
        <p:nvSpPr>
          <p:cNvPr id="6" name="TextBox 5"/>
          <p:cNvSpPr txBox="1"/>
          <p:nvPr/>
        </p:nvSpPr>
        <p:spPr>
          <a:xfrm>
            <a:off x="1007435" y="2276872"/>
            <a:ext cx="3360373" cy="3108543"/>
          </a:xfrm>
          <a:prstGeom prst="rect">
            <a:avLst/>
          </a:prstGeom>
          <a:noFill/>
        </p:spPr>
        <p:txBody>
          <a:bodyPr wrap="square" rtlCol="0">
            <a:spAutoFit/>
          </a:bodyPr>
          <a:lstStyle/>
          <a:p>
            <a:r>
              <a:rPr lang="en-US" sz="1400" dirty="0"/>
              <a:t>Cost of leadership is not sustained :</a:t>
            </a:r>
          </a:p>
          <a:p>
            <a:pPr>
              <a:buFont typeface="Arial" pitchFamily="34" charset="0"/>
              <a:buChar char="•"/>
            </a:pPr>
            <a:r>
              <a:rPr lang="en-US" sz="1400" dirty="0"/>
              <a:t>  Competitor imitate</a:t>
            </a:r>
          </a:p>
          <a:p>
            <a:pPr>
              <a:buFont typeface="Arial" pitchFamily="34" charset="0"/>
              <a:buChar char="•"/>
            </a:pPr>
            <a:r>
              <a:rPr lang="en-US" sz="1400" dirty="0"/>
              <a:t>  Technology change</a:t>
            </a:r>
          </a:p>
          <a:p>
            <a:pPr>
              <a:buFont typeface="Arial" pitchFamily="34" charset="0"/>
              <a:buChar char="•"/>
            </a:pPr>
            <a:r>
              <a:rPr lang="en-US" sz="1400" dirty="0"/>
              <a:t>  Other bases of cost of leadership erode.</a:t>
            </a:r>
          </a:p>
          <a:p>
            <a:endParaRPr lang="en-US" sz="1400" dirty="0"/>
          </a:p>
          <a:p>
            <a:r>
              <a:rPr lang="en-US" sz="1400" dirty="0"/>
              <a:t>Proximity in differentiation is lost.</a:t>
            </a:r>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Cost focusers achieve even lower cost in segment</a:t>
            </a:r>
          </a:p>
        </p:txBody>
      </p:sp>
      <p:sp>
        <p:nvSpPr>
          <p:cNvPr id="7" name="TextBox 6"/>
          <p:cNvSpPr txBox="1"/>
          <p:nvPr/>
        </p:nvSpPr>
        <p:spPr>
          <a:xfrm>
            <a:off x="4463819" y="2232937"/>
            <a:ext cx="3360373" cy="3323987"/>
          </a:xfrm>
          <a:prstGeom prst="rect">
            <a:avLst/>
          </a:prstGeom>
          <a:noFill/>
        </p:spPr>
        <p:txBody>
          <a:bodyPr wrap="square" rtlCol="0">
            <a:spAutoFit/>
          </a:bodyPr>
          <a:lstStyle/>
          <a:p>
            <a:r>
              <a:rPr lang="en-US" sz="1400" dirty="0"/>
              <a:t>Differentiation is not sustained :</a:t>
            </a:r>
          </a:p>
          <a:p>
            <a:pPr>
              <a:buFont typeface="Arial" pitchFamily="34" charset="0"/>
              <a:buChar char="•"/>
            </a:pPr>
            <a:r>
              <a:rPr lang="en-US" sz="1400" dirty="0"/>
              <a:t>  Competitor imitate</a:t>
            </a:r>
          </a:p>
          <a:p>
            <a:pPr>
              <a:buFont typeface="Arial" pitchFamily="34" charset="0"/>
              <a:buChar char="•"/>
            </a:pPr>
            <a:r>
              <a:rPr lang="en-US" sz="1400" dirty="0"/>
              <a:t>  Bases for differentiation become less important to buyers.</a:t>
            </a:r>
          </a:p>
          <a:p>
            <a:endParaRPr lang="en-US" sz="1400" dirty="0"/>
          </a:p>
          <a:p>
            <a:r>
              <a:rPr lang="en-US" sz="1400" dirty="0"/>
              <a:t>Cost Proximity is lost.</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Cost focusers achieve even lower cost in segment</a:t>
            </a:r>
          </a:p>
        </p:txBody>
      </p:sp>
      <p:sp>
        <p:nvSpPr>
          <p:cNvPr id="8" name="TextBox 7"/>
          <p:cNvSpPr txBox="1"/>
          <p:nvPr/>
        </p:nvSpPr>
        <p:spPr>
          <a:xfrm>
            <a:off x="7824192" y="2232937"/>
            <a:ext cx="3360373" cy="3323987"/>
          </a:xfrm>
          <a:prstGeom prst="rect">
            <a:avLst/>
          </a:prstGeom>
          <a:noFill/>
        </p:spPr>
        <p:txBody>
          <a:bodyPr wrap="square" rtlCol="0">
            <a:spAutoFit/>
          </a:bodyPr>
          <a:lstStyle/>
          <a:p>
            <a:r>
              <a:rPr lang="en-US" sz="1400" dirty="0"/>
              <a:t>The focus strategy is imitated</a:t>
            </a:r>
          </a:p>
          <a:p>
            <a:r>
              <a:rPr lang="en-US" sz="1400" dirty="0"/>
              <a:t>The target segment becomes structurally unattractive :</a:t>
            </a:r>
          </a:p>
          <a:p>
            <a:pPr>
              <a:buFont typeface="Arial" pitchFamily="34" charset="0"/>
              <a:buChar char="•"/>
            </a:pPr>
            <a:r>
              <a:rPr lang="en-US" sz="1400" dirty="0"/>
              <a:t>  Structure erode</a:t>
            </a:r>
          </a:p>
          <a:p>
            <a:pPr>
              <a:buFont typeface="Arial" pitchFamily="34" charset="0"/>
              <a:buChar char="•"/>
            </a:pPr>
            <a:r>
              <a:rPr lang="en-US" sz="1400" dirty="0"/>
              <a:t>  Demand disappears</a:t>
            </a:r>
          </a:p>
          <a:p>
            <a:pPr>
              <a:buFont typeface="Arial" pitchFamily="34" charset="0"/>
              <a:buChar char="•"/>
            </a:pPr>
            <a:endParaRPr lang="en-US" sz="1400" dirty="0"/>
          </a:p>
          <a:p>
            <a:endParaRPr lang="en-US" sz="1400" dirty="0"/>
          </a:p>
          <a:p>
            <a:r>
              <a:rPr lang="en-US" sz="1400" dirty="0"/>
              <a:t>Broadly targeted competitors overwhelm the segment :</a:t>
            </a:r>
          </a:p>
          <a:p>
            <a:pPr>
              <a:buFont typeface="Arial" pitchFamily="34" charset="0"/>
              <a:buChar char="•"/>
            </a:pPr>
            <a:r>
              <a:rPr lang="en-US" sz="1400" dirty="0"/>
              <a:t> The segment’s differences from other segment narrow</a:t>
            </a:r>
          </a:p>
          <a:p>
            <a:pPr>
              <a:buFont typeface="Arial" pitchFamily="34" charset="0"/>
              <a:buChar char="•"/>
            </a:pPr>
            <a:r>
              <a:rPr lang="en-US" sz="1400" dirty="0"/>
              <a:t> The advantage of abroad line increase.</a:t>
            </a:r>
          </a:p>
          <a:p>
            <a:endParaRPr lang="en-US" sz="1400" dirty="0"/>
          </a:p>
          <a:p>
            <a:endParaRPr lang="en-US" sz="1400" dirty="0"/>
          </a:p>
          <a:p>
            <a:r>
              <a:rPr lang="en-US" sz="1400" dirty="0"/>
              <a:t>New focusers sub-segment  the industry</a:t>
            </a:r>
          </a:p>
        </p:txBody>
      </p:sp>
    </p:spTree>
    <p:extLst>
      <p:ext uri="{BB962C8B-B14F-4D97-AF65-F5344CB8AC3E}">
        <p14:creationId xmlns:p14="http://schemas.microsoft.com/office/powerpoint/2010/main" val="360301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Vertical Integration</a:t>
            </a:r>
          </a:p>
        </p:txBody>
      </p:sp>
      <p:sp>
        <p:nvSpPr>
          <p:cNvPr id="20" name="Slide Number Placeholder 19"/>
          <p:cNvSpPr>
            <a:spLocks noGrp="1"/>
          </p:cNvSpPr>
          <p:nvPr>
            <p:ph type="sldNum" sz="quarter" idx="12"/>
          </p:nvPr>
        </p:nvSpPr>
        <p:spPr>
          <a:prstGeom prst="rect">
            <a:avLst/>
          </a:prstGeom>
        </p:spPr>
        <p:txBody>
          <a:bodyPr>
            <a:normAutofit/>
          </a:bodyPr>
          <a:lstStyle/>
          <a:p>
            <a:fld id="{078A8703-CA22-4202-803A-45C4C3E80034}" type="slidenum">
              <a:rPr lang="en-US" smtClean="0"/>
              <a:pPr/>
              <a:t>35</a:t>
            </a:fld>
            <a:endParaRPr lang="en-US"/>
          </a:p>
        </p:txBody>
      </p:sp>
      <p:grpSp>
        <p:nvGrpSpPr>
          <p:cNvPr id="3" name="Group 18"/>
          <p:cNvGrpSpPr/>
          <p:nvPr/>
        </p:nvGrpSpPr>
        <p:grpSpPr>
          <a:xfrm>
            <a:off x="815414" y="1556792"/>
            <a:ext cx="9985109" cy="4464496"/>
            <a:chOff x="611560" y="1476073"/>
            <a:chExt cx="7488832" cy="4977263"/>
          </a:xfrm>
        </p:grpSpPr>
        <p:sp>
          <p:nvSpPr>
            <p:cNvPr id="4" name="Rectangle 3"/>
            <p:cNvSpPr/>
            <p:nvPr/>
          </p:nvSpPr>
          <p:spPr>
            <a:xfrm>
              <a:off x="611560" y="1476073"/>
              <a:ext cx="1511712" cy="411751"/>
            </a:xfrm>
            <a:prstGeom prst="rect">
              <a:avLst/>
            </a:prstGeom>
          </p:spPr>
          <p:txBody>
            <a:bodyPr wrap="none">
              <a:spAutoFit/>
            </a:bodyPr>
            <a:lstStyle/>
            <a:p>
              <a:r>
                <a:rPr lang="en-US" b="1" dirty="0"/>
                <a:t>Vertical Integration</a:t>
              </a:r>
            </a:p>
          </p:txBody>
        </p:sp>
        <p:sp>
          <p:nvSpPr>
            <p:cNvPr id="5" name="TextBox 4"/>
            <p:cNvSpPr txBox="1"/>
            <p:nvPr/>
          </p:nvSpPr>
          <p:spPr>
            <a:xfrm>
              <a:off x="611560" y="1836113"/>
              <a:ext cx="7488832" cy="651939"/>
            </a:xfrm>
            <a:prstGeom prst="rect">
              <a:avLst/>
            </a:prstGeom>
            <a:noFill/>
          </p:spPr>
          <p:txBody>
            <a:bodyPr wrap="square" rtlCol="0">
              <a:spAutoFit/>
            </a:bodyPr>
            <a:lstStyle/>
            <a:p>
              <a:pPr algn="just"/>
              <a:r>
                <a:rPr lang="en-US" sz="1600" dirty="0"/>
                <a:t>It is based on growth through the acquisition of firms that supply it with inputs (such as raw materials) or are customers for its outputs (such as warehouse for finish product).</a:t>
              </a:r>
            </a:p>
          </p:txBody>
        </p:sp>
        <p:sp>
          <p:nvSpPr>
            <p:cNvPr id="6" name="Rounded Rectangle 5"/>
            <p:cNvSpPr/>
            <p:nvPr/>
          </p:nvSpPr>
          <p:spPr>
            <a:xfrm>
              <a:off x="1763688" y="3140968"/>
              <a:ext cx="2088232" cy="576064"/>
            </a:xfrm>
            <a:prstGeom prst="round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Textile Producer</a:t>
              </a:r>
            </a:p>
          </p:txBody>
        </p:sp>
        <p:sp>
          <p:nvSpPr>
            <p:cNvPr id="7" name="Rounded Rectangle 6"/>
            <p:cNvSpPr/>
            <p:nvPr/>
          </p:nvSpPr>
          <p:spPr>
            <a:xfrm>
              <a:off x="5436096" y="3140968"/>
              <a:ext cx="2088232" cy="576064"/>
            </a:xfrm>
            <a:prstGeom prst="roundRect">
              <a:avLst/>
            </a:prstGeom>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Textile Producer</a:t>
              </a:r>
            </a:p>
          </p:txBody>
        </p:sp>
        <p:sp>
          <p:nvSpPr>
            <p:cNvPr id="8" name="Rounded Rectangle 7"/>
            <p:cNvSpPr/>
            <p:nvPr/>
          </p:nvSpPr>
          <p:spPr>
            <a:xfrm>
              <a:off x="1763688" y="4509120"/>
              <a:ext cx="2088232" cy="576064"/>
            </a:xfrm>
            <a:prstGeom prst="roundRect">
              <a:avLst/>
            </a:prstGeom>
            <a:solidFill>
              <a:srgbClr val="C00000"/>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Shirt Manufacturer</a:t>
              </a:r>
            </a:p>
          </p:txBody>
        </p:sp>
        <p:sp>
          <p:nvSpPr>
            <p:cNvPr id="9" name="Rounded Rectangle 8"/>
            <p:cNvSpPr/>
            <p:nvPr/>
          </p:nvSpPr>
          <p:spPr>
            <a:xfrm>
              <a:off x="5508104" y="4509120"/>
              <a:ext cx="2088232" cy="576064"/>
            </a:xfrm>
            <a:prstGeom prst="roundRect">
              <a:avLst/>
            </a:prstGeom>
            <a:solidFill>
              <a:srgbClr val="C00000"/>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Shirt Manufacturer</a:t>
              </a:r>
            </a:p>
          </p:txBody>
        </p:sp>
        <p:sp>
          <p:nvSpPr>
            <p:cNvPr id="10" name="Rounded Rectangle 9"/>
            <p:cNvSpPr/>
            <p:nvPr/>
          </p:nvSpPr>
          <p:spPr>
            <a:xfrm>
              <a:off x="5508104" y="5877272"/>
              <a:ext cx="2088232" cy="576064"/>
            </a:xfrm>
            <a:prstGeom prst="roundRect">
              <a:avLst/>
            </a:prstGeom>
            <a:solidFill>
              <a:schemeClr val="accent3">
                <a:lumMod val="50000"/>
              </a:schemeClr>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Clothing Store</a:t>
              </a:r>
            </a:p>
          </p:txBody>
        </p:sp>
        <p:sp>
          <p:nvSpPr>
            <p:cNvPr id="11" name="Rounded Rectangle 10"/>
            <p:cNvSpPr/>
            <p:nvPr/>
          </p:nvSpPr>
          <p:spPr>
            <a:xfrm>
              <a:off x="1763688" y="5877272"/>
              <a:ext cx="2088232" cy="576064"/>
            </a:xfrm>
            <a:prstGeom prst="roundRect">
              <a:avLst/>
            </a:prstGeom>
            <a:solidFill>
              <a:schemeClr val="accent3">
                <a:lumMod val="50000"/>
              </a:schemeClr>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Clothing Store</a:t>
              </a:r>
            </a:p>
          </p:txBody>
        </p:sp>
        <p:cxnSp>
          <p:nvCxnSpPr>
            <p:cNvPr id="12" name="Straight Arrow Connector 11"/>
            <p:cNvCxnSpPr>
              <a:stCxn id="6" idx="3"/>
              <a:endCxn id="7" idx="1"/>
            </p:cNvCxnSpPr>
            <p:nvPr/>
          </p:nvCxnSpPr>
          <p:spPr>
            <a:xfrm>
              <a:off x="3851920" y="3429000"/>
              <a:ext cx="1584176" cy="1588"/>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851920" y="4795564"/>
              <a:ext cx="1584176" cy="1588"/>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851920" y="6235724"/>
              <a:ext cx="1584176" cy="1588"/>
            </a:xfrm>
            <a:prstGeom prst="straightConnector1">
              <a:avLst/>
            </a:prstGeom>
            <a:ln>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8" idx="0"/>
            </p:cNvCxnSpPr>
            <p:nvPr/>
          </p:nvCxnSpPr>
          <p:spPr>
            <a:xfrm rot="5400000">
              <a:off x="2411760" y="4113076"/>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6119378" y="4112282"/>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2448558" y="5480434"/>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6119378" y="5480434"/>
              <a:ext cx="7920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7093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Corporate Combination</a:t>
            </a:r>
          </a:p>
        </p:txBody>
      </p:sp>
      <p:sp>
        <p:nvSpPr>
          <p:cNvPr id="17" name="Slide Number Placeholder 16"/>
          <p:cNvSpPr>
            <a:spLocks noGrp="1"/>
          </p:cNvSpPr>
          <p:nvPr>
            <p:ph type="sldNum" sz="quarter" idx="12"/>
          </p:nvPr>
        </p:nvSpPr>
        <p:spPr>
          <a:prstGeom prst="rect">
            <a:avLst/>
          </a:prstGeom>
        </p:spPr>
        <p:txBody>
          <a:bodyPr>
            <a:normAutofit/>
          </a:bodyPr>
          <a:lstStyle/>
          <a:p>
            <a:fld id="{078A8703-CA22-4202-803A-45C4C3E80034}" type="slidenum">
              <a:rPr lang="en-US" smtClean="0"/>
              <a:pPr/>
              <a:t>36</a:t>
            </a:fld>
            <a:endParaRPr lang="en-US"/>
          </a:p>
        </p:txBody>
      </p:sp>
      <p:sp>
        <p:nvSpPr>
          <p:cNvPr id="9" name="Rectangle 8"/>
          <p:cNvSpPr/>
          <p:nvPr/>
        </p:nvSpPr>
        <p:spPr>
          <a:xfrm>
            <a:off x="815413" y="1484784"/>
            <a:ext cx="1599092" cy="369332"/>
          </a:xfrm>
          <a:prstGeom prst="rect">
            <a:avLst/>
          </a:prstGeom>
        </p:spPr>
        <p:txBody>
          <a:bodyPr wrap="none">
            <a:spAutoFit/>
          </a:bodyPr>
          <a:lstStyle/>
          <a:p>
            <a:r>
              <a:rPr lang="en-US" b="1" dirty="0"/>
              <a:t>Joint  Ventures</a:t>
            </a:r>
          </a:p>
        </p:txBody>
      </p:sp>
      <p:sp>
        <p:nvSpPr>
          <p:cNvPr id="11" name="Rectangle 10"/>
          <p:cNvSpPr/>
          <p:nvPr/>
        </p:nvSpPr>
        <p:spPr>
          <a:xfrm>
            <a:off x="815413" y="2852936"/>
            <a:ext cx="1917128" cy="369332"/>
          </a:xfrm>
          <a:prstGeom prst="rect">
            <a:avLst/>
          </a:prstGeom>
        </p:spPr>
        <p:txBody>
          <a:bodyPr wrap="none">
            <a:spAutoFit/>
          </a:bodyPr>
          <a:lstStyle/>
          <a:p>
            <a:r>
              <a:rPr lang="en-US" b="1" dirty="0"/>
              <a:t>Strategic Alliances</a:t>
            </a:r>
          </a:p>
        </p:txBody>
      </p:sp>
      <p:sp>
        <p:nvSpPr>
          <p:cNvPr id="12" name="TextBox 11"/>
          <p:cNvSpPr txBox="1"/>
          <p:nvPr/>
        </p:nvSpPr>
        <p:spPr>
          <a:xfrm>
            <a:off x="815414" y="3140969"/>
            <a:ext cx="11137237" cy="584775"/>
          </a:xfrm>
          <a:prstGeom prst="rect">
            <a:avLst/>
          </a:prstGeom>
          <a:noFill/>
        </p:spPr>
        <p:txBody>
          <a:bodyPr wrap="square" rtlCol="0">
            <a:spAutoFit/>
          </a:bodyPr>
          <a:lstStyle/>
          <a:p>
            <a:pPr algn="just"/>
            <a:r>
              <a:rPr lang="en-US" sz="1600" dirty="0"/>
              <a:t>They are distinguished from joint ventures because the companies involved do not take an equity position in one another.  For example one partner provides manufacturing capabilities, while second partner provides marketing capabilities.</a:t>
            </a:r>
          </a:p>
        </p:txBody>
      </p:sp>
      <p:sp>
        <p:nvSpPr>
          <p:cNvPr id="13" name="Rectangle 12"/>
          <p:cNvSpPr/>
          <p:nvPr/>
        </p:nvSpPr>
        <p:spPr>
          <a:xfrm>
            <a:off x="815414" y="4005064"/>
            <a:ext cx="2427139" cy="369332"/>
          </a:xfrm>
          <a:prstGeom prst="rect">
            <a:avLst/>
          </a:prstGeom>
        </p:spPr>
        <p:txBody>
          <a:bodyPr wrap="none">
            <a:spAutoFit/>
          </a:bodyPr>
          <a:lstStyle/>
          <a:p>
            <a:r>
              <a:rPr lang="en-US" b="1" dirty="0"/>
              <a:t>Consortia / </a:t>
            </a:r>
            <a:r>
              <a:rPr lang="en-US" b="1" dirty="0" err="1"/>
              <a:t>Konsorsium</a:t>
            </a:r>
            <a:endParaRPr lang="en-US" b="1" dirty="0"/>
          </a:p>
        </p:txBody>
      </p:sp>
      <p:sp>
        <p:nvSpPr>
          <p:cNvPr id="14" name="TextBox 13"/>
          <p:cNvSpPr txBox="1"/>
          <p:nvPr/>
        </p:nvSpPr>
        <p:spPr>
          <a:xfrm>
            <a:off x="815413" y="4293097"/>
            <a:ext cx="11041227" cy="584775"/>
          </a:xfrm>
          <a:prstGeom prst="rect">
            <a:avLst/>
          </a:prstGeom>
          <a:noFill/>
        </p:spPr>
        <p:txBody>
          <a:bodyPr wrap="square" rtlCol="0">
            <a:spAutoFit/>
          </a:bodyPr>
          <a:lstStyle/>
          <a:p>
            <a:pPr algn="just"/>
            <a:r>
              <a:rPr lang="en-US" sz="1600" dirty="0"/>
              <a:t>Consortia are defined a large interlocking relationship between businesses of an industry, consortia project are increasing in number and in success rates.</a:t>
            </a:r>
          </a:p>
        </p:txBody>
      </p:sp>
      <p:sp>
        <p:nvSpPr>
          <p:cNvPr id="15" name="Rectangle 14"/>
          <p:cNvSpPr/>
          <p:nvPr/>
        </p:nvSpPr>
        <p:spPr>
          <a:xfrm>
            <a:off x="815414" y="4869160"/>
            <a:ext cx="1345176" cy="369332"/>
          </a:xfrm>
          <a:prstGeom prst="rect">
            <a:avLst/>
          </a:prstGeom>
        </p:spPr>
        <p:txBody>
          <a:bodyPr wrap="none">
            <a:spAutoFit/>
          </a:bodyPr>
          <a:lstStyle/>
          <a:p>
            <a:r>
              <a:rPr lang="en-US" b="1" dirty="0"/>
              <a:t>Outsourcing</a:t>
            </a:r>
          </a:p>
        </p:txBody>
      </p:sp>
      <p:sp>
        <p:nvSpPr>
          <p:cNvPr id="16" name="TextBox 15"/>
          <p:cNvSpPr txBox="1"/>
          <p:nvPr/>
        </p:nvSpPr>
        <p:spPr>
          <a:xfrm>
            <a:off x="815414" y="5157192"/>
            <a:ext cx="9985109" cy="338554"/>
          </a:xfrm>
          <a:prstGeom prst="rect">
            <a:avLst/>
          </a:prstGeom>
          <a:noFill/>
        </p:spPr>
        <p:txBody>
          <a:bodyPr wrap="square" rtlCol="0">
            <a:spAutoFit/>
          </a:bodyPr>
          <a:lstStyle/>
          <a:p>
            <a:pPr algn="just"/>
            <a:r>
              <a:rPr lang="en-US" sz="1600" dirty="0"/>
              <a:t>Involve farming out certain value chain activities to outside vendors</a:t>
            </a:r>
          </a:p>
        </p:txBody>
      </p:sp>
    </p:spTree>
    <p:extLst>
      <p:ext uri="{BB962C8B-B14F-4D97-AF65-F5344CB8AC3E}">
        <p14:creationId xmlns:p14="http://schemas.microsoft.com/office/powerpoint/2010/main" val="189459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2000" fill="hold"/>
                                        <p:tgtEl>
                                          <p:spTgt spid="12"/>
                                        </p:tgtEl>
                                        <p:attrNameLst>
                                          <p:attrName>ppt_x</p:attrName>
                                        </p:attrNameLst>
                                      </p:cBhvr>
                                      <p:tavLst>
                                        <p:tav tm="0">
                                          <p:val>
                                            <p:strVal val="#ppt_x"/>
                                          </p:val>
                                        </p:tav>
                                        <p:tav tm="100000">
                                          <p:val>
                                            <p:strVal val="#ppt_x"/>
                                          </p:val>
                                        </p:tav>
                                      </p:tavLst>
                                    </p:anim>
                                    <p:anim calcmode="lin" valueType="num">
                                      <p:cBhvr additive="base">
                                        <p:cTn id="14" dur="2000" fill="hold"/>
                                        <p:tgtEl>
                                          <p:spTgt spid="12"/>
                                        </p:tgtEl>
                                        <p:attrNameLst>
                                          <p:attrName>ppt_y</p:attrName>
                                        </p:attrNameLst>
                                      </p:cBhvr>
                                      <p:tavLst>
                                        <p:tav tm="0">
                                          <p:val>
                                            <p:strVal val="1+#ppt_h/2"/>
                                          </p:val>
                                        </p:tav>
                                        <p:tav tm="100000">
                                          <p:val>
                                            <p:strVal val="#ppt_y"/>
                                          </p:val>
                                        </p:tav>
                                      </p:tavLst>
                                    </p:anim>
                                  </p:childTnLst>
                                </p:cTn>
                              </p:par>
                              <p:par>
                                <p:cTn id="15" presetID="7" presetClass="entr" presetSubtype="4"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2000" fill="hold"/>
                                        <p:tgtEl>
                                          <p:spTgt spid="11"/>
                                        </p:tgtEl>
                                        <p:attrNameLst>
                                          <p:attrName>ppt_x</p:attrName>
                                        </p:attrNameLst>
                                      </p:cBhvr>
                                      <p:tavLst>
                                        <p:tav tm="0">
                                          <p:val>
                                            <p:strVal val="#ppt_x"/>
                                          </p:val>
                                        </p:tav>
                                        <p:tav tm="100000">
                                          <p:val>
                                            <p:strVal val="#ppt_x"/>
                                          </p:val>
                                        </p:tav>
                                      </p:tavLst>
                                    </p:anim>
                                    <p:anim calcmode="lin" valueType="num">
                                      <p:cBhvr additive="base">
                                        <p:cTn id="18" dur="2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2000" fill="hold"/>
                                        <p:tgtEl>
                                          <p:spTgt spid="14"/>
                                        </p:tgtEl>
                                        <p:attrNameLst>
                                          <p:attrName>ppt_x</p:attrName>
                                        </p:attrNameLst>
                                      </p:cBhvr>
                                      <p:tavLst>
                                        <p:tav tm="0">
                                          <p:val>
                                            <p:strVal val="#ppt_x"/>
                                          </p:val>
                                        </p:tav>
                                        <p:tav tm="100000">
                                          <p:val>
                                            <p:strVal val="#ppt_x"/>
                                          </p:val>
                                        </p:tav>
                                      </p:tavLst>
                                    </p:anim>
                                    <p:anim calcmode="lin" valueType="num">
                                      <p:cBhvr additive="base">
                                        <p:cTn id="24" dur="2000" fill="hold"/>
                                        <p:tgtEl>
                                          <p:spTgt spid="14"/>
                                        </p:tgtEl>
                                        <p:attrNameLst>
                                          <p:attrName>ppt_y</p:attrName>
                                        </p:attrNameLst>
                                      </p:cBhvr>
                                      <p:tavLst>
                                        <p:tav tm="0">
                                          <p:val>
                                            <p:strVal val="1+#ppt_h/2"/>
                                          </p:val>
                                        </p:tav>
                                        <p:tav tm="100000">
                                          <p:val>
                                            <p:strVal val="#ppt_y"/>
                                          </p:val>
                                        </p:tav>
                                      </p:tavLst>
                                    </p:anim>
                                  </p:childTnLst>
                                </p:cTn>
                              </p:par>
                              <p:par>
                                <p:cTn id="25" presetID="7"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2000" fill="hold"/>
                                        <p:tgtEl>
                                          <p:spTgt spid="13"/>
                                        </p:tgtEl>
                                        <p:attrNameLst>
                                          <p:attrName>ppt_x</p:attrName>
                                        </p:attrNameLst>
                                      </p:cBhvr>
                                      <p:tavLst>
                                        <p:tav tm="0">
                                          <p:val>
                                            <p:strVal val="#ppt_x"/>
                                          </p:val>
                                        </p:tav>
                                        <p:tav tm="100000">
                                          <p:val>
                                            <p:strVal val="#ppt_x"/>
                                          </p:val>
                                        </p:tav>
                                      </p:tavLst>
                                    </p:anim>
                                    <p:anim calcmode="lin" valueType="num">
                                      <p:cBhvr additive="base">
                                        <p:cTn id="28"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2000" fill="hold"/>
                                        <p:tgtEl>
                                          <p:spTgt spid="16"/>
                                        </p:tgtEl>
                                        <p:attrNameLst>
                                          <p:attrName>ppt_x</p:attrName>
                                        </p:attrNameLst>
                                      </p:cBhvr>
                                      <p:tavLst>
                                        <p:tav tm="0">
                                          <p:val>
                                            <p:strVal val="#ppt_x"/>
                                          </p:val>
                                        </p:tav>
                                        <p:tav tm="100000">
                                          <p:val>
                                            <p:strVal val="#ppt_x"/>
                                          </p:val>
                                        </p:tav>
                                      </p:tavLst>
                                    </p:anim>
                                    <p:anim calcmode="lin" valueType="num">
                                      <p:cBhvr additive="base">
                                        <p:cTn id="34" dur="2000" fill="hold"/>
                                        <p:tgtEl>
                                          <p:spTgt spid="16"/>
                                        </p:tgtEl>
                                        <p:attrNameLst>
                                          <p:attrName>ppt_y</p:attrName>
                                        </p:attrNameLst>
                                      </p:cBhvr>
                                      <p:tavLst>
                                        <p:tav tm="0">
                                          <p:val>
                                            <p:strVal val="1+#ppt_h/2"/>
                                          </p:val>
                                        </p:tav>
                                        <p:tav tm="100000">
                                          <p:val>
                                            <p:strVal val="#ppt_y"/>
                                          </p:val>
                                        </p:tav>
                                      </p:tavLst>
                                    </p:anim>
                                  </p:childTnLst>
                                </p:cTn>
                              </p:par>
                              <p:par>
                                <p:cTn id="35" presetID="7"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2000" fill="hold"/>
                                        <p:tgtEl>
                                          <p:spTgt spid="15"/>
                                        </p:tgtEl>
                                        <p:attrNameLst>
                                          <p:attrName>ppt_x</p:attrName>
                                        </p:attrNameLst>
                                      </p:cBhvr>
                                      <p:tavLst>
                                        <p:tav tm="0">
                                          <p:val>
                                            <p:strVal val="#ppt_x"/>
                                          </p:val>
                                        </p:tav>
                                        <p:tav tm="100000">
                                          <p:val>
                                            <p:strVal val="#ppt_x"/>
                                          </p:val>
                                        </p:tav>
                                      </p:tavLst>
                                    </p:anim>
                                    <p:anim calcmode="lin" valueType="num">
                                      <p:cBhvr additive="base">
                                        <p:cTn id="38" dur="2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4" grpId="0"/>
      <p:bldP spid="15" grpId="0"/>
      <p:bldP spid="1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Merger and Acquisition</a:t>
            </a:r>
          </a:p>
        </p:txBody>
      </p:sp>
      <p:sp>
        <p:nvSpPr>
          <p:cNvPr id="3" name="Content Placeholder 2"/>
          <p:cNvSpPr>
            <a:spLocks noGrp="1"/>
          </p:cNvSpPr>
          <p:nvPr>
            <p:ph idx="1"/>
          </p:nvPr>
        </p:nvSpPr>
        <p:spPr/>
        <p:txBody>
          <a:bodyPr>
            <a:normAutofit/>
          </a:bodyPr>
          <a:lstStyle/>
          <a:p>
            <a:pPr marL="0" indent="0" algn="just">
              <a:buNone/>
            </a:pPr>
            <a:r>
              <a:rPr lang="en-US" sz="2000" dirty="0"/>
              <a:t>Merger and acquisition are especially suited for situation in which alliance and partnership not enough to provide a company with access to needed resources and capabilities.</a:t>
            </a:r>
          </a:p>
          <a:p>
            <a:pPr marL="0" indent="0" algn="just">
              <a:buNone/>
            </a:pPr>
            <a:r>
              <a:rPr lang="en-US" sz="2000" b="1" i="1" dirty="0">
                <a:solidFill>
                  <a:srgbClr val="C00000"/>
                </a:solidFill>
              </a:rPr>
              <a:t>Merger</a:t>
            </a:r>
            <a:r>
              <a:rPr lang="en-US" sz="2000" dirty="0"/>
              <a:t>, is pooling of equals with the newly created new name of Co’</a:t>
            </a:r>
          </a:p>
          <a:p>
            <a:pPr marL="0" indent="0" algn="just">
              <a:buNone/>
            </a:pPr>
            <a:r>
              <a:rPr lang="en-US" sz="2000" b="1" i="1" dirty="0">
                <a:solidFill>
                  <a:srgbClr val="C00000"/>
                </a:solidFill>
              </a:rPr>
              <a:t>Acquisition</a:t>
            </a:r>
            <a:r>
              <a:rPr lang="en-US" sz="2000" dirty="0"/>
              <a:t>, is combination in which one company, the acquirer, purchases and absorbs the operation of another, acquirer.</a:t>
            </a:r>
          </a:p>
          <a:p>
            <a:pPr marL="0" indent="0" algn="just">
              <a:buNone/>
            </a:pPr>
            <a:endParaRPr lang="en-US" sz="2000" dirty="0"/>
          </a:p>
        </p:txBody>
      </p:sp>
      <p:sp>
        <p:nvSpPr>
          <p:cNvPr id="5" name="Slide Number Placeholder 4"/>
          <p:cNvSpPr>
            <a:spLocks noGrp="1"/>
          </p:cNvSpPr>
          <p:nvPr>
            <p:ph type="sldNum" sz="quarter" idx="12"/>
          </p:nvPr>
        </p:nvSpPr>
        <p:spPr>
          <a:prstGeom prst="rect">
            <a:avLst/>
          </a:prstGeom>
        </p:spPr>
        <p:txBody>
          <a:bodyPr>
            <a:normAutofit/>
          </a:bodyPr>
          <a:lstStyle/>
          <a:p>
            <a:fld id="{078A8703-CA22-4202-803A-45C4C3E80034}" type="slidenum">
              <a:rPr lang="en-US" smtClean="0"/>
              <a:pPr/>
              <a:t>37</a:t>
            </a:fld>
            <a:endParaRPr lang="en-US"/>
          </a:p>
        </p:txBody>
      </p:sp>
      <p:sp>
        <p:nvSpPr>
          <p:cNvPr id="4" name="TextBox 3"/>
          <p:cNvSpPr txBox="1"/>
          <p:nvPr/>
        </p:nvSpPr>
        <p:spPr>
          <a:xfrm>
            <a:off x="2927648" y="3861048"/>
            <a:ext cx="7008779" cy="1754326"/>
          </a:xfrm>
          <a:prstGeom prst="rect">
            <a:avLst/>
          </a:prstGeom>
          <a:noFill/>
        </p:spPr>
        <p:txBody>
          <a:bodyPr wrap="square" rtlCol="0">
            <a:spAutoFit/>
          </a:bodyPr>
          <a:lstStyle/>
          <a:p>
            <a:r>
              <a:rPr lang="en-US" b="1" dirty="0"/>
              <a:t>The Strategic Objective :</a:t>
            </a:r>
          </a:p>
          <a:p>
            <a:pPr marL="342900" indent="-342900">
              <a:buFont typeface="+mj-lt"/>
              <a:buAutoNum type="arabicPeriod"/>
            </a:pPr>
            <a:r>
              <a:rPr lang="en-US" b="1" dirty="0"/>
              <a:t>To gain more market share, create more efficient operation.</a:t>
            </a:r>
          </a:p>
          <a:p>
            <a:pPr marL="342900" indent="-342900">
              <a:buFont typeface="+mj-lt"/>
              <a:buAutoNum type="arabicPeriod"/>
            </a:pPr>
            <a:r>
              <a:rPr lang="en-US" b="1" dirty="0"/>
              <a:t>To expand geographic coverage</a:t>
            </a:r>
          </a:p>
          <a:p>
            <a:pPr marL="342900" indent="-342900">
              <a:buFont typeface="+mj-lt"/>
              <a:buAutoNum type="arabicPeriod"/>
            </a:pPr>
            <a:r>
              <a:rPr lang="en-US" b="1" dirty="0"/>
              <a:t>To expand product categories or international</a:t>
            </a:r>
          </a:p>
          <a:p>
            <a:pPr marL="342900" indent="-342900">
              <a:buFont typeface="+mj-lt"/>
              <a:buAutoNum type="arabicPeriod"/>
            </a:pPr>
            <a:r>
              <a:rPr lang="en-US" b="1" dirty="0"/>
              <a:t>To gain access new technologies</a:t>
            </a:r>
          </a:p>
          <a:p>
            <a:pPr marL="342900" indent="-342900">
              <a:buFont typeface="+mj-lt"/>
              <a:buAutoNum type="arabicPeriod"/>
            </a:pPr>
            <a:r>
              <a:rPr lang="en-US" b="1" dirty="0"/>
              <a:t>To try to invent new industry</a:t>
            </a:r>
          </a:p>
        </p:txBody>
      </p:sp>
    </p:spTree>
    <p:extLst>
      <p:ext uri="{BB962C8B-B14F-4D97-AF65-F5344CB8AC3E}">
        <p14:creationId xmlns:p14="http://schemas.microsoft.com/office/powerpoint/2010/main" val="365969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Five Generic Competitive Strategies</a:t>
            </a:r>
          </a:p>
        </p:txBody>
      </p:sp>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lide Number Placeholder 10"/>
          <p:cNvSpPr>
            <a:spLocks noGrp="1"/>
          </p:cNvSpPr>
          <p:nvPr>
            <p:ph type="sldNum" sz="quarter" idx="12"/>
          </p:nvPr>
        </p:nvSpPr>
        <p:spPr>
          <a:prstGeom prst="rect">
            <a:avLst/>
          </a:prstGeom>
        </p:spPr>
        <p:txBody>
          <a:bodyPr>
            <a:normAutofit/>
          </a:bodyPr>
          <a:lstStyle/>
          <a:p>
            <a:fld id="{078A8703-CA22-4202-803A-45C4C3E80034}" type="slidenum">
              <a:rPr lang="en-US" smtClean="0"/>
              <a:pPr/>
              <a:t>38</a:t>
            </a:fld>
            <a:endParaRPr lang="en-US"/>
          </a:p>
        </p:txBody>
      </p:sp>
      <p:sp>
        <p:nvSpPr>
          <p:cNvPr id="5" name="TextBox 4"/>
          <p:cNvSpPr txBox="1"/>
          <p:nvPr/>
        </p:nvSpPr>
        <p:spPr>
          <a:xfrm>
            <a:off x="3695734" y="2060848"/>
            <a:ext cx="1083695" cy="369332"/>
          </a:xfrm>
          <a:prstGeom prst="rect">
            <a:avLst/>
          </a:prstGeom>
          <a:noFill/>
        </p:spPr>
        <p:txBody>
          <a:bodyPr wrap="none" rtlCol="0">
            <a:spAutoFit/>
          </a:bodyPr>
          <a:lstStyle/>
          <a:p>
            <a:r>
              <a:rPr lang="en-US" dirty="0"/>
              <a:t>Low  Cost</a:t>
            </a:r>
          </a:p>
        </p:txBody>
      </p:sp>
      <p:sp>
        <p:nvSpPr>
          <p:cNvPr id="6" name="TextBox 5"/>
          <p:cNvSpPr txBox="1"/>
          <p:nvPr/>
        </p:nvSpPr>
        <p:spPr>
          <a:xfrm>
            <a:off x="7920203" y="2060848"/>
            <a:ext cx="1552797" cy="369332"/>
          </a:xfrm>
          <a:prstGeom prst="rect">
            <a:avLst/>
          </a:prstGeom>
          <a:noFill/>
        </p:spPr>
        <p:txBody>
          <a:bodyPr wrap="none" rtlCol="0">
            <a:spAutoFit/>
          </a:bodyPr>
          <a:lstStyle/>
          <a:p>
            <a:r>
              <a:rPr lang="en-US" dirty="0"/>
              <a:t>Differentiation</a:t>
            </a:r>
          </a:p>
        </p:txBody>
      </p:sp>
      <p:sp>
        <p:nvSpPr>
          <p:cNvPr id="7" name="TextBox 6"/>
          <p:cNvSpPr txBox="1"/>
          <p:nvPr/>
        </p:nvSpPr>
        <p:spPr>
          <a:xfrm>
            <a:off x="4271798" y="1556792"/>
            <a:ext cx="3177088" cy="369332"/>
          </a:xfrm>
          <a:prstGeom prst="rect">
            <a:avLst/>
          </a:prstGeom>
          <a:noFill/>
        </p:spPr>
        <p:txBody>
          <a:bodyPr wrap="none" rtlCol="0">
            <a:spAutoFit/>
          </a:bodyPr>
          <a:lstStyle/>
          <a:p>
            <a:r>
              <a:rPr lang="en-US" b="1" dirty="0"/>
              <a:t>Type of Competitive Advantage</a:t>
            </a:r>
          </a:p>
        </p:txBody>
      </p:sp>
      <p:sp>
        <p:nvSpPr>
          <p:cNvPr id="8" name="TextBox 7"/>
          <p:cNvSpPr txBox="1"/>
          <p:nvPr/>
        </p:nvSpPr>
        <p:spPr>
          <a:xfrm rot="16200000">
            <a:off x="-371993" y="3916111"/>
            <a:ext cx="1523109" cy="369332"/>
          </a:xfrm>
          <a:prstGeom prst="rect">
            <a:avLst/>
          </a:prstGeom>
          <a:noFill/>
        </p:spPr>
        <p:txBody>
          <a:bodyPr wrap="none" rtlCol="0">
            <a:spAutoFit/>
          </a:bodyPr>
          <a:lstStyle/>
          <a:p>
            <a:r>
              <a:rPr lang="en-US" b="1" dirty="0"/>
              <a:t>Market Target</a:t>
            </a:r>
          </a:p>
        </p:txBody>
      </p:sp>
      <p:sp>
        <p:nvSpPr>
          <p:cNvPr id="9" name="TextBox 8"/>
          <p:cNvSpPr txBox="1"/>
          <p:nvPr/>
        </p:nvSpPr>
        <p:spPr>
          <a:xfrm>
            <a:off x="815413" y="2780929"/>
            <a:ext cx="1440160" cy="738664"/>
          </a:xfrm>
          <a:prstGeom prst="rect">
            <a:avLst/>
          </a:prstGeom>
          <a:noFill/>
        </p:spPr>
        <p:txBody>
          <a:bodyPr wrap="square" rtlCol="0">
            <a:spAutoFit/>
          </a:bodyPr>
          <a:lstStyle/>
          <a:p>
            <a:pPr algn="r"/>
            <a:r>
              <a:rPr lang="en-US" sz="1400" b="1" dirty="0"/>
              <a:t>Broad Cross section of Buyers</a:t>
            </a:r>
          </a:p>
        </p:txBody>
      </p:sp>
      <p:sp>
        <p:nvSpPr>
          <p:cNvPr id="10" name="TextBox 9"/>
          <p:cNvSpPr txBox="1"/>
          <p:nvPr/>
        </p:nvSpPr>
        <p:spPr>
          <a:xfrm>
            <a:off x="815413" y="4347102"/>
            <a:ext cx="1440160" cy="738664"/>
          </a:xfrm>
          <a:prstGeom prst="rect">
            <a:avLst/>
          </a:prstGeom>
          <a:noFill/>
        </p:spPr>
        <p:txBody>
          <a:bodyPr wrap="square" rtlCol="0">
            <a:spAutoFit/>
          </a:bodyPr>
          <a:lstStyle/>
          <a:p>
            <a:pPr algn="r"/>
            <a:r>
              <a:rPr lang="en-US" sz="1400" b="1" dirty="0"/>
              <a:t>A narrow buyer segment (market niche)</a:t>
            </a:r>
          </a:p>
        </p:txBody>
      </p:sp>
    </p:spTree>
    <p:extLst>
      <p:ext uri="{BB962C8B-B14F-4D97-AF65-F5344CB8AC3E}">
        <p14:creationId xmlns:p14="http://schemas.microsoft.com/office/powerpoint/2010/main" val="215839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6" grpId="0"/>
      <p:bldP spid="7" grpId="0"/>
      <p:bldP spid="8" grpId="0"/>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Five Distinct Competitive Strategy</a:t>
            </a:r>
          </a:p>
        </p:txBody>
      </p:sp>
      <p:sp>
        <p:nvSpPr>
          <p:cNvPr id="3" name="Content Placeholder 2"/>
          <p:cNvSpPr>
            <a:spLocks noGrp="1"/>
          </p:cNvSpPr>
          <p:nvPr>
            <p:ph idx="1"/>
          </p:nvPr>
        </p:nvSpPr>
        <p:spPr/>
        <p:txBody>
          <a:bodyPr>
            <a:noAutofit/>
          </a:bodyPr>
          <a:lstStyle/>
          <a:p>
            <a:pPr marL="514350" indent="-514350" algn="just">
              <a:buClrTx/>
              <a:buSzPct val="80000"/>
              <a:buFont typeface="+mj-lt"/>
              <a:buAutoNum type="arabicPeriod"/>
            </a:pPr>
            <a:r>
              <a:rPr lang="en-US" sz="1700" b="1" i="1" dirty="0"/>
              <a:t>Low-cost  provider strategy</a:t>
            </a:r>
            <a:r>
              <a:rPr lang="en-US" sz="1700" dirty="0"/>
              <a:t>, striving to achieve lower overall cost than rivals and appealing to a broad spectrum of customer, usually under pricing rivals.</a:t>
            </a:r>
          </a:p>
          <a:p>
            <a:pPr marL="514350" indent="-514350" algn="just">
              <a:buClrTx/>
              <a:buSzPct val="80000"/>
              <a:buFont typeface="+mj-lt"/>
              <a:buAutoNum type="arabicPeriod"/>
            </a:pPr>
            <a:r>
              <a:rPr lang="en-US" sz="1700" b="1" i="1" dirty="0"/>
              <a:t>A broad differentiation strategy</a:t>
            </a:r>
            <a:r>
              <a:rPr lang="en-US" sz="1700" dirty="0"/>
              <a:t>, seeking to differentiate the company’s product offering from rivals in ways that will appeal to a broad spectrum of buyers.</a:t>
            </a:r>
          </a:p>
          <a:p>
            <a:pPr marL="514350" indent="-514350" algn="just">
              <a:buClrTx/>
              <a:buSzPct val="80000"/>
              <a:buFont typeface="+mj-lt"/>
              <a:buAutoNum type="arabicPeriod"/>
            </a:pPr>
            <a:r>
              <a:rPr lang="en-US" sz="1700" b="1" i="1" dirty="0"/>
              <a:t>A best-cost provider strategy</a:t>
            </a:r>
            <a:r>
              <a:rPr lang="en-US" sz="1700" dirty="0"/>
              <a:t>, giving customers more value for the money by incorporating good-to-excellent product attribute at lower cost than rivals.</a:t>
            </a:r>
          </a:p>
          <a:p>
            <a:pPr marL="514350" indent="-514350" algn="just">
              <a:buClrTx/>
              <a:buSzPct val="80000"/>
              <a:buFont typeface="+mj-lt"/>
              <a:buAutoNum type="arabicPeriod"/>
            </a:pPr>
            <a:r>
              <a:rPr lang="en-US" sz="1700" b="1" i="1" dirty="0"/>
              <a:t>A focused (or market niche) strategy based on low cost</a:t>
            </a:r>
            <a:r>
              <a:rPr lang="en-US" sz="1700" dirty="0"/>
              <a:t>, concentrating on a narrow buyer segment and outcompeting rivals by having lower cost than rivals and thus being able to serve niche member at lower price.</a:t>
            </a:r>
          </a:p>
          <a:p>
            <a:pPr marL="514350" indent="-514350" algn="just">
              <a:buClrTx/>
              <a:buSzPct val="80000"/>
              <a:buFont typeface="+mj-lt"/>
              <a:buAutoNum type="arabicPeriod"/>
            </a:pPr>
            <a:r>
              <a:rPr lang="en-US" sz="1700" b="1" i="1" dirty="0"/>
              <a:t>A focused (or market niche) strategy based on differentiation</a:t>
            </a:r>
            <a:r>
              <a:rPr lang="en-US" sz="1700" dirty="0"/>
              <a:t>, concentrating on a narrow buyer segment and outcompeting rivals by offering niche member customize attribute that meet their taste and requirement better than rival’s product. </a:t>
            </a:r>
          </a:p>
        </p:txBody>
      </p:sp>
      <p:sp>
        <p:nvSpPr>
          <p:cNvPr id="4" name="Slide Number Placeholder 3"/>
          <p:cNvSpPr>
            <a:spLocks noGrp="1"/>
          </p:cNvSpPr>
          <p:nvPr>
            <p:ph type="sldNum" sz="quarter" idx="12"/>
          </p:nvPr>
        </p:nvSpPr>
        <p:spPr>
          <a:prstGeom prst="rect">
            <a:avLst/>
          </a:prstGeom>
        </p:spPr>
        <p:txBody>
          <a:bodyPr>
            <a:normAutofit/>
          </a:bodyPr>
          <a:lstStyle/>
          <a:p>
            <a:fld id="{078A8703-CA22-4202-803A-45C4C3E80034}" type="slidenum">
              <a:rPr lang="en-US" smtClean="0"/>
              <a:pPr/>
              <a:t>39</a:t>
            </a:fld>
            <a:endParaRPr lang="en-US"/>
          </a:p>
        </p:txBody>
      </p:sp>
    </p:spTree>
    <p:extLst>
      <p:ext uri="{BB962C8B-B14F-4D97-AF65-F5344CB8AC3E}">
        <p14:creationId xmlns:p14="http://schemas.microsoft.com/office/powerpoint/2010/main" val="333874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Long-Term Objective ?</a:t>
            </a:r>
            <a:endParaRPr lang="id-ID" dirty="0"/>
          </a:p>
        </p:txBody>
      </p:sp>
      <p:sp>
        <p:nvSpPr>
          <p:cNvPr id="3" name="TextBox 2"/>
          <p:cNvSpPr txBox="1"/>
          <p:nvPr/>
        </p:nvSpPr>
        <p:spPr>
          <a:xfrm>
            <a:off x="815413" y="1844824"/>
            <a:ext cx="10465163" cy="400110"/>
          </a:xfrm>
          <a:prstGeom prst="rect">
            <a:avLst/>
          </a:prstGeom>
          <a:noFill/>
        </p:spPr>
        <p:txBody>
          <a:bodyPr wrap="square" rtlCol="0">
            <a:spAutoFit/>
          </a:bodyPr>
          <a:lstStyle/>
          <a:p>
            <a:pPr algn="r"/>
            <a:r>
              <a:rPr lang="en-US" sz="2000" b="1" i="1" dirty="0">
                <a:solidFill>
                  <a:srgbClr val="FF0000"/>
                </a:solidFill>
                <a:effectLst>
                  <a:outerShdw blurRad="38100" dist="38100" dir="2700000" algn="tl">
                    <a:srgbClr val="000000">
                      <a:alpha val="43137"/>
                    </a:srgbClr>
                  </a:outerShdw>
                </a:effectLst>
              </a:rPr>
              <a:t>Long-term objective</a:t>
            </a:r>
            <a:r>
              <a:rPr lang="en-US" sz="2000" dirty="0"/>
              <a:t>, represent the results expected from pursuing certain strategies</a:t>
            </a:r>
          </a:p>
        </p:txBody>
      </p:sp>
      <p:sp>
        <p:nvSpPr>
          <p:cNvPr id="4" name="TextBox 3"/>
          <p:cNvSpPr txBox="1"/>
          <p:nvPr/>
        </p:nvSpPr>
        <p:spPr>
          <a:xfrm>
            <a:off x="815413" y="2793122"/>
            <a:ext cx="10465163" cy="400110"/>
          </a:xfrm>
          <a:prstGeom prst="rect">
            <a:avLst/>
          </a:prstGeom>
          <a:noFill/>
        </p:spPr>
        <p:txBody>
          <a:bodyPr wrap="square" rtlCol="0">
            <a:spAutoFit/>
          </a:bodyPr>
          <a:lstStyle/>
          <a:p>
            <a:pPr algn="r"/>
            <a:r>
              <a:rPr lang="en-US" sz="2000" b="1" i="1" dirty="0">
                <a:solidFill>
                  <a:srgbClr val="FF0000"/>
                </a:solidFill>
                <a:effectLst>
                  <a:outerShdw blurRad="38100" dist="38100" dir="2700000" algn="tl">
                    <a:srgbClr val="000000">
                      <a:alpha val="43137"/>
                    </a:srgbClr>
                  </a:outerShdw>
                </a:effectLst>
              </a:rPr>
              <a:t>Strategies</a:t>
            </a:r>
            <a:r>
              <a:rPr lang="en-US" sz="2000" dirty="0"/>
              <a:t>, represent the actions to be taken to accomplish long-term objectives</a:t>
            </a:r>
          </a:p>
        </p:txBody>
      </p:sp>
      <p:sp>
        <p:nvSpPr>
          <p:cNvPr id="5" name="TextBox 4"/>
          <p:cNvSpPr txBox="1"/>
          <p:nvPr/>
        </p:nvSpPr>
        <p:spPr>
          <a:xfrm>
            <a:off x="1391478" y="4149080"/>
            <a:ext cx="6863995" cy="369332"/>
          </a:xfrm>
          <a:prstGeom prst="rect">
            <a:avLst/>
          </a:prstGeom>
          <a:noFill/>
        </p:spPr>
        <p:txBody>
          <a:bodyPr wrap="none" rtlCol="0">
            <a:spAutoFit/>
          </a:bodyPr>
          <a:lstStyle/>
          <a:p>
            <a:r>
              <a:rPr lang="en-US" b="1" dirty="0"/>
              <a:t>Time frame for objective &amp; strategies should be consistent 2 – 5 years.</a:t>
            </a:r>
          </a:p>
        </p:txBody>
      </p:sp>
    </p:spTree>
    <p:extLst>
      <p:ext uri="{BB962C8B-B14F-4D97-AF65-F5344CB8AC3E}">
        <p14:creationId xmlns:p14="http://schemas.microsoft.com/office/powerpoint/2010/main" val="96506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ffectLst>
                  <a:outerShdw blurRad="38100" dist="38100" dir="2700000" algn="tl">
                    <a:srgbClr val="000000">
                      <a:alpha val="43137"/>
                    </a:srgbClr>
                  </a:outerShdw>
                </a:effectLst>
              </a:rPr>
              <a:t>Long-term Objective</a:t>
            </a:r>
          </a:p>
        </p:txBody>
      </p:sp>
      <p:sp>
        <p:nvSpPr>
          <p:cNvPr id="3" name="Content Placeholder 2"/>
          <p:cNvSpPr>
            <a:spLocks noGrp="1"/>
          </p:cNvSpPr>
          <p:nvPr>
            <p:ph idx="1"/>
          </p:nvPr>
        </p:nvSpPr>
        <p:spPr/>
        <p:txBody>
          <a:bodyPr>
            <a:normAutofit/>
          </a:bodyPr>
          <a:lstStyle/>
          <a:p>
            <a:pPr algn="just"/>
            <a:r>
              <a:rPr lang="en-US" sz="2000" dirty="0"/>
              <a:t>Objective should be quantitative, measurable, realistic, understandable, challenging, hierarchical, obtainable and congruent among organizational units. </a:t>
            </a:r>
          </a:p>
          <a:p>
            <a:pPr algn="just"/>
            <a:r>
              <a:rPr lang="en-US" sz="2000" dirty="0"/>
              <a:t>Term of objective : growth in assets, growth in sales, profitability, market share, degree and nature of diversification, earning per share and social responsibility.</a:t>
            </a:r>
          </a:p>
          <a:p>
            <a:pPr algn="just"/>
            <a:r>
              <a:rPr lang="en-US" sz="2000" dirty="0"/>
              <a:t>Varying performance measure by organizational level :</a:t>
            </a:r>
          </a:p>
        </p:txBody>
      </p:sp>
      <p:sp>
        <p:nvSpPr>
          <p:cNvPr id="9" name="Slide Number Placeholder 8"/>
          <p:cNvSpPr>
            <a:spLocks noGrp="1"/>
          </p:cNvSpPr>
          <p:nvPr>
            <p:ph type="sldNum" sz="quarter" idx="12"/>
          </p:nvPr>
        </p:nvSpPr>
        <p:spPr>
          <a:prstGeom prst="rect">
            <a:avLst/>
          </a:prstGeom>
        </p:spPr>
        <p:txBody>
          <a:bodyPr>
            <a:normAutofit/>
          </a:bodyPr>
          <a:lstStyle/>
          <a:p>
            <a:fld id="{078A8703-CA22-4202-803A-45C4C3E80034}" type="slidenum">
              <a:rPr lang="en-US" smtClean="0"/>
              <a:pPr/>
              <a:t>5</a:t>
            </a:fld>
            <a:endParaRPr lang="en-US"/>
          </a:p>
        </p:txBody>
      </p:sp>
      <p:cxnSp>
        <p:nvCxnSpPr>
          <p:cNvPr id="5" name="Straight Connector 4"/>
          <p:cNvCxnSpPr/>
          <p:nvPr/>
        </p:nvCxnSpPr>
        <p:spPr>
          <a:xfrm>
            <a:off x="1295467" y="3933056"/>
            <a:ext cx="9793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95467" y="4365104"/>
            <a:ext cx="979308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79510" y="3933056"/>
            <a:ext cx="5925340" cy="338554"/>
          </a:xfrm>
          <a:prstGeom prst="rect">
            <a:avLst/>
          </a:prstGeom>
          <a:noFill/>
        </p:spPr>
        <p:txBody>
          <a:bodyPr wrap="none" rtlCol="0">
            <a:spAutoFit/>
          </a:bodyPr>
          <a:lstStyle/>
          <a:p>
            <a:r>
              <a:rPr lang="en-US" sz="1600" dirty="0"/>
              <a:t>Org’  Level                         	Basis for Annual Bonus or Merit Pay</a:t>
            </a:r>
          </a:p>
        </p:txBody>
      </p:sp>
      <p:sp>
        <p:nvSpPr>
          <p:cNvPr id="8" name="TextBox 7"/>
          <p:cNvSpPr txBox="1"/>
          <p:nvPr/>
        </p:nvSpPr>
        <p:spPr>
          <a:xfrm>
            <a:off x="1391478" y="4365105"/>
            <a:ext cx="9697077" cy="1384995"/>
          </a:xfrm>
          <a:prstGeom prst="rect">
            <a:avLst/>
          </a:prstGeom>
          <a:noFill/>
        </p:spPr>
        <p:txBody>
          <a:bodyPr wrap="square" rtlCol="0">
            <a:spAutoFit/>
          </a:bodyPr>
          <a:lstStyle/>
          <a:p>
            <a:r>
              <a:rPr lang="en-US" sz="1400" dirty="0"/>
              <a:t>Corporate			     75%  based on Long-term objectives</a:t>
            </a:r>
          </a:p>
          <a:p>
            <a:r>
              <a:rPr lang="en-US" sz="1400" dirty="0"/>
              <a:t>			     25%  based on Annual Objectives</a:t>
            </a:r>
          </a:p>
          <a:p>
            <a:r>
              <a:rPr lang="en-US" sz="1400" dirty="0"/>
              <a:t>Division			     50%  based on Long-term objectives</a:t>
            </a:r>
          </a:p>
          <a:p>
            <a:r>
              <a:rPr lang="en-US" sz="1400" dirty="0"/>
              <a:t>			     50%  based on Annual Objectives</a:t>
            </a:r>
          </a:p>
          <a:p>
            <a:r>
              <a:rPr lang="en-US" sz="1400" dirty="0"/>
              <a:t>Function			     25%  based on Long-term objectives</a:t>
            </a:r>
          </a:p>
          <a:p>
            <a:r>
              <a:rPr lang="en-US" sz="1400" dirty="0"/>
              <a:t>			     75%  based on Annual Objectives</a:t>
            </a:r>
          </a:p>
        </p:txBody>
      </p:sp>
    </p:spTree>
    <p:extLst>
      <p:ext uri="{BB962C8B-B14F-4D97-AF65-F5344CB8AC3E}">
        <p14:creationId xmlns:p14="http://schemas.microsoft.com/office/powerpoint/2010/main" val="12654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2000"/>
                                        <p:tgtEl>
                                          <p:spTgt spid="3">
                                            <p:txEl>
                                              <p:pRg st="2" end="2"/>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2000" fill="hold"/>
                                        <p:tgtEl>
                                          <p:spTgt spid="5"/>
                                        </p:tgtEl>
                                        <p:attrNameLst>
                                          <p:attrName>ppt_w</p:attrName>
                                        </p:attrNameLst>
                                      </p:cBhvr>
                                      <p:tavLst>
                                        <p:tav tm="0">
                                          <p:val>
                                            <p:strVal val="#ppt_w*0.70"/>
                                          </p:val>
                                        </p:tav>
                                        <p:tav tm="100000">
                                          <p:val>
                                            <p:strVal val="#ppt_w"/>
                                          </p:val>
                                        </p:tav>
                                      </p:tavLst>
                                    </p:anim>
                                    <p:anim calcmode="lin" valueType="num">
                                      <p:cBhvr>
                                        <p:cTn id="27" dur="2000" fill="hold"/>
                                        <p:tgtEl>
                                          <p:spTgt spid="5"/>
                                        </p:tgtEl>
                                        <p:attrNameLst>
                                          <p:attrName>ppt_h</p:attrName>
                                        </p:attrNameLst>
                                      </p:cBhvr>
                                      <p:tavLst>
                                        <p:tav tm="0">
                                          <p:val>
                                            <p:strVal val="#ppt_h"/>
                                          </p:val>
                                        </p:tav>
                                        <p:tav tm="100000">
                                          <p:val>
                                            <p:strVal val="#ppt_h"/>
                                          </p:val>
                                        </p:tav>
                                      </p:tavLst>
                                    </p:anim>
                                    <p:animEffect transition="in" filter="fade">
                                      <p:cBhvr>
                                        <p:cTn id="28" dur="2000"/>
                                        <p:tgtEl>
                                          <p:spTgt spid="5"/>
                                        </p:tgtEl>
                                      </p:cBhvr>
                                    </p:animEffect>
                                  </p:childTnLst>
                                </p:cTn>
                              </p:par>
                              <p:par>
                                <p:cTn id="29" presetID="55"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2000" fill="hold"/>
                                        <p:tgtEl>
                                          <p:spTgt spid="6"/>
                                        </p:tgtEl>
                                        <p:attrNameLst>
                                          <p:attrName>ppt_w</p:attrName>
                                        </p:attrNameLst>
                                      </p:cBhvr>
                                      <p:tavLst>
                                        <p:tav tm="0">
                                          <p:val>
                                            <p:strVal val="#ppt_w*0.70"/>
                                          </p:val>
                                        </p:tav>
                                        <p:tav tm="100000">
                                          <p:val>
                                            <p:strVal val="#ppt_w"/>
                                          </p:val>
                                        </p:tav>
                                      </p:tavLst>
                                    </p:anim>
                                    <p:anim calcmode="lin" valueType="num">
                                      <p:cBhvr>
                                        <p:cTn id="32" dur="2000" fill="hold"/>
                                        <p:tgtEl>
                                          <p:spTgt spid="6"/>
                                        </p:tgtEl>
                                        <p:attrNameLst>
                                          <p:attrName>ppt_h</p:attrName>
                                        </p:attrNameLst>
                                      </p:cBhvr>
                                      <p:tavLst>
                                        <p:tav tm="0">
                                          <p:val>
                                            <p:strVal val="#ppt_h"/>
                                          </p:val>
                                        </p:tav>
                                        <p:tav tm="100000">
                                          <p:val>
                                            <p:strVal val="#ppt_h"/>
                                          </p:val>
                                        </p:tav>
                                      </p:tavLst>
                                    </p:anim>
                                    <p:animEffect transition="in" filter="fade">
                                      <p:cBhvr>
                                        <p:cTn id="33" dur="2000"/>
                                        <p:tgtEl>
                                          <p:spTgt spid="6"/>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2000" fill="hold"/>
                                        <p:tgtEl>
                                          <p:spTgt spid="7"/>
                                        </p:tgtEl>
                                        <p:attrNameLst>
                                          <p:attrName>ppt_w</p:attrName>
                                        </p:attrNameLst>
                                      </p:cBhvr>
                                      <p:tavLst>
                                        <p:tav tm="0">
                                          <p:val>
                                            <p:strVal val="#ppt_w*0.70"/>
                                          </p:val>
                                        </p:tav>
                                        <p:tav tm="100000">
                                          <p:val>
                                            <p:strVal val="#ppt_w"/>
                                          </p:val>
                                        </p:tav>
                                      </p:tavLst>
                                    </p:anim>
                                    <p:anim calcmode="lin" valueType="num">
                                      <p:cBhvr>
                                        <p:cTn id="37" dur="2000" fill="hold"/>
                                        <p:tgtEl>
                                          <p:spTgt spid="7"/>
                                        </p:tgtEl>
                                        <p:attrNameLst>
                                          <p:attrName>ppt_h</p:attrName>
                                        </p:attrNameLst>
                                      </p:cBhvr>
                                      <p:tavLst>
                                        <p:tav tm="0">
                                          <p:val>
                                            <p:strVal val="#ppt_h"/>
                                          </p:val>
                                        </p:tav>
                                        <p:tav tm="100000">
                                          <p:val>
                                            <p:strVal val="#ppt_h"/>
                                          </p:val>
                                        </p:tav>
                                      </p:tavLst>
                                    </p:anim>
                                    <p:animEffect transition="in" filter="fade">
                                      <p:cBhvr>
                                        <p:cTn id="38" dur="2000"/>
                                        <p:tgtEl>
                                          <p:spTgt spid="7"/>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2000" fill="hold"/>
                                        <p:tgtEl>
                                          <p:spTgt spid="8"/>
                                        </p:tgtEl>
                                        <p:attrNameLst>
                                          <p:attrName>ppt_w</p:attrName>
                                        </p:attrNameLst>
                                      </p:cBhvr>
                                      <p:tavLst>
                                        <p:tav tm="0">
                                          <p:val>
                                            <p:strVal val="#ppt_w*0.70"/>
                                          </p:val>
                                        </p:tav>
                                        <p:tav tm="100000">
                                          <p:val>
                                            <p:strVal val="#ppt_w"/>
                                          </p:val>
                                        </p:tav>
                                      </p:tavLst>
                                    </p:anim>
                                    <p:anim calcmode="lin" valueType="num">
                                      <p:cBhvr>
                                        <p:cTn id="42" dur="2000" fill="hold"/>
                                        <p:tgtEl>
                                          <p:spTgt spid="8"/>
                                        </p:tgtEl>
                                        <p:attrNameLst>
                                          <p:attrName>ppt_h</p:attrName>
                                        </p:attrNameLst>
                                      </p:cBhvr>
                                      <p:tavLst>
                                        <p:tav tm="0">
                                          <p:val>
                                            <p:strVal val="#ppt_h"/>
                                          </p:val>
                                        </p:tav>
                                        <p:tav tm="100000">
                                          <p:val>
                                            <p:strVal val="#ppt_h"/>
                                          </p:val>
                                        </p:tav>
                                      </p:tavLst>
                                    </p:anim>
                                    <p:animEffect transition="in" filter="fade">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Characteristic of Objectives</a:t>
            </a:r>
            <a:endParaRPr lang="id-ID" dirty="0"/>
          </a:p>
        </p:txBody>
      </p:sp>
      <p:sp>
        <p:nvSpPr>
          <p:cNvPr id="3" name="TextBox 2"/>
          <p:cNvSpPr txBox="1"/>
          <p:nvPr/>
        </p:nvSpPr>
        <p:spPr>
          <a:xfrm>
            <a:off x="2735627" y="1700808"/>
            <a:ext cx="6336704" cy="3416320"/>
          </a:xfrm>
          <a:prstGeom prst="rect">
            <a:avLst/>
          </a:prstGeom>
          <a:noFill/>
        </p:spPr>
        <p:txBody>
          <a:bodyPr wrap="square" rtlCol="0">
            <a:spAutoFit/>
          </a:bodyPr>
          <a:lstStyle/>
          <a:p>
            <a:pPr algn="r">
              <a:lnSpc>
                <a:spcPct val="150000"/>
              </a:lnSpc>
            </a:pPr>
            <a:r>
              <a:rPr lang="en-US" b="1" i="1" dirty="0"/>
              <a:t>Quantitative</a:t>
            </a:r>
          </a:p>
          <a:p>
            <a:pPr algn="r">
              <a:lnSpc>
                <a:spcPct val="150000"/>
              </a:lnSpc>
            </a:pPr>
            <a:r>
              <a:rPr lang="en-US" b="1" i="1" dirty="0"/>
              <a:t>Measurable</a:t>
            </a:r>
          </a:p>
          <a:p>
            <a:pPr algn="r">
              <a:lnSpc>
                <a:spcPct val="150000"/>
              </a:lnSpc>
            </a:pPr>
            <a:r>
              <a:rPr lang="en-US" b="1" i="1" dirty="0"/>
              <a:t>Realistic</a:t>
            </a:r>
          </a:p>
          <a:p>
            <a:pPr algn="r">
              <a:lnSpc>
                <a:spcPct val="150000"/>
              </a:lnSpc>
            </a:pPr>
            <a:r>
              <a:rPr lang="en-US" b="1" i="1" dirty="0"/>
              <a:t>Understandable</a:t>
            </a:r>
          </a:p>
          <a:p>
            <a:pPr algn="r">
              <a:lnSpc>
                <a:spcPct val="150000"/>
              </a:lnSpc>
            </a:pPr>
            <a:r>
              <a:rPr lang="en-US" b="1" i="1" dirty="0"/>
              <a:t>Challenging</a:t>
            </a:r>
          </a:p>
          <a:p>
            <a:pPr algn="r">
              <a:lnSpc>
                <a:spcPct val="150000"/>
              </a:lnSpc>
            </a:pPr>
            <a:r>
              <a:rPr lang="en-US" b="1" i="1" dirty="0"/>
              <a:t>Hierarchical</a:t>
            </a:r>
          </a:p>
          <a:p>
            <a:pPr algn="r">
              <a:lnSpc>
                <a:spcPct val="150000"/>
              </a:lnSpc>
            </a:pPr>
            <a:r>
              <a:rPr lang="en-US" b="1" i="1" dirty="0"/>
              <a:t>Obtainable</a:t>
            </a:r>
          </a:p>
          <a:p>
            <a:pPr algn="r">
              <a:lnSpc>
                <a:spcPct val="150000"/>
              </a:lnSpc>
            </a:pPr>
            <a:r>
              <a:rPr lang="en-US" b="1" i="1" dirty="0"/>
              <a:t>Congruent across departments</a:t>
            </a:r>
          </a:p>
        </p:txBody>
      </p:sp>
    </p:spTree>
    <p:extLst>
      <p:ext uri="{BB962C8B-B14F-4D97-AF65-F5344CB8AC3E}">
        <p14:creationId xmlns:p14="http://schemas.microsoft.com/office/powerpoint/2010/main" val="2700307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Benefits of Having Clear Objectives</a:t>
            </a:r>
            <a:endParaRPr lang="id-ID" dirty="0"/>
          </a:p>
        </p:txBody>
      </p:sp>
      <p:sp>
        <p:nvSpPr>
          <p:cNvPr id="3" name="TextBox 2"/>
          <p:cNvSpPr txBox="1"/>
          <p:nvPr/>
        </p:nvSpPr>
        <p:spPr>
          <a:xfrm>
            <a:off x="815413" y="1916832"/>
            <a:ext cx="4992555" cy="2477601"/>
          </a:xfrm>
          <a:prstGeom prst="rect">
            <a:avLst/>
          </a:prstGeom>
          <a:solidFill>
            <a:schemeClr val="accent4">
              <a:lumMod val="40000"/>
              <a:lumOff val="60000"/>
            </a:schemeClr>
          </a:solidFill>
        </p:spPr>
        <p:txBody>
          <a:bodyPr wrap="square" rtlCol="0">
            <a:spAutoFit/>
          </a:bodyPr>
          <a:lstStyle/>
          <a:p>
            <a:pPr marL="342900" indent="-342900" algn="r">
              <a:lnSpc>
                <a:spcPct val="150000"/>
              </a:lnSpc>
              <a:spcBef>
                <a:spcPts val="600"/>
              </a:spcBef>
              <a:buFont typeface="+mj-lt"/>
              <a:buAutoNum type="arabicPeriod"/>
            </a:pPr>
            <a:r>
              <a:rPr lang="en-US" b="1" dirty="0"/>
              <a:t>Provide direction by revealing expectation</a:t>
            </a:r>
          </a:p>
          <a:p>
            <a:pPr marL="342900" indent="-342900" algn="r">
              <a:lnSpc>
                <a:spcPct val="150000"/>
              </a:lnSpc>
              <a:spcBef>
                <a:spcPts val="600"/>
              </a:spcBef>
              <a:buFont typeface="+mj-lt"/>
              <a:buAutoNum type="arabicPeriod"/>
            </a:pPr>
            <a:r>
              <a:rPr lang="en-US" b="1" dirty="0"/>
              <a:t>Allow synergy</a:t>
            </a:r>
          </a:p>
          <a:p>
            <a:pPr marL="342900" indent="-342900" algn="r">
              <a:lnSpc>
                <a:spcPct val="150000"/>
              </a:lnSpc>
              <a:spcBef>
                <a:spcPts val="600"/>
              </a:spcBef>
              <a:buFont typeface="+mj-lt"/>
              <a:buAutoNum type="arabicPeriod"/>
            </a:pPr>
            <a:r>
              <a:rPr lang="en-US" b="1" dirty="0"/>
              <a:t>Aid in evaluation by serving as standard</a:t>
            </a:r>
          </a:p>
          <a:p>
            <a:pPr marL="342900" indent="-342900" algn="r">
              <a:lnSpc>
                <a:spcPct val="150000"/>
              </a:lnSpc>
              <a:spcBef>
                <a:spcPts val="600"/>
              </a:spcBef>
              <a:buFont typeface="+mj-lt"/>
              <a:buAutoNum type="arabicPeriod"/>
            </a:pPr>
            <a:r>
              <a:rPr lang="en-US" b="1" dirty="0"/>
              <a:t>Establish priority</a:t>
            </a:r>
          </a:p>
          <a:p>
            <a:pPr marL="342900" indent="-342900" algn="r">
              <a:lnSpc>
                <a:spcPct val="150000"/>
              </a:lnSpc>
              <a:spcBef>
                <a:spcPts val="600"/>
              </a:spcBef>
              <a:buFont typeface="+mj-lt"/>
              <a:buAutoNum type="arabicPeriod"/>
            </a:pPr>
            <a:r>
              <a:rPr lang="en-US" b="1" dirty="0"/>
              <a:t>Reduce uncertainty</a:t>
            </a:r>
          </a:p>
        </p:txBody>
      </p:sp>
      <p:sp>
        <p:nvSpPr>
          <p:cNvPr id="4" name="TextBox 3"/>
          <p:cNvSpPr txBox="1"/>
          <p:nvPr/>
        </p:nvSpPr>
        <p:spPr>
          <a:xfrm>
            <a:off x="6096000" y="1916832"/>
            <a:ext cx="4992555" cy="2477601"/>
          </a:xfrm>
          <a:prstGeom prst="rect">
            <a:avLst/>
          </a:prstGeom>
          <a:solidFill>
            <a:schemeClr val="accent4">
              <a:lumMod val="40000"/>
              <a:lumOff val="60000"/>
            </a:schemeClr>
          </a:solidFill>
        </p:spPr>
        <p:txBody>
          <a:bodyPr wrap="square" rtlCol="0">
            <a:spAutoFit/>
          </a:bodyPr>
          <a:lstStyle/>
          <a:p>
            <a:pPr marL="342900" indent="-342900">
              <a:lnSpc>
                <a:spcPct val="150000"/>
              </a:lnSpc>
              <a:spcBef>
                <a:spcPts val="600"/>
              </a:spcBef>
              <a:buFont typeface="+mj-lt"/>
              <a:buAutoNum type="arabicPeriod" startAt="6"/>
            </a:pPr>
            <a:r>
              <a:rPr lang="en-US" b="1" dirty="0"/>
              <a:t>Minimize conflict</a:t>
            </a:r>
          </a:p>
          <a:p>
            <a:pPr marL="342900" indent="-342900">
              <a:lnSpc>
                <a:spcPct val="150000"/>
              </a:lnSpc>
              <a:spcBef>
                <a:spcPts val="600"/>
              </a:spcBef>
              <a:buFont typeface="+mj-lt"/>
              <a:buAutoNum type="arabicPeriod" startAt="6"/>
            </a:pPr>
            <a:r>
              <a:rPr lang="en-US" b="1" dirty="0"/>
              <a:t>Stimulate exertion</a:t>
            </a:r>
          </a:p>
          <a:p>
            <a:pPr marL="342900" indent="-342900">
              <a:lnSpc>
                <a:spcPct val="150000"/>
              </a:lnSpc>
              <a:spcBef>
                <a:spcPts val="600"/>
              </a:spcBef>
              <a:buFont typeface="+mj-lt"/>
              <a:buAutoNum type="arabicPeriod" startAt="6"/>
            </a:pPr>
            <a:r>
              <a:rPr lang="en-US" b="1" dirty="0"/>
              <a:t>Aid in allocation of resources</a:t>
            </a:r>
          </a:p>
          <a:p>
            <a:pPr marL="342900" indent="-342900">
              <a:lnSpc>
                <a:spcPct val="150000"/>
              </a:lnSpc>
              <a:spcBef>
                <a:spcPts val="600"/>
              </a:spcBef>
              <a:buFont typeface="+mj-lt"/>
              <a:buAutoNum type="arabicPeriod" startAt="6"/>
            </a:pPr>
            <a:r>
              <a:rPr lang="en-US" b="1" dirty="0"/>
              <a:t>Aid in design of jobs</a:t>
            </a:r>
          </a:p>
          <a:p>
            <a:pPr marL="342900" indent="-342900">
              <a:lnSpc>
                <a:spcPct val="150000"/>
              </a:lnSpc>
              <a:spcBef>
                <a:spcPts val="600"/>
              </a:spcBef>
              <a:buFont typeface="+mj-lt"/>
              <a:buAutoNum type="arabicPeriod" startAt="6"/>
            </a:pPr>
            <a:r>
              <a:rPr lang="en-US" b="1" dirty="0"/>
              <a:t>Provide basis for consistent decision making</a:t>
            </a:r>
          </a:p>
        </p:txBody>
      </p:sp>
    </p:spTree>
    <p:extLst>
      <p:ext uri="{BB962C8B-B14F-4D97-AF65-F5344CB8AC3E}">
        <p14:creationId xmlns:p14="http://schemas.microsoft.com/office/powerpoint/2010/main" val="279515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Financial </a:t>
            </a:r>
            <a:r>
              <a:rPr lang="en-US" dirty="0" err="1"/>
              <a:t>vs</a:t>
            </a:r>
            <a:r>
              <a:rPr lang="en-US" dirty="0"/>
              <a:t> Strategic Objectives</a:t>
            </a:r>
            <a:endParaRPr lang="id-ID" dirty="0"/>
          </a:p>
        </p:txBody>
      </p:sp>
      <p:sp>
        <p:nvSpPr>
          <p:cNvPr id="3" name="Content Placeholder 2"/>
          <p:cNvSpPr txBox="1">
            <a:spLocks/>
          </p:cNvSpPr>
          <p:nvPr/>
        </p:nvSpPr>
        <p:spPr>
          <a:xfrm>
            <a:off x="812800" y="2438400"/>
            <a:ext cx="5181600" cy="3581400"/>
          </a:xfrm>
          <a:prstGeom prst="rect">
            <a:avLst/>
          </a:prstGeom>
          <a:solidFill>
            <a:schemeClr val="bg1"/>
          </a:solidFill>
        </p:spPr>
        <p:txBody>
          <a:bodyPr>
            <a:noAutofit/>
          </a:bodyPr>
          <a:lstStyle/>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1"/>
                </a:solidFill>
                <a:effectLst/>
                <a:uLnTx/>
                <a:uFillTx/>
                <a:latin typeface="+mn-lt"/>
                <a:ea typeface="+mn-ea"/>
                <a:cs typeface="+mn-cs"/>
              </a:rPr>
              <a:t>Growth in revenue</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1"/>
                </a:solidFill>
                <a:effectLst/>
                <a:uLnTx/>
                <a:uFillTx/>
                <a:latin typeface="+mn-lt"/>
                <a:ea typeface="+mn-ea"/>
                <a:cs typeface="+mn-cs"/>
              </a:rPr>
              <a:t>Growth in earning</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1"/>
                </a:solidFill>
                <a:effectLst/>
                <a:uLnTx/>
                <a:uFillTx/>
                <a:latin typeface="+mn-lt"/>
                <a:ea typeface="+mn-ea"/>
                <a:cs typeface="+mn-cs"/>
              </a:rPr>
              <a:t>Higher dividends</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1"/>
                </a:solidFill>
                <a:effectLst/>
                <a:uLnTx/>
                <a:uFillTx/>
                <a:latin typeface="+mn-lt"/>
                <a:ea typeface="+mn-ea"/>
                <a:cs typeface="+mn-cs"/>
              </a:rPr>
              <a:t>Larger profit margin</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1"/>
                </a:solidFill>
                <a:effectLst/>
                <a:uLnTx/>
                <a:uFillTx/>
                <a:latin typeface="+mn-lt"/>
                <a:ea typeface="+mn-ea"/>
                <a:cs typeface="+mn-cs"/>
              </a:rPr>
              <a:t>Greater ROI</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1"/>
                </a:solidFill>
                <a:effectLst/>
                <a:uLnTx/>
                <a:uFillTx/>
                <a:latin typeface="+mn-lt"/>
                <a:ea typeface="+mn-ea"/>
                <a:cs typeface="+mn-cs"/>
              </a:rPr>
              <a:t>Higher EPS</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1"/>
                </a:solidFill>
                <a:effectLst/>
                <a:uLnTx/>
                <a:uFillTx/>
                <a:latin typeface="+mn-lt"/>
                <a:ea typeface="+mn-ea"/>
                <a:cs typeface="+mn-cs"/>
              </a:rPr>
              <a:t>Rising Stock Price</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a:ln>
                  <a:noFill/>
                </a:ln>
                <a:solidFill>
                  <a:schemeClr val="tx1"/>
                </a:solidFill>
                <a:effectLst/>
                <a:uLnTx/>
                <a:uFillTx/>
                <a:latin typeface="+mn-lt"/>
                <a:ea typeface="+mn-ea"/>
                <a:cs typeface="+mn-cs"/>
              </a:rPr>
              <a:t>Improve Cash flow</a:t>
            </a:r>
          </a:p>
          <a:p>
            <a:pPr marL="228600" marR="0" lvl="0" indent="-228600" algn="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sp>
        <p:nvSpPr>
          <p:cNvPr id="4" name="Content Placeholder 3"/>
          <p:cNvSpPr txBox="1">
            <a:spLocks/>
          </p:cNvSpPr>
          <p:nvPr/>
        </p:nvSpPr>
        <p:spPr>
          <a:xfrm>
            <a:off x="6400800" y="2438400"/>
            <a:ext cx="5455840" cy="4086944"/>
          </a:xfrm>
          <a:prstGeom prst="rect">
            <a:avLst/>
          </a:prstGeo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Larger market share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Quicker on time delivery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Shorter design-to-market times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Lower cost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Higher product quality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Wider geographic coverage than rivals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Achieving technological leadership</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chemeClr val="tx1"/>
                </a:solidFill>
                <a:effectLst/>
                <a:uLnTx/>
                <a:uFillTx/>
                <a:latin typeface="+mn-lt"/>
                <a:ea typeface="+mn-ea"/>
                <a:cs typeface="+mn-cs"/>
              </a:rPr>
              <a:t>Consistently getting new or improved product to market ahead than rivals </a:t>
            </a:r>
          </a:p>
        </p:txBody>
      </p:sp>
      <p:sp>
        <p:nvSpPr>
          <p:cNvPr id="5" name="Text Placeholder 4"/>
          <p:cNvSpPr txBox="1">
            <a:spLocks/>
          </p:cNvSpPr>
          <p:nvPr/>
        </p:nvSpPr>
        <p:spPr>
          <a:xfrm>
            <a:off x="812800" y="1752600"/>
            <a:ext cx="5181600" cy="640080"/>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chemeClr val="tx1"/>
                </a:solidFill>
                <a:effectLst/>
                <a:uLnTx/>
                <a:uFillTx/>
                <a:latin typeface="+mn-lt"/>
                <a:ea typeface="+mn-ea"/>
                <a:cs typeface="+mn-cs"/>
              </a:rPr>
              <a:t>Financial Objectives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 Placeholder 5"/>
          <p:cNvSpPr txBox="1">
            <a:spLocks/>
          </p:cNvSpPr>
          <p:nvPr/>
        </p:nvSpPr>
        <p:spPr>
          <a:xfrm>
            <a:off x="6400800" y="1752600"/>
            <a:ext cx="5181600" cy="640080"/>
          </a:xfrm>
          <a:prstGeom prst="rect">
            <a:avLst/>
          </a:prstGeo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a:ln>
                  <a:noFill/>
                </a:ln>
                <a:solidFill>
                  <a:schemeClr val="tx1"/>
                </a:solidFill>
                <a:effectLst/>
                <a:uLnTx/>
                <a:uFillTx/>
                <a:latin typeface="+mn-lt"/>
                <a:ea typeface="+mn-ea"/>
                <a:cs typeface="+mn-cs"/>
              </a:rPr>
              <a:t>Strategic Objective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21022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5">
                                            <p:bg/>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par>
                                <p:cTn id="19" presetID="7" presetClass="entr" presetSubtype="8"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ppt_y"/>
                                          </p:val>
                                        </p:tav>
                                        <p:tav tm="100000">
                                          <p:val>
                                            <p:strVal val="#ppt_y"/>
                                          </p:val>
                                        </p:tav>
                                      </p:tavLst>
                                    </p:anim>
                                  </p:childTnLst>
                                </p:cTn>
                              </p:par>
                              <p:par>
                                <p:cTn id="23" presetID="7" presetClass="entr" presetSubtype="8"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ppt_y"/>
                                          </p:val>
                                        </p:tav>
                                        <p:tav tm="100000">
                                          <p:val>
                                            <p:strVal val="#ppt_y"/>
                                          </p:val>
                                        </p:tav>
                                      </p:tavLst>
                                    </p:anim>
                                  </p:childTnLst>
                                </p:cTn>
                              </p:par>
                              <p:par>
                                <p:cTn id="33" presetID="7" presetClass="entr" presetSubtype="8"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3">
                                            <p:txEl>
                                              <p:pRg st="4" end="4"/>
                                            </p:txEl>
                                          </p:spTgt>
                                        </p:tgtEl>
                                        <p:attrNameLst>
                                          <p:attrName>ppt_y</p:attrName>
                                        </p:attrNameLst>
                                      </p:cBhvr>
                                      <p:tavLst>
                                        <p:tav tm="0">
                                          <p:val>
                                            <p:strVal val="#ppt_y"/>
                                          </p:val>
                                        </p:tav>
                                        <p:tav tm="100000">
                                          <p:val>
                                            <p:strVal val="#ppt_y"/>
                                          </p:val>
                                        </p:tav>
                                      </p:tavLst>
                                    </p:anim>
                                  </p:childTnLst>
                                </p:cTn>
                              </p:par>
                              <p:par>
                                <p:cTn id="37" presetID="7" presetClass="entr" presetSubtype="8"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7" presetClass="entr" presetSubtype="8"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6" dur="2000" fill="hold"/>
                                        <p:tgtEl>
                                          <p:spTgt spid="3">
                                            <p:txEl>
                                              <p:pRg st="6" end="6"/>
                                            </p:txEl>
                                          </p:spTgt>
                                        </p:tgtEl>
                                        <p:attrNameLst>
                                          <p:attrName>ppt_y</p:attrName>
                                        </p:attrNameLst>
                                      </p:cBhvr>
                                      <p:tavLst>
                                        <p:tav tm="0">
                                          <p:val>
                                            <p:strVal val="#ppt_y"/>
                                          </p:val>
                                        </p:tav>
                                        <p:tav tm="100000">
                                          <p:val>
                                            <p:strVal val="#ppt_y"/>
                                          </p:val>
                                        </p:tav>
                                      </p:tavLst>
                                    </p:anim>
                                  </p:childTnLst>
                                </p:cTn>
                              </p:par>
                              <p:par>
                                <p:cTn id="47" presetID="7" presetClass="entr" presetSubtype="8"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7" presetClass="entr" presetSubtype="4" fill="hold" grpId="0" nodeType="clickEffect">
                                  <p:stCondLst>
                                    <p:cond delay="0"/>
                                  </p:stCondLst>
                                  <p:childTnLst>
                                    <p:set>
                                      <p:cBhvr>
                                        <p:cTn id="54" dur="1" fill="hold">
                                          <p:stCondLst>
                                            <p:cond delay="0"/>
                                          </p:stCondLst>
                                        </p:cTn>
                                        <p:tgtEl>
                                          <p:spTgt spid="6">
                                            <p:bg/>
                                          </p:spTgt>
                                        </p:tgtEl>
                                        <p:attrNameLst>
                                          <p:attrName>style.visibility</p:attrName>
                                        </p:attrNameLst>
                                      </p:cBhvr>
                                      <p:to>
                                        <p:strVal val="visible"/>
                                      </p:to>
                                    </p:set>
                                    <p:anim calcmode="lin" valueType="num">
                                      <p:cBhvr additive="base">
                                        <p:cTn id="55"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56" dur="2000" fill="hold"/>
                                        <p:tgtEl>
                                          <p:spTgt spid="6">
                                            <p:bg/>
                                          </p:spTgt>
                                        </p:tgtEl>
                                        <p:attrNameLst>
                                          <p:attrName>ppt_y</p:attrName>
                                        </p:attrNameLst>
                                      </p:cBhvr>
                                      <p:tavLst>
                                        <p:tav tm="0">
                                          <p:val>
                                            <p:strVal val="1+#ppt_h/2"/>
                                          </p:val>
                                        </p:tav>
                                        <p:tav tm="100000">
                                          <p:val>
                                            <p:strVal val="#ppt_y"/>
                                          </p:val>
                                        </p:tav>
                                      </p:tavLst>
                                    </p:anim>
                                  </p:childTnLst>
                                </p:cTn>
                              </p:par>
                              <p:par>
                                <p:cTn id="57" presetID="7" presetClass="entr" presetSubtype="4" fill="hold" grpId="0" nodeType="withEffect">
                                  <p:stCondLst>
                                    <p:cond delay="0"/>
                                  </p:stCondLst>
                                  <p:childTnLst>
                                    <p:set>
                                      <p:cBhvr>
                                        <p:cTn id="58" dur="1" fill="hold">
                                          <p:stCondLst>
                                            <p:cond delay="0"/>
                                          </p:stCondLst>
                                        </p:cTn>
                                        <p:tgtEl>
                                          <p:spTgt spid="6">
                                            <p:txEl>
                                              <p:pRg st="0" end="0"/>
                                            </p:txEl>
                                          </p:spTgt>
                                        </p:tgtEl>
                                        <p:attrNameLst>
                                          <p:attrName>style.visibility</p:attrName>
                                        </p:attrNameLst>
                                      </p:cBhvr>
                                      <p:to>
                                        <p:strVal val="visible"/>
                                      </p:to>
                                    </p:set>
                                    <p:anim calcmode="lin" valueType="num">
                                      <p:cBhvr additive="base">
                                        <p:cTn id="59"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7" presetClass="entr" presetSubtype="2" fill="hold" nodeType="clickEffect">
                                  <p:stCondLst>
                                    <p:cond delay="0"/>
                                  </p:stCondLst>
                                  <p:childTnLst>
                                    <p:set>
                                      <p:cBhvr>
                                        <p:cTn id="64" dur="1" fill="hold">
                                          <p:stCondLst>
                                            <p:cond delay="0"/>
                                          </p:stCondLst>
                                        </p:cTn>
                                        <p:tgtEl>
                                          <p:spTgt spid="4">
                                            <p:txEl>
                                              <p:pRg st="0" end="0"/>
                                            </p:txEl>
                                          </p:spTgt>
                                        </p:tgtEl>
                                        <p:attrNameLst>
                                          <p:attrName>style.visibility</p:attrName>
                                        </p:attrNameLst>
                                      </p:cBhvr>
                                      <p:to>
                                        <p:strVal val="visible"/>
                                      </p:to>
                                    </p:set>
                                    <p:anim calcmode="lin" valueType="num">
                                      <p:cBhvr additive="base">
                                        <p:cTn id="65" dur="2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66" dur="2000" fill="hold"/>
                                        <p:tgtEl>
                                          <p:spTgt spid="4">
                                            <p:txEl>
                                              <p:pRg st="0" end="0"/>
                                            </p:txEl>
                                          </p:spTgt>
                                        </p:tgtEl>
                                        <p:attrNameLst>
                                          <p:attrName>ppt_y</p:attrName>
                                        </p:attrNameLst>
                                      </p:cBhvr>
                                      <p:tavLst>
                                        <p:tav tm="0">
                                          <p:val>
                                            <p:strVal val="#ppt_y"/>
                                          </p:val>
                                        </p:tav>
                                        <p:tav tm="100000">
                                          <p:val>
                                            <p:strVal val="#ppt_y"/>
                                          </p:val>
                                        </p:tav>
                                      </p:tavLst>
                                    </p:anim>
                                  </p:childTnLst>
                                </p:cTn>
                              </p:par>
                              <p:par>
                                <p:cTn id="67" presetID="7" presetClass="entr" presetSubtype="2" fill="hold" nodeType="withEffect">
                                  <p:stCondLst>
                                    <p:cond delay="0"/>
                                  </p:stCondLst>
                                  <p:childTnLst>
                                    <p:set>
                                      <p:cBhvr>
                                        <p:cTn id="68" dur="1" fill="hold">
                                          <p:stCondLst>
                                            <p:cond delay="0"/>
                                          </p:stCondLst>
                                        </p:cTn>
                                        <p:tgtEl>
                                          <p:spTgt spid="4">
                                            <p:txEl>
                                              <p:pRg st="1" end="1"/>
                                            </p:txEl>
                                          </p:spTgt>
                                        </p:tgtEl>
                                        <p:attrNameLst>
                                          <p:attrName>style.visibility</p:attrName>
                                        </p:attrNameLst>
                                      </p:cBhvr>
                                      <p:to>
                                        <p:strVal val="visible"/>
                                      </p:to>
                                    </p:set>
                                    <p:anim calcmode="lin" valueType="num">
                                      <p:cBhvr additive="base">
                                        <p:cTn id="69" dur="20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70" dur="2000" fill="hold"/>
                                        <p:tgtEl>
                                          <p:spTgt spid="4">
                                            <p:txEl>
                                              <p:pRg st="1" end="1"/>
                                            </p:txEl>
                                          </p:spTgt>
                                        </p:tgtEl>
                                        <p:attrNameLst>
                                          <p:attrName>ppt_y</p:attrName>
                                        </p:attrNameLst>
                                      </p:cBhvr>
                                      <p:tavLst>
                                        <p:tav tm="0">
                                          <p:val>
                                            <p:strVal val="#ppt_y"/>
                                          </p:val>
                                        </p:tav>
                                        <p:tav tm="100000">
                                          <p:val>
                                            <p:strVal val="#ppt_y"/>
                                          </p:val>
                                        </p:tav>
                                      </p:tavLst>
                                    </p:anim>
                                  </p:childTnLst>
                                </p:cTn>
                              </p:par>
                              <p:par>
                                <p:cTn id="71" presetID="7" presetClass="entr" presetSubtype="2" fill="hold" nodeType="with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anim calcmode="lin" valueType="num">
                                      <p:cBhvr additive="base">
                                        <p:cTn id="73" dur="20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74" dur="2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7" presetClass="entr" presetSubtype="2" fill="hold" nodeType="clickEffect">
                                  <p:stCondLst>
                                    <p:cond delay="0"/>
                                  </p:stCondLst>
                                  <p:childTnLst>
                                    <p:set>
                                      <p:cBhvr>
                                        <p:cTn id="78" dur="1" fill="hold">
                                          <p:stCondLst>
                                            <p:cond delay="0"/>
                                          </p:stCondLst>
                                        </p:cTn>
                                        <p:tgtEl>
                                          <p:spTgt spid="4">
                                            <p:txEl>
                                              <p:pRg st="3" end="3"/>
                                            </p:txEl>
                                          </p:spTgt>
                                        </p:tgtEl>
                                        <p:attrNameLst>
                                          <p:attrName>style.visibility</p:attrName>
                                        </p:attrNameLst>
                                      </p:cBhvr>
                                      <p:to>
                                        <p:strVal val="visible"/>
                                      </p:to>
                                    </p:set>
                                    <p:anim calcmode="lin" valueType="num">
                                      <p:cBhvr additive="base">
                                        <p:cTn id="79" dur="20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80" dur="2000" fill="hold"/>
                                        <p:tgtEl>
                                          <p:spTgt spid="4">
                                            <p:txEl>
                                              <p:pRg st="3" end="3"/>
                                            </p:txEl>
                                          </p:spTgt>
                                        </p:tgtEl>
                                        <p:attrNameLst>
                                          <p:attrName>ppt_y</p:attrName>
                                        </p:attrNameLst>
                                      </p:cBhvr>
                                      <p:tavLst>
                                        <p:tav tm="0">
                                          <p:val>
                                            <p:strVal val="#ppt_y"/>
                                          </p:val>
                                        </p:tav>
                                        <p:tav tm="100000">
                                          <p:val>
                                            <p:strVal val="#ppt_y"/>
                                          </p:val>
                                        </p:tav>
                                      </p:tavLst>
                                    </p:anim>
                                  </p:childTnLst>
                                </p:cTn>
                              </p:par>
                              <p:par>
                                <p:cTn id="81" presetID="7" presetClass="entr" presetSubtype="2" fill="hold" nodeType="withEffect">
                                  <p:stCondLst>
                                    <p:cond delay="0"/>
                                  </p:stCondLst>
                                  <p:childTnLst>
                                    <p:set>
                                      <p:cBhvr>
                                        <p:cTn id="82" dur="1" fill="hold">
                                          <p:stCondLst>
                                            <p:cond delay="0"/>
                                          </p:stCondLst>
                                        </p:cTn>
                                        <p:tgtEl>
                                          <p:spTgt spid="4">
                                            <p:txEl>
                                              <p:pRg st="4" end="4"/>
                                            </p:txEl>
                                          </p:spTgt>
                                        </p:tgtEl>
                                        <p:attrNameLst>
                                          <p:attrName>style.visibility</p:attrName>
                                        </p:attrNameLst>
                                      </p:cBhvr>
                                      <p:to>
                                        <p:strVal val="visible"/>
                                      </p:to>
                                    </p:set>
                                    <p:anim calcmode="lin" valueType="num">
                                      <p:cBhvr additive="base">
                                        <p:cTn id="83" dur="20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84" dur="2000" fill="hold"/>
                                        <p:tgtEl>
                                          <p:spTgt spid="4">
                                            <p:txEl>
                                              <p:pRg st="4" end="4"/>
                                            </p:txEl>
                                          </p:spTgt>
                                        </p:tgtEl>
                                        <p:attrNameLst>
                                          <p:attrName>ppt_y</p:attrName>
                                        </p:attrNameLst>
                                      </p:cBhvr>
                                      <p:tavLst>
                                        <p:tav tm="0">
                                          <p:val>
                                            <p:strVal val="#ppt_y"/>
                                          </p:val>
                                        </p:tav>
                                        <p:tav tm="100000">
                                          <p:val>
                                            <p:strVal val="#ppt_y"/>
                                          </p:val>
                                        </p:tav>
                                      </p:tavLst>
                                    </p:anim>
                                  </p:childTnLst>
                                </p:cTn>
                              </p:par>
                              <p:par>
                                <p:cTn id="85" presetID="7" presetClass="entr" presetSubtype="2" fill="hold" nodeType="withEffect">
                                  <p:stCondLst>
                                    <p:cond delay="0"/>
                                  </p:stCondLst>
                                  <p:childTnLst>
                                    <p:set>
                                      <p:cBhvr>
                                        <p:cTn id="86" dur="1" fill="hold">
                                          <p:stCondLst>
                                            <p:cond delay="0"/>
                                          </p:stCondLst>
                                        </p:cTn>
                                        <p:tgtEl>
                                          <p:spTgt spid="4">
                                            <p:txEl>
                                              <p:pRg st="5" end="5"/>
                                            </p:txEl>
                                          </p:spTgt>
                                        </p:tgtEl>
                                        <p:attrNameLst>
                                          <p:attrName>style.visibility</p:attrName>
                                        </p:attrNameLst>
                                      </p:cBhvr>
                                      <p:to>
                                        <p:strVal val="visible"/>
                                      </p:to>
                                    </p:set>
                                    <p:anim calcmode="lin" valueType="num">
                                      <p:cBhvr additive="base">
                                        <p:cTn id="87" dur="20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88" dur="2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7" presetClass="entr" presetSubtype="2" fill="hold" nodeType="clickEffect">
                                  <p:stCondLst>
                                    <p:cond delay="0"/>
                                  </p:stCondLst>
                                  <p:childTnLst>
                                    <p:set>
                                      <p:cBhvr>
                                        <p:cTn id="92" dur="1" fill="hold">
                                          <p:stCondLst>
                                            <p:cond delay="0"/>
                                          </p:stCondLst>
                                        </p:cTn>
                                        <p:tgtEl>
                                          <p:spTgt spid="4">
                                            <p:txEl>
                                              <p:pRg st="6" end="6"/>
                                            </p:txEl>
                                          </p:spTgt>
                                        </p:tgtEl>
                                        <p:attrNameLst>
                                          <p:attrName>style.visibility</p:attrName>
                                        </p:attrNameLst>
                                      </p:cBhvr>
                                      <p:to>
                                        <p:strVal val="visible"/>
                                      </p:to>
                                    </p:set>
                                    <p:anim calcmode="lin" valueType="num">
                                      <p:cBhvr additive="base">
                                        <p:cTn id="93" dur="20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94" dur="2000" fill="hold"/>
                                        <p:tgtEl>
                                          <p:spTgt spid="4">
                                            <p:txEl>
                                              <p:pRg st="6" end="6"/>
                                            </p:txEl>
                                          </p:spTgt>
                                        </p:tgtEl>
                                        <p:attrNameLst>
                                          <p:attrName>ppt_y</p:attrName>
                                        </p:attrNameLst>
                                      </p:cBhvr>
                                      <p:tavLst>
                                        <p:tav tm="0">
                                          <p:val>
                                            <p:strVal val="#ppt_y"/>
                                          </p:val>
                                        </p:tav>
                                        <p:tav tm="100000">
                                          <p:val>
                                            <p:strVal val="#ppt_y"/>
                                          </p:val>
                                        </p:tav>
                                      </p:tavLst>
                                    </p:anim>
                                  </p:childTnLst>
                                </p:cTn>
                              </p:par>
                              <p:par>
                                <p:cTn id="95" presetID="7" presetClass="entr" presetSubtype="2" fill="hold" nodeType="withEffect">
                                  <p:stCondLst>
                                    <p:cond delay="0"/>
                                  </p:stCondLst>
                                  <p:childTnLst>
                                    <p:set>
                                      <p:cBhvr>
                                        <p:cTn id="96" dur="1" fill="hold">
                                          <p:stCondLst>
                                            <p:cond delay="0"/>
                                          </p:stCondLst>
                                        </p:cTn>
                                        <p:tgtEl>
                                          <p:spTgt spid="4">
                                            <p:txEl>
                                              <p:pRg st="7" end="7"/>
                                            </p:txEl>
                                          </p:spTgt>
                                        </p:tgtEl>
                                        <p:attrNameLst>
                                          <p:attrName>style.visibility</p:attrName>
                                        </p:attrNameLst>
                                      </p:cBhvr>
                                      <p:to>
                                        <p:strVal val="visible"/>
                                      </p:to>
                                    </p:set>
                                    <p:anim calcmode="lin" valueType="num">
                                      <p:cBhvr additive="base">
                                        <p:cTn id="97" dur="20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98" dur="20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effectLst>
                  <a:outerShdw blurRad="38100" dist="38100" dir="2700000" algn="tl">
                    <a:srgbClr val="000000">
                      <a:alpha val="43137"/>
                    </a:srgbClr>
                  </a:outerShdw>
                </a:effectLst>
              </a:rPr>
              <a:t>The Balanced Scorecard</a:t>
            </a:r>
          </a:p>
        </p:txBody>
      </p:sp>
      <p:sp>
        <p:nvSpPr>
          <p:cNvPr id="90" name="Slide Number Placeholder 89"/>
          <p:cNvSpPr>
            <a:spLocks noGrp="1"/>
          </p:cNvSpPr>
          <p:nvPr>
            <p:ph type="sldNum" sz="quarter" idx="12"/>
          </p:nvPr>
        </p:nvSpPr>
        <p:spPr>
          <a:prstGeom prst="rect">
            <a:avLst/>
          </a:prstGeom>
        </p:spPr>
        <p:txBody>
          <a:bodyPr>
            <a:normAutofit/>
          </a:bodyPr>
          <a:lstStyle/>
          <a:p>
            <a:fld id="{078A8703-CA22-4202-803A-45C4C3E80034}" type="slidenum">
              <a:rPr lang="en-US" smtClean="0"/>
              <a:pPr/>
              <a:t>9</a:t>
            </a:fld>
            <a:endParaRPr lang="en-US"/>
          </a:p>
        </p:txBody>
      </p:sp>
      <p:sp>
        <p:nvSpPr>
          <p:cNvPr id="4" name="Rectangle 3"/>
          <p:cNvSpPr>
            <a:spLocks noChangeArrowheads="1"/>
          </p:cNvSpPr>
          <p:nvPr/>
        </p:nvSpPr>
        <p:spPr bwMode="auto">
          <a:xfrm>
            <a:off x="3885193" y="1676926"/>
            <a:ext cx="3752595" cy="1369184"/>
          </a:xfrm>
          <a:prstGeom prst="rect">
            <a:avLst/>
          </a:prstGeom>
          <a:solidFill>
            <a:srgbClr val="CCFFFF"/>
          </a:solidFill>
          <a:ln w="12700">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5" name="Text Box 4"/>
          <p:cNvSpPr txBox="1">
            <a:spLocks noChangeArrowheads="1"/>
          </p:cNvSpPr>
          <p:nvPr/>
        </p:nvSpPr>
        <p:spPr bwMode="auto">
          <a:xfrm>
            <a:off x="3899530" y="1621419"/>
            <a:ext cx="1967693" cy="830997"/>
          </a:xfrm>
          <a:prstGeom prst="rect">
            <a:avLst/>
          </a:prstGeom>
          <a:noFill/>
          <a:ln w="9525">
            <a:noFill/>
            <a:miter lim="800000"/>
            <a:headEnd/>
            <a:tailEnd/>
          </a:ln>
          <a:effectLst/>
        </p:spPr>
        <p:txBody>
          <a:bodyPr>
            <a:spAutoFit/>
          </a:bodyPr>
          <a:lstStyle/>
          <a:p>
            <a:pPr eaLnBrk="0" hangingPunct="0">
              <a:spcBef>
                <a:spcPct val="50000"/>
              </a:spcBef>
            </a:pPr>
            <a:r>
              <a:rPr lang="en-US" sz="1200" dirty="0">
                <a:effectLst/>
                <a:latin typeface="Book Antiqua" pitchFamily="18" charset="0"/>
              </a:rPr>
              <a:t>“</a:t>
            </a:r>
            <a:r>
              <a:rPr lang="en-US" sz="1200" dirty="0" err="1">
                <a:effectLst/>
                <a:latin typeface="Book Antiqua" pitchFamily="18" charset="0"/>
              </a:rPr>
              <a:t>Untuk</a:t>
            </a:r>
            <a:r>
              <a:rPr lang="en-US" sz="1200" dirty="0">
                <a:effectLst/>
                <a:latin typeface="Book Antiqua" pitchFamily="18" charset="0"/>
              </a:rPr>
              <a:t> </a:t>
            </a:r>
            <a:r>
              <a:rPr lang="en-US" sz="1200" dirty="0" err="1">
                <a:effectLst/>
                <a:latin typeface="Book Antiqua" pitchFamily="18" charset="0"/>
              </a:rPr>
              <a:t>suskes</a:t>
            </a:r>
            <a:r>
              <a:rPr lang="en-US" sz="1200" dirty="0">
                <a:effectLst/>
                <a:latin typeface="Book Antiqua" pitchFamily="18" charset="0"/>
              </a:rPr>
              <a:t> </a:t>
            </a:r>
            <a:r>
              <a:rPr lang="en-US" sz="1200" dirty="0" err="1">
                <a:effectLst/>
                <a:latin typeface="Book Antiqua" pitchFamily="18" charset="0"/>
              </a:rPr>
              <a:t>secara</a:t>
            </a:r>
            <a:r>
              <a:rPr lang="en-US" sz="1200" dirty="0">
                <a:effectLst/>
                <a:latin typeface="Book Antiqua" pitchFamily="18" charset="0"/>
              </a:rPr>
              <a:t> </a:t>
            </a:r>
            <a:r>
              <a:rPr lang="en-US" sz="1200" dirty="0" err="1">
                <a:effectLst/>
                <a:latin typeface="Book Antiqua" pitchFamily="18" charset="0"/>
              </a:rPr>
              <a:t>finasial</a:t>
            </a:r>
            <a:r>
              <a:rPr lang="en-US" sz="1200" dirty="0">
                <a:effectLst/>
                <a:latin typeface="Book Antiqua" pitchFamily="18" charset="0"/>
              </a:rPr>
              <a:t>, </a:t>
            </a:r>
            <a:r>
              <a:rPr lang="en-US" sz="1200" dirty="0" err="1">
                <a:effectLst/>
                <a:latin typeface="Book Antiqua" pitchFamily="18" charset="0"/>
              </a:rPr>
              <a:t>bagaimana</a:t>
            </a:r>
            <a:r>
              <a:rPr lang="en-US" sz="1200" dirty="0">
                <a:effectLst/>
                <a:latin typeface="Book Antiqua" pitchFamily="18" charset="0"/>
              </a:rPr>
              <a:t> </a:t>
            </a:r>
            <a:r>
              <a:rPr lang="en-US" sz="1200" dirty="0" err="1">
                <a:effectLst/>
                <a:latin typeface="Book Antiqua" pitchFamily="18" charset="0"/>
              </a:rPr>
              <a:t>kita</a:t>
            </a:r>
            <a:r>
              <a:rPr lang="en-US" sz="1200" dirty="0">
                <a:effectLst/>
                <a:latin typeface="Book Antiqua" pitchFamily="18" charset="0"/>
              </a:rPr>
              <a:t> </a:t>
            </a:r>
            <a:r>
              <a:rPr lang="en-US" sz="1200" dirty="0" err="1">
                <a:effectLst/>
                <a:latin typeface="Book Antiqua" pitchFamily="18" charset="0"/>
              </a:rPr>
              <a:t>harus</a:t>
            </a:r>
            <a:r>
              <a:rPr lang="en-US" sz="1200" dirty="0">
                <a:effectLst/>
                <a:latin typeface="Book Antiqua" pitchFamily="18" charset="0"/>
              </a:rPr>
              <a:t> </a:t>
            </a:r>
            <a:r>
              <a:rPr lang="en-US" sz="1200" dirty="0" err="1">
                <a:effectLst/>
                <a:latin typeface="Book Antiqua" pitchFamily="18" charset="0"/>
              </a:rPr>
              <a:t>nampak</a:t>
            </a:r>
            <a:r>
              <a:rPr lang="en-US" sz="1200" dirty="0">
                <a:effectLst/>
                <a:latin typeface="Book Antiqua" pitchFamily="18" charset="0"/>
              </a:rPr>
              <a:t> </a:t>
            </a:r>
            <a:r>
              <a:rPr lang="en-US" sz="1200" dirty="0" err="1">
                <a:effectLst/>
                <a:latin typeface="Book Antiqua" pitchFamily="18" charset="0"/>
              </a:rPr>
              <a:t>di</a:t>
            </a:r>
            <a:r>
              <a:rPr lang="en-US" sz="1200" dirty="0">
                <a:effectLst/>
                <a:latin typeface="Book Antiqua" pitchFamily="18" charset="0"/>
              </a:rPr>
              <a:t> </a:t>
            </a:r>
            <a:r>
              <a:rPr lang="en-US" sz="1200" dirty="0" err="1">
                <a:effectLst/>
                <a:latin typeface="Book Antiqua" pitchFamily="18" charset="0"/>
              </a:rPr>
              <a:t>hadapan</a:t>
            </a:r>
            <a:r>
              <a:rPr lang="en-US" sz="1200" dirty="0">
                <a:effectLst/>
                <a:latin typeface="Book Antiqua" pitchFamily="18" charset="0"/>
              </a:rPr>
              <a:t> </a:t>
            </a:r>
            <a:r>
              <a:rPr lang="en-US" sz="1200" dirty="0" err="1">
                <a:effectLst/>
                <a:latin typeface="Book Antiqua" pitchFamily="18" charset="0"/>
              </a:rPr>
              <a:t>pemegang</a:t>
            </a:r>
            <a:r>
              <a:rPr lang="en-US" sz="1200" dirty="0">
                <a:effectLst/>
                <a:latin typeface="Book Antiqua" pitchFamily="18" charset="0"/>
              </a:rPr>
              <a:t> </a:t>
            </a:r>
            <a:r>
              <a:rPr lang="en-US" sz="1200" dirty="0" err="1">
                <a:effectLst/>
                <a:latin typeface="Book Antiqua" pitchFamily="18" charset="0"/>
              </a:rPr>
              <a:t>saham</a:t>
            </a:r>
            <a:r>
              <a:rPr lang="en-US" sz="1200" dirty="0">
                <a:effectLst/>
                <a:latin typeface="Book Antiqua" pitchFamily="18" charset="0"/>
              </a:rPr>
              <a:t>?”</a:t>
            </a:r>
          </a:p>
        </p:txBody>
      </p:sp>
      <p:sp>
        <p:nvSpPr>
          <p:cNvPr id="6" name="Text Box 5"/>
          <p:cNvSpPr txBox="1">
            <a:spLocks noChangeArrowheads="1"/>
          </p:cNvSpPr>
          <p:nvPr/>
        </p:nvSpPr>
        <p:spPr bwMode="auto">
          <a:xfrm rot="18838399">
            <a:off x="5882393" y="1942367"/>
            <a:ext cx="1161387"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Objectives</a:t>
            </a:r>
          </a:p>
        </p:txBody>
      </p:sp>
      <p:sp>
        <p:nvSpPr>
          <p:cNvPr id="7" name="Text Box 6"/>
          <p:cNvSpPr txBox="1">
            <a:spLocks noChangeArrowheads="1"/>
          </p:cNvSpPr>
          <p:nvPr/>
        </p:nvSpPr>
        <p:spPr bwMode="auto">
          <a:xfrm rot="18939294">
            <a:off x="5967579" y="1959448"/>
            <a:ext cx="1582399"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Measures</a:t>
            </a:r>
          </a:p>
        </p:txBody>
      </p:sp>
      <p:sp>
        <p:nvSpPr>
          <p:cNvPr id="8" name="Text Box 7"/>
          <p:cNvSpPr txBox="1">
            <a:spLocks noChangeArrowheads="1"/>
          </p:cNvSpPr>
          <p:nvPr/>
        </p:nvSpPr>
        <p:spPr bwMode="auto">
          <a:xfrm rot="18864944">
            <a:off x="6534708" y="1942367"/>
            <a:ext cx="1161387"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Targets</a:t>
            </a:r>
            <a:endParaRPr lang="en-US" sz="1800">
              <a:effectLst/>
              <a:latin typeface="Book Antiqua" pitchFamily="18" charset="0"/>
            </a:endParaRPr>
          </a:p>
        </p:txBody>
      </p:sp>
      <p:sp>
        <p:nvSpPr>
          <p:cNvPr id="9" name="Text Box 8"/>
          <p:cNvSpPr txBox="1">
            <a:spLocks noChangeArrowheads="1"/>
          </p:cNvSpPr>
          <p:nvPr/>
        </p:nvSpPr>
        <p:spPr bwMode="auto">
          <a:xfrm rot="18923331">
            <a:off x="6750716" y="2215636"/>
            <a:ext cx="858401"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Initiatives</a:t>
            </a:r>
            <a:endParaRPr lang="en-US" sz="1800">
              <a:effectLst/>
              <a:latin typeface="Book Antiqua" pitchFamily="18" charset="0"/>
            </a:endParaRPr>
          </a:p>
        </p:txBody>
      </p:sp>
      <p:sp>
        <p:nvSpPr>
          <p:cNvPr id="10" name="Rectangle 9"/>
          <p:cNvSpPr>
            <a:spLocks noChangeArrowheads="1"/>
          </p:cNvSpPr>
          <p:nvPr/>
        </p:nvSpPr>
        <p:spPr bwMode="auto">
          <a:xfrm>
            <a:off x="5788372" y="2509538"/>
            <a:ext cx="1215024" cy="126671"/>
          </a:xfrm>
          <a:prstGeom prst="rect">
            <a:avLst/>
          </a:prstGeom>
          <a:noFill/>
          <a:ln w="12700">
            <a:solidFill>
              <a:schemeClr val="tx1"/>
            </a:solidFill>
            <a:miter lim="800000"/>
            <a:headEnd/>
            <a:tailEnd/>
          </a:ln>
          <a:effectLst/>
        </p:spPr>
        <p:txBody>
          <a:bodyPr wrap="none" anchor="ctr"/>
          <a:lstStyle/>
          <a:p>
            <a:endParaRPr lang="en-US"/>
          </a:p>
        </p:txBody>
      </p:sp>
      <p:sp>
        <p:nvSpPr>
          <p:cNvPr id="11" name="Line 10"/>
          <p:cNvSpPr>
            <a:spLocks noChangeShapeType="1"/>
          </p:cNvSpPr>
          <p:nvPr/>
        </p:nvSpPr>
        <p:spPr bwMode="auto">
          <a:xfrm flipH="1">
            <a:off x="6085856" y="2499576"/>
            <a:ext cx="0" cy="546535"/>
          </a:xfrm>
          <a:prstGeom prst="line">
            <a:avLst/>
          </a:prstGeom>
          <a:noFill/>
          <a:ln w="12700">
            <a:solidFill>
              <a:schemeClr val="tx1"/>
            </a:solidFill>
            <a:round/>
            <a:headEnd/>
            <a:tailEnd/>
          </a:ln>
          <a:effectLst/>
        </p:spPr>
        <p:txBody>
          <a:bodyPr wrap="none" anchor="ctr"/>
          <a:lstStyle/>
          <a:p>
            <a:endParaRPr lang="en-US"/>
          </a:p>
        </p:txBody>
      </p:sp>
      <p:sp>
        <p:nvSpPr>
          <p:cNvPr id="12" name="Line 11"/>
          <p:cNvSpPr>
            <a:spLocks noChangeShapeType="1"/>
          </p:cNvSpPr>
          <p:nvPr/>
        </p:nvSpPr>
        <p:spPr bwMode="auto">
          <a:xfrm>
            <a:off x="6386924" y="2499575"/>
            <a:ext cx="0" cy="560768"/>
          </a:xfrm>
          <a:prstGeom prst="line">
            <a:avLst/>
          </a:prstGeom>
          <a:noFill/>
          <a:ln w="12700">
            <a:solidFill>
              <a:schemeClr val="tx1"/>
            </a:solidFill>
            <a:round/>
            <a:headEnd/>
            <a:tailEnd/>
          </a:ln>
          <a:effectLst/>
        </p:spPr>
        <p:txBody>
          <a:bodyPr wrap="none" anchor="ctr"/>
          <a:lstStyle/>
          <a:p>
            <a:endParaRPr lang="en-US"/>
          </a:p>
        </p:txBody>
      </p:sp>
      <p:sp>
        <p:nvSpPr>
          <p:cNvPr id="13" name="Line 12"/>
          <p:cNvSpPr>
            <a:spLocks noChangeShapeType="1"/>
          </p:cNvSpPr>
          <p:nvPr/>
        </p:nvSpPr>
        <p:spPr bwMode="auto">
          <a:xfrm>
            <a:off x="6700536" y="2499576"/>
            <a:ext cx="0" cy="555075"/>
          </a:xfrm>
          <a:prstGeom prst="line">
            <a:avLst/>
          </a:prstGeom>
          <a:noFill/>
          <a:ln w="12700">
            <a:solidFill>
              <a:schemeClr val="tx1"/>
            </a:solidFill>
            <a:round/>
            <a:headEnd/>
            <a:tailEnd/>
          </a:ln>
          <a:effectLst/>
        </p:spPr>
        <p:txBody>
          <a:bodyPr wrap="none" anchor="ctr"/>
          <a:lstStyle/>
          <a:p>
            <a:endParaRPr lang="en-US"/>
          </a:p>
        </p:txBody>
      </p:sp>
      <p:sp>
        <p:nvSpPr>
          <p:cNvPr id="14" name="Line 13"/>
          <p:cNvSpPr>
            <a:spLocks noChangeShapeType="1"/>
          </p:cNvSpPr>
          <p:nvPr/>
        </p:nvSpPr>
        <p:spPr bwMode="auto">
          <a:xfrm flipV="1">
            <a:off x="5788372" y="1941655"/>
            <a:ext cx="691739" cy="557921"/>
          </a:xfrm>
          <a:prstGeom prst="line">
            <a:avLst/>
          </a:prstGeom>
          <a:noFill/>
          <a:ln w="12700">
            <a:solidFill>
              <a:schemeClr val="tx1"/>
            </a:solidFill>
            <a:round/>
            <a:headEnd/>
            <a:tailEnd/>
          </a:ln>
          <a:effectLst/>
        </p:spPr>
        <p:txBody>
          <a:bodyPr wrap="none" anchor="ctr"/>
          <a:lstStyle/>
          <a:p>
            <a:endParaRPr lang="en-US"/>
          </a:p>
        </p:txBody>
      </p:sp>
      <p:sp>
        <p:nvSpPr>
          <p:cNvPr id="15" name="Line 14"/>
          <p:cNvSpPr>
            <a:spLocks noChangeShapeType="1"/>
          </p:cNvSpPr>
          <p:nvPr/>
        </p:nvSpPr>
        <p:spPr bwMode="auto">
          <a:xfrm flipV="1">
            <a:off x="6091233" y="1964427"/>
            <a:ext cx="668441" cy="535149"/>
          </a:xfrm>
          <a:prstGeom prst="line">
            <a:avLst/>
          </a:prstGeom>
          <a:noFill/>
          <a:ln w="12700">
            <a:solidFill>
              <a:schemeClr val="tx1"/>
            </a:solidFill>
            <a:round/>
            <a:headEnd/>
            <a:tailEnd/>
          </a:ln>
          <a:effectLst/>
        </p:spPr>
        <p:txBody>
          <a:bodyPr wrap="none" anchor="ctr"/>
          <a:lstStyle/>
          <a:p>
            <a:endParaRPr lang="en-US"/>
          </a:p>
        </p:txBody>
      </p:sp>
      <p:sp>
        <p:nvSpPr>
          <p:cNvPr id="16" name="Line 15"/>
          <p:cNvSpPr>
            <a:spLocks noChangeShapeType="1"/>
          </p:cNvSpPr>
          <p:nvPr/>
        </p:nvSpPr>
        <p:spPr bwMode="auto">
          <a:xfrm flipV="1">
            <a:off x="6392301" y="1970119"/>
            <a:ext cx="663065" cy="529456"/>
          </a:xfrm>
          <a:prstGeom prst="line">
            <a:avLst/>
          </a:prstGeom>
          <a:noFill/>
          <a:ln w="12700">
            <a:solidFill>
              <a:schemeClr val="tx1"/>
            </a:solidFill>
            <a:round/>
            <a:headEnd/>
            <a:tailEnd/>
          </a:ln>
          <a:effectLst/>
        </p:spPr>
        <p:txBody>
          <a:bodyPr wrap="none" anchor="ctr"/>
          <a:lstStyle/>
          <a:p>
            <a:endParaRPr lang="en-US"/>
          </a:p>
        </p:txBody>
      </p:sp>
      <p:sp>
        <p:nvSpPr>
          <p:cNvPr id="17" name="Line 16"/>
          <p:cNvSpPr>
            <a:spLocks noChangeShapeType="1"/>
          </p:cNvSpPr>
          <p:nvPr/>
        </p:nvSpPr>
        <p:spPr bwMode="auto">
          <a:xfrm flipV="1">
            <a:off x="6700537" y="1990045"/>
            <a:ext cx="646937" cy="509530"/>
          </a:xfrm>
          <a:prstGeom prst="line">
            <a:avLst/>
          </a:prstGeom>
          <a:noFill/>
          <a:ln w="12700">
            <a:solidFill>
              <a:schemeClr val="tx1"/>
            </a:solidFill>
            <a:round/>
            <a:headEnd/>
            <a:tailEnd/>
          </a:ln>
          <a:effectLst/>
        </p:spPr>
        <p:txBody>
          <a:bodyPr wrap="none" anchor="ctr"/>
          <a:lstStyle/>
          <a:p>
            <a:endParaRPr lang="en-US"/>
          </a:p>
        </p:txBody>
      </p:sp>
      <p:sp>
        <p:nvSpPr>
          <p:cNvPr id="18" name="Line 17"/>
          <p:cNvSpPr>
            <a:spLocks noChangeShapeType="1"/>
          </p:cNvSpPr>
          <p:nvPr/>
        </p:nvSpPr>
        <p:spPr bwMode="auto">
          <a:xfrm flipV="1">
            <a:off x="6992643" y="2029897"/>
            <a:ext cx="602136" cy="479641"/>
          </a:xfrm>
          <a:prstGeom prst="line">
            <a:avLst/>
          </a:prstGeom>
          <a:noFill/>
          <a:ln w="12700">
            <a:solidFill>
              <a:schemeClr val="tx1"/>
            </a:solidFill>
            <a:round/>
            <a:headEnd/>
            <a:tailEnd/>
          </a:ln>
          <a:effectLst/>
        </p:spPr>
        <p:txBody>
          <a:bodyPr wrap="none" anchor="ctr"/>
          <a:lstStyle/>
          <a:p>
            <a:endParaRPr lang="en-US"/>
          </a:p>
        </p:txBody>
      </p:sp>
      <p:sp>
        <p:nvSpPr>
          <p:cNvPr id="19" name="Text Box 18"/>
          <p:cNvSpPr txBox="1">
            <a:spLocks noChangeArrowheads="1"/>
          </p:cNvSpPr>
          <p:nvPr/>
        </p:nvSpPr>
        <p:spPr bwMode="auto">
          <a:xfrm>
            <a:off x="6351083" y="1688312"/>
            <a:ext cx="1286707" cy="307777"/>
          </a:xfrm>
          <a:prstGeom prst="rect">
            <a:avLst/>
          </a:prstGeom>
          <a:noFill/>
          <a:ln w="9525">
            <a:noFill/>
            <a:miter lim="800000"/>
            <a:headEnd/>
            <a:tailEnd/>
          </a:ln>
          <a:effectLst/>
        </p:spPr>
        <p:txBody>
          <a:bodyPr>
            <a:spAutoFit/>
          </a:bodyPr>
          <a:lstStyle/>
          <a:p>
            <a:pPr eaLnBrk="0" hangingPunct="0">
              <a:spcBef>
                <a:spcPct val="50000"/>
              </a:spcBef>
            </a:pPr>
            <a:r>
              <a:rPr lang="en-US" sz="1400" b="1">
                <a:effectLst/>
                <a:latin typeface="Book Antiqua" pitchFamily="18" charset="0"/>
              </a:rPr>
              <a:t>Financial</a:t>
            </a:r>
          </a:p>
        </p:txBody>
      </p:sp>
      <p:sp>
        <p:nvSpPr>
          <p:cNvPr id="20" name="Rectangle 19"/>
          <p:cNvSpPr>
            <a:spLocks noChangeArrowheads="1"/>
          </p:cNvSpPr>
          <p:nvPr/>
        </p:nvSpPr>
        <p:spPr bwMode="auto">
          <a:xfrm>
            <a:off x="5788372" y="2636209"/>
            <a:ext cx="1215024" cy="136634"/>
          </a:xfrm>
          <a:prstGeom prst="rect">
            <a:avLst/>
          </a:prstGeom>
          <a:noFill/>
          <a:ln w="12700">
            <a:solidFill>
              <a:schemeClr val="tx1"/>
            </a:solidFill>
            <a:miter lim="800000"/>
            <a:headEnd/>
            <a:tailEnd/>
          </a:ln>
          <a:effectLst/>
        </p:spPr>
        <p:txBody>
          <a:bodyPr wrap="none" anchor="ctr"/>
          <a:lstStyle/>
          <a:p>
            <a:endParaRPr lang="en-US"/>
          </a:p>
        </p:txBody>
      </p:sp>
      <p:sp>
        <p:nvSpPr>
          <p:cNvPr id="21" name="Rectangle 20"/>
          <p:cNvSpPr>
            <a:spLocks noChangeArrowheads="1"/>
          </p:cNvSpPr>
          <p:nvPr/>
        </p:nvSpPr>
        <p:spPr bwMode="auto">
          <a:xfrm>
            <a:off x="5788372" y="2772842"/>
            <a:ext cx="1215024" cy="146596"/>
          </a:xfrm>
          <a:prstGeom prst="rect">
            <a:avLst/>
          </a:prstGeom>
          <a:noFill/>
          <a:ln w="12700">
            <a:solidFill>
              <a:schemeClr val="tx1"/>
            </a:solidFill>
            <a:miter lim="800000"/>
            <a:headEnd/>
            <a:tailEnd/>
          </a:ln>
          <a:effectLst/>
        </p:spPr>
        <p:txBody>
          <a:bodyPr wrap="none" anchor="ctr"/>
          <a:lstStyle/>
          <a:p>
            <a:endParaRPr lang="en-US"/>
          </a:p>
        </p:txBody>
      </p:sp>
      <p:sp>
        <p:nvSpPr>
          <p:cNvPr id="22" name="Rectangle 21"/>
          <p:cNvSpPr>
            <a:spLocks noChangeArrowheads="1"/>
          </p:cNvSpPr>
          <p:nvPr/>
        </p:nvSpPr>
        <p:spPr bwMode="auto">
          <a:xfrm>
            <a:off x="5788372" y="2919440"/>
            <a:ext cx="1215024" cy="126671"/>
          </a:xfrm>
          <a:prstGeom prst="rect">
            <a:avLst/>
          </a:prstGeom>
          <a:noFill/>
          <a:ln w="12700">
            <a:solidFill>
              <a:schemeClr val="tx1"/>
            </a:solidFill>
            <a:miter lim="800000"/>
            <a:headEnd/>
            <a:tailEnd/>
          </a:ln>
          <a:effectLst/>
        </p:spPr>
        <p:txBody>
          <a:bodyPr wrap="none" anchor="ctr"/>
          <a:lstStyle/>
          <a:p>
            <a:endParaRPr lang="en-US"/>
          </a:p>
        </p:txBody>
      </p:sp>
      <p:sp>
        <p:nvSpPr>
          <p:cNvPr id="23" name="Text Box 22"/>
          <p:cNvSpPr txBox="1">
            <a:spLocks noChangeArrowheads="1"/>
          </p:cNvSpPr>
          <p:nvPr/>
        </p:nvSpPr>
        <p:spPr bwMode="auto">
          <a:xfrm>
            <a:off x="4987318" y="3548523"/>
            <a:ext cx="1397815" cy="584775"/>
          </a:xfrm>
          <a:prstGeom prst="rect">
            <a:avLst/>
          </a:prstGeom>
          <a:solidFill>
            <a:srgbClr val="CCECFF"/>
          </a:solidFill>
          <a:ln w="12700">
            <a:miter lim="800000"/>
            <a:headEnd/>
            <a:tailEnd/>
          </a:ln>
          <a:effectLst/>
          <a:scene3d>
            <a:camera prst="legacyObliqueTopLeft"/>
            <a:lightRig rig="legacyFlat3" dir="t"/>
          </a:scene3d>
          <a:sp3d extrusionH="430200" prstMaterial="legacyMatte">
            <a:bevelT w="13500" h="13500" prst="angle"/>
            <a:bevelB w="13500" h="13500" prst="angle"/>
            <a:extrusionClr>
              <a:srgbClr val="CCECFF"/>
            </a:extrusionClr>
          </a:sp3d>
        </p:spPr>
        <p:txBody>
          <a:bodyPr>
            <a:spAutoFit/>
            <a:flatTx/>
          </a:bodyPr>
          <a:lstStyle/>
          <a:p>
            <a:pPr algn="ctr" eaLnBrk="0" hangingPunct="0">
              <a:spcBef>
                <a:spcPct val="50000"/>
              </a:spcBef>
            </a:pPr>
            <a:r>
              <a:rPr lang="en-US" sz="1600" b="1">
                <a:effectLst/>
                <a:latin typeface="Bookman Old Style" pitchFamily="18" charset="0"/>
              </a:rPr>
              <a:t>Visi &amp; Strategi</a:t>
            </a:r>
            <a:endParaRPr lang="en-US" sz="2400">
              <a:effectLst/>
            </a:endParaRPr>
          </a:p>
        </p:txBody>
      </p:sp>
      <p:sp>
        <p:nvSpPr>
          <p:cNvPr id="24" name="AutoShape 23"/>
          <p:cNvSpPr>
            <a:spLocks noChangeArrowheads="1"/>
          </p:cNvSpPr>
          <p:nvPr/>
        </p:nvSpPr>
        <p:spPr bwMode="auto">
          <a:xfrm rot="16200000">
            <a:off x="5444591" y="3112126"/>
            <a:ext cx="375743" cy="340493"/>
          </a:xfrm>
          <a:prstGeom prst="rightArrow">
            <a:avLst>
              <a:gd name="adj1" fmla="val 50000"/>
              <a:gd name="adj2" fmla="val 34737"/>
            </a:avLst>
          </a:prstGeom>
          <a:solidFill>
            <a:schemeClr val="accent1"/>
          </a:solidFill>
          <a:ln w="9525">
            <a:solidFill>
              <a:schemeClr val="tx1"/>
            </a:solidFill>
            <a:miter lim="800000"/>
            <a:headEnd/>
            <a:tailEnd/>
          </a:ln>
          <a:effectLst/>
        </p:spPr>
        <p:txBody>
          <a:bodyPr wrap="none" anchor="ctr"/>
          <a:lstStyle/>
          <a:p>
            <a:endParaRPr lang="en-US"/>
          </a:p>
        </p:txBody>
      </p:sp>
      <p:sp>
        <p:nvSpPr>
          <p:cNvPr id="25" name="AutoShape 24"/>
          <p:cNvSpPr>
            <a:spLocks noChangeArrowheads="1"/>
          </p:cNvSpPr>
          <p:nvPr/>
        </p:nvSpPr>
        <p:spPr bwMode="auto">
          <a:xfrm>
            <a:off x="6385132" y="3726432"/>
            <a:ext cx="473107" cy="273268"/>
          </a:xfrm>
          <a:prstGeom prst="rightArrow">
            <a:avLst>
              <a:gd name="adj1" fmla="val 50000"/>
              <a:gd name="adj2" fmla="val 34375"/>
            </a:avLst>
          </a:prstGeom>
          <a:solidFill>
            <a:schemeClr val="accent1"/>
          </a:solidFill>
          <a:ln w="9525">
            <a:solidFill>
              <a:schemeClr val="tx1"/>
            </a:solidFill>
            <a:miter lim="800000"/>
            <a:headEnd/>
            <a:tailEnd/>
          </a:ln>
          <a:effectLst/>
        </p:spPr>
        <p:txBody>
          <a:bodyPr wrap="none" anchor="ctr"/>
          <a:lstStyle/>
          <a:p>
            <a:endParaRPr lang="en-US"/>
          </a:p>
        </p:txBody>
      </p:sp>
      <p:sp>
        <p:nvSpPr>
          <p:cNvPr id="26" name="AutoShape 25"/>
          <p:cNvSpPr>
            <a:spLocks noChangeArrowheads="1"/>
          </p:cNvSpPr>
          <p:nvPr/>
        </p:nvSpPr>
        <p:spPr bwMode="auto">
          <a:xfrm rot="5400000">
            <a:off x="5444591" y="4239355"/>
            <a:ext cx="375743" cy="340493"/>
          </a:xfrm>
          <a:prstGeom prst="rightArrow">
            <a:avLst>
              <a:gd name="adj1" fmla="val 50000"/>
              <a:gd name="adj2" fmla="val 34737"/>
            </a:avLst>
          </a:prstGeom>
          <a:solidFill>
            <a:schemeClr val="accent1"/>
          </a:solidFill>
          <a:ln w="9525">
            <a:solidFill>
              <a:schemeClr val="tx1"/>
            </a:solidFill>
            <a:miter lim="800000"/>
            <a:headEnd/>
            <a:tailEnd/>
          </a:ln>
          <a:effectLst/>
        </p:spPr>
        <p:txBody>
          <a:bodyPr wrap="none" anchor="ctr"/>
          <a:lstStyle/>
          <a:p>
            <a:endParaRPr lang="en-US"/>
          </a:p>
        </p:txBody>
      </p:sp>
      <p:sp>
        <p:nvSpPr>
          <p:cNvPr id="27" name="AutoShape 26"/>
          <p:cNvSpPr>
            <a:spLocks noChangeArrowheads="1"/>
          </p:cNvSpPr>
          <p:nvPr/>
        </p:nvSpPr>
        <p:spPr bwMode="auto">
          <a:xfrm rot="10800000">
            <a:off x="4494497" y="3675195"/>
            <a:ext cx="469523" cy="273268"/>
          </a:xfrm>
          <a:prstGeom prst="rightArrow">
            <a:avLst>
              <a:gd name="adj1" fmla="val 50000"/>
              <a:gd name="adj2" fmla="val 34115"/>
            </a:avLst>
          </a:prstGeom>
          <a:solidFill>
            <a:schemeClr val="accent1"/>
          </a:solidFill>
          <a:ln w="9525">
            <a:solidFill>
              <a:schemeClr val="tx1"/>
            </a:solidFill>
            <a:miter lim="800000"/>
            <a:headEnd/>
            <a:tailEnd/>
          </a:ln>
          <a:effectLst/>
        </p:spPr>
        <p:txBody>
          <a:bodyPr wrap="none" anchor="ctr"/>
          <a:lstStyle/>
          <a:p>
            <a:endParaRPr lang="en-US"/>
          </a:p>
        </p:txBody>
      </p:sp>
      <p:sp>
        <p:nvSpPr>
          <p:cNvPr id="28" name="Freeform 27"/>
          <p:cNvSpPr>
            <a:spLocks/>
          </p:cNvSpPr>
          <p:nvPr/>
        </p:nvSpPr>
        <p:spPr bwMode="auto">
          <a:xfrm>
            <a:off x="1860155" y="2197842"/>
            <a:ext cx="1544764" cy="956436"/>
          </a:xfrm>
          <a:custGeom>
            <a:avLst/>
            <a:gdLst/>
            <a:ahLst/>
            <a:cxnLst>
              <a:cxn ang="0">
                <a:pos x="0" y="672"/>
              </a:cxn>
              <a:cxn ang="0">
                <a:pos x="345" y="243"/>
              </a:cxn>
              <a:cxn ang="0">
                <a:pos x="864" y="0"/>
              </a:cxn>
            </a:cxnLst>
            <a:rect l="0" t="0" r="r" b="b"/>
            <a:pathLst>
              <a:path w="864" h="672">
                <a:moveTo>
                  <a:pt x="0" y="672"/>
                </a:moveTo>
                <a:cubicBezTo>
                  <a:pt x="58" y="601"/>
                  <a:pt x="201" y="355"/>
                  <a:pt x="345" y="243"/>
                </a:cubicBezTo>
                <a:cubicBezTo>
                  <a:pt x="489" y="131"/>
                  <a:pt x="756" y="51"/>
                  <a:pt x="864" y="0"/>
                </a:cubicBezTo>
              </a:path>
            </a:pathLst>
          </a:custGeom>
          <a:noFill/>
          <a:ln w="57150" cmpd="sng">
            <a:solidFill>
              <a:srgbClr val="FF7C80"/>
            </a:solidFill>
            <a:round/>
            <a:headEnd type="triangle" w="med" len="med"/>
            <a:tailEnd type="triangle" w="med" len="med"/>
          </a:ln>
          <a:effectLst/>
        </p:spPr>
        <p:txBody>
          <a:bodyPr wrap="none" anchor="ctr"/>
          <a:lstStyle/>
          <a:p>
            <a:endParaRPr lang="en-US"/>
          </a:p>
        </p:txBody>
      </p:sp>
      <p:sp>
        <p:nvSpPr>
          <p:cNvPr id="29" name="Freeform 28"/>
          <p:cNvSpPr>
            <a:spLocks/>
          </p:cNvSpPr>
          <p:nvPr/>
        </p:nvSpPr>
        <p:spPr bwMode="auto">
          <a:xfrm>
            <a:off x="7757857" y="2159413"/>
            <a:ext cx="1650496" cy="964976"/>
          </a:xfrm>
          <a:custGeom>
            <a:avLst/>
            <a:gdLst/>
            <a:ahLst/>
            <a:cxnLst>
              <a:cxn ang="0">
                <a:pos x="0" y="0"/>
              </a:cxn>
              <a:cxn ang="0">
                <a:pos x="526" y="256"/>
              </a:cxn>
              <a:cxn ang="0">
                <a:pos x="922" y="678"/>
              </a:cxn>
            </a:cxnLst>
            <a:rect l="0" t="0" r="r" b="b"/>
            <a:pathLst>
              <a:path w="922" h="678">
                <a:moveTo>
                  <a:pt x="0" y="0"/>
                </a:moveTo>
                <a:cubicBezTo>
                  <a:pt x="88" y="43"/>
                  <a:pt x="372" y="143"/>
                  <a:pt x="526" y="256"/>
                </a:cubicBezTo>
                <a:cubicBezTo>
                  <a:pt x="680" y="369"/>
                  <a:pt x="840" y="590"/>
                  <a:pt x="922" y="678"/>
                </a:cubicBezTo>
              </a:path>
            </a:pathLst>
          </a:custGeom>
          <a:noFill/>
          <a:ln w="57150" cmpd="sng">
            <a:solidFill>
              <a:srgbClr val="FF7C80"/>
            </a:solidFill>
            <a:round/>
            <a:headEnd type="triangle" w="med" len="med"/>
            <a:tailEnd type="triangle" w="med" len="med"/>
          </a:ln>
          <a:effectLst/>
        </p:spPr>
        <p:txBody>
          <a:bodyPr wrap="none" anchor="ctr"/>
          <a:lstStyle/>
          <a:p>
            <a:endParaRPr lang="en-US"/>
          </a:p>
        </p:txBody>
      </p:sp>
      <p:sp>
        <p:nvSpPr>
          <p:cNvPr id="30" name="Rectangle 29"/>
          <p:cNvSpPr>
            <a:spLocks noChangeArrowheads="1"/>
          </p:cNvSpPr>
          <p:nvPr/>
        </p:nvSpPr>
        <p:spPr bwMode="auto">
          <a:xfrm>
            <a:off x="741903" y="3265293"/>
            <a:ext cx="3568012" cy="1430384"/>
          </a:xfrm>
          <a:prstGeom prst="rect">
            <a:avLst/>
          </a:prstGeom>
          <a:solidFill>
            <a:srgbClr val="CCFFFF"/>
          </a:solidFill>
          <a:ln w="12700">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31" name="Text Box 30"/>
          <p:cNvSpPr txBox="1">
            <a:spLocks noChangeArrowheads="1"/>
          </p:cNvSpPr>
          <p:nvPr/>
        </p:nvSpPr>
        <p:spPr bwMode="auto">
          <a:xfrm>
            <a:off x="718606" y="3284984"/>
            <a:ext cx="1887049" cy="830997"/>
          </a:xfrm>
          <a:prstGeom prst="rect">
            <a:avLst/>
          </a:prstGeom>
          <a:noFill/>
          <a:ln w="9525">
            <a:noFill/>
            <a:miter lim="800000"/>
            <a:headEnd/>
            <a:tailEnd/>
          </a:ln>
          <a:effectLst/>
        </p:spPr>
        <p:txBody>
          <a:bodyPr>
            <a:spAutoFit/>
          </a:bodyPr>
          <a:lstStyle/>
          <a:p>
            <a:pPr eaLnBrk="0" hangingPunct="0">
              <a:spcBef>
                <a:spcPct val="50000"/>
              </a:spcBef>
            </a:pPr>
            <a:r>
              <a:rPr lang="en-US" sz="1200" dirty="0" err="1">
                <a:effectLst/>
                <a:latin typeface="Book Antiqua" pitchFamily="18" charset="0"/>
              </a:rPr>
              <a:t>Untuk</a:t>
            </a:r>
            <a:r>
              <a:rPr lang="en-US" sz="1200" dirty="0">
                <a:effectLst/>
                <a:latin typeface="Book Antiqua" pitchFamily="18" charset="0"/>
              </a:rPr>
              <a:t> </a:t>
            </a:r>
            <a:r>
              <a:rPr lang="en-US" sz="1200" dirty="0" err="1">
                <a:effectLst/>
                <a:latin typeface="Book Antiqua" pitchFamily="18" charset="0"/>
              </a:rPr>
              <a:t>mencapai</a:t>
            </a:r>
            <a:r>
              <a:rPr lang="en-US" sz="1200" dirty="0">
                <a:effectLst/>
                <a:latin typeface="Book Antiqua" pitchFamily="18" charset="0"/>
              </a:rPr>
              <a:t> </a:t>
            </a:r>
            <a:r>
              <a:rPr lang="en-US" sz="1200" dirty="0" err="1">
                <a:effectLst/>
                <a:latin typeface="Book Antiqua" pitchFamily="18" charset="0"/>
              </a:rPr>
              <a:t>visi</a:t>
            </a:r>
            <a:r>
              <a:rPr lang="en-US" sz="1200" dirty="0">
                <a:effectLst/>
                <a:latin typeface="Book Antiqua" pitchFamily="18" charset="0"/>
              </a:rPr>
              <a:t> </a:t>
            </a:r>
            <a:r>
              <a:rPr lang="en-US" sz="1200" dirty="0" err="1">
                <a:effectLst/>
                <a:latin typeface="Book Antiqua" pitchFamily="18" charset="0"/>
              </a:rPr>
              <a:t>kita</a:t>
            </a:r>
            <a:r>
              <a:rPr lang="en-US" sz="1200" dirty="0">
                <a:effectLst/>
                <a:latin typeface="Book Antiqua" pitchFamily="18" charset="0"/>
              </a:rPr>
              <a:t>, </a:t>
            </a:r>
            <a:r>
              <a:rPr lang="en-US" sz="1200" dirty="0" err="1">
                <a:effectLst/>
                <a:latin typeface="Book Antiqua" pitchFamily="18" charset="0"/>
              </a:rPr>
              <a:t>bagaimana</a:t>
            </a:r>
            <a:r>
              <a:rPr lang="en-US" sz="1200" dirty="0">
                <a:effectLst/>
                <a:latin typeface="Book Antiqua" pitchFamily="18" charset="0"/>
              </a:rPr>
              <a:t> </a:t>
            </a:r>
            <a:r>
              <a:rPr lang="en-US" sz="1200" dirty="0" err="1">
                <a:effectLst/>
                <a:latin typeface="Book Antiqua" pitchFamily="18" charset="0"/>
              </a:rPr>
              <a:t>kita</a:t>
            </a:r>
            <a:r>
              <a:rPr lang="en-US" sz="1200" dirty="0">
                <a:effectLst/>
                <a:latin typeface="Book Antiqua" pitchFamily="18" charset="0"/>
              </a:rPr>
              <a:t> </a:t>
            </a:r>
            <a:r>
              <a:rPr lang="en-US" sz="1200" dirty="0" err="1">
                <a:effectLst/>
                <a:latin typeface="Book Antiqua" pitchFamily="18" charset="0"/>
              </a:rPr>
              <a:t>harus</a:t>
            </a:r>
            <a:r>
              <a:rPr lang="en-US" sz="1200" dirty="0">
                <a:effectLst/>
                <a:latin typeface="Book Antiqua" pitchFamily="18" charset="0"/>
              </a:rPr>
              <a:t> </a:t>
            </a:r>
            <a:r>
              <a:rPr lang="en-US" sz="1200" dirty="0" err="1">
                <a:effectLst/>
                <a:latin typeface="Book Antiqua" pitchFamily="18" charset="0"/>
              </a:rPr>
              <a:t>nampak</a:t>
            </a:r>
            <a:r>
              <a:rPr lang="en-US" sz="1200" dirty="0">
                <a:effectLst/>
                <a:latin typeface="Book Antiqua" pitchFamily="18" charset="0"/>
              </a:rPr>
              <a:t> </a:t>
            </a:r>
            <a:r>
              <a:rPr lang="en-US" sz="1200" dirty="0" err="1">
                <a:effectLst/>
                <a:latin typeface="Book Antiqua" pitchFamily="18" charset="0"/>
              </a:rPr>
              <a:t>di</a:t>
            </a:r>
            <a:r>
              <a:rPr lang="en-US" sz="1200" dirty="0">
                <a:effectLst/>
                <a:latin typeface="Book Antiqua" pitchFamily="18" charset="0"/>
              </a:rPr>
              <a:t> </a:t>
            </a:r>
            <a:r>
              <a:rPr lang="en-US" sz="1200" dirty="0" err="1">
                <a:effectLst/>
                <a:latin typeface="Book Antiqua" pitchFamily="18" charset="0"/>
              </a:rPr>
              <a:t>hadapan</a:t>
            </a:r>
            <a:r>
              <a:rPr lang="en-US" sz="1200" dirty="0">
                <a:effectLst/>
                <a:latin typeface="Book Antiqua" pitchFamily="18" charset="0"/>
              </a:rPr>
              <a:t> </a:t>
            </a:r>
            <a:r>
              <a:rPr lang="en-US" sz="1200" dirty="0" err="1">
                <a:effectLst/>
                <a:latin typeface="Book Antiqua" pitchFamily="18" charset="0"/>
              </a:rPr>
              <a:t>pelanggan</a:t>
            </a:r>
            <a:endParaRPr lang="en-US" sz="1200" dirty="0">
              <a:effectLst/>
              <a:latin typeface="Book Antiqua" pitchFamily="18" charset="0"/>
            </a:endParaRPr>
          </a:p>
        </p:txBody>
      </p:sp>
      <p:sp>
        <p:nvSpPr>
          <p:cNvPr id="32" name="Text Box 31"/>
          <p:cNvSpPr txBox="1">
            <a:spLocks noChangeArrowheads="1"/>
          </p:cNvSpPr>
          <p:nvPr/>
        </p:nvSpPr>
        <p:spPr bwMode="auto">
          <a:xfrm rot="18838399">
            <a:off x="2599742" y="3660877"/>
            <a:ext cx="687439" cy="400110"/>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Objectives</a:t>
            </a:r>
          </a:p>
        </p:txBody>
      </p:sp>
      <p:sp>
        <p:nvSpPr>
          <p:cNvPr id="33" name="Text Box 32"/>
          <p:cNvSpPr txBox="1">
            <a:spLocks noChangeArrowheads="1"/>
          </p:cNvSpPr>
          <p:nvPr/>
        </p:nvSpPr>
        <p:spPr bwMode="auto">
          <a:xfrm rot="18939294">
            <a:off x="2822496" y="3712914"/>
            <a:ext cx="894243"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Measures</a:t>
            </a:r>
          </a:p>
        </p:txBody>
      </p:sp>
      <p:sp>
        <p:nvSpPr>
          <p:cNvPr id="34" name="Text Box 33"/>
          <p:cNvSpPr txBox="1">
            <a:spLocks noChangeArrowheads="1"/>
          </p:cNvSpPr>
          <p:nvPr/>
        </p:nvSpPr>
        <p:spPr bwMode="auto">
          <a:xfrm rot="18864944">
            <a:off x="3224915" y="3771979"/>
            <a:ext cx="616275"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Targets</a:t>
            </a:r>
            <a:endParaRPr lang="en-US" sz="1800">
              <a:effectLst/>
              <a:latin typeface="Book Antiqua" pitchFamily="18" charset="0"/>
            </a:endParaRPr>
          </a:p>
        </p:txBody>
      </p:sp>
      <p:sp>
        <p:nvSpPr>
          <p:cNvPr id="35" name="Rectangle 34"/>
          <p:cNvSpPr>
            <a:spLocks noChangeArrowheads="1"/>
          </p:cNvSpPr>
          <p:nvPr/>
        </p:nvSpPr>
        <p:spPr bwMode="auto">
          <a:xfrm>
            <a:off x="2514261" y="4097906"/>
            <a:ext cx="1216815" cy="126671"/>
          </a:xfrm>
          <a:prstGeom prst="rect">
            <a:avLst/>
          </a:prstGeom>
          <a:noFill/>
          <a:ln w="12700">
            <a:solidFill>
              <a:schemeClr val="tx1"/>
            </a:solidFill>
            <a:miter lim="800000"/>
            <a:headEnd/>
            <a:tailEnd/>
          </a:ln>
          <a:effectLst/>
        </p:spPr>
        <p:txBody>
          <a:bodyPr wrap="none" anchor="ctr"/>
          <a:lstStyle/>
          <a:p>
            <a:endParaRPr lang="en-US"/>
          </a:p>
        </p:txBody>
      </p:sp>
      <p:sp>
        <p:nvSpPr>
          <p:cNvPr id="36" name="Line 35"/>
          <p:cNvSpPr>
            <a:spLocks noChangeShapeType="1"/>
          </p:cNvSpPr>
          <p:nvPr/>
        </p:nvSpPr>
        <p:spPr bwMode="auto">
          <a:xfrm flipH="1">
            <a:off x="2815328" y="4087944"/>
            <a:ext cx="0" cy="546535"/>
          </a:xfrm>
          <a:prstGeom prst="line">
            <a:avLst/>
          </a:prstGeom>
          <a:noFill/>
          <a:ln w="12700">
            <a:solidFill>
              <a:schemeClr val="tx1"/>
            </a:solidFill>
            <a:round/>
            <a:headEnd/>
            <a:tailEnd/>
          </a:ln>
          <a:effectLst/>
        </p:spPr>
        <p:txBody>
          <a:bodyPr wrap="none" anchor="ctr"/>
          <a:lstStyle/>
          <a:p>
            <a:endParaRPr lang="en-US"/>
          </a:p>
        </p:txBody>
      </p:sp>
      <p:sp>
        <p:nvSpPr>
          <p:cNvPr id="37" name="Line 36"/>
          <p:cNvSpPr>
            <a:spLocks noChangeShapeType="1"/>
          </p:cNvSpPr>
          <p:nvPr/>
        </p:nvSpPr>
        <p:spPr bwMode="auto">
          <a:xfrm>
            <a:off x="3114603" y="4087943"/>
            <a:ext cx="0" cy="560768"/>
          </a:xfrm>
          <a:prstGeom prst="line">
            <a:avLst/>
          </a:prstGeom>
          <a:noFill/>
          <a:ln w="12700">
            <a:solidFill>
              <a:schemeClr val="tx1"/>
            </a:solidFill>
            <a:round/>
            <a:headEnd/>
            <a:tailEnd/>
          </a:ln>
          <a:effectLst/>
        </p:spPr>
        <p:txBody>
          <a:bodyPr wrap="none" anchor="ctr"/>
          <a:lstStyle/>
          <a:p>
            <a:endParaRPr lang="en-US"/>
          </a:p>
        </p:txBody>
      </p:sp>
      <p:sp>
        <p:nvSpPr>
          <p:cNvPr id="38" name="Line 37"/>
          <p:cNvSpPr>
            <a:spLocks noChangeShapeType="1"/>
          </p:cNvSpPr>
          <p:nvPr/>
        </p:nvSpPr>
        <p:spPr bwMode="auto">
          <a:xfrm>
            <a:off x="3424632" y="4087944"/>
            <a:ext cx="0" cy="555075"/>
          </a:xfrm>
          <a:prstGeom prst="line">
            <a:avLst/>
          </a:prstGeom>
          <a:noFill/>
          <a:ln w="12700">
            <a:solidFill>
              <a:schemeClr val="tx1"/>
            </a:solidFill>
            <a:round/>
            <a:headEnd/>
            <a:tailEnd/>
          </a:ln>
          <a:effectLst/>
        </p:spPr>
        <p:txBody>
          <a:bodyPr wrap="none" anchor="ctr"/>
          <a:lstStyle/>
          <a:p>
            <a:endParaRPr lang="en-US"/>
          </a:p>
        </p:txBody>
      </p:sp>
      <p:sp>
        <p:nvSpPr>
          <p:cNvPr id="39" name="Line 38"/>
          <p:cNvSpPr>
            <a:spLocks noChangeShapeType="1"/>
          </p:cNvSpPr>
          <p:nvPr/>
        </p:nvSpPr>
        <p:spPr bwMode="auto">
          <a:xfrm flipV="1">
            <a:off x="2514260" y="3530021"/>
            <a:ext cx="693531" cy="557921"/>
          </a:xfrm>
          <a:prstGeom prst="line">
            <a:avLst/>
          </a:prstGeom>
          <a:noFill/>
          <a:ln w="12700">
            <a:solidFill>
              <a:schemeClr val="tx1"/>
            </a:solidFill>
            <a:round/>
            <a:headEnd/>
            <a:tailEnd/>
          </a:ln>
          <a:effectLst/>
        </p:spPr>
        <p:txBody>
          <a:bodyPr wrap="none" anchor="ctr"/>
          <a:lstStyle/>
          <a:p>
            <a:endParaRPr lang="en-US"/>
          </a:p>
        </p:txBody>
      </p:sp>
      <p:sp>
        <p:nvSpPr>
          <p:cNvPr id="40" name="Line 39"/>
          <p:cNvSpPr>
            <a:spLocks noChangeShapeType="1"/>
          </p:cNvSpPr>
          <p:nvPr/>
        </p:nvSpPr>
        <p:spPr bwMode="auto">
          <a:xfrm flipV="1">
            <a:off x="2815328" y="3552795"/>
            <a:ext cx="670235" cy="535149"/>
          </a:xfrm>
          <a:prstGeom prst="line">
            <a:avLst/>
          </a:prstGeom>
          <a:noFill/>
          <a:ln w="12700">
            <a:solidFill>
              <a:schemeClr val="tx1"/>
            </a:solidFill>
            <a:round/>
            <a:headEnd/>
            <a:tailEnd/>
          </a:ln>
          <a:effectLst/>
        </p:spPr>
        <p:txBody>
          <a:bodyPr wrap="none" anchor="ctr"/>
          <a:lstStyle/>
          <a:p>
            <a:endParaRPr lang="en-US"/>
          </a:p>
        </p:txBody>
      </p:sp>
      <p:sp>
        <p:nvSpPr>
          <p:cNvPr id="41" name="Line 40"/>
          <p:cNvSpPr>
            <a:spLocks noChangeShapeType="1"/>
          </p:cNvSpPr>
          <p:nvPr/>
        </p:nvSpPr>
        <p:spPr bwMode="auto">
          <a:xfrm flipV="1">
            <a:off x="3119981" y="3558487"/>
            <a:ext cx="663065" cy="529456"/>
          </a:xfrm>
          <a:prstGeom prst="line">
            <a:avLst/>
          </a:prstGeom>
          <a:noFill/>
          <a:ln w="12700">
            <a:solidFill>
              <a:schemeClr val="tx1"/>
            </a:solidFill>
            <a:round/>
            <a:headEnd/>
            <a:tailEnd/>
          </a:ln>
          <a:effectLst/>
        </p:spPr>
        <p:txBody>
          <a:bodyPr wrap="none" anchor="ctr"/>
          <a:lstStyle/>
          <a:p>
            <a:endParaRPr lang="en-US"/>
          </a:p>
        </p:txBody>
      </p:sp>
      <p:sp>
        <p:nvSpPr>
          <p:cNvPr id="42" name="Line 41"/>
          <p:cNvSpPr>
            <a:spLocks noChangeShapeType="1"/>
          </p:cNvSpPr>
          <p:nvPr/>
        </p:nvSpPr>
        <p:spPr bwMode="auto">
          <a:xfrm flipV="1">
            <a:off x="3424633" y="3578412"/>
            <a:ext cx="646937" cy="509530"/>
          </a:xfrm>
          <a:prstGeom prst="line">
            <a:avLst/>
          </a:prstGeom>
          <a:noFill/>
          <a:ln w="12700">
            <a:solidFill>
              <a:schemeClr val="tx1"/>
            </a:solidFill>
            <a:round/>
            <a:headEnd/>
            <a:tailEnd/>
          </a:ln>
          <a:effectLst/>
        </p:spPr>
        <p:txBody>
          <a:bodyPr wrap="none" anchor="ctr"/>
          <a:lstStyle/>
          <a:p>
            <a:endParaRPr lang="en-US"/>
          </a:p>
        </p:txBody>
      </p:sp>
      <p:sp>
        <p:nvSpPr>
          <p:cNvPr id="43" name="Line 42"/>
          <p:cNvSpPr>
            <a:spLocks noChangeShapeType="1"/>
          </p:cNvSpPr>
          <p:nvPr/>
        </p:nvSpPr>
        <p:spPr bwMode="auto">
          <a:xfrm flipV="1">
            <a:off x="3716739" y="3618265"/>
            <a:ext cx="602136" cy="479641"/>
          </a:xfrm>
          <a:prstGeom prst="line">
            <a:avLst/>
          </a:prstGeom>
          <a:noFill/>
          <a:ln w="12700">
            <a:solidFill>
              <a:schemeClr val="tx1"/>
            </a:solidFill>
            <a:round/>
            <a:headEnd/>
            <a:tailEnd/>
          </a:ln>
          <a:effectLst/>
        </p:spPr>
        <p:txBody>
          <a:bodyPr wrap="none" anchor="ctr"/>
          <a:lstStyle/>
          <a:p>
            <a:endParaRPr lang="en-US"/>
          </a:p>
        </p:txBody>
      </p:sp>
      <p:sp>
        <p:nvSpPr>
          <p:cNvPr id="44" name="Text Box 43"/>
          <p:cNvSpPr txBox="1">
            <a:spLocks noChangeArrowheads="1"/>
          </p:cNvSpPr>
          <p:nvPr/>
        </p:nvSpPr>
        <p:spPr bwMode="auto">
          <a:xfrm>
            <a:off x="2927648" y="3276680"/>
            <a:ext cx="1440160" cy="307777"/>
          </a:xfrm>
          <a:prstGeom prst="rect">
            <a:avLst/>
          </a:prstGeom>
          <a:noFill/>
          <a:ln w="9525">
            <a:noFill/>
            <a:miter lim="800000"/>
            <a:headEnd/>
            <a:tailEnd/>
          </a:ln>
          <a:effectLst/>
        </p:spPr>
        <p:txBody>
          <a:bodyPr wrap="square">
            <a:spAutoFit/>
          </a:bodyPr>
          <a:lstStyle/>
          <a:p>
            <a:pPr eaLnBrk="0" hangingPunct="0">
              <a:spcBef>
                <a:spcPct val="50000"/>
              </a:spcBef>
            </a:pPr>
            <a:r>
              <a:rPr lang="en-US" sz="1400" b="1" dirty="0">
                <a:effectLst/>
                <a:latin typeface="Book Antiqua" pitchFamily="18" charset="0"/>
              </a:rPr>
              <a:t>Customer</a:t>
            </a:r>
          </a:p>
        </p:txBody>
      </p:sp>
      <p:sp>
        <p:nvSpPr>
          <p:cNvPr id="45" name="Rectangle 44"/>
          <p:cNvSpPr>
            <a:spLocks noChangeArrowheads="1"/>
          </p:cNvSpPr>
          <p:nvPr/>
        </p:nvSpPr>
        <p:spPr bwMode="auto">
          <a:xfrm>
            <a:off x="2514261" y="4224576"/>
            <a:ext cx="1216815" cy="136634"/>
          </a:xfrm>
          <a:prstGeom prst="rect">
            <a:avLst/>
          </a:prstGeom>
          <a:noFill/>
          <a:ln w="12700">
            <a:solidFill>
              <a:schemeClr val="tx1"/>
            </a:solidFill>
            <a:miter lim="800000"/>
            <a:headEnd/>
            <a:tailEnd/>
          </a:ln>
          <a:effectLst/>
        </p:spPr>
        <p:txBody>
          <a:bodyPr wrap="none" anchor="ctr"/>
          <a:lstStyle/>
          <a:p>
            <a:endParaRPr lang="en-US"/>
          </a:p>
        </p:txBody>
      </p:sp>
      <p:sp>
        <p:nvSpPr>
          <p:cNvPr id="46" name="Rectangle 45"/>
          <p:cNvSpPr>
            <a:spLocks noChangeArrowheads="1"/>
          </p:cNvSpPr>
          <p:nvPr/>
        </p:nvSpPr>
        <p:spPr bwMode="auto">
          <a:xfrm>
            <a:off x="2514261" y="4361210"/>
            <a:ext cx="1216815" cy="146596"/>
          </a:xfrm>
          <a:prstGeom prst="rect">
            <a:avLst/>
          </a:prstGeom>
          <a:noFill/>
          <a:ln w="12700">
            <a:solidFill>
              <a:schemeClr val="tx1"/>
            </a:solidFill>
            <a:miter lim="800000"/>
            <a:headEnd/>
            <a:tailEnd/>
          </a:ln>
          <a:effectLst/>
        </p:spPr>
        <p:txBody>
          <a:bodyPr wrap="none" anchor="ctr"/>
          <a:lstStyle/>
          <a:p>
            <a:endParaRPr lang="en-US"/>
          </a:p>
        </p:txBody>
      </p:sp>
      <p:sp>
        <p:nvSpPr>
          <p:cNvPr id="47" name="Rectangle 46"/>
          <p:cNvSpPr>
            <a:spLocks noChangeArrowheads="1"/>
          </p:cNvSpPr>
          <p:nvPr/>
        </p:nvSpPr>
        <p:spPr bwMode="auto">
          <a:xfrm>
            <a:off x="2514261" y="4507807"/>
            <a:ext cx="1216815" cy="126671"/>
          </a:xfrm>
          <a:prstGeom prst="rect">
            <a:avLst/>
          </a:prstGeom>
          <a:noFill/>
          <a:ln w="12700">
            <a:solidFill>
              <a:schemeClr val="tx1"/>
            </a:solidFill>
            <a:miter lim="800000"/>
            <a:headEnd/>
            <a:tailEnd/>
          </a:ln>
          <a:effectLst/>
        </p:spPr>
        <p:txBody>
          <a:bodyPr wrap="none" anchor="ctr"/>
          <a:lstStyle/>
          <a:p>
            <a:endParaRPr lang="en-US"/>
          </a:p>
        </p:txBody>
      </p:sp>
      <p:sp>
        <p:nvSpPr>
          <p:cNvPr id="48" name="Text Box 47"/>
          <p:cNvSpPr txBox="1">
            <a:spLocks noChangeArrowheads="1"/>
          </p:cNvSpPr>
          <p:nvPr/>
        </p:nvSpPr>
        <p:spPr bwMode="auto">
          <a:xfrm rot="18923331">
            <a:off x="3496316" y="3789771"/>
            <a:ext cx="860193"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Initiatives</a:t>
            </a:r>
            <a:endParaRPr lang="en-US" sz="1800">
              <a:effectLst/>
              <a:latin typeface="Book Antiqua" pitchFamily="18" charset="0"/>
            </a:endParaRPr>
          </a:p>
        </p:txBody>
      </p:sp>
      <p:sp>
        <p:nvSpPr>
          <p:cNvPr id="49" name="Rectangle 48"/>
          <p:cNvSpPr>
            <a:spLocks noChangeArrowheads="1"/>
          </p:cNvSpPr>
          <p:nvPr/>
        </p:nvSpPr>
        <p:spPr bwMode="auto">
          <a:xfrm>
            <a:off x="7091208" y="3259600"/>
            <a:ext cx="3808149" cy="1504394"/>
          </a:xfrm>
          <a:prstGeom prst="rect">
            <a:avLst/>
          </a:prstGeom>
          <a:solidFill>
            <a:srgbClr val="CCFFFF"/>
          </a:solidFill>
          <a:ln w="12700">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50" name="Text Box 49"/>
          <p:cNvSpPr txBox="1">
            <a:spLocks noChangeArrowheads="1"/>
          </p:cNvSpPr>
          <p:nvPr/>
        </p:nvSpPr>
        <p:spPr bwMode="auto">
          <a:xfrm>
            <a:off x="7078663" y="3356992"/>
            <a:ext cx="2121811" cy="954107"/>
          </a:xfrm>
          <a:prstGeom prst="rect">
            <a:avLst/>
          </a:prstGeom>
          <a:noFill/>
          <a:ln w="9525">
            <a:noFill/>
            <a:miter lim="800000"/>
            <a:headEnd/>
            <a:tailEnd/>
          </a:ln>
          <a:effectLst/>
        </p:spPr>
        <p:txBody>
          <a:bodyPr>
            <a:spAutoFit/>
          </a:bodyPr>
          <a:lstStyle/>
          <a:p>
            <a:pPr eaLnBrk="0" hangingPunct="0">
              <a:spcBef>
                <a:spcPct val="50000"/>
              </a:spcBef>
            </a:pPr>
            <a:r>
              <a:rPr lang="en-US" sz="1400" dirty="0" err="1">
                <a:effectLst/>
                <a:latin typeface="Book Antiqua" pitchFamily="18" charset="0"/>
              </a:rPr>
              <a:t>Untuk</a:t>
            </a:r>
            <a:r>
              <a:rPr lang="en-US" sz="1400" dirty="0">
                <a:effectLst/>
                <a:latin typeface="Book Antiqua" pitchFamily="18" charset="0"/>
              </a:rPr>
              <a:t> </a:t>
            </a:r>
            <a:r>
              <a:rPr lang="en-US" sz="1400" dirty="0" err="1">
                <a:effectLst/>
                <a:latin typeface="Book Antiqua" pitchFamily="18" charset="0"/>
              </a:rPr>
              <a:t>memuaskan</a:t>
            </a:r>
            <a:r>
              <a:rPr lang="en-US" sz="1400" dirty="0">
                <a:effectLst/>
                <a:latin typeface="Book Antiqua" pitchFamily="18" charset="0"/>
              </a:rPr>
              <a:t> </a:t>
            </a:r>
            <a:r>
              <a:rPr lang="en-US" sz="1400" dirty="0" err="1">
                <a:effectLst/>
                <a:latin typeface="Book Antiqua" pitchFamily="18" charset="0"/>
              </a:rPr>
              <a:t>pemegang</a:t>
            </a:r>
            <a:r>
              <a:rPr lang="en-US" sz="1400" dirty="0">
                <a:effectLst/>
                <a:latin typeface="Book Antiqua" pitchFamily="18" charset="0"/>
              </a:rPr>
              <a:t> </a:t>
            </a:r>
            <a:r>
              <a:rPr lang="en-US" sz="1400" dirty="0" err="1">
                <a:effectLst/>
                <a:latin typeface="Book Antiqua" pitchFamily="18" charset="0"/>
              </a:rPr>
              <a:t>saham</a:t>
            </a:r>
            <a:r>
              <a:rPr lang="en-US" sz="1400" dirty="0">
                <a:effectLst/>
                <a:latin typeface="Book Antiqua" pitchFamily="18" charset="0"/>
              </a:rPr>
              <a:t> </a:t>
            </a:r>
            <a:r>
              <a:rPr lang="en-US" sz="1400" dirty="0" err="1">
                <a:effectLst/>
                <a:latin typeface="Book Antiqua" pitchFamily="18" charset="0"/>
              </a:rPr>
              <a:t>dan</a:t>
            </a:r>
            <a:r>
              <a:rPr lang="en-US" sz="1400" dirty="0">
                <a:effectLst/>
                <a:latin typeface="Book Antiqua" pitchFamily="18" charset="0"/>
              </a:rPr>
              <a:t> </a:t>
            </a:r>
            <a:r>
              <a:rPr lang="en-US" sz="1400" dirty="0" err="1">
                <a:effectLst/>
                <a:latin typeface="Book Antiqua" pitchFamily="18" charset="0"/>
              </a:rPr>
              <a:t>pelanggan</a:t>
            </a:r>
            <a:r>
              <a:rPr lang="en-US" sz="1400" dirty="0">
                <a:effectLst/>
                <a:latin typeface="Book Antiqua" pitchFamily="18" charset="0"/>
              </a:rPr>
              <a:t>, </a:t>
            </a:r>
            <a:r>
              <a:rPr lang="en-US" sz="1400" dirty="0" err="1">
                <a:effectLst/>
                <a:latin typeface="Book Antiqua" pitchFamily="18" charset="0"/>
              </a:rPr>
              <a:t>proses</a:t>
            </a:r>
            <a:r>
              <a:rPr lang="en-US" sz="1400" dirty="0">
                <a:effectLst/>
                <a:latin typeface="Book Antiqua" pitchFamily="18" charset="0"/>
              </a:rPr>
              <a:t> </a:t>
            </a:r>
            <a:r>
              <a:rPr lang="en-US" sz="1400" dirty="0" err="1">
                <a:effectLst/>
                <a:latin typeface="Book Antiqua" pitchFamily="18" charset="0"/>
              </a:rPr>
              <a:t>bisnis</a:t>
            </a:r>
            <a:r>
              <a:rPr lang="en-US" sz="1400" dirty="0">
                <a:effectLst/>
                <a:latin typeface="Book Antiqua" pitchFamily="18" charset="0"/>
              </a:rPr>
              <a:t> </a:t>
            </a:r>
            <a:r>
              <a:rPr lang="en-US" sz="1400" dirty="0" err="1">
                <a:effectLst/>
                <a:latin typeface="Book Antiqua" pitchFamily="18" charset="0"/>
              </a:rPr>
              <a:t>apa</a:t>
            </a:r>
            <a:r>
              <a:rPr lang="en-US" sz="1400" dirty="0">
                <a:effectLst/>
                <a:latin typeface="Book Antiqua" pitchFamily="18" charset="0"/>
              </a:rPr>
              <a:t> yang </a:t>
            </a:r>
            <a:r>
              <a:rPr lang="en-US" sz="1400" dirty="0" err="1">
                <a:effectLst/>
                <a:latin typeface="Book Antiqua" pitchFamily="18" charset="0"/>
              </a:rPr>
              <a:t>diperbaiki</a:t>
            </a:r>
            <a:endParaRPr lang="en-US" sz="1400" dirty="0">
              <a:effectLst/>
              <a:latin typeface="Book Antiqua" pitchFamily="18" charset="0"/>
            </a:endParaRPr>
          </a:p>
        </p:txBody>
      </p:sp>
      <p:sp>
        <p:nvSpPr>
          <p:cNvPr id="51" name="Text Box 50"/>
          <p:cNvSpPr txBox="1">
            <a:spLocks noChangeArrowheads="1"/>
          </p:cNvSpPr>
          <p:nvPr/>
        </p:nvSpPr>
        <p:spPr bwMode="auto">
          <a:xfrm rot="18838399">
            <a:off x="9239362" y="3655183"/>
            <a:ext cx="687439" cy="400110"/>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Objectives</a:t>
            </a:r>
          </a:p>
        </p:txBody>
      </p:sp>
      <p:sp>
        <p:nvSpPr>
          <p:cNvPr id="52" name="Text Box 51"/>
          <p:cNvSpPr txBox="1">
            <a:spLocks noChangeArrowheads="1"/>
          </p:cNvSpPr>
          <p:nvPr/>
        </p:nvSpPr>
        <p:spPr bwMode="auto">
          <a:xfrm rot="18939294">
            <a:off x="9458533" y="3707221"/>
            <a:ext cx="897828"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Measures</a:t>
            </a:r>
          </a:p>
        </p:txBody>
      </p:sp>
      <p:sp>
        <p:nvSpPr>
          <p:cNvPr id="53" name="Text Box 52"/>
          <p:cNvSpPr txBox="1">
            <a:spLocks noChangeArrowheads="1"/>
          </p:cNvSpPr>
          <p:nvPr/>
        </p:nvSpPr>
        <p:spPr bwMode="auto">
          <a:xfrm rot="18864944">
            <a:off x="9859160" y="3763439"/>
            <a:ext cx="616275"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Targets</a:t>
            </a:r>
            <a:endParaRPr lang="en-US" sz="1800">
              <a:effectLst/>
              <a:latin typeface="Book Antiqua" pitchFamily="18" charset="0"/>
            </a:endParaRPr>
          </a:p>
        </p:txBody>
      </p:sp>
      <p:sp>
        <p:nvSpPr>
          <p:cNvPr id="54" name="Rectangle 53"/>
          <p:cNvSpPr>
            <a:spLocks noChangeArrowheads="1"/>
          </p:cNvSpPr>
          <p:nvPr/>
        </p:nvSpPr>
        <p:spPr bwMode="auto">
          <a:xfrm>
            <a:off x="9152089" y="4092212"/>
            <a:ext cx="1213231" cy="126671"/>
          </a:xfrm>
          <a:prstGeom prst="rect">
            <a:avLst/>
          </a:prstGeom>
          <a:noFill/>
          <a:ln w="12700">
            <a:solidFill>
              <a:schemeClr val="tx1"/>
            </a:solidFill>
            <a:miter lim="800000"/>
            <a:headEnd/>
            <a:tailEnd/>
          </a:ln>
          <a:effectLst/>
        </p:spPr>
        <p:txBody>
          <a:bodyPr wrap="none" anchor="ctr"/>
          <a:lstStyle/>
          <a:p>
            <a:endParaRPr lang="en-US"/>
          </a:p>
        </p:txBody>
      </p:sp>
      <p:sp>
        <p:nvSpPr>
          <p:cNvPr id="55" name="Line 54"/>
          <p:cNvSpPr>
            <a:spLocks noChangeShapeType="1"/>
          </p:cNvSpPr>
          <p:nvPr/>
        </p:nvSpPr>
        <p:spPr bwMode="auto">
          <a:xfrm flipH="1">
            <a:off x="9449572" y="4082251"/>
            <a:ext cx="0" cy="546535"/>
          </a:xfrm>
          <a:prstGeom prst="line">
            <a:avLst/>
          </a:prstGeom>
          <a:noFill/>
          <a:ln w="12700">
            <a:solidFill>
              <a:schemeClr val="tx1"/>
            </a:solidFill>
            <a:round/>
            <a:headEnd/>
            <a:tailEnd/>
          </a:ln>
          <a:effectLst/>
        </p:spPr>
        <p:txBody>
          <a:bodyPr wrap="none" anchor="ctr"/>
          <a:lstStyle/>
          <a:p>
            <a:endParaRPr lang="en-US"/>
          </a:p>
        </p:txBody>
      </p:sp>
      <p:sp>
        <p:nvSpPr>
          <p:cNvPr id="56" name="Line 55"/>
          <p:cNvSpPr>
            <a:spLocks noChangeShapeType="1"/>
          </p:cNvSpPr>
          <p:nvPr/>
        </p:nvSpPr>
        <p:spPr bwMode="auto">
          <a:xfrm>
            <a:off x="9752432" y="4082250"/>
            <a:ext cx="0" cy="560768"/>
          </a:xfrm>
          <a:prstGeom prst="line">
            <a:avLst/>
          </a:prstGeom>
          <a:noFill/>
          <a:ln w="12700">
            <a:solidFill>
              <a:schemeClr val="tx1"/>
            </a:solidFill>
            <a:round/>
            <a:headEnd/>
            <a:tailEnd/>
          </a:ln>
          <a:effectLst/>
        </p:spPr>
        <p:txBody>
          <a:bodyPr wrap="none" anchor="ctr"/>
          <a:lstStyle/>
          <a:p>
            <a:endParaRPr lang="en-US"/>
          </a:p>
        </p:txBody>
      </p:sp>
      <p:sp>
        <p:nvSpPr>
          <p:cNvPr id="57" name="Line 56"/>
          <p:cNvSpPr>
            <a:spLocks noChangeShapeType="1"/>
          </p:cNvSpPr>
          <p:nvPr/>
        </p:nvSpPr>
        <p:spPr bwMode="auto">
          <a:xfrm>
            <a:off x="10064252" y="4082251"/>
            <a:ext cx="0" cy="555075"/>
          </a:xfrm>
          <a:prstGeom prst="line">
            <a:avLst/>
          </a:prstGeom>
          <a:noFill/>
          <a:ln w="12700">
            <a:solidFill>
              <a:schemeClr val="tx1"/>
            </a:solidFill>
            <a:round/>
            <a:headEnd/>
            <a:tailEnd/>
          </a:ln>
          <a:effectLst/>
        </p:spPr>
        <p:txBody>
          <a:bodyPr wrap="none" anchor="ctr"/>
          <a:lstStyle/>
          <a:p>
            <a:endParaRPr lang="en-US"/>
          </a:p>
        </p:txBody>
      </p:sp>
      <p:sp>
        <p:nvSpPr>
          <p:cNvPr id="58" name="Line 57"/>
          <p:cNvSpPr>
            <a:spLocks noChangeShapeType="1"/>
          </p:cNvSpPr>
          <p:nvPr/>
        </p:nvSpPr>
        <p:spPr bwMode="auto">
          <a:xfrm flipV="1">
            <a:off x="9152088" y="3524329"/>
            <a:ext cx="693531" cy="557921"/>
          </a:xfrm>
          <a:prstGeom prst="line">
            <a:avLst/>
          </a:prstGeom>
          <a:noFill/>
          <a:ln w="12700">
            <a:solidFill>
              <a:schemeClr val="tx1"/>
            </a:solidFill>
            <a:round/>
            <a:headEnd/>
            <a:tailEnd/>
          </a:ln>
          <a:effectLst/>
        </p:spPr>
        <p:txBody>
          <a:bodyPr wrap="none" anchor="ctr"/>
          <a:lstStyle/>
          <a:p>
            <a:endParaRPr lang="en-US"/>
          </a:p>
        </p:txBody>
      </p:sp>
      <p:sp>
        <p:nvSpPr>
          <p:cNvPr id="59" name="Line 58"/>
          <p:cNvSpPr>
            <a:spLocks noChangeShapeType="1"/>
          </p:cNvSpPr>
          <p:nvPr/>
        </p:nvSpPr>
        <p:spPr bwMode="auto">
          <a:xfrm flipV="1">
            <a:off x="9453156" y="3547102"/>
            <a:ext cx="670235" cy="535149"/>
          </a:xfrm>
          <a:prstGeom prst="line">
            <a:avLst/>
          </a:prstGeom>
          <a:noFill/>
          <a:ln w="12700">
            <a:solidFill>
              <a:schemeClr val="tx1"/>
            </a:solidFill>
            <a:round/>
            <a:headEnd/>
            <a:tailEnd/>
          </a:ln>
          <a:effectLst/>
        </p:spPr>
        <p:txBody>
          <a:bodyPr wrap="none" anchor="ctr"/>
          <a:lstStyle/>
          <a:p>
            <a:endParaRPr lang="en-US"/>
          </a:p>
        </p:txBody>
      </p:sp>
      <p:sp>
        <p:nvSpPr>
          <p:cNvPr id="60" name="Line 59"/>
          <p:cNvSpPr>
            <a:spLocks noChangeShapeType="1"/>
          </p:cNvSpPr>
          <p:nvPr/>
        </p:nvSpPr>
        <p:spPr bwMode="auto">
          <a:xfrm flipV="1">
            <a:off x="9757809" y="3552794"/>
            <a:ext cx="657689" cy="529456"/>
          </a:xfrm>
          <a:prstGeom prst="line">
            <a:avLst/>
          </a:prstGeom>
          <a:noFill/>
          <a:ln w="12700">
            <a:solidFill>
              <a:schemeClr val="tx1"/>
            </a:solidFill>
            <a:round/>
            <a:headEnd/>
            <a:tailEnd/>
          </a:ln>
          <a:effectLst/>
        </p:spPr>
        <p:txBody>
          <a:bodyPr wrap="none" anchor="ctr"/>
          <a:lstStyle/>
          <a:p>
            <a:endParaRPr lang="en-US"/>
          </a:p>
        </p:txBody>
      </p:sp>
      <p:sp>
        <p:nvSpPr>
          <p:cNvPr id="61" name="Line 60"/>
          <p:cNvSpPr>
            <a:spLocks noChangeShapeType="1"/>
          </p:cNvSpPr>
          <p:nvPr/>
        </p:nvSpPr>
        <p:spPr bwMode="auto">
          <a:xfrm flipV="1">
            <a:off x="10064253" y="3572719"/>
            <a:ext cx="646937" cy="509530"/>
          </a:xfrm>
          <a:prstGeom prst="line">
            <a:avLst/>
          </a:prstGeom>
          <a:noFill/>
          <a:ln w="12700">
            <a:solidFill>
              <a:schemeClr val="tx1"/>
            </a:solidFill>
            <a:round/>
            <a:headEnd/>
            <a:tailEnd/>
          </a:ln>
          <a:effectLst/>
        </p:spPr>
        <p:txBody>
          <a:bodyPr wrap="none" anchor="ctr"/>
          <a:lstStyle/>
          <a:p>
            <a:endParaRPr lang="en-US"/>
          </a:p>
        </p:txBody>
      </p:sp>
      <p:sp>
        <p:nvSpPr>
          <p:cNvPr id="62" name="Line 61"/>
          <p:cNvSpPr>
            <a:spLocks noChangeShapeType="1"/>
          </p:cNvSpPr>
          <p:nvPr/>
        </p:nvSpPr>
        <p:spPr bwMode="auto">
          <a:xfrm flipV="1">
            <a:off x="10356360" y="3612572"/>
            <a:ext cx="598552" cy="479641"/>
          </a:xfrm>
          <a:prstGeom prst="line">
            <a:avLst/>
          </a:prstGeom>
          <a:noFill/>
          <a:ln w="12700">
            <a:solidFill>
              <a:schemeClr val="tx1"/>
            </a:solidFill>
            <a:round/>
            <a:headEnd/>
            <a:tailEnd/>
          </a:ln>
          <a:effectLst/>
        </p:spPr>
        <p:txBody>
          <a:bodyPr wrap="none" anchor="ctr"/>
          <a:lstStyle/>
          <a:p>
            <a:endParaRPr lang="en-US"/>
          </a:p>
        </p:txBody>
      </p:sp>
      <p:sp>
        <p:nvSpPr>
          <p:cNvPr id="63" name="Text Box 62"/>
          <p:cNvSpPr txBox="1">
            <a:spLocks noChangeArrowheads="1"/>
          </p:cNvSpPr>
          <p:nvPr/>
        </p:nvSpPr>
        <p:spPr bwMode="auto">
          <a:xfrm>
            <a:off x="8750666" y="3270986"/>
            <a:ext cx="2148692" cy="523220"/>
          </a:xfrm>
          <a:prstGeom prst="rect">
            <a:avLst/>
          </a:prstGeom>
          <a:noFill/>
          <a:ln w="9525">
            <a:noFill/>
            <a:miter lim="800000"/>
            <a:headEnd/>
            <a:tailEnd/>
          </a:ln>
          <a:effectLst/>
        </p:spPr>
        <p:txBody>
          <a:bodyPr>
            <a:spAutoFit/>
          </a:bodyPr>
          <a:lstStyle/>
          <a:p>
            <a:pPr eaLnBrk="0" hangingPunct="0">
              <a:spcBef>
                <a:spcPct val="50000"/>
              </a:spcBef>
            </a:pPr>
            <a:r>
              <a:rPr lang="en-US" sz="1400" b="1">
                <a:effectLst/>
                <a:latin typeface="Book Antiqua" pitchFamily="18" charset="0"/>
              </a:rPr>
              <a:t>Internal Business Process</a:t>
            </a:r>
          </a:p>
        </p:txBody>
      </p:sp>
      <p:sp>
        <p:nvSpPr>
          <p:cNvPr id="64" name="Rectangle 63"/>
          <p:cNvSpPr>
            <a:spLocks noChangeArrowheads="1"/>
          </p:cNvSpPr>
          <p:nvPr/>
        </p:nvSpPr>
        <p:spPr bwMode="auto">
          <a:xfrm>
            <a:off x="9152089" y="4218883"/>
            <a:ext cx="1213231" cy="136634"/>
          </a:xfrm>
          <a:prstGeom prst="rect">
            <a:avLst/>
          </a:prstGeom>
          <a:noFill/>
          <a:ln w="12700">
            <a:solidFill>
              <a:schemeClr val="tx1"/>
            </a:solidFill>
            <a:miter lim="800000"/>
            <a:headEnd/>
            <a:tailEnd/>
          </a:ln>
          <a:effectLst/>
        </p:spPr>
        <p:txBody>
          <a:bodyPr wrap="none" anchor="ctr"/>
          <a:lstStyle/>
          <a:p>
            <a:endParaRPr lang="en-US"/>
          </a:p>
        </p:txBody>
      </p:sp>
      <p:sp>
        <p:nvSpPr>
          <p:cNvPr id="65" name="Rectangle 64"/>
          <p:cNvSpPr>
            <a:spLocks noChangeArrowheads="1"/>
          </p:cNvSpPr>
          <p:nvPr/>
        </p:nvSpPr>
        <p:spPr bwMode="auto">
          <a:xfrm>
            <a:off x="9152089" y="4355517"/>
            <a:ext cx="1213231" cy="146596"/>
          </a:xfrm>
          <a:prstGeom prst="rect">
            <a:avLst/>
          </a:prstGeom>
          <a:noFill/>
          <a:ln w="12700">
            <a:solidFill>
              <a:schemeClr val="tx1"/>
            </a:solidFill>
            <a:miter lim="800000"/>
            <a:headEnd/>
            <a:tailEnd/>
          </a:ln>
          <a:effectLst/>
        </p:spPr>
        <p:txBody>
          <a:bodyPr wrap="none" anchor="ctr"/>
          <a:lstStyle/>
          <a:p>
            <a:endParaRPr lang="en-US"/>
          </a:p>
        </p:txBody>
      </p:sp>
      <p:sp>
        <p:nvSpPr>
          <p:cNvPr id="66" name="Rectangle 65"/>
          <p:cNvSpPr>
            <a:spLocks noChangeArrowheads="1"/>
          </p:cNvSpPr>
          <p:nvPr/>
        </p:nvSpPr>
        <p:spPr bwMode="auto">
          <a:xfrm>
            <a:off x="9152089" y="4502114"/>
            <a:ext cx="1213231" cy="126671"/>
          </a:xfrm>
          <a:prstGeom prst="rect">
            <a:avLst/>
          </a:prstGeom>
          <a:noFill/>
          <a:ln w="12700">
            <a:solidFill>
              <a:schemeClr val="tx1"/>
            </a:solidFill>
            <a:miter lim="800000"/>
            <a:headEnd/>
            <a:tailEnd/>
          </a:ln>
          <a:effectLst/>
        </p:spPr>
        <p:txBody>
          <a:bodyPr wrap="none" anchor="ctr"/>
          <a:lstStyle/>
          <a:p>
            <a:endParaRPr lang="en-US"/>
          </a:p>
        </p:txBody>
      </p:sp>
      <p:sp>
        <p:nvSpPr>
          <p:cNvPr id="67" name="Text Box 66"/>
          <p:cNvSpPr txBox="1">
            <a:spLocks noChangeArrowheads="1"/>
          </p:cNvSpPr>
          <p:nvPr/>
        </p:nvSpPr>
        <p:spPr bwMode="auto">
          <a:xfrm rot="18923331">
            <a:off x="10130560" y="3784078"/>
            <a:ext cx="861985"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Initiatives</a:t>
            </a:r>
            <a:endParaRPr lang="en-US" sz="1800">
              <a:effectLst/>
              <a:latin typeface="Book Antiqua" pitchFamily="18" charset="0"/>
            </a:endParaRPr>
          </a:p>
        </p:txBody>
      </p:sp>
      <p:sp>
        <p:nvSpPr>
          <p:cNvPr id="68" name="Rectangle 67"/>
          <p:cNvSpPr>
            <a:spLocks noChangeArrowheads="1"/>
          </p:cNvSpPr>
          <p:nvPr/>
        </p:nvSpPr>
        <p:spPr bwMode="auto">
          <a:xfrm>
            <a:off x="3630720" y="4968945"/>
            <a:ext cx="4286632" cy="1386264"/>
          </a:xfrm>
          <a:prstGeom prst="rect">
            <a:avLst/>
          </a:prstGeom>
          <a:solidFill>
            <a:srgbClr val="CCFFFF"/>
          </a:solidFill>
          <a:ln w="12700">
            <a:solidFill>
              <a:schemeClr val="tx1"/>
            </a:solidFill>
            <a:miter lim="800000"/>
            <a:headEnd/>
            <a:tailEnd/>
          </a:ln>
          <a:effectLst>
            <a:outerShdw dist="107763" dir="13500000" algn="ctr" rotWithShape="0">
              <a:schemeClr val="bg2"/>
            </a:outerShdw>
          </a:effectLst>
        </p:spPr>
        <p:txBody>
          <a:bodyPr wrap="none" anchor="ctr"/>
          <a:lstStyle/>
          <a:p>
            <a:endParaRPr lang="en-US"/>
          </a:p>
        </p:txBody>
      </p:sp>
      <p:sp>
        <p:nvSpPr>
          <p:cNvPr id="69" name="Text Box 68"/>
          <p:cNvSpPr txBox="1">
            <a:spLocks noChangeArrowheads="1"/>
          </p:cNvSpPr>
          <p:nvPr/>
        </p:nvSpPr>
        <p:spPr bwMode="auto">
          <a:xfrm rot="18838399">
            <a:off x="6165961" y="5364529"/>
            <a:ext cx="687438" cy="400110"/>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Objectives</a:t>
            </a:r>
          </a:p>
        </p:txBody>
      </p:sp>
      <p:sp>
        <p:nvSpPr>
          <p:cNvPr id="70" name="Text Box 69"/>
          <p:cNvSpPr txBox="1">
            <a:spLocks noChangeArrowheads="1"/>
          </p:cNvSpPr>
          <p:nvPr/>
        </p:nvSpPr>
        <p:spPr bwMode="auto">
          <a:xfrm rot="18939294">
            <a:off x="6383339" y="5416566"/>
            <a:ext cx="897828"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Measures</a:t>
            </a:r>
          </a:p>
        </p:txBody>
      </p:sp>
      <p:sp>
        <p:nvSpPr>
          <p:cNvPr id="71" name="Text Box 70"/>
          <p:cNvSpPr txBox="1">
            <a:spLocks noChangeArrowheads="1"/>
          </p:cNvSpPr>
          <p:nvPr/>
        </p:nvSpPr>
        <p:spPr bwMode="auto">
          <a:xfrm rot="18864944">
            <a:off x="6787551" y="5474208"/>
            <a:ext cx="616275"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Targets</a:t>
            </a:r>
            <a:endParaRPr lang="en-US" sz="1800">
              <a:effectLst/>
              <a:latin typeface="Book Antiqua" pitchFamily="18" charset="0"/>
            </a:endParaRPr>
          </a:p>
        </p:txBody>
      </p:sp>
      <p:sp>
        <p:nvSpPr>
          <p:cNvPr id="72" name="Rectangle 71"/>
          <p:cNvSpPr>
            <a:spLocks noChangeArrowheads="1"/>
          </p:cNvSpPr>
          <p:nvPr/>
        </p:nvSpPr>
        <p:spPr bwMode="auto">
          <a:xfrm>
            <a:off x="6075103" y="5750320"/>
            <a:ext cx="1216816" cy="126670"/>
          </a:xfrm>
          <a:prstGeom prst="rect">
            <a:avLst/>
          </a:prstGeom>
          <a:noFill/>
          <a:ln w="12700">
            <a:solidFill>
              <a:schemeClr val="tx1"/>
            </a:solidFill>
            <a:miter lim="800000"/>
            <a:headEnd/>
            <a:tailEnd/>
          </a:ln>
          <a:effectLst/>
        </p:spPr>
        <p:txBody>
          <a:bodyPr wrap="none" anchor="ctr"/>
          <a:lstStyle/>
          <a:p>
            <a:endParaRPr lang="en-US"/>
          </a:p>
        </p:txBody>
      </p:sp>
      <p:sp>
        <p:nvSpPr>
          <p:cNvPr id="73" name="Line 72"/>
          <p:cNvSpPr>
            <a:spLocks noChangeShapeType="1"/>
          </p:cNvSpPr>
          <p:nvPr/>
        </p:nvSpPr>
        <p:spPr bwMode="auto">
          <a:xfrm flipH="1">
            <a:off x="6376171" y="5791596"/>
            <a:ext cx="0" cy="546535"/>
          </a:xfrm>
          <a:prstGeom prst="line">
            <a:avLst/>
          </a:prstGeom>
          <a:noFill/>
          <a:ln w="12700">
            <a:solidFill>
              <a:schemeClr val="tx1"/>
            </a:solidFill>
            <a:round/>
            <a:headEnd/>
            <a:tailEnd/>
          </a:ln>
          <a:effectLst/>
        </p:spPr>
        <p:txBody>
          <a:bodyPr wrap="none" anchor="ctr"/>
          <a:lstStyle/>
          <a:p>
            <a:endParaRPr lang="en-US"/>
          </a:p>
        </p:txBody>
      </p:sp>
      <p:sp>
        <p:nvSpPr>
          <p:cNvPr id="74" name="Line 73"/>
          <p:cNvSpPr>
            <a:spLocks noChangeShapeType="1"/>
          </p:cNvSpPr>
          <p:nvPr/>
        </p:nvSpPr>
        <p:spPr bwMode="auto">
          <a:xfrm>
            <a:off x="6675448" y="5791595"/>
            <a:ext cx="0" cy="560768"/>
          </a:xfrm>
          <a:prstGeom prst="line">
            <a:avLst/>
          </a:prstGeom>
          <a:noFill/>
          <a:ln w="12700">
            <a:solidFill>
              <a:schemeClr val="tx1"/>
            </a:solidFill>
            <a:round/>
            <a:headEnd/>
            <a:tailEnd/>
          </a:ln>
          <a:effectLst/>
        </p:spPr>
        <p:txBody>
          <a:bodyPr wrap="none" anchor="ctr"/>
          <a:lstStyle/>
          <a:p>
            <a:endParaRPr lang="en-US"/>
          </a:p>
        </p:txBody>
      </p:sp>
      <p:sp>
        <p:nvSpPr>
          <p:cNvPr id="75" name="Line 74"/>
          <p:cNvSpPr>
            <a:spLocks noChangeShapeType="1"/>
          </p:cNvSpPr>
          <p:nvPr/>
        </p:nvSpPr>
        <p:spPr bwMode="auto">
          <a:xfrm>
            <a:off x="6989059" y="5791596"/>
            <a:ext cx="0" cy="555075"/>
          </a:xfrm>
          <a:prstGeom prst="line">
            <a:avLst/>
          </a:prstGeom>
          <a:noFill/>
          <a:ln w="12700">
            <a:solidFill>
              <a:schemeClr val="tx1"/>
            </a:solidFill>
            <a:round/>
            <a:headEnd/>
            <a:tailEnd/>
          </a:ln>
          <a:effectLst/>
        </p:spPr>
        <p:txBody>
          <a:bodyPr wrap="none" anchor="ctr"/>
          <a:lstStyle/>
          <a:p>
            <a:endParaRPr lang="en-US"/>
          </a:p>
        </p:txBody>
      </p:sp>
      <p:sp>
        <p:nvSpPr>
          <p:cNvPr id="76" name="Line 75"/>
          <p:cNvSpPr>
            <a:spLocks noChangeShapeType="1"/>
          </p:cNvSpPr>
          <p:nvPr/>
        </p:nvSpPr>
        <p:spPr bwMode="auto">
          <a:xfrm flipV="1">
            <a:off x="6075103" y="5233674"/>
            <a:ext cx="693532" cy="557921"/>
          </a:xfrm>
          <a:prstGeom prst="line">
            <a:avLst/>
          </a:prstGeom>
          <a:noFill/>
          <a:ln w="12700">
            <a:solidFill>
              <a:schemeClr val="tx1"/>
            </a:solidFill>
            <a:round/>
            <a:headEnd/>
            <a:tailEnd/>
          </a:ln>
          <a:effectLst/>
        </p:spPr>
        <p:txBody>
          <a:bodyPr wrap="none" anchor="ctr"/>
          <a:lstStyle/>
          <a:p>
            <a:endParaRPr lang="en-US"/>
          </a:p>
        </p:txBody>
      </p:sp>
      <p:sp>
        <p:nvSpPr>
          <p:cNvPr id="77" name="Line 76"/>
          <p:cNvSpPr>
            <a:spLocks noChangeShapeType="1"/>
          </p:cNvSpPr>
          <p:nvPr/>
        </p:nvSpPr>
        <p:spPr bwMode="auto">
          <a:xfrm flipV="1">
            <a:off x="6377964" y="5256447"/>
            <a:ext cx="670235" cy="535149"/>
          </a:xfrm>
          <a:prstGeom prst="line">
            <a:avLst/>
          </a:prstGeom>
          <a:noFill/>
          <a:ln w="12700">
            <a:solidFill>
              <a:schemeClr val="tx1"/>
            </a:solidFill>
            <a:round/>
            <a:headEnd/>
            <a:tailEnd/>
          </a:ln>
          <a:effectLst/>
        </p:spPr>
        <p:txBody>
          <a:bodyPr wrap="none" anchor="ctr"/>
          <a:lstStyle/>
          <a:p>
            <a:endParaRPr lang="en-US"/>
          </a:p>
        </p:txBody>
      </p:sp>
      <p:sp>
        <p:nvSpPr>
          <p:cNvPr id="78" name="Line 77"/>
          <p:cNvSpPr>
            <a:spLocks noChangeShapeType="1"/>
          </p:cNvSpPr>
          <p:nvPr/>
        </p:nvSpPr>
        <p:spPr bwMode="auto">
          <a:xfrm flipV="1">
            <a:off x="6680824" y="5262139"/>
            <a:ext cx="663065" cy="529456"/>
          </a:xfrm>
          <a:prstGeom prst="line">
            <a:avLst/>
          </a:prstGeom>
          <a:noFill/>
          <a:ln w="12700">
            <a:solidFill>
              <a:schemeClr val="tx1"/>
            </a:solidFill>
            <a:round/>
            <a:headEnd/>
            <a:tailEnd/>
          </a:ln>
          <a:effectLst/>
        </p:spPr>
        <p:txBody>
          <a:bodyPr wrap="none" anchor="ctr"/>
          <a:lstStyle/>
          <a:p>
            <a:endParaRPr lang="en-US"/>
          </a:p>
        </p:txBody>
      </p:sp>
      <p:sp>
        <p:nvSpPr>
          <p:cNvPr id="79" name="Line 78"/>
          <p:cNvSpPr>
            <a:spLocks noChangeShapeType="1"/>
          </p:cNvSpPr>
          <p:nvPr/>
        </p:nvSpPr>
        <p:spPr bwMode="auto">
          <a:xfrm flipV="1">
            <a:off x="6989059" y="5282065"/>
            <a:ext cx="646937" cy="509530"/>
          </a:xfrm>
          <a:prstGeom prst="line">
            <a:avLst/>
          </a:prstGeom>
          <a:noFill/>
          <a:ln w="12700">
            <a:solidFill>
              <a:schemeClr val="tx1"/>
            </a:solidFill>
            <a:round/>
            <a:headEnd/>
            <a:tailEnd/>
          </a:ln>
          <a:effectLst/>
        </p:spPr>
        <p:txBody>
          <a:bodyPr wrap="none" anchor="ctr"/>
          <a:lstStyle/>
          <a:p>
            <a:endParaRPr lang="en-US"/>
          </a:p>
        </p:txBody>
      </p:sp>
      <p:sp>
        <p:nvSpPr>
          <p:cNvPr id="80" name="Line 79"/>
          <p:cNvSpPr>
            <a:spLocks noChangeShapeType="1"/>
          </p:cNvSpPr>
          <p:nvPr/>
        </p:nvSpPr>
        <p:spPr bwMode="auto">
          <a:xfrm flipV="1">
            <a:off x="7281167" y="5321916"/>
            <a:ext cx="598552" cy="479642"/>
          </a:xfrm>
          <a:prstGeom prst="line">
            <a:avLst/>
          </a:prstGeom>
          <a:noFill/>
          <a:ln w="12700">
            <a:solidFill>
              <a:schemeClr val="tx1"/>
            </a:solidFill>
            <a:round/>
            <a:headEnd/>
            <a:tailEnd/>
          </a:ln>
          <a:effectLst/>
        </p:spPr>
        <p:txBody>
          <a:bodyPr wrap="none" anchor="ctr"/>
          <a:lstStyle/>
          <a:p>
            <a:endParaRPr lang="en-US"/>
          </a:p>
        </p:txBody>
      </p:sp>
      <p:sp>
        <p:nvSpPr>
          <p:cNvPr id="81" name="Text Box 80"/>
          <p:cNvSpPr txBox="1">
            <a:spLocks noChangeArrowheads="1"/>
          </p:cNvSpPr>
          <p:nvPr/>
        </p:nvSpPr>
        <p:spPr bwMode="auto">
          <a:xfrm>
            <a:off x="5931738" y="4980332"/>
            <a:ext cx="1947981" cy="307777"/>
          </a:xfrm>
          <a:prstGeom prst="rect">
            <a:avLst/>
          </a:prstGeom>
          <a:noFill/>
          <a:ln w="9525">
            <a:noFill/>
            <a:miter lim="800000"/>
            <a:headEnd/>
            <a:tailEnd/>
          </a:ln>
          <a:effectLst/>
        </p:spPr>
        <p:txBody>
          <a:bodyPr>
            <a:spAutoFit/>
          </a:bodyPr>
          <a:lstStyle/>
          <a:p>
            <a:pPr eaLnBrk="0" hangingPunct="0">
              <a:spcBef>
                <a:spcPct val="50000"/>
              </a:spcBef>
            </a:pPr>
            <a:r>
              <a:rPr lang="en-US" sz="1400" b="1">
                <a:effectLst/>
                <a:latin typeface="Book Antiqua" pitchFamily="18" charset="0"/>
              </a:rPr>
              <a:t>Learning and Growth</a:t>
            </a:r>
          </a:p>
        </p:txBody>
      </p:sp>
      <p:sp>
        <p:nvSpPr>
          <p:cNvPr id="82" name="Rectangle 81"/>
          <p:cNvSpPr>
            <a:spLocks noChangeArrowheads="1"/>
          </p:cNvSpPr>
          <p:nvPr/>
        </p:nvSpPr>
        <p:spPr bwMode="auto">
          <a:xfrm>
            <a:off x="6075103" y="6026434"/>
            <a:ext cx="1216816" cy="123824"/>
          </a:xfrm>
          <a:prstGeom prst="rect">
            <a:avLst/>
          </a:prstGeom>
          <a:noFill/>
          <a:ln w="12700">
            <a:solidFill>
              <a:schemeClr val="tx1"/>
            </a:solidFill>
            <a:miter lim="800000"/>
            <a:headEnd/>
            <a:tailEnd/>
          </a:ln>
          <a:effectLst/>
        </p:spPr>
        <p:txBody>
          <a:bodyPr wrap="none" anchor="ctr"/>
          <a:lstStyle/>
          <a:p>
            <a:endParaRPr lang="en-US"/>
          </a:p>
        </p:txBody>
      </p:sp>
      <p:sp>
        <p:nvSpPr>
          <p:cNvPr id="83" name="Rectangle 82"/>
          <p:cNvSpPr>
            <a:spLocks noChangeArrowheads="1"/>
          </p:cNvSpPr>
          <p:nvPr/>
        </p:nvSpPr>
        <p:spPr bwMode="auto">
          <a:xfrm>
            <a:off x="6075103" y="5876992"/>
            <a:ext cx="1216816" cy="146597"/>
          </a:xfrm>
          <a:prstGeom prst="rect">
            <a:avLst/>
          </a:prstGeom>
          <a:noFill/>
          <a:ln w="12700">
            <a:solidFill>
              <a:schemeClr val="tx1"/>
            </a:solidFill>
            <a:miter lim="800000"/>
            <a:headEnd/>
            <a:tailEnd/>
          </a:ln>
          <a:effectLst/>
        </p:spPr>
        <p:txBody>
          <a:bodyPr wrap="none" anchor="ctr"/>
          <a:lstStyle/>
          <a:p>
            <a:endParaRPr lang="en-US"/>
          </a:p>
        </p:txBody>
      </p:sp>
      <p:sp>
        <p:nvSpPr>
          <p:cNvPr id="84" name="Text Box 83"/>
          <p:cNvSpPr txBox="1">
            <a:spLocks noChangeArrowheads="1"/>
          </p:cNvSpPr>
          <p:nvPr/>
        </p:nvSpPr>
        <p:spPr bwMode="auto">
          <a:xfrm rot="18923331">
            <a:off x="7058952" y="5493423"/>
            <a:ext cx="858401" cy="246221"/>
          </a:xfrm>
          <a:prstGeom prst="rect">
            <a:avLst/>
          </a:prstGeom>
          <a:noFill/>
          <a:ln w="9525">
            <a:noFill/>
            <a:miter lim="800000"/>
            <a:headEnd/>
            <a:tailEnd/>
          </a:ln>
          <a:effectLst/>
        </p:spPr>
        <p:txBody>
          <a:bodyPr>
            <a:spAutoFit/>
          </a:bodyPr>
          <a:lstStyle/>
          <a:p>
            <a:pPr eaLnBrk="0" hangingPunct="0">
              <a:spcBef>
                <a:spcPct val="50000"/>
              </a:spcBef>
            </a:pPr>
            <a:r>
              <a:rPr lang="en-US" sz="1000">
                <a:effectLst/>
                <a:latin typeface="Book Antiqua" pitchFamily="18" charset="0"/>
              </a:rPr>
              <a:t>Initiatives</a:t>
            </a:r>
            <a:endParaRPr lang="en-US" sz="1800">
              <a:effectLst/>
              <a:latin typeface="Book Antiqua" pitchFamily="18" charset="0"/>
            </a:endParaRPr>
          </a:p>
        </p:txBody>
      </p:sp>
      <p:sp>
        <p:nvSpPr>
          <p:cNvPr id="85" name="Text Box 84"/>
          <p:cNvSpPr txBox="1">
            <a:spLocks noChangeArrowheads="1"/>
          </p:cNvSpPr>
          <p:nvPr/>
        </p:nvSpPr>
        <p:spPr bwMode="auto">
          <a:xfrm>
            <a:off x="3723907" y="5013177"/>
            <a:ext cx="2329691" cy="1015663"/>
          </a:xfrm>
          <a:prstGeom prst="rect">
            <a:avLst/>
          </a:prstGeom>
          <a:noFill/>
          <a:ln w="9525">
            <a:noFill/>
            <a:miter lim="800000"/>
            <a:headEnd/>
            <a:tailEnd/>
          </a:ln>
          <a:effectLst/>
        </p:spPr>
        <p:txBody>
          <a:bodyPr>
            <a:spAutoFit/>
          </a:bodyPr>
          <a:lstStyle/>
          <a:p>
            <a:pPr eaLnBrk="0" hangingPunct="0">
              <a:spcBef>
                <a:spcPct val="50000"/>
              </a:spcBef>
            </a:pPr>
            <a:r>
              <a:rPr lang="en-US" sz="1200" dirty="0" err="1">
                <a:effectLst/>
                <a:latin typeface="Book Antiqua" pitchFamily="18" charset="0"/>
              </a:rPr>
              <a:t>Untuk</a:t>
            </a:r>
            <a:r>
              <a:rPr lang="en-US" sz="1200" dirty="0">
                <a:effectLst/>
                <a:latin typeface="Book Antiqua" pitchFamily="18" charset="0"/>
              </a:rPr>
              <a:t> </a:t>
            </a:r>
            <a:r>
              <a:rPr lang="en-US" sz="1200" dirty="0" err="1">
                <a:effectLst/>
                <a:latin typeface="Book Antiqua" pitchFamily="18" charset="0"/>
              </a:rPr>
              <a:t>mencapai</a:t>
            </a:r>
            <a:r>
              <a:rPr lang="en-US" sz="1200" dirty="0">
                <a:effectLst/>
                <a:latin typeface="Book Antiqua" pitchFamily="18" charset="0"/>
              </a:rPr>
              <a:t> </a:t>
            </a:r>
            <a:r>
              <a:rPr lang="en-US" sz="1200" dirty="0" err="1">
                <a:effectLst/>
                <a:latin typeface="Book Antiqua" pitchFamily="18" charset="0"/>
              </a:rPr>
              <a:t>visi</a:t>
            </a:r>
            <a:r>
              <a:rPr lang="en-US" sz="1200" dirty="0">
                <a:effectLst/>
                <a:latin typeface="Book Antiqua" pitchFamily="18" charset="0"/>
              </a:rPr>
              <a:t> </a:t>
            </a:r>
            <a:r>
              <a:rPr lang="en-US" sz="1200" dirty="0" err="1">
                <a:effectLst/>
                <a:latin typeface="Book Antiqua" pitchFamily="18" charset="0"/>
              </a:rPr>
              <a:t>kita</a:t>
            </a:r>
            <a:r>
              <a:rPr lang="en-US" sz="1200" dirty="0">
                <a:effectLst/>
                <a:latin typeface="Book Antiqua" pitchFamily="18" charset="0"/>
              </a:rPr>
              <a:t>, </a:t>
            </a:r>
            <a:r>
              <a:rPr lang="en-US" sz="1200" dirty="0" err="1">
                <a:effectLst/>
                <a:latin typeface="Book Antiqua" pitchFamily="18" charset="0"/>
              </a:rPr>
              <a:t>bagaimana</a:t>
            </a:r>
            <a:r>
              <a:rPr lang="en-US" sz="1200" dirty="0">
                <a:effectLst/>
                <a:latin typeface="Book Antiqua" pitchFamily="18" charset="0"/>
              </a:rPr>
              <a:t> </a:t>
            </a:r>
            <a:r>
              <a:rPr lang="en-US" sz="1200" dirty="0" err="1">
                <a:effectLst/>
                <a:latin typeface="Book Antiqua" pitchFamily="18" charset="0"/>
              </a:rPr>
              <a:t>akan</a:t>
            </a:r>
            <a:r>
              <a:rPr lang="en-US" sz="1200" dirty="0">
                <a:effectLst/>
                <a:latin typeface="Book Antiqua" pitchFamily="18" charset="0"/>
              </a:rPr>
              <a:t> </a:t>
            </a:r>
            <a:r>
              <a:rPr lang="en-US" sz="1200" dirty="0" err="1">
                <a:effectLst/>
                <a:latin typeface="Book Antiqua" pitchFamily="18" charset="0"/>
              </a:rPr>
              <a:t>mempertahankan</a:t>
            </a:r>
            <a:r>
              <a:rPr lang="en-US" sz="1200" dirty="0">
                <a:effectLst/>
                <a:latin typeface="Book Antiqua" pitchFamily="18" charset="0"/>
              </a:rPr>
              <a:t> </a:t>
            </a:r>
            <a:r>
              <a:rPr lang="en-US" sz="1200" dirty="0" err="1">
                <a:effectLst/>
                <a:latin typeface="Book Antiqua" pitchFamily="18" charset="0"/>
              </a:rPr>
              <a:t>kemampuan</a:t>
            </a:r>
            <a:r>
              <a:rPr lang="en-US" sz="1200" dirty="0">
                <a:effectLst/>
                <a:latin typeface="Book Antiqua" pitchFamily="18" charset="0"/>
              </a:rPr>
              <a:t> </a:t>
            </a:r>
            <a:r>
              <a:rPr lang="en-US" sz="1200" dirty="0" err="1">
                <a:effectLst/>
                <a:latin typeface="Book Antiqua" pitchFamily="18" charset="0"/>
              </a:rPr>
              <a:t>untuk</a:t>
            </a:r>
            <a:r>
              <a:rPr lang="en-US" sz="1200" dirty="0">
                <a:effectLst/>
                <a:latin typeface="Book Antiqua" pitchFamily="18" charset="0"/>
              </a:rPr>
              <a:t> </a:t>
            </a:r>
            <a:r>
              <a:rPr lang="en-US" sz="1200" dirty="0" err="1">
                <a:effectLst/>
                <a:latin typeface="Book Antiqua" pitchFamily="18" charset="0"/>
              </a:rPr>
              <a:t>berubah</a:t>
            </a:r>
            <a:r>
              <a:rPr lang="en-US" sz="1200" dirty="0">
                <a:effectLst/>
                <a:latin typeface="Book Antiqua" pitchFamily="18" charset="0"/>
              </a:rPr>
              <a:t> </a:t>
            </a:r>
            <a:r>
              <a:rPr lang="en-US" sz="1200" dirty="0" err="1">
                <a:effectLst/>
                <a:latin typeface="Book Antiqua" pitchFamily="18" charset="0"/>
              </a:rPr>
              <a:t>dan</a:t>
            </a:r>
            <a:r>
              <a:rPr lang="en-US" sz="1200" dirty="0">
                <a:effectLst/>
                <a:latin typeface="Book Antiqua" pitchFamily="18" charset="0"/>
              </a:rPr>
              <a:t> </a:t>
            </a:r>
            <a:r>
              <a:rPr lang="en-US" sz="1200" dirty="0" err="1">
                <a:effectLst/>
                <a:latin typeface="Book Antiqua" pitchFamily="18" charset="0"/>
              </a:rPr>
              <a:t>berkembang</a:t>
            </a:r>
            <a:endParaRPr lang="en-US" sz="1200" dirty="0">
              <a:effectLst/>
              <a:latin typeface="Book Antiqua" pitchFamily="18" charset="0"/>
            </a:endParaRPr>
          </a:p>
        </p:txBody>
      </p:sp>
      <p:sp>
        <p:nvSpPr>
          <p:cNvPr id="86" name="Arc 85"/>
          <p:cNvSpPr>
            <a:spLocks/>
          </p:cNvSpPr>
          <p:nvPr/>
        </p:nvSpPr>
        <p:spPr bwMode="auto">
          <a:xfrm rot="8515037" flipH="1">
            <a:off x="7782947" y="4968946"/>
            <a:ext cx="1904971" cy="516647"/>
          </a:xfrm>
          <a:custGeom>
            <a:avLst/>
            <a:gdLst>
              <a:gd name="G0" fmla="+- 15735 0 0"/>
              <a:gd name="G1" fmla="+- 21600 0 0"/>
              <a:gd name="G2" fmla="+- 21600 0 0"/>
              <a:gd name="T0" fmla="*/ 0 w 34719"/>
              <a:gd name="T1" fmla="*/ 6802 h 21600"/>
              <a:gd name="T2" fmla="*/ 34719 w 34719"/>
              <a:gd name="T3" fmla="*/ 11296 h 21600"/>
              <a:gd name="T4" fmla="*/ 15735 w 34719"/>
              <a:gd name="T5" fmla="*/ 21600 h 21600"/>
            </a:gdLst>
            <a:ahLst/>
            <a:cxnLst>
              <a:cxn ang="0">
                <a:pos x="T0" y="T1"/>
              </a:cxn>
              <a:cxn ang="0">
                <a:pos x="T2" y="T3"/>
              </a:cxn>
              <a:cxn ang="0">
                <a:pos x="T4" y="T5"/>
              </a:cxn>
            </a:cxnLst>
            <a:rect l="0" t="0" r="r" b="b"/>
            <a:pathLst>
              <a:path w="34719" h="21600" fill="none" extrusionOk="0">
                <a:moveTo>
                  <a:pt x="0" y="6802"/>
                </a:moveTo>
                <a:cubicBezTo>
                  <a:pt x="4082" y="2461"/>
                  <a:pt x="9776" y="-1"/>
                  <a:pt x="15735" y="0"/>
                </a:cubicBezTo>
                <a:cubicBezTo>
                  <a:pt x="23655" y="0"/>
                  <a:pt x="30940" y="4334"/>
                  <a:pt x="34718" y="11296"/>
                </a:cubicBezTo>
              </a:path>
              <a:path w="34719" h="21600" stroke="0" extrusionOk="0">
                <a:moveTo>
                  <a:pt x="0" y="6802"/>
                </a:moveTo>
                <a:cubicBezTo>
                  <a:pt x="4082" y="2461"/>
                  <a:pt x="9776" y="-1"/>
                  <a:pt x="15735" y="0"/>
                </a:cubicBezTo>
                <a:cubicBezTo>
                  <a:pt x="23655" y="0"/>
                  <a:pt x="30940" y="4334"/>
                  <a:pt x="34718" y="11296"/>
                </a:cubicBezTo>
                <a:lnTo>
                  <a:pt x="15735" y="21600"/>
                </a:lnTo>
                <a:close/>
              </a:path>
            </a:pathLst>
          </a:custGeom>
          <a:noFill/>
          <a:ln w="57150">
            <a:solidFill>
              <a:srgbClr val="CC3300"/>
            </a:solidFill>
            <a:round/>
            <a:headEnd type="triangle" w="med" len="med"/>
            <a:tailEnd type="triangle" w="med" len="med"/>
          </a:ln>
          <a:effectLst/>
        </p:spPr>
        <p:txBody>
          <a:bodyPr wrap="none" anchor="ctr"/>
          <a:lstStyle/>
          <a:p>
            <a:endParaRPr lang="en-US"/>
          </a:p>
        </p:txBody>
      </p:sp>
      <p:sp>
        <p:nvSpPr>
          <p:cNvPr id="87" name="Arc 86"/>
          <p:cNvSpPr>
            <a:spLocks/>
          </p:cNvSpPr>
          <p:nvPr/>
        </p:nvSpPr>
        <p:spPr bwMode="auto">
          <a:xfrm rot="12892196" flipH="1">
            <a:off x="1580591" y="4968946"/>
            <a:ext cx="2094931" cy="516647"/>
          </a:xfrm>
          <a:custGeom>
            <a:avLst/>
            <a:gdLst>
              <a:gd name="G0" fmla="+- 19186 0 0"/>
              <a:gd name="G1" fmla="+- 21600 0 0"/>
              <a:gd name="G2" fmla="+- 21600 0 0"/>
              <a:gd name="T0" fmla="*/ 0 w 38170"/>
              <a:gd name="T1" fmla="*/ 11678 h 21600"/>
              <a:gd name="T2" fmla="*/ 38170 w 38170"/>
              <a:gd name="T3" fmla="*/ 11296 h 21600"/>
              <a:gd name="T4" fmla="*/ 19186 w 38170"/>
              <a:gd name="T5" fmla="*/ 21600 h 21600"/>
            </a:gdLst>
            <a:ahLst/>
            <a:cxnLst>
              <a:cxn ang="0">
                <a:pos x="T0" y="T1"/>
              </a:cxn>
              <a:cxn ang="0">
                <a:pos x="T2" y="T3"/>
              </a:cxn>
              <a:cxn ang="0">
                <a:pos x="T4" y="T5"/>
              </a:cxn>
            </a:cxnLst>
            <a:rect l="0" t="0" r="r" b="b"/>
            <a:pathLst>
              <a:path w="38170" h="21600" fill="none" extrusionOk="0">
                <a:moveTo>
                  <a:pt x="-1" y="11677"/>
                </a:moveTo>
                <a:cubicBezTo>
                  <a:pt x="3709" y="4504"/>
                  <a:pt x="11110" y="-1"/>
                  <a:pt x="19186" y="0"/>
                </a:cubicBezTo>
                <a:cubicBezTo>
                  <a:pt x="27106" y="0"/>
                  <a:pt x="34391" y="4334"/>
                  <a:pt x="38169" y="11296"/>
                </a:cubicBezTo>
              </a:path>
              <a:path w="38170" h="21600" stroke="0" extrusionOk="0">
                <a:moveTo>
                  <a:pt x="-1" y="11677"/>
                </a:moveTo>
                <a:cubicBezTo>
                  <a:pt x="3709" y="4504"/>
                  <a:pt x="11110" y="-1"/>
                  <a:pt x="19186" y="0"/>
                </a:cubicBezTo>
                <a:cubicBezTo>
                  <a:pt x="27106" y="0"/>
                  <a:pt x="34391" y="4334"/>
                  <a:pt x="38169" y="11296"/>
                </a:cubicBezTo>
                <a:lnTo>
                  <a:pt x="19186" y="21600"/>
                </a:lnTo>
                <a:close/>
              </a:path>
            </a:pathLst>
          </a:custGeom>
          <a:noFill/>
          <a:ln w="57150">
            <a:solidFill>
              <a:srgbClr val="CC3300"/>
            </a:solidFill>
            <a:round/>
            <a:headEnd type="triangle" w="med" len="med"/>
            <a:tailEnd type="triangle" w="med" len="med"/>
          </a:ln>
          <a:effectLst/>
        </p:spPr>
        <p:txBody>
          <a:bodyPr wrap="none" anchor="ctr"/>
          <a:lstStyle/>
          <a:p>
            <a:endParaRPr lang="en-US"/>
          </a:p>
        </p:txBody>
      </p:sp>
      <p:sp>
        <p:nvSpPr>
          <p:cNvPr id="88" name="Rectangle 87"/>
          <p:cNvSpPr>
            <a:spLocks noChangeArrowheads="1"/>
          </p:cNvSpPr>
          <p:nvPr/>
        </p:nvSpPr>
        <p:spPr bwMode="auto">
          <a:xfrm>
            <a:off x="6089440" y="6163068"/>
            <a:ext cx="1216816" cy="123824"/>
          </a:xfrm>
          <a:prstGeom prst="rect">
            <a:avLst/>
          </a:prstGeom>
          <a:noFill/>
          <a:ln w="12700">
            <a:solidFill>
              <a:schemeClr val="tx1"/>
            </a:solidFill>
            <a:miter lim="800000"/>
            <a:headEnd/>
            <a:tailEnd/>
          </a:ln>
          <a:effectLst/>
        </p:spPr>
        <p:txBody>
          <a:bodyPr wrap="none" anchor="ctr"/>
          <a:lstStyle/>
          <a:p>
            <a:endParaRPr lang="en-US"/>
          </a:p>
        </p:txBody>
      </p:sp>
      <p:sp>
        <p:nvSpPr>
          <p:cNvPr id="89" name="Text Box 88"/>
          <p:cNvSpPr txBox="1">
            <a:spLocks noChangeArrowheads="1"/>
          </p:cNvSpPr>
          <p:nvPr/>
        </p:nvSpPr>
        <p:spPr bwMode="auto">
          <a:xfrm>
            <a:off x="584200" y="6023589"/>
            <a:ext cx="1840247" cy="369332"/>
          </a:xfrm>
          <a:prstGeom prst="rect">
            <a:avLst/>
          </a:prstGeom>
          <a:noFill/>
          <a:ln w="9525">
            <a:noFill/>
            <a:miter lim="800000"/>
            <a:headEnd/>
            <a:tailEnd/>
          </a:ln>
          <a:effectLst/>
        </p:spPr>
        <p:txBody>
          <a:bodyPr wrap="none">
            <a:spAutoFit/>
          </a:bodyPr>
          <a:lstStyle/>
          <a:p>
            <a:r>
              <a:rPr lang="en-US" sz="1800">
                <a:effectLst>
                  <a:outerShdw blurRad="38100" dist="38100" dir="2700000" algn="tl">
                    <a:srgbClr val="C0C0C0"/>
                  </a:outerShdw>
                </a:effectLst>
              </a:rPr>
              <a:t>Ref : BSC (Kaplan)</a:t>
            </a:r>
          </a:p>
        </p:txBody>
      </p:sp>
    </p:spTree>
    <p:extLst>
      <p:ext uri="{BB962C8B-B14F-4D97-AF65-F5344CB8AC3E}">
        <p14:creationId xmlns:p14="http://schemas.microsoft.com/office/powerpoint/2010/main" val="24990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4)">
                                      <p:cBhvr>
                                        <p:cTn id="10" dur="2000"/>
                                        <p:tgtEl>
                                          <p:spTgt spid="5"/>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4)">
                                      <p:cBhvr>
                                        <p:cTn id="13" dur="2000"/>
                                        <p:tgtEl>
                                          <p:spTgt spid="6"/>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4)">
                                      <p:cBhvr>
                                        <p:cTn id="16" dur="2000"/>
                                        <p:tgtEl>
                                          <p:spTgt spid="7"/>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4)">
                                      <p:cBhvr>
                                        <p:cTn id="19" dur="2000"/>
                                        <p:tgtEl>
                                          <p:spTgt spid="8"/>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4)">
                                      <p:cBhvr>
                                        <p:cTn id="22" dur="2000"/>
                                        <p:tgtEl>
                                          <p:spTgt spid="9"/>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heel(4)">
                                      <p:cBhvr>
                                        <p:cTn id="25" dur="2000"/>
                                        <p:tgtEl>
                                          <p:spTgt spid="10"/>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heel(4)">
                                      <p:cBhvr>
                                        <p:cTn id="28" dur="2000"/>
                                        <p:tgtEl>
                                          <p:spTgt spid="11"/>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heel(4)">
                                      <p:cBhvr>
                                        <p:cTn id="31" dur="2000"/>
                                        <p:tgtEl>
                                          <p:spTgt spid="12"/>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heel(4)">
                                      <p:cBhvr>
                                        <p:cTn id="34" dur="2000"/>
                                        <p:tgtEl>
                                          <p:spTgt spid="13"/>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heel(4)">
                                      <p:cBhvr>
                                        <p:cTn id="37" dur="2000"/>
                                        <p:tgtEl>
                                          <p:spTgt spid="14"/>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heel(4)">
                                      <p:cBhvr>
                                        <p:cTn id="40" dur="2000"/>
                                        <p:tgtEl>
                                          <p:spTgt spid="15"/>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heel(4)">
                                      <p:cBhvr>
                                        <p:cTn id="43" dur="2000"/>
                                        <p:tgtEl>
                                          <p:spTgt spid="16"/>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heel(4)">
                                      <p:cBhvr>
                                        <p:cTn id="46" dur="2000"/>
                                        <p:tgtEl>
                                          <p:spTgt spid="17"/>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heel(4)">
                                      <p:cBhvr>
                                        <p:cTn id="49" dur="2000"/>
                                        <p:tgtEl>
                                          <p:spTgt spid="18"/>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heel(4)">
                                      <p:cBhvr>
                                        <p:cTn id="52" dur="2000"/>
                                        <p:tgtEl>
                                          <p:spTgt spid="19"/>
                                        </p:tgtEl>
                                      </p:cBhvr>
                                    </p:animEffect>
                                  </p:childTnLst>
                                </p:cTn>
                              </p:par>
                              <p:par>
                                <p:cTn id="53" presetID="21"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heel(4)">
                                      <p:cBhvr>
                                        <p:cTn id="55" dur="2000"/>
                                        <p:tgtEl>
                                          <p:spTgt spid="20"/>
                                        </p:tgtEl>
                                      </p:cBhvr>
                                    </p:animEffect>
                                  </p:childTnLst>
                                </p:cTn>
                              </p:par>
                              <p:par>
                                <p:cTn id="56" presetID="21" presetClass="entr" presetSubtype="4"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heel(4)">
                                      <p:cBhvr>
                                        <p:cTn id="58" dur="2000"/>
                                        <p:tgtEl>
                                          <p:spTgt spid="21"/>
                                        </p:tgtEl>
                                      </p:cBhvr>
                                    </p:animEffect>
                                  </p:childTnLst>
                                </p:cTn>
                              </p:par>
                              <p:par>
                                <p:cTn id="59" presetID="21" presetClass="entr" presetSubtype="4"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heel(4)">
                                      <p:cBhvr>
                                        <p:cTn id="61" dur="2000"/>
                                        <p:tgtEl>
                                          <p:spTgt spid="22"/>
                                        </p:tgtEl>
                                      </p:cBhvr>
                                    </p:animEffect>
                                  </p:childTnLst>
                                </p:cTn>
                              </p:par>
                              <p:par>
                                <p:cTn id="62" presetID="21" presetClass="entr" presetSubtype="4"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heel(4)">
                                      <p:cBhvr>
                                        <p:cTn id="64" dur="2000"/>
                                        <p:tgtEl>
                                          <p:spTgt spid="23"/>
                                        </p:tgtEl>
                                      </p:cBhvr>
                                    </p:animEffect>
                                  </p:childTnLst>
                                </p:cTn>
                              </p:par>
                              <p:par>
                                <p:cTn id="65" presetID="21" presetClass="entr" presetSubtype="4"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heel(4)">
                                      <p:cBhvr>
                                        <p:cTn id="67" dur="2000"/>
                                        <p:tgtEl>
                                          <p:spTgt spid="24"/>
                                        </p:tgtEl>
                                      </p:cBhvr>
                                    </p:animEffect>
                                  </p:childTnLst>
                                </p:cTn>
                              </p:par>
                              <p:par>
                                <p:cTn id="68" presetID="21" presetClass="entr" presetSubtype="4"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heel(4)">
                                      <p:cBhvr>
                                        <p:cTn id="70" dur="2000"/>
                                        <p:tgtEl>
                                          <p:spTgt spid="25"/>
                                        </p:tgtEl>
                                      </p:cBhvr>
                                    </p:animEffect>
                                  </p:childTnLst>
                                </p:cTn>
                              </p:par>
                              <p:par>
                                <p:cTn id="71" presetID="21" presetClass="entr" presetSubtype="4"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wheel(4)">
                                      <p:cBhvr>
                                        <p:cTn id="73" dur="2000"/>
                                        <p:tgtEl>
                                          <p:spTgt spid="26"/>
                                        </p:tgtEl>
                                      </p:cBhvr>
                                    </p:animEffect>
                                  </p:childTnLst>
                                </p:cTn>
                              </p:par>
                              <p:par>
                                <p:cTn id="74" presetID="21" presetClass="entr" presetSubtype="4"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heel(4)">
                                      <p:cBhvr>
                                        <p:cTn id="76" dur="2000"/>
                                        <p:tgtEl>
                                          <p:spTgt spid="27"/>
                                        </p:tgtEl>
                                      </p:cBhvr>
                                    </p:animEffect>
                                  </p:childTnLst>
                                </p:cTn>
                              </p:par>
                              <p:par>
                                <p:cTn id="77" presetID="21" presetClass="entr" presetSubtype="4"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heel(4)">
                                      <p:cBhvr>
                                        <p:cTn id="79" dur="2000"/>
                                        <p:tgtEl>
                                          <p:spTgt spid="28"/>
                                        </p:tgtEl>
                                      </p:cBhvr>
                                    </p:animEffect>
                                  </p:childTnLst>
                                </p:cTn>
                              </p:par>
                              <p:par>
                                <p:cTn id="80" presetID="21" presetClass="entr" presetSubtype="4"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heel(4)">
                                      <p:cBhvr>
                                        <p:cTn id="82" dur="2000"/>
                                        <p:tgtEl>
                                          <p:spTgt spid="29"/>
                                        </p:tgtEl>
                                      </p:cBhvr>
                                    </p:animEffect>
                                  </p:childTnLst>
                                </p:cTn>
                              </p:par>
                              <p:par>
                                <p:cTn id="83" presetID="21" presetClass="entr" presetSubtype="4"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heel(4)">
                                      <p:cBhvr>
                                        <p:cTn id="85" dur="2000"/>
                                        <p:tgtEl>
                                          <p:spTgt spid="30"/>
                                        </p:tgtEl>
                                      </p:cBhvr>
                                    </p:animEffect>
                                  </p:childTnLst>
                                </p:cTn>
                              </p:par>
                              <p:par>
                                <p:cTn id="86" presetID="21" presetClass="entr" presetSubtype="4" fill="hold" grpId="0" nodeType="with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wheel(4)">
                                      <p:cBhvr>
                                        <p:cTn id="88" dur="2000"/>
                                        <p:tgtEl>
                                          <p:spTgt spid="31"/>
                                        </p:tgtEl>
                                      </p:cBhvr>
                                    </p:animEffect>
                                  </p:childTnLst>
                                </p:cTn>
                              </p:par>
                              <p:par>
                                <p:cTn id="89" presetID="21" presetClass="entr" presetSubtype="4"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heel(4)">
                                      <p:cBhvr>
                                        <p:cTn id="91" dur="2000"/>
                                        <p:tgtEl>
                                          <p:spTgt spid="32"/>
                                        </p:tgtEl>
                                      </p:cBhvr>
                                    </p:animEffect>
                                  </p:childTnLst>
                                </p:cTn>
                              </p:par>
                              <p:par>
                                <p:cTn id="92" presetID="21" presetClass="entr" presetSubtype="4" fill="hold" grpId="0" nodeType="with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wheel(4)">
                                      <p:cBhvr>
                                        <p:cTn id="94" dur="2000"/>
                                        <p:tgtEl>
                                          <p:spTgt spid="33"/>
                                        </p:tgtEl>
                                      </p:cBhvr>
                                    </p:animEffect>
                                  </p:childTnLst>
                                </p:cTn>
                              </p:par>
                              <p:par>
                                <p:cTn id="95" presetID="21" presetClass="entr" presetSubtype="4" fill="hold" grpId="0" nodeType="with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wheel(4)">
                                      <p:cBhvr>
                                        <p:cTn id="97" dur="2000"/>
                                        <p:tgtEl>
                                          <p:spTgt spid="34"/>
                                        </p:tgtEl>
                                      </p:cBhvr>
                                    </p:animEffect>
                                  </p:childTnLst>
                                </p:cTn>
                              </p:par>
                              <p:par>
                                <p:cTn id="98" presetID="21" presetClass="entr" presetSubtype="4" fill="hold" grpId="0" nodeType="with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wheel(4)">
                                      <p:cBhvr>
                                        <p:cTn id="100" dur="2000"/>
                                        <p:tgtEl>
                                          <p:spTgt spid="35"/>
                                        </p:tgtEl>
                                      </p:cBhvr>
                                    </p:animEffect>
                                  </p:childTnLst>
                                </p:cTn>
                              </p:par>
                              <p:par>
                                <p:cTn id="101" presetID="21" presetClass="entr" presetSubtype="4"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heel(4)">
                                      <p:cBhvr>
                                        <p:cTn id="103" dur="2000"/>
                                        <p:tgtEl>
                                          <p:spTgt spid="36"/>
                                        </p:tgtEl>
                                      </p:cBhvr>
                                    </p:animEffect>
                                  </p:childTnLst>
                                </p:cTn>
                              </p:par>
                              <p:par>
                                <p:cTn id="104" presetID="21" presetClass="entr" presetSubtype="4" fill="hold" grpId="0" nodeType="with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wheel(4)">
                                      <p:cBhvr>
                                        <p:cTn id="106" dur="2000"/>
                                        <p:tgtEl>
                                          <p:spTgt spid="37"/>
                                        </p:tgtEl>
                                      </p:cBhvr>
                                    </p:animEffect>
                                  </p:childTnLst>
                                </p:cTn>
                              </p:par>
                              <p:par>
                                <p:cTn id="107" presetID="21" presetClass="entr" presetSubtype="4"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wheel(4)">
                                      <p:cBhvr>
                                        <p:cTn id="109" dur="2000"/>
                                        <p:tgtEl>
                                          <p:spTgt spid="38"/>
                                        </p:tgtEl>
                                      </p:cBhvr>
                                    </p:animEffect>
                                  </p:childTnLst>
                                </p:cTn>
                              </p:par>
                              <p:par>
                                <p:cTn id="110" presetID="21" presetClass="entr" presetSubtype="4" fill="hold" grpId="0" nodeType="withEffect">
                                  <p:stCondLst>
                                    <p:cond delay="0"/>
                                  </p:stCondLst>
                                  <p:childTnLst>
                                    <p:set>
                                      <p:cBhvr>
                                        <p:cTn id="111" dur="1" fill="hold">
                                          <p:stCondLst>
                                            <p:cond delay="0"/>
                                          </p:stCondLst>
                                        </p:cTn>
                                        <p:tgtEl>
                                          <p:spTgt spid="39"/>
                                        </p:tgtEl>
                                        <p:attrNameLst>
                                          <p:attrName>style.visibility</p:attrName>
                                        </p:attrNameLst>
                                      </p:cBhvr>
                                      <p:to>
                                        <p:strVal val="visible"/>
                                      </p:to>
                                    </p:set>
                                    <p:animEffect transition="in" filter="wheel(4)">
                                      <p:cBhvr>
                                        <p:cTn id="112" dur="2000"/>
                                        <p:tgtEl>
                                          <p:spTgt spid="39"/>
                                        </p:tgtEl>
                                      </p:cBhvr>
                                    </p:animEffect>
                                  </p:childTnLst>
                                </p:cTn>
                              </p:par>
                              <p:par>
                                <p:cTn id="113" presetID="21" presetClass="entr" presetSubtype="4" fill="hold" grpId="0"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wheel(4)">
                                      <p:cBhvr>
                                        <p:cTn id="115" dur="2000"/>
                                        <p:tgtEl>
                                          <p:spTgt spid="40"/>
                                        </p:tgtEl>
                                      </p:cBhvr>
                                    </p:animEffect>
                                  </p:childTnLst>
                                </p:cTn>
                              </p:par>
                              <p:par>
                                <p:cTn id="116" presetID="21" presetClass="entr" presetSubtype="4" fill="hold" grpId="0" nodeType="withEffect">
                                  <p:stCondLst>
                                    <p:cond delay="0"/>
                                  </p:stCondLst>
                                  <p:childTnLst>
                                    <p:set>
                                      <p:cBhvr>
                                        <p:cTn id="117" dur="1" fill="hold">
                                          <p:stCondLst>
                                            <p:cond delay="0"/>
                                          </p:stCondLst>
                                        </p:cTn>
                                        <p:tgtEl>
                                          <p:spTgt spid="41"/>
                                        </p:tgtEl>
                                        <p:attrNameLst>
                                          <p:attrName>style.visibility</p:attrName>
                                        </p:attrNameLst>
                                      </p:cBhvr>
                                      <p:to>
                                        <p:strVal val="visible"/>
                                      </p:to>
                                    </p:set>
                                    <p:animEffect transition="in" filter="wheel(4)">
                                      <p:cBhvr>
                                        <p:cTn id="118" dur="2000"/>
                                        <p:tgtEl>
                                          <p:spTgt spid="41"/>
                                        </p:tgtEl>
                                      </p:cBhvr>
                                    </p:animEffect>
                                  </p:childTnLst>
                                </p:cTn>
                              </p:par>
                              <p:par>
                                <p:cTn id="119" presetID="21" presetClass="entr" presetSubtype="4" fill="hold" grpId="0" nodeType="with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wheel(4)">
                                      <p:cBhvr>
                                        <p:cTn id="121" dur="2000"/>
                                        <p:tgtEl>
                                          <p:spTgt spid="42"/>
                                        </p:tgtEl>
                                      </p:cBhvr>
                                    </p:animEffect>
                                  </p:childTnLst>
                                </p:cTn>
                              </p:par>
                              <p:par>
                                <p:cTn id="122" presetID="21" presetClass="entr" presetSubtype="4" fill="hold" grpId="0" nodeType="withEffect">
                                  <p:stCondLst>
                                    <p:cond delay="0"/>
                                  </p:stCondLst>
                                  <p:childTnLst>
                                    <p:set>
                                      <p:cBhvr>
                                        <p:cTn id="123" dur="1" fill="hold">
                                          <p:stCondLst>
                                            <p:cond delay="0"/>
                                          </p:stCondLst>
                                        </p:cTn>
                                        <p:tgtEl>
                                          <p:spTgt spid="43"/>
                                        </p:tgtEl>
                                        <p:attrNameLst>
                                          <p:attrName>style.visibility</p:attrName>
                                        </p:attrNameLst>
                                      </p:cBhvr>
                                      <p:to>
                                        <p:strVal val="visible"/>
                                      </p:to>
                                    </p:set>
                                    <p:animEffect transition="in" filter="wheel(4)">
                                      <p:cBhvr>
                                        <p:cTn id="124" dur="2000"/>
                                        <p:tgtEl>
                                          <p:spTgt spid="43"/>
                                        </p:tgtEl>
                                      </p:cBhvr>
                                    </p:animEffect>
                                  </p:childTnLst>
                                </p:cTn>
                              </p:par>
                              <p:par>
                                <p:cTn id="125" presetID="21" presetClass="entr" presetSubtype="4"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Effect transition="in" filter="wheel(4)">
                                      <p:cBhvr>
                                        <p:cTn id="127" dur="2000"/>
                                        <p:tgtEl>
                                          <p:spTgt spid="44"/>
                                        </p:tgtEl>
                                      </p:cBhvr>
                                    </p:animEffect>
                                  </p:childTnLst>
                                </p:cTn>
                              </p:par>
                              <p:par>
                                <p:cTn id="128" presetID="21" presetClass="entr" presetSubtype="4"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animEffect transition="in" filter="wheel(4)">
                                      <p:cBhvr>
                                        <p:cTn id="130" dur="2000"/>
                                        <p:tgtEl>
                                          <p:spTgt spid="45"/>
                                        </p:tgtEl>
                                      </p:cBhvr>
                                    </p:animEffect>
                                  </p:childTnLst>
                                </p:cTn>
                              </p:par>
                              <p:par>
                                <p:cTn id="131" presetID="21" presetClass="entr" presetSubtype="4" fill="hold" grpId="0" nodeType="withEffect">
                                  <p:stCondLst>
                                    <p:cond delay="0"/>
                                  </p:stCondLst>
                                  <p:childTnLst>
                                    <p:set>
                                      <p:cBhvr>
                                        <p:cTn id="132" dur="1" fill="hold">
                                          <p:stCondLst>
                                            <p:cond delay="0"/>
                                          </p:stCondLst>
                                        </p:cTn>
                                        <p:tgtEl>
                                          <p:spTgt spid="46"/>
                                        </p:tgtEl>
                                        <p:attrNameLst>
                                          <p:attrName>style.visibility</p:attrName>
                                        </p:attrNameLst>
                                      </p:cBhvr>
                                      <p:to>
                                        <p:strVal val="visible"/>
                                      </p:to>
                                    </p:set>
                                    <p:animEffect transition="in" filter="wheel(4)">
                                      <p:cBhvr>
                                        <p:cTn id="133" dur="2000"/>
                                        <p:tgtEl>
                                          <p:spTgt spid="46"/>
                                        </p:tgtEl>
                                      </p:cBhvr>
                                    </p:animEffect>
                                  </p:childTnLst>
                                </p:cTn>
                              </p:par>
                              <p:par>
                                <p:cTn id="134" presetID="21" presetClass="entr" presetSubtype="4" fill="hold" grpId="0" nodeType="withEffect">
                                  <p:stCondLst>
                                    <p:cond delay="0"/>
                                  </p:stCondLst>
                                  <p:childTnLst>
                                    <p:set>
                                      <p:cBhvr>
                                        <p:cTn id="135" dur="1" fill="hold">
                                          <p:stCondLst>
                                            <p:cond delay="0"/>
                                          </p:stCondLst>
                                        </p:cTn>
                                        <p:tgtEl>
                                          <p:spTgt spid="47"/>
                                        </p:tgtEl>
                                        <p:attrNameLst>
                                          <p:attrName>style.visibility</p:attrName>
                                        </p:attrNameLst>
                                      </p:cBhvr>
                                      <p:to>
                                        <p:strVal val="visible"/>
                                      </p:to>
                                    </p:set>
                                    <p:animEffect transition="in" filter="wheel(4)">
                                      <p:cBhvr>
                                        <p:cTn id="136" dur="2000"/>
                                        <p:tgtEl>
                                          <p:spTgt spid="47"/>
                                        </p:tgtEl>
                                      </p:cBhvr>
                                    </p:animEffect>
                                  </p:childTnLst>
                                </p:cTn>
                              </p:par>
                              <p:par>
                                <p:cTn id="137" presetID="21" presetClass="entr" presetSubtype="4" fill="hold" grpId="0" nodeType="withEffect">
                                  <p:stCondLst>
                                    <p:cond delay="0"/>
                                  </p:stCondLst>
                                  <p:childTnLst>
                                    <p:set>
                                      <p:cBhvr>
                                        <p:cTn id="138" dur="1" fill="hold">
                                          <p:stCondLst>
                                            <p:cond delay="0"/>
                                          </p:stCondLst>
                                        </p:cTn>
                                        <p:tgtEl>
                                          <p:spTgt spid="48"/>
                                        </p:tgtEl>
                                        <p:attrNameLst>
                                          <p:attrName>style.visibility</p:attrName>
                                        </p:attrNameLst>
                                      </p:cBhvr>
                                      <p:to>
                                        <p:strVal val="visible"/>
                                      </p:to>
                                    </p:set>
                                    <p:animEffect transition="in" filter="wheel(4)">
                                      <p:cBhvr>
                                        <p:cTn id="139" dur="2000"/>
                                        <p:tgtEl>
                                          <p:spTgt spid="48"/>
                                        </p:tgtEl>
                                      </p:cBhvr>
                                    </p:animEffect>
                                  </p:childTnLst>
                                </p:cTn>
                              </p:par>
                              <p:par>
                                <p:cTn id="140" presetID="21" presetClass="entr" presetSubtype="4" fill="hold" grpId="0" nodeType="withEffect">
                                  <p:stCondLst>
                                    <p:cond delay="0"/>
                                  </p:stCondLst>
                                  <p:childTnLst>
                                    <p:set>
                                      <p:cBhvr>
                                        <p:cTn id="141" dur="1" fill="hold">
                                          <p:stCondLst>
                                            <p:cond delay="0"/>
                                          </p:stCondLst>
                                        </p:cTn>
                                        <p:tgtEl>
                                          <p:spTgt spid="49"/>
                                        </p:tgtEl>
                                        <p:attrNameLst>
                                          <p:attrName>style.visibility</p:attrName>
                                        </p:attrNameLst>
                                      </p:cBhvr>
                                      <p:to>
                                        <p:strVal val="visible"/>
                                      </p:to>
                                    </p:set>
                                    <p:animEffect transition="in" filter="wheel(4)">
                                      <p:cBhvr>
                                        <p:cTn id="142" dur="2000"/>
                                        <p:tgtEl>
                                          <p:spTgt spid="49"/>
                                        </p:tgtEl>
                                      </p:cBhvr>
                                    </p:animEffect>
                                  </p:childTnLst>
                                </p:cTn>
                              </p:par>
                              <p:par>
                                <p:cTn id="143" presetID="21" presetClass="entr" presetSubtype="4" fill="hold" grpId="0" nodeType="withEffect">
                                  <p:stCondLst>
                                    <p:cond delay="0"/>
                                  </p:stCondLst>
                                  <p:childTnLst>
                                    <p:set>
                                      <p:cBhvr>
                                        <p:cTn id="144" dur="1" fill="hold">
                                          <p:stCondLst>
                                            <p:cond delay="0"/>
                                          </p:stCondLst>
                                        </p:cTn>
                                        <p:tgtEl>
                                          <p:spTgt spid="50"/>
                                        </p:tgtEl>
                                        <p:attrNameLst>
                                          <p:attrName>style.visibility</p:attrName>
                                        </p:attrNameLst>
                                      </p:cBhvr>
                                      <p:to>
                                        <p:strVal val="visible"/>
                                      </p:to>
                                    </p:set>
                                    <p:animEffect transition="in" filter="wheel(4)">
                                      <p:cBhvr>
                                        <p:cTn id="145" dur="2000"/>
                                        <p:tgtEl>
                                          <p:spTgt spid="50"/>
                                        </p:tgtEl>
                                      </p:cBhvr>
                                    </p:animEffect>
                                  </p:childTnLst>
                                </p:cTn>
                              </p:par>
                              <p:par>
                                <p:cTn id="146" presetID="21" presetClass="entr" presetSubtype="4" fill="hold" grpId="0" nodeType="withEffect">
                                  <p:stCondLst>
                                    <p:cond delay="0"/>
                                  </p:stCondLst>
                                  <p:childTnLst>
                                    <p:set>
                                      <p:cBhvr>
                                        <p:cTn id="147" dur="1" fill="hold">
                                          <p:stCondLst>
                                            <p:cond delay="0"/>
                                          </p:stCondLst>
                                        </p:cTn>
                                        <p:tgtEl>
                                          <p:spTgt spid="51"/>
                                        </p:tgtEl>
                                        <p:attrNameLst>
                                          <p:attrName>style.visibility</p:attrName>
                                        </p:attrNameLst>
                                      </p:cBhvr>
                                      <p:to>
                                        <p:strVal val="visible"/>
                                      </p:to>
                                    </p:set>
                                    <p:animEffect transition="in" filter="wheel(4)">
                                      <p:cBhvr>
                                        <p:cTn id="148" dur="2000"/>
                                        <p:tgtEl>
                                          <p:spTgt spid="51"/>
                                        </p:tgtEl>
                                      </p:cBhvr>
                                    </p:animEffect>
                                  </p:childTnLst>
                                </p:cTn>
                              </p:par>
                              <p:par>
                                <p:cTn id="149" presetID="21" presetClass="entr" presetSubtype="4" fill="hold" grpId="0" nodeType="withEffect">
                                  <p:stCondLst>
                                    <p:cond delay="0"/>
                                  </p:stCondLst>
                                  <p:childTnLst>
                                    <p:set>
                                      <p:cBhvr>
                                        <p:cTn id="150" dur="1" fill="hold">
                                          <p:stCondLst>
                                            <p:cond delay="0"/>
                                          </p:stCondLst>
                                        </p:cTn>
                                        <p:tgtEl>
                                          <p:spTgt spid="52"/>
                                        </p:tgtEl>
                                        <p:attrNameLst>
                                          <p:attrName>style.visibility</p:attrName>
                                        </p:attrNameLst>
                                      </p:cBhvr>
                                      <p:to>
                                        <p:strVal val="visible"/>
                                      </p:to>
                                    </p:set>
                                    <p:animEffect transition="in" filter="wheel(4)">
                                      <p:cBhvr>
                                        <p:cTn id="151" dur="2000"/>
                                        <p:tgtEl>
                                          <p:spTgt spid="52"/>
                                        </p:tgtEl>
                                      </p:cBhvr>
                                    </p:animEffect>
                                  </p:childTnLst>
                                </p:cTn>
                              </p:par>
                              <p:par>
                                <p:cTn id="152" presetID="21" presetClass="entr" presetSubtype="4" fill="hold" grpId="0" nodeType="withEffect">
                                  <p:stCondLst>
                                    <p:cond delay="0"/>
                                  </p:stCondLst>
                                  <p:childTnLst>
                                    <p:set>
                                      <p:cBhvr>
                                        <p:cTn id="153" dur="1" fill="hold">
                                          <p:stCondLst>
                                            <p:cond delay="0"/>
                                          </p:stCondLst>
                                        </p:cTn>
                                        <p:tgtEl>
                                          <p:spTgt spid="53"/>
                                        </p:tgtEl>
                                        <p:attrNameLst>
                                          <p:attrName>style.visibility</p:attrName>
                                        </p:attrNameLst>
                                      </p:cBhvr>
                                      <p:to>
                                        <p:strVal val="visible"/>
                                      </p:to>
                                    </p:set>
                                    <p:animEffect transition="in" filter="wheel(4)">
                                      <p:cBhvr>
                                        <p:cTn id="154" dur="2000"/>
                                        <p:tgtEl>
                                          <p:spTgt spid="53"/>
                                        </p:tgtEl>
                                      </p:cBhvr>
                                    </p:animEffect>
                                  </p:childTnLst>
                                </p:cTn>
                              </p:par>
                              <p:par>
                                <p:cTn id="155" presetID="21" presetClass="entr" presetSubtype="4" fill="hold" grpId="0" nodeType="withEffect">
                                  <p:stCondLst>
                                    <p:cond delay="0"/>
                                  </p:stCondLst>
                                  <p:childTnLst>
                                    <p:set>
                                      <p:cBhvr>
                                        <p:cTn id="156" dur="1" fill="hold">
                                          <p:stCondLst>
                                            <p:cond delay="0"/>
                                          </p:stCondLst>
                                        </p:cTn>
                                        <p:tgtEl>
                                          <p:spTgt spid="54"/>
                                        </p:tgtEl>
                                        <p:attrNameLst>
                                          <p:attrName>style.visibility</p:attrName>
                                        </p:attrNameLst>
                                      </p:cBhvr>
                                      <p:to>
                                        <p:strVal val="visible"/>
                                      </p:to>
                                    </p:set>
                                    <p:animEffect transition="in" filter="wheel(4)">
                                      <p:cBhvr>
                                        <p:cTn id="157" dur="2000"/>
                                        <p:tgtEl>
                                          <p:spTgt spid="54"/>
                                        </p:tgtEl>
                                      </p:cBhvr>
                                    </p:animEffect>
                                  </p:childTnLst>
                                </p:cTn>
                              </p:par>
                              <p:par>
                                <p:cTn id="158" presetID="21" presetClass="entr" presetSubtype="4" fill="hold" grpId="0" nodeType="withEffect">
                                  <p:stCondLst>
                                    <p:cond delay="0"/>
                                  </p:stCondLst>
                                  <p:childTnLst>
                                    <p:set>
                                      <p:cBhvr>
                                        <p:cTn id="159" dur="1" fill="hold">
                                          <p:stCondLst>
                                            <p:cond delay="0"/>
                                          </p:stCondLst>
                                        </p:cTn>
                                        <p:tgtEl>
                                          <p:spTgt spid="55"/>
                                        </p:tgtEl>
                                        <p:attrNameLst>
                                          <p:attrName>style.visibility</p:attrName>
                                        </p:attrNameLst>
                                      </p:cBhvr>
                                      <p:to>
                                        <p:strVal val="visible"/>
                                      </p:to>
                                    </p:set>
                                    <p:animEffect transition="in" filter="wheel(4)">
                                      <p:cBhvr>
                                        <p:cTn id="160" dur="2000"/>
                                        <p:tgtEl>
                                          <p:spTgt spid="55"/>
                                        </p:tgtEl>
                                      </p:cBhvr>
                                    </p:animEffect>
                                  </p:childTnLst>
                                </p:cTn>
                              </p:par>
                              <p:par>
                                <p:cTn id="161" presetID="21" presetClass="entr" presetSubtype="4" fill="hold" grpId="0" nodeType="withEffect">
                                  <p:stCondLst>
                                    <p:cond delay="0"/>
                                  </p:stCondLst>
                                  <p:childTnLst>
                                    <p:set>
                                      <p:cBhvr>
                                        <p:cTn id="162" dur="1" fill="hold">
                                          <p:stCondLst>
                                            <p:cond delay="0"/>
                                          </p:stCondLst>
                                        </p:cTn>
                                        <p:tgtEl>
                                          <p:spTgt spid="56"/>
                                        </p:tgtEl>
                                        <p:attrNameLst>
                                          <p:attrName>style.visibility</p:attrName>
                                        </p:attrNameLst>
                                      </p:cBhvr>
                                      <p:to>
                                        <p:strVal val="visible"/>
                                      </p:to>
                                    </p:set>
                                    <p:animEffect transition="in" filter="wheel(4)">
                                      <p:cBhvr>
                                        <p:cTn id="163" dur="2000"/>
                                        <p:tgtEl>
                                          <p:spTgt spid="56"/>
                                        </p:tgtEl>
                                      </p:cBhvr>
                                    </p:animEffect>
                                  </p:childTnLst>
                                </p:cTn>
                              </p:par>
                              <p:par>
                                <p:cTn id="164" presetID="21" presetClass="entr" presetSubtype="4"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Effect transition="in" filter="wheel(4)">
                                      <p:cBhvr>
                                        <p:cTn id="166" dur="2000"/>
                                        <p:tgtEl>
                                          <p:spTgt spid="57"/>
                                        </p:tgtEl>
                                      </p:cBhvr>
                                    </p:animEffect>
                                  </p:childTnLst>
                                </p:cTn>
                              </p:par>
                              <p:par>
                                <p:cTn id="167" presetID="21" presetClass="entr" presetSubtype="4" fill="hold" grpId="0" nodeType="withEffect">
                                  <p:stCondLst>
                                    <p:cond delay="0"/>
                                  </p:stCondLst>
                                  <p:childTnLst>
                                    <p:set>
                                      <p:cBhvr>
                                        <p:cTn id="168" dur="1" fill="hold">
                                          <p:stCondLst>
                                            <p:cond delay="0"/>
                                          </p:stCondLst>
                                        </p:cTn>
                                        <p:tgtEl>
                                          <p:spTgt spid="58"/>
                                        </p:tgtEl>
                                        <p:attrNameLst>
                                          <p:attrName>style.visibility</p:attrName>
                                        </p:attrNameLst>
                                      </p:cBhvr>
                                      <p:to>
                                        <p:strVal val="visible"/>
                                      </p:to>
                                    </p:set>
                                    <p:animEffect transition="in" filter="wheel(4)">
                                      <p:cBhvr>
                                        <p:cTn id="169" dur="2000"/>
                                        <p:tgtEl>
                                          <p:spTgt spid="58"/>
                                        </p:tgtEl>
                                      </p:cBhvr>
                                    </p:animEffect>
                                  </p:childTnLst>
                                </p:cTn>
                              </p:par>
                              <p:par>
                                <p:cTn id="170" presetID="21" presetClass="entr" presetSubtype="4" fill="hold" grpId="0" nodeType="withEffect">
                                  <p:stCondLst>
                                    <p:cond delay="0"/>
                                  </p:stCondLst>
                                  <p:childTnLst>
                                    <p:set>
                                      <p:cBhvr>
                                        <p:cTn id="171" dur="1" fill="hold">
                                          <p:stCondLst>
                                            <p:cond delay="0"/>
                                          </p:stCondLst>
                                        </p:cTn>
                                        <p:tgtEl>
                                          <p:spTgt spid="59"/>
                                        </p:tgtEl>
                                        <p:attrNameLst>
                                          <p:attrName>style.visibility</p:attrName>
                                        </p:attrNameLst>
                                      </p:cBhvr>
                                      <p:to>
                                        <p:strVal val="visible"/>
                                      </p:to>
                                    </p:set>
                                    <p:animEffect transition="in" filter="wheel(4)">
                                      <p:cBhvr>
                                        <p:cTn id="172" dur="2000"/>
                                        <p:tgtEl>
                                          <p:spTgt spid="59"/>
                                        </p:tgtEl>
                                      </p:cBhvr>
                                    </p:animEffect>
                                  </p:childTnLst>
                                </p:cTn>
                              </p:par>
                              <p:par>
                                <p:cTn id="173" presetID="21" presetClass="entr" presetSubtype="4" fill="hold" grpId="0" nodeType="withEffect">
                                  <p:stCondLst>
                                    <p:cond delay="0"/>
                                  </p:stCondLst>
                                  <p:childTnLst>
                                    <p:set>
                                      <p:cBhvr>
                                        <p:cTn id="174" dur="1" fill="hold">
                                          <p:stCondLst>
                                            <p:cond delay="0"/>
                                          </p:stCondLst>
                                        </p:cTn>
                                        <p:tgtEl>
                                          <p:spTgt spid="60"/>
                                        </p:tgtEl>
                                        <p:attrNameLst>
                                          <p:attrName>style.visibility</p:attrName>
                                        </p:attrNameLst>
                                      </p:cBhvr>
                                      <p:to>
                                        <p:strVal val="visible"/>
                                      </p:to>
                                    </p:set>
                                    <p:animEffect transition="in" filter="wheel(4)">
                                      <p:cBhvr>
                                        <p:cTn id="175" dur="2000"/>
                                        <p:tgtEl>
                                          <p:spTgt spid="60"/>
                                        </p:tgtEl>
                                      </p:cBhvr>
                                    </p:animEffect>
                                  </p:childTnLst>
                                </p:cTn>
                              </p:par>
                              <p:par>
                                <p:cTn id="176" presetID="21" presetClass="entr" presetSubtype="4" fill="hold" grpId="0" nodeType="withEffect">
                                  <p:stCondLst>
                                    <p:cond delay="0"/>
                                  </p:stCondLst>
                                  <p:childTnLst>
                                    <p:set>
                                      <p:cBhvr>
                                        <p:cTn id="177" dur="1" fill="hold">
                                          <p:stCondLst>
                                            <p:cond delay="0"/>
                                          </p:stCondLst>
                                        </p:cTn>
                                        <p:tgtEl>
                                          <p:spTgt spid="61"/>
                                        </p:tgtEl>
                                        <p:attrNameLst>
                                          <p:attrName>style.visibility</p:attrName>
                                        </p:attrNameLst>
                                      </p:cBhvr>
                                      <p:to>
                                        <p:strVal val="visible"/>
                                      </p:to>
                                    </p:set>
                                    <p:animEffect transition="in" filter="wheel(4)">
                                      <p:cBhvr>
                                        <p:cTn id="178" dur="2000"/>
                                        <p:tgtEl>
                                          <p:spTgt spid="61"/>
                                        </p:tgtEl>
                                      </p:cBhvr>
                                    </p:animEffect>
                                  </p:childTnLst>
                                </p:cTn>
                              </p:par>
                              <p:par>
                                <p:cTn id="179" presetID="21" presetClass="entr" presetSubtype="4" fill="hold" grpId="0" nodeType="withEffect">
                                  <p:stCondLst>
                                    <p:cond delay="0"/>
                                  </p:stCondLst>
                                  <p:childTnLst>
                                    <p:set>
                                      <p:cBhvr>
                                        <p:cTn id="180" dur="1" fill="hold">
                                          <p:stCondLst>
                                            <p:cond delay="0"/>
                                          </p:stCondLst>
                                        </p:cTn>
                                        <p:tgtEl>
                                          <p:spTgt spid="62"/>
                                        </p:tgtEl>
                                        <p:attrNameLst>
                                          <p:attrName>style.visibility</p:attrName>
                                        </p:attrNameLst>
                                      </p:cBhvr>
                                      <p:to>
                                        <p:strVal val="visible"/>
                                      </p:to>
                                    </p:set>
                                    <p:animEffect transition="in" filter="wheel(4)">
                                      <p:cBhvr>
                                        <p:cTn id="181" dur="2000"/>
                                        <p:tgtEl>
                                          <p:spTgt spid="62"/>
                                        </p:tgtEl>
                                      </p:cBhvr>
                                    </p:animEffect>
                                  </p:childTnLst>
                                </p:cTn>
                              </p:par>
                              <p:par>
                                <p:cTn id="182" presetID="21" presetClass="entr" presetSubtype="4" fill="hold" grpId="0" nodeType="withEffect">
                                  <p:stCondLst>
                                    <p:cond delay="0"/>
                                  </p:stCondLst>
                                  <p:childTnLst>
                                    <p:set>
                                      <p:cBhvr>
                                        <p:cTn id="183" dur="1" fill="hold">
                                          <p:stCondLst>
                                            <p:cond delay="0"/>
                                          </p:stCondLst>
                                        </p:cTn>
                                        <p:tgtEl>
                                          <p:spTgt spid="63"/>
                                        </p:tgtEl>
                                        <p:attrNameLst>
                                          <p:attrName>style.visibility</p:attrName>
                                        </p:attrNameLst>
                                      </p:cBhvr>
                                      <p:to>
                                        <p:strVal val="visible"/>
                                      </p:to>
                                    </p:set>
                                    <p:animEffect transition="in" filter="wheel(4)">
                                      <p:cBhvr>
                                        <p:cTn id="184" dur="2000"/>
                                        <p:tgtEl>
                                          <p:spTgt spid="63"/>
                                        </p:tgtEl>
                                      </p:cBhvr>
                                    </p:animEffect>
                                  </p:childTnLst>
                                </p:cTn>
                              </p:par>
                              <p:par>
                                <p:cTn id="185" presetID="21" presetClass="entr" presetSubtype="4" fill="hold" grpId="0" nodeType="withEffect">
                                  <p:stCondLst>
                                    <p:cond delay="0"/>
                                  </p:stCondLst>
                                  <p:childTnLst>
                                    <p:set>
                                      <p:cBhvr>
                                        <p:cTn id="186" dur="1" fill="hold">
                                          <p:stCondLst>
                                            <p:cond delay="0"/>
                                          </p:stCondLst>
                                        </p:cTn>
                                        <p:tgtEl>
                                          <p:spTgt spid="64"/>
                                        </p:tgtEl>
                                        <p:attrNameLst>
                                          <p:attrName>style.visibility</p:attrName>
                                        </p:attrNameLst>
                                      </p:cBhvr>
                                      <p:to>
                                        <p:strVal val="visible"/>
                                      </p:to>
                                    </p:set>
                                    <p:animEffect transition="in" filter="wheel(4)">
                                      <p:cBhvr>
                                        <p:cTn id="187" dur="2000"/>
                                        <p:tgtEl>
                                          <p:spTgt spid="64"/>
                                        </p:tgtEl>
                                      </p:cBhvr>
                                    </p:animEffect>
                                  </p:childTnLst>
                                </p:cTn>
                              </p:par>
                              <p:par>
                                <p:cTn id="188" presetID="21" presetClass="entr" presetSubtype="4" fill="hold" grpId="0" nodeType="withEffect">
                                  <p:stCondLst>
                                    <p:cond delay="0"/>
                                  </p:stCondLst>
                                  <p:childTnLst>
                                    <p:set>
                                      <p:cBhvr>
                                        <p:cTn id="189" dur="1" fill="hold">
                                          <p:stCondLst>
                                            <p:cond delay="0"/>
                                          </p:stCondLst>
                                        </p:cTn>
                                        <p:tgtEl>
                                          <p:spTgt spid="65"/>
                                        </p:tgtEl>
                                        <p:attrNameLst>
                                          <p:attrName>style.visibility</p:attrName>
                                        </p:attrNameLst>
                                      </p:cBhvr>
                                      <p:to>
                                        <p:strVal val="visible"/>
                                      </p:to>
                                    </p:set>
                                    <p:animEffect transition="in" filter="wheel(4)">
                                      <p:cBhvr>
                                        <p:cTn id="190" dur="2000"/>
                                        <p:tgtEl>
                                          <p:spTgt spid="65"/>
                                        </p:tgtEl>
                                      </p:cBhvr>
                                    </p:animEffect>
                                  </p:childTnLst>
                                </p:cTn>
                              </p:par>
                              <p:par>
                                <p:cTn id="191" presetID="21" presetClass="entr" presetSubtype="4" fill="hold" grpId="0" nodeType="withEffect">
                                  <p:stCondLst>
                                    <p:cond delay="0"/>
                                  </p:stCondLst>
                                  <p:childTnLst>
                                    <p:set>
                                      <p:cBhvr>
                                        <p:cTn id="192" dur="1" fill="hold">
                                          <p:stCondLst>
                                            <p:cond delay="0"/>
                                          </p:stCondLst>
                                        </p:cTn>
                                        <p:tgtEl>
                                          <p:spTgt spid="66"/>
                                        </p:tgtEl>
                                        <p:attrNameLst>
                                          <p:attrName>style.visibility</p:attrName>
                                        </p:attrNameLst>
                                      </p:cBhvr>
                                      <p:to>
                                        <p:strVal val="visible"/>
                                      </p:to>
                                    </p:set>
                                    <p:animEffect transition="in" filter="wheel(4)">
                                      <p:cBhvr>
                                        <p:cTn id="193" dur="2000"/>
                                        <p:tgtEl>
                                          <p:spTgt spid="66"/>
                                        </p:tgtEl>
                                      </p:cBhvr>
                                    </p:animEffect>
                                  </p:childTnLst>
                                </p:cTn>
                              </p:par>
                              <p:par>
                                <p:cTn id="194" presetID="21" presetClass="entr" presetSubtype="4" fill="hold" grpId="0" nodeType="withEffect">
                                  <p:stCondLst>
                                    <p:cond delay="0"/>
                                  </p:stCondLst>
                                  <p:childTnLst>
                                    <p:set>
                                      <p:cBhvr>
                                        <p:cTn id="195" dur="1" fill="hold">
                                          <p:stCondLst>
                                            <p:cond delay="0"/>
                                          </p:stCondLst>
                                        </p:cTn>
                                        <p:tgtEl>
                                          <p:spTgt spid="67"/>
                                        </p:tgtEl>
                                        <p:attrNameLst>
                                          <p:attrName>style.visibility</p:attrName>
                                        </p:attrNameLst>
                                      </p:cBhvr>
                                      <p:to>
                                        <p:strVal val="visible"/>
                                      </p:to>
                                    </p:set>
                                    <p:animEffect transition="in" filter="wheel(4)">
                                      <p:cBhvr>
                                        <p:cTn id="196" dur="2000"/>
                                        <p:tgtEl>
                                          <p:spTgt spid="67"/>
                                        </p:tgtEl>
                                      </p:cBhvr>
                                    </p:animEffect>
                                  </p:childTnLst>
                                </p:cTn>
                              </p:par>
                              <p:par>
                                <p:cTn id="197" presetID="21" presetClass="entr" presetSubtype="4" fill="hold" grpId="0" nodeType="withEffect">
                                  <p:stCondLst>
                                    <p:cond delay="0"/>
                                  </p:stCondLst>
                                  <p:childTnLst>
                                    <p:set>
                                      <p:cBhvr>
                                        <p:cTn id="198" dur="1" fill="hold">
                                          <p:stCondLst>
                                            <p:cond delay="0"/>
                                          </p:stCondLst>
                                        </p:cTn>
                                        <p:tgtEl>
                                          <p:spTgt spid="68"/>
                                        </p:tgtEl>
                                        <p:attrNameLst>
                                          <p:attrName>style.visibility</p:attrName>
                                        </p:attrNameLst>
                                      </p:cBhvr>
                                      <p:to>
                                        <p:strVal val="visible"/>
                                      </p:to>
                                    </p:set>
                                    <p:animEffect transition="in" filter="wheel(4)">
                                      <p:cBhvr>
                                        <p:cTn id="199" dur="2000"/>
                                        <p:tgtEl>
                                          <p:spTgt spid="68"/>
                                        </p:tgtEl>
                                      </p:cBhvr>
                                    </p:animEffect>
                                  </p:childTnLst>
                                </p:cTn>
                              </p:par>
                              <p:par>
                                <p:cTn id="200" presetID="21" presetClass="entr" presetSubtype="4" fill="hold" grpId="0" nodeType="withEffect">
                                  <p:stCondLst>
                                    <p:cond delay="0"/>
                                  </p:stCondLst>
                                  <p:childTnLst>
                                    <p:set>
                                      <p:cBhvr>
                                        <p:cTn id="201" dur="1" fill="hold">
                                          <p:stCondLst>
                                            <p:cond delay="0"/>
                                          </p:stCondLst>
                                        </p:cTn>
                                        <p:tgtEl>
                                          <p:spTgt spid="69"/>
                                        </p:tgtEl>
                                        <p:attrNameLst>
                                          <p:attrName>style.visibility</p:attrName>
                                        </p:attrNameLst>
                                      </p:cBhvr>
                                      <p:to>
                                        <p:strVal val="visible"/>
                                      </p:to>
                                    </p:set>
                                    <p:animEffect transition="in" filter="wheel(4)">
                                      <p:cBhvr>
                                        <p:cTn id="202" dur="2000"/>
                                        <p:tgtEl>
                                          <p:spTgt spid="69"/>
                                        </p:tgtEl>
                                      </p:cBhvr>
                                    </p:animEffect>
                                  </p:childTnLst>
                                </p:cTn>
                              </p:par>
                              <p:par>
                                <p:cTn id="203" presetID="21" presetClass="entr" presetSubtype="4" fill="hold" grpId="0" nodeType="withEffect">
                                  <p:stCondLst>
                                    <p:cond delay="0"/>
                                  </p:stCondLst>
                                  <p:childTnLst>
                                    <p:set>
                                      <p:cBhvr>
                                        <p:cTn id="204" dur="1" fill="hold">
                                          <p:stCondLst>
                                            <p:cond delay="0"/>
                                          </p:stCondLst>
                                        </p:cTn>
                                        <p:tgtEl>
                                          <p:spTgt spid="70"/>
                                        </p:tgtEl>
                                        <p:attrNameLst>
                                          <p:attrName>style.visibility</p:attrName>
                                        </p:attrNameLst>
                                      </p:cBhvr>
                                      <p:to>
                                        <p:strVal val="visible"/>
                                      </p:to>
                                    </p:set>
                                    <p:animEffect transition="in" filter="wheel(4)">
                                      <p:cBhvr>
                                        <p:cTn id="205" dur="2000"/>
                                        <p:tgtEl>
                                          <p:spTgt spid="70"/>
                                        </p:tgtEl>
                                      </p:cBhvr>
                                    </p:animEffect>
                                  </p:childTnLst>
                                </p:cTn>
                              </p:par>
                              <p:par>
                                <p:cTn id="206" presetID="21" presetClass="entr" presetSubtype="4" fill="hold" grpId="0" nodeType="withEffect">
                                  <p:stCondLst>
                                    <p:cond delay="0"/>
                                  </p:stCondLst>
                                  <p:childTnLst>
                                    <p:set>
                                      <p:cBhvr>
                                        <p:cTn id="207" dur="1" fill="hold">
                                          <p:stCondLst>
                                            <p:cond delay="0"/>
                                          </p:stCondLst>
                                        </p:cTn>
                                        <p:tgtEl>
                                          <p:spTgt spid="71"/>
                                        </p:tgtEl>
                                        <p:attrNameLst>
                                          <p:attrName>style.visibility</p:attrName>
                                        </p:attrNameLst>
                                      </p:cBhvr>
                                      <p:to>
                                        <p:strVal val="visible"/>
                                      </p:to>
                                    </p:set>
                                    <p:animEffect transition="in" filter="wheel(4)">
                                      <p:cBhvr>
                                        <p:cTn id="208" dur="2000"/>
                                        <p:tgtEl>
                                          <p:spTgt spid="71"/>
                                        </p:tgtEl>
                                      </p:cBhvr>
                                    </p:animEffect>
                                  </p:childTnLst>
                                </p:cTn>
                              </p:par>
                              <p:par>
                                <p:cTn id="209" presetID="21" presetClass="entr" presetSubtype="4" fill="hold" grpId="0" nodeType="withEffect">
                                  <p:stCondLst>
                                    <p:cond delay="0"/>
                                  </p:stCondLst>
                                  <p:childTnLst>
                                    <p:set>
                                      <p:cBhvr>
                                        <p:cTn id="210" dur="1" fill="hold">
                                          <p:stCondLst>
                                            <p:cond delay="0"/>
                                          </p:stCondLst>
                                        </p:cTn>
                                        <p:tgtEl>
                                          <p:spTgt spid="72"/>
                                        </p:tgtEl>
                                        <p:attrNameLst>
                                          <p:attrName>style.visibility</p:attrName>
                                        </p:attrNameLst>
                                      </p:cBhvr>
                                      <p:to>
                                        <p:strVal val="visible"/>
                                      </p:to>
                                    </p:set>
                                    <p:animEffect transition="in" filter="wheel(4)">
                                      <p:cBhvr>
                                        <p:cTn id="211" dur="2000"/>
                                        <p:tgtEl>
                                          <p:spTgt spid="72"/>
                                        </p:tgtEl>
                                      </p:cBhvr>
                                    </p:animEffect>
                                  </p:childTnLst>
                                </p:cTn>
                              </p:par>
                              <p:par>
                                <p:cTn id="212" presetID="21" presetClass="entr" presetSubtype="4" fill="hold" grpId="0" nodeType="withEffect">
                                  <p:stCondLst>
                                    <p:cond delay="0"/>
                                  </p:stCondLst>
                                  <p:childTnLst>
                                    <p:set>
                                      <p:cBhvr>
                                        <p:cTn id="213" dur="1" fill="hold">
                                          <p:stCondLst>
                                            <p:cond delay="0"/>
                                          </p:stCondLst>
                                        </p:cTn>
                                        <p:tgtEl>
                                          <p:spTgt spid="73"/>
                                        </p:tgtEl>
                                        <p:attrNameLst>
                                          <p:attrName>style.visibility</p:attrName>
                                        </p:attrNameLst>
                                      </p:cBhvr>
                                      <p:to>
                                        <p:strVal val="visible"/>
                                      </p:to>
                                    </p:set>
                                    <p:animEffect transition="in" filter="wheel(4)">
                                      <p:cBhvr>
                                        <p:cTn id="214" dur="2000"/>
                                        <p:tgtEl>
                                          <p:spTgt spid="73"/>
                                        </p:tgtEl>
                                      </p:cBhvr>
                                    </p:animEffect>
                                  </p:childTnLst>
                                </p:cTn>
                              </p:par>
                              <p:par>
                                <p:cTn id="215" presetID="21" presetClass="entr" presetSubtype="4" fill="hold" grpId="0" nodeType="withEffect">
                                  <p:stCondLst>
                                    <p:cond delay="0"/>
                                  </p:stCondLst>
                                  <p:childTnLst>
                                    <p:set>
                                      <p:cBhvr>
                                        <p:cTn id="216" dur="1" fill="hold">
                                          <p:stCondLst>
                                            <p:cond delay="0"/>
                                          </p:stCondLst>
                                        </p:cTn>
                                        <p:tgtEl>
                                          <p:spTgt spid="74"/>
                                        </p:tgtEl>
                                        <p:attrNameLst>
                                          <p:attrName>style.visibility</p:attrName>
                                        </p:attrNameLst>
                                      </p:cBhvr>
                                      <p:to>
                                        <p:strVal val="visible"/>
                                      </p:to>
                                    </p:set>
                                    <p:animEffect transition="in" filter="wheel(4)">
                                      <p:cBhvr>
                                        <p:cTn id="217" dur="2000"/>
                                        <p:tgtEl>
                                          <p:spTgt spid="74"/>
                                        </p:tgtEl>
                                      </p:cBhvr>
                                    </p:animEffect>
                                  </p:childTnLst>
                                </p:cTn>
                              </p:par>
                              <p:par>
                                <p:cTn id="218" presetID="21" presetClass="entr" presetSubtype="4" fill="hold" grpId="0" nodeType="withEffect">
                                  <p:stCondLst>
                                    <p:cond delay="0"/>
                                  </p:stCondLst>
                                  <p:childTnLst>
                                    <p:set>
                                      <p:cBhvr>
                                        <p:cTn id="219" dur="1" fill="hold">
                                          <p:stCondLst>
                                            <p:cond delay="0"/>
                                          </p:stCondLst>
                                        </p:cTn>
                                        <p:tgtEl>
                                          <p:spTgt spid="75"/>
                                        </p:tgtEl>
                                        <p:attrNameLst>
                                          <p:attrName>style.visibility</p:attrName>
                                        </p:attrNameLst>
                                      </p:cBhvr>
                                      <p:to>
                                        <p:strVal val="visible"/>
                                      </p:to>
                                    </p:set>
                                    <p:animEffect transition="in" filter="wheel(4)">
                                      <p:cBhvr>
                                        <p:cTn id="220" dur="2000"/>
                                        <p:tgtEl>
                                          <p:spTgt spid="75"/>
                                        </p:tgtEl>
                                      </p:cBhvr>
                                    </p:animEffect>
                                  </p:childTnLst>
                                </p:cTn>
                              </p:par>
                              <p:par>
                                <p:cTn id="221" presetID="21" presetClass="entr" presetSubtype="4" fill="hold" grpId="0" nodeType="withEffect">
                                  <p:stCondLst>
                                    <p:cond delay="0"/>
                                  </p:stCondLst>
                                  <p:childTnLst>
                                    <p:set>
                                      <p:cBhvr>
                                        <p:cTn id="222" dur="1" fill="hold">
                                          <p:stCondLst>
                                            <p:cond delay="0"/>
                                          </p:stCondLst>
                                        </p:cTn>
                                        <p:tgtEl>
                                          <p:spTgt spid="76"/>
                                        </p:tgtEl>
                                        <p:attrNameLst>
                                          <p:attrName>style.visibility</p:attrName>
                                        </p:attrNameLst>
                                      </p:cBhvr>
                                      <p:to>
                                        <p:strVal val="visible"/>
                                      </p:to>
                                    </p:set>
                                    <p:animEffect transition="in" filter="wheel(4)">
                                      <p:cBhvr>
                                        <p:cTn id="223" dur="2000"/>
                                        <p:tgtEl>
                                          <p:spTgt spid="76"/>
                                        </p:tgtEl>
                                      </p:cBhvr>
                                    </p:animEffect>
                                  </p:childTnLst>
                                </p:cTn>
                              </p:par>
                              <p:par>
                                <p:cTn id="224" presetID="21" presetClass="entr" presetSubtype="4" fill="hold" grpId="0" nodeType="withEffect">
                                  <p:stCondLst>
                                    <p:cond delay="0"/>
                                  </p:stCondLst>
                                  <p:childTnLst>
                                    <p:set>
                                      <p:cBhvr>
                                        <p:cTn id="225" dur="1" fill="hold">
                                          <p:stCondLst>
                                            <p:cond delay="0"/>
                                          </p:stCondLst>
                                        </p:cTn>
                                        <p:tgtEl>
                                          <p:spTgt spid="77"/>
                                        </p:tgtEl>
                                        <p:attrNameLst>
                                          <p:attrName>style.visibility</p:attrName>
                                        </p:attrNameLst>
                                      </p:cBhvr>
                                      <p:to>
                                        <p:strVal val="visible"/>
                                      </p:to>
                                    </p:set>
                                    <p:animEffect transition="in" filter="wheel(4)">
                                      <p:cBhvr>
                                        <p:cTn id="226" dur="2000"/>
                                        <p:tgtEl>
                                          <p:spTgt spid="77"/>
                                        </p:tgtEl>
                                      </p:cBhvr>
                                    </p:animEffect>
                                  </p:childTnLst>
                                </p:cTn>
                              </p:par>
                              <p:par>
                                <p:cTn id="227" presetID="21" presetClass="entr" presetSubtype="4" fill="hold" grpId="0" nodeType="withEffect">
                                  <p:stCondLst>
                                    <p:cond delay="0"/>
                                  </p:stCondLst>
                                  <p:childTnLst>
                                    <p:set>
                                      <p:cBhvr>
                                        <p:cTn id="228" dur="1" fill="hold">
                                          <p:stCondLst>
                                            <p:cond delay="0"/>
                                          </p:stCondLst>
                                        </p:cTn>
                                        <p:tgtEl>
                                          <p:spTgt spid="78"/>
                                        </p:tgtEl>
                                        <p:attrNameLst>
                                          <p:attrName>style.visibility</p:attrName>
                                        </p:attrNameLst>
                                      </p:cBhvr>
                                      <p:to>
                                        <p:strVal val="visible"/>
                                      </p:to>
                                    </p:set>
                                    <p:animEffect transition="in" filter="wheel(4)">
                                      <p:cBhvr>
                                        <p:cTn id="229" dur="2000"/>
                                        <p:tgtEl>
                                          <p:spTgt spid="78"/>
                                        </p:tgtEl>
                                      </p:cBhvr>
                                    </p:animEffect>
                                  </p:childTnLst>
                                </p:cTn>
                              </p:par>
                              <p:par>
                                <p:cTn id="230" presetID="21" presetClass="entr" presetSubtype="4" fill="hold" grpId="0" nodeType="withEffect">
                                  <p:stCondLst>
                                    <p:cond delay="0"/>
                                  </p:stCondLst>
                                  <p:childTnLst>
                                    <p:set>
                                      <p:cBhvr>
                                        <p:cTn id="231" dur="1" fill="hold">
                                          <p:stCondLst>
                                            <p:cond delay="0"/>
                                          </p:stCondLst>
                                        </p:cTn>
                                        <p:tgtEl>
                                          <p:spTgt spid="79"/>
                                        </p:tgtEl>
                                        <p:attrNameLst>
                                          <p:attrName>style.visibility</p:attrName>
                                        </p:attrNameLst>
                                      </p:cBhvr>
                                      <p:to>
                                        <p:strVal val="visible"/>
                                      </p:to>
                                    </p:set>
                                    <p:animEffect transition="in" filter="wheel(4)">
                                      <p:cBhvr>
                                        <p:cTn id="232" dur="2000"/>
                                        <p:tgtEl>
                                          <p:spTgt spid="79"/>
                                        </p:tgtEl>
                                      </p:cBhvr>
                                    </p:animEffect>
                                  </p:childTnLst>
                                </p:cTn>
                              </p:par>
                              <p:par>
                                <p:cTn id="233" presetID="21" presetClass="entr" presetSubtype="4" fill="hold" grpId="0" nodeType="withEffect">
                                  <p:stCondLst>
                                    <p:cond delay="0"/>
                                  </p:stCondLst>
                                  <p:childTnLst>
                                    <p:set>
                                      <p:cBhvr>
                                        <p:cTn id="234" dur="1" fill="hold">
                                          <p:stCondLst>
                                            <p:cond delay="0"/>
                                          </p:stCondLst>
                                        </p:cTn>
                                        <p:tgtEl>
                                          <p:spTgt spid="80"/>
                                        </p:tgtEl>
                                        <p:attrNameLst>
                                          <p:attrName>style.visibility</p:attrName>
                                        </p:attrNameLst>
                                      </p:cBhvr>
                                      <p:to>
                                        <p:strVal val="visible"/>
                                      </p:to>
                                    </p:set>
                                    <p:animEffect transition="in" filter="wheel(4)">
                                      <p:cBhvr>
                                        <p:cTn id="235" dur="2000"/>
                                        <p:tgtEl>
                                          <p:spTgt spid="80"/>
                                        </p:tgtEl>
                                      </p:cBhvr>
                                    </p:animEffect>
                                  </p:childTnLst>
                                </p:cTn>
                              </p:par>
                              <p:par>
                                <p:cTn id="236" presetID="21" presetClass="entr" presetSubtype="4" fill="hold" grpId="0" nodeType="withEffect">
                                  <p:stCondLst>
                                    <p:cond delay="0"/>
                                  </p:stCondLst>
                                  <p:childTnLst>
                                    <p:set>
                                      <p:cBhvr>
                                        <p:cTn id="237" dur="1" fill="hold">
                                          <p:stCondLst>
                                            <p:cond delay="0"/>
                                          </p:stCondLst>
                                        </p:cTn>
                                        <p:tgtEl>
                                          <p:spTgt spid="81"/>
                                        </p:tgtEl>
                                        <p:attrNameLst>
                                          <p:attrName>style.visibility</p:attrName>
                                        </p:attrNameLst>
                                      </p:cBhvr>
                                      <p:to>
                                        <p:strVal val="visible"/>
                                      </p:to>
                                    </p:set>
                                    <p:animEffect transition="in" filter="wheel(4)">
                                      <p:cBhvr>
                                        <p:cTn id="238" dur="2000"/>
                                        <p:tgtEl>
                                          <p:spTgt spid="81"/>
                                        </p:tgtEl>
                                      </p:cBhvr>
                                    </p:animEffect>
                                  </p:childTnLst>
                                </p:cTn>
                              </p:par>
                              <p:par>
                                <p:cTn id="239" presetID="21" presetClass="entr" presetSubtype="4" fill="hold" grpId="0" nodeType="withEffect">
                                  <p:stCondLst>
                                    <p:cond delay="0"/>
                                  </p:stCondLst>
                                  <p:childTnLst>
                                    <p:set>
                                      <p:cBhvr>
                                        <p:cTn id="240" dur="1" fill="hold">
                                          <p:stCondLst>
                                            <p:cond delay="0"/>
                                          </p:stCondLst>
                                        </p:cTn>
                                        <p:tgtEl>
                                          <p:spTgt spid="82"/>
                                        </p:tgtEl>
                                        <p:attrNameLst>
                                          <p:attrName>style.visibility</p:attrName>
                                        </p:attrNameLst>
                                      </p:cBhvr>
                                      <p:to>
                                        <p:strVal val="visible"/>
                                      </p:to>
                                    </p:set>
                                    <p:animEffect transition="in" filter="wheel(4)">
                                      <p:cBhvr>
                                        <p:cTn id="241" dur="2000"/>
                                        <p:tgtEl>
                                          <p:spTgt spid="82"/>
                                        </p:tgtEl>
                                      </p:cBhvr>
                                    </p:animEffect>
                                  </p:childTnLst>
                                </p:cTn>
                              </p:par>
                              <p:par>
                                <p:cTn id="242" presetID="21" presetClass="entr" presetSubtype="4" fill="hold" grpId="0" nodeType="withEffect">
                                  <p:stCondLst>
                                    <p:cond delay="0"/>
                                  </p:stCondLst>
                                  <p:childTnLst>
                                    <p:set>
                                      <p:cBhvr>
                                        <p:cTn id="243" dur="1" fill="hold">
                                          <p:stCondLst>
                                            <p:cond delay="0"/>
                                          </p:stCondLst>
                                        </p:cTn>
                                        <p:tgtEl>
                                          <p:spTgt spid="83"/>
                                        </p:tgtEl>
                                        <p:attrNameLst>
                                          <p:attrName>style.visibility</p:attrName>
                                        </p:attrNameLst>
                                      </p:cBhvr>
                                      <p:to>
                                        <p:strVal val="visible"/>
                                      </p:to>
                                    </p:set>
                                    <p:animEffect transition="in" filter="wheel(4)">
                                      <p:cBhvr>
                                        <p:cTn id="244" dur="2000"/>
                                        <p:tgtEl>
                                          <p:spTgt spid="83"/>
                                        </p:tgtEl>
                                      </p:cBhvr>
                                    </p:animEffect>
                                  </p:childTnLst>
                                </p:cTn>
                              </p:par>
                              <p:par>
                                <p:cTn id="245" presetID="21" presetClass="entr" presetSubtype="4" fill="hold" grpId="0" nodeType="withEffect">
                                  <p:stCondLst>
                                    <p:cond delay="0"/>
                                  </p:stCondLst>
                                  <p:childTnLst>
                                    <p:set>
                                      <p:cBhvr>
                                        <p:cTn id="246" dur="1" fill="hold">
                                          <p:stCondLst>
                                            <p:cond delay="0"/>
                                          </p:stCondLst>
                                        </p:cTn>
                                        <p:tgtEl>
                                          <p:spTgt spid="84"/>
                                        </p:tgtEl>
                                        <p:attrNameLst>
                                          <p:attrName>style.visibility</p:attrName>
                                        </p:attrNameLst>
                                      </p:cBhvr>
                                      <p:to>
                                        <p:strVal val="visible"/>
                                      </p:to>
                                    </p:set>
                                    <p:animEffect transition="in" filter="wheel(4)">
                                      <p:cBhvr>
                                        <p:cTn id="247" dur="2000"/>
                                        <p:tgtEl>
                                          <p:spTgt spid="84"/>
                                        </p:tgtEl>
                                      </p:cBhvr>
                                    </p:animEffect>
                                  </p:childTnLst>
                                </p:cTn>
                              </p:par>
                              <p:par>
                                <p:cTn id="248" presetID="21" presetClass="entr" presetSubtype="4" fill="hold" grpId="0" nodeType="withEffect">
                                  <p:stCondLst>
                                    <p:cond delay="0"/>
                                  </p:stCondLst>
                                  <p:childTnLst>
                                    <p:set>
                                      <p:cBhvr>
                                        <p:cTn id="249" dur="1" fill="hold">
                                          <p:stCondLst>
                                            <p:cond delay="0"/>
                                          </p:stCondLst>
                                        </p:cTn>
                                        <p:tgtEl>
                                          <p:spTgt spid="85"/>
                                        </p:tgtEl>
                                        <p:attrNameLst>
                                          <p:attrName>style.visibility</p:attrName>
                                        </p:attrNameLst>
                                      </p:cBhvr>
                                      <p:to>
                                        <p:strVal val="visible"/>
                                      </p:to>
                                    </p:set>
                                    <p:animEffect transition="in" filter="wheel(4)">
                                      <p:cBhvr>
                                        <p:cTn id="250" dur="2000"/>
                                        <p:tgtEl>
                                          <p:spTgt spid="85"/>
                                        </p:tgtEl>
                                      </p:cBhvr>
                                    </p:animEffect>
                                  </p:childTnLst>
                                </p:cTn>
                              </p:par>
                              <p:par>
                                <p:cTn id="251" presetID="21" presetClass="entr" presetSubtype="4" fill="hold" grpId="0" nodeType="withEffect">
                                  <p:stCondLst>
                                    <p:cond delay="0"/>
                                  </p:stCondLst>
                                  <p:childTnLst>
                                    <p:set>
                                      <p:cBhvr>
                                        <p:cTn id="252" dur="1" fill="hold">
                                          <p:stCondLst>
                                            <p:cond delay="0"/>
                                          </p:stCondLst>
                                        </p:cTn>
                                        <p:tgtEl>
                                          <p:spTgt spid="86"/>
                                        </p:tgtEl>
                                        <p:attrNameLst>
                                          <p:attrName>style.visibility</p:attrName>
                                        </p:attrNameLst>
                                      </p:cBhvr>
                                      <p:to>
                                        <p:strVal val="visible"/>
                                      </p:to>
                                    </p:set>
                                    <p:animEffect transition="in" filter="wheel(4)">
                                      <p:cBhvr>
                                        <p:cTn id="253" dur="2000"/>
                                        <p:tgtEl>
                                          <p:spTgt spid="86"/>
                                        </p:tgtEl>
                                      </p:cBhvr>
                                    </p:animEffect>
                                  </p:childTnLst>
                                </p:cTn>
                              </p:par>
                              <p:par>
                                <p:cTn id="254" presetID="21" presetClass="entr" presetSubtype="4" fill="hold" grpId="0" nodeType="withEffect">
                                  <p:stCondLst>
                                    <p:cond delay="0"/>
                                  </p:stCondLst>
                                  <p:childTnLst>
                                    <p:set>
                                      <p:cBhvr>
                                        <p:cTn id="255" dur="1" fill="hold">
                                          <p:stCondLst>
                                            <p:cond delay="0"/>
                                          </p:stCondLst>
                                        </p:cTn>
                                        <p:tgtEl>
                                          <p:spTgt spid="87"/>
                                        </p:tgtEl>
                                        <p:attrNameLst>
                                          <p:attrName>style.visibility</p:attrName>
                                        </p:attrNameLst>
                                      </p:cBhvr>
                                      <p:to>
                                        <p:strVal val="visible"/>
                                      </p:to>
                                    </p:set>
                                    <p:animEffect transition="in" filter="wheel(4)">
                                      <p:cBhvr>
                                        <p:cTn id="256" dur="2000"/>
                                        <p:tgtEl>
                                          <p:spTgt spid="87"/>
                                        </p:tgtEl>
                                      </p:cBhvr>
                                    </p:animEffect>
                                  </p:childTnLst>
                                </p:cTn>
                              </p:par>
                              <p:par>
                                <p:cTn id="257" presetID="21" presetClass="entr" presetSubtype="4" fill="hold" grpId="0" nodeType="withEffect">
                                  <p:stCondLst>
                                    <p:cond delay="0"/>
                                  </p:stCondLst>
                                  <p:childTnLst>
                                    <p:set>
                                      <p:cBhvr>
                                        <p:cTn id="258" dur="1" fill="hold">
                                          <p:stCondLst>
                                            <p:cond delay="0"/>
                                          </p:stCondLst>
                                        </p:cTn>
                                        <p:tgtEl>
                                          <p:spTgt spid="88"/>
                                        </p:tgtEl>
                                        <p:attrNameLst>
                                          <p:attrName>style.visibility</p:attrName>
                                        </p:attrNameLst>
                                      </p:cBhvr>
                                      <p:to>
                                        <p:strVal val="visible"/>
                                      </p:to>
                                    </p:set>
                                    <p:animEffect transition="in" filter="wheel(4)">
                                      <p:cBhvr>
                                        <p:cTn id="259" dur="2000"/>
                                        <p:tgtEl>
                                          <p:spTgt spid="88"/>
                                        </p:tgtEl>
                                      </p:cBhvr>
                                    </p:animEffect>
                                  </p:childTnLst>
                                </p:cTn>
                              </p:par>
                              <p:par>
                                <p:cTn id="260" presetID="21" presetClass="entr" presetSubtype="4" fill="hold" grpId="0" nodeType="withEffect">
                                  <p:stCondLst>
                                    <p:cond delay="0"/>
                                  </p:stCondLst>
                                  <p:childTnLst>
                                    <p:set>
                                      <p:cBhvr>
                                        <p:cTn id="261" dur="1" fill="hold">
                                          <p:stCondLst>
                                            <p:cond delay="0"/>
                                          </p:stCondLst>
                                        </p:cTn>
                                        <p:tgtEl>
                                          <p:spTgt spid="89"/>
                                        </p:tgtEl>
                                        <p:attrNameLst>
                                          <p:attrName>style.visibility</p:attrName>
                                        </p:attrNameLst>
                                      </p:cBhvr>
                                      <p:to>
                                        <p:strVal val="visible"/>
                                      </p:to>
                                    </p:set>
                                    <p:animEffect transition="in" filter="wheel(4)">
                                      <p:cBhvr>
                                        <p:cTn id="262" dur="20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animBg="1"/>
      <p:bldP spid="38" grpId="0" animBg="1"/>
      <p:bldP spid="39" grpId="0" animBg="1"/>
      <p:bldP spid="40" grpId="0" animBg="1"/>
      <p:bldP spid="41" grpId="0" animBg="1"/>
      <p:bldP spid="42" grpId="0" animBg="1"/>
      <p:bldP spid="43" grpId="0" animBg="1"/>
      <p:bldP spid="44" grpId="0"/>
      <p:bldP spid="45" grpId="0" animBg="1"/>
      <p:bldP spid="46" grpId="0" animBg="1"/>
      <p:bldP spid="47" grpId="0" animBg="1"/>
      <p:bldP spid="48" grpId="0"/>
      <p:bldP spid="49" grpId="0" animBg="1"/>
      <p:bldP spid="50" grpId="0"/>
      <p:bldP spid="51" grpId="0"/>
      <p:bldP spid="52" grpId="0"/>
      <p:bldP spid="53" grpId="0"/>
      <p:bldP spid="54" grpId="0" animBg="1"/>
      <p:bldP spid="55" grpId="0" animBg="1"/>
      <p:bldP spid="56" grpId="0" animBg="1"/>
      <p:bldP spid="57" grpId="0" animBg="1"/>
      <p:bldP spid="58" grpId="0" animBg="1"/>
      <p:bldP spid="59" grpId="0" animBg="1"/>
      <p:bldP spid="60" grpId="0" animBg="1"/>
      <p:bldP spid="61" grpId="0" animBg="1"/>
      <p:bldP spid="62" grpId="0" animBg="1"/>
      <p:bldP spid="63" grpId="0"/>
      <p:bldP spid="64" grpId="0" animBg="1"/>
      <p:bldP spid="65" grpId="0" animBg="1"/>
      <p:bldP spid="66" grpId="0" animBg="1"/>
      <p:bldP spid="67" grpId="0"/>
      <p:bldP spid="68" grpId="0" animBg="1"/>
      <p:bldP spid="69" grpId="0"/>
      <p:bldP spid="70" grpId="0"/>
      <p:bldP spid="71" grpId="0"/>
      <p:bldP spid="72" grpId="0" animBg="1"/>
      <p:bldP spid="73" grpId="0" animBg="1"/>
      <p:bldP spid="74" grpId="0" animBg="1"/>
      <p:bldP spid="75" grpId="0" animBg="1"/>
      <p:bldP spid="76" grpId="0" animBg="1"/>
      <p:bldP spid="77" grpId="0" animBg="1"/>
      <p:bldP spid="78" grpId="0" animBg="1"/>
      <p:bldP spid="79" grpId="0" animBg="1"/>
      <p:bldP spid="80" grpId="0" animBg="1"/>
      <p:bldP spid="81" grpId="0"/>
      <p:bldP spid="82" grpId="0" animBg="1"/>
      <p:bldP spid="83" grpId="0" animBg="1"/>
      <p:bldP spid="84" grpId="0"/>
      <p:bldP spid="85" grpId="0"/>
      <p:bldP spid="86" grpId="0" animBg="1"/>
      <p:bldP spid="87" grpId="0" animBg="1"/>
      <p:bldP spid="88" grpId="0" animBg="1"/>
      <p:bldP spid="8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TotalTime>
  <Words>2937</Words>
  <Application>Microsoft Macintosh PowerPoint</Application>
  <PresentationFormat>Widescreen</PresentationFormat>
  <Paragraphs>553</Paragraphs>
  <Slides>39</Slides>
  <Notes>29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50" baseType="lpstr">
      <vt:lpstr>Arial</vt:lpstr>
      <vt:lpstr>BernhardMod BT</vt:lpstr>
      <vt:lpstr>Book Antiqua</vt:lpstr>
      <vt:lpstr>Bookman Old Style</vt:lpstr>
      <vt:lpstr>Calibri</vt:lpstr>
      <vt:lpstr>Calibri Light</vt:lpstr>
      <vt:lpstr>Lucida Sans Unicode</vt:lpstr>
      <vt:lpstr>Monotype Sorts</vt:lpstr>
      <vt:lpstr>Onyx BT</vt:lpstr>
      <vt:lpstr>Office Theme</vt:lpstr>
      <vt:lpstr>CorelDRAW!</vt:lpstr>
      <vt:lpstr>PowerPoint Presentation</vt:lpstr>
      <vt:lpstr>Strategic Management Model</vt:lpstr>
      <vt:lpstr>“notable quotes”</vt:lpstr>
      <vt:lpstr>What is Long-Term Objective ?</vt:lpstr>
      <vt:lpstr>Long-term Objective</vt:lpstr>
      <vt:lpstr>Characteristic of Objectives</vt:lpstr>
      <vt:lpstr>Benefits of Having Clear Objectives</vt:lpstr>
      <vt:lpstr>Financial vs Strategic Objectives</vt:lpstr>
      <vt:lpstr>The Balanced Scorecard</vt:lpstr>
      <vt:lpstr>Con’t</vt:lpstr>
      <vt:lpstr>Alternative Strategies Defined and Example</vt:lpstr>
      <vt:lpstr>Con’t</vt:lpstr>
      <vt:lpstr>Faktor –faktor yang mempengaruhi pilihan strategi</vt:lpstr>
      <vt:lpstr>Alternative Strategies</vt:lpstr>
      <vt:lpstr>Levels of Strategies</vt:lpstr>
      <vt:lpstr>Kelompok Strategi, Fokus Masalah, dan Instrumen Analisis</vt:lpstr>
      <vt:lpstr>Corporate Strategy Relationship in Single Business</vt:lpstr>
      <vt:lpstr>Corporate Strategy Relationship in Multi Business</vt:lpstr>
      <vt:lpstr>The What of Company’s Strategy</vt:lpstr>
      <vt:lpstr>Strategi Korporat </vt:lpstr>
      <vt:lpstr>PowerPoint Presentation</vt:lpstr>
      <vt:lpstr>Ways to Elaborate a Given Business</vt:lpstr>
      <vt:lpstr>Strategies of Differentiation</vt:lpstr>
      <vt:lpstr>Strategies of Scope</vt:lpstr>
      <vt:lpstr>Elaborating the Core Business</vt:lpstr>
      <vt:lpstr>Strategi : Fungsional</vt:lpstr>
      <vt:lpstr>Porter’s Five Generic Strategies</vt:lpstr>
      <vt:lpstr>Cost Leadership Strategies (Type-1 and Type-2)</vt:lpstr>
      <vt:lpstr>Differentiation Strategies (Type-3)</vt:lpstr>
      <vt:lpstr>Focus Strategies (Type-4 &amp; Type-5)</vt:lpstr>
      <vt:lpstr>Means for Achieving Strategies</vt:lpstr>
      <vt:lpstr>PowerPoint Presentation</vt:lpstr>
      <vt:lpstr>Requirement for Generic Competitive Strategy</vt:lpstr>
      <vt:lpstr>Risk of Generic Strategy</vt:lpstr>
      <vt:lpstr>Vertical Integration</vt:lpstr>
      <vt:lpstr>Corporate Combination</vt:lpstr>
      <vt:lpstr>Merger and Acquisition</vt:lpstr>
      <vt:lpstr>Five Generic Competitive Strategies</vt:lpstr>
      <vt:lpstr>Five Distinct Competitive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rabin ibnu zainal</dc:creator>
  <cp:lastModifiedBy>rabin ibnu zainal</cp:lastModifiedBy>
  <cp:revision>3</cp:revision>
  <dcterms:created xsi:type="dcterms:W3CDTF">2019-11-22T15:37:16Z</dcterms:created>
  <dcterms:modified xsi:type="dcterms:W3CDTF">2019-11-23T00:45:20Z</dcterms:modified>
</cp:coreProperties>
</file>