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78" r:id="rId4"/>
    <p:sldId id="258" r:id="rId5"/>
    <p:sldId id="259" r:id="rId6"/>
    <p:sldId id="260" r:id="rId7"/>
    <p:sldId id="262" r:id="rId8"/>
    <p:sldId id="263" r:id="rId9"/>
    <p:sldId id="264" r:id="rId10"/>
    <p:sldId id="265" r:id="rId11"/>
    <p:sldId id="266" r:id="rId12"/>
    <p:sldId id="267" r:id="rId13"/>
    <p:sldId id="268" r:id="rId14"/>
    <p:sldId id="269" r:id="rId15"/>
    <p:sldId id="270" r:id="rId16"/>
    <p:sldId id="272" r:id="rId17"/>
    <p:sldId id="271" r:id="rId18"/>
    <p:sldId id="275" r:id="rId19"/>
    <p:sldId id="274" r:id="rId20"/>
    <p:sldId id="276" r:id="rId21"/>
    <p:sldId id="277" r:id="rId22"/>
    <p:sldId id="26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10/1/2020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10/1/2020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10/1/2020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10/1/2020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10/1/2020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10/1/2020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10/1/2020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10/1/2020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10/1/2020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9273" y="2085874"/>
            <a:ext cx="9068586" cy="944709"/>
          </a:xfrm>
        </p:spPr>
        <p:txBody>
          <a:bodyPr/>
          <a:lstStyle/>
          <a:p>
            <a:r>
              <a:rPr lang="id-ID" sz="2000" b="1" dirty="0">
                <a:latin typeface="Times New Roman" panose="02020603050405020304" pitchFamily="18" charset="0"/>
                <a:cs typeface="Times New Roman" panose="02020603050405020304" pitchFamily="18" charset="0"/>
              </a:rPr>
              <a:t>PENGARUH PEMASANGAN CHECK DAM DENGAN VARIASI JARAK PADA BELOKAN SUNGAI </a:t>
            </a:r>
            <a:r>
              <a:rPr lang="id-ID" sz="2000" b="1" dirty="0" smtClean="0">
                <a:latin typeface="Times New Roman" panose="02020603050405020304" pitchFamily="18" charset="0"/>
                <a:cs typeface="Times New Roman" panose="02020603050405020304" pitchFamily="18" charset="0"/>
              </a:rPr>
              <a:t>MENGGUNAKAN </a:t>
            </a:r>
            <a:r>
              <a:rPr lang="id-ID" sz="2000" b="1" dirty="0">
                <a:latin typeface="Times New Roman" panose="02020603050405020304" pitchFamily="18" charset="0"/>
                <a:cs typeface="Times New Roman" panose="02020603050405020304" pitchFamily="18" charset="0"/>
              </a:rPr>
              <a:t>UJI MODEL </a:t>
            </a:r>
            <a:r>
              <a:rPr lang="id-ID" sz="2000" b="1" dirty="0" smtClean="0">
                <a:latin typeface="Times New Roman" panose="02020603050405020304" pitchFamily="18" charset="0"/>
                <a:cs typeface="Times New Roman" panose="02020603050405020304" pitchFamily="18" charset="0"/>
              </a:rPr>
              <a:t>LABORATORIUM</a:t>
            </a:r>
            <a:endParaRPr lang="en-AU" dirty="0"/>
          </a:p>
        </p:txBody>
      </p:sp>
      <p:sp>
        <p:nvSpPr>
          <p:cNvPr id="3" name="Subtitle 2"/>
          <p:cNvSpPr>
            <a:spLocks noGrp="1"/>
          </p:cNvSpPr>
          <p:nvPr>
            <p:ph type="subTitle" idx="1"/>
          </p:nvPr>
        </p:nvSpPr>
        <p:spPr>
          <a:xfrm>
            <a:off x="1562100" y="4127863"/>
            <a:ext cx="9070848" cy="1373435"/>
          </a:xfrm>
        </p:spPr>
        <p:txBody>
          <a:bodyPr>
            <a:normAutofit fontScale="85000" lnSpcReduction="20000"/>
          </a:bodyPr>
          <a:lstStyle/>
          <a:p>
            <a:r>
              <a:rPr lang="id-ID" dirty="0" smtClean="0"/>
              <a:t>Dosen</a:t>
            </a:r>
            <a:r>
              <a:rPr lang="en-US" dirty="0" smtClean="0"/>
              <a:t> </a:t>
            </a:r>
            <a:r>
              <a:rPr lang="id-ID" dirty="0" smtClean="0"/>
              <a:t> </a:t>
            </a:r>
            <a:r>
              <a:rPr lang="id-ID" dirty="0"/>
              <a:t>:</a:t>
            </a:r>
            <a:endParaRPr lang="en-AU" dirty="0"/>
          </a:p>
          <a:p>
            <a:r>
              <a:rPr lang="id-ID" sz="2400" b="1" dirty="0">
                <a:solidFill>
                  <a:schemeClr val="tx1"/>
                </a:solidFill>
              </a:rPr>
              <a:t>Dr. Ir. H. Achmad Syarifudin, </a:t>
            </a:r>
            <a:r>
              <a:rPr lang="id-ID" sz="2400" b="1" dirty="0" smtClean="0">
                <a:solidFill>
                  <a:schemeClr val="tx1"/>
                </a:solidFill>
              </a:rPr>
              <a:t>M.Sc</a:t>
            </a:r>
            <a:endParaRPr lang="en-US" sz="2400" b="1" dirty="0">
              <a:solidFill>
                <a:schemeClr val="tx1"/>
              </a:solidFill>
            </a:endParaRPr>
          </a:p>
          <a:p>
            <a:endParaRPr lang="en-US" b="1" dirty="0" smtClean="0"/>
          </a:p>
          <a:p>
            <a:pPr algn="l"/>
            <a:endParaRPr lang="en-US" b="1" dirty="0" smtClean="0"/>
          </a:p>
          <a:p>
            <a:pPr algn="l"/>
            <a:endParaRPr lang="en-US" b="1" dirty="0"/>
          </a:p>
          <a:p>
            <a:pPr algn="l"/>
            <a:endParaRPr lang="en-US" b="1" dirty="0" smtClean="0">
              <a:solidFill>
                <a:schemeClr val="tx1"/>
              </a:solidFill>
            </a:endParaRPr>
          </a:p>
          <a:p>
            <a:pPr algn="l"/>
            <a:r>
              <a:rPr lang="en-US" b="1" dirty="0" err="1" smtClean="0">
                <a:solidFill>
                  <a:schemeClr val="tx1"/>
                </a:solidFill>
              </a:rPr>
              <a:t>Sumber</a:t>
            </a:r>
            <a:r>
              <a:rPr lang="en-US" b="1" dirty="0" smtClean="0">
                <a:solidFill>
                  <a:schemeClr val="tx1"/>
                </a:solidFill>
              </a:rPr>
              <a:t>: </a:t>
            </a:r>
            <a:r>
              <a:rPr lang="en-US" b="1" dirty="0" err="1" smtClean="0">
                <a:solidFill>
                  <a:schemeClr val="tx1"/>
                </a:solidFill>
              </a:rPr>
              <a:t>Noviana</a:t>
            </a:r>
            <a:r>
              <a:rPr lang="en-US" b="1" dirty="0" smtClean="0">
                <a:solidFill>
                  <a:schemeClr val="tx1"/>
                </a:solidFill>
              </a:rPr>
              <a:t> </a:t>
            </a:r>
            <a:r>
              <a:rPr lang="en-US" b="1" dirty="0" err="1" smtClean="0">
                <a:solidFill>
                  <a:schemeClr val="tx1"/>
                </a:solidFill>
              </a:rPr>
              <a:t>Faroza</a:t>
            </a:r>
            <a:r>
              <a:rPr lang="en-US" b="1" dirty="0" smtClean="0">
                <a:solidFill>
                  <a:schemeClr val="tx1"/>
                </a:solidFill>
              </a:rPr>
              <a:t> et al, 2020</a:t>
            </a:r>
            <a:endParaRPr lang="en-US" b="1" dirty="0" smtClean="0">
              <a:solidFill>
                <a:schemeClr val="tx1"/>
              </a:solidFill>
            </a:endParaRPr>
          </a:p>
          <a:p>
            <a:endParaRPr lang="en-AU" dirty="0"/>
          </a:p>
          <a:p>
            <a:endParaRPr lang="en-AU" dirty="0"/>
          </a:p>
        </p:txBody>
      </p:sp>
      <p:pic>
        <p:nvPicPr>
          <p:cNvPr id="4" name="Picture 3" descr="Kumpulan Logo Universitas di Indonesia: Logo Universitas Bina Darma"/>
          <p:cNvPicPr/>
          <p:nvPr/>
        </p:nvPicPr>
        <p:blipFill>
          <a:blip r:embed="rId2">
            <a:extLst>
              <a:ext uri="{28A0092B-C50C-407E-A947-70E740481C1C}">
                <a14:useLocalDpi xmlns:a14="http://schemas.microsoft.com/office/drawing/2010/main" val="0"/>
              </a:ext>
            </a:extLst>
          </a:blip>
          <a:srcRect/>
          <a:stretch>
            <a:fillRect/>
          </a:stretch>
        </p:blipFill>
        <p:spPr bwMode="auto">
          <a:xfrm>
            <a:off x="4667458" y="3030583"/>
            <a:ext cx="2608554" cy="943332"/>
          </a:xfrm>
          <a:prstGeom prst="rect">
            <a:avLst/>
          </a:prstGeom>
          <a:noFill/>
          <a:ln>
            <a:noFill/>
          </a:ln>
        </p:spPr>
      </p:pic>
    </p:spTree>
    <p:extLst>
      <p:ext uri="{BB962C8B-B14F-4D97-AF65-F5344CB8AC3E}">
        <p14:creationId xmlns:p14="http://schemas.microsoft.com/office/powerpoint/2010/main" val="1425873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10988"/>
            <a:ext cx="10058400" cy="5524052"/>
          </a:xfrm>
        </p:spPr>
        <p:txBody>
          <a:bodyPr/>
          <a:lstStyle/>
          <a:p>
            <a:pPr algn="just"/>
            <a:r>
              <a:rPr lang="id-ID" dirty="0"/>
              <a:t>Belokan pada tebing sebelah luar mengalami sedimentasi di sekitar bangunan check dam sebesar +1,92 cm atau 22,58% dari sedimentasi tanpa pemasangan check dam dan pada bagian tebing yang berada di seberangnya mengalami sedimentasi pula sebesar +2,2 cm atau 10,47% dari sedimentasi tanpa pemasangan check dam. Penurunan pada dasar sungai terjadi rata-rata gerusan sebesar -1,1 cm atau 8,31% dari gerusan tanpa pemasangan check dam pada belokan sungai </a:t>
            </a:r>
            <a:r>
              <a:rPr lang="id-ID" dirty="0" smtClean="0"/>
              <a:t>.</a:t>
            </a:r>
          </a:p>
          <a:p>
            <a:endParaRPr lang="id-ID" dirty="0"/>
          </a:p>
          <a:p>
            <a:pPr marL="0" indent="0">
              <a:buNone/>
            </a:pPr>
            <a:r>
              <a:rPr lang="id-ID" dirty="0" smtClean="0"/>
              <a:t>    2. Bagian tengah Belokan</a:t>
            </a:r>
            <a:endParaRPr lang="en-AU" dirty="0"/>
          </a:p>
          <a:p>
            <a:endParaRPr lang="id-ID" dirty="0" smtClean="0"/>
          </a:p>
          <a:p>
            <a:endParaRPr lang="id-ID" dirty="0"/>
          </a:p>
          <a:p>
            <a:endParaRPr lang="id-ID" dirty="0" smtClean="0"/>
          </a:p>
          <a:p>
            <a:endParaRPr lang="id-ID" dirty="0"/>
          </a:p>
          <a:p>
            <a:endParaRPr lang="id-ID" dirty="0" smtClean="0"/>
          </a:p>
          <a:p>
            <a:endParaRPr lang="id-ID" dirty="0"/>
          </a:p>
          <a:p>
            <a:endParaRPr lang="id-ID" dirty="0" smtClean="0"/>
          </a:p>
          <a:p>
            <a:pPr marL="0" indent="0">
              <a:buNone/>
            </a:pPr>
            <a:r>
              <a:rPr lang="id-ID" dirty="0" smtClean="0"/>
              <a:t>			Grafik </a:t>
            </a:r>
            <a:r>
              <a:rPr lang="id-ID" dirty="0"/>
              <a:t>Bagian Awal Belokan Jarak 68 cm</a:t>
            </a:r>
            <a:endParaRPr lang="en-AU" dirty="0"/>
          </a:p>
        </p:txBody>
      </p:sp>
      <p:pic>
        <p:nvPicPr>
          <p:cNvPr id="4" name="image9.png"/>
          <p:cNvPicPr/>
          <p:nvPr/>
        </p:nvPicPr>
        <p:blipFill>
          <a:blip r:embed="rId2" cstate="print"/>
          <a:stretch>
            <a:fillRect/>
          </a:stretch>
        </p:blipFill>
        <p:spPr>
          <a:xfrm>
            <a:off x="3146613" y="2947707"/>
            <a:ext cx="5163670" cy="2444564"/>
          </a:xfrm>
          <a:prstGeom prst="rect">
            <a:avLst/>
          </a:prstGeom>
        </p:spPr>
      </p:pic>
    </p:spTree>
    <p:extLst>
      <p:ext uri="{BB962C8B-B14F-4D97-AF65-F5344CB8AC3E}">
        <p14:creationId xmlns:p14="http://schemas.microsoft.com/office/powerpoint/2010/main" val="1116176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51329"/>
            <a:ext cx="10058400" cy="5715000"/>
          </a:xfrm>
        </p:spPr>
        <p:txBody>
          <a:bodyPr>
            <a:normAutofit lnSpcReduction="10000"/>
          </a:bodyPr>
          <a:lstStyle/>
          <a:p>
            <a:pPr algn="just"/>
            <a:r>
              <a:rPr lang="id-ID" dirty="0"/>
              <a:t>Pada tengah belokan pada tebing sebelah luar mengalami gerusan yang terjadi di sekitar bangunan check dam sebesar - 0,32 cm atau sekitar 9,81% dari gerusan tanpa pemasangan check dam ,pada bagian tebing yang berada di seberangnya mengalami sedimentasi sebesar +0,86 cm atauu sekitar 4,78% dari sedimentasi tanpa pemasangan check dam . Penurunan pada dasar sungai terjadi rata-rata gerusan sebesar -0,40 cm atau sekitar 10,42% dari gerusan tanpapemasangan check dam. Kecepatan aliran saat memasuki bagian tengah belokan relatif lebih besar daripada saat memasuki awal belokan dan tidak banyak air yang tertahan pada badan check dam , sehingga kecepatan aliran rata-rata pada sungai berada pada check dam bagian tengah</a:t>
            </a:r>
            <a:r>
              <a:rPr lang="id-ID" dirty="0" smtClean="0"/>
              <a:t>.</a:t>
            </a:r>
          </a:p>
          <a:p>
            <a:endParaRPr lang="id-ID" sz="800" dirty="0" smtClean="0"/>
          </a:p>
          <a:p>
            <a:pPr marL="0" indent="0">
              <a:buNone/>
            </a:pPr>
            <a:r>
              <a:rPr lang="id-ID" dirty="0" smtClean="0"/>
              <a:t>   3. Bagian Akhir Belokan</a:t>
            </a:r>
          </a:p>
          <a:p>
            <a:pPr marL="0" indent="0">
              <a:buNone/>
            </a:pPr>
            <a:endParaRPr lang="id-ID" dirty="0"/>
          </a:p>
          <a:p>
            <a:pPr marL="0" indent="0">
              <a:buNone/>
            </a:pPr>
            <a:endParaRPr lang="en-AU" dirty="0"/>
          </a:p>
          <a:p>
            <a:endParaRPr lang="id-ID" dirty="0" smtClean="0"/>
          </a:p>
          <a:p>
            <a:endParaRPr lang="id-ID" dirty="0"/>
          </a:p>
          <a:p>
            <a:endParaRPr lang="id-ID" dirty="0" smtClean="0"/>
          </a:p>
          <a:p>
            <a:endParaRPr lang="id-ID" dirty="0"/>
          </a:p>
          <a:p>
            <a:endParaRPr lang="id-ID" dirty="0" smtClean="0"/>
          </a:p>
          <a:p>
            <a:pPr marL="0" indent="0">
              <a:buNone/>
            </a:pPr>
            <a:endParaRPr lang="id-ID" dirty="0" smtClean="0"/>
          </a:p>
          <a:p>
            <a:pPr marL="0" indent="0">
              <a:buNone/>
            </a:pPr>
            <a:r>
              <a:rPr lang="id-ID" dirty="0" smtClean="0"/>
              <a:t>			Grafik </a:t>
            </a:r>
            <a:r>
              <a:rPr lang="id-ID" dirty="0"/>
              <a:t>Bagian Akhir Belokan Jarak 68 </a:t>
            </a:r>
            <a:endParaRPr lang="en-AU" dirty="0"/>
          </a:p>
        </p:txBody>
      </p:sp>
      <p:pic>
        <p:nvPicPr>
          <p:cNvPr id="4" name="image10.png"/>
          <p:cNvPicPr/>
          <p:nvPr/>
        </p:nvPicPr>
        <p:blipFill>
          <a:blip r:embed="rId2" cstate="print"/>
          <a:stretch>
            <a:fillRect/>
          </a:stretch>
        </p:blipFill>
        <p:spPr>
          <a:xfrm>
            <a:off x="3116635" y="3079375"/>
            <a:ext cx="4991941" cy="2675965"/>
          </a:xfrm>
          <a:prstGeom prst="rect">
            <a:avLst/>
          </a:prstGeom>
        </p:spPr>
      </p:pic>
    </p:spTree>
    <p:extLst>
      <p:ext uri="{BB962C8B-B14F-4D97-AF65-F5344CB8AC3E}">
        <p14:creationId xmlns:p14="http://schemas.microsoft.com/office/powerpoint/2010/main" val="850713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748118"/>
            <a:ext cx="10058400" cy="4286922"/>
          </a:xfrm>
        </p:spPr>
        <p:txBody>
          <a:bodyPr/>
          <a:lstStyle/>
          <a:p>
            <a:pPr algn="just"/>
            <a:r>
              <a:rPr lang="en-US" dirty="0">
                <a:latin typeface="Times New Roman" panose="02020603050405020304" pitchFamily="18" charset="0"/>
                <a:cs typeface="Times New Roman" panose="02020603050405020304" pitchFamily="18" charset="0"/>
              </a:rPr>
              <a:t> A</a:t>
            </a:r>
            <a:r>
              <a:rPr lang="id-ID" dirty="0">
                <a:latin typeface="Times New Roman" panose="02020603050405020304" pitchFamily="18" charset="0"/>
                <a:cs typeface="Times New Roman" panose="02020603050405020304" pitchFamily="18" charset="0"/>
              </a:rPr>
              <a:t>khir belokan pada tebing sebelah luar mengalami gerusan yang terjadi di sekitar bangunan check dam sebesar -3,72 cm atau sekitar 1,25% gerusan tanpa pemasangan check dam dan pada bagian tebing yang berada di seberangnya mengalami gerusan yang lebih besar yaitu sebesar -4,32 cm atau sekitar 3,08% gerusan tanpa pemasangan check dam . Penurunan pada dasar sungai terjadi rata- rata gerusan sebesar -4,50 cm atau 4,07% dari gerusan tanpa pemasangan check dam. Kecepatan aliran saat memasuki bagian akhir belokan besar dan tidak ada air tertahan pada badan check dam, sehingga kecepatan aliran maksimum pada sungai berada pada check dam bagian akhir belokan.</a:t>
            </a:r>
            <a:endParaRPr lang="en-A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80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99247"/>
            <a:ext cx="10058400" cy="5335793"/>
          </a:xfrm>
        </p:spPr>
        <p:txBody>
          <a:bodyPr>
            <a:normAutofit/>
          </a:bodyPr>
          <a:lstStyle/>
          <a:p>
            <a:pPr marL="274320" lvl="1" indent="0">
              <a:buNone/>
            </a:pPr>
            <a:r>
              <a:rPr lang="id-ID" sz="1800" b="1" dirty="0" smtClean="0">
                <a:latin typeface="Times New Roman" panose="02020603050405020304" pitchFamily="18" charset="0"/>
                <a:cs typeface="Times New Roman" panose="02020603050405020304" pitchFamily="18" charset="0"/>
              </a:rPr>
              <a:t>b. Check </a:t>
            </a:r>
            <a:r>
              <a:rPr lang="id-ID" sz="1800" b="1" dirty="0">
                <a:latin typeface="Times New Roman" panose="02020603050405020304" pitchFamily="18" charset="0"/>
                <a:cs typeface="Times New Roman" panose="02020603050405020304" pitchFamily="18" charset="0"/>
              </a:rPr>
              <a:t>Dam Jarak 85 cm</a:t>
            </a:r>
            <a:endParaRPr lang="en-AU" sz="1800" dirty="0">
              <a:latin typeface="Times New Roman" panose="02020603050405020304" pitchFamily="18" charset="0"/>
              <a:cs typeface="Times New Roman" panose="02020603050405020304" pitchFamily="18" charset="0"/>
            </a:endParaRPr>
          </a:p>
          <a:p>
            <a:pPr marL="548640" lvl="2" indent="0">
              <a:buNone/>
            </a:pPr>
            <a:r>
              <a:rPr lang="id-ID" sz="1800" dirty="0" smtClean="0">
                <a:latin typeface="Times New Roman" panose="02020603050405020304" pitchFamily="18" charset="0"/>
                <a:cs typeface="Times New Roman" panose="02020603050405020304" pitchFamily="18" charset="0"/>
              </a:rPr>
              <a:t>1. Bagian </a:t>
            </a:r>
            <a:r>
              <a:rPr lang="id-ID" sz="1800" dirty="0">
                <a:latin typeface="Times New Roman" panose="02020603050405020304" pitchFamily="18" charset="0"/>
                <a:cs typeface="Times New Roman" panose="02020603050405020304" pitchFamily="18" charset="0"/>
              </a:rPr>
              <a:t>Awal </a:t>
            </a:r>
            <a:r>
              <a:rPr lang="id-ID" sz="1800" dirty="0" smtClean="0">
                <a:latin typeface="Times New Roman" panose="02020603050405020304" pitchFamily="18" charset="0"/>
                <a:cs typeface="Times New Roman" panose="02020603050405020304" pitchFamily="18" charset="0"/>
              </a:rPr>
              <a:t>Belokan</a:t>
            </a:r>
          </a:p>
          <a:p>
            <a:pPr lvl="2"/>
            <a:endParaRPr lang="id-ID" sz="1800" dirty="0">
              <a:latin typeface="Times New Roman" panose="02020603050405020304" pitchFamily="18" charset="0"/>
              <a:cs typeface="Times New Roman" panose="02020603050405020304" pitchFamily="18" charset="0"/>
            </a:endParaRPr>
          </a:p>
          <a:p>
            <a:pPr lvl="2"/>
            <a:endParaRPr lang="en-AU" sz="1800" dirty="0">
              <a:latin typeface="Times New Roman" panose="02020603050405020304" pitchFamily="18" charset="0"/>
              <a:cs typeface="Times New Roman" panose="02020603050405020304" pitchFamily="18" charset="0"/>
            </a:endParaRPr>
          </a:p>
          <a:p>
            <a:endParaRPr lang="id-ID" dirty="0" smtClean="0">
              <a:latin typeface="Times New Roman" panose="02020603050405020304" pitchFamily="18" charset="0"/>
              <a:cs typeface="Times New Roman" panose="02020603050405020304" pitchFamily="18" charset="0"/>
            </a:endParaRPr>
          </a:p>
          <a:p>
            <a:endParaRPr lang="id-ID" dirty="0">
              <a:latin typeface="Times New Roman" panose="02020603050405020304" pitchFamily="18" charset="0"/>
              <a:cs typeface="Times New Roman" panose="02020603050405020304" pitchFamily="18" charset="0"/>
            </a:endParaRPr>
          </a:p>
          <a:p>
            <a:endParaRPr lang="id-ID" dirty="0" smtClean="0">
              <a:latin typeface="Times New Roman" panose="02020603050405020304" pitchFamily="18" charset="0"/>
              <a:cs typeface="Times New Roman" panose="02020603050405020304" pitchFamily="18" charset="0"/>
            </a:endParaRPr>
          </a:p>
          <a:p>
            <a:pPr marL="0" indent="0">
              <a:buNone/>
            </a:pPr>
            <a:endParaRPr lang="id-ID" dirty="0">
              <a:latin typeface="Times New Roman" panose="02020603050405020304" pitchFamily="18" charset="0"/>
              <a:cs typeface="Times New Roman" panose="02020603050405020304" pitchFamily="18" charset="0"/>
            </a:endParaRPr>
          </a:p>
          <a:p>
            <a:pPr marL="0" indent="0">
              <a:buNone/>
            </a:pPr>
            <a:r>
              <a:rPr lang="id-ID" dirty="0" smtClean="0">
                <a:latin typeface="Times New Roman" panose="02020603050405020304" pitchFamily="18" charset="0"/>
                <a:cs typeface="Times New Roman" panose="02020603050405020304" pitchFamily="18" charset="0"/>
              </a:rPr>
              <a:t>			Grafik </a:t>
            </a:r>
            <a:r>
              <a:rPr lang="id-ID" dirty="0">
                <a:latin typeface="Times New Roman" panose="02020603050405020304" pitchFamily="18" charset="0"/>
                <a:cs typeface="Times New Roman" panose="02020603050405020304" pitchFamily="18" charset="0"/>
              </a:rPr>
              <a:t>Bagian Awal Belokan Jarak 85 </a:t>
            </a:r>
            <a:r>
              <a:rPr lang="id-ID" dirty="0" smtClean="0">
                <a:latin typeface="Times New Roman" panose="02020603050405020304" pitchFamily="18" charset="0"/>
                <a:cs typeface="Times New Roman" panose="02020603050405020304" pitchFamily="18" charset="0"/>
              </a:rPr>
              <a:t>cm</a:t>
            </a:r>
          </a:p>
          <a:p>
            <a:pPr marL="0" indent="0">
              <a:buNone/>
            </a:pPr>
            <a:endParaRPr lang="id-ID" dirty="0" smtClean="0">
              <a:latin typeface="Times New Roman" panose="02020603050405020304" pitchFamily="18" charset="0"/>
              <a:cs typeface="Times New Roman" panose="02020603050405020304" pitchFamily="18" charset="0"/>
            </a:endParaRPr>
          </a:p>
          <a:p>
            <a:pPr algn="just"/>
            <a:r>
              <a:rPr lang="id-ID" dirty="0" smtClean="0">
                <a:latin typeface="Times New Roman" panose="02020603050405020304" pitchFamily="18" charset="0"/>
                <a:cs typeface="Times New Roman" panose="02020603050405020304" pitchFamily="18" charset="0"/>
              </a:rPr>
              <a:t>Tebing </a:t>
            </a:r>
            <a:r>
              <a:rPr lang="id-ID" dirty="0">
                <a:latin typeface="Times New Roman" panose="02020603050405020304" pitchFamily="18" charset="0"/>
                <a:cs typeface="Times New Roman" panose="02020603050405020304" pitchFamily="18" charset="0"/>
              </a:rPr>
              <a:t>sebelah luar mengalami gerusan yang terjadi di sekitar bangunan check dam sebesar - 0,96 cm atau 1,67% dari gerusan tanpa pemasangan check dam , pada bagian tebing yang berada di seberangnya mengalami sedimentasi sebesar +1,38 cm atau 2,67% sedimentasi belokan sungai tanpa pemasangan check dam. Penurunan pada dasar sungai terjadi rata-rata gerusan sebesar -0,2 cm atau 3,00% dari gerusan pada belokan sungai model laboratorium tanpa pemasangan check  dam. </a:t>
            </a:r>
            <a:endParaRPr lang="en-AU" dirty="0">
              <a:latin typeface="Times New Roman" panose="02020603050405020304" pitchFamily="18" charset="0"/>
              <a:cs typeface="Times New Roman" panose="02020603050405020304" pitchFamily="18" charset="0"/>
            </a:endParaRPr>
          </a:p>
        </p:txBody>
      </p:sp>
      <p:pic>
        <p:nvPicPr>
          <p:cNvPr id="5" name="image11.png"/>
          <p:cNvPicPr/>
          <p:nvPr/>
        </p:nvPicPr>
        <p:blipFill>
          <a:blip r:embed="rId2" cstate="print"/>
          <a:stretch>
            <a:fillRect/>
          </a:stretch>
        </p:blipFill>
        <p:spPr>
          <a:xfrm>
            <a:off x="3160059" y="1469090"/>
            <a:ext cx="4961964" cy="2148169"/>
          </a:xfrm>
          <a:prstGeom prst="rect">
            <a:avLst/>
          </a:prstGeom>
        </p:spPr>
      </p:pic>
    </p:spTree>
    <p:extLst>
      <p:ext uri="{BB962C8B-B14F-4D97-AF65-F5344CB8AC3E}">
        <p14:creationId xmlns:p14="http://schemas.microsoft.com/office/powerpoint/2010/main" val="2432743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85800"/>
            <a:ext cx="10058400" cy="5349240"/>
          </a:xfrm>
        </p:spPr>
        <p:txBody>
          <a:bodyPr>
            <a:normAutofit lnSpcReduction="10000"/>
          </a:bodyPr>
          <a:lstStyle/>
          <a:p>
            <a:pPr marL="0" indent="0">
              <a:buNone/>
            </a:pPr>
            <a:r>
              <a:rPr lang="id-ID" dirty="0" smtClean="0">
                <a:latin typeface="Times New Roman" panose="02020603050405020304" pitchFamily="18" charset="0"/>
                <a:cs typeface="Times New Roman" panose="02020603050405020304" pitchFamily="18" charset="0"/>
              </a:rPr>
              <a:t>2. Bagian </a:t>
            </a:r>
            <a:r>
              <a:rPr lang="id-ID" dirty="0">
                <a:latin typeface="Times New Roman" panose="02020603050405020304" pitchFamily="18" charset="0"/>
                <a:cs typeface="Times New Roman" panose="02020603050405020304" pitchFamily="18" charset="0"/>
              </a:rPr>
              <a:t>tengah </a:t>
            </a:r>
            <a:r>
              <a:rPr lang="id-ID" dirty="0" smtClean="0">
                <a:latin typeface="Times New Roman" panose="02020603050405020304" pitchFamily="18" charset="0"/>
                <a:cs typeface="Times New Roman" panose="02020603050405020304" pitchFamily="18" charset="0"/>
              </a:rPr>
              <a:t>belokan</a:t>
            </a:r>
          </a:p>
          <a:p>
            <a:pPr marL="0" indent="0">
              <a:buNone/>
            </a:pPr>
            <a:endParaRPr lang="id-ID" dirty="0">
              <a:latin typeface="Times New Roman" panose="02020603050405020304" pitchFamily="18" charset="0"/>
              <a:cs typeface="Times New Roman" panose="02020603050405020304" pitchFamily="18" charset="0"/>
            </a:endParaRPr>
          </a:p>
          <a:p>
            <a:pPr marL="0" indent="0">
              <a:buNone/>
            </a:pPr>
            <a:endParaRPr lang="id-ID" dirty="0" smtClean="0">
              <a:latin typeface="Times New Roman" panose="02020603050405020304" pitchFamily="18" charset="0"/>
              <a:cs typeface="Times New Roman" panose="02020603050405020304" pitchFamily="18" charset="0"/>
            </a:endParaRPr>
          </a:p>
          <a:p>
            <a:pPr marL="0" indent="0">
              <a:buNone/>
            </a:pPr>
            <a:endParaRPr lang="id-ID" dirty="0">
              <a:latin typeface="Times New Roman" panose="02020603050405020304" pitchFamily="18" charset="0"/>
              <a:cs typeface="Times New Roman" panose="02020603050405020304" pitchFamily="18" charset="0"/>
            </a:endParaRPr>
          </a:p>
          <a:p>
            <a:pPr marL="0" indent="0">
              <a:buNone/>
            </a:pPr>
            <a:endParaRPr lang="id-ID" dirty="0" smtClean="0">
              <a:latin typeface="Times New Roman" panose="02020603050405020304" pitchFamily="18" charset="0"/>
              <a:cs typeface="Times New Roman" panose="02020603050405020304" pitchFamily="18" charset="0"/>
            </a:endParaRPr>
          </a:p>
          <a:p>
            <a:pPr marL="0" indent="0">
              <a:buNone/>
            </a:pPr>
            <a:endParaRPr lang="id-ID" dirty="0">
              <a:latin typeface="Times New Roman" panose="02020603050405020304" pitchFamily="18" charset="0"/>
              <a:cs typeface="Times New Roman" panose="02020603050405020304" pitchFamily="18" charset="0"/>
            </a:endParaRPr>
          </a:p>
          <a:p>
            <a:pPr marL="0" indent="0">
              <a:buNone/>
            </a:pPr>
            <a:endParaRPr lang="id-ID" dirty="0" smtClean="0">
              <a:latin typeface="Times New Roman" panose="02020603050405020304" pitchFamily="18" charset="0"/>
              <a:cs typeface="Times New Roman" panose="02020603050405020304" pitchFamily="18" charset="0"/>
            </a:endParaRPr>
          </a:p>
          <a:p>
            <a:pPr marL="0" indent="0">
              <a:buNone/>
            </a:pPr>
            <a:r>
              <a:rPr lang="id-ID" dirty="0" smtClean="0">
                <a:latin typeface="Times New Roman" panose="02020603050405020304" pitchFamily="18" charset="0"/>
                <a:cs typeface="Times New Roman" panose="02020603050405020304" pitchFamily="18" charset="0"/>
              </a:rPr>
              <a:t>		</a:t>
            </a:r>
          </a:p>
          <a:p>
            <a:pPr marL="0" indent="0">
              <a:buNone/>
            </a:pPr>
            <a:r>
              <a:rPr lang="id-ID" dirty="0" smtClean="0">
                <a:latin typeface="Times New Roman" panose="02020603050405020304" pitchFamily="18" charset="0"/>
                <a:cs typeface="Times New Roman" panose="02020603050405020304" pitchFamily="18" charset="0"/>
              </a:rPr>
              <a:t>			Grafik </a:t>
            </a:r>
            <a:r>
              <a:rPr lang="id-ID" dirty="0">
                <a:latin typeface="Times New Roman" panose="02020603050405020304" pitchFamily="18" charset="0"/>
                <a:cs typeface="Times New Roman" panose="02020603050405020304" pitchFamily="18" charset="0"/>
              </a:rPr>
              <a:t>Bagian Awal Belokan Jarak 85 </a:t>
            </a:r>
            <a:r>
              <a:rPr lang="id-ID" dirty="0" smtClean="0">
                <a:latin typeface="Times New Roman" panose="02020603050405020304" pitchFamily="18" charset="0"/>
                <a:cs typeface="Times New Roman" panose="02020603050405020304" pitchFamily="18" charset="0"/>
              </a:rPr>
              <a:t>cm</a:t>
            </a:r>
          </a:p>
          <a:p>
            <a:pPr marL="0" indent="0">
              <a:buNone/>
            </a:pPr>
            <a:endParaRPr lang="id-ID" dirty="0" smtClean="0">
              <a:latin typeface="Times New Roman" panose="02020603050405020304" pitchFamily="18" charset="0"/>
              <a:cs typeface="Times New Roman" panose="02020603050405020304" pitchFamily="18" charset="0"/>
            </a:endParaRPr>
          </a:p>
          <a:p>
            <a:pPr marL="0" indent="0" algn="just">
              <a:buNone/>
            </a:pPr>
            <a:r>
              <a:rPr lang="id-ID" dirty="0" smtClean="0">
                <a:latin typeface="Times New Roman" panose="02020603050405020304" pitchFamily="18" charset="0"/>
                <a:cs typeface="Times New Roman" panose="02020603050405020304" pitchFamily="18" charset="0"/>
              </a:rPr>
              <a:t>Dari </a:t>
            </a:r>
            <a:r>
              <a:rPr lang="id-ID" dirty="0">
                <a:latin typeface="Times New Roman" panose="02020603050405020304" pitchFamily="18" charset="0"/>
                <a:cs typeface="Times New Roman" panose="02020603050405020304" pitchFamily="18" charset="0"/>
              </a:rPr>
              <a:t>grafik diatas tampak pada tengah belokan pada tebing sebelah luar mengalami gerusan yang terjadi di sekitar bangunan check dam sebesar -2,08 cm atau 8,18% dari gerusan pada belokan sungai tanpa pemasangan check dam, sedangkan pada bagian tebing yang berada di seberangnya mengalami sedimentasi sebesar +1,44 cm atau 4,16% dari sedimentasi pada belokan sungai tanpa pemasangan check dam . Penurunan  pada dasar sungai terjadi rata-rata gerusan sebesar -0,66 cm atau 6,60% dari gerusan pada belokan sungai tanpa check dam.</a:t>
            </a:r>
            <a:endParaRPr lang="id-ID" dirty="0" smtClean="0">
              <a:latin typeface="Times New Roman" panose="02020603050405020304" pitchFamily="18" charset="0"/>
              <a:cs typeface="Times New Roman" panose="02020603050405020304" pitchFamily="18" charset="0"/>
            </a:endParaRPr>
          </a:p>
          <a:p>
            <a:pPr marL="0" indent="0">
              <a:buNone/>
            </a:pPr>
            <a:endParaRPr lang="id-ID" dirty="0"/>
          </a:p>
          <a:p>
            <a:pPr marL="0" indent="0">
              <a:buNone/>
            </a:pPr>
            <a:endParaRPr lang="en-AU" dirty="0"/>
          </a:p>
          <a:p>
            <a:endParaRPr lang="en-AU" dirty="0"/>
          </a:p>
        </p:txBody>
      </p:sp>
      <p:pic>
        <p:nvPicPr>
          <p:cNvPr id="4" name="image12.png"/>
          <p:cNvPicPr/>
          <p:nvPr/>
        </p:nvPicPr>
        <p:blipFill>
          <a:blip r:embed="rId2" cstate="print"/>
          <a:stretch>
            <a:fillRect/>
          </a:stretch>
        </p:blipFill>
        <p:spPr>
          <a:xfrm>
            <a:off x="3603811" y="1089213"/>
            <a:ext cx="4303059" cy="2447364"/>
          </a:xfrm>
          <a:prstGeom prst="rect">
            <a:avLst/>
          </a:prstGeom>
        </p:spPr>
      </p:pic>
    </p:spTree>
    <p:extLst>
      <p:ext uri="{BB962C8B-B14F-4D97-AF65-F5344CB8AC3E}">
        <p14:creationId xmlns:p14="http://schemas.microsoft.com/office/powerpoint/2010/main" val="1207679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18565"/>
            <a:ext cx="10058400" cy="5416475"/>
          </a:xfrm>
        </p:spPr>
        <p:txBody>
          <a:bodyPr>
            <a:normAutofit/>
          </a:bodyPr>
          <a:lstStyle/>
          <a:p>
            <a:pPr marL="0" indent="0">
              <a:buNone/>
            </a:pPr>
            <a:r>
              <a:rPr lang="id-ID" dirty="0" smtClean="0">
                <a:latin typeface="Times New Roman" panose="02020603050405020304" pitchFamily="18" charset="0"/>
                <a:cs typeface="Times New Roman" panose="02020603050405020304" pitchFamily="18" charset="0"/>
              </a:rPr>
              <a:t>3. Bagian </a:t>
            </a:r>
            <a:r>
              <a:rPr lang="id-ID" dirty="0">
                <a:latin typeface="Times New Roman" panose="02020603050405020304" pitchFamily="18" charset="0"/>
                <a:cs typeface="Times New Roman" panose="02020603050405020304" pitchFamily="18" charset="0"/>
              </a:rPr>
              <a:t>Akhir </a:t>
            </a:r>
            <a:r>
              <a:rPr lang="id-ID" dirty="0" smtClean="0">
                <a:latin typeface="Times New Roman" panose="02020603050405020304" pitchFamily="18" charset="0"/>
                <a:cs typeface="Times New Roman" panose="02020603050405020304" pitchFamily="18" charset="0"/>
              </a:rPr>
              <a:t>Belokan</a:t>
            </a:r>
          </a:p>
          <a:p>
            <a:pPr marL="0" indent="0">
              <a:buNone/>
            </a:pPr>
            <a:endParaRPr lang="id-ID" dirty="0">
              <a:latin typeface="Times New Roman" panose="02020603050405020304" pitchFamily="18" charset="0"/>
              <a:cs typeface="Times New Roman" panose="02020603050405020304" pitchFamily="18" charset="0"/>
            </a:endParaRPr>
          </a:p>
          <a:p>
            <a:pPr marL="0" indent="0">
              <a:buNone/>
            </a:pPr>
            <a:endParaRPr lang="id-ID" dirty="0" smtClean="0">
              <a:latin typeface="Times New Roman" panose="02020603050405020304" pitchFamily="18" charset="0"/>
              <a:cs typeface="Times New Roman" panose="02020603050405020304" pitchFamily="18" charset="0"/>
            </a:endParaRPr>
          </a:p>
          <a:p>
            <a:pPr marL="0" indent="0">
              <a:buNone/>
            </a:pPr>
            <a:endParaRPr lang="id-ID" dirty="0">
              <a:latin typeface="Times New Roman" panose="02020603050405020304" pitchFamily="18" charset="0"/>
              <a:cs typeface="Times New Roman" panose="02020603050405020304" pitchFamily="18" charset="0"/>
            </a:endParaRPr>
          </a:p>
          <a:p>
            <a:pPr marL="0" indent="0">
              <a:buNone/>
            </a:pPr>
            <a:endParaRPr lang="id-ID" dirty="0" smtClean="0">
              <a:latin typeface="Times New Roman" panose="02020603050405020304" pitchFamily="18" charset="0"/>
              <a:cs typeface="Times New Roman" panose="02020603050405020304" pitchFamily="18" charset="0"/>
            </a:endParaRPr>
          </a:p>
          <a:p>
            <a:pPr marL="0" indent="0">
              <a:buNone/>
            </a:pPr>
            <a:endParaRPr lang="id-ID" dirty="0" smtClean="0">
              <a:latin typeface="Times New Roman" panose="02020603050405020304" pitchFamily="18" charset="0"/>
              <a:cs typeface="Times New Roman" panose="02020603050405020304" pitchFamily="18" charset="0"/>
            </a:endParaRPr>
          </a:p>
          <a:p>
            <a:pPr marL="0" indent="0">
              <a:buNone/>
            </a:pPr>
            <a:endParaRPr lang="id-ID" dirty="0" smtClean="0">
              <a:latin typeface="Times New Roman" panose="02020603050405020304" pitchFamily="18" charset="0"/>
              <a:cs typeface="Times New Roman" panose="02020603050405020304" pitchFamily="18" charset="0"/>
            </a:endParaRPr>
          </a:p>
          <a:p>
            <a:pPr marL="0" indent="0">
              <a:buNone/>
            </a:pPr>
            <a:r>
              <a:rPr lang="id-ID" dirty="0" smtClean="0">
                <a:latin typeface="Times New Roman" panose="02020603050405020304" pitchFamily="18" charset="0"/>
                <a:cs typeface="Times New Roman" panose="02020603050405020304" pitchFamily="18" charset="0"/>
              </a:rPr>
              <a:t>			Grafik </a:t>
            </a:r>
            <a:r>
              <a:rPr lang="id-ID" dirty="0">
                <a:latin typeface="Times New Roman" panose="02020603050405020304" pitchFamily="18" charset="0"/>
                <a:cs typeface="Times New Roman" panose="02020603050405020304" pitchFamily="18" charset="0"/>
              </a:rPr>
              <a:t>Bagian Akhir Belokan Jarak 85 </a:t>
            </a:r>
            <a:r>
              <a:rPr lang="id-ID" dirty="0" smtClean="0">
                <a:latin typeface="Times New Roman" panose="02020603050405020304" pitchFamily="18" charset="0"/>
                <a:cs typeface="Times New Roman" panose="02020603050405020304" pitchFamily="18" charset="0"/>
              </a:rPr>
              <a:t>cm</a:t>
            </a:r>
            <a:endParaRPr lang="id-ID" dirty="0">
              <a:latin typeface="Times New Roman" panose="02020603050405020304" pitchFamily="18" charset="0"/>
              <a:cs typeface="Times New Roman" panose="02020603050405020304" pitchFamily="18" charset="0"/>
            </a:endParaRPr>
          </a:p>
          <a:p>
            <a:pPr marL="0" indent="0" algn="just">
              <a:buNone/>
            </a:pPr>
            <a:r>
              <a:rPr lang="id-ID" dirty="0" smtClean="0">
                <a:latin typeface="Times New Roman" panose="02020603050405020304" pitchFamily="18" charset="0"/>
                <a:cs typeface="Times New Roman" panose="02020603050405020304" pitchFamily="18" charset="0"/>
              </a:rPr>
              <a:t>Tengah </a:t>
            </a:r>
            <a:r>
              <a:rPr lang="id-ID" dirty="0">
                <a:latin typeface="Times New Roman" panose="02020603050405020304" pitchFamily="18" charset="0"/>
                <a:cs typeface="Times New Roman" panose="02020603050405020304" pitchFamily="18" charset="0"/>
              </a:rPr>
              <a:t>belokan pada tebing sebelah luar mengalami gerusan yang terjadi di sekitar bangunan check dam sebesar -0,74 cm atau 2,6% dari gerusan pada belokan sungai tanpa pemasangan check dam, bagian tebing yang berada di seberangnya mengalami gerusan sebesar -1,46 cm atau sekitar 2,57% dari gerusan pada belokan sungai tanpa pemasangan check dam, namun terdapat pula endapan disekitar kaki bendung yaitu sebesar +0,85 cm. Penurunan pada dasar sungai terjadi rata-rata gerusan sebesar -3,69 cm atau   2,43%   dari   gerusan   tanpa   check   dam. Kecepatan aliran saat memasuki bagian awal belokan relatif kecil dan air tertahan pada badan check dam, sehingga kecepatan aliran minimum pada sungai berada pada check dam bagian hulu.</a:t>
            </a:r>
          </a:p>
          <a:p>
            <a:pPr marL="0" indent="0">
              <a:buNone/>
            </a:pPr>
            <a:endParaRPr lang="en-AU" dirty="0"/>
          </a:p>
          <a:p>
            <a:endParaRPr lang="en-AU" dirty="0"/>
          </a:p>
        </p:txBody>
      </p:sp>
      <p:pic>
        <p:nvPicPr>
          <p:cNvPr id="4" name="image13.png"/>
          <p:cNvPicPr/>
          <p:nvPr/>
        </p:nvPicPr>
        <p:blipFill>
          <a:blip r:embed="rId2" cstate="print"/>
          <a:stretch>
            <a:fillRect/>
          </a:stretch>
        </p:blipFill>
        <p:spPr>
          <a:xfrm>
            <a:off x="3482788" y="1024609"/>
            <a:ext cx="4329953" cy="2302193"/>
          </a:xfrm>
          <a:prstGeom prst="rect">
            <a:avLst/>
          </a:prstGeom>
        </p:spPr>
      </p:pic>
    </p:spTree>
    <p:extLst>
      <p:ext uri="{BB962C8B-B14F-4D97-AF65-F5344CB8AC3E}">
        <p14:creationId xmlns:p14="http://schemas.microsoft.com/office/powerpoint/2010/main" val="194988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64776"/>
            <a:ext cx="10058400" cy="5470264"/>
          </a:xfrm>
        </p:spPr>
        <p:txBody>
          <a:bodyPr/>
          <a:lstStyle/>
          <a:p>
            <a:pPr marL="0" indent="0" algn="just">
              <a:buNone/>
            </a:pPr>
            <a:r>
              <a:rPr lang="id-ID" b="1" dirty="0" smtClean="0">
                <a:latin typeface="Times New Roman" panose="02020603050405020304" pitchFamily="18" charset="0"/>
                <a:cs typeface="Times New Roman" panose="02020603050405020304" pitchFamily="18" charset="0"/>
              </a:rPr>
              <a:t>c. Check </a:t>
            </a:r>
            <a:r>
              <a:rPr lang="id-ID" b="1" dirty="0">
                <a:latin typeface="Times New Roman" panose="02020603050405020304" pitchFamily="18" charset="0"/>
                <a:cs typeface="Times New Roman" panose="02020603050405020304" pitchFamily="18" charset="0"/>
              </a:rPr>
              <a:t>Dam Jarak 102 cm</a:t>
            </a:r>
            <a:endParaRPr lang="en-AU" dirty="0">
              <a:latin typeface="Times New Roman" panose="02020603050405020304" pitchFamily="18" charset="0"/>
              <a:cs typeface="Times New Roman" panose="02020603050405020304" pitchFamily="18" charset="0"/>
            </a:endParaRPr>
          </a:p>
          <a:p>
            <a:pPr marL="0" indent="0" algn="just">
              <a:buNone/>
            </a:pPr>
            <a:r>
              <a:rPr lang="id-ID" dirty="0">
                <a:latin typeface="Times New Roman" panose="02020603050405020304" pitchFamily="18" charset="0"/>
                <a:cs typeface="Times New Roman" panose="02020603050405020304" pitchFamily="18" charset="0"/>
              </a:rPr>
              <a:t> </a:t>
            </a:r>
            <a:r>
              <a:rPr lang="id-ID" dirty="0" smtClean="0">
                <a:latin typeface="Times New Roman" panose="02020603050405020304" pitchFamily="18" charset="0"/>
                <a:cs typeface="Times New Roman" panose="02020603050405020304" pitchFamily="18" charset="0"/>
              </a:rPr>
              <a:t>    1</a:t>
            </a:r>
            <a:r>
              <a:rPr lang="id-ID" dirty="0">
                <a:latin typeface="Times New Roman" panose="02020603050405020304" pitchFamily="18" charset="0"/>
                <a:cs typeface="Times New Roman" panose="02020603050405020304" pitchFamily="18" charset="0"/>
              </a:rPr>
              <a:t>. Bagian Awal </a:t>
            </a:r>
            <a:r>
              <a:rPr lang="id-ID" dirty="0" smtClean="0">
                <a:latin typeface="Times New Roman" panose="02020603050405020304" pitchFamily="18" charset="0"/>
                <a:cs typeface="Times New Roman" panose="02020603050405020304" pitchFamily="18" charset="0"/>
              </a:rPr>
              <a:t>Belokan</a:t>
            </a:r>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endParaRPr lang="id-ID" dirty="0" smtClean="0">
              <a:latin typeface="Times New Roman" panose="02020603050405020304" pitchFamily="18" charset="0"/>
              <a:cs typeface="Times New Roman" panose="02020603050405020304" pitchFamily="18" charset="0"/>
            </a:endParaRPr>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endParaRPr lang="id-ID" dirty="0" smtClean="0">
              <a:latin typeface="Times New Roman" panose="02020603050405020304" pitchFamily="18" charset="0"/>
              <a:cs typeface="Times New Roman" panose="02020603050405020304" pitchFamily="18" charset="0"/>
            </a:endParaRPr>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endParaRPr lang="id-ID" dirty="0" smtClean="0">
              <a:latin typeface="Times New Roman" panose="02020603050405020304" pitchFamily="18" charset="0"/>
              <a:cs typeface="Times New Roman" panose="02020603050405020304" pitchFamily="18" charset="0"/>
            </a:endParaRPr>
          </a:p>
          <a:p>
            <a:pPr marL="0" indent="0" algn="just">
              <a:buNone/>
            </a:pPr>
            <a:r>
              <a:rPr lang="id-ID" dirty="0" smtClean="0">
                <a:latin typeface="Times New Roman" panose="02020603050405020304" pitchFamily="18" charset="0"/>
                <a:cs typeface="Times New Roman" panose="02020603050405020304" pitchFamily="18" charset="0"/>
              </a:rPr>
              <a:t>			     Grafik </a:t>
            </a:r>
            <a:r>
              <a:rPr lang="id-ID" dirty="0">
                <a:latin typeface="Times New Roman" panose="02020603050405020304" pitchFamily="18" charset="0"/>
                <a:cs typeface="Times New Roman" panose="02020603050405020304" pitchFamily="18" charset="0"/>
              </a:rPr>
              <a:t>Bagian Awal Belokan Jarak 102 </a:t>
            </a:r>
            <a:r>
              <a:rPr lang="id-ID" dirty="0" smtClean="0">
                <a:latin typeface="Times New Roman" panose="02020603050405020304" pitchFamily="18" charset="0"/>
                <a:cs typeface="Times New Roman" panose="02020603050405020304" pitchFamily="18" charset="0"/>
              </a:rPr>
              <a:t>cm</a:t>
            </a:r>
          </a:p>
          <a:p>
            <a:pPr marL="0" indent="0" algn="just">
              <a:buNone/>
            </a:pPr>
            <a:endParaRPr lang="id-ID" dirty="0" smtClean="0">
              <a:latin typeface="Times New Roman" panose="02020603050405020304" pitchFamily="18" charset="0"/>
              <a:cs typeface="Times New Roman" panose="02020603050405020304" pitchFamily="18" charset="0"/>
            </a:endParaRPr>
          </a:p>
          <a:p>
            <a:pPr marL="0" indent="0" algn="just">
              <a:buNone/>
            </a:pPr>
            <a:r>
              <a:rPr lang="id-ID" dirty="0" smtClean="0">
                <a:latin typeface="Times New Roman" panose="02020603050405020304" pitchFamily="18" charset="0"/>
                <a:cs typeface="Times New Roman" panose="02020603050405020304" pitchFamily="18" charset="0"/>
              </a:rPr>
              <a:t>Bagian </a:t>
            </a:r>
            <a:r>
              <a:rPr lang="id-ID" dirty="0">
                <a:latin typeface="Times New Roman" panose="02020603050405020304" pitchFamily="18" charset="0"/>
                <a:cs typeface="Times New Roman" panose="02020603050405020304" pitchFamily="18" charset="0"/>
              </a:rPr>
              <a:t>ini mengalamigerusan yang terjadi di sekitar bangunan check dam sebesar - 2,16 cm atau 2,08% dari  gerusan belokan sungai tanpa pemasangan check dam sedangkan pada bagian tebing yang berada di seberangnya mengalami sedimentasi sebesar +1,2 cm atau 2,67%dari sedimentasi pada belokan sungai tanpa pemasangan check dam. Penurunan pada dasar sungai terjadi rata- rata gerusan sebesar -0,38 cm atau 3,47% dari penurunan dasar sungai tanpa pemasangan check dam .</a:t>
            </a:r>
            <a:endParaRPr lang="en-AU" dirty="0">
              <a:latin typeface="Times New Roman" panose="02020603050405020304" pitchFamily="18" charset="0"/>
              <a:cs typeface="Times New Roman" panose="02020603050405020304" pitchFamily="18" charset="0"/>
            </a:endParaRPr>
          </a:p>
          <a:p>
            <a:pPr marL="0" indent="0">
              <a:buNone/>
            </a:pPr>
            <a:endParaRPr lang="id-ID" dirty="0" smtClean="0"/>
          </a:p>
          <a:p>
            <a:pPr marL="0" indent="0">
              <a:buNone/>
            </a:pPr>
            <a:endParaRPr lang="id-ID" dirty="0"/>
          </a:p>
          <a:p>
            <a:pPr marL="0" indent="0">
              <a:buNone/>
            </a:pPr>
            <a:endParaRPr lang="en-AU" dirty="0"/>
          </a:p>
          <a:p>
            <a:endParaRPr lang="en-AU" dirty="0"/>
          </a:p>
        </p:txBody>
      </p:sp>
      <p:pic>
        <p:nvPicPr>
          <p:cNvPr id="7" name="image14.png"/>
          <p:cNvPicPr/>
          <p:nvPr/>
        </p:nvPicPr>
        <p:blipFill>
          <a:blip r:embed="rId2" cstate="print"/>
          <a:stretch>
            <a:fillRect/>
          </a:stretch>
        </p:blipFill>
        <p:spPr>
          <a:xfrm>
            <a:off x="3897406" y="1413062"/>
            <a:ext cx="4397188" cy="2271432"/>
          </a:xfrm>
          <a:prstGeom prst="rect">
            <a:avLst/>
          </a:prstGeom>
        </p:spPr>
      </p:pic>
    </p:spTree>
    <p:extLst>
      <p:ext uri="{BB962C8B-B14F-4D97-AF65-F5344CB8AC3E}">
        <p14:creationId xmlns:p14="http://schemas.microsoft.com/office/powerpoint/2010/main" val="1202445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45459"/>
            <a:ext cx="10058400" cy="5389581"/>
          </a:xfrm>
        </p:spPr>
        <p:txBody>
          <a:bodyPr>
            <a:normAutofit lnSpcReduction="10000"/>
          </a:bodyPr>
          <a:lstStyle/>
          <a:p>
            <a:pPr marL="0" indent="0">
              <a:buNone/>
            </a:pPr>
            <a:r>
              <a:rPr lang="id-ID" dirty="0" smtClean="0">
                <a:latin typeface="Times New Roman" panose="02020603050405020304" pitchFamily="18" charset="0"/>
                <a:cs typeface="Times New Roman" panose="02020603050405020304" pitchFamily="18" charset="0"/>
              </a:rPr>
              <a:t>2. Bagian tengah belokan</a:t>
            </a:r>
          </a:p>
          <a:p>
            <a:pPr marL="0" indent="0">
              <a:buNone/>
            </a:pPr>
            <a:endParaRPr lang="id-ID" dirty="0">
              <a:latin typeface="Times New Roman" panose="02020603050405020304" pitchFamily="18" charset="0"/>
              <a:cs typeface="Times New Roman" panose="02020603050405020304" pitchFamily="18" charset="0"/>
            </a:endParaRPr>
          </a:p>
          <a:p>
            <a:pPr marL="0" indent="0">
              <a:buNone/>
            </a:pPr>
            <a:endParaRPr lang="id-ID" dirty="0" smtClean="0">
              <a:latin typeface="Times New Roman" panose="02020603050405020304" pitchFamily="18" charset="0"/>
              <a:cs typeface="Times New Roman" panose="02020603050405020304" pitchFamily="18" charset="0"/>
            </a:endParaRPr>
          </a:p>
          <a:p>
            <a:pPr marL="0" indent="0">
              <a:buNone/>
            </a:pPr>
            <a:endParaRPr lang="id-ID" dirty="0">
              <a:latin typeface="Times New Roman" panose="02020603050405020304" pitchFamily="18" charset="0"/>
              <a:cs typeface="Times New Roman" panose="02020603050405020304" pitchFamily="18" charset="0"/>
            </a:endParaRPr>
          </a:p>
          <a:p>
            <a:pPr marL="0" indent="0">
              <a:buNone/>
            </a:pPr>
            <a:endParaRPr lang="id-ID" dirty="0" smtClean="0">
              <a:latin typeface="Times New Roman" panose="02020603050405020304" pitchFamily="18" charset="0"/>
              <a:cs typeface="Times New Roman" panose="02020603050405020304" pitchFamily="18" charset="0"/>
            </a:endParaRPr>
          </a:p>
          <a:p>
            <a:pPr marL="0" indent="0">
              <a:buNone/>
            </a:pPr>
            <a:endParaRPr lang="id-ID" dirty="0">
              <a:latin typeface="Times New Roman" panose="02020603050405020304" pitchFamily="18" charset="0"/>
              <a:cs typeface="Times New Roman" panose="02020603050405020304" pitchFamily="18" charset="0"/>
            </a:endParaRPr>
          </a:p>
          <a:p>
            <a:pPr marL="0" indent="0">
              <a:buNone/>
            </a:pPr>
            <a:endParaRPr lang="id-ID" dirty="0" smtClean="0">
              <a:latin typeface="Times New Roman" panose="02020603050405020304" pitchFamily="18" charset="0"/>
              <a:cs typeface="Times New Roman" panose="02020603050405020304" pitchFamily="18" charset="0"/>
            </a:endParaRPr>
          </a:p>
          <a:p>
            <a:pPr marL="0" indent="0">
              <a:buNone/>
            </a:pPr>
            <a:r>
              <a:rPr lang="id-ID" dirty="0" smtClean="0">
                <a:latin typeface="Times New Roman" panose="02020603050405020304" pitchFamily="18" charset="0"/>
                <a:cs typeface="Times New Roman" panose="02020603050405020304" pitchFamily="18" charset="0"/>
              </a:rPr>
              <a:t>			</a:t>
            </a:r>
          </a:p>
          <a:p>
            <a:pPr marL="0" indent="0">
              <a:buNone/>
            </a:pPr>
            <a:r>
              <a:rPr lang="id-ID" dirty="0" smtClean="0">
                <a:latin typeface="Times New Roman" panose="02020603050405020304" pitchFamily="18" charset="0"/>
                <a:cs typeface="Times New Roman" panose="02020603050405020304" pitchFamily="18" charset="0"/>
              </a:rPr>
              <a:t>			Grafik </a:t>
            </a:r>
            <a:r>
              <a:rPr lang="id-ID" dirty="0">
                <a:latin typeface="Times New Roman" panose="02020603050405020304" pitchFamily="18" charset="0"/>
                <a:cs typeface="Times New Roman" panose="02020603050405020304" pitchFamily="18" charset="0"/>
              </a:rPr>
              <a:t>BagianTengah Belokan Jarak </a:t>
            </a:r>
            <a:r>
              <a:rPr lang="id-ID" dirty="0" smtClean="0">
                <a:latin typeface="Times New Roman" panose="02020603050405020304" pitchFamily="18" charset="0"/>
                <a:cs typeface="Times New Roman" panose="02020603050405020304" pitchFamily="18" charset="0"/>
              </a:rPr>
              <a:t>102cm</a:t>
            </a:r>
            <a:endParaRPr lang="id-ID" dirty="0">
              <a:latin typeface="Times New Roman" panose="02020603050405020304" pitchFamily="18" charset="0"/>
              <a:cs typeface="Times New Roman" panose="02020603050405020304" pitchFamily="18" charset="0"/>
            </a:endParaRPr>
          </a:p>
          <a:p>
            <a:pPr marL="0" indent="0" algn="just">
              <a:buNone/>
            </a:pPr>
            <a:r>
              <a:rPr lang="id-ID" dirty="0">
                <a:latin typeface="Times New Roman" panose="02020603050405020304" pitchFamily="18" charset="0"/>
                <a:cs typeface="Times New Roman" panose="02020603050405020304" pitchFamily="18" charset="0"/>
              </a:rPr>
              <a:t>Mengalami gerusan  pada bagian tengah belokan, untuk selebihnya dapat dilihat pada lampiran. Dari grafik diatas tampak pada tengah belokan pada tebing sebelah luar mengalami gerusan yang terjadi di sekitar bangunan check dam sebesar -0,5 cm atau 6,58% dari gerusan pada belokan sungai tanpa pemasangan check dam, dan pada bagian tebing yang berada di seberangnya mengalami gerusan sebesar -0,24 cm atau 14,67% dari gerusan pada belokan sungai tanpa pemasangan check dam. Penurunan pada dasar sungai terjadi rata- rata gerusan sebesar -0,55 cm atau 6,32% dari penurunan dasar sungai tanpa pemasanan check dam.</a:t>
            </a:r>
            <a:endParaRPr lang="en-AU" dirty="0">
              <a:latin typeface="Times New Roman" panose="02020603050405020304" pitchFamily="18" charset="0"/>
              <a:cs typeface="Times New Roman" panose="02020603050405020304" pitchFamily="18" charset="0"/>
            </a:endParaRPr>
          </a:p>
          <a:p>
            <a:pPr marL="0" indent="0">
              <a:buNone/>
            </a:pPr>
            <a:endParaRPr lang="id-ID" dirty="0" smtClean="0"/>
          </a:p>
          <a:p>
            <a:pPr marL="0" indent="0">
              <a:buNone/>
            </a:pPr>
            <a:endParaRPr lang="en-AU" dirty="0"/>
          </a:p>
        </p:txBody>
      </p:sp>
      <p:pic>
        <p:nvPicPr>
          <p:cNvPr id="4" name="image15.png"/>
          <p:cNvPicPr/>
          <p:nvPr/>
        </p:nvPicPr>
        <p:blipFill>
          <a:blip r:embed="rId2" cstate="print"/>
          <a:stretch>
            <a:fillRect/>
          </a:stretch>
        </p:blipFill>
        <p:spPr>
          <a:xfrm>
            <a:off x="3657600" y="997417"/>
            <a:ext cx="4464423" cy="2445030"/>
          </a:xfrm>
          <a:prstGeom prst="rect">
            <a:avLst/>
          </a:prstGeom>
        </p:spPr>
      </p:pic>
    </p:spTree>
    <p:extLst>
      <p:ext uri="{BB962C8B-B14F-4D97-AF65-F5344CB8AC3E}">
        <p14:creationId xmlns:p14="http://schemas.microsoft.com/office/powerpoint/2010/main" val="2797203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45459"/>
            <a:ext cx="10058400" cy="5389581"/>
          </a:xfrm>
        </p:spPr>
        <p:txBody>
          <a:bodyPr>
            <a:normAutofit/>
          </a:bodyPr>
          <a:lstStyle/>
          <a:p>
            <a:pPr marL="0" indent="0" algn="just">
              <a:buNone/>
            </a:pPr>
            <a:r>
              <a:rPr lang="id-ID" dirty="0">
                <a:latin typeface="Times New Roman" panose="02020603050405020304" pitchFamily="18" charset="0"/>
                <a:cs typeface="Times New Roman" panose="02020603050405020304" pitchFamily="18" charset="0"/>
              </a:rPr>
              <a:t>3</a:t>
            </a:r>
            <a:r>
              <a:rPr lang="id-ID" dirty="0" smtClean="0">
                <a:latin typeface="Times New Roman" panose="02020603050405020304" pitchFamily="18" charset="0"/>
                <a:cs typeface="Times New Roman" panose="02020603050405020304" pitchFamily="18" charset="0"/>
              </a:rPr>
              <a:t>. Bagian Akhir belokan</a:t>
            </a:r>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endParaRPr lang="id-ID" dirty="0" smtClean="0">
              <a:latin typeface="Times New Roman" panose="02020603050405020304" pitchFamily="18" charset="0"/>
              <a:cs typeface="Times New Roman" panose="02020603050405020304" pitchFamily="18" charset="0"/>
            </a:endParaRPr>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endParaRPr lang="id-ID" dirty="0" smtClean="0">
              <a:latin typeface="Times New Roman" panose="02020603050405020304" pitchFamily="18" charset="0"/>
              <a:cs typeface="Times New Roman" panose="02020603050405020304" pitchFamily="18" charset="0"/>
            </a:endParaRPr>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endParaRPr lang="id-ID" dirty="0" smtClean="0">
              <a:latin typeface="Times New Roman" panose="02020603050405020304" pitchFamily="18" charset="0"/>
              <a:cs typeface="Times New Roman" panose="02020603050405020304" pitchFamily="18" charset="0"/>
            </a:endParaRPr>
          </a:p>
          <a:p>
            <a:pPr marL="0" indent="0" algn="just">
              <a:buNone/>
            </a:pPr>
            <a:r>
              <a:rPr lang="id-ID" dirty="0" smtClean="0">
                <a:latin typeface="Times New Roman" panose="02020603050405020304" pitchFamily="18" charset="0"/>
                <a:cs typeface="Times New Roman" panose="02020603050405020304" pitchFamily="18" charset="0"/>
              </a:rPr>
              <a:t>			</a:t>
            </a:r>
          </a:p>
          <a:p>
            <a:pPr marL="0" indent="0" algn="just">
              <a:buNone/>
            </a:pPr>
            <a:r>
              <a:rPr lang="id-ID" dirty="0" smtClean="0">
                <a:latin typeface="Times New Roman" panose="02020603050405020304" pitchFamily="18" charset="0"/>
                <a:cs typeface="Times New Roman" panose="02020603050405020304" pitchFamily="18" charset="0"/>
              </a:rPr>
              <a:t>			Grafik Bagian Akhir </a:t>
            </a:r>
            <a:r>
              <a:rPr lang="id-ID" dirty="0">
                <a:latin typeface="Times New Roman" panose="02020603050405020304" pitchFamily="18" charset="0"/>
                <a:cs typeface="Times New Roman" panose="02020603050405020304" pitchFamily="18" charset="0"/>
              </a:rPr>
              <a:t>Belokan Jarak </a:t>
            </a:r>
            <a:r>
              <a:rPr lang="id-ID" dirty="0" smtClean="0">
                <a:latin typeface="Times New Roman" panose="02020603050405020304" pitchFamily="18" charset="0"/>
                <a:cs typeface="Times New Roman" panose="02020603050405020304" pitchFamily="18" charset="0"/>
              </a:rPr>
              <a:t>102cm</a:t>
            </a:r>
            <a:endParaRPr lang="id-ID" dirty="0">
              <a:latin typeface="Times New Roman" panose="02020603050405020304" pitchFamily="18" charset="0"/>
              <a:cs typeface="Times New Roman" panose="02020603050405020304" pitchFamily="18" charset="0"/>
            </a:endParaRPr>
          </a:p>
          <a:p>
            <a:pPr marL="0" indent="0" algn="just">
              <a:buNone/>
            </a:pPr>
            <a:r>
              <a:rPr lang="id-ID" dirty="0">
                <a:latin typeface="Times New Roman" panose="02020603050405020304" pitchFamily="18" charset="0"/>
                <a:cs typeface="Times New Roman" panose="02020603050405020304" pitchFamily="18" charset="0"/>
              </a:rPr>
              <a:t>Dari grafik diatas tampak pada tengah belokan pada tebing sebelah luar mengalami gerusan yang terjadi di sekitar bangunan check dam sebesar -2,20 cm atau 7,5% dari gerusan belokan sungai tanpa pemasangan check dam, dan pada bagian tebing yang berada di seberangnya mengalami gerusan sebesar -4 cm atau 2,86% dari gerusan pada belokan sungai tanpa pemasangan check dam. Penurunan pada dasar sungai terjadi rata- rata gerusan sebesar -4,09 cm atau 3,64% dari penurunan dasar sungai tanpa peasangan check dam.</a:t>
            </a:r>
            <a:endParaRPr lang="en-AU" dirty="0">
              <a:latin typeface="Times New Roman" panose="02020603050405020304" pitchFamily="18" charset="0"/>
              <a:cs typeface="Times New Roman" panose="02020603050405020304" pitchFamily="18" charset="0"/>
            </a:endParaRPr>
          </a:p>
          <a:p>
            <a:pPr marL="0" indent="0">
              <a:buNone/>
            </a:pPr>
            <a:endParaRPr lang="id-ID" dirty="0" smtClean="0"/>
          </a:p>
          <a:p>
            <a:pPr marL="0" indent="0">
              <a:buNone/>
            </a:pPr>
            <a:endParaRPr lang="en-AU" dirty="0"/>
          </a:p>
        </p:txBody>
      </p:sp>
      <p:pic>
        <p:nvPicPr>
          <p:cNvPr id="5" name="image16.png"/>
          <p:cNvPicPr/>
          <p:nvPr/>
        </p:nvPicPr>
        <p:blipFill>
          <a:blip r:embed="rId2" cstate="print"/>
          <a:stretch>
            <a:fillRect/>
          </a:stretch>
        </p:blipFill>
        <p:spPr>
          <a:xfrm>
            <a:off x="3482789" y="1035760"/>
            <a:ext cx="4652682" cy="2689075"/>
          </a:xfrm>
          <a:prstGeom prst="rect">
            <a:avLst/>
          </a:prstGeom>
        </p:spPr>
      </p:pic>
    </p:spTree>
    <p:extLst>
      <p:ext uri="{BB962C8B-B14F-4D97-AF65-F5344CB8AC3E}">
        <p14:creationId xmlns:p14="http://schemas.microsoft.com/office/powerpoint/2010/main" val="211349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45459"/>
            <a:ext cx="10058400" cy="5389581"/>
          </a:xfrm>
        </p:spPr>
        <p:txBody>
          <a:bodyPr>
            <a:normAutofit lnSpcReduction="10000"/>
          </a:bodyPr>
          <a:lstStyle/>
          <a:p>
            <a:pPr marL="0" indent="0" algn="just">
              <a:buNone/>
            </a:pPr>
            <a:r>
              <a:rPr lang="id-ID" b="1" dirty="0" smtClean="0">
                <a:latin typeface="Times New Roman" panose="02020603050405020304" pitchFamily="18" charset="0"/>
                <a:cs typeface="Times New Roman" panose="02020603050405020304" pitchFamily="18" charset="0"/>
              </a:rPr>
              <a:t>d. Pola dan bentuk gerusan</a:t>
            </a:r>
          </a:p>
          <a:p>
            <a:pPr marL="0" indent="0">
              <a:buNone/>
            </a:pPr>
            <a:r>
              <a:rPr lang="id-ID" dirty="0"/>
              <a:t> </a:t>
            </a:r>
            <a:r>
              <a:rPr lang="id-ID" dirty="0" smtClean="0"/>
              <a:t>   1</a:t>
            </a:r>
            <a:r>
              <a:rPr lang="id-ID" dirty="0"/>
              <a:t>. Check dam Jarak 68 cm</a:t>
            </a:r>
            <a:endParaRPr lang="en-AU" dirty="0"/>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endParaRPr lang="id-ID" dirty="0" smtClean="0">
              <a:latin typeface="Times New Roman" panose="02020603050405020304" pitchFamily="18" charset="0"/>
              <a:cs typeface="Times New Roman" panose="02020603050405020304" pitchFamily="18" charset="0"/>
            </a:endParaRPr>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endParaRPr lang="id-ID" dirty="0" smtClean="0">
              <a:latin typeface="Times New Roman" panose="02020603050405020304" pitchFamily="18" charset="0"/>
              <a:cs typeface="Times New Roman" panose="02020603050405020304" pitchFamily="18" charset="0"/>
            </a:endParaRPr>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endParaRPr lang="id-ID" dirty="0" smtClean="0">
              <a:latin typeface="Times New Roman" panose="02020603050405020304" pitchFamily="18" charset="0"/>
              <a:cs typeface="Times New Roman" panose="02020603050405020304" pitchFamily="18" charset="0"/>
            </a:endParaRPr>
          </a:p>
          <a:p>
            <a:pPr marL="0" indent="0" algn="just">
              <a:buNone/>
            </a:pPr>
            <a:r>
              <a:rPr lang="id-ID" dirty="0" smtClean="0">
                <a:latin typeface="Times New Roman" panose="02020603050405020304" pitchFamily="18" charset="0"/>
                <a:cs typeface="Times New Roman" panose="02020603050405020304" pitchFamily="18" charset="0"/>
              </a:rPr>
              <a:t>			</a:t>
            </a:r>
          </a:p>
          <a:p>
            <a:pPr marL="0" indent="0" algn="ctr">
              <a:buNone/>
            </a:pPr>
            <a:r>
              <a:rPr lang="id-ID" dirty="0" smtClean="0">
                <a:latin typeface="Times New Roman" panose="02020603050405020304" pitchFamily="18" charset="0"/>
                <a:cs typeface="Times New Roman" panose="02020603050405020304" pitchFamily="18" charset="0"/>
              </a:rPr>
              <a:t>Gambar Kontur </a:t>
            </a:r>
            <a:r>
              <a:rPr lang="id-ID" dirty="0">
                <a:latin typeface="Times New Roman" panose="02020603050405020304" pitchFamily="18" charset="0"/>
                <a:cs typeface="Times New Roman" panose="02020603050405020304" pitchFamily="18" charset="0"/>
              </a:rPr>
              <a:t>Pola pada Variasi Check Dam 68 </a:t>
            </a:r>
            <a:r>
              <a:rPr lang="id-ID" dirty="0" smtClean="0">
                <a:latin typeface="Times New Roman" panose="02020603050405020304" pitchFamily="18" charset="0"/>
                <a:cs typeface="Times New Roman" panose="02020603050405020304" pitchFamily="18" charset="0"/>
              </a:rPr>
              <a:t>cm</a:t>
            </a:r>
          </a:p>
          <a:p>
            <a:pPr marL="0" indent="0" algn="ctr">
              <a:buNone/>
            </a:pPr>
            <a:endParaRPr lang="id-ID" dirty="0" smtClean="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a:t>
            </a:r>
            <a:r>
              <a:rPr lang="id-ID" dirty="0">
                <a:latin typeface="Times New Roman" panose="02020603050405020304" pitchFamily="18" charset="0"/>
                <a:cs typeface="Times New Roman" panose="02020603050405020304" pitchFamily="18" charset="0"/>
              </a:rPr>
              <a:t>Material dasar sungai ditujukan warna tosca. Gerusan terbesar ditunjukkan dengan warna hitam yang terjadi di tebing sebelah luar pada tengah hingga akhir belokan sungai sedangkan pengendapan terjadi pada tebing di seberangnya yang ditunjukkan dengan warna hijau yang terjadi pada awal hingga tengah belokan sungai.</a:t>
            </a:r>
            <a:endParaRPr lang="id-ID" dirty="0" smtClean="0">
              <a:latin typeface="Times New Roman" panose="02020603050405020304" pitchFamily="18" charset="0"/>
              <a:cs typeface="Times New Roman" panose="02020603050405020304" pitchFamily="18" charset="0"/>
            </a:endParaRPr>
          </a:p>
          <a:p>
            <a:pPr marL="0" indent="0">
              <a:buNone/>
            </a:pPr>
            <a:endParaRPr lang="en-AU" dirty="0"/>
          </a:p>
        </p:txBody>
      </p:sp>
      <p:pic>
        <p:nvPicPr>
          <p:cNvPr id="6" name="image17.png"/>
          <p:cNvPicPr/>
          <p:nvPr/>
        </p:nvPicPr>
        <p:blipFill>
          <a:blip r:embed="rId2" cstate="print"/>
          <a:stretch>
            <a:fillRect/>
          </a:stretch>
        </p:blipFill>
        <p:spPr>
          <a:xfrm>
            <a:off x="3768958" y="1498562"/>
            <a:ext cx="4654084" cy="2347297"/>
          </a:xfrm>
          <a:prstGeom prst="rect">
            <a:avLst/>
          </a:prstGeom>
        </p:spPr>
      </p:pic>
    </p:spTree>
    <p:extLst>
      <p:ext uri="{BB962C8B-B14F-4D97-AF65-F5344CB8AC3E}">
        <p14:creationId xmlns:p14="http://schemas.microsoft.com/office/powerpoint/2010/main" val="97811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3200" b="1" dirty="0" smtClean="0">
                <a:latin typeface="Times New Roman" panose="02020603050405020304" pitchFamily="18" charset="0"/>
                <a:cs typeface="Times New Roman" panose="02020603050405020304" pitchFamily="18" charset="0"/>
              </a:rPr>
              <a:t>LATAR BELAKANG</a:t>
            </a:r>
            <a:endParaRPr lang="en-AU"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id-ID" dirty="0" smtClean="0"/>
              <a:t>	</a:t>
            </a:r>
            <a:r>
              <a:rPr lang="en-US" dirty="0" err="1" smtClean="0">
                <a:latin typeface="Times New Roman" panose="02020603050405020304" pitchFamily="18" charset="0"/>
                <a:cs typeface="Times New Roman" panose="02020603050405020304" pitchFamily="18" charset="0"/>
              </a:rPr>
              <a:t>Kelongsoran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sering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terjadi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tebing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belokan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sungai</a:t>
            </a:r>
            <a:r>
              <a:rPr lang="id-ID" dirty="0">
                <a:latin typeface="Times New Roman" panose="02020603050405020304" pitchFamily="18" charset="0"/>
                <a:cs typeface="Times New Roman" panose="02020603050405020304" pitchFamily="18" charset="0"/>
              </a:rPr>
              <a:t>, kelongsorang tersebut di karenakan gerusan dan </a:t>
            </a:r>
            <a:r>
              <a:rPr lang="en-US" dirty="0" err="1">
                <a:latin typeface="Times New Roman" panose="02020603050405020304" pitchFamily="18" charset="0"/>
                <a:cs typeface="Times New Roman" panose="02020603050405020304" pitchFamily="18" charset="0"/>
              </a:rPr>
              <a:t>Gerusan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tersebut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terjadi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karena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adanya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aliran</a:t>
            </a:r>
            <a:r>
              <a:rPr lang="en-US" dirty="0">
                <a:latin typeface="Times New Roman" panose="02020603050405020304" pitchFamily="18" charset="0"/>
                <a:cs typeface="Times New Roman" panose="02020603050405020304" pitchFamily="18" charset="0"/>
              </a:rPr>
              <a:t> air yang </a:t>
            </a:r>
            <a:r>
              <a:rPr lang="en-US" dirty="0" err="1">
                <a:latin typeface="Times New Roman" panose="02020603050405020304" pitchFamily="18" charset="0"/>
                <a:cs typeface="Times New Roman" panose="02020603050405020304" pitchFamily="18" charset="0"/>
              </a:rPr>
              <a:t>bergerak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cepat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belokan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sungai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sehingga</a:t>
            </a:r>
            <a:r>
              <a:rPr lang="en-US" dirty="0">
                <a:latin typeface="Times New Roman" panose="02020603050405020304" pitchFamily="18" charset="0"/>
                <a:cs typeface="Times New Roman" panose="02020603050405020304" pitchFamily="18" charset="0"/>
              </a:rPr>
              <a:t> lama- </a:t>
            </a:r>
            <a:r>
              <a:rPr lang="en-US" dirty="0" err="1">
                <a:latin typeface="Times New Roman" panose="02020603050405020304" pitchFamily="18" charset="0"/>
                <a:cs typeface="Times New Roman" panose="02020603050405020304" pitchFamily="18" charset="0"/>
              </a:rPr>
              <a:t>kelamaan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tebing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bagian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belokan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mengalami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kelongsoran</a:t>
            </a:r>
            <a:r>
              <a:rPr lang="id-ID" dirty="0">
                <a:latin typeface="Times New Roman" panose="02020603050405020304" pitchFamily="18" charset="0"/>
                <a:cs typeface="Times New Roman" panose="02020603050405020304" pitchFamily="18" charset="0"/>
              </a:rPr>
              <a:t>.. Salah satu sungai yang tebingnya meengalami kelongsoran adalahSungai Bogowonto yang terletak di kabupaten purworejo. Tebing sungai pada Sungai Bogowonto mengalami kelongsoran karena gerusan yang terjadi terus-menerus akibat dari kecepatan aliran air yang tinggi.</a:t>
            </a:r>
            <a:endParaRPr lang="en-AU" dirty="0">
              <a:latin typeface="Times New Roman" panose="02020603050405020304" pitchFamily="18" charset="0"/>
              <a:cs typeface="Times New Roman" panose="02020603050405020304" pitchFamily="18" charset="0"/>
            </a:endParaRPr>
          </a:p>
          <a:p>
            <a:pPr marL="0" indent="0" algn="just">
              <a:buNone/>
            </a:pPr>
            <a:r>
              <a:rPr lang="id-ID"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Gerusan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belokan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sungai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merupakan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salah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masalah</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sering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terjadi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sungai.Untuk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mengurangi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gerusan</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terjadi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tebing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sungai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salah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cara</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digunakan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adalah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pemasangan</a:t>
            </a:r>
            <a:r>
              <a:rPr lang="en-US" dirty="0">
                <a:latin typeface="Times New Roman" panose="02020603050405020304" pitchFamily="18" charset="0"/>
                <a:cs typeface="Times New Roman" panose="02020603050405020304" pitchFamily="18" charset="0"/>
              </a:rPr>
              <a:t> check dam </a:t>
            </a:r>
            <a:r>
              <a:rPr lang="en-US" dirty="0" err="1">
                <a:latin typeface="Times New Roman" panose="02020603050405020304" pitchFamily="18" charset="0"/>
                <a:cs typeface="Times New Roman" panose="02020603050405020304" pitchFamily="18" charset="0"/>
              </a:rPr>
              <a:t>atau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tanggul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penghambat</a:t>
            </a:r>
            <a:r>
              <a:rPr lang="id-ID" dirty="0">
                <a:latin typeface="Times New Roman" panose="02020603050405020304" pitchFamily="18" charset="0"/>
                <a:cs typeface="Times New Roman" panose="02020603050405020304" pitchFamily="18" charset="0"/>
              </a:rPr>
              <a:t> pada belokan sungai</a:t>
            </a:r>
            <a:r>
              <a:rPr lang="en-US" dirty="0">
                <a:latin typeface="Times New Roman" panose="02020603050405020304" pitchFamily="18" charset="0"/>
                <a:cs typeface="Times New Roman" panose="02020603050405020304" pitchFamily="18" charset="0"/>
              </a:rPr>
              <a:t>. </a:t>
            </a:r>
            <a:endParaRPr lang="en-AU" dirty="0">
              <a:latin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656731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45459"/>
            <a:ext cx="10058400" cy="5389581"/>
          </a:xfrm>
        </p:spPr>
        <p:txBody>
          <a:bodyPr>
            <a:normAutofit/>
          </a:bodyPr>
          <a:lstStyle/>
          <a:p>
            <a:pPr marL="0" indent="0" algn="just">
              <a:buNone/>
            </a:pPr>
            <a:r>
              <a:rPr lang="id-ID" b="1" dirty="0" smtClean="0">
                <a:latin typeface="Times New Roman" panose="02020603050405020304" pitchFamily="18" charset="0"/>
                <a:cs typeface="Times New Roman" panose="02020603050405020304" pitchFamily="18" charset="0"/>
              </a:rPr>
              <a:t>d. Pola dan bentuk gerusan</a:t>
            </a:r>
          </a:p>
          <a:p>
            <a:pPr marL="0" indent="0">
              <a:buNone/>
            </a:pPr>
            <a:r>
              <a:rPr lang="id-ID" dirty="0">
                <a:latin typeface="Times New Roman" panose="02020603050405020304" pitchFamily="18" charset="0"/>
                <a:cs typeface="Times New Roman" panose="02020603050405020304" pitchFamily="18" charset="0"/>
              </a:rPr>
              <a:t> </a:t>
            </a:r>
            <a:r>
              <a:rPr lang="id-ID" dirty="0" smtClean="0">
                <a:latin typeface="Times New Roman" panose="02020603050405020304" pitchFamily="18" charset="0"/>
                <a:cs typeface="Times New Roman" panose="02020603050405020304" pitchFamily="18" charset="0"/>
              </a:rPr>
              <a:t>   1</a:t>
            </a:r>
            <a:r>
              <a:rPr lang="id-ID" dirty="0">
                <a:latin typeface="Times New Roman" panose="02020603050405020304" pitchFamily="18" charset="0"/>
                <a:cs typeface="Times New Roman" panose="02020603050405020304" pitchFamily="18" charset="0"/>
              </a:rPr>
              <a:t>. Check dam Jarak </a:t>
            </a:r>
            <a:r>
              <a:rPr lang="id-ID" dirty="0" smtClean="0">
                <a:latin typeface="Times New Roman" panose="02020603050405020304" pitchFamily="18" charset="0"/>
                <a:cs typeface="Times New Roman" panose="02020603050405020304" pitchFamily="18" charset="0"/>
              </a:rPr>
              <a:t>85 </a:t>
            </a:r>
            <a:r>
              <a:rPr lang="id-ID" dirty="0">
                <a:latin typeface="Times New Roman" panose="02020603050405020304" pitchFamily="18" charset="0"/>
                <a:cs typeface="Times New Roman" panose="02020603050405020304" pitchFamily="18" charset="0"/>
              </a:rPr>
              <a:t>cm</a:t>
            </a:r>
            <a:endParaRPr lang="en-AU" dirty="0">
              <a:latin typeface="Times New Roman" panose="02020603050405020304" pitchFamily="18" charset="0"/>
              <a:cs typeface="Times New Roman" panose="02020603050405020304" pitchFamily="18" charset="0"/>
            </a:endParaRPr>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endParaRPr lang="id-ID" dirty="0" smtClean="0">
              <a:latin typeface="Times New Roman" panose="02020603050405020304" pitchFamily="18" charset="0"/>
              <a:cs typeface="Times New Roman" panose="02020603050405020304" pitchFamily="18" charset="0"/>
            </a:endParaRPr>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endParaRPr lang="id-ID" dirty="0" smtClean="0">
              <a:latin typeface="Times New Roman" panose="02020603050405020304" pitchFamily="18" charset="0"/>
              <a:cs typeface="Times New Roman" panose="02020603050405020304" pitchFamily="18" charset="0"/>
            </a:endParaRPr>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endParaRPr lang="id-ID" dirty="0" smtClean="0">
              <a:latin typeface="Times New Roman" panose="02020603050405020304" pitchFamily="18" charset="0"/>
              <a:cs typeface="Times New Roman" panose="02020603050405020304" pitchFamily="18" charset="0"/>
            </a:endParaRPr>
          </a:p>
          <a:p>
            <a:pPr marL="0" indent="0" algn="just">
              <a:buNone/>
            </a:pPr>
            <a:r>
              <a:rPr lang="id-ID" dirty="0" smtClean="0">
                <a:latin typeface="Times New Roman" panose="02020603050405020304" pitchFamily="18" charset="0"/>
                <a:cs typeface="Times New Roman" panose="02020603050405020304" pitchFamily="18" charset="0"/>
              </a:rPr>
              <a:t>			</a:t>
            </a:r>
          </a:p>
          <a:p>
            <a:pPr marL="0" indent="0" algn="ctr">
              <a:buNone/>
            </a:pPr>
            <a:r>
              <a:rPr lang="id-ID" dirty="0" smtClean="0">
                <a:latin typeface="Times New Roman" panose="02020603050405020304" pitchFamily="18" charset="0"/>
                <a:cs typeface="Times New Roman" panose="02020603050405020304" pitchFamily="18" charset="0"/>
              </a:rPr>
              <a:t>Gambar Kontur </a:t>
            </a:r>
            <a:r>
              <a:rPr lang="id-ID" dirty="0">
                <a:latin typeface="Times New Roman" panose="02020603050405020304" pitchFamily="18" charset="0"/>
                <a:cs typeface="Times New Roman" panose="02020603050405020304" pitchFamily="18" charset="0"/>
              </a:rPr>
              <a:t>Pola pada Variasi Check Dam </a:t>
            </a:r>
            <a:r>
              <a:rPr lang="id-ID" dirty="0" smtClean="0">
                <a:latin typeface="Times New Roman" panose="02020603050405020304" pitchFamily="18" charset="0"/>
                <a:cs typeface="Times New Roman" panose="02020603050405020304" pitchFamily="18" charset="0"/>
              </a:rPr>
              <a:t>85 cm</a:t>
            </a:r>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r>
              <a:rPr lang="id-ID" dirty="0" smtClean="0">
                <a:latin typeface="Times New Roman" panose="02020603050405020304" pitchFamily="18" charset="0"/>
                <a:cs typeface="Times New Roman" panose="02020603050405020304" pitchFamily="18" charset="0"/>
              </a:rPr>
              <a:t>Material </a:t>
            </a:r>
            <a:r>
              <a:rPr lang="id-ID" dirty="0">
                <a:latin typeface="Times New Roman" panose="02020603050405020304" pitchFamily="18" charset="0"/>
                <a:cs typeface="Times New Roman" panose="02020603050405020304" pitchFamily="18" charset="0"/>
              </a:rPr>
              <a:t>dasar sungai ditunjukkan dengan warna hijau. Gerusan terbesar ditunjukkan dengan warna putih terjadi pada bagian tebing sebelah luar. Sedangkan pengendapan terjadi pada tebing diseberangnya yang ditunjukkan oleh warna kuning yang terjadi pada awal hingga tengah belokan sungai.</a:t>
            </a:r>
            <a:endParaRPr lang="en-AU" dirty="0">
              <a:latin typeface="Times New Roman" panose="02020603050405020304" pitchFamily="18" charset="0"/>
              <a:cs typeface="Times New Roman" panose="02020603050405020304"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438982" y="1271195"/>
            <a:ext cx="5314035" cy="2426746"/>
          </a:xfrm>
          <a:prstGeom prst="rect">
            <a:avLst/>
          </a:prstGeom>
          <a:noFill/>
        </p:spPr>
      </p:pic>
    </p:spTree>
    <p:extLst>
      <p:ext uri="{BB962C8B-B14F-4D97-AF65-F5344CB8AC3E}">
        <p14:creationId xmlns:p14="http://schemas.microsoft.com/office/powerpoint/2010/main" val="3275190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45459"/>
            <a:ext cx="10058400" cy="5389581"/>
          </a:xfrm>
        </p:spPr>
        <p:txBody>
          <a:bodyPr>
            <a:normAutofit lnSpcReduction="10000"/>
          </a:bodyPr>
          <a:lstStyle/>
          <a:p>
            <a:pPr marL="0" indent="0" algn="just">
              <a:buNone/>
            </a:pPr>
            <a:r>
              <a:rPr lang="id-ID" b="1" dirty="0" smtClean="0">
                <a:latin typeface="Times New Roman" panose="02020603050405020304" pitchFamily="18" charset="0"/>
                <a:cs typeface="Times New Roman" panose="02020603050405020304" pitchFamily="18" charset="0"/>
              </a:rPr>
              <a:t>d. Pola dan bentuk gerusan</a:t>
            </a:r>
          </a:p>
          <a:p>
            <a:pPr marL="0" indent="0">
              <a:buNone/>
            </a:pPr>
            <a:r>
              <a:rPr lang="id-ID" dirty="0">
                <a:latin typeface="Times New Roman" panose="02020603050405020304" pitchFamily="18" charset="0"/>
                <a:cs typeface="Times New Roman" panose="02020603050405020304" pitchFamily="18" charset="0"/>
              </a:rPr>
              <a:t> </a:t>
            </a:r>
            <a:r>
              <a:rPr lang="id-ID" dirty="0" smtClean="0">
                <a:latin typeface="Times New Roman" panose="02020603050405020304" pitchFamily="18" charset="0"/>
                <a:cs typeface="Times New Roman" panose="02020603050405020304" pitchFamily="18" charset="0"/>
              </a:rPr>
              <a:t>   1</a:t>
            </a:r>
            <a:r>
              <a:rPr lang="id-ID" dirty="0">
                <a:latin typeface="Times New Roman" panose="02020603050405020304" pitchFamily="18" charset="0"/>
                <a:cs typeface="Times New Roman" panose="02020603050405020304" pitchFamily="18" charset="0"/>
              </a:rPr>
              <a:t>. Check dam Jarak </a:t>
            </a:r>
            <a:r>
              <a:rPr lang="id-ID" dirty="0" smtClean="0">
                <a:latin typeface="Times New Roman" panose="02020603050405020304" pitchFamily="18" charset="0"/>
                <a:cs typeface="Times New Roman" panose="02020603050405020304" pitchFamily="18" charset="0"/>
              </a:rPr>
              <a:t>102 </a:t>
            </a:r>
            <a:r>
              <a:rPr lang="id-ID" dirty="0">
                <a:latin typeface="Times New Roman" panose="02020603050405020304" pitchFamily="18" charset="0"/>
                <a:cs typeface="Times New Roman" panose="02020603050405020304" pitchFamily="18" charset="0"/>
              </a:rPr>
              <a:t>cm</a:t>
            </a:r>
            <a:endParaRPr lang="en-AU" dirty="0">
              <a:latin typeface="Times New Roman" panose="02020603050405020304" pitchFamily="18" charset="0"/>
              <a:cs typeface="Times New Roman" panose="02020603050405020304" pitchFamily="18" charset="0"/>
            </a:endParaRPr>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endParaRPr lang="id-ID" dirty="0" smtClean="0">
              <a:latin typeface="Times New Roman" panose="02020603050405020304" pitchFamily="18" charset="0"/>
              <a:cs typeface="Times New Roman" panose="02020603050405020304" pitchFamily="18" charset="0"/>
            </a:endParaRPr>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endParaRPr lang="id-ID" dirty="0" smtClean="0">
              <a:latin typeface="Times New Roman" panose="02020603050405020304" pitchFamily="18" charset="0"/>
              <a:cs typeface="Times New Roman" panose="02020603050405020304" pitchFamily="18" charset="0"/>
            </a:endParaRPr>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endParaRPr lang="id-ID" dirty="0" smtClean="0">
              <a:latin typeface="Times New Roman" panose="02020603050405020304" pitchFamily="18" charset="0"/>
              <a:cs typeface="Times New Roman" panose="02020603050405020304" pitchFamily="18" charset="0"/>
            </a:endParaRPr>
          </a:p>
          <a:p>
            <a:pPr marL="0" indent="0" algn="just">
              <a:buNone/>
            </a:pPr>
            <a:r>
              <a:rPr lang="id-ID" dirty="0" smtClean="0">
                <a:latin typeface="Times New Roman" panose="02020603050405020304" pitchFamily="18" charset="0"/>
                <a:cs typeface="Times New Roman" panose="02020603050405020304" pitchFamily="18" charset="0"/>
              </a:rPr>
              <a:t>			</a:t>
            </a:r>
          </a:p>
          <a:p>
            <a:pPr marL="0" indent="0" algn="ctr">
              <a:buNone/>
            </a:pPr>
            <a:r>
              <a:rPr lang="id-ID" dirty="0" smtClean="0">
                <a:latin typeface="Times New Roman" panose="02020603050405020304" pitchFamily="18" charset="0"/>
                <a:cs typeface="Times New Roman" panose="02020603050405020304" pitchFamily="18" charset="0"/>
              </a:rPr>
              <a:t>Gambar Kontur </a:t>
            </a:r>
            <a:r>
              <a:rPr lang="id-ID" dirty="0">
                <a:latin typeface="Times New Roman" panose="02020603050405020304" pitchFamily="18" charset="0"/>
                <a:cs typeface="Times New Roman" panose="02020603050405020304" pitchFamily="18" charset="0"/>
              </a:rPr>
              <a:t>Pola pada Variasi Check Dam </a:t>
            </a:r>
            <a:r>
              <a:rPr lang="id-ID" dirty="0" smtClean="0">
                <a:latin typeface="Times New Roman" panose="02020603050405020304" pitchFamily="18" charset="0"/>
                <a:cs typeface="Times New Roman" panose="02020603050405020304" pitchFamily="18" charset="0"/>
              </a:rPr>
              <a:t>102 cm</a:t>
            </a:r>
          </a:p>
          <a:p>
            <a:pPr marL="0" indent="0" algn="just">
              <a:buNone/>
            </a:pPr>
            <a:endParaRPr lang="id-ID" dirty="0">
              <a:latin typeface="Times New Roman" panose="02020603050405020304" pitchFamily="18" charset="0"/>
              <a:cs typeface="Times New Roman" panose="02020603050405020304" pitchFamily="18" charset="0"/>
            </a:endParaRPr>
          </a:p>
          <a:p>
            <a:pPr marL="0" indent="0" algn="just">
              <a:buNone/>
            </a:pPr>
            <a:r>
              <a:rPr lang="id-ID" dirty="0" smtClean="0">
                <a:latin typeface="Times New Roman" panose="02020603050405020304" pitchFamily="18" charset="0"/>
                <a:cs typeface="Times New Roman" panose="02020603050405020304" pitchFamily="18" charset="0"/>
              </a:rPr>
              <a:t>Material </a:t>
            </a:r>
            <a:r>
              <a:rPr lang="id-ID" dirty="0">
                <a:latin typeface="Times New Roman" panose="02020603050405020304" pitchFamily="18" charset="0"/>
                <a:cs typeface="Times New Roman" panose="02020603050405020304" pitchFamily="18" charset="0"/>
              </a:rPr>
              <a:t>dasar sengai ditunjukkan dengan warna hijau lumut. Gerusan terbesar ditunjukkan dengan warna ungu terjadi pada bagian tebing sebelah luar. Sedangkan pengendapan terjadi pada bagian dalam tebing yang ditunjukan dengan warna hijau yang terjadi pada bagian awal belokan hingga bagian tengah belokan. Penurunan dasar sungai ditunjukkan dengan warna biru yang terjadi mulai dari awal belokan hingga akhir belokan sungai.Grafik Perbandingan Variasi Jarak Check dam</a:t>
            </a:r>
            <a:endParaRPr lang="en-AU" dirty="0">
              <a:latin typeface="Times New Roman" panose="02020603050405020304" pitchFamily="18" charset="0"/>
              <a:cs typeface="Times New Roman" panose="0202060305040502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657805" y="869986"/>
            <a:ext cx="4876389" cy="2975872"/>
          </a:xfrm>
          <a:prstGeom prst="rect">
            <a:avLst/>
          </a:prstGeom>
          <a:noFill/>
        </p:spPr>
      </p:pic>
    </p:spTree>
    <p:extLst>
      <p:ext uri="{BB962C8B-B14F-4D97-AF65-F5344CB8AC3E}">
        <p14:creationId xmlns:p14="http://schemas.microsoft.com/office/powerpoint/2010/main" val="1281268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3200" b="1" dirty="0" smtClean="0">
                <a:latin typeface="Times New Roman" panose="02020603050405020304" pitchFamily="18" charset="0"/>
                <a:cs typeface="Times New Roman" panose="02020603050405020304" pitchFamily="18" charset="0"/>
              </a:rPr>
              <a:t>KESIMPULAN</a:t>
            </a:r>
            <a:endParaRPr lang="en-AU"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err="1">
                <a:latin typeface="Times New Roman" panose="02020603050405020304" pitchFamily="18" charset="0"/>
                <a:cs typeface="Times New Roman" panose="02020603050405020304" pitchFamily="18" charset="0"/>
              </a:rPr>
              <a:t>Berdasarkan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hasil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pengujian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pembahasan</a:t>
            </a:r>
            <a:r>
              <a:rPr lang="id-ID" dirty="0">
                <a:latin typeface="Times New Roman" panose="02020603050405020304" pitchFamily="18" charset="0"/>
                <a:cs typeface="Times New Roman" panose="02020603050405020304" pitchFamily="18" charset="0"/>
              </a:rPr>
              <a:t>, di dapat kesimpulan :</a:t>
            </a:r>
            <a:endParaRPr lang="en-AU"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Gerusan maksimum terjadi pada akhir belokan sungai dengan cek dam jarak 68 cm sebesar -3,72 cm dan penurunan dasar sungai sebesar 4,32cm serta tidak mengalami pengendapan.</a:t>
            </a:r>
            <a:endParaRPr lang="en-AU"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Faktor kecepatan aliran air mempengaruhi terjadinya gerusan pada belokan sungai dimana pada awal belokan yang memiliki kecepatan aliran kecil gerusan yang terjadi tidak terlalu besar, sebaliknya kecepatan aliran air yang besar terjadi pada akhir belokan dan pada bagian ini terjadi gerusan yang besar pula.</a:t>
            </a:r>
            <a:endParaRPr lang="en-AU"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Pengaruh pemasangan cek dam dengan variasi jarak pada belokan sungai adalah pada saat awal memasuki belokan cek dam dengan jarak 85 cm efektif untuk digunakan, kemudian pada bagian tengah belokan efektif digunakan cek dam dengan jarak 102 cm, dan pada bagian akhir belokan efektif digunakan cek dam dengan jarak 85 cm.</a:t>
            </a:r>
            <a:endParaRPr lang="en-AU" dirty="0">
              <a:latin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525955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27847"/>
            <a:ext cx="10058400" cy="5107193"/>
          </a:xfrm>
        </p:spPr>
        <p:txBody>
          <a:bodyPr>
            <a:normAutofit/>
          </a:bodyPr>
          <a:lstStyle/>
          <a:p>
            <a:pPr marL="273050" lvl="1" indent="-273050" algn="ctr">
              <a:buNone/>
            </a:pPr>
            <a:endParaRPr lang="id-ID" sz="2400" b="1" dirty="0" smtClean="0">
              <a:latin typeface="Times New Roman" panose="02020603050405020304" pitchFamily="18" charset="0"/>
              <a:cs typeface="Times New Roman" panose="02020603050405020304" pitchFamily="18" charset="0"/>
            </a:endParaRPr>
          </a:p>
          <a:p>
            <a:pPr marL="273050" lvl="1" indent="-273050" algn="ctr">
              <a:buNone/>
            </a:pPr>
            <a:r>
              <a:rPr lang="en-US" sz="2400" b="1" dirty="0" smtClean="0">
                <a:latin typeface="Times New Roman" panose="02020603050405020304" pitchFamily="18" charset="0"/>
                <a:cs typeface="Times New Roman" panose="02020603050405020304" pitchFamily="18" charset="0"/>
              </a:rPr>
              <a:t>R</a:t>
            </a:r>
            <a:r>
              <a:rPr lang="id-ID" sz="2400" b="1" dirty="0" smtClean="0">
                <a:latin typeface="Times New Roman" panose="02020603050405020304" pitchFamily="18" charset="0"/>
                <a:cs typeface="Times New Roman" panose="02020603050405020304" pitchFamily="18" charset="0"/>
              </a:rPr>
              <a:t>UMUSAN MASALAH</a:t>
            </a:r>
            <a:endParaRPr lang="en-AU" sz="2400" dirty="0">
              <a:latin typeface="Times New Roman" panose="02020603050405020304" pitchFamily="18" charset="0"/>
              <a:cs typeface="Times New Roman" panose="02020603050405020304" pitchFamily="18" charset="0"/>
            </a:endParaRPr>
          </a:p>
          <a:p>
            <a:pPr marL="0" indent="0">
              <a:buNone/>
            </a:pPr>
            <a:r>
              <a:rPr lang="en-US" dirty="0" err="1">
                <a:latin typeface="Times New Roman" panose="02020603050405020304" pitchFamily="18" charset="0"/>
                <a:cs typeface="Times New Roman" panose="02020603050405020304" pitchFamily="18" charset="0"/>
              </a:rPr>
              <a:t>Berdasarkan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latar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belakang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identifikasi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masalah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diatas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rumusan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masalah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dalam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penelitian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adalah</a:t>
            </a:r>
            <a:r>
              <a:rPr lang="en-US" dirty="0">
                <a:latin typeface="Times New Roman" panose="02020603050405020304" pitchFamily="18" charset="0"/>
                <a:cs typeface="Times New Roman" panose="02020603050405020304" pitchFamily="18" charset="0"/>
              </a:rPr>
              <a:t> : </a:t>
            </a:r>
            <a:endParaRPr lang="en-AU"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en-US" dirty="0" err="1" smtClean="0">
                <a:latin typeface="Times New Roman" panose="02020603050405020304" pitchFamily="18" charset="0"/>
                <a:cs typeface="Times New Roman" panose="02020603050405020304" pitchFamily="18" charset="0"/>
              </a:rPr>
              <a:t>Bagaimana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pengaruh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pemasangan</a:t>
            </a:r>
            <a:r>
              <a:rPr lang="en-US" dirty="0">
                <a:latin typeface="Times New Roman" panose="02020603050405020304" pitchFamily="18" charset="0"/>
                <a:cs typeface="Times New Roman" panose="02020603050405020304" pitchFamily="18" charset="0"/>
              </a:rPr>
              <a:t> check dam </a:t>
            </a:r>
            <a:r>
              <a:rPr lang="en-US" dirty="0" err="1">
                <a:latin typeface="Times New Roman" panose="02020603050405020304" pitchFamily="18" charset="0"/>
                <a:cs typeface="Times New Roman" panose="02020603050405020304" pitchFamily="18" charset="0"/>
              </a:rPr>
              <a:t>dengan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variasi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jarak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belokan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sungai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terhadap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kedalaman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gerusan</a:t>
            </a:r>
            <a:r>
              <a:rPr lang="en-US" dirty="0" smtClean="0">
                <a:latin typeface="Times New Roman" panose="02020603050405020304" pitchFamily="18" charset="0"/>
                <a:cs typeface="Times New Roman" panose="02020603050405020304" pitchFamily="18" charset="0"/>
              </a:rPr>
              <a:t>?</a:t>
            </a:r>
            <a:endParaRPr lang="id-ID" dirty="0" smtClean="0">
              <a:latin typeface="Times New Roman" panose="02020603050405020304" pitchFamily="18" charset="0"/>
              <a:cs typeface="Times New Roman" panose="02020603050405020304" pitchFamily="18" charset="0"/>
            </a:endParaRPr>
          </a:p>
          <a:p>
            <a:pPr marL="0" lvl="0" indent="0">
              <a:buNone/>
            </a:pPr>
            <a:endParaRPr lang="en-AU" dirty="0">
              <a:latin typeface="Times New Roman" panose="02020603050405020304" pitchFamily="18" charset="0"/>
              <a:cs typeface="Times New Roman" panose="02020603050405020304" pitchFamily="18" charset="0"/>
            </a:endParaRPr>
          </a:p>
          <a:p>
            <a:pPr marL="0" indent="0" algn="ctr">
              <a:buNone/>
            </a:pPr>
            <a:r>
              <a:rPr lang="id-ID" sz="2400" b="1" dirty="0" smtClean="0">
                <a:latin typeface="Times New Roman" panose="02020603050405020304" pitchFamily="18" charset="0"/>
                <a:cs typeface="Times New Roman" panose="02020603050405020304" pitchFamily="18" charset="0"/>
              </a:rPr>
              <a:t>TUJUAN MASALAH</a:t>
            </a:r>
            <a:endParaRPr lang="en-AU"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id-ID" dirty="0">
                <a:latin typeface="Times New Roman" panose="02020603050405020304" pitchFamily="18" charset="0"/>
                <a:cs typeface="Times New Roman" panose="02020603050405020304" pitchFamily="18" charset="0"/>
              </a:rPr>
              <a:t>Mengetahui besarnya gerusan yang terjadi pada belokan sungai model </a:t>
            </a:r>
            <a:r>
              <a:rPr lang="en-US" dirty="0" err="1" smtClean="0">
                <a:latin typeface="Times New Roman" panose="02020603050405020304" pitchFamily="18" charset="0"/>
                <a:cs typeface="Times New Roman" panose="02020603050405020304" pitchFamily="18" charset="0"/>
              </a:rPr>
              <a:t>skala</a:t>
            </a:r>
            <a:r>
              <a:rPr lang="en-US" dirty="0" smtClean="0">
                <a:latin typeface="Times New Roman" panose="02020603050405020304" pitchFamily="18" charset="0"/>
                <a:cs typeface="Times New Roman" panose="02020603050405020304" pitchFamily="18" charset="0"/>
              </a:rPr>
              <a:t> </a:t>
            </a:r>
            <a:r>
              <a:rPr lang="id-ID" dirty="0" smtClean="0">
                <a:latin typeface="Times New Roman" panose="02020603050405020304" pitchFamily="18" charset="0"/>
                <a:cs typeface="Times New Roman" panose="02020603050405020304" pitchFamily="18" charset="0"/>
              </a:rPr>
              <a:t>laboratoium </a:t>
            </a:r>
            <a:endParaRPr lang="id-ID"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id-ID" dirty="0" smtClean="0">
                <a:latin typeface="Times New Roman" panose="02020603050405020304" pitchFamily="18" charset="0"/>
                <a:cs typeface="Times New Roman" panose="02020603050405020304" pitchFamily="18" charset="0"/>
              </a:rPr>
              <a:t>Mengetahui </a:t>
            </a:r>
            <a:r>
              <a:rPr lang="id-ID" dirty="0">
                <a:latin typeface="Times New Roman" panose="02020603050405020304" pitchFamily="18" charset="0"/>
                <a:cs typeface="Times New Roman" panose="02020603050405020304" pitchFamily="18" charset="0"/>
              </a:rPr>
              <a:t>pengaruh pemasangan check dam dengan variasi jarak pada belokan sungai model laboratorium</a:t>
            </a:r>
            <a:r>
              <a:rPr lang="id-ID" dirty="0" smtClean="0">
                <a:latin typeface="Times New Roman" panose="02020603050405020304" pitchFamily="18" charset="0"/>
                <a:cs typeface="Times New Roman" panose="02020603050405020304" pitchFamily="18" charset="0"/>
              </a:rPr>
              <a:t>.</a:t>
            </a:r>
            <a:endParaRPr lang="en-A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602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4319372" cy="611440"/>
          </a:xfrm>
        </p:spPr>
        <p:txBody>
          <a:bodyPr>
            <a:normAutofit/>
          </a:bodyPr>
          <a:lstStyle/>
          <a:p>
            <a:pPr algn="ctr"/>
            <a:r>
              <a:rPr lang="id-ID" sz="3200" b="1" dirty="0" smtClean="0">
                <a:latin typeface="Times New Roman" panose="02020603050405020304" pitchFamily="18" charset="0"/>
                <a:cs typeface="Times New Roman" panose="02020603050405020304" pitchFamily="18" charset="0"/>
              </a:rPr>
              <a:t>TINJAUAN PUSTAKA</a:t>
            </a:r>
            <a:endParaRPr lang="en-AU"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593669"/>
            <a:ext cx="10058400" cy="4441371"/>
          </a:xfrm>
        </p:spPr>
        <p:txBody>
          <a:bodyPr/>
          <a:lstStyle/>
          <a:p>
            <a:endParaRPr lang="en-AU" dirty="0"/>
          </a:p>
        </p:txBody>
      </p:sp>
      <p:grpSp>
        <p:nvGrpSpPr>
          <p:cNvPr id="4" name="Group 3"/>
          <p:cNvGrpSpPr/>
          <p:nvPr/>
        </p:nvGrpSpPr>
        <p:grpSpPr>
          <a:xfrm>
            <a:off x="3504483" y="2224507"/>
            <a:ext cx="5846423" cy="3673070"/>
            <a:chOff x="1293713" y="2055294"/>
            <a:chExt cx="5968455" cy="3742938"/>
          </a:xfrm>
        </p:grpSpPr>
        <p:sp>
          <p:nvSpPr>
            <p:cNvPr id="5" name="Oval 4"/>
            <p:cNvSpPr/>
            <p:nvPr/>
          </p:nvSpPr>
          <p:spPr>
            <a:xfrm flipH="1">
              <a:off x="3214678" y="3286124"/>
              <a:ext cx="1857388" cy="107157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dirty="0">
                  <a:solidFill>
                    <a:schemeClr val="tx1"/>
                  </a:solidFill>
                </a:rPr>
                <a:t>Tinjuan pusaka</a:t>
              </a:r>
            </a:p>
          </p:txBody>
        </p:sp>
        <p:grpSp>
          <p:nvGrpSpPr>
            <p:cNvPr id="7" name="Group 6"/>
            <p:cNvGrpSpPr/>
            <p:nvPr/>
          </p:nvGrpSpPr>
          <p:grpSpPr>
            <a:xfrm>
              <a:off x="1293713" y="2055294"/>
              <a:ext cx="5968455" cy="3742938"/>
              <a:chOff x="1293713" y="2055294"/>
              <a:chExt cx="5968455" cy="3742938"/>
            </a:xfrm>
          </p:grpSpPr>
          <p:cxnSp>
            <p:nvCxnSpPr>
              <p:cNvPr id="8" name="Straight Arrow Connector 7"/>
              <p:cNvCxnSpPr/>
              <p:nvPr/>
            </p:nvCxnSpPr>
            <p:spPr>
              <a:xfrm rot="10800000">
                <a:off x="2285984" y="3071810"/>
                <a:ext cx="1000132" cy="571504"/>
              </a:xfrm>
              <a:prstGeom prst="straightConnector1">
                <a:avLst/>
              </a:prstGeom>
              <a:ln>
                <a:tailEnd type="arrow"/>
              </a:ln>
            </p:spPr>
            <p:style>
              <a:lnRef idx="1">
                <a:schemeClr val="accent6"/>
              </a:lnRef>
              <a:fillRef idx="2">
                <a:schemeClr val="accent6"/>
              </a:fillRef>
              <a:effectRef idx="1">
                <a:schemeClr val="accent6"/>
              </a:effectRef>
              <a:fontRef idx="minor">
                <a:schemeClr val="dk1"/>
              </a:fontRef>
            </p:style>
          </p:cxnSp>
          <p:sp>
            <p:nvSpPr>
              <p:cNvPr id="9" name="Rounded Rectangle 8"/>
              <p:cNvSpPr/>
              <p:nvPr/>
            </p:nvSpPr>
            <p:spPr>
              <a:xfrm>
                <a:off x="1293713" y="2071678"/>
                <a:ext cx="2213744" cy="10001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dirty="0" smtClean="0">
                    <a:solidFill>
                      <a:schemeClr val="tx1"/>
                    </a:solidFill>
                  </a:rPr>
                  <a:t>Proses terjadinya sungai</a:t>
                </a:r>
                <a:endParaRPr lang="id-ID" dirty="0">
                  <a:solidFill>
                    <a:schemeClr val="tx1"/>
                  </a:solidFill>
                </a:endParaRPr>
              </a:p>
            </p:txBody>
          </p:sp>
          <p:sp>
            <p:nvSpPr>
              <p:cNvPr id="17" name="Rounded Rectangle 16"/>
              <p:cNvSpPr/>
              <p:nvPr/>
            </p:nvSpPr>
            <p:spPr>
              <a:xfrm>
                <a:off x="5024194" y="2055294"/>
                <a:ext cx="2237974" cy="9920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dirty="0" smtClean="0">
                    <a:solidFill>
                      <a:schemeClr val="tx1"/>
                    </a:solidFill>
                  </a:rPr>
                  <a:t>Profil memanjang dan melintang sungai</a:t>
                </a:r>
                <a:endParaRPr lang="id-ID" dirty="0">
                  <a:solidFill>
                    <a:schemeClr val="tx1"/>
                  </a:solidFill>
                </a:endParaRPr>
              </a:p>
            </p:txBody>
          </p:sp>
          <p:cxnSp>
            <p:nvCxnSpPr>
              <p:cNvPr id="18" name="Straight Arrow Connector 17"/>
              <p:cNvCxnSpPr/>
              <p:nvPr/>
            </p:nvCxnSpPr>
            <p:spPr>
              <a:xfrm flipV="1">
                <a:off x="5072067" y="3060675"/>
                <a:ext cx="1071114" cy="689795"/>
              </a:xfrm>
              <a:prstGeom prst="straightConnector1">
                <a:avLst/>
              </a:prstGeom>
              <a:ln>
                <a:tailEnd type="arrow"/>
              </a:ln>
            </p:spPr>
            <p:style>
              <a:lnRef idx="1">
                <a:schemeClr val="accent6"/>
              </a:lnRef>
              <a:fillRef idx="2">
                <a:schemeClr val="accent6"/>
              </a:fillRef>
              <a:effectRef idx="1">
                <a:schemeClr val="accent6"/>
              </a:effectRef>
              <a:fontRef idx="minor">
                <a:schemeClr val="dk1"/>
              </a:fontRef>
            </p:style>
          </p:cxnSp>
          <p:sp>
            <p:nvSpPr>
              <p:cNvPr id="19" name="Rounded Rectangle 18"/>
              <p:cNvSpPr/>
              <p:nvPr/>
            </p:nvSpPr>
            <p:spPr>
              <a:xfrm>
                <a:off x="2910420" y="4879416"/>
                <a:ext cx="2465903" cy="9188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dirty="0">
                    <a:solidFill>
                      <a:schemeClr val="tx1"/>
                    </a:solidFill>
                  </a:rPr>
                  <a:t>Proses Perkembangan sungai</a:t>
                </a:r>
              </a:p>
            </p:txBody>
          </p:sp>
          <p:cxnSp>
            <p:nvCxnSpPr>
              <p:cNvPr id="20" name="Straight Arrow Connector 19"/>
              <p:cNvCxnSpPr/>
              <p:nvPr/>
            </p:nvCxnSpPr>
            <p:spPr>
              <a:xfrm>
                <a:off x="4143373" y="4357693"/>
                <a:ext cx="0" cy="521723"/>
              </a:xfrm>
              <a:prstGeom prst="straightConnector1">
                <a:avLst/>
              </a:prstGeom>
              <a:ln>
                <a:tailEnd type="arrow"/>
              </a:ln>
            </p:spPr>
            <p:style>
              <a:lnRef idx="1">
                <a:schemeClr val="accent6"/>
              </a:lnRef>
              <a:fillRef idx="2">
                <a:schemeClr val="accent6"/>
              </a:fillRef>
              <a:effectRef idx="1">
                <a:schemeClr val="accent6"/>
              </a:effectRef>
              <a:fontRef idx="minor">
                <a:schemeClr val="dk1"/>
              </a:fontRef>
            </p:style>
          </p:cxnSp>
        </p:grpSp>
      </p:grpSp>
    </p:spTree>
    <p:extLst>
      <p:ext uri="{BB962C8B-B14F-4D97-AF65-F5344CB8AC3E}">
        <p14:creationId xmlns:p14="http://schemas.microsoft.com/office/powerpoint/2010/main" val="3331201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3792583" cy="990263"/>
          </a:xfrm>
        </p:spPr>
        <p:txBody>
          <a:bodyPr>
            <a:normAutofit/>
          </a:bodyPr>
          <a:lstStyle/>
          <a:p>
            <a:pPr algn="ctr"/>
            <a:r>
              <a:rPr lang="id-ID" sz="3200" b="1" dirty="0" smtClean="0">
                <a:latin typeface="Times New Roman" panose="02020603050405020304" pitchFamily="18" charset="0"/>
                <a:cs typeface="Times New Roman" panose="02020603050405020304" pitchFamily="18" charset="0"/>
              </a:rPr>
              <a:t>MET</a:t>
            </a:r>
            <a:r>
              <a:rPr lang="en-US" sz="3200" b="1" dirty="0" smtClean="0">
                <a:latin typeface="Times New Roman" panose="02020603050405020304" pitchFamily="18" charset="0"/>
                <a:cs typeface="Times New Roman" panose="02020603050405020304" pitchFamily="18" charset="0"/>
              </a:rPr>
              <a:t>O</a:t>
            </a:r>
            <a:r>
              <a:rPr lang="id-ID" sz="3200" b="1" dirty="0" smtClean="0">
                <a:latin typeface="Times New Roman" panose="02020603050405020304" pitchFamily="18" charset="0"/>
                <a:cs typeface="Times New Roman" panose="02020603050405020304" pitchFamily="18" charset="0"/>
              </a:rPr>
              <a:t>DOLOGI</a:t>
            </a:r>
            <a:endParaRPr lang="en-AU"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id-ID"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Pengujian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digunakan</a:t>
            </a:r>
            <a:r>
              <a:rPr lang="en-US" dirty="0">
                <a:latin typeface="Times New Roman" panose="02020603050405020304" pitchFamily="18" charset="0"/>
                <a:cs typeface="Times New Roman" panose="02020603050405020304" pitchFamily="18" charset="0"/>
              </a:rPr>
              <a:t> model </a:t>
            </a:r>
            <a:r>
              <a:rPr lang="en-US" dirty="0" err="1">
                <a:latin typeface="Times New Roman" panose="02020603050405020304" pitchFamily="18" charset="0"/>
                <a:cs typeface="Times New Roman" panose="02020603050405020304" pitchFamily="18" charset="0"/>
              </a:rPr>
              <a:t>belokan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sungai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bahan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dasar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saluran</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dapat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tergerus</a:t>
            </a:r>
            <a:r>
              <a:rPr lang="id-ID"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Pengujian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merupakan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uji</a:t>
            </a:r>
            <a:r>
              <a:rPr lang="en-US" dirty="0">
                <a:latin typeface="Times New Roman" panose="02020603050405020304" pitchFamily="18" charset="0"/>
                <a:cs typeface="Times New Roman" panose="02020603050405020304" pitchFamily="18" charset="0"/>
              </a:rPr>
              <a:t> model </a:t>
            </a:r>
            <a:r>
              <a:rPr lang="en-US" dirty="0" err="1">
                <a:latin typeface="Times New Roman" panose="02020603050405020304" pitchFamily="18" charset="0"/>
                <a:cs typeface="Times New Roman" panose="02020603050405020304" pitchFamily="18" charset="0"/>
              </a:rPr>
              <a:t>hidrolika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menggunakan</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flume </a:t>
            </a:r>
            <a:r>
              <a:rPr lang="en-US" dirty="0" err="1">
                <a:latin typeface="Times New Roman" panose="02020603050405020304" pitchFamily="18" charset="0"/>
                <a:cs typeface="Times New Roman" panose="02020603050405020304" pitchFamily="18" charset="0"/>
              </a:rPr>
              <a:t>sungai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panjang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belokan</a:t>
            </a:r>
            <a:r>
              <a:rPr lang="en-US" dirty="0">
                <a:latin typeface="Times New Roman" panose="02020603050405020304" pitchFamily="18" charset="0"/>
                <a:cs typeface="Times New Roman" panose="02020603050405020304" pitchFamily="18" charset="0"/>
              </a:rPr>
              <a:t> 5m, </a:t>
            </a:r>
            <a:r>
              <a:rPr lang="en-US" dirty="0" err="1">
                <a:latin typeface="Times New Roman" panose="02020603050405020304" pitchFamily="18" charset="0"/>
                <a:cs typeface="Times New Roman" panose="02020603050405020304" pitchFamily="18" charset="0"/>
              </a:rPr>
              <a:t>lebar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dalam</a:t>
            </a:r>
            <a:r>
              <a:rPr lang="en-US" dirty="0">
                <a:latin typeface="Times New Roman" panose="02020603050405020304" pitchFamily="18" charset="0"/>
                <a:cs typeface="Times New Roman" panose="02020603050405020304" pitchFamily="18" charset="0"/>
              </a:rPr>
              <a:t> 0,8 m, </a:t>
            </a:r>
            <a:r>
              <a:rPr lang="en-US" dirty="0" err="1">
                <a:latin typeface="Times New Roman" panose="02020603050405020304" pitchFamily="18" charset="0"/>
                <a:cs typeface="Times New Roman" panose="02020603050405020304" pitchFamily="18" charset="0"/>
              </a:rPr>
              <a:t>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tinggi</a:t>
            </a:r>
            <a:r>
              <a:rPr lang="en-US" dirty="0">
                <a:latin typeface="Times New Roman" panose="02020603050405020304" pitchFamily="18" charset="0"/>
                <a:cs typeface="Times New Roman" panose="02020603050405020304" pitchFamily="18" charset="0"/>
              </a:rPr>
              <a:t> 0,5 m.</a:t>
            </a:r>
            <a:r>
              <a:rPr lang="id-ID" dirty="0">
                <a:latin typeface="Times New Roman" panose="02020603050405020304" pitchFamily="18" charset="0"/>
                <a:cs typeface="Times New Roman" panose="02020603050405020304" pitchFamily="18" charset="0"/>
              </a:rPr>
              <a:t>Saluran berbentuk trapesium dengan sudut belokan 90 derajat, terdapat 7 buah check dam pada belokan dengan jarak antar check dam adalah 68cm dan air tidak bersedimen. Pengamatan dilakukan dengan debit konstan 7,07 liter/detik, 3 variasi jarak pemasangan check dam yaitu 68 cm, 85cm, dan 102 cm terhadap arah aliran selama 3 jam setiap variasi jaraknya.</a:t>
            </a:r>
            <a:endParaRPr lang="en-AU"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Penelitian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menggunakan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pendekatan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kuantitatif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berupa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perhitungan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besar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gerusan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tebing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belokan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sungai</a:t>
            </a:r>
            <a:r>
              <a:rPr lang="en-US" dirty="0">
                <a:latin typeface="Times New Roman" panose="02020603050405020304" pitchFamily="18" charset="0"/>
                <a:cs typeface="Times New Roman" panose="02020603050405020304" pitchFamily="18" charset="0"/>
              </a:rPr>
              <a:t>.</a:t>
            </a:r>
            <a:r>
              <a:rPr lang="id-ID" dirty="0">
                <a:latin typeface="Times New Roman" panose="02020603050405020304" pitchFamily="18" charset="0"/>
                <a:cs typeface="Times New Roman" panose="02020603050405020304" pitchFamily="18" charset="0"/>
              </a:rPr>
              <a:t> Berikut waktu dan tempat penelitian:</a:t>
            </a:r>
            <a:endParaRPr lang="en-AU" dirty="0">
              <a:latin typeface="Times New Roman" panose="02020603050405020304" pitchFamily="18" charset="0"/>
              <a:cs typeface="Times New Roman" panose="02020603050405020304" pitchFamily="18" charset="0"/>
            </a:endParaRPr>
          </a:p>
          <a:p>
            <a:pPr algn="just"/>
            <a:r>
              <a:rPr lang="id-ID" dirty="0">
                <a:latin typeface="Times New Roman" panose="02020603050405020304" pitchFamily="18" charset="0"/>
                <a:cs typeface="Times New Roman" panose="02020603050405020304" pitchFamily="18" charset="0"/>
              </a:rPr>
              <a:t>Tanggal 	: 4 April 2018 - 17 Mei 2018</a:t>
            </a:r>
            <a:endParaRPr lang="en-AU" dirty="0">
              <a:latin typeface="Times New Roman" panose="02020603050405020304" pitchFamily="18" charset="0"/>
              <a:cs typeface="Times New Roman" panose="02020603050405020304" pitchFamily="18" charset="0"/>
            </a:endParaRPr>
          </a:p>
          <a:p>
            <a:pPr algn="just"/>
            <a:r>
              <a:rPr lang="id-ID" dirty="0">
                <a:latin typeface="Times New Roman" panose="02020603050405020304" pitchFamily="18" charset="0"/>
                <a:cs typeface="Times New Roman" panose="02020603050405020304" pitchFamily="18" charset="0"/>
              </a:rPr>
              <a:t>Lokasi</a:t>
            </a:r>
            <a:r>
              <a:rPr lang="en-US" dirty="0">
                <a:latin typeface="Times New Roman" panose="02020603050405020304" pitchFamily="18" charset="0"/>
                <a:cs typeface="Times New Roman" panose="02020603050405020304" pitchFamily="18" charset="0"/>
              </a:rPr>
              <a:t>     </a:t>
            </a:r>
            <a:r>
              <a:rPr lang="id-ID" dirty="0">
                <a:latin typeface="Times New Roman" panose="02020603050405020304" pitchFamily="18" charset="0"/>
                <a:cs typeface="Times New Roman" panose="02020603050405020304" pitchFamily="18" charset="0"/>
              </a:rPr>
              <a:t>: Laboratorium Hidrolika Jurusan Pendidikan Teknik Sipil dan </a:t>
            </a:r>
            <a:r>
              <a:rPr lang="en-US" dirty="0">
                <a:latin typeface="Times New Roman" panose="02020603050405020304" pitchFamily="18" charset="0"/>
                <a:cs typeface="Times New Roman" panose="02020603050405020304" pitchFamily="18" charset="0"/>
              </a:rPr>
              <a:t>  </a:t>
            </a:r>
            <a:r>
              <a:rPr lang="id-ID" dirty="0">
                <a:latin typeface="Times New Roman" panose="02020603050405020304" pitchFamily="18" charset="0"/>
                <a:cs typeface="Times New Roman" panose="02020603050405020304" pitchFamily="18" charset="0"/>
              </a:rPr>
              <a:t>Perencanaan, Fakultas Teknik, Universitas Negeri Yogyakarta</a:t>
            </a:r>
            <a:endParaRPr lang="en-AU"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788399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27441"/>
            <a:ext cx="5177246" cy="1048662"/>
          </a:xfrm>
        </p:spPr>
        <p:txBody>
          <a:bodyPr>
            <a:normAutofit/>
          </a:bodyPr>
          <a:lstStyle/>
          <a:p>
            <a:pPr algn="ctr"/>
            <a:r>
              <a:rPr lang="id-ID" sz="3200" b="1" dirty="0" smtClean="0"/>
              <a:t>TAHAPAN PENELITIAN</a:t>
            </a:r>
            <a:endParaRPr lang="en-AU" sz="3200" b="1" dirty="0"/>
          </a:p>
        </p:txBody>
      </p:sp>
      <p:sp>
        <p:nvSpPr>
          <p:cNvPr id="3" name="Content Placeholder 2"/>
          <p:cNvSpPr>
            <a:spLocks noGrp="1"/>
          </p:cNvSpPr>
          <p:nvPr>
            <p:ph idx="1"/>
          </p:nvPr>
        </p:nvSpPr>
        <p:spPr>
          <a:xfrm>
            <a:off x="1066800" y="1627093"/>
            <a:ext cx="10058400" cy="4625789"/>
          </a:xfrm>
        </p:spPr>
        <p:txBody>
          <a:bodyPr>
            <a:normAutofit fontScale="85000" lnSpcReduction="20000"/>
          </a:bodyPr>
          <a:lstStyle/>
          <a:p>
            <a:pPr marL="547688" lvl="2" indent="-547688" algn="just">
              <a:buNone/>
            </a:pPr>
            <a:r>
              <a:rPr lang="id-ID" sz="1900" b="1" dirty="0" smtClean="0">
                <a:latin typeface="Times New Roman" panose="02020603050405020304" pitchFamily="18" charset="0"/>
                <a:cs typeface="Times New Roman" panose="02020603050405020304" pitchFamily="18" charset="0"/>
              </a:rPr>
              <a:t>1. Teknik </a:t>
            </a:r>
            <a:r>
              <a:rPr lang="id-ID" sz="1900" b="1" dirty="0">
                <a:latin typeface="Times New Roman" panose="02020603050405020304" pitchFamily="18" charset="0"/>
                <a:cs typeface="Times New Roman" panose="02020603050405020304" pitchFamily="18" charset="0"/>
              </a:rPr>
              <a:t>Pengumpulan Data </a:t>
            </a:r>
            <a:endParaRPr lang="en-AU" sz="1900" b="1" dirty="0">
              <a:latin typeface="Times New Roman" panose="02020603050405020304" pitchFamily="18" charset="0"/>
              <a:cs typeface="Times New Roman" panose="02020603050405020304" pitchFamily="18" charset="0"/>
            </a:endParaRPr>
          </a:p>
          <a:p>
            <a:pPr marL="0" indent="0" algn="just">
              <a:buNone/>
            </a:pPr>
            <a:r>
              <a:rPr lang="id-ID" sz="1900" dirty="0" smtClean="0">
                <a:latin typeface="Times New Roman" panose="02020603050405020304" pitchFamily="18" charset="0"/>
                <a:cs typeface="Times New Roman" panose="02020603050405020304" pitchFamily="18" charset="0"/>
              </a:rPr>
              <a:t>	Pengambilan </a:t>
            </a:r>
            <a:r>
              <a:rPr lang="id-ID" sz="1900" dirty="0">
                <a:latin typeface="Times New Roman" panose="02020603050405020304" pitchFamily="18" charset="0"/>
                <a:cs typeface="Times New Roman" panose="02020603050405020304" pitchFamily="18" charset="0"/>
              </a:rPr>
              <a:t>data dengan cara mengamati gerusan yang terjadi di sekitar tebing dan dasar sungai sampai dengan gerusan tersebut stabil.Dilakukan 3 kali percobaan . Sudut pada check dam adalah 90 derajat  dibuat konstan. Pengambilan data pengujian adalah:</a:t>
            </a:r>
            <a:endParaRPr lang="en-AU" sz="1900" dirty="0">
              <a:latin typeface="Times New Roman" panose="02020603050405020304" pitchFamily="18" charset="0"/>
              <a:cs typeface="Times New Roman" panose="02020603050405020304" pitchFamily="18" charset="0"/>
            </a:endParaRPr>
          </a:p>
          <a:p>
            <a:pPr marL="0" indent="0" algn="just">
              <a:buNone/>
            </a:pPr>
            <a:r>
              <a:rPr lang="id-ID" sz="1900" dirty="0">
                <a:latin typeface="Times New Roman" panose="02020603050405020304" pitchFamily="18" charset="0"/>
                <a:cs typeface="Times New Roman" panose="02020603050405020304" pitchFamily="18" charset="0"/>
              </a:rPr>
              <a:t>1</a:t>
            </a:r>
            <a:r>
              <a:rPr lang="id-ID" sz="1900" dirty="0" smtClean="0">
                <a:latin typeface="Times New Roman" panose="02020603050405020304" pitchFamily="18" charset="0"/>
                <a:cs typeface="Times New Roman" panose="02020603050405020304" pitchFamily="18" charset="0"/>
              </a:rPr>
              <a:t>. Check </a:t>
            </a:r>
            <a:r>
              <a:rPr lang="id-ID" sz="1900" dirty="0">
                <a:latin typeface="Times New Roman" panose="02020603050405020304" pitchFamily="18" charset="0"/>
                <a:cs typeface="Times New Roman" panose="02020603050405020304" pitchFamily="18" charset="0"/>
              </a:rPr>
              <a:t>dam jarak 68 cm</a:t>
            </a:r>
            <a:endParaRPr lang="en-AU" sz="1900" dirty="0">
              <a:latin typeface="Times New Roman" panose="02020603050405020304" pitchFamily="18" charset="0"/>
              <a:cs typeface="Times New Roman" panose="02020603050405020304" pitchFamily="18" charset="0"/>
            </a:endParaRPr>
          </a:p>
          <a:p>
            <a:pPr marL="0" indent="0" algn="just">
              <a:buNone/>
            </a:pPr>
            <a:r>
              <a:rPr lang="id-ID" sz="1900" dirty="0" smtClean="0">
                <a:latin typeface="Times New Roman" panose="02020603050405020304" pitchFamily="18" charset="0"/>
                <a:cs typeface="Times New Roman" panose="02020603050405020304" pitchFamily="18" charset="0"/>
              </a:rPr>
              <a:t>2. Check </a:t>
            </a:r>
            <a:r>
              <a:rPr lang="id-ID" sz="1900" dirty="0">
                <a:latin typeface="Times New Roman" panose="02020603050405020304" pitchFamily="18" charset="0"/>
                <a:cs typeface="Times New Roman" panose="02020603050405020304" pitchFamily="18" charset="0"/>
              </a:rPr>
              <a:t>dam jarak 85 cm</a:t>
            </a:r>
            <a:endParaRPr lang="en-AU" sz="1900" dirty="0">
              <a:latin typeface="Times New Roman" panose="02020603050405020304" pitchFamily="18" charset="0"/>
              <a:cs typeface="Times New Roman" panose="02020603050405020304" pitchFamily="18" charset="0"/>
            </a:endParaRPr>
          </a:p>
          <a:p>
            <a:pPr marL="0" indent="0" algn="just">
              <a:buNone/>
            </a:pPr>
            <a:r>
              <a:rPr lang="id-ID" sz="1900" dirty="0" smtClean="0">
                <a:latin typeface="Times New Roman" panose="02020603050405020304" pitchFamily="18" charset="0"/>
                <a:cs typeface="Times New Roman" panose="02020603050405020304" pitchFamily="18" charset="0"/>
              </a:rPr>
              <a:t>3. Check </a:t>
            </a:r>
            <a:r>
              <a:rPr lang="id-ID" sz="1900" dirty="0">
                <a:latin typeface="Times New Roman" panose="02020603050405020304" pitchFamily="18" charset="0"/>
                <a:cs typeface="Times New Roman" panose="02020603050405020304" pitchFamily="18" charset="0"/>
              </a:rPr>
              <a:t>dam jarak 102 </a:t>
            </a:r>
            <a:r>
              <a:rPr lang="id-ID" sz="1900" dirty="0" smtClean="0">
                <a:latin typeface="Times New Roman" panose="02020603050405020304" pitchFamily="18" charset="0"/>
                <a:cs typeface="Times New Roman" panose="02020603050405020304" pitchFamily="18" charset="0"/>
              </a:rPr>
              <a:t>cm</a:t>
            </a:r>
          </a:p>
          <a:p>
            <a:pPr marL="0" indent="0">
              <a:buNone/>
            </a:pPr>
            <a:endParaRPr lang="en-AU" sz="1900" dirty="0">
              <a:latin typeface="Times New Roman" panose="02020603050405020304" pitchFamily="18" charset="0"/>
              <a:cs typeface="Times New Roman" panose="02020603050405020304" pitchFamily="18" charset="0"/>
            </a:endParaRPr>
          </a:p>
          <a:p>
            <a:pPr marL="0" indent="0">
              <a:buNone/>
            </a:pPr>
            <a:r>
              <a:rPr lang="id-ID" sz="1900" b="1" dirty="0" smtClean="0">
                <a:latin typeface="Times New Roman" panose="02020603050405020304" pitchFamily="18" charset="0"/>
                <a:cs typeface="Times New Roman" panose="02020603050405020304" pitchFamily="18" charset="0"/>
              </a:rPr>
              <a:t>2. Tahapan </a:t>
            </a:r>
            <a:r>
              <a:rPr lang="id-ID" sz="1900" b="1" dirty="0">
                <a:latin typeface="Times New Roman" panose="02020603050405020304" pitchFamily="18" charset="0"/>
                <a:cs typeface="Times New Roman" panose="02020603050405020304" pitchFamily="18" charset="0"/>
              </a:rPr>
              <a:t>Pengujian</a:t>
            </a:r>
            <a:endParaRPr lang="en-AU" sz="1900" b="1" dirty="0">
              <a:latin typeface="Times New Roman" panose="02020603050405020304" pitchFamily="18" charset="0"/>
              <a:cs typeface="Times New Roman" panose="02020603050405020304" pitchFamily="18" charset="0"/>
            </a:endParaRPr>
          </a:p>
          <a:p>
            <a:pPr marL="0" lvl="0" indent="0">
              <a:buNone/>
            </a:pPr>
            <a:r>
              <a:rPr lang="id-ID" sz="1900" b="1" dirty="0" smtClean="0">
                <a:latin typeface="Times New Roman" panose="02020603050405020304" pitchFamily="18" charset="0"/>
                <a:cs typeface="Times New Roman" panose="02020603050405020304" pitchFamily="18" charset="0"/>
              </a:rPr>
              <a:t>              a. Tahap </a:t>
            </a:r>
            <a:r>
              <a:rPr lang="id-ID" sz="1900" b="1" dirty="0">
                <a:latin typeface="Times New Roman" panose="02020603050405020304" pitchFamily="18" charset="0"/>
                <a:cs typeface="Times New Roman" panose="02020603050405020304" pitchFamily="18" charset="0"/>
              </a:rPr>
              <a:t>Persiapan </a:t>
            </a:r>
            <a:endParaRPr lang="en-AU" sz="1900" b="1" dirty="0">
              <a:latin typeface="Times New Roman" panose="02020603050405020304" pitchFamily="18" charset="0"/>
              <a:cs typeface="Times New Roman" panose="02020603050405020304" pitchFamily="18" charset="0"/>
            </a:endParaRPr>
          </a:p>
          <a:p>
            <a:pPr marL="0" lvl="0" indent="0">
              <a:buNone/>
            </a:pPr>
            <a:r>
              <a:rPr lang="id-ID" sz="1900" dirty="0" smtClean="0">
                <a:latin typeface="Times New Roman" panose="02020603050405020304" pitchFamily="18" charset="0"/>
                <a:cs typeface="Times New Roman" panose="02020603050405020304" pitchFamily="18" charset="0"/>
              </a:rPr>
              <a:t>	Persiapan </a:t>
            </a:r>
            <a:r>
              <a:rPr lang="id-ID" sz="1900" dirty="0">
                <a:latin typeface="Times New Roman" panose="02020603050405020304" pitchFamily="18" charset="0"/>
                <a:cs typeface="Times New Roman" panose="02020603050405020304" pitchFamily="18" charset="0"/>
              </a:rPr>
              <a:t>Alat</a:t>
            </a:r>
            <a:endParaRPr lang="en-AU" sz="1900" dirty="0">
              <a:latin typeface="Times New Roman" panose="02020603050405020304" pitchFamily="18" charset="0"/>
              <a:cs typeface="Times New Roman" panose="02020603050405020304" pitchFamily="18" charset="0"/>
            </a:endParaRPr>
          </a:p>
          <a:p>
            <a:pPr marL="0" lvl="0" indent="0">
              <a:buNone/>
            </a:pPr>
            <a:r>
              <a:rPr lang="id-ID" sz="1900" dirty="0" smtClean="0">
                <a:latin typeface="Times New Roman" panose="02020603050405020304" pitchFamily="18" charset="0"/>
                <a:cs typeface="Times New Roman" panose="02020603050405020304" pitchFamily="18" charset="0"/>
              </a:rPr>
              <a:t>	Persiapan </a:t>
            </a:r>
            <a:r>
              <a:rPr lang="id-ID" sz="1900" dirty="0">
                <a:latin typeface="Times New Roman" panose="02020603050405020304" pitchFamily="18" charset="0"/>
                <a:cs typeface="Times New Roman" panose="02020603050405020304" pitchFamily="18" charset="0"/>
              </a:rPr>
              <a:t>Alat Bantu Pembacaan</a:t>
            </a:r>
            <a:endParaRPr lang="en-AU" sz="1900" dirty="0">
              <a:latin typeface="Times New Roman" panose="02020603050405020304" pitchFamily="18" charset="0"/>
              <a:cs typeface="Times New Roman" panose="02020603050405020304" pitchFamily="18" charset="0"/>
            </a:endParaRPr>
          </a:p>
          <a:p>
            <a:pPr marL="0" lvl="0" indent="0">
              <a:buNone/>
            </a:pPr>
            <a:r>
              <a:rPr lang="id-ID" sz="1900" dirty="0" smtClean="0">
                <a:latin typeface="Times New Roman" panose="02020603050405020304" pitchFamily="18" charset="0"/>
                <a:cs typeface="Times New Roman" panose="02020603050405020304" pitchFamily="18" charset="0"/>
              </a:rPr>
              <a:t>	Persiapan </a:t>
            </a:r>
            <a:r>
              <a:rPr lang="id-ID" sz="1900" dirty="0">
                <a:latin typeface="Times New Roman" panose="02020603050405020304" pitchFamily="18" charset="0"/>
                <a:cs typeface="Times New Roman" panose="02020603050405020304" pitchFamily="18" charset="0"/>
              </a:rPr>
              <a:t>Material Dasar</a:t>
            </a:r>
            <a:endParaRPr lang="en-AU" sz="1900" dirty="0">
              <a:latin typeface="Times New Roman" panose="02020603050405020304" pitchFamily="18" charset="0"/>
              <a:cs typeface="Times New Roman" panose="02020603050405020304" pitchFamily="18" charset="0"/>
            </a:endParaRPr>
          </a:p>
          <a:p>
            <a:pPr marL="0" lvl="0" indent="0">
              <a:buNone/>
            </a:pPr>
            <a:r>
              <a:rPr lang="id-ID" sz="1900" dirty="0" smtClean="0">
                <a:latin typeface="Times New Roman" panose="02020603050405020304" pitchFamily="18" charset="0"/>
                <a:cs typeface="Times New Roman" panose="02020603050405020304" pitchFamily="18" charset="0"/>
              </a:rPr>
              <a:t>	Persiapan </a:t>
            </a:r>
            <a:r>
              <a:rPr lang="id-ID" sz="1900" dirty="0">
                <a:latin typeface="Times New Roman" panose="02020603050405020304" pitchFamily="18" charset="0"/>
                <a:cs typeface="Times New Roman" panose="02020603050405020304" pitchFamily="18" charset="0"/>
              </a:rPr>
              <a:t>Running/Pengambilan Data</a:t>
            </a:r>
            <a:endParaRPr lang="en-AU" sz="1900" dirty="0">
              <a:latin typeface="Times New Roman" panose="02020603050405020304" pitchFamily="18" charset="0"/>
              <a:cs typeface="Times New Roman" panose="02020603050405020304" pitchFamily="18" charset="0"/>
            </a:endParaRPr>
          </a:p>
          <a:p>
            <a:pPr marL="0" lvl="0" indent="0">
              <a:buNone/>
            </a:pPr>
            <a:r>
              <a:rPr lang="id-ID" sz="1900" dirty="0" smtClean="0">
                <a:latin typeface="Times New Roman" panose="02020603050405020304" pitchFamily="18" charset="0"/>
                <a:cs typeface="Times New Roman" panose="02020603050405020304" pitchFamily="18" charset="0"/>
              </a:rPr>
              <a:t>	Variasi </a:t>
            </a:r>
            <a:r>
              <a:rPr lang="id-ID" sz="1900" dirty="0">
                <a:latin typeface="Times New Roman" panose="02020603050405020304" pitchFamily="18" charset="0"/>
                <a:cs typeface="Times New Roman" panose="02020603050405020304" pitchFamily="18" charset="0"/>
              </a:rPr>
              <a:t>Pemasangan Check Dam</a:t>
            </a:r>
            <a:endParaRPr lang="en-AU" sz="1900" dirty="0">
              <a:latin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617733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pic>
        <p:nvPicPr>
          <p:cNvPr id="4" name="Content Placeholder 3"/>
          <p:cNvPicPr>
            <a:picLocks noGrp="1" noChangeAspect="1"/>
          </p:cNvPicPr>
          <p:nvPr>
            <p:ph idx="1"/>
          </p:nvPr>
        </p:nvPicPr>
        <p:blipFill rotWithShape="1">
          <a:blip r:embed="rId2"/>
          <a:srcRect l="28787" t="24135" r="26031" b="13285"/>
          <a:stretch/>
        </p:blipFill>
        <p:spPr>
          <a:xfrm>
            <a:off x="1586753" y="642594"/>
            <a:ext cx="8659906" cy="5623221"/>
          </a:xfrm>
          <a:prstGeom prst="rect">
            <a:avLst/>
          </a:prstGeom>
        </p:spPr>
      </p:pic>
    </p:spTree>
    <p:extLst>
      <p:ext uri="{BB962C8B-B14F-4D97-AF65-F5344CB8AC3E}">
        <p14:creationId xmlns:p14="http://schemas.microsoft.com/office/powerpoint/2010/main" val="3765930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10988"/>
            <a:ext cx="10058400" cy="5524052"/>
          </a:xfrm>
        </p:spPr>
        <p:txBody>
          <a:bodyPr>
            <a:normAutofit/>
          </a:bodyPr>
          <a:lstStyle/>
          <a:p>
            <a:pPr marL="0" indent="0" algn="just">
              <a:buNone/>
            </a:pPr>
            <a:r>
              <a:rPr lang="id-ID" b="1" dirty="0">
                <a:latin typeface="Times New Roman" panose="02020603050405020304" pitchFamily="18" charset="0"/>
                <a:cs typeface="Times New Roman" panose="02020603050405020304" pitchFamily="18" charset="0"/>
              </a:rPr>
              <a:t>b. </a:t>
            </a:r>
            <a:r>
              <a:rPr lang="id-ID" b="1" dirty="0" smtClean="0">
                <a:latin typeface="Times New Roman" panose="02020603050405020304" pitchFamily="18" charset="0"/>
                <a:cs typeface="Times New Roman" panose="02020603050405020304" pitchFamily="18" charset="0"/>
              </a:rPr>
              <a:t> Tahap </a:t>
            </a:r>
            <a:r>
              <a:rPr lang="id-ID" b="1" dirty="0">
                <a:latin typeface="Times New Roman" panose="02020603050405020304" pitchFamily="18" charset="0"/>
                <a:cs typeface="Times New Roman" panose="02020603050405020304" pitchFamily="18" charset="0"/>
              </a:rPr>
              <a:t>Pelaksanaan</a:t>
            </a:r>
            <a:endParaRPr lang="en-AU" b="1"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Persiapan Material Sedimen</a:t>
            </a:r>
            <a:endParaRPr lang="en-AU"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Pengecekan Flume</a:t>
            </a:r>
            <a:endParaRPr lang="en-AU"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Penempatan Material Pasir</a:t>
            </a:r>
            <a:endParaRPr lang="en-AU"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Pengujian Pendahuluan</a:t>
            </a:r>
            <a:endParaRPr lang="en-AU"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Pelaksanaan Pengujian (menggunakan check dam dengan variasi jarak check dam</a:t>
            </a:r>
            <a:endParaRPr lang="en-AU" dirty="0">
              <a:latin typeface="Times New Roman" panose="02020603050405020304" pitchFamily="18" charset="0"/>
              <a:cs typeface="Times New Roman" panose="02020603050405020304" pitchFamily="18" charset="0"/>
            </a:endParaRPr>
          </a:p>
          <a:p>
            <a:pPr algn="just"/>
            <a:endParaRPr lang="en-AU" dirty="0">
              <a:latin typeface="Times New Roman" panose="02020603050405020304" pitchFamily="18" charset="0"/>
              <a:cs typeface="Times New Roman" panose="02020603050405020304" pitchFamily="18" charset="0"/>
            </a:endParaRPr>
          </a:p>
          <a:p>
            <a:pPr marL="0" lvl="0" indent="0" algn="just">
              <a:buNone/>
            </a:pPr>
            <a:r>
              <a:rPr lang="id-ID" dirty="0" smtClean="0">
                <a:latin typeface="Times New Roman" panose="02020603050405020304" pitchFamily="18" charset="0"/>
                <a:cs typeface="Times New Roman" panose="02020603050405020304" pitchFamily="18" charset="0"/>
              </a:rPr>
              <a:t>   </a:t>
            </a:r>
            <a:r>
              <a:rPr lang="id-ID" b="1" dirty="0" smtClean="0">
                <a:latin typeface="Times New Roman" panose="02020603050405020304" pitchFamily="18" charset="0"/>
                <a:cs typeface="Times New Roman" panose="02020603050405020304" pitchFamily="18" charset="0"/>
              </a:rPr>
              <a:t>Analisis </a:t>
            </a:r>
            <a:r>
              <a:rPr lang="id-ID" b="1" dirty="0">
                <a:latin typeface="Times New Roman" panose="02020603050405020304" pitchFamily="18" charset="0"/>
                <a:cs typeface="Times New Roman" panose="02020603050405020304" pitchFamily="18" charset="0"/>
              </a:rPr>
              <a:t>data</a:t>
            </a:r>
            <a:endParaRPr lang="en-AU" b="1" dirty="0">
              <a:latin typeface="Times New Roman" panose="02020603050405020304" pitchFamily="18" charset="0"/>
              <a:cs typeface="Times New Roman" panose="02020603050405020304" pitchFamily="18" charset="0"/>
            </a:endParaRPr>
          </a:p>
          <a:p>
            <a:pPr algn="just"/>
            <a:r>
              <a:rPr lang="id-ID" dirty="0">
                <a:latin typeface="Times New Roman" panose="02020603050405020304" pitchFamily="18" charset="0"/>
                <a:cs typeface="Times New Roman" panose="02020603050405020304" pitchFamily="18" charset="0"/>
              </a:rPr>
              <a:t>Diusahakan aliran yang terjadi adalah aliran sub kritis dengan nilai Fr&lt; 1. Kedalaman aliran (yo) diukur pada titik tertentu yang belum terganggu akibat adanya check dam. Pencatatan kedalaman aliran dilakukan beberapa kali untuk mendapatkan data rata- rata kedalman aliran yang optimal. </a:t>
            </a:r>
            <a:endParaRPr lang="en-AU" dirty="0">
              <a:latin typeface="Times New Roman" panose="02020603050405020304" pitchFamily="18" charset="0"/>
              <a:cs typeface="Times New Roman" panose="02020603050405020304" pitchFamily="18" charset="0"/>
            </a:endParaRPr>
          </a:p>
          <a:p>
            <a:pPr algn="just"/>
            <a:r>
              <a:rPr lang="id-ID" dirty="0">
                <a:latin typeface="Times New Roman" panose="02020603050405020304" pitchFamily="18" charset="0"/>
                <a:cs typeface="Times New Roman" panose="02020603050405020304" pitchFamily="18" charset="0"/>
              </a:rPr>
              <a:t>Kedalaman gerusan (ys) dikukur pada awal memasuki belokan sampai akhir. Pada beberapa hasil pemasangan variasi jarak check dam diperoleh gerusan maksimum, kontur gerusan, dan panjang gerusan. Selanjutnya dilakukan analisis data . Analisis data dilakukan dengan menggunakan Program Microsoft Excel dan Surfer.</a:t>
            </a:r>
            <a:endParaRPr lang="en-AU" dirty="0">
              <a:latin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916645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26141"/>
            <a:ext cx="10058400" cy="5308899"/>
          </a:xfrm>
        </p:spPr>
        <p:txBody>
          <a:bodyPr/>
          <a:lstStyle/>
          <a:p>
            <a:pPr marL="0" indent="0" algn="just">
              <a:buNone/>
            </a:pPr>
            <a:r>
              <a:rPr lang="id-ID" b="1" dirty="0" smtClean="0">
                <a:latin typeface="Times New Roman" panose="02020603050405020304" pitchFamily="18" charset="0"/>
                <a:cs typeface="Times New Roman" panose="02020603050405020304" pitchFamily="18" charset="0"/>
              </a:rPr>
              <a:t>   Diproleh </a:t>
            </a:r>
            <a:r>
              <a:rPr lang="id-ID" b="1" dirty="0">
                <a:latin typeface="Times New Roman" panose="02020603050405020304" pitchFamily="18" charset="0"/>
                <a:cs typeface="Times New Roman" panose="02020603050405020304" pitchFamily="18" charset="0"/>
              </a:rPr>
              <a:t>Hasil penelitian yaitu :</a:t>
            </a:r>
            <a:endParaRPr lang="en-AU" b="1"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Menit</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menit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awal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mengalami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gerusan</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cukup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besar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dikarenakan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kondisi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aliran</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belum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stabil</a:t>
            </a:r>
            <a:r>
              <a:rPr lang="en-US" dirty="0">
                <a:latin typeface="Times New Roman" panose="02020603050405020304" pitchFamily="18" charset="0"/>
                <a:cs typeface="Times New Roman" panose="02020603050405020304" pitchFamily="18" charset="0"/>
              </a:rPr>
              <a:t>.</a:t>
            </a:r>
            <a:endParaRPr lang="en-AU" dirty="0">
              <a:latin typeface="Times New Roman" panose="02020603050405020304" pitchFamily="18" charset="0"/>
              <a:cs typeface="Times New Roman" panose="02020603050405020304" pitchFamily="18" charset="0"/>
            </a:endParaRPr>
          </a:p>
          <a:p>
            <a:pPr lvl="0" algn="just"/>
            <a:r>
              <a:rPr lang="en-US" dirty="0" err="1">
                <a:latin typeface="Times New Roman" panose="02020603050405020304" pitchFamily="18" charset="0"/>
                <a:cs typeface="Times New Roman" panose="02020603050405020304" pitchFamily="18" charset="0"/>
              </a:rPr>
              <a:t>Menit-menit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akhir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dapat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dikatakan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stabil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karena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keadaan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gerusan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sudah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mencapai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kesetimbangan</a:t>
            </a:r>
            <a:r>
              <a:rPr lang="en-US" dirty="0">
                <a:latin typeface="Times New Roman" panose="02020603050405020304" pitchFamily="18" charset="0"/>
                <a:cs typeface="Times New Roman" panose="02020603050405020304" pitchFamily="18" charset="0"/>
              </a:rPr>
              <a:t>.</a:t>
            </a:r>
            <a:endParaRPr lang="en-AU" dirty="0">
              <a:latin typeface="Times New Roman" panose="02020603050405020304" pitchFamily="18" charset="0"/>
              <a:cs typeface="Times New Roman" panose="02020603050405020304" pitchFamily="18" charset="0"/>
            </a:endParaRPr>
          </a:p>
          <a:p>
            <a:pPr lvl="0" algn="just"/>
            <a:r>
              <a:rPr lang="id-ID" dirty="0">
                <a:latin typeface="Times New Roman" panose="02020603050405020304" pitchFamily="18" charset="0"/>
                <a:cs typeface="Times New Roman" panose="02020603050405020304" pitchFamily="18" charset="0"/>
              </a:rPr>
              <a:t>Hasil pengamatan kedalaman gerusan setelah adanya pemasangan check dam dengan jarak 68 cm, 85 cm, dan 102 </a:t>
            </a:r>
            <a:r>
              <a:rPr lang="id-ID" dirty="0" smtClean="0">
                <a:latin typeface="Times New Roman" panose="02020603050405020304" pitchFamily="18" charset="0"/>
                <a:cs typeface="Times New Roman" panose="02020603050405020304" pitchFamily="18" charset="0"/>
              </a:rPr>
              <a:t>cm :</a:t>
            </a:r>
          </a:p>
          <a:p>
            <a:pPr marL="0" lvl="0" indent="0" algn="just">
              <a:buNone/>
            </a:pPr>
            <a:r>
              <a:rPr lang="id-ID" b="1" dirty="0" smtClean="0">
                <a:latin typeface="Times New Roman" panose="02020603050405020304" pitchFamily="18" charset="0"/>
                <a:ea typeface="Yu Gothic" panose="020B0400000000000000" pitchFamily="34" charset="-128"/>
                <a:cs typeface="Times New Roman" panose="02020603050405020304" pitchFamily="18" charset="0"/>
              </a:rPr>
              <a:t>   a. Check </a:t>
            </a:r>
            <a:r>
              <a:rPr lang="id-ID" b="1" dirty="0">
                <a:latin typeface="Times New Roman" panose="02020603050405020304" pitchFamily="18" charset="0"/>
                <a:ea typeface="Yu Gothic" panose="020B0400000000000000" pitchFamily="34" charset="-128"/>
                <a:cs typeface="Times New Roman" panose="02020603050405020304" pitchFamily="18" charset="0"/>
              </a:rPr>
              <a:t>dam jarak </a:t>
            </a:r>
            <a:r>
              <a:rPr lang="id-ID" b="1" dirty="0" smtClean="0">
                <a:latin typeface="Times New Roman" panose="02020603050405020304" pitchFamily="18" charset="0"/>
                <a:ea typeface="Yu Gothic" panose="020B0400000000000000" pitchFamily="34" charset="-128"/>
                <a:cs typeface="Times New Roman" panose="02020603050405020304" pitchFamily="18" charset="0"/>
              </a:rPr>
              <a:t>68</a:t>
            </a:r>
            <a:endParaRPr lang="id-ID" dirty="0">
              <a:latin typeface="Times New Roman" panose="02020603050405020304" pitchFamily="18" charset="0"/>
              <a:ea typeface="Yu Gothic" panose="020B0400000000000000" pitchFamily="34" charset="-128"/>
              <a:cs typeface="Times New Roman" panose="02020603050405020304" pitchFamily="18" charset="0"/>
            </a:endParaRPr>
          </a:p>
          <a:p>
            <a:pPr marL="0" lvl="0" indent="0" algn="just">
              <a:buNone/>
            </a:pPr>
            <a:r>
              <a:rPr lang="id-ID" sz="1800" dirty="0">
                <a:latin typeface="Times New Roman" panose="02020603050405020304" pitchFamily="18" charset="0"/>
                <a:cs typeface="Times New Roman" panose="02020603050405020304" pitchFamily="18" charset="0"/>
              </a:rPr>
              <a:t> </a:t>
            </a:r>
            <a:r>
              <a:rPr lang="id-ID" sz="1800" dirty="0" smtClean="0">
                <a:latin typeface="Times New Roman" panose="02020603050405020304" pitchFamily="18" charset="0"/>
                <a:cs typeface="Times New Roman" panose="02020603050405020304" pitchFamily="18" charset="0"/>
              </a:rPr>
              <a:t>      1. Bagian </a:t>
            </a:r>
            <a:r>
              <a:rPr lang="id-ID" sz="1800" dirty="0">
                <a:latin typeface="Times New Roman" panose="02020603050405020304" pitchFamily="18" charset="0"/>
                <a:cs typeface="Times New Roman" panose="02020603050405020304" pitchFamily="18" charset="0"/>
              </a:rPr>
              <a:t>Awal Belokan</a:t>
            </a:r>
            <a:endParaRPr lang="en-AU" sz="1800" dirty="0">
              <a:latin typeface="Times New Roman" panose="02020603050405020304" pitchFamily="18" charset="0"/>
              <a:cs typeface="Times New Roman" panose="02020603050405020304" pitchFamily="18" charset="0"/>
            </a:endParaRPr>
          </a:p>
          <a:p>
            <a:pPr lvl="0"/>
            <a:endParaRPr lang="en-AU" dirty="0"/>
          </a:p>
          <a:p>
            <a:endParaRPr lang="id-ID" dirty="0" smtClean="0"/>
          </a:p>
          <a:p>
            <a:endParaRPr lang="id-ID" dirty="0"/>
          </a:p>
          <a:p>
            <a:endParaRPr lang="id-ID" dirty="0" smtClean="0"/>
          </a:p>
          <a:p>
            <a:endParaRPr lang="id-ID" dirty="0"/>
          </a:p>
          <a:p>
            <a:endParaRPr lang="id-ID" dirty="0" smtClean="0"/>
          </a:p>
          <a:p>
            <a:pPr marL="0" indent="0">
              <a:buNone/>
            </a:pPr>
            <a:r>
              <a:rPr lang="id-ID" dirty="0"/>
              <a:t>	</a:t>
            </a:r>
            <a:r>
              <a:rPr lang="id-ID" dirty="0" smtClean="0"/>
              <a:t>			Grafik </a:t>
            </a:r>
            <a:r>
              <a:rPr lang="id-ID" dirty="0"/>
              <a:t>Bagian Awal Belokan Jarak 68 cm</a:t>
            </a:r>
            <a:endParaRPr lang="en-AU" dirty="0"/>
          </a:p>
        </p:txBody>
      </p:sp>
      <p:pic>
        <p:nvPicPr>
          <p:cNvPr id="7" name="image8.png"/>
          <p:cNvPicPr/>
          <p:nvPr/>
        </p:nvPicPr>
        <p:blipFill>
          <a:blip r:embed="rId2" cstate="print"/>
          <a:stretch>
            <a:fillRect/>
          </a:stretch>
        </p:blipFill>
        <p:spPr>
          <a:xfrm>
            <a:off x="4148976" y="3017520"/>
            <a:ext cx="4927788" cy="2468880"/>
          </a:xfrm>
          <a:prstGeom prst="rect">
            <a:avLst/>
          </a:prstGeom>
        </p:spPr>
      </p:pic>
    </p:spTree>
    <p:extLst>
      <p:ext uri="{BB962C8B-B14F-4D97-AF65-F5344CB8AC3E}">
        <p14:creationId xmlns:p14="http://schemas.microsoft.com/office/powerpoint/2010/main" val="23557724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110</TotalTime>
  <Words>850</Words>
  <Application>Microsoft Office PowerPoint</Application>
  <PresentationFormat>Widescreen</PresentationFormat>
  <Paragraphs>196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Yu Gothic</vt:lpstr>
      <vt:lpstr>Garamond</vt:lpstr>
      <vt:lpstr>Times New Roman</vt:lpstr>
      <vt:lpstr>Savon</vt:lpstr>
      <vt:lpstr>PENGARUH PEMASANGAN CHECK DAM DENGAN VARIASI JARAK PADA BELOKAN SUNGAI MENGGUNAKAN UJI MODEL LABORATORIUM</vt:lpstr>
      <vt:lpstr>LATAR BELAKANG</vt:lpstr>
      <vt:lpstr>PowerPoint Presentation</vt:lpstr>
      <vt:lpstr>TINJAUAN PUSTAKA</vt:lpstr>
      <vt:lpstr>METODOLOGI</vt:lpstr>
      <vt:lpstr>TAHAPAN PENELITIAN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KESIMPULAN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PENGARUH PEMASANGAN CHECK DAM DENGAN VARIASI JARAK PADA BELOKAN SUNGAI MENGGUNAKAN UJI MODEL LABORATORIUM</dc:title>
  <dc:creator>LENOVO</dc:creator>
  <cp:lastModifiedBy>lenovo</cp:lastModifiedBy>
  <cp:revision>12</cp:revision>
  <dcterms:created xsi:type="dcterms:W3CDTF">2020-04-22T06:47:44Z</dcterms:created>
  <dcterms:modified xsi:type="dcterms:W3CDTF">2020-10-01T01:06:58Z</dcterms:modified>
</cp:coreProperties>
</file>