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41" r:id="rId2"/>
  </p:sldMasterIdLst>
  <p:notesMasterIdLst>
    <p:notesMasterId r:id="rId65"/>
  </p:notesMasterIdLst>
  <p:sldIdLst>
    <p:sldId id="256" r:id="rId3"/>
    <p:sldId id="257" r:id="rId4"/>
    <p:sldId id="25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343" r:id="rId15"/>
    <p:sldId id="344" r:id="rId16"/>
    <p:sldId id="298" r:id="rId17"/>
    <p:sldId id="299" r:id="rId18"/>
    <p:sldId id="300" r:id="rId19"/>
    <p:sldId id="338" r:id="rId20"/>
    <p:sldId id="339" r:id="rId21"/>
    <p:sldId id="340" r:id="rId22"/>
    <p:sldId id="341" r:id="rId23"/>
    <p:sldId id="342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46" r:id="rId61"/>
    <p:sldId id="348" r:id="rId62"/>
    <p:sldId id="349" r:id="rId63"/>
    <p:sldId id="347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77" autoAdjust="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1A85ED-A4B7-4E13-912C-F1FA9F4F34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9/17/2019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B218-4464-48E5-92FC-3374C135E1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9686-3C45-4F87-8805-16F3D9396C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FF6B-9D33-4E9F-A093-4F2EA5A9EB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32FEF-8D1E-480C-A605-288D5B657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46452FD-8EA4-427E-B341-3E95E618D7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6E99-0446-427F-91A1-F117143E1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2EFC2B9-8B54-430B-A9CB-90B195331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260C-6750-4AB2-9803-E1C356EF4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AC22-769B-43A3-8802-4F8DEF8F0F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CCC8-E03B-4266-B3D6-8DDBDA879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0540-18FC-4580-BDBF-E5DC6A1C5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628D-969D-4D8F-A85C-AD18148A27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2755D7-43D8-46D8-A9C3-92ED59D8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57B0-5679-425A-849D-9871DB952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11A1-0EC8-4B34-92A2-A55A27310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D422-914E-4899-8EA6-85FE9A35E5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08B6-897F-4B14-9DB2-348BE2508E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FDBA-BEED-44F4-B397-8806FFA2A8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F4BE-1099-440A-B71D-130DA3D59E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0F55-A467-47C6-9FDC-FA95DE0B9D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9E4B-E9C9-433E-AC26-3BFA414DEA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9/17/2019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485-F3AA-4B57-BA08-EEFB581B21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9/17/2019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D96EE-FC90-41C3-915C-0D34F99C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9/17/2019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6CD96EE-FC90-41C3-915C-0D34F99C4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HELDA  YUDIASTUTI, M.KOM</a:t>
            </a:r>
            <a:endParaRPr lang="id-ID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FBC1256-214C-4251-8AAC-49A961FE11FE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657600"/>
            <a:ext cx="7772400" cy="17526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AU" dirty="0" err="1"/>
              <a:t>Pengantar</a:t>
            </a:r>
            <a:r>
              <a:rPr lang="en-AU" dirty="0"/>
              <a:t> </a:t>
            </a:r>
            <a:r>
              <a:rPr lang="en-AU" dirty="0" err="1" smtClean="0"/>
              <a:t>tentan</a:t>
            </a:r>
            <a:r>
              <a:rPr lang="en-AU" dirty="0" smtClean="0"/>
              <a:t> database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626" name="AutoShape 2" descr="Image result for logo bina 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628" name="AutoShape 4" descr="Image result for logo bina 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6467476" y="304800"/>
            <a:ext cx="24765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5. Data Dependence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program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Basis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Seiring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berjalannya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pemrosesan</a:t>
            </a:r>
            <a:r>
              <a:rPr lang="en-US" dirty="0" smtClean="0"/>
              <a:t> file </a:t>
            </a:r>
            <a:r>
              <a:rPr lang="en-US" dirty="0" err="1" smtClean="0"/>
              <a:t>ditinggalkan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manual         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pemrosesan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b="1" dirty="0" smtClean="0"/>
              <a:t>basis data.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: Data </a:t>
            </a:r>
            <a:r>
              <a:rPr lang="en-US" dirty="0" err="1" smtClean="0"/>
              <a:t>universitas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3581400" y="28956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1276350"/>
            <a:ext cx="70199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14400" y="5020270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Pada sistem ini </a:t>
            </a:r>
            <a:r>
              <a:rPr lang="pt-BR" b="1" dirty="0" smtClean="0"/>
              <a:t>record-record data disimpan pada satu tempat </a:t>
            </a:r>
            <a:r>
              <a:rPr lang="en-US" dirty="0" err="1" smtClean="0"/>
              <a:t>yakni</a:t>
            </a:r>
            <a:r>
              <a:rPr lang="en-US" dirty="0" smtClean="0"/>
              <a:t> basis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program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DBMS (</a:t>
            </a:r>
            <a:r>
              <a:rPr lang="en-US" i="1" dirty="0" smtClean="0"/>
              <a:t>Database Management System).</a:t>
            </a:r>
            <a:endParaRPr lang="en-US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VS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114800"/>
          </a:xfrm>
        </p:spPr>
        <p:txBody>
          <a:bodyPr/>
          <a:lstStyle/>
          <a:p>
            <a:pPr algn="just"/>
            <a:r>
              <a:rPr lang="it-IT" b="1" dirty="0" smtClean="0"/>
              <a:t>Data adalah deskripsi tentang benda, </a:t>
            </a:r>
            <a:r>
              <a:rPr lang="fi-FI" dirty="0" smtClean="0"/>
              <a:t>kejadian, aktivitas, dan transaksi, yang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mempunyai</a:t>
            </a:r>
            <a:r>
              <a:rPr lang="en-US" b="1" dirty="0" smtClean="0"/>
              <a:t> </a:t>
            </a:r>
            <a:r>
              <a:rPr lang="en-US" b="1" dirty="0" err="1" smtClean="0"/>
              <a:t>makna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endParaRPr lang="en-US" dirty="0" smtClean="0"/>
          </a:p>
          <a:p>
            <a:pPr algn="just"/>
            <a:endParaRPr lang="en-US" dirty="0" smtClean="0"/>
          </a:p>
          <a:p>
            <a:r>
              <a:rPr lang="es-ES" dirty="0" smtClean="0"/>
              <a:t>Misal: 6.30 27 6.32 28 6.34 27. </a:t>
            </a:r>
            <a:r>
              <a:rPr lang="es-ES" dirty="0" err="1" smtClean="0"/>
              <a:t>Apa</a:t>
            </a:r>
            <a:r>
              <a:rPr lang="es-ES" dirty="0" smtClean="0"/>
              <a:t> </a:t>
            </a:r>
            <a:r>
              <a:rPr lang="en-US" dirty="0" err="1" smtClean="0"/>
              <a:t>artinya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n-NO" dirty="0" smtClean="0"/>
              <a:t>Bandingkan 6.30 27 6.32 28 6.34 27 dengan:</a:t>
            </a:r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r>
              <a:rPr lang="nn-NO" dirty="0" smtClean="0"/>
              <a:t>Adakah artinya 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675" y="2057400"/>
            <a:ext cx="5200650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err="1" smtClean="0"/>
              <a:t>Definisi</a:t>
            </a:r>
            <a:r>
              <a:rPr lang="en-US" sz="4000" b="1" dirty="0" smtClean="0"/>
              <a:t> Basis Data 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68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b="1" smtClean="0"/>
              <a:t>BASIS DATA</a:t>
            </a:r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>
            <a:off x="2667000" y="2209800"/>
            <a:ext cx="457200" cy="1295400"/>
          </a:xfrm>
          <a:prstGeom prst="curvedRightArrow">
            <a:avLst>
              <a:gd name="adj1" fmla="val 56667"/>
              <a:gd name="adj2" fmla="val 11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352800" y="2590800"/>
            <a:ext cx="541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representasi dari fakta dunia yang mewakili suatu obyek yang direkam dalam bentuk angka, huruf, simbol, teks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, </a:t>
            </a: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gambar, bunyi atau kombinasinya.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914400" y="2286000"/>
            <a:ext cx="533400" cy="3505200"/>
          </a:xfrm>
          <a:prstGeom prst="curvedRightArrow">
            <a:avLst>
              <a:gd name="adj1" fmla="val 131429"/>
              <a:gd name="adj2" fmla="val 26285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752600" y="4800600"/>
            <a:ext cx="541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600">
                <a:latin typeface="Garamond" pitchFamily="18" charset="0"/>
              </a:rPr>
              <a:t>markas / tempat  berkumpul / tempat bersarang / gudang</a:t>
            </a:r>
            <a:endParaRPr lang="en-US" sz="26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4" grpId="1"/>
      <p:bldP spid="8194" grpId="2"/>
      <p:bldP spid="8195" grpId="0" build="p"/>
      <p:bldP spid="8195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err="1" smtClean="0"/>
              <a:t>Definisi</a:t>
            </a:r>
            <a:r>
              <a:rPr lang="en-US" sz="4000" b="1" dirty="0" smtClean="0"/>
              <a:t> Basis Data (2)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BASIS DATA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dirty="0" err="1" smtClean="0"/>
              <a:t>Himpunan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data (</a:t>
            </a:r>
            <a:r>
              <a:rPr lang="en-US" sz="2800" dirty="0" err="1" smtClean="0"/>
              <a:t>arsip</a:t>
            </a:r>
            <a:r>
              <a:rPr lang="en-US" sz="2800" dirty="0" smtClean="0"/>
              <a:t>) yang </a:t>
            </a:r>
            <a:r>
              <a:rPr lang="en-US" sz="2800" dirty="0" err="1" smtClean="0"/>
              <a:t>saling</a:t>
            </a:r>
            <a:r>
              <a:rPr lang="en-US" sz="2800" dirty="0" smtClean="0"/>
              <a:t> </a:t>
            </a:r>
            <a:r>
              <a:rPr lang="en-US" sz="2800" dirty="0" err="1" smtClean="0"/>
              <a:t>berhubungan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sedemikian</a:t>
            </a:r>
            <a:r>
              <a:rPr lang="en-US" sz="2800" dirty="0" smtClean="0"/>
              <a:t> </a:t>
            </a:r>
            <a:r>
              <a:rPr lang="en-US" sz="2800" dirty="0" err="1" smtClean="0"/>
              <a:t>rupa</a:t>
            </a:r>
            <a:r>
              <a:rPr lang="en-US" sz="2800" dirty="0" smtClean="0"/>
              <a:t> agar </a:t>
            </a:r>
            <a:r>
              <a:rPr lang="en-US" sz="2800" dirty="0" err="1" smtClean="0"/>
              <a:t>kelak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dimanfaatkan</a:t>
            </a:r>
            <a:r>
              <a:rPr lang="en-US" sz="2800" dirty="0" smtClean="0"/>
              <a:t> </a:t>
            </a:r>
            <a:r>
              <a:rPr lang="en-US" sz="2800" dirty="0" err="1" smtClean="0"/>
              <a:t>kembali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cepat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mudah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dirty="0" smtClean="0"/>
              <a:t>Kumpulan data yang </a:t>
            </a:r>
            <a:r>
              <a:rPr lang="en-US" sz="2800" dirty="0" err="1" smtClean="0"/>
              <a:t>saling</a:t>
            </a:r>
            <a:r>
              <a:rPr lang="en-US" sz="2800" dirty="0" smtClean="0"/>
              <a:t> </a:t>
            </a:r>
            <a:r>
              <a:rPr lang="en-US" sz="2800" dirty="0" err="1" smtClean="0"/>
              <a:t>berhubungan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disimpan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bersama</a:t>
            </a:r>
            <a:r>
              <a:rPr lang="en-US" sz="2800" dirty="0" smtClean="0"/>
              <a:t> </a:t>
            </a:r>
            <a:r>
              <a:rPr lang="en-US" sz="2800" dirty="0" err="1" smtClean="0"/>
              <a:t>sedemikian</a:t>
            </a:r>
            <a:r>
              <a:rPr lang="en-US" sz="2800" dirty="0" smtClean="0"/>
              <a:t> </a:t>
            </a:r>
            <a:r>
              <a:rPr lang="en-US" sz="2800" dirty="0" err="1" smtClean="0"/>
              <a:t>rupa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tanpa</a:t>
            </a:r>
            <a:r>
              <a:rPr lang="en-US" sz="2800" dirty="0" smtClean="0"/>
              <a:t> </a:t>
            </a:r>
            <a:r>
              <a:rPr lang="en-US" sz="2800" dirty="0" err="1" smtClean="0"/>
              <a:t>pengulangan</a:t>
            </a:r>
            <a:r>
              <a:rPr lang="en-US" sz="2800" dirty="0" smtClean="0"/>
              <a:t> (redundancy) yang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perlu</a:t>
            </a:r>
            <a:r>
              <a:rPr lang="en-US" sz="2800" dirty="0" smtClean="0"/>
              <a:t>,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memenuhi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dirty="0" smtClean="0"/>
              <a:t>Kumpulan file/</a:t>
            </a:r>
            <a:r>
              <a:rPr lang="en-US" sz="2800" dirty="0" err="1" smtClean="0"/>
              <a:t>tabel</a:t>
            </a:r>
            <a:r>
              <a:rPr lang="en-US" sz="2800" dirty="0" smtClean="0"/>
              <a:t>/</a:t>
            </a:r>
            <a:r>
              <a:rPr lang="en-US" sz="2800" dirty="0" err="1" smtClean="0"/>
              <a:t>arsip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saling</a:t>
            </a:r>
            <a:r>
              <a:rPr lang="en-US" sz="2800" dirty="0" smtClean="0"/>
              <a:t> </a:t>
            </a:r>
            <a:r>
              <a:rPr lang="en-US" sz="2800" dirty="0" err="1" smtClean="0"/>
              <a:t>berhubungan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disimpan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media </a:t>
            </a:r>
            <a:r>
              <a:rPr lang="en-US" sz="2800" dirty="0" err="1" smtClean="0"/>
              <a:t>penyimpanan</a:t>
            </a:r>
            <a:r>
              <a:rPr lang="en-US" sz="2800" dirty="0" smtClean="0"/>
              <a:t> </a:t>
            </a:r>
            <a:r>
              <a:rPr lang="en-US" sz="2800" dirty="0" err="1" smtClean="0"/>
              <a:t>tertentu</a:t>
            </a:r>
            <a:r>
              <a:rPr lang="en-US" sz="2800" dirty="0" smtClean="0"/>
              <a:t> </a:t>
            </a: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Basis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8229600" cy="3200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Basis data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dibayangkan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lemari</a:t>
            </a:r>
            <a:r>
              <a:rPr lang="en-US" sz="2800" dirty="0" smtClean="0"/>
              <a:t> </a:t>
            </a:r>
            <a:r>
              <a:rPr lang="en-US" sz="2800" dirty="0" err="1" smtClean="0"/>
              <a:t>arsip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pengaturannya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smtClean="0"/>
              <a:t>Basis data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lemari</a:t>
            </a:r>
            <a:r>
              <a:rPr lang="en-US" sz="2800" dirty="0" smtClean="0"/>
              <a:t> </a:t>
            </a:r>
            <a:r>
              <a:rPr lang="en-US" sz="2800" dirty="0" err="1" smtClean="0"/>
              <a:t>arsip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prinsip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sama</a:t>
            </a:r>
            <a:r>
              <a:rPr lang="en-US" sz="2800" dirty="0" smtClean="0"/>
              <a:t>; </a:t>
            </a:r>
            <a:r>
              <a:rPr lang="en-US" sz="2800" dirty="0" err="1" smtClean="0"/>
              <a:t>prinsipnya</a:t>
            </a:r>
            <a:r>
              <a:rPr lang="en-US" sz="2800" dirty="0" smtClean="0"/>
              <a:t> </a:t>
            </a:r>
            <a:r>
              <a:rPr lang="en-US" sz="2800" dirty="0" err="1" smtClean="0"/>
              <a:t>yakni</a:t>
            </a:r>
            <a:r>
              <a:rPr lang="en-US" sz="2800" dirty="0" smtClean="0"/>
              <a:t> </a:t>
            </a:r>
            <a:r>
              <a:rPr lang="en-US" sz="2800" dirty="0" err="1" smtClean="0"/>
              <a:t>pengaturan</a:t>
            </a:r>
            <a:r>
              <a:rPr lang="en-US" sz="2800" dirty="0" smtClean="0"/>
              <a:t> data/</a:t>
            </a:r>
            <a:r>
              <a:rPr lang="en-US" sz="2800" dirty="0" err="1" smtClean="0"/>
              <a:t>arsip</a:t>
            </a:r>
            <a:r>
              <a:rPr lang="en-US" sz="2800" dirty="0" smtClean="0"/>
              <a:t>.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utamanya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kemudahan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kecepatan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pengambilan</a:t>
            </a:r>
            <a:r>
              <a:rPr lang="en-US" sz="2800" dirty="0" smtClean="0"/>
              <a:t> </a:t>
            </a:r>
            <a:r>
              <a:rPr lang="en-US" sz="2800" dirty="0" err="1" smtClean="0"/>
              <a:t>kembali</a:t>
            </a:r>
            <a:r>
              <a:rPr lang="en-US" sz="2800" dirty="0" smtClean="0"/>
              <a:t> data/</a:t>
            </a:r>
            <a:r>
              <a:rPr lang="en-US" sz="2800" dirty="0" err="1" smtClean="0"/>
              <a:t>arsip</a:t>
            </a:r>
            <a:r>
              <a:rPr lang="en-US" sz="28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graphicFrame>
        <p:nvGraphicFramePr>
          <p:cNvPr id="1026" name="Object 4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5181600" y="5040313"/>
          <a:ext cx="1938337" cy="2351087"/>
        </p:xfrm>
        <a:graphic>
          <a:graphicData uri="http://schemas.openxmlformats.org/presentationml/2006/ole">
            <p:oleObj spid="_x0000_s10242" name="Clip" r:id="rId3" imgW="1938240" imgH="2350800" progId="">
              <p:embed/>
            </p:oleObj>
          </a:graphicData>
        </a:graphic>
      </p:graphicFrame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6934200" y="4572000"/>
            <a:ext cx="3619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Book Antiqua" pitchFamily="18" charset="0"/>
              </a:rPr>
              <a:t>?</a:t>
            </a: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4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0" smtClean="0">
                <a:solidFill>
                  <a:schemeClr val="tx1"/>
                </a:solidFill>
                <a:latin typeface="Bookman Old Style" pitchFamily="18" charset="0"/>
              </a:rPr>
              <a:t>Setiap data elektronis = Basis Data 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23622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Studi Kasus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2057400"/>
            <a:ext cx="8077200" cy="10064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err="1">
                <a:latin typeface="Garamond" pitchFamily="18" charset="0"/>
                <a:cs typeface="Arial" charset="0"/>
              </a:rPr>
              <a:t>Badan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Administrasi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Kepegawaian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di</a:t>
            </a:r>
            <a:r>
              <a:rPr lang="en-US" sz="2000" dirty="0">
                <a:latin typeface="Garamond" pitchFamily="18" charset="0"/>
                <a:cs typeface="Arial" charset="0"/>
              </a:rPr>
              <a:t> PT XYZ </a:t>
            </a:r>
            <a:r>
              <a:rPr lang="en-US" sz="2000" dirty="0" err="1">
                <a:latin typeface="Garamond" pitchFamily="18" charset="0"/>
                <a:cs typeface="Arial" charset="0"/>
              </a:rPr>
              <a:t>selalu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menggunakan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komputer</a:t>
            </a:r>
            <a:r>
              <a:rPr lang="en-US" sz="2000" dirty="0">
                <a:latin typeface="Garamond" pitchFamily="18" charset="0"/>
                <a:cs typeface="Arial" charset="0"/>
              </a:rPr>
              <a:t>  -</a:t>
            </a:r>
            <a:r>
              <a:rPr lang="en-US" sz="2000" dirty="0" err="1">
                <a:latin typeface="Garamond" pitchFamily="18" charset="0"/>
                <a:cs typeface="Arial" charset="0"/>
              </a:rPr>
              <a:t>yaitu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aplikasi</a:t>
            </a:r>
            <a:r>
              <a:rPr lang="en-US" sz="2000" dirty="0">
                <a:latin typeface="Garamond" pitchFamily="18" charset="0"/>
                <a:cs typeface="Arial" charset="0"/>
              </a:rPr>
              <a:t> MS Word </a:t>
            </a:r>
            <a:r>
              <a:rPr lang="en-US" sz="2000" dirty="0" err="1">
                <a:latin typeface="Garamond" pitchFamily="18" charset="0"/>
                <a:cs typeface="Arial" charset="0"/>
              </a:rPr>
              <a:t>dan</a:t>
            </a:r>
            <a:r>
              <a:rPr lang="en-US" sz="2000" dirty="0">
                <a:latin typeface="Garamond" pitchFamily="18" charset="0"/>
                <a:cs typeface="Arial" charset="0"/>
              </a:rPr>
              <a:t> MS Excel- </a:t>
            </a:r>
            <a:r>
              <a:rPr lang="en-US" sz="2000" dirty="0" err="1">
                <a:latin typeface="Garamond" pitchFamily="18" charset="0"/>
                <a:cs typeface="Arial" charset="0"/>
              </a:rPr>
              <a:t>untuk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mencatat</a:t>
            </a:r>
            <a:r>
              <a:rPr lang="en-US" sz="2000" dirty="0">
                <a:latin typeface="Garamond" pitchFamily="18" charset="0"/>
                <a:cs typeface="Arial" charset="0"/>
              </a:rPr>
              <a:t> data-data </a:t>
            </a:r>
            <a:r>
              <a:rPr lang="en-US" sz="2000" dirty="0" err="1">
                <a:latin typeface="Garamond" pitchFamily="18" charset="0"/>
                <a:cs typeface="Arial" charset="0"/>
              </a:rPr>
              <a:t>kepegawaian</a:t>
            </a:r>
            <a:r>
              <a:rPr lang="en-US" sz="2000" dirty="0">
                <a:latin typeface="Garamond" pitchFamily="18" charset="0"/>
                <a:cs typeface="Arial" charset="0"/>
              </a:rPr>
              <a:t>, </a:t>
            </a:r>
            <a:r>
              <a:rPr lang="en-US" sz="2000" dirty="0" err="1">
                <a:latin typeface="Garamond" pitchFamily="18" charset="0"/>
                <a:cs typeface="Arial" charset="0"/>
              </a:rPr>
              <a:t>organisasi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dan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penggajian</a:t>
            </a:r>
            <a:r>
              <a:rPr lang="en-US" sz="2000" dirty="0">
                <a:latin typeface="Garamond" pitchFamily="18" charset="0"/>
                <a:cs typeface="Arial" charset="0"/>
              </a:rPr>
              <a:t>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3400" y="3048000"/>
            <a:ext cx="6172200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err="1">
                <a:latin typeface="Garamond" pitchFamily="18" charset="0"/>
                <a:cs typeface="Arial" charset="0"/>
              </a:rPr>
              <a:t>Bisakah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dikatakan</a:t>
            </a:r>
            <a:r>
              <a:rPr lang="en-US" sz="2000" dirty="0">
                <a:latin typeface="Garamond" pitchFamily="18" charset="0"/>
                <a:cs typeface="Arial" charset="0"/>
              </a:rPr>
              <a:t> PT XYZ </a:t>
            </a:r>
            <a:r>
              <a:rPr lang="en-US" sz="2000" dirty="0" err="1">
                <a:latin typeface="Garamond" pitchFamily="18" charset="0"/>
                <a:cs typeface="Arial" charset="0"/>
              </a:rPr>
              <a:t>telah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menerapkan</a:t>
            </a:r>
            <a:r>
              <a:rPr lang="en-US" sz="2000" dirty="0">
                <a:latin typeface="Garamond" pitchFamily="18" charset="0"/>
                <a:cs typeface="Arial" charset="0"/>
              </a:rPr>
              <a:t> basis data ?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09600" y="3657600"/>
            <a:ext cx="1447800" cy="396875"/>
          </a:xfrm>
          <a:prstGeom prst="rect">
            <a:avLst/>
          </a:prstGeom>
          <a:solidFill>
            <a:srgbClr val="333300"/>
          </a:solidFill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cs typeface="Arial" charset="0"/>
              </a:rPr>
              <a:t>Jawaban</a:t>
            </a: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: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33400" y="4114800"/>
            <a:ext cx="8001000" cy="7016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latin typeface="Garamond" pitchFamily="18" charset="0"/>
                <a:cs typeface="Arial" charset="0"/>
              </a:rPr>
              <a:t>Belum</a:t>
            </a:r>
            <a:r>
              <a:rPr lang="en-US" sz="2000" b="1" dirty="0">
                <a:latin typeface="Garamond" pitchFamily="18" charset="0"/>
                <a:cs typeface="Arial" charset="0"/>
              </a:rPr>
              <a:t> </a:t>
            </a:r>
            <a:r>
              <a:rPr lang="en-US" sz="2000" b="1" dirty="0" err="1">
                <a:latin typeface="Garamond" pitchFamily="18" charset="0"/>
                <a:cs typeface="Arial" charset="0"/>
              </a:rPr>
              <a:t>tentu</a:t>
            </a:r>
            <a:r>
              <a:rPr lang="en-US" sz="2000" dirty="0">
                <a:latin typeface="Garamond" pitchFamily="18" charset="0"/>
                <a:cs typeface="Arial" charset="0"/>
              </a:rPr>
              <a:t>, </a:t>
            </a:r>
            <a:r>
              <a:rPr lang="en-US" sz="2000" dirty="0" err="1">
                <a:latin typeface="Garamond" pitchFamily="18" charset="0"/>
                <a:cs typeface="Arial" charset="0"/>
              </a:rPr>
              <a:t>karena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di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dalam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pengelolaannya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belum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tentu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terdapat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b="1" dirty="0" err="1">
                <a:latin typeface="Garamond" pitchFamily="18" charset="0"/>
                <a:cs typeface="Arial" charset="0"/>
              </a:rPr>
              <a:t>pemilahan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dan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b="1" dirty="0" err="1">
                <a:latin typeface="Garamond" pitchFamily="18" charset="0"/>
                <a:cs typeface="Arial" charset="0"/>
              </a:rPr>
              <a:t>pengelompokan</a:t>
            </a:r>
            <a:r>
              <a:rPr lang="en-US" sz="2000" dirty="0">
                <a:latin typeface="Garamond" pitchFamily="18" charset="0"/>
                <a:cs typeface="Arial" charset="0"/>
              </a:rPr>
              <a:t> data </a:t>
            </a:r>
            <a:r>
              <a:rPr lang="en-US" sz="2000" dirty="0" err="1">
                <a:latin typeface="Garamond" pitchFamily="18" charset="0"/>
                <a:cs typeface="Arial" charset="0"/>
              </a:rPr>
              <a:t>sesuai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jenis</a:t>
            </a:r>
            <a:r>
              <a:rPr lang="en-US" sz="2000" dirty="0">
                <a:latin typeface="Garamond" pitchFamily="18" charset="0"/>
                <a:cs typeface="Arial" charset="0"/>
              </a:rPr>
              <a:t> / </a:t>
            </a:r>
            <a:r>
              <a:rPr lang="en-US" sz="2000" dirty="0" err="1">
                <a:latin typeface="Garamond" pitchFamily="18" charset="0"/>
                <a:cs typeface="Arial" charset="0"/>
              </a:rPr>
              <a:t>fungsi</a:t>
            </a:r>
            <a:r>
              <a:rPr lang="en-US" sz="2000" dirty="0">
                <a:latin typeface="Garamond" pitchFamily="18" charset="0"/>
                <a:cs typeface="Arial" charset="0"/>
              </a:rPr>
              <a:t> data.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33400" y="4953000"/>
            <a:ext cx="2514600" cy="396875"/>
          </a:xfrm>
          <a:prstGeom prst="rect">
            <a:avLst/>
          </a:prstGeom>
          <a:solidFill>
            <a:srgbClr val="333300"/>
          </a:solidFill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cs typeface="Arial" charset="0"/>
              </a:rPr>
              <a:t>Contoh</a:t>
            </a: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Arial" charset="0"/>
              </a:rPr>
              <a:t>Pemilahan</a:t>
            </a:r>
            <a:r>
              <a:rPr lang="en-US" sz="2000" b="1" dirty="0">
                <a:cs typeface="Arial" charset="0"/>
              </a:rPr>
              <a:t>: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838200" y="5562600"/>
            <a:ext cx="2209800" cy="9461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cs typeface="Arial" charset="0"/>
              </a:rPr>
              <a:t>Sistem Akademik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962400" y="5181600"/>
            <a:ext cx="1524000" cy="276999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2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cs typeface="Arial" charset="0"/>
              </a:rPr>
              <a:t>Data </a:t>
            </a:r>
            <a:r>
              <a:rPr lang="en-US" sz="1200" b="1" dirty="0" err="1">
                <a:cs typeface="Arial" charset="0"/>
              </a:rPr>
              <a:t>Mahasiswa</a:t>
            </a:r>
            <a:endParaRPr lang="en-US" sz="1200" b="1" dirty="0">
              <a:cs typeface="Arial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191000" y="5562600"/>
            <a:ext cx="1219200" cy="312738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2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>
                <a:cs typeface="Arial" charset="0"/>
              </a:rPr>
              <a:t>Data Dosen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267200" y="5943600"/>
            <a:ext cx="1524000" cy="312738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2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cs typeface="Arial" charset="0"/>
              </a:rPr>
              <a:t>Data Mata </a:t>
            </a:r>
            <a:r>
              <a:rPr lang="en-US" sz="1200" b="1" dirty="0" err="1">
                <a:cs typeface="Arial" charset="0"/>
              </a:rPr>
              <a:t>Kuliah</a:t>
            </a:r>
            <a:endParaRPr lang="en-US" sz="1200" b="1" dirty="0">
              <a:cs typeface="Arial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4038600" y="6324600"/>
            <a:ext cx="1600200" cy="312738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2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>
                <a:cs typeface="Arial" charset="0"/>
              </a:rPr>
              <a:t>Data Perkuliahan</a:t>
            </a: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V="1">
            <a:off x="3124200" y="5334000"/>
            <a:ext cx="762000" cy="533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V="1">
            <a:off x="3124200" y="5715000"/>
            <a:ext cx="914400" cy="228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3124200" y="6096000"/>
            <a:ext cx="1066800" cy="762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124200" y="6096000"/>
            <a:ext cx="838200" cy="3810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1" grpId="0" animBg="1"/>
      <p:bldP spid="33802" grpId="0" animBg="1"/>
      <p:bldP spid="33803" grpId="0" animBg="1"/>
      <p:bldP spid="33804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338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Tujuan Pemanfaatan Basis Data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1524000"/>
            <a:ext cx="5105400" cy="830997"/>
          </a:xfrm>
          <a:prstGeom prst="rect">
            <a:avLst/>
          </a:prstGeom>
          <a:solidFill>
            <a:srgbClr val="000080"/>
          </a:solidFill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66"/>
                </a:solidFill>
                <a:latin typeface="Garamond" pitchFamily="18" charset="0"/>
                <a:cs typeface="Arial" charset="0"/>
              </a:rPr>
              <a:t>1. </a:t>
            </a:r>
            <a:r>
              <a:rPr lang="en-US" sz="2400" b="1" dirty="0" err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Kecepatan</a:t>
            </a:r>
            <a:r>
              <a:rPr lang="en-US" sz="2400" b="1" dirty="0">
                <a:solidFill>
                  <a:srgbClr val="FFFF66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dan</a:t>
            </a:r>
            <a:r>
              <a:rPr lang="en-US" sz="2400" b="1" dirty="0">
                <a:solidFill>
                  <a:srgbClr val="FFFF66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Kemudahan</a:t>
            </a:r>
            <a:r>
              <a:rPr lang="en-US" sz="2400" b="1" dirty="0">
                <a:solidFill>
                  <a:srgbClr val="FFFF66"/>
                </a:solidFill>
                <a:latin typeface="Garamond" pitchFamily="18" charset="0"/>
                <a:cs typeface="Arial" charset="0"/>
              </a:rPr>
              <a:t> (</a:t>
            </a:r>
            <a:r>
              <a:rPr lang="en-US" sz="2400" b="1" dirty="0">
                <a:solidFill>
                  <a:srgbClr val="FFFF00"/>
                </a:solidFill>
                <a:latin typeface="Garamond" pitchFamily="18" charset="0"/>
                <a:cs typeface="Arial" charset="0"/>
              </a:rPr>
              <a:t>Speed</a:t>
            </a:r>
            <a:r>
              <a:rPr lang="en-US" sz="2400" b="1" dirty="0">
                <a:solidFill>
                  <a:srgbClr val="FFFF66"/>
                </a:solidFill>
                <a:latin typeface="Garamond" pitchFamily="18" charset="0"/>
                <a:cs typeface="Arial" charset="0"/>
              </a:rPr>
              <a:t>)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85800" y="2438400"/>
            <a:ext cx="7848600" cy="1920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dirty="0" err="1">
                <a:latin typeface="Garamond" pitchFamily="18" charset="0"/>
                <a:cs typeface="Arial" charset="0"/>
              </a:rPr>
              <a:t>Yakni</a:t>
            </a:r>
            <a:r>
              <a:rPr lang="en-US" sz="2000" dirty="0">
                <a:latin typeface="Garamond" pitchFamily="18" charset="0"/>
                <a:cs typeface="Arial" charset="0"/>
              </a:rPr>
              <a:t> agar </a:t>
            </a:r>
            <a:r>
              <a:rPr lang="en-US" sz="2000" dirty="0" err="1">
                <a:latin typeface="Garamond" pitchFamily="18" charset="0"/>
                <a:cs typeface="Arial" charset="0"/>
              </a:rPr>
              <a:t>pengguna</a:t>
            </a:r>
            <a:r>
              <a:rPr lang="en-US" sz="2000" dirty="0">
                <a:latin typeface="Garamond" pitchFamily="18" charset="0"/>
                <a:cs typeface="Arial" charset="0"/>
              </a:rPr>
              <a:t> basis data </a:t>
            </a:r>
            <a:r>
              <a:rPr lang="en-US" sz="2000" dirty="0" err="1">
                <a:latin typeface="Garamond" pitchFamily="18" charset="0"/>
                <a:cs typeface="Arial" charset="0"/>
              </a:rPr>
              <a:t>bisa</a:t>
            </a:r>
            <a:r>
              <a:rPr lang="en-US" sz="2000" dirty="0">
                <a:latin typeface="Garamond" pitchFamily="18" charset="0"/>
                <a:cs typeface="Arial" charset="0"/>
              </a:rPr>
              <a:t>: </a:t>
            </a:r>
          </a:p>
          <a:p>
            <a:pPr lvl="1" eaLnBrk="1" hangingPunct="1">
              <a:buFontTx/>
              <a:buChar char="-"/>
            </a:pPr>
            <a:r>
              <a:rPr lang="en-US" sz="2000" dirty="0" err="1">
                <a:latin typeface="Garamond" pitchFamily="18" charset="0"/>
                <a:cs typeface="Arial" charset="0"/>
              </a:rPr>
              <a:t>menyimpan</a:t>
            </a:r>
            <a:r>
              <a:rPr lang="en-US" sz="2000" dirty="0">
                <a:latin typeface="Garamond" pitchFamily="18" charset="0"/>
                <a:cs typeface="Arial" charset="0"/>
              </a:rPr>
              <a:t> data </a:t>
            </a:r>
          </a:p>
          <a:p>
            <a:pPr lvl="1" eaLnBrk="1" hangingPunct="1">
              <a:buFontTx/>
              <a:buChar char="-"/>
            </a:pPr>
            <a:r>
              <a:rPr lang="en-US" sz="2000" dirty="0" err="1">
                <a:latin typeface="Garamond" pitchFamily="18" charset="0"/>
                <a:cs typeface="Arial" charset="0"/>
              </a:rPr>
              <a:t>melakukan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perubahan</a:t>
            </a:r>
            <a:r>
              <a:rPr lang="en-US" sz="2000" dirty="0">
                <a:latin typeface="Garamond" pitchFamily="18" charset="0"/>
                <a:cs typeface="Arial" charset="0"/>
              </a:rPr>
              <a:t>/</a:t>
            </a:r>
            <a:r>
              <a:rPr lang="en-US" sz="2000" dirty="0" err="1">
                <a:latin typeface="Garamond" pitchFamily="18" charset="0"/>
                <a:cs typeface="Arial" charset="0"/>
              </a:rPr>
              <a:t>manipulasi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terhadap</a:t>
            </a:r>
            <a:r>
              <a:rPr lang="en-US" sz="2000" dirty="0">
                <a:latin typeface="Garamond" pitchFamily="18" charset="0"/>
                <a:cs typeface="Arial" charset="0"/>
              </a:rPr>
              <a:t> data </a:t>
            </a:r>
          </a:p>
          <a:p>
            <a:pPr lvl="1" eaLnBrk="1" hangingPunct="1">
              <a:buFontTx/>
              <a:buChar char="-"/>
            </a:pPr>
            <a:r>
              <a:rPr lang="en-US" sz="2000" dirty="0" err="1">
                <a:latin typeface="Garamond" pitchFamily="18" charset="0"/>
                <a:cs typeface="Arial" charset="0"/>
              </a:rPr>
              <a:t>menampilkan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kembali</a:t>
            </a:r>
            <a:r>
              <a:rPr lang="en-US" sz="2000" dirty="0">
                <a:latin typeface="Garamond" pitchFamily="18" charset="0"/>
                <a:cs typeface="Arial" charset="0"/>
              </a:rPr>
              <a:t> data </a:t>
            </a:r>
          </a:p>
          <a:p>
            <a:pPr eaLnBrk="1" hangingPunct="1"/>
            <a:r>
              <a:rPr lang="en-US" sz="2000" dirty="0" err="1">
                <a:latin typeface="Garamond" pitchFamily="18" charset="0"/>
                <a:cs typeface="Arial" charset="0"/>
              </a:rPr>
              <a:t>dengan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lebih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cepat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dan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mudah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dibandingkan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dengan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cara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biasa</a:t>
            </a:r>
            <a:r>
              <a:rPr lang="en-US" sz="2000" dirty="0">
                <a:latin typeface="Garamond" pitchFamily="18" charset="0"/>
                <a:cs typeface="Arial" charset="0"/>
              </a:rPr>
              <a:t> (</a:t>
            </a:r>
            <a:r>
              <a:rPr lang="en-US" sz="2000" dirty="0" err="1">
                <a:latin typeface="Garamond" pitchFamily="18" charset="0"/>
                <a:cs typeface="Arial" charset="0"/>
              </a:rPr>
              <a:t>baik</a:t>
            </a:r>
            <a:r>
              <a:rPr lang="en-US" sz="2000" dirty="0">
                <a:latin typeface="Garamond" pitchFamily="18" charset="0"/>
                <a:cs typeface="Arial" charset="0"/>
              </a:rPr>
              <a:t> manual </a:t>
            </a:r>
            <a:r>
              <a:rPr lang="en-US" sz="2000" dirty="0" err="1">
                <a:latin typeface="Garamond" pitchFamily="18" charset="0"/>
                <a:cs typeface="Arial" charset="0"/>
              </a:rPr>
              <a:t>ataupun</a:t>
            </a:r>
            <a:r>
              <a:rPr lang="en-US" sz="2000" dirty="0">
                <a:latin typeface="Garamond" pitchFamily="18" charset="0"/>
                <a:cs typeface="Arial" charset="0"/>
              </a:rPr>
              <a:t> </a:t>
            </a:r>
            <a:r>
              <a:rPr lang="en-US" sz="2000" dirty="0" err="1">
                <a:latin typeface="Garamond" pitchFamily="18" charset="0"/>
                <a:cs typeface="Arial" charset="0"/>
              </a:rPr>
              <a:t>elektronis</a:t>
            </a:r>
            <a:r>
              <a:rPr lang="en-US" sz="2000" dirty="0">
                <a:latin typeface="Garamond" pitchFamily="18" charset="0"/>
                <a:cs typeface="Arial" charset="0"/>
              </a:rPr>
              <a:t>).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04800" y="4495800"/>
            <a:ext cx="5486400" cy="457200"/>
          </a:xfrm>
          <a:prstGeom prst="rect">
            <a:avLst/>
          </a:prstGeom>
          <a:solidFill>
            <a:srgbClr val="000080"/>
          </a:solidFill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2. Efisiensi Ruang Penyimpanan (Space)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33400" y="5105400"/>
            <a:ext cx="7848600" cy="10064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2000">
                <a:latin typeface="Garamond" pitchFamily="18" charset="0"/>
                <a:cs typeface="Arial" charset="0"/>
              </a:rPr>
              <a:t>Dengan basis data kita mampu melakukan penekanan jumlah redundansi (pengulangan) data, baik dengan menerapkan sejumlah pengkodean atau dengan membuat relasi-relasi antara kelompok data yang saling berhubungan.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48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 autoUpdateAnimBg="0"/>
      <p:bldP spid="34821" grpId="0"/>
      <p:bldP spid="34822" grpId="0" animBg="1"/>
      <p:bldP spid="348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Learning Outcomes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CD1E-CD59-4325-A8C1-2271D683C05B}" type="slidenum">
              <a:rPr lang="en-US"/>
              <a:pPr/>
              <a:t>2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akhir</a:t>
            </a:r>
            <a:r>
              <a:rPr lang="en-US" sz="2800" dirty="0"/>
              <a:t> </a:t>
            </a:r>
            <a:r>
              <a:rPr lang="en-US" sz="2800" dirty="0" err="1"/>
              <a:t>pertemuan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diharapkan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</a:p>
          <a:p>
            <a:pPr>
              <a:buFontTx/>
              <a:buNone/>
            </a:pP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smtClean="0"/>
              <a:t>:</a:t>
            </a:r>
          </a:p>
          <a:p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pengertian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endParaRPr lang="en-US" sz="2800" dirty="0" smtClean="0"/>
          </a:p>
          <a:p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pengertian</a:t>
            </a:r>
            <a:r>
              <a:rPr lang="en-US" sz="2800" dirty="0" smtClean="0"/>
              <a:t> </a:t>
            </a:r>
            <a:r>
              <a:rPr lang="en-US" sz="2800" dirty="0" err="1" smtClean="0"/>
              <a:t>perbedaan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file </a:t>
            </a:r>
            <a:r>
              <a:rPr lang="en-US" sz="2800" dirty="0" err="1" smtClean="0"/>
              <a:t>tradisional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file basis data</a:t>
            </a:r>
          </a:p>
          <a:p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konsep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basis data</a:t>
            </a:r>
          </a:p>
          <a:p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basis data</a:t>
            </a:r>
          </a:p>
          <a:p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keuntungan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kerugian</a:t>
            </a:r>
            <a:r>
              <a:rPr lang="en-US" sz="2800" dirty="0" smtClean="0"/>
              <a:t> basis data</a:t>
            </a:r>
          </a:p>
          <a:p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 basis data</a:t>
            </a:r>
            <a:endParaRPr lang="en-US" sz="2800" dirty="0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3581400" cy="457200"/>
          </a:xfrm>
          <a:prstGeom prst="rect">
            <a:avLst/>
          </a:prstGeom>
          <a:solidFill>
            <a:srgbClr val="000080"/>
          </a:solidFill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3. Keakuratan (Accuracy)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85800" y="2133600"/>
            <a:ext cx="7848600" cy="13112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2000">
                <a:latin typeface="Garamond" pitchFamily="18" charset="0"/>
                <a:cs typeface="Arial" charset="0"/>
              </a:rPr>
              <a:t>Agar data sesuai dengan aturan dan batasan tertentu dengan cara memanfaatkan pengkodean atau pembentukan relasi antar data bersama dengan penerapan aturan/batasan (</a:t>
            </a:r>
            <a:r>
              <a:rPr lang="en-US" sz="2000" i="1">
                <a:latin typeface="Garamond" pitchFamily="18" charset="0"/>
                <a:cs typeface="Arial" charset="0"/>
              </a:rPr>
              <a:t>constraint</a:t>
            </a:r>
            <a:r>
              <a:rPr lang="en-US" sz="2000">
                <a:latin typeface="Garamond" pitchFamily="18" charset="0"/>
                <a:cs typeface="Arial" charset="0"/>
              </a:rPr>
              <a:t>) tipe data, domain data, keunikan data dsb.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04800" y="3733800"/>
            <a:ext cx="4038600" cy="457200"/>
          </a:xfrm>
          <a:prstGeom prst="rect">
            <a:avLst/>
          </a:prstGeom>
          <a:solidFill>
            <a:srgbClr val="000080"/>
          </a:solidFill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4.</a:t>
            </a:r>
            <a:r>
              <a:rPr lang="en-US" sz="2400" b="1">
                <a:solidFill>
                  <a:srgbClr val="FFFF66"/>
                </a:solidFill>
                <a:cs typeface="Arial" charset="0"/>
              </a:rPr>
              <a:t> </a:t>
            </a:r>
            <a:r>
              <a:rPr lang="en-US" sz="2400" b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Ketersediaan (Availability)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85800" y="4267200"/>
            <a:ext cx="7848600" cy="13112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2000">
                <a:latin typeface="Garamond" pitchFamily="18" charset="0"/>
                <a:cs typeface="Arial" charset="0"/>
              </a:rPr>
              <a:t>Agar data bisa diakses oleh setiap pengguna yang membutuhkan, dengan penerapan teknologi jaringan serta melakukan pemindahan/penghapusan data yang sudah tidak digunakan / kadaluwarsa untuk menghemat ruang penyimpanan. </a:t>
            </a: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8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58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/>
      <p:bldP spid="35846" grpId="0" animBg="1"/>
      <p:bldP spid="358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4419600" cy="457200"/>
          </a:xfrm>
          <a:prstGeom prst="rect">
            <a:avLst/>
          </a:prstGeom>
          <a:solidFill>
            <a:srgbClr val="000080"/>
          </a:solidFill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5. Kelengkapan (Completeness)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5800" y="2057400"/>
            <a:ext cx="7848600" cy="13112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2000">
                <a:latin typeface="Garamond" pitchFamily="18" charset="0"/>
                <a:cs typeface="Arial" charset="0"/>
              </a:rPr>
              <a:t>Agar data yang dikelola senantiasa lengkap baik relatif terhadap kebutuhan pemakai maupun terhadap waktu, dengan melakukan penambahan baris-baris data ataupun melakukan perubahan struktur pada basis data; yakni dengan menambahkan field pada tabel atau menambah tabel baru.</a:t>
            </a:r>
            <a:r>
              <a:rPr lang="en-US">
                <a:cs typeface="Arial" charset="0"/>
              </a:rPr>
              <a:t>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04800" y="3657600"/>
            <a:ext cx="3276600" cy="457200"/>
          </a:xfrm>
          <a:prstGeom prst="rect">
            <a:avLst/>
          </a:prstGeom>
          <a:solidFill>
            <a:srgbClr val="000080"/>
          </a:solidFill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6. Keamanan (Security)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85800" y="4114800"/>
            <a:ext cx="7848600" cy="13112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2000">
                <a:latin typeface="Garamond" pitchFamily="18" charset="0"/>
                <a:cs typeface="Arial" charset="0"/>
              </a:rPr>
              <a:t>Agar data yang bersifat rahasia atau proses yang vital tidak jatuh ke orang / pengguna yang tidak berhak, yakni dengan penggunaan account (username dan password) serta menerapkan pembedaan hak akses setiap pengguna terhadap data yang bisa dibaca atau proses yang bisa dilakukan.</a:t>
            </a: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6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68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/>
      <p:bldP spid="36870" grpId="0" animBg="1"/>
      <p:bldP spid="368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3962400" cy="457200"/>
          </a:xfrm>
          <a:prstGeom prst="rect">
            <a:avLst/>
          </a:prstGeom>
          <a:solidFill>
            <a:srgbClr val="000080"/>
          </a:solidFill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6. Kebersamaan (Sharability)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85800" y="2286000"/>
            <a:ext cx="7848600" cy="1616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2000">
                <a:latin typeface="Garamond" pitchFamily="18" charset="0"/>
                <a:cs typeface="Arial" charset="0"/>
              </a:rPr>
              <a:t>Agar data yang dikelola oleh sistem mendukung lingkungan multiuser (banyak pemakai), dengan menjaga / menghindari munculnya problem baru seperti </a:t>
            </a:r>
            <a:r>
              <a:rPr lang="en-US" sz="2000" b="1" i="1">
                <a:latin typeface="Garamond" pitchFamily="18" charset="0"/>
                <a:cs typeface="Arial" charset="0"/>
              </a:rPr>
              <a:t>inkonsistensi data</a:t>
            </a:r>
            <a:r>
              <a:rPr lang="en-US" sz="2000">
                <a:latin typeface="Garamond" pitchFamily="18" charset="0"/>
                <a:cs typeface="Arial" charset="0"/>
              </a:rPr>
              <a:t> (karena terjadi perubahan data yang dilakukan oleh beberapa user dalam waktu yang bersamaan) atau kondisi </a:t>
            </a:r>
            <a:r>
              <a:rPr lang="en-US" sz="2000" b="1" i="1">
                <a:latin typeface="Garamond" pitchFamily="18" charset="0"/>
                <a:cs typeface="Arial" charset="0"/>
              </a:rPr>
              <a:t>deadlock</a:t>
            </a:r>
            <a:r>
              <a:rPr lang="en-US" sz="2000" i="1">
                <a:latin typeface="Garamond" pitchFamily="18" charset="0"/>
                <a:cs typeface="Arial" charset="0"/>
              </a:rPr>
              <a:t> </a:t>
            </a:r>
            <a:r>
              <a:rPr lang="en-US" sz="2000">
                <a:latin typeface="Garamond" pitchFamily="18" charset="0"/>
                <a:cs typeface="Arial" charset="0"/>
              </a:rPr>
              <a:t>(karena ada banyak pemakai yang saling menunggu untuk menggunakan data).</a:t>
            </a: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78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62137" y="2001044"/>
            <a:ext cx="54197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28787"/>
            <a:ext cx="6508750" cy="474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Konsep</a:t>
            </a:r>
            <a:r>
              <a:rPr lang="en-US" b="1" dirty="0" smtClean="0"/>
              <a:t> </a:t>
            </a:r>
            <a:r>
              <a:rPr lang="en-US" b="1" dirty="0" err="1" smtClean="0"/>
              <a:t>Dasar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 smtClean="0"/>
              <a:t>Istilah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istilah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dasar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	◉</a:t>
            </a:r>
            <a:r>
              <a:rPr lang="en-US" sz="2400" b="1" dirty="0" err="1" smtClean="0"/>
              <a:t>Entitas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	◉</a:t>
            </a:r>
            <a:r>
              <a:rPr lang="en-US" sz="2400" b="1" dirty="0" err="1" smtClean="0"/>
              <a:t>Atribut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	◉File</a:t>
            </a:r>
          </a:p>
          <a:p>
            <a:pPr>
              <a:buNone/>
            </a:pPr>
            <a:r>
              <a:rPr lang="en-US" sz="2400" b="1" dirty="0" smtClean="0"/>
              <a:t>	◉Key</a:t>
            </a:r>
          </a:p>
          <a:p>
            <a:pPr>
              <a:buNone/>
            </a:pPr>
            <a:r>
              <a:rPr lang="en-US" sz="2400" dirty="0" smtClean="0"/>
              <a:t>		- Primary key</a:t>
            </a:r>
          </a:p>
          <a:p>
            <a:pPr>
              <a:buNone/>
            </a:pPr>
            <a:r>
              <a:rPr lang="en-US" sz="2400" dirty="0" smtClean="0"/>
              <a:t>		- Secondary key</a:t>
            </a:r>
          </a:p>
          <a:p>
            <a:pPr>
              <a:buNone/>
            </a:pPr>
            <a:r>
              <a:rPr lang="en-US" sz="2400" dirty="0" smtClean="0"/>
              <a:t>		 -Candidate key</a:t>
            </a:r>
          </a:p>
          <a:p>
            <a:pPr>
              <a:buNone/>
            </a:pPr>
            <a:r>
              <a:rPr lang="en-US" sz="2400" dirty="0" smtClean="0"/>
              <a:t>		 -Alternate key</a:t>
            </a:r>
          </a:p>
          <a:p>
            <a:pPr>
              <a:buNone/>
            </a:pPr>
            <a:r>
              <a:rPr lang="en-US" sz="2400" dirty="0" smtClean="0"/>
              <a:t>		 -Composite key</a:t>
            </a:r>
          </a:p>
          <a:p>
            <a:pPr>
              <a:buNone/>
            </a:pPr>
            <a:r>
              <a:rPr lang="en-US" sz="2400" dirty="0" smtClean="0"/>
              <a:t>		- Foreign key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Konsep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Dasar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000" b="1" dirty="0" err="1" smtClean="0"/>
              <a:t>Entitas</a:t>
            </a:r>
            <a:r>
              <a:rPr lang="en-US" sz="3000" b="1" dirty="0" smtClean="0"/>
              <a:t> </a:t>
            </a:r>
          </a:p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diwujudkan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basis data.</a:t>
            </a:r>
          </a:p>
          <a:p>
            <a:pPr>
              <a:buNone/>
            </a:pPr>
            <a:r>
              <a:rPr lang="en-US" b="1" dirty="0" smtClean="0"/>
              <a:t>	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Entitas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lingkungan</a:t>
            </a:r>
            <a:r>
              <a:rPr lang="en-US" b="1" dirty="0" smtClean="0"/>
              <a:t> bank </a:t>
            </a:r>
            <a:r>
              <a:rPr lang="en-US" b="1" dirty="0" err="1" smtClean="0"/>
              <a:t>terdiri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: </a:t>
            </a:r>
            <a:r>
              <a:rPr lang="en-US" dirty="0" err="1" smtClean="0"/>
              <a:t>Nasabah</a:t>
            </a:r>
            <a:r>
              <a:rPr lang="en-US" dirty="0" smtClean="0"/>
              <a:t>, </a:t>
            </a:r>
            <a:r>
              <a:rPr lang="en-US" dirty="0" err="1" smtClean="0"/>
              <a:t>Simpanan</a:t>
            </a:r>
            <a:r>
              <a:rPr lang="en-US" dirty="0" smtClean="0"/>
              <a:t>, </a:t>
            </a:r>
            <a:r>
              <a:rPr lang="en-US" dirty="0" err="1" smtClean="0"/>
              <a:t>Hipotik</a:t>
            </a:r>
            <a:endParaRPr lang="en-US" dirty="0" smtClean="0"/>
          </a:p>
          <a:p>
            <a:pPr>
              <a:buNone/>
            </a:pPr>
            <a:r>
              <a:rPr lang="pt-BR" b="1" dirty="0" smtClean="0"/>
              <a:t>	</a:t>
            </a:r>
          </a:p>
          <a:p>
            <a:pPr>
              <a:buNone/>
            </a:pPr>
            <a:r>
              <a:rPr lang="pt-BR" b="1" dirty="0" smtClean="0"/>
              <a:t>  Contoh Entitas dalam lingkungan universitas terdiri </a:t>
            </a:r>
            <a:r>
              <a:rPr lang="en-US" b="1" dirty="0" err="1" smtClean="0"/>
              <a:t>dari</a:t>
            </a:r>
            <a:r>
              <a:rPr lang="en-US" b="1" dirty="0" smtClean="0"/>
              <a:t> : </a:t>
            </a:r>
            <a:r>
              <a:rPr lang="en-US" b="1" dirty="0" err="1" smtClean="0"/>
              <a:t>Mahasiswa</a:t>
            </a:r>
            <a:r>
              <a:rPr lang="en-US" b="1" dirty="0" smtClean="0"/>
              <a:t>, </a:t>
            </a:r>
            <a:r>
              <a:rPr lang="en-US" b="1" dirty="0" err="1" smtClean="0"/>
              <a:t>mata</a:t>
            </a:r>
            <a:r>
              <a:rPr lang="en-US" b="1" dirty="0" smtClean="0"/>
              <a:t> </a:t>
            </a:r>
            <a:r>
              <a:rPr lang="en-US" b="1" dirty="0" err="1" smtClean="0"/>
              <a:t>kuliah</a:t>
            </a:r>
            <a:endParaRPr lang="en-US" b="1" dirty="0" smtClean="0"/>
          </a:p>
          <a:p>
            <a:pPr>
              <a:buNone/>
            </a:pPr>
            <a:r>
              <a:rPr lang="fi-FI" dirty="0" smtClean="0"/>
              <a:t>	</a:t>
            </a:r>
          </a:p>
          <a:p>
            <a:pPr>
              <a:buNone/>
            </a:pPr>
            <a:r>
              <a:rPr lang="fi-FI" dirty="0" smtClean="0"/>
              <a:t>   Kumpulan dari entitas disebut </a:t>
            </a:r>
            <a:r>
              <a:rPr lang="fi-FI" b="1" dirty="0" smtClean="0"/>
              <a:t>Himpunan Entitas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nasabah</a:t>
            </a:r>
            <a:r>
              <a:rPr lang="en-US" dirty="0" smtClean="0"/>
              <a:t>,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Konsep</a:t>
            </a:r>
            <a:r>
              <a:rPr lang="en-US" sz="3200" dirty="0" smtClean="0"/>
              <a:t> </a:t>
            </a:r>
            <a:r>
              <a:rPr lang="en-US" sz="3200" dirty="0" err="1" smtClean="0"/>
              <a:t>Dasar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 smtClean="0"/>
              <a:t>Entitas</a:t>
            </a:r>
            <a:endParaRPr lang="en-US" sz="2800" b="1" dirty="0" smtClean="0"/>
          </a:p>
          <a:p>
            <a:pPr>
              <a:buNone/>
            </a:pPr>
            <a:r>
              <a:rPr lang="en-US" sz="2800" dirty="0" smtClean="0"/>
              <a:t>◆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entitas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sejumlah</a:t>
            </a:r>
            <a:r>
              <a:rPr lang="en-US" sz="2800" dirty="0" smtClean="0"/>
              <a:t> </a:t>
            </a:r>
            <a:r>
              <a:rPr lang="en-US" sz="2800" dirty="0" err="1" smtClean="0"/>
              <a:t>atribut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    </a:t>
            </a:r>
            <a:r>
              <a:rPr lang="en-US" sz="2800" dirty="0" err="1" smtClean="0"/>
              <a:t>Contoh</a:t>
            </a:r>
            <a:r>
              <a:rPr lang="en-US" sz="2800" dirty="0" smtClean="0"/>
              <a:t>: </a:t>
            </a:r>
            <a:r>
              <a:rPr lang="en-US" sz="2800" dirty="0" err="1" smtClean="0"/>
              <a:t>entitas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i="1" dirty="0" smtClean="0"/>
              <a:t>      </a:t>
            </a:r>
            <a:r>
              <a:rPr lang="en-US" sz="2800" i="1" dirty="0" err="1" smtClean="0"/>
              <a:t>nama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alamat</a:t>
            </a:r>
            <a:endParaRPr lang="en-US" sz="2800" i="1" dirty="0" smtClean="0"/>
          </a:p>
          <a:p>
            <a:pPr>
              <a:buNone/>
            </a:pPr>
            <a:r>
              <a:rPr lang="en-US" sz="2800" dirty="0" smtClean="0"/>
              <a:t>◆</a:t>
            </a:r>
            <a:r>
              <a:rPr lang="en-US" sz="2800" i="1" dirty="0" err="1" smtClean="0"/>
              <a:t>Himpunan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entitas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adalah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sekumpulan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entitas</a:t>
            </a:r>
            <a:r>
              <a:rPr lang="en-US" sz="2800" i="1" dirty="0" smtClean="0"/>
              <a:t> yang </a:t>
            </a:r>
            <a:r>
              <a:rPr lang="en-US" sz="2800" dirty="0" err="1" smtClean="0"/>
              <a:t>berbagi</a:t>
            </a:r>
            <a:r>
              <a:rPr lang="en-US" sz="2800" dirty="0" smtClean="0"/>
              <a:t> </a:t>
            </a:r>
            <a:r>
              <a:rPr lang="en-US" sz="2800" dirty="0" err="1" smtClean="0"/>
              <a:t>atribut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sama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    </a:t>
            </a:r>
            <a:r>
              <a:rPr lang="en-US" sz="2800" dirty="0" err="1" smtClean="0"/>
              <a:t>Contoh</a:t>
            </a:r>
            <a:r>
              <a:rPr lang="en-US" sz="2800" dirty="0" smtClean="0"/>
              <a:t>: </a:t>
            </a:r>
            <a:r>
              <a:rPr lang="en-US" sz="2800" dirty="0" err="1" smtClean="0"/>
              <a:t>sekumpulan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, </a:t>
            </a:r>
            <a:r>
              <a:rPr lang="en-US" sz="2800" dirty="0" err="1" smtClean="0"/>
              <a:t>dosen</a:t>
            </a:r>
            <a:r>
              <a:rPr lang="en-US" sz="2800" dirty="0" smtClean="0"/>
              <a:t>, </a:t>
            </a:r>
          </a:p>
          <a:p>
            <a:pPr>
              <a:buNone/>
            </a:pPr>
            <a:r>
              <a:rPr lang="en-US" sz="2800" dirty="0" smtClean="0"/>
              <a:t>      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perusahan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81000"/>
            <a:ext cx="8763000" cy="5626291"/>
          </a:xfrm>
        </p:spPr>
        <p:txBody>
          <a:bodyPr/>
          <a:lstStyle/>
          <a:p>
            <a:r>
              <a:rPr lang="en-US" b="1" dirty="0" err="1" smtClean="0"/>
              <a:t>Atribut</a:t>
            </a:r>
            <a:endParaRPr lang="en-US" b="1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b="1" dirty="0" err="1" smtClean="0"/>
              <a:t>Atribut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melekat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endParaRPr lang="en-US" sz="2400" dirty="0" smtClean="0"/>
          </a:p>
          <a:p>
            <a:r>
              <a:rPr lang="en-US" sz="2000" dirty="0" err="1" smtClean="0"/>
              <a:t>Contoh</a:t>
            </a:r>
            <a:r>
              <a:rPr lang="en-US" sz="2000" dirty="0" smtClean="0"/>
              <a:t>:  MAHASISWA = (</a:t>
            </a:r>
            <a:r>
              <a:rPr lang="en-US" sz="2000" dirty="0" err="1" smtClean="0"/>
              <a:t>Nomor_Mhs</a:t>
            </a:r>
            <a:r>
              <a:rPr lang="en-US" sz="2000" dirty="0" smtClean="0"/>
              <a:t>, </a:t>
            </a:r>
            <a:r>
              <a:rPr lang="en-US" sz="2000" dirty="0" err="1" smtClean="0"/>
              <a:t>Nama_Mhs</a:t>
            </a:r>
            <a:r>
              <a:rPr lang="en-US" sz="2000" dirty="0" smtClean="0"/>
              <a:t>, </a:t>
            </a:r>
            <a:r>
              <a:rPr lang="en-US" sz="2000" dirty="0" err="1" smtClean="0"/>
              <a:t>Alamat_Mhs</a:t>
            </a:r>
            <a:r>
              <a:rPr lang="en-US" sz="2000" dirty="0" smtClean="0"/>
              <a:t>,</a:t>
            </a:r>
          </a:p>
          <a:p>
            <a:pPr>
              <a:buNone/>
            </a:pPr>
            <a:r>
              <a:rPr lang="en-US" sz="2000" dirty="0" smtClean="0"/>
              <a:t>                                          </a:t>
            </a:r>
            <a:r>
              <a:rPr lang="en-US" sz="2000" dirty="0" err="1" smtClean="0"/>
              <a:t>Kota_Mhs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MOBIL = (</a:t>
            </a:r>
            <a:r>
              <a:rPr lang="en-US" sz="2000" dirty="0" err="1" smtClean="0"/>
              <a:t>Kode_Mobil</a:t>
            </a:r>
            <a:r>
              <a:rPr lang="en-US" sz="2000" dirty="0" smtClean="0"/>
              <a:t>, </a:t>
            </a:r>
            <a:r>
              <a:rPr lang="en-US" sz="2000" dirty="0" err="1" smtClean="0"/>
              <a:t>Nama_Mobil</a:t>
            </a:r>
            <a:r>
              <a:rPr lang="en-US" sz="2000" dirty="0" smtClean="0"/>
              <a:t>, Cc)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429000"/>
            <a:ext cx="777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r>
              <a:rPr lang="en-US" b="1" dirty="0" smtClean="0"/>
              <a:t>Record Data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sz="2000" dirty="0" smtClean="0"/>
              <a:t>Kumpulan </a:t>
            </a:r>
            <a:r>
              <a:rPr lang="en-US" sz="2000" dirty="0" err="1" smtClean="0"/>
              <a:t>Isi</a:t>
            </a:r>
            <a:r>
              <a:rPr lang="en-US" sz="2000" dirty="0" smtClean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saling</a:t>
            </a:r>
            <a:r>
              <a:rPr lang="en-US" sz="2000" dirty="0" smtClean="0"/>
              <a:t>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.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: </a:t>
            </a:r>
            <a:r>
              <a:rPr lang="en-US" sz="2000" dirty="0" err="1" smtClean="0"/>
              <a:t>kumpulan</a:t>
            </a:r>
            <a:r>
              <a:rPr lang="en-US" sz="2000" dirty="0" smtClean="0"/>
              <a:t> </a:t>
            </a:r>
            <a:r>
              <a:rPr lang="en-US" sz="2000" dirty="0" err="1" smtClean="0"/>
              <a:t>atribut</a:t>
            </a:r>
            <a:r>
              <a:rPr lang="en-US" sz="2000" dirty="0" smtClean="0"/>
              <a:t> </a:t>
            </a:r>
            <a:r>
              <a:rPr lang="en-US" sz="2000" dirty="0" err="1" smtClean="0"/>
              <a:t>npm</a:t>
            </a:r>
            <a:r>
              <a:rPr lang="en-US" sz="2000" dirty="0" smtClean="0"/>
              <a:t>, </a:t>
            </a:r>
            <a:r>
              <a:rPr lang="en-US" sz="2000" dirty="0" err="1" smtClean="0"/>
              <a:t>nama</a:t>
            </a:r>
            <a:r>
              <a:rPr lang="en-US" sz="2000" dirty="0" smtClean="0"/>
              <a:t>, </a:t>
            </a:r>
            <a:r>
              <a:rPr lang="en-US" sz="2000" dirty="0" err="1" smtClean="0"/>
              <a:t>alamat</a:t>
            </a:r>
            <a:r>
              <a:rPr lang="en-US" sz="2000" dirty="0" smtClean="0"/>
              <a:t>,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</a:t>
            </a:r>
            <a:r>
              <a:rPr lang="en-US" sz="2000" dirty="0" err="1" smtClean="0"/>
              <a:t>lahir</a:t>
            </a:r>
            <a:r>
              <a:rPr lang="en-US" sz="2000" dirty="0" smtClean="0"/>
              <a:t> </a:t>
            </a:r>
            <a:r>
              <a:rPr lang="fi-FI" sz="2000" dirty="0" smtClean="0"/>
              <a:t>dari Entitas Mahasiswa berisikan : "10200123", "Sulaeman",</a:t>
            </a:r>
            <a:r>
              <a:rPr lang="en-US" sz="2000" dirty="0" smtClean="0"/>
              <a:t>"Jl. </a:t>
            </a:r>
            <a:r>
              <a:rPr lang="en-US" sz="2000" dirty="0" err="1" smtClean="0"/>
              <a:t>Sirsak</a:t>
            </a:r>
            <a:r>
              <a:rPr lang="en-US" sz="2000" dirty="0" smtClean="0"/>
              <a:t> 28 Jakarta", "8 </a:t>
            </a:r>
            <a:r>
              <a:rPr lang="en-US" sz="2000" dirty="0" err="1" smtClean="0"/>
              <a:t>Maret</a:t>
            </a:r>
            <a:r>
              <a:rPr lang="en-US" sz="2000" dirty="0" smtClean="0"/>
              <a:t> 1983".</a:t>
            </a:r>
          </a:p>
          <a:p>
            <a:pPr algn="just">
              <a:buNone/>
            </a:pPr>
            <a:endParaRPr lang="en-US" sz="2000" dirty="0" smtClean="0"/>
          </a:p>
          <a:p>
            <a:r>
              <a:rPr lang="en-US" sz="2000" b="1" dirty="0" smtClean="0"/>
              <a:t>FILE</a:t>
            </a:r>
          </a:p>
          <a:p>
            <a:pPr>
              <a:buNone/>
            </a:pPr>
            <a:r>
              <a:rPr lang="en-US" sz="2000" dirty="0" smtClean="0"/>
              <a:t>	Kumpulan </a:t>
            </a:r>
            <a:r>
              <a:rPr lang="en-US" sz="2000" dirty="0" err="1" smtClean="0"/>
              <a:t>dari</a:t>
            </a:r>
            <a:r>
              <a:rPr lang="en-US" sz="2000" dirty="0" smtClean="0"/>
              <a:t> record yang </a:t>
            </a:r>
            <a:r>
              <a:rPr lang="en-US" sz="2000" dirty="0" err="1" smtClean="0"/>
              <a:t>menggambarkan</a:t>
            </a:r>
            <a:r>
              <a:rPr lang="en-US" sz="2000" dirty="0" smtClean="0"/>
              <a:t> </a:t>
            </a:r>
            <a:r>
              <a:rPr lang="en-US" sz="2000" dirty="0" err="1" smtClean="0"/>
              <a:t>himpunan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Entitas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Outline Materi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FEF7-0C74-4C60-9B85-288F944D9E02}" type="slidenum">
              <a:rPr lang="en-US"/>
              <a:pPr/>
              <a:t>3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File </a:t>
            </a:r>
            <a:r>
              <a:rPr lang="en-US" dirty="0" err="1" smtClean="0"/>
              <a:t>tradisional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file basis data</a:t>
            </a:r>
          </a:p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Basis Data</a:t>
            </a:r>
          </a:p>
          <a:p>
            <a:r>
              <a:rPr lang="en-US" dirty="0" err="1" smtClean="0"/>
              <a:t>Komponen</a:t>
            </a:r>
            <a:r>
              <a:rPr lang="en-US" dirty="0" smtClean="0"/>
              <a:t> Basis Data</a:t>
            </a:r>
          </a:p>
          <a:p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Basis Data</a:t>
            </a:r>
          </a:p>
          <a:p>
            <a:r>
              <a:rPr lang="sv-SE" dirty="0" smtClean="0"/>
              <a:t>Aplikasi/penerapan database sehari-hari</a:t>
            </a:r>
          </a:p>
          <a:p>
            <a:endParaRPr lang="en-US" dirty="0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◆Key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sz="2400" dirty="0" err="1" smtClean="0"/>
              <a:t>Elemen</a:t>
            </a:r>
            <a:r>
              <a:rPr lang="en-US" sz="2400" dirty="0" smtClean="0"/>
              <a:t> Record yang </a:t>
            </a:r>
            <a:r>
              <a:rPr lang="en-US" sz="2400" dirty="0" err="1" smtClean="0"/>
              <a:t>dipakai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menemukan</a:t>
            </a:r>
            <a:r>
              <a:rPr lang="en-US" sz="2400" dirty="0" smtClean="0"/>
              <a:t> Record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akses</a:t>
            </a: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b="1" dirty="0" smtClean="0"/>
              <a:t>◆</a:t>
            </a:r>
            <a:r>
              <a:rPr lang="en-US" sz="2400" b="1" dirty="0" err="1" smtClean="0"/>
              <a:t>Jenis-jenis</a:t>
            </a:r>
            <a:r>
              <a:rPr lang="en-US" sz="2400" b="1" dirty="0" smtClean="0"/>
              <a:t> key:</a:t>
            </a:r>
          </a:p>
          <a:p>
            <a:r>
              <a:rPr lang="en-US" sz="2400" dirty="0" smtClean="0"/>
              <a:t>Primary key</a:t>
            </a:r>
          </a:p>
          <a:p>
            <a:r>
              <a:rPr lang="en-US" sz="2400" dirty="0" smtClean="0"/>
              <a:t>Secondary key</a:t>
            </a:r>
          </a:p>
          <a:p>
            <a:r>
              <a:rPr lang="en-US" sz="2400" dirty="0" smtClean="0"/>
              <a:t>Candidate key</a:t>
            </a:r>
          </a:p>
          <a:p>
            <a:r>
              <a:rPr lang="en-US" sz="2400" dirty="0" smtClean="0"/>
              <a:t>Alternate key</a:t>
            </a:r>
          </a:p>
          <a:p>
            <a:r>
              <a:rPr lang="en-US" sz="2400" dirty="0" smtClean="0"/>
              <a:t>Composite key</a:t>
            </a:r>
          </a:p>
          <a:p>
            <a:r>
              <a:rPr lang="en-US" sz="2400" dirty="0" smtClean="0"/>
              <a:t>Foreign key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702491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◆Primary key</a:t>
            </a:r>
          </a:p>
          <a:p>
            <a:r>
              <a:rPr lang="en-US" sz="2400" dirty="0" smtClean="0"/>
              <a:t>Field yang </a:t>
            </a:r>
            <a:r>
              <a:rPr lang="en-US" sz="2400" dirty="0" err="1" smtClean="0"/>
              <a:t>mengidentifikasikan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record </a:t>
            </a:r>
            <a:r>
              <a:rPr lang="en-US" sz="2400" dirty="0" err="1" smtClean="0"/>
              <a:t>dalam</a:t>
            </a:r>
            <a:r>
              <a:rPr lang="en-US" sz="2400" dirty="0" smtClean="0"/>
              <a:t> file</a:t>
            </a:r>
          </a:p>
          <a:p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unik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352800"/>
            <a:ext cx="556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26291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◆Secondary key</a:t>
            </a:r>
          </a:p>
          <a:p>
            <a:r>
              <a:rPr lang="en-US" dirty="0" smtClean="0"/>
              <a:t>Field yang </a:t>
            </a:r>
            <a:r>
              <a:rPr lang="en-US" dirty="0" err="1" smtClean="0"/>
              <a:t>mengidentifikasikan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record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file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581400"/>
            <a:ext cx="6934199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626291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◆Candidate key</a:t>
            </a:r>
          </a:p>
          <a:p>
            <a:pPr>
              <a:buNone/>
            </a:pPr>
            <a:r>
              <a:rPr lang="en-US" dirty="0" smtClean="0"/>
              <a:t>	Field-field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 (</a:t>
            </a:r>
            <a:r>
              <a:rPr lang="en-US" dirty="0" err="1" smtClean="0"/>
              <a:t>dipakai</a:t>
            </a:r>
            <a:r>
              <a:rPr lang="en-US" dirty="0" smtClean="0"/>
              <a:t>) </a:t>
            </a:r>
            <a:r>
              <a:rPr lang="en-US" dirty="0" err="1" smtClean="0"/>
              <a:t>menjadi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primary key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895600"/>
            <a:ext cx="685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◆Composite key</a:t>
            </a:r>
          </a:p>
          <a:p>
            <a:pPr>
              <a:buNone/>
            </a:pPr>
            <a:r>
              <a:rPr lang="en-US" sz="2400" dirty="0" smtClean="0"/>
              <a:t>	Primary key yang </a:t>
            </a:r>
            <a:r>
              <a:rPr lang="en-US" sz="2400" dirty="0" err="1" smtClean="0"/>
              <a:t>dibentuk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field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dirty="0" smtClean="0"/>
              <a:t>Primary key yang </a:t>
            </a:r>
            <a:r>
              <a:rPr lang="en-US" sz="2400" dirty="0" err="1" smtClean="0"/>
              <a:t>dibentuk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field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438400"/>
            <a:ext cx="6705599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786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◆Foreign key</a:t>
            </a:r>
          </a:p>
          <a:p>
            <a:r>
              <a:rPr lang="en-US" dirty="0" smtClean="0"/>
              <a:t>Field yang </a:t>
            </a:r>
            <a:r>
              <a:rPr lang="en-US" dirty="0" err="1" smtClean="0"/>
              <a:t>bukan</a:t>
            </a:r>
            <a:r>
              <a:rPr lang="en-US" dirty="0" smtClean="0"/>
              <a:t> key,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key </a:t>
            </a:r>
            <a:r>
              <a:rPr lang="en-US" dirty="0" err="1" smtClean="0"/>
              <a:t>pada</a:t>
            </a:r>
            <a:r>
              <a:rPr lang="en-US" dirty="0" smtClean="0"/>
              <a:t> file yang lain.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628900"/>
            <a:ext cx="6781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Basis Data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t-IT" sz="2400" b="1" i="1" dirty="0" smtClean="0"/>
              <a:t>Data, Data Tersimpan Secara Terintegrasi Dan Dipakai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Bersama-sama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i="1" dirty="0" smtClean="0"/>
              <a:t>Hardware, </a:t>
            </a:r>
            <a:r>
              <a:rPr lang="en-US" sz="2400" b="1" i="1" dirty="0" err="1" smtClean="0"/>
              <a:t>Perangkat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Keras</a:t>
            </a:r>
            <a:r>
              <a:rPr lang="en-US" sz="2400" b="1" i="1" dirty="0" smtClean="0"/>
              <a:t> Yang </a:t>
            </a:r>
            <a:r>
              <a:rPr lang="en-US" sz="2400" b="1" i="1" dirty="0" err="1" smtClean="0"/>
              <a:t>Digunakan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Dalam</a:t>
            </a:r>
            <a:r>
              <a:rPr lang="en-US" sz="2400" b="1" i="1" dirty="0" smtClean="0"/>
              <a:t> </a:t>
            </a:r>
            <a:r>
              <a:rPr lang="en-US" sz="2400" dirty="0" err="1" smtClean="0"/>
              <a:t>Mengelola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Database</a:t>
            </a:r>
          </a:p>
          <a:p>
            <a:endParaRPr lang="en-US" sz="2400" dirty="0" smtClean="0"/>
          </a:p>
          <a:p>
            <a:r>
              <a:rPr lang="en-US" sz="2400" b="1" i="1" dirty="0" smtClean="0"/>
              <a:t>Software, </a:t>
            </a:r>
            <a:r>
              <a:rPr lang="en-US" sz="2400" b="1" i="1" dirty="0" err="1" smtClean="0"/>
              <a:t>Perangkat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Lunak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Perantara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Antara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Pemakai</a:t>
            </a:r>
            <a:r>
              <a:rPr lang="en-US" sz="2400" b="1" i="1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Data </a:t>
            </a:r>
            <a:r>
              <a:rPr lang="en-US" sz="2400" dirty="0" err="1" smtClean="0"/>
              <a:t>Fisik</a:t>
            </a:r>
            <a:r>
              <a:rPr lang="en-US" sz="2400" dirty="0" smtClean="0"/>
              <a:t>.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Lunak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Data Base Management System Dan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Program </a:t>
            </a:r>
            <a:r>
              <a:rPr lang="en-US" sz="2400" dirty="0" err="1" smtClean="0"/>
              <a:t>Aplikasi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i="1" dirty="0" smtClean="0"/>
              <a:t>User, </a:t>
            </a:r>
            <a:r>
              <a:rPr lang="en-US" sz="2400" b="1" i="1" dirty="0" err="1" smtClean="0"/>
              <a:t>Sebagai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Pemakai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Sistem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67055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550091"/>
          </a:xfrm>
        </p:spPr>
        <p:txBody>
          <a:bodyPr/>
          <a:lstStyle/>
          <a:p>
            <a:r>
              <a:rPr lang="en-US" b="1" dirty="0" smtClean="0"/>
              <a:t>Data</a:t>
            </a:r>
          </a:p>
          <a:p>
            <a:pPr algn="just">
              <a:buNone/>
            </a:pPr>
            <a:r>
              <a:rPr lang="en-US" b="1" dirty="0" smtClean="0"/>
              <a:t>◉</a:t>
            </a:r>
            <a:r>
              <a:rPr lang="en-US" b="1" dirty="0" err="1" smtClean="0"/>
              <a:t>Terpadu</a:t>
            </a:r>
            <a:r>
              <a:rPr lang="en-US" b="1" dirty="0" smtClean="0"/>
              <a:t> (</a:t>
            </a:r>
            <a:r>
              <a:rPr lang="en-US" b="1" i="1" dirty="0" smtClean="0"/>
              <a:t>integrated) </a:t>
            </a:r>
            <a:r>
              <a:rPr lang="en-US" b="1" i="1" dirty="0" err="1" smtClean="0"/>
              <a:t>berkas-berkas</a:t>
            </a:r>
            <a:r>
              <a:rPr lang="en-US" b="1" i="1" dirty="0" smtClean="0"/>
              <a:t> data </a:t>
            </a:r>
            <a:r>
              <a:rPr lang="en-US" dirty="0" smtClean="0"/>
              <a:t>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basis data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, </a:t>
            </a:r>
            <a:r>
              <a:rPr lang="nn-NO" dirty="0" smtClean="0"/>
              <a:t>tetapi kemubaziran data tidak akan terjadi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it-IT" b="1" dirty="0" smtClean="0"/>
              <a:t>◉Berbagi data (</a:t>
            </a:r>
            <a:r>
              <a:rPr lang="it-IT" b="1" i="1" dirty="0" smtClean="0"/>
              <a:t>Shared) Berarti data dapat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bersamaan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r>
              <a:rPr lang="en-US" b="1" dirty="0" smtClean="0"/>
              <a:t>Hardware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dirty="0" smtClean="0"/>
              <a:t>◉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komponen-komponen</a:t>
            </a:r>
            <a:r>
              <a:rPr lang="en-US" dirty="0" smtClean="0"/>
              <a:t> </a:t>
            </a:r>
            <a:r>
              <a:rPr lang="en-US" dirty="0" err="1" smtClean="0"/>
              <a:t>didalamnya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prosesor</a:t>
            </a:r>
            <a:r>
              <a:rPr lang="en-US" dirty="0" smtClean="0"/>
              <a:t>, memory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harddisk</a:t>
            </a:r>
            <a:r>
              <a:rPr lang="en-US" dirty="0" smtClean="0"/>
              <a:t>.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inilah</a:t>
            </a:r>
            <a:r>
              <a:rPr lang="en-US" dirty="0" smtClean="0"/>
              <a:t>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pemrosesan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basis data.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Times" pitchFamily="18" charset="0"/>
              </a:rPr>
              <a:t>SISTEM FILE TRADISIONAL DAN SISTEM FILE BASIS DATA</a:t>
            </a:r>
            <a:br>
              <a:rPr lang="en-GB" b="1" dirty="0" smtClean="0">
                <a:latin typeface="Times" pitchFamily="18" charset="0"/>
              </a:rPr>
            </a:br>
            <a:r>
              <a:rPr lang="id-ID" b="1" dirty="0" smtClean="0">
                <a:latin typeface="Times" pitchFamily="18" charset="0"/>
              </a:rPr>
              <a:t> </a:t>
            </a:r>
            <a:endParaRPr lang="en-GB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D9FCC0C0-3586-40E1-9841-95044D6D2D4A}" type="slidenum">
              <a:rPr lang="en-GB"/>
              <a:pPr/>
              <a:t>4</a:t>
            </a:fld>
            <a:endParaRPr lang="en-GB"/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16691"/>
          </a:xfrm>
        </p:spPr>
        <p:txBody>
          <a:bodyPr/>
          <a:lstStyle/>
          <a:p>
            <a:pPr algn="just"/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DBMS </a:t>
            </a:r>
            <a:r>
              <a:rPr lang="nn-NO" dirty="0" smtClean="0"/>
              <a:t>berkedudukan antara basis data dengan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inilah</a:t>
            </a:r>
            <a:r>
              <a:rPr lang="en-US" dirty="0" smtClean="0"/>
              <a:t>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melayani</a:t>
            </a:r>
            <a:r>
              <a:rPr lang="en-US" dirty="0" smtClean="0"/>
              <a:t> </a:t>
            </a:r>
            <a:r>
              <a:rPr lang="en-US" dirty="0" err="1" smtClean="0"/>
              <a:t>kebutuhan-kebutuhan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Software</a:t>
            </a:r>
          </a:p>
          <a:p>
            <a:pPr>
              <a:buNone/>
            </a:pPr>
            <a:r>
              <a:rPr lang="en-US" dirty="0" smtClean="0"/>
              <a:t>	◈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◈DMBS</a:t>
            </a:r>
          </a:p>
          <a:p>
            <a:pPr>
              <a:buNone/>
            </a:pPr>
            <a:r>
              <a:rPr lang="en-US" dirty="0" smtClean="0"/>
              <a:t>	◈</a:t>
            </a:r>
            <a:r>
              <a:rPr lang="en-US" dirty="0" err="1" smtClean="0"/>
              <a:t>Pogram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09800"/>
            <a:ext cx="8534400" cy="4940491"/>
          </a:xfrm>
        </p:spPr>
        <p:txBody>
          <a:bodyPr/>
          <a:lstStyle/>
          <a:p>
            <a:r>
              <a:rPr lang="en-US" dirty="0" smtClean="0"/>
              <a:t>User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diklasifikasikan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3 </a:t>
            </a:r>
            <a:r>
              <a:rPr lang="en-US" dirty="0" err="1" smtClean="0"/>
              <a:t>kategori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	 ◈</a:t>
            </a:r>
            <a:r>
              <a:rPr lang="en-US" dirty="0" err="1" smtClean="0"/>
              <a:t>Pemrogram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◈Administrator Basis Data</a:t>
            </a:r>
          </a:p>
          <a:p>
            <a:pPr>
              <a:buNone/>
            </a:pPr>
            <a:r>
              <a:rPr lang="en-US" dirty="0" smtClean="0"/>
              <a:t>	 ◈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 b="1" dirty="0" err="1" smtClean="0"/>
              <a:t>Pemrogram</a:t>
            </a:r>
            <a:r>
              <a:rPr lang="en-US" b="1" dirty="0" smtClean="0"/>
              <a:t> </a:t>
            </a:r>
            <a:r>
              <a:rPr lang="en-US" b="1" dirty="0" err="1" smtClean="0"/>
              <a:t>aplikasi</a:t>
            </a:r>
            <a:r>
              <a:rPr lang="en-US" b="1" dirty="0" smtClean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orang</a:t>
            </a:r>
            <a:r>
              <a:rPr lang="en-US" b="1" dirty="0" smtClean="0"/>
              <a:t> yang </a:t>
            </a:r>
            <a:r>
              <a:rPr lang="en-US" dirty="0" err="1" smtClean="0"/>
              <a:t>membuat</a:t>
            </a:r>
            <a:r>
              <a:rPr lang="en-US" dirty="0" smtClean="0"/>
              <a:t> program 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basis data.</a:t>
            </a:r>
          </a:p>
          <a:p>
            <a:endParaRPr lang="en-US" dirty="0" smtClean="0"/>
          </a:p>
          <a:p>
            <a:r>
              <a:rPr lang="en-US" b="1" dirty="0" smtClean="0"/>
              <a:t>Administrator Basis Data (DBA)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orang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terhada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basis data yang </a:t>
            </a:r>
            <a:r>
              <a:rPr lang="en-US" dirty="0" err="1" smtClean="0"/>
              <a:t>meliputi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	◈</a:t>
            </a:r>
            <a:r>
              <a:rPr lang="en-US" dirty="0" err="1" smtClean="0"/>
              <a:t>Mendefinisikan</a:t>
            </a:r>
            <a:r>
              <a:rPr lang="en-US" dirty="0" smtClean="0"/>
              <a:t> basis data</a:t>
            </a:r>
          </a:p>
          <a:p>
            <a:pPr>
              <a:buNone/>
            </a:pPr>
            <a:r>
              <a:rPr lang="en-US" dirty="0" smtClean="0"/>
              <a:t>	◈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basis data</a:t>
            </a:r>
          </a:p>
          <a:p>
            <a:pPr>
              <a:buNone/>
            </a:pPr>
            <a:r>
              <a:rPr lang="nb-NO" dirty="0" smtClean="0"/>
              <a:t>	◈Menetukan sekuritas basis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err="1" smtClean="0"/>
              <a:t>Pengguna</a:t>
            </a:r>
            <a:r>
              <a:rPr lang="en-US" b="1" dirty="0" smtClean="0"/>
              <a:t> </a:t>
            </a:r>
            <a:r>
              <a:rPr lang="en-US" b="1" dirty="0" err="1" smtClean="0"/>
              <a:t>Akhir</a:t>
            </a:r>
            <a:r>
              <a:rPr lang="en-US" b="1" dirty="0" smtClean="0"/>
              <a:t> </a:t>
            </a:r>
            <a:r>
              <a:rPr lang="en-US" b="1" dirty="0" err="1" smtClean="0"/>
              <a:t>dibagi</a:t>
            </a:r>
            <a:r>
              <a:rPr lang="en-US" b="1" dirty="0" smtClean="0"/>
              <a:t> </a:t>
            </a:r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dirty="0" err="1" smtClean="0"/>
              <a:t>dua</a:t>
            </a:r>
            <a:r>
              <a:rPr lang="en-US" b="1" dirty="0" smtClean="0"/>
              <a:t> :</a:t>
            </a:r>
          </a:p>
          <a:p>
            <a:pPr>
              <a:buNone/>
            </a:pPr>
            <a:endParaRPr lang="en-US" b="1" dirty="0" smtClean="0"/>
          </a:p>
          <a:p>
            <a:pPr algn="just"/>
            <a:r>
              <a:rPr lang="sv-SE" b="1" dirty="0" smtClean="0"/>
              <a:t>Pengguna aplikatif yaitu orang yang </a:t>
            </a:r>
            <a:r>
              <a:rPr lang="en-US" dirty="0" err="1" smtClean="0"/>
              <a:t>mengoperasikan</a:t>
            </a:r>
            <a:r>
              <a:rPr lang="en-US" dirty="0" smtClean="0"/>
              <a:t> program 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pemrogram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err="1" smtClean="0"/>
              <a:t>Pengguna</a:t>
            </a:r>
            <a:r>
              <a:rPr lang="en-US" b="1" dirty="0" smtClean="0"/>
              <a:t> </a:t>
            </a:r>
            <a:r>
              <a:rPr lang="en-US" b="1" dirty="0" err="1" smtClean="0"/>
              <a:t>Interaktif</a:t>
            </a:r>
            <a:r>
              <a:rPr lang="en-US" b="1" dirty="0" smtClean="0"/>
              <a:t> </a:t>
            </a:r>
            <a:r>
              <a:rPr lang="en-US" b="1" dirty="0" err="1" smtClean="0"/>
              <a:t>orang</a:t>
            </a:r>
            <a:r>
              <a:rPr lang="en-US" b="1" dirty="0" smtClean="0"/>
              <a:t> yang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perintah-perintah</a:t>
            </a:r>
            <a:r>
              <a:rPr lang="en-US" dirty="0" smtClean="0"/>
              <a:t> </a:t>
            </a:r>
            <a:r>
              <a:rPr lang="en-US" dirty="0" err="1" smtClean="0"/>
              <a:t>beraras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nn-NO" dirty="0" smtClean="0"/>
              <a:t>pada antar muka basis data yang tersedia </a:t>
            </a:r>
            <a:r>
              <a:rPr lang="en-US" dirty="0" smtClean="0"/>
              <a:t>(</a:t>
            </a:r>
            <a:r>
              <a:rPr lang="en-US" dirty="0" err="1" smtClean="0"/>
              <a:t>misalnya</a:t>
            </a:r>
            <a:r>
              <a:rPr lang="en-US" dirty="0" smtClean="0"/>
              <a:t> SELECT, INSERT)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nn-NO" dirty="0" smtClean="0"/>
              <a:t>perintah-perintah melalui antar muka basis data.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Keuntungan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Kerugian</a:t>
            </a:r>
            <a:r>
              <a:rPr lang="en-US" sz="3200" dirty="0" smtClean="0"/>
              <a:t> Basis Data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 smtClean="0"/>
              <a:t>Keuntungan</a:t>
            </a:r>
            <a:r>
              <a:rPr lang="en-US" b="1" dirty="0" smtClean="0"/>
              <a:t> </a:t>
            </a:r>
            <a:r>
              <a:rPr lang="en-US" b="1" dirty="0" err="1" smtClean="0"/>
              <a:t>Pendekatan</a:t>
            </a:r>
            <a:r>
              <a:rPr lang="en-US" b="1" dirty="0" smtClean="0"/>
              <a:t> Database</a:t>
            </a:r>
          </a:p>
          <a:p>
            <a:r>
              <a:rPr lang="nl-NL" dirty="0" smtClean="0"/>
              <a:t>Kecepatan dan Kemudahan (Speed)</a:t>
            </a:r>
          </a:p>
          <a:p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(Space)</a:t>
            </a:r>
          </a:p>
          <a:p>
            <a:r>
              <a:rPr lang="en-US" dirty="0" err="1" smtClean="0"/>
              <a:t>Independensi</a:t>
            </a:r>
            <a:r>
              <a:rPr lang="en-US" dirty="0" smtClean="0"/>
              <a:t> program-data</a:t>
            </a:r>
          </a:p>
          <a:p>
            <a:r>
              <a:rPr lang="en-US" dirty="0" err="1" smtClean="0"/>
              <a:t>Meminimalkan</a:t>
            </a:r>
            <a:r>
              <a:rPr lang="en-US" dirty="0" smtClean="0"/>
              <a:t> </a:t>
            </a:r>
            <a:r>
              <a:rPr lang="en-US" dirty="0" err="1" smtClean="0"/>
              <a:t>redundansi</a:t>
            </a:r>
            <a:r>
              <a:rPr lang="en-US" dirty="0" smtClean="0"/>
              <a:t> data</a:t>
            </a:r>
          </a:p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konsitensi</a:t>
            </a:r>
            <a:r>
              <a:rPr lang="en-US" dirty="0" smtClean="0"/>
              <a:t> data</a:t>
            </a:r>
          </a:p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data</a:t>
            </a:r>
          </a:p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standarisasi</a:t>
            </a:r>
            <a:endParaRPr lang="en-US" dirty="0" smtClean="0"/>
          </a:p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data</a:t>
            </a:r>
          </a:p>
          <a:p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rmAutofit/>
          </a:bodyPr>
          <a:lstStyle/>
          <a:p>
            <a:r>
              <a:rPr lang="nn-NO" sz="2800" dirty="0" smtClean="0"/>
              <a:t>Keuntungan Basis Data secara elektronik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nl-NL" b="1" dirty="0" smtClean="0"/>
              <a:t>Kecepatan dan Kemudahan (Speed)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mengolah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nn-NO" dirty="0" smtClean="0"/>
              <a:t>lebih cepat dibandingkan dengan manusia.</a:t>
            </a:r>
          </a:p>
          <a:p>
            <a:pPr algn="just">
              <a:buNone/>
            </a:pPr>
            <a:endParaRPr lang="nn-NO" dirty="0" smtClean="0"/>
          </a:p>
          <a:p>
            <a:r>
              <a:rPr lang="en-US" b="1" dirty="0" err="1" smtClean="0"/>
              <a:t>Efisiensi</a:t>
            </a:r>
            <a:r>
              <a:rPr lang="en-US" b="1" dirty="0" smtClean="0"/>
              <a:t> </a:t>
            </a:r>
            <a:r>
              <a:rPr lang="en-US" b="1" dirty="0" err="1" smtClean="0"/>
              <a:t>Ruang</a:t>
            </a:r>
            <a:r>
              <a:rPr lang="en-US" b="1" dirty="0" smtClean="0"/>
              <a:t> </a:t>
            </a:r>
            <a:r>
              <a:rPr lang="en-US" b="1" dirty="0" err="1" smtClean="0"/>
              <a:t>Penyimpanan</a:t>
            </a:r>
            <a:r>
              <a:rPr lang="en-US" b="1" dirty="0" smtClean="0"/>
              <a:t> (Space) </a:t>
            </a:r>
          </a:p>
          <a:p>
            <a:pPr algn="just">
              <a:buNone/>
            </a:pPr>
            <a:r>
              <a:rPr lang="en-US" b="1" dirty="0" smtClean="0"/>
              <a:t>	</a:t>
            </a:r>
            <a:r>
              <a:rPr lang="en-US" dirty="0" smtClean="0"/>
              <a:t>Data </a:t>
            </a:r>
            <a:r>
              <a:rPr lang="en-US" dirty="0" err="1" smtClean="0"/>
              <a:t>dikodekan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media. </a:t>
            </a:r>
            <a:r>
              <a:rPr lang="en-US" dirty="0" err="1" smtClean="0"/>
              <a:t>Misalnya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	1 char = 1 byte</a:t>
            </a:r>
          </a:p>
          <a:p>
            <a:pPr>
              <a:buNone/>
            </a:pPr>
            <a:r>
              <a:rPr lang="en-US" dirty="0" smtClean="0"/>
              <a:t>		→ HDD 10 GB = ± 10 </a:t>
            </a:r>
            <a:r>
              <a:rPr lang="en-US" dirty="0" err="1" smtClean="0"/>
              <a:t>milyar</a:t>
            </a:r>
            <a:r>
              <a:rPr lang="en-US" dirty="0" smtClean="0"/>
              <a:t> char</a:t>
            </a:r>
          </a:p>
          <a:p>
            <a:pPr>
              <a:buNone/>
            </a:pPr>
            <a:r>
              <a:rPr lang="en-US" dirty="0" smtClean="0"/>
              <a:t>		→ 1 </a:t>
            </a:r>
            <a:r>
              <a:rPr lang="en-US" dirty="0" err="1" smtClean="0"/>
              <a:t>hal</a:t>
            </a:r>
            <a:r>
              <a:rPr lang="en-US" dirty="0" smtClean="0"/>
              <a:t> = 1000 char</a:t>
            </a:r>
          </a:p>
          <a:p>
            <a:pPr>
              <a:buNone/>
            </a:pPr>
            <a:r>
              <a:rPr lang="fi-FI" dirty="0" smtClean="0"/>
              <a:t>		So… HDD 10 GB = 10 juta halaman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Independensi</a:t>
            </a:r>
            <a:r>
              <a:rPr lang="en-US" b="1" dirty="0" smtClean="0"/>
              <a:t> Program-Data</a:t>
            </a:r>
          </a:p>
          <a:p>
            <a:pPr algn="just"/>
            <a:r>
              <a:rPr lang="nn-NO" sz="2000" dirty="0" smtClean="0"/>
              <a:t>Struktur data pada database terpisah dengan program</a:t>
            </a:r>
          </a:p>
          <a:p>
            <a:pPr algn="just"/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data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dimodifikasi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46</a:t>
            </a:fld>
            <a:endParaRPr lang="en-GB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28850"/>
            <a:ext cx="70866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41116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Meminimalkan</a:t>
            </a:r>
            <a:r>
              <a:rPr lang="en-US" sz="2800" dirty="0" smtClean="0"/>
              <a:t> </a:t>
            </a:r>
            <a:r>
              <a:rPr lang="en-US" sz="2800" dirty="0" err="1" smtClean="0"/>
              <a:t>Redundansi</a:t>
            </a:r>
            <a:r>
              <a:rPr lang="en-US" sz="2800" dirty="0" smtClean="0"/>
              <a:t> Data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/>
          <a:lstStyle/>
          <a:p>
            <a:pPr algn="just"/>
            <a:r>
              <a:rPr lang="it-IT" dirty="0" smtClean="0"/>
              <a:t>Redundansi data dapat dikurangi dengan cara data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47</a:t>
            </a:fld>
            <a:endParaRPr lang="en-GB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0"/>
            <a:ext cx="7239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56356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Konsistensi</a:t>
            </a:r>
            <a:r>
              <a:rPr lang="en-US" sz="2800" dirty="0" smtClean="0"/>
              <a:t> Data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Pengurangan</a:t>
            </a:r>
            <a:r>
              <a:rPr lang="en-US" dirty="0" smtClean="0"/>
              <a:t> </a:t>
            </a:r>
            <a:r>
              <a:rPr lang="en-US" dirty="0" err="1" smtClean="0"/>
              <a:t>redundansi</a:t>
            </a:r>
            <a:r>
              <a:rPr lang="en-US" dirty="0" smtClean="0"/>
              <a:t> data </a:t>
            </a:r>
            <a:r>
              <a:rPr lang="en-US" dirty="0" err="1" smtClean="0"/>
              <a:t>berimplikasi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konsistensi</a:t>
            </a:r>
            <a:r>
              <a:rPr lang="en-US" dirty="0" smtClean="0"/>
              <a:t> data (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konsisten</a:t>
            </a:r>
            <a:r>
              <a:rPr lang="en-US" dirty="0" smtClean="0"/>
              <a:t>)</a:t>
            </a:r>
          </a:p>
          <a:p>
            <a:pPr algn="just"/>
            <a:endParaRPr lang="en-US" dirty="0" smtClean="0"/>
          </a:p>
          <a:p>
            <a:pPr algn="just"/>
            <a:r>
              <a:rPr lang="nb-NO" b="1" dirty="0" smtClean="0"/>
              <a:t>Contoh: Dua biro perjalan tidak terhubung ke </a:t>
            </a:r>
            <a:r>
              <a:rPr lang="nb-NO" b="1" i="1" dirty="0" smtClean="0"/>
              <a:t>database 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maskapai</a:t>
            </a:r>
            <a:r>
              <a:rPr lang="en-US" dirty="0" smtClean="0"/>
              <a:t> </a:t>
            </a:r>
            <a:r>
              <a:rPr lang="en-US" dirty="0" err="1" smtClean="0"/>
              <a:t>penerbangan</a:t>
            </a:r>
            <a:r>
              <a:rPr lang="en-US" dirty="0" smtClean="0"/>
              <a:t>.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biro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duduk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4 </a:t>
            </a:r>
            <a:r>
              <a:rPr lang="en-US" dirty="0" err="1" smtClean="0"/>
              <a:t>padahal</a:t>
            </a:r>
            <a:r>
              <a:rPr lang="en-US" dirty="0" smtClean="0"/>
              <a:t> biro yang lain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Berbagi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otorisasi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i="1" dirty="0" smtClean="0"/>
              <a:t>multiuser </a:t>
            </a:r>
            <a:r>
              <a:rPr lang="en-US" i="1" dirty="0" err="1" smtClean="0"/>
              <a:t>menyatakan</a:t>
            </a:r>
            <a:r>
              <a:rPr lang="en-US" i="1" dirty="0" smtClean="0"/>
              <a:t> </a:t>
            </a:r>
            <a:r>
              <a:rPr lang="en-US" i="1" dirty="0" err="1" smtClean="0"/>
              <a:t>bahwa</a:t>
            </a:r>
            <a:r>
              <a:rPr lang="en-US" i="1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data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bersamaan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File </a:t>
            </a:r>
            <a:r>
              <a:rPr lang="en-US" b="1" dirty="0" err="1" smtClean="0"/>
              <a:t>Tradisional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Sebelumnya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fi-FI" dirty="0" smtClean="0"/>
              <a:t>semua permasalahan bisnis, menggunakan pengelolaan </a:t>
            </a:r>
            <a:r>
              <a:rPr lang="en-US" dirty="0" smtClean="0"/>
              <a:t>data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record-record </a:t>
            </a:r>
            <a:r>
              <a:rPr lang="en-US" dirty="0" err="1" smtClean="0"/>
              <a:t>pada</a:t>
            </a:r>
            <a:r>
              <a:rPr lang="en-US" dirty="0" smtClean="0"/>
              <a:t> file-file yang </a:t>
            </a:r>
            <a:r>
              <a:rPr lang="en-US" dirty="0" err="1" smtClean="0"/>
              <a:t>terpisah</a:t>
            </a:r>
            <a:r>
              <a:rPr lang="en-US" dirty="0" smtClean="0"/>
              <a:t>,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pemrosesan</a:t>
            </a:r>
            <a:r>
              <a:rPr lang="en-US" b="1" dirty="0" smtClean="0"/>
              <a:t> file</a:t>
            </a:r>
          </a:p>
          <a:p>
            <a:pPr algn="just">
              <a:buNone/>
            </a:pPr>
            <a:r>
              <a:rPr lang="en-US" b="1" dirty="0" smtClean="0"/>
              <a:t>CONTOH :</a:t>
            </a:r>
          </a:p>
          <a:p>
            <a:r>
              <a:rPr lang="en-US" dirty="0" err="1" smtClean="0"/>
              <a:t>universitas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;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b="1" dirty="0" err="1" smtClean="0"/>
              <a:t>memproses</a:t>
            </a:r>
            <a:r>
              <a:rPr lang="en-US" b="1" dirty="0" smtClean="0"/>
              <a:t> data </a:t>
            </a:r>
            <a:r>
              <a:rPr lang="en-US" b="1" dirty="0" err="1" smtClean="0"/>
              <a:t>mahasiswa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yang </a:t>
            </a:r>
            <a:r>
              <a:rPr lang="en-US" b="1" dirty="0" err="1" smtClean="0"/>
              <a:t>mengelola</a:t>
            </a:r>
            <a:r>
              <a:rPr lang="en-US" b="1" dirty="0" smtClean="0"/>
              <a:t> data </a:t>
            </a:r>
            <a:r>
              <a:rPr lang="en-US" b="1" dirty="0" err="1" smtClean="0"/>
              <a:t>mata</a:t>
            </a:r>
            <a:r>
              <a:rPr lang="en-US" b="1" dirty="0" smtClean="0"/>
              <a:t> </a:t>
            </a:r>
            <a:r>
              <a:rPr lang="en-US" b="1" dirty="0" err="1" smtClean="0"/>
              <a:t>kuliah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Standarisasi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Standarisasi seperti nama data, panjang data,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nilainya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yang </a:t>
            </a:r>
            <a:r>
              <a:rPr lang="en-US" dirty="0" err="1" smtClean="0"/>
              <a:t>berwewenang</a:t>
            </a:r>
            <a:r>
              <a:rPr lang="en-US" dirty="0" smtClean="0"/>
              <a:t> (DBA)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Contoh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selalui</a:t>
            </a:r>
            <a:r>
              <a:rPr lang="en-US" dirty="0" smtClean="0"/>
              <a:t> </a:t>
            </a:r>
            <a:r>
              <a:rPr lang="en-US" dirty="0" err="1" smtClean="0"/>
              <a:t>bertipe</a:t>
            </a:r>
            <a:r>
              <a:rPr lang="en-US" dirty="0" smtClean="0"/>
              <a:t> </a:t>
            </a:r>
            <a:r>
              <a:rPr lang="en-US" dirty="0" err="1" smtClean="0"/>
              <a:t>Aplhanumeric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35 </a:t>
            </a:r>
            <a:r>
              <a:rPr lang="en-US" dirty="0" err="1" smtClean="0"/>
              <a:t>karakter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pemrogram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Kualitas</a:t>
            </a:r>
            <a:r>
              <a:rPr lang="en-US" sz="2800" dirty="0" smtClean="0"/>
              <a:t> Data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Kualitas data sangat berpengaruh terhadap </a:t>
            </a:r>
            <a:r>
              <a:rPr lang="en-US" dirty="0" err="1" smtClean="0"/>
              <a:t>pemerolehan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berkualitas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kekangan</a:t>
            </a:r>
            <a:r>
              <a:rPr lang="en-US" dirty="0" smtClean="0"/>
              <a:t> (</a:t>
            </a:r>
            <a:r>
              <a:rPr lang="en-US" i="1" dirty="0" smtClean="0"/>
              <a:t>constraint) </a:t>
            </a:r>
            <a:r>
              <a:rPr lang="en-US" i="1" dirty="0" err="1" smtClean="0"/>
              <a:t>dalam</a:t>
            </a:r>
            <a:r>
              <a:rPr lang="en-US" i="1" dirty="0" smtClean="0"/>
              <a:t> database </a:t>
            </a:r>
            <a:r>
              <a:rPr lang="en-US" i="1" dirty="0" err="1" smtClean="0"/>
              <a:t>membuat</a:t>
            </a:r>
            <a:r>
              <a:rPr lang="en-US" i="1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data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ditoleransi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sendirinya</a:t>
            </a:r>
            <a:r>
              <a:rPr lang="en-US" dirty="0" smtClean="0"/>
              <a:t> 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err="1" smtClean="0"/>
              <a:t>Kekangan</a:t>
            </a:r>
            <a:r>
              <a:rPr lang="en-US" b="1" dirty="0" smtClean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suatu</a:t>
            </a:r>
            <a:r>
              <a:rPr lang="en-US" b="1" dirty="0" smtClean="0"/>
              <a:t> </a:t>
            </a:r>
            <a:r>
              <a:rPr lang="en-US" b="1" dirty="0" err="1" smtClean="0"/>
              <a:t>aturan</a:t>
            </a:r>
            <a:r>
              <a:rPr lang="en-US" b="1" dirty="0" smtClean="0"/>
              <a:t> yang </a:t>
            </a:r>
            <a:r>
              <a:rPr lang="en-US" b="1" dirty="0" err="1" smtClean="0"/>
              <a:t>diterapkan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sv-SE" dirty="0" smtClean="0"/>
              <a:t>data dan tidak bisa dilanggar oleh pemakai. Contoh: Agama hanya bisa diisi dengan I, K, H, B, P. Sistem </a:t>
            </a:r>
            <a:r>
              <a:rPr lang="en-US" dirty="0" smtClean="0"/>
              <a:t>database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menolak</a:t>
            </a:r>
            <a:r>
              <a:rPr lang="en-US" dirty="0" smtClean="0"/>
              <a:t>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X </a:t>
            </a:r>
            <a:r>
              <a:rPr lang="en-US" dirty="0" err="1" smtClean="0"/>
              <a:t>dicoba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33496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Pemeliharaan</a:t>
            </a:r>
            <a:r>
              <a:rPr lang="en-US" sz="2800" dirty="0" smtClean="0"/>
              <a:t> Program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/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data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fi-FI" dirty="0" smtClean="0"/>
              <a:t>alasan seringkali dilakukan selama tahapan </a:t>
            </a:r>
            <a:r>
              <a:rPr lang="pt-BR" dirty="0" smtClean="0"/>
              <a:t>pemeliharaan; misalnya data baru ditambahkan atau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data </a:t>
            </a:r>
            <a:r>
              <a:rPr lang="en-US" dirty="0" err="1" smtClean="0"/>
              <a:t>ditambah</a:t>
            </a:r>
            <a:endParaRPr lang="en-US" dirty="0" smtClean="0"/>
          </a:p>
          <a:p>
            <a:endParaRPr lang="en-US" dirty="0" smtClean="0"/>
          </a:p>
          <a:p>
            <a:r>
              <a:rPr lang="nn-NO" dirty="0" smtClean="0"/>
              <a:t>Perubahan seperti ini tidak selalu membuat program-program yang telah jadi harus ikut diubah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Kerugian</a:t>
            </a:r>
            <a:r>
              <a:rPr lang="en-US" sz="2800" dirty="0" smtClean="0"/>
              <a:t> </a:t>
            </a:r>
            <a:r>
              <a:rPr lang="en-US" sz="2800" dirty="0" err="1" smtClean="0"/>
              <a:t>Pemakaian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Basis Data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6909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MAHAL</a:t>
            </a:r>
          </a:p>
          <a:p>
            <a:pPr>
              <a:buNone/>
            </a:pPr>
            <a:r>
              <a:rPr lang="en-US" dirty="0" smtClean="0"/>
              <a:t>   ◈</a:t>
            </a:r>
            <a:r>
              <a:rPr lang="en-US" dirty="0" err="1" smtClean="0"/>
              <a:t>Diperlukan</a:t>
            </a:r>
            <a:r>
              <a:rPr lang="en-US" dirty="0" smtClean="0"/>
              <a:t> hardware </a:t>
            </a:r>
            <a:r>
              <a:rPr lang="en-US" dirty="0" err="1" smtClean="0"/>
              <a:t>tambahan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 </a:t>
            </a:r>
            <a:r>
              <a:rPr lang="en-US" sz="2400" dirty="0" smtClean="0"/>
              <a:t>◊CPU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 ◊Terminal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 ◊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endParaRPr lang="en-US" sz="2400" dirty="0" smtClean="0"/>
          </a:p>
          <a:p>
            <a:pPr>
              <a:buNone/>
            </a:pPr>
            <a:r>
              <a:rPr lang="en-US" dirty="0" smtClean="0"/>
              <a:t>	 ◈</a:t>
            </a:r>
            <a:r>
              <a:rPr lang="en-US" dirty="0" err="1" smtClean="0"/>
              <a:t>Biaya</a:t>
            </a:r>
            <a:r>
              <a:rPr lang="en-US" dirty="0" smtClean="0"/>
              <a:t> performance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dirty="0" smtClean="0"/>
              <a:t>◊</a:t>
            </a:r>
            <a:r>
              <a:rPr lang="en-US" sz="2400" dirty="0" err="1" smtClean="0"/>
              <a:t>Listrik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◊</a:t>
            </a:r>
            <a:r>
              <a:rPr lang="en-US" sz="2400" dirty="0" err="1" smtClean="0"/>
              <a:t>Personil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klasifikasinya</a:t>
            </a:r>
            <a:endParaRPr lang="en-US" sz="2400" dirty="0" smtClean="0"/>
          </a:p>
          <a:p>
            <a:pPr>
              <a:buNone/>
            </a:pPr>
            <a:r>
              <a:rPr lang="fi-FI" sz="2400" dirty="0" smtClean="0"/>
              <a:t>		◊Biaya telekomunikasi yang antar lokasi /kota</a:t>
            </a:r>
          </a:p>
          <a:p>
            <a:r>
              <a:rPr lang="en-US" dirty="0" smtClean="0"/>
              <a:t>KOMPLEKS</a:t>
            </a:r>
          </a:p>
          <a:p>
            <a:r>
              <a:rPr lang="en-US" dirty="0" smtClean="0"/>
              <a:t>PROSEDUR BACKUP &amp; RECOVERY SULIT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Basis Data</a:t>
            </a:r>
            <a:endParaRPr lang="en-US" dirty="0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" y="1219200"/>
            <a:ext cx="82295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54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55</a:t>
            </a:fld>
            <a:endParaRPr lang="en-GB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81533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56</a:t>
            </a:fld>
            <a:endParaRPr lang="en-GB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1999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57</a:t>
            </a:fld>
            <a:endParaRPr lang="en-GB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1"/>
            <a:ext cx="74676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58</a:t>
            </a:fld>
            <a:endParaRPr lang="en-GB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1"/>
            <a:ext cx="74676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D6BFE6-E826-4E89-993A-529333DB453F}" type="slidenum">
              <a:rPr lang="en-US"/>
              <a:pPr/>
              <a:t>59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MySQL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MySQL termasuk ke dalam Relational Database Management System (RDBMS) yang didistribusikan secara gratis di bawah lisensi GPL (General Public License)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MySQL merupakan turunan dari konsep database SQL (Structured Query Languange) untuk pemilihan /seleksi dan pemasukan data yang memungkinkan pengoperasian data dikerjakan dengan mudah secara otomatis.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Sistem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Pemrosesan</a:t>
            </a:r>
            <a:r>
              <a:rPr lang="en-US" sz="4000" b="1" dirty="0" smtClean="0"/>
              <a:t> File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                    </a:t>
            </a:r>
            <a:r>
              <a:rPr lang="en-US" sz="1800" dirty="0" err="1" smtClean="0"/>
              <a:t>Gambar</a:t>
            </a:r>
            <a:r>
              <a:rPr lang="en-US" sz="1800" dirty="0" smtClean="0"/>
              <a:t> 1.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Pemrosesan</a:t>
            </a:r>
            <a:r>
              <a:rPr lang="en-US" sz="1800" dirty="0" smtClean="0"/>
              <a:t> File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Universitas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1447800"/>
            <a:ext cx="6096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447800" y="49530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●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record </a:t>
            </a:r>
            <a:r>
              <a:rPr lang="en-US" dirty="0" err="1" smtClean="0"/>
              <a:t>dalam</a:t>
            </a:r>
            <a:r>
              <a:rPr lang="en-US" dirty="0" smtClean="0"/>
              <a:t> file yang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terpisah</a:t>
            </a:r>
            <a:r>
              <a:rPr lang="en-US" dirty="0" smtClean="0"/>
              <a:t>           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743200" y="5334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0200" y="571500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● </a:t>
            </a:r>
            <a:r>
              <a:rPr lang="en-US" dirty="0" err="1" smtClean="0"/>
              <a:t>Masing-masing</a:t>
            </a:r>
            <a:r>
              <a:rPr lang="en-US" dirty="0" smtClean="0"/>
              <a:t> file </a:t>
            </a:r>
            <a:r>
              <a:rPr lang="en-US" dirty="0" err="1" smtClean="0"/>
              <a:t>diperuntukkan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endParaRPr lang="en-US" dirty="0" smtClean="0"/>
          </a:p>
          <a:p>
            <a:r>
              <a:rPr lang="en-US" dirty="0" smtClean="0"/>
              <a:t>   program  </a:t>
            </a:r>
            <a:r>
              <a:rPr lang="en-US" dirty="0" err="1" smtClean="0"/>
              <a:t>aplikasi</a:t>
            </a:r>
            <a:endParaRPr lang="en-US" dirty="0"/>
          </a:p>
        </p:txBody>
      </p:sp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3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2565CA-3CFE-4B1D-AED2-9C3072C6CC8A}" type="slidenum">
              <a:rPr lang="en-US"/>
              <a:pPr/>
              <a:t>60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/>
          <a:lstStyle/>
          <a:p>
            <a:pPr eaLnBrk="1" hangingPunct="1"/>
            <a:r>
              <a:rPr lang="en-US" sz="3200" smtClean="0"/>
              <a:t>Keistimewaan MySQL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u="sng" smtClean="0"/>
              <a:t>Security </a:t>
            </a:r>
            <a:r>
              <a:rPr lang="en-US" sz="2200" smtClean="0"/>
              <a:t>: memiliki lapisan sekuritas, seperti  level subnetmask, nama host dan izin akses user disertai dengan password enkripsi.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u="sng" smtClean="0"/>
              <a:t>Scalability dan Limits</a:t>
            </a:r>
            <a:r>
              <a:rPr lang="en-US" sz="2200" smtClean="0"/>
              <a:t> : mampu menangani database dalam skala besar dengan jumlah records lebih dari 50 juta dan 60 ribu tabel serta 5 miliar baris.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u="sng" smtClean="0"/>
              <a:t>Connectivity :</a:t>
            </a:r>
            <a:r>
              <a:rPr lang="en-US" sz="2200" smtClean="0"/>
              <a:t> dapat melakukan koneksi dengan client menggunakan protokol TCP/IP, Unix soket atau Named Pipes.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u="sng" smtClean="0"/>
              <a:t>Localisation :</a:t>
            </a:r>
            <a:r>
              <a:rPr lang="en-US" sz="2200" smtClean="0"/>
              <a:t> dapat mendeteksi pesan kesalah (error code) pada client dengan menggunakan lebih dari dua puluh bahasa.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u="sng" smtClean="0"/>
              <a:t>Interface </a:t>
            </a:r>
            <a:r>
              <a:rPr lang="en-US" sz="2200" smtClean="0"/>
              <a:t>: memiliki interface terhadap berbagai aplikasi dan bahasa pemrograman dengan fungsi API (Application Programming Interface).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u="sng" smtClean="0"/>
              <a:t>Clients dan Tools</a:t>
            </a:r>
            <a:r>
              <a:rPr lang="en-US" sz="2200" smtClean="0"/>
              <a:t> : dilengkapi dengan berbagai tool yang dapat digunakan untuk administrasi database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u="sng" smtClean="0"/>
              <a:t>Struktur Tabel</a:t>
            </a:r>
            <a:r>
              <a:rPr lang="en-US" sz="2200" smtClean="0"/>
              <a:t> : memiliki struktur tabel yang lebih fleksibeldalam menangani ALTER TABLE dibandingkan Oracle atau PostgreSQL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MENGAPA MEMILIH MYSQL??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system database yang lain,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dipikirkan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paling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performa</a:t>
            </a:r>
            <a:r>
              <a:rPr lang="en-US" dirty="0" smtClean="0"/>
              <a:t>, support, </a:t>
            </a:r>
            <a:r>
              <a:rPr lang="en-US" dirty="0" err="1" smtClean="0"/>
              <a:t>fitur-fitur</a:t>
            </a:r>
            <a:r>
              <a:rPr lang="en-US" dirty="0" smtClean="0"/>
              <a:t> SQL,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lisensi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61</a:t>
            </a:fld>
            <a:endParaRPr lang="en-GB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FA80DC-8CB1-43E8-8334-A2213791EE58}" type="slidenum">
              <a:rPr lang="en-US"/>
              <a:pPr/>
              <a:t>62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smtClean="0"/>
              <a:t>Keistimewaan MySQL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pertimbangan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, </a:t>
            </a:r>
            <a:r>
              <a:rPr lang="en-US" sz="2400" dirty="0" err="1" smtClean="0"/>
              <a:t>MySQL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id-ID" sz="2400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ditawarkan</a:t>
            </a:r>
            <a:r>
              <a:rPr lang="en-US" sz="2400" dirty="0" smtClean="0"/>
              <a:t>,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lain :</a:t>
            </a:r>
            <a:endParaRPr lang="id-ID" sz="2400" u="sng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/>
              <a:t>Portability </a:t>
            </a:r>
            <a:r>
              <a:rPr lang="en-US" sz="2400" dirty="0" smtClean="0"/>
              <a:t>: </a:t>
            </a:r>
            <a:r>
              <a:rPr lang="en-US" sz="2400" dirty="0" err="1" smtClean="0"/>
              <a:t>berjalan</a:t>
            </a:r>
            <a:r>
              <a:rPr lang="en-US" sz="2400" dirty="0" smtClean="0"/>
              <a:t> </a:t>
            </a:r>
            <a:r>
              <a:rPr lang="en-US" sz="2400" dirty="0" err="1" smtClean="0"/>
              <a:t>stabil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(</a:t>
            </a:r>
            <a:r>
              <a:rPr lang="en-US" sz="2400" dirty="0" err="1" smtClean="0"/>
              <a:t>Windows,Linux</a:t>
            </a:r>
            <a:r>
              <a:rPr lang="en-US" sz="2400" dirty="0" smtClean="0"/>
              <a:t>, Mac OS, Solaris </a:t>
            </a:r>
            <a:r>
              <a:rPr lang="en-US" sz="2400" dirty="0" err="1" smtClean="0"/>
              <a:t>dsb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/>
              <a:t>Open Source</a:t>
            </a:r>
            <a:r>
              <a:rPr lang="en-US" sz="2400" dirty="0" smtClean="0"/>
              <a:t> : </a:t>
            </a:r>
            <a:r>
              <a:rPr lang="en-US" sz="2400" dirty="0" err="1" smtClean="0"/>
              <a:t>didistribusikan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open source (gratis)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/>
              <a:t>Multiuser</a:t>
            </a:r>
            <a:r>
              <a:rPr lang="en-US" sz="2400" dirty="0" smtClean="0"/>
              <a:t> :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user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konflik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/>
              <a:t>Performance Tuning</a:t>
            </a:r>
            <a:r>
              <a:rPr lang="en-US" sz="2400" dirty="0" smtClean="0"/>
              <a:t> :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menangani</a:t>
            </a:r>
            <a:r>
              <a:rPr lang="en-US" sz="2400" dirty="0" smtClean="0"/>
              <a:t> query </a:t>
            </a:r>
            <a:r>
              <a:rPr lang="en-US" sz="2400" dirty="0" err="1" smtClean="0"/>
              <a:t>sederhana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/>
              <a:t>Column Types</a:t>
            </a:r>
            <a:r>
              <a:rPr lang="en-US" sz="2400" dirty="0" smtClean="0"/>
              <a:t> :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kolom</a:t>
            </a:r>
            <a:r>
              <a:rPr lang="en-US" sz="2400" dirty="0" smtClean="0"/>
              <a:t> yang </a:t>
            </a:r>
            <a:r>
              <a:rPr lang="en-US" sz="2400" dirty="0" err="1" smtClean="0"/>
              <a:t>kompleks</a:t>
            </a:r>
            <a:r>
              <a:rPr lang="en-US" sz="2400" dirty="0" smtClean="0"/>
              <a:t>,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: signed/unsigned integer, float, double, char, </a:t>
            </a:r>
            <a:r>
              <a:rPr lang="en-US" sz="2400" dirty="0" err="1" smtClean="0"/>
              <a:t>varchar</a:t>
            </a:r>
            <a:r>
              <a:rPr lang="en-US" sz="2400" dirty="0" smtClean="0"/>
              <a:t>, blob, time, </a:t>
            </a:r>
            <a:r>
              <a:rPr lang="en-US" sz="2400" dirty="0" err="1" smtClean="0"/>
              <a:t>datetime</a:t>
            </a:r>
            <a:r>
              <a:rPr lang="en-US" sz="2400" dirty="0" smtClean="0"/>
              <a:t>, timestamp, year, set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enum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/>
              <a:t>Command </a:t>
            </a:r>
            <a:r>
              <a:rPr lang="en-US" sz="2400" u="sng" dirty="0" err="1" smtClean="0"/>
              <a:t>dan</a:t>
            </a:r>
            <a:r>
              <a:rPr lang="en-US" sz="2400" u="sng" dirty="0" smtClean="0"/>
              <a:t> Functions</a:t>
            </a:r>
            <a:r>
              <a:rPr lang="en-US" sz="2400" dirty="0" smtClean="0"/>
              <a:t> :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olpertor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penuh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mendukkung</a:t>
            </a:r>
            <a:r>
              <a:rPr lang="en-US" sz="2400" dirty="0" smtClean="0"/>
              <a:t> </a:t>
            </a:r>
            <a:r>
              <a:rPr lang="en-US" sz="2400" dirty="0" err="1" smtClean="0"/>
              <a:t>perintah</a:t>
            </a:r>
            <a:r>
              <a:rPr lang="en-US" sz="2400" dirty="0" smtClean="0"/>
              <a:t> SELECT </a:t>
            </a:r>
            <a:r>
              <a:rPr lang="en-US" sz="2400" dirty="0" err="1" smtClean="0"/>
              <a:t>dan</a:t>
            </a:r>
            <a:r>
              <a:rPr lang="en-US" sz="2400" dirty="0" smtClean="0"/>
              <a:t> WHERE </a:t>
            </a:r>
            <a:r>
              <a:rPr lang="en-US" sz="2400" dirty="0" err="1" smtClean="0"/>
              <a:t>dalam</a:t>
            </a:r>
            <a:r>
              <a:rPr lang="en-US" sz="2400" dirty="0" smtClean="0"/>
              <a:t> query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Kelemahan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File</a:t>
            </a:r>
            <a:br>
              <a:rPr lang="en-US" b="1" dirty="0" smtClean="0"/>
            </a:br>
            <a:r>
              <a:rPr lang="en-US" b="1" dirty="0" err="1" smtClean="0"/>
              <a:t>Tradisional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114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400" b="1" dirty="0" err="1" smtClean="0"/>
              <a:t>Timbulnya</a:t>
            </a:r>
            <a:r>
              <a:rPr lang="en-US" sz="2400" b="1" dirty="0" smtClean="0"/>
              <a:t> data </a:t>
            </a:r>
            <a:r>
              <a:rPr lang="en-US" sz="2400" b="1" dirty="0" err="1" smtClean="0"/>
              <a:t>rangkap</a:t>
            </a:r>
            <a:r>
              <a:rPr lang="en-US" sz="2400" b="1" dirty="0" smtClean="0"/>
              <a:t> (</a:t>
            </a:r>
            <a:r>
              <a:rPr lang="en-US" sz="2400" b="1" i="1" dirty="0" smtClean="0"/>
              <a:t>redundancy data) </a:t>
            </a:r>
            <a:r>
              <a:rPr lang="en-US" sz="2400" b="1" i="1" dirty="0" err="1" smtClean="0"/>
              <a:t>dan</a:t>
            </a:r>
            <a:r>
              <a:rPr lang="en-US" sz="2400" b="1" i="1" dirty="0" smtClean="0"/>
              <a:t> </a:t>
            </a:r>
            <a:r>
              <a:rPr lang="en-US" sz="2400" b="1" dirty="0" err="1" smtClean="0"/>
              <a:t>Ketidakkonsistensi</a:t>
            </a:r>
            <a:r>
              <a:rPr lang="en-US" sz="2400" b="1" dirty="0" smtClean="0"/>
              <a:t> data (</a:t>
            </a:r>
            <a:r>
              <a:rPr lang="en-US" sz="2400" b="1" i="1" dirty="0" smtClean="0"/>
              <a:t>Inconsistency data)</a:t>
            </a:r>
          </a:p>
          <a:p>
            <a:pPr marL="514350" indent="-514350">
              <a:buNone/>
            </a:pPr>
            <a:endParaRPr lang="en-US" sz="2400" b="1" i="1" dirty="0" smtClean="0"/>
          </a:p>
          <a:p>
            <a:pPr marL="514350" indent="-514350">
              <a:buNone/>
            </a:pPr>
            <a:r>
              <a:rPr lang="en-US" sz="2400" b="1" i="1" dirty="0" err="1" smtClean="0"/>
              <a:t>Contoh</a:t>
            </a:r>
            <a:endParaRPr lang="en-US" sz="2400" b="1" i="1" dirty="0" smtClean="0"/>
          </a:p>
          <a:p>
            <a:pPr algn="just"/>
            <a:r>
              <a:rPr lang="fi-FI" sz="2400" dirty="0" smtClean="0"/>
              <a:t>nama mata kuliah &amp; sks pada file mahasiswa akan </a:t>
            </a:r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file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kuliah</a:t>
            </a:r>
            <a:r>
              <a:rPr lang="en-US" sz="2400" dirty="0" smtClean="0"/>
              <a:t>. </a:t>
            </a:r>
            <a:r>
              <a:rPr lang="en-US" sz="2400" dirty="0" err="1" smtClean="0"/>
              <a:t>Akibatnya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pt-BR" sz="2400" b="1" dirty="0" smtClean="0"/>
              <a:t>redudancy data     pemborosan tempat penyimpanan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akses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b="1" dirty="0" err="1" smtClean="0"/>
              <a:t>inkonsistensi</a:t>
            </a:r>
            <a:r>
              <a:rPr lang="en-US" sz="2400" b="1" dirty="0" smtClean="0"/>
              <a:t> data.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: </a:t>
            </a:r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sks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kuliah</a:t>
            </a:r>
            <a:r>
              <a:rPr lang="en-US" sz="2400" dirty="0" smtClean="0"/>
              <a:t>, </a:t>
            </a:r>
            <a:r>
              <a:rPr lang="en-US" sz="2400" dirty="0" err="1" smtClean="0"/>
              <a:t>sedangkan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diperbaiki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file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kuliah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diperbaiki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file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. Hal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mengakibatkan</a:t>
            </a:r>
            <a:r>
              <a:rPr lang="en-US" sz="2400" dirty="0" smtClean="0"/>
              <a:t> </a:t>
            </a:r>
            <a:r>
              <a:rPr lang="fi-FI" sz="2400" dirty="0" smtClean="0"/>
              <a:t>kesalahan dalam laporan nilai mahasiswa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6705600" y="3505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114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Kesukaran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Mengakses</a:t>
            </a:r>
            <a:r>
              <a:rPr lang="en-US" b="1" dirty="0" smtClean="0"/>
              <a:t> Data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Munculnya</a:t>
            </a:r>
            <a:r>
              <a:rPr lang="en-US" dirty="0" smtClean="0"/>
              <a:t> </a:t>
            </a:r>
            <a:r>
              <a:rPr lang="en-US" dirty="0" err="1" smtClean="0"/>
              <a:t>permintaan-permintaan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  </a:t>
            </a:r>
            <a:r>
              <a:rPr lang="en-US" dirty="0" err="1" smtClean="0"/>
              <a:t>diantisipasikan</a:t>
            </a:r>
            <a:r>
              <a:rPr lang="en-US" dirty="0" smtClean="0"/>
              <a:t> </a:t>
            </a:r>
            <a:r>
              <a:rPr lang="en-US" dirty="0" err="1" smtClean="0"/>
              <a:t>sewaktu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program </a:t>
            </a:r>
            <a:r>
              <a:rPr lang="en-US" dirty="0" err="1" smtClean="0"/>
              <a:t>aplikasi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data.</a:t>
            </a:r>
          </a:p>
          <a:p>
            <a:pPr>
              <a:buNone/>
            </a:pPr>
            <a:r>
              <a:rPr lang="it-IT" b="1" dirty="0" smtClean="0"/>
              <a:t>3. Data terisolir (</a:t>
            </a:r>
            <a:r>
              <a:rPr lang="it-IT" b="1" i="1" dirty="0" smtClean="0"/>
              <a:t>Isolation Data)</a:t>
            </a:r>
          </a:p>
          <a:p>
            <a:pPr algn="just">
              <a:buNone/>
            </a:pPr>
            <a:r>
              <a:rPr lang="nn-NO" dirty="0" smtClean="0"/>
              <a:t>	Karena data tersebar dalam berbagai file, dan file-file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format –format yang </a:t>
            </a:r>
            <a:r>
              <a:rPr lang="en-US" dirty="0" err="1" smtClean="0"/>
              <a:t>berbeda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menuliskan</a:t>
            </a:r>
            <a:r>
              <a:rPr lang="en-US" dirty="0" smtClean="0"/>
              <a:t> program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data yang </a:t>
            </a:r>
            <a:r>
              <a:rPr lang="en-US" dirty="0" err="1" smtClean="0"/>
              <a:t>sesuai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114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4. </a:t>
            </a:r>
            <a:r>
              <a:rPr lang="en-US" b="1" dirty="0" err="1" smtClean="0"/>
              <a:t>Masalah</a:t>
            </a:r>
            <a:r>
              <a:rPr lang="en-US" b="1" dirty="0" smtClean="0"/>
              <a:t> </a:t>
            </a:r>
            <a:r>
              <a:rPr lang="en-US" b="1" dirty="0" err="1" smtClean="0"/>
              <a:t>Pengamanan</a:t>
            </a:r>
            <a:r>
              <a:rPr lang="en-US" b="1" dirty="0" smtClean="0"/>
              <a:t> ( </a:t>
            </a:r>
            <a:r>
              <a:rPr lang="en-US" b="1" i="1" dirty="0" smtClean="0"/>
              <a:t>Security Problem)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diperbolehkan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data.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r>
              <a:rPr lang="sv-SE" dirty="0" smtClean="0"/>
              <a:t>Bagian Mahasiswa hanya boleh mengakses file </a:t>
            </a:r>
            <a:r>
              <a:rPr lang="en-US" dirty="0" err="1" smtClean="0"/>
              <a:t>mahasiswa</a:t>
            </a:r>
            <a:r>
              <a:rPr lang="en-US" dirty="0" smtClean="0"/>
              <a:t>. </a:t>
            </a:r>
            <a:r>
              <a:rPr lang="en-US" dirty="0" err="1" smtClean="0"/>
              <a:t>Bagian</a:t>
            </a:r>
            <a:r>
              <a:rPr lang="en-US" dirty="0" smtClean="0"/>
              <a:t> Mata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nn-NO" dirty="0" smtClean="0"/>
              <a:t>file mata kuliah, tidak boleh mengakses file mahasiswa.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03-6396-4853-A1DB-CD5060225D83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rcRect t="32821" b="30256"/>
          <a:stretch>
            <a:fillRect/>
          </a:stretch>
        </p:blipFill>
        <p:spPr>
          <a:xfrm>
            <a:off x="7010400" y="152400"/>
            <a:ext cx="1914524" cy="70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4193</TotalTime>
  <Words>1996</Words>
  <Application>Microsoft PowerPoint</Application>
  <PresentationFormat>On-screen Show (4:3)</PresentationFormat>
  <Paragraphs>357</Paragraphs>
  <Slides>62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Office Theme</vt:lpstr>
      <vt:lpstr>Equity</vt:lpstr>
      <vt:lpstr>Clip</vt:lpstr>
      <vt:lpstr> Pengantar tentan database </vt:lpstr>
      <vt:lpstr>Learning Outcomes</vt:lpstr>
      <vt:lpstr>Outline Materi</vt:lpstr>
      <vt:lpstr>SISTEM FILE TRADISIONAL DAN SISTEM FILE BASIS DATA  </vt:lpstr>
      <vt:lpstr>Sistem File Tradisional</vt:lpstr>
      <vt:lpstr>Sistem Pemrosesan File</vt:lpstr>
      <vt:lpstr>Kelemahan Sistem File Tradisional</vt:lpstr>
      <vt:lpstr>Slide 8</vt:lpstr>
      <vt:lpstr>Slide 9</vt:lpstr>
      <vt:lpstr>Slide 10</vt:lpstr>
      <vt:lpstr>Sistem Basis Data</vt:lpstr>
      <vt:lpstr>Slide 12</vt:lpstr>
      <vt:lpstr>Data VS Informasi</vt:lpstr>
      <vt:lpstr>Slide 14</vt:lpstr>
      <vt:lpstr>Definisi Basis Data (1)</vt:lpstr>
      <vt:lpstr>Definisi Basis Data (2)</vt:lpstr>
      <vt:lpstr>Basis Data dan Lemari Arsip</vt:lpstr>
      <vt:lpstr>Setiap data elektronis = Basis Data ?</vt:lpstr>
      <vt:lpstr>Tujuan Pemanfaatan Basis Data </vt:lpstr>
      <vt:lpstr>Slide 20</vt:lpstr>
      <vt:lpstr>Slide 21</vt:lpstr>
      <vt:lpstr>Slide 22</vt:lpstr>
      <vt:lpstr>Slide 23</vt:lpstr>
      <vt:lpstr>Slide 24</vt:lpstr>
      <vt:lpstr>Konsep Dasar</vt:lpstr>
      <vt:lpstr>Konsep Dasar</vt:lpstr>
      <vt:lpstr>Konsep Dasar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Komponen Basis Data</vt:lpstr>
      <vt:lpstr>Slide 37</vt:lpstr>
      <vt:lpstr>Slide 38</vt:lpstr>
      <vt:lpstr>Slide 39</vt:lpstr>
      <vt:lpstr>Software</vt:lpstr>
      <vt:lpstr>User</vt:lpstr>
      <vt:lpstr>Slide 42</vt:lpstr>
      <vt:lpstr>Slide 43</vt:lpstr>
      <vt:lpstr>Keuntungan dan Kerugian Basis Data</vt:lpstr>
      <vt:lpstr>Keuntungan Basis Data secara elektronik</vt:lpstr>
      <vt:lpstr>Slide 46</vt:lpstr>
      <vt:lpstr>Meminimalkan Redundansi Data</vt:lpstr>
      <vt:lpstr>Konsistensi Data</vt:lpstr>
      <vt:lpstr>Berbagi Data</vt:lpstr>
      <vt:lpstr>Standarisasi</vt:lpstr>
      <vt:lpstr>Kualitas Data</vt:lpstr>
      <vt:lpstr>Pemeliharaan Program</vt:lpstr>
      <vt:lpstr>Kerugian Pemakaian Sistem Basis Data</vt:lpstr>
      <vt:lpstr>Penggunaan Basis Data</vt:lpstr>
      <vt:lpstr>Slide 55</vt:lpstr>
      <vt:lpstr>Slide 56</vt:lpstr>
      <vt:lpstr>Slide 57</vt:lpstr>
      <vt:lpstr>Slide 58</vt:lpstr>
      <vt:lpstr>MySQL</vt:lpstr>
      <vt:lpstr>Keistimewaan MySQL</vt:lpstr>
      <vt:lpstr>MENGAPA MEMILIH MYSQL??</vt:lpstr>
      <vt:lpstr>Keistimewaan MySQL</vt:lpstr>
    </vt:vector>
  </TitlesOfParts>
  <Company>Bina Nusantara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Judul</dc:title>
  <dc:creator>Debby Tanamal</dc:creator>
  <cp:lastModifiedBy>7</cp:lastModifiedBy>
  <cp:revision>79</cp:revision>
  <dcterms:created xsi:type="dcterms:W3CDTF">2005-04-16T03:08:17Z</dcterms:created>
  <dcterms:modified xsi:type="dcterms:W3CDTF">2019-09-17T08:00:31Z</dcterms:modified>
</cp:coreProperties>
</file>