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57" r:id="rId3"/>
    <p:sldId id="279" r:id="rId4"/>
    <p:sldId id="261" r:id="rId5"/>
    <p:sldId id="262" r:id="rId6"/>
    <p:sldId id="260" r:id="rId7"/>
    <p:sldId id="258" r:id="rId8"/>
    <p:sldId id="259"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varScale="1">
        <p:scale>
          <a:sx n="41" d="100"/>
          <a:sy n="41" d="100"/>
        </p:scale>
        <p:origin x="-88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4813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4813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0B07A440-93FA-404D-83A5-C58AEEFE3E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169C20-8E82-4A9F-8986-6F9057E22D3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81E9C1-0ADE-4AB9-B2D3-B68A938BED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4C92DD-2DD1-466A-AFD7-D7D2C6945A9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15C95D-6C60-4609-80A9-D18F582355E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25624D-12DC-4613-BFE5-AF89F8662A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6AB80F-84D3-4C04-9E40-5EC94E22741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F97CDD3-BA4A-43C1-9C3C-54E36564897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9CA9B34-280A-4AC5-98B1-895B658D38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C9FC0-8B7E-441E-9A36-0C64F65286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B1F2F2-C293-4044-B6BB-4CA0521DEE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DD5DAB-658C-4C15-9CE2-E3BC38AC24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710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p>
        </p:txBody>
      </p:sp>
      <p:sp>
        <p:nvSpPr>
          <p:cNvPr id="4710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vl1pPr>
          </a:lstStyle>
          <a:p>
            <a:pPr>
              <a:defRPr/>
            </a:pPr>
            <a:endParaRPr lang="en-US"/>
          </a:p>
        </p:txBody>
      </p:sp>
      <p:sp>
        <p:nvSpPr>
          <p:cNvPr id="4711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184B4B0B-B2D3-4B53-9C59-7D97FD74B87C}" type="slidenum">
              <a:rPr lang="en-US"/>
              <a:pPr>
                <a:defRPr/>
              </a:pPr>
              <a:t>‹#›</a:t>
            </a:fld>
            <a:endParaRPr lang="en-US"/>
          </a:p>
        </p:txBody>
      </p:sp>
      <p:sp>
        <p:nvSpPr>
          <p:cNvPr id="4711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711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4711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711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06"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
            </a:r>
            <a:br>
              <a:rPr lang="en-US" smtClean="0"/>
            </a:br>
            <a:r>
              <a:rPr lang="en-US" smtClean="0"/>
              <a:t>Desain Berorientasi Objek</a:t>
            </a:r>
            <a:br>
              <a:rPr lang="en-US" smtClean="0"/>
            </a:br>
            <a:endParaRPr lang="en-US" smtClean="0"/>
          </a:p>
        </p:txBody>
      </p:sp>
      <p:sp>
        <p:nvSpPr>
          <p:cNvPr id="3075" name="Rectangle 3"/>
          <p:cNvSpPr>
            <a:spLocks noGrp="1" noChangeArrowheads="1"/>
          </p:cNvSpPr>
          <p:nvPr>
            <p:ph type="subTitle" idx="1"/>
          </p:nvPr>
        </p:nvSpPr>
        <p:spPr/>
        <p:txBody>
          <a:bodyPr/>
          <a:lstStyle/>
          <a:p>
            <a:pPr eaLnBrk="1" hangingPunct="1"/>
            <a:r>
              <a:rPr lang="en-US" smtClean="0"/>
              <a:t>Tahap 1. Use Case Diagram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Actor</a:t>
            </a:r>
          </a:p>
        </p:txBody>
      </p:sp>
      <p:sp>
        <p:nvSpPr>
          <p:cNvPr id="12291" name="Rectangle 3"/>
          <p:cNvSpPr>
            <a:spLocks noGrp="1" noChangeArrowheads="1"/>
          </p:cNvSpPr>
          <p:nvPr>
            <p:ph type="body" idx="1"/>
          </p:nvPr>
        </p:nvSpPr>
        <p:spPr/>
        <p:txBody>
          <a:bodyPr/>
          <a:lstStyle/>
          <a:p>
            <a:pPr eaLnBrk="1" hangingPunct="1"/>
            <a:r>
              <a:rPr lang="en-US" smtClean="0"/>
              <a:t>Ketika memberi nama actor, gunakan nama </a:t>
            </a:r>
            <a:r>
              <a:rPr lang="en-US" b="1" u="sng" smtClean="0"/>
              <a:t>peranan</a:t>
            </a:r>
            <a:r>
              <a:rPr lang="en-US" smtClean="0"/>
              <a:t> dan </a:t>
            </a:r>
            <a:r>
              <a:rPr lang="en-US" b="1" u="sng" smtClean="0"/>
              <a:t>jangan nama posisi</a:t>
            </a:r>
          </a:p>
          <a:p>
            <a:pPr eaLnBrk="1" hangingPunct="1"/>
            <a:r>
              <a:rPr lang="en-US" smtClean="0"/>
              <a:t>Seorang individu dapat memainkan beberapa peranan.</a:t>
            </a:r>
          </a:p>
          <a:p>
            <a:pPr eaLnBrk="1" hangingPunct="1"/>
            <a:r>
              <a:rPr lang="en-US" smtClean="0"/>
              <a:t>Misal, Ali adalah seorang pasien, namun dalam kesempatan lain ia menjadi pegawai dalam puskesmas tersebut, maka ia memainkan peranan sebagai petugas kesehaatn.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Actor</a:t>
            </a:r>
          </a:p>
        </p:txBody>
      </p:sp>
      <p:sp>
        <p:nvSpPr>
          <p:cNvPr id="13315" name="Rectangle 3"/>
          <p:cNvSpPr>
            <a:spLocks noGrp="1" noChangeArrowheads="1"/>
          </p:cNvSpPr>
          <p:nvPr>
            <p:ph type="body" idx="1"/>
          </p:nvPr>
        </p:nvSpPr>
        <p:spPr/>
        <p:txBody>
          <a:bodyPr/>
          <a:lstStyle/>
          <a:p>
            <a:pPr eaLnBrk="1" hangingPunct="1"/>
            <a:r>
              <a:rPr lang="en-US" smtClean="0"/>
              <a:t>Tipe Kedua adalah sistem yang lain. Misalkan pada sebuah sistem Informasi Puskesmas memerlukan koneksi dengan aplikasi sistem yang lain, semisal SIM rumah sakit.</a:t>
            </a:r>
          </a:p>
          <a:p>
            <a:pPr eaLnBrk="1" hangingPunct="1"/>
            <a:r>
              <a:rPr lang="en-US" smtClean="0"/>
              <a:t>Maka dalam kasus ini, SIM rumah sakit adalah actor.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Actor</a:t>
            </a:r>
          </a:p>
        </p:txBody>
      </p:sp>
      <p:sp>
        <p:nvSpPr>
          <p:cNvPr id="14339" name="Rectangle 3"/>
          <p:cNvSpPr>
            <a:spLocks noGrp="1" noChangeArrowheads="1"/>
          </p:cNvSpPr>
          <p:nvPr>
            <p:ph type="body" idx="1"/>
          </p:nvPr>
        </p:nvSpPr>
        <p:spPr/>
        <p:txBody>
          <a:bodyPr/>
          <a:lstStyle/>
          <a:p>
            <a:pPr eaLnBrk="1" hangingPunct="1"/>
            <a:r>
              <a:rPr lang="en-US" sz="2400" smtClean="0"/>
              <a:t>Tipe ketiga adalah waktu</a:t>
            </a:r>
          </a:p>
          <a:p>
            <a:pPr eaLnBrk="1" hangingPunct="1"/>
            <a:r>
              <a:rPr lang="en-US" sz="2400" smtClean="0"/>
              <a:t>Dapat menjadi actor jika seiring perjalan waktu dapat memicu event/kejadian dalam sistem.</a:t>
            </a:r>
          </a:p>
          <a:p>
            <a:pPr eaLnBrk="1" hangingPunct="1"/>
            <a:r>
              <a:rPr lang="en-US" sz="2400" smtClean="0"/>
              <a:t>Misalkan : </a:t>
            </a:r>
          </a:p>
          <a:p>
            <a:pPr lvl="1" eaLnBrk="1" hangingPunct="1"/>
            <a:r>
              <a:rPr lang="en-US" sz="2000" smtClean="0"/>
              <a:t>Bagian registrasi mendata pasien yang berulang tahun pada hari kesehatan anak. Mungkin pemerintah akan memberikan kesempatan untuk mendapat pengobatan secara gratis. Maka sistem secara otomatis menyeleksi pasien secara acak untuk mendapatkan hadiah tersebut.</a:t>
            </a:r>
          </a:p>
          <a:p>
            <a:pPr lvl="1" eaLnBrk="1" hangingPunct="1">
              <a:buFont typeface="Wingdings" pitchFamily="2" charset="2"/>
              <a:buNone/>
            </a:pPr>
            <a:r>
              <a:rPr lang="en-US" sz="2000" smtClean="0"/>
              <a:t>Karena waktu berada di luar kendali kita, maka ia dapat menjadi actor.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Use Case</a:t>
            </a:r>
          </a:p>
        </p:txBody>
      </p:sp>
      <p:sp>
        <p:nvSpPr>
          <p:cNvPr id="15363" name="Rectangle 3"/>
          <p:cNvSpPr>
            <a:spLocks noGrp="1" noChangeArrowheads="1"/>
          </p:cNvSpPr>
          <p:nvPr>
            <p:ph type="body" sz="half" idx="1"/>
          </p:nvPr>
        </p:nvSpPr>
        <p:spPr>
          <a:xfrm>
            <a:off x="457200" y="1600200"/>
            <a:ext cx="5334000" cy="4530725"/>
          </a:xfrm>
        </p:spPr>
        <p:txBody>
          <a:bodyPr/>
          <a:lstStyle/>
          <a:p>
            <a:pPr eaLnBrk="1" hangingPunct="1"/>
            <a:r>
              <a:rPr lang="en-US" sz="2400" smtClean="0"/>
              <a:t>Adalah bagian fungsionalitas tingkat tinggi yang disediakan oleh sistem.</a:t>
            </a:r>
          </a:p>
          <a:p>
            <a:pPr eaLnBrk="1" hangingPunct="1"/>
            <a:r>
              <a:rPr lang="en-US" sz="2400" smtClean="0"/>
              <a:t>Dengan kata lain, use case menggambarkan bagaimana seseorang menggunakan sistem.</a:t>
            </a:r>
          </a:p>
          <a:p>
            <a:pPr eaLnBrk="1" hangingPunct="1"/>
            <a:r>
              <a:rPr lang="en-US" sz="2400" smtClean="0"/>
              <a:t>Use dalam UML dinotasikan dengan simbol </a:t>
            </a:r>
          </a:p>
        </p:txBody>
      </p:sp>
      <p:pic>
        <p:nvPicPr>
          <p:cNvPr id="15364" name="Picture 4"/>
          <p:cNvPicPr>
            <a:picLocks noChangeAspect="1" noChangeArrowheads="1"/>
          </p:cNvPicPr>
          <p:nvPr>
            <p:ph sz="half" idx="2"/>
          </p:nvPr>
        </p:nvPicPr>
        <p:blipFill>
          <a:blip r:embed="rId2"/>
          <a:srcRect/>
          <a:stretch>
            <a:fillRect/>
          </a:stretch>
        </p:blipFill>
        <p:spPr>
          <a:xfrm>
            <a:off x="5029200" y="4818063"/>
            <a:ext cx="4114800" cy="1630362"/>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smtClean="0"/>
              <a:t>Relationships</a:t>
            </a:r>
            <a:endParaRPr lang="en-US" smtClean="0"/>
          </a:p>
        </p:txBody>
      </p:sp>
      <p:sp>
        <p:nvSpPr>
          <p:cNvPr id="16387" name="Rectangle 3"/>
          <p:cNvSpPr>
            <a:spLocks noGrp="1" noChangeArrowheads="1"/>
          </p:cNvSpPr>
          <p:nvPr>
            <p:ph type="body" idx="1"/>
          </p:nvPr>
        </p:nvSpPr>
        <p:spPr/>
        <p:txBody>
          <a:bodyPr/>
          <a:lstStyle/>
          <a:p>
            <a:pPr eaLnBrk="1" hangingPunct="1"/>
            <a:r>
              <a:rPr lang="en-US" smtClean="0"/>
              <a:t>Relasi asosiasi digunakan untuk menunjukkan relasi antara actor dan use case</a:t>
            </a:r>
          </a:p>
          <a:p>
            <a:pPr eaLnBrk="1" hangingPunct="1"/>
            <a:r>
              <a:rPr lang="en-US" smtClean="0"/>
              <a:t>Ada tiga tipe relasi antara use case</a:t>
            </a:r>
          </a:p>
          <a:p>
            <a:pPr eaLnBrk="1" hangingPunct="1">
              <a:buFont typeface="Wingdings" pitchFamily="2" charset="2"/>
              <a:buNone/>
            </a:pPr>
            <a:r>
              <a:rPr lang="en-US" smtClean="0"/>
              <a:t>	Relasi Include</a:t>
            </a:r>
          </a:p>
          <a:p>
            <a:pPr eaLnBrk="1" hangingPunct="1">
              <a:buFont typeface="Wingdings" pitchFamily="2" charset="2"/>
              <a:buNone/>
            </a:pPr>
            <a:r>
              <a:rPr lang="en-US" smtClean="0"/>
              <a:t>	Relasi Extend</a:t>
            </a:r>
          </a:p>
          <a:p>
            <a:pPr eaLnBrk="1" hangingPunct="1">
              <a:buFont typeface="Wingdings" pitchFamily="2" charset="2"/>
              <a:buNone/>
            </a:pPr>
            <a:r>
              <a:rPr lang="en-US" smtClean="0"/>
              <a:t>	Relasi Generalisasi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Relasi Asosiasi</a:t>
            </a:r>
          </a:p>
        </p:txBody>
      </p:sp>
      <p:sp>
        <p:nvSpPr>
          <p:cNvPr id="17411" name="Rectangle 3"/>
          <p:cNvSpPr>
            <a:spLocks noGrp="1" noChangeArrowheads="1"/>
          </p:cNvSpPr>
          <p:nvPr>
            <p:ph type="body" sz="half" idx="1"/>
          </p:nvPr>
        </p:nvSpPr>
        <p:spPr>
          <a:xfrm>
            <a:off x="457200" y="1600200"/>
            <a:ext cx="8229600" cy="4530725"/>
          </a:xfrm>
        </p:spPr>
        <p:txBody>
          <a:bodyPr/>
          <a:lstStyle/>
          <a:p>
            <a:pPr eaLnBrk="1" hangingPunct="1"/>
            <a:r>
              <a:rPr lang="en-US" sz="2000" smtClean="0"/>
              <a:t>Relasi antara actor dan use case</a:t>
            </a:r>
          </a:p>
          <a:p>
            <a:pPr eaLnBrk="1" hangingPunct="1"/>
            <a:r>
              <a:rPr lang="en-US" sz="2000" smtClean="0"/>
              <a:t>Dinotasikan seperti gambar berikut</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r>
              <a:rPr lang="en-US" sz="2000" smtClean="0"/>
              <a:t>Arah panah menunjukkan siapa yang mengawali komunikasi. </a:t>
            </a:r>
          </a:p>
          <a:p>
            <a:pPr eaLnBrk="1" hangingPunct="1"/>
            <a:r>
              <a:rPr lang="en-US" sz="2000" smtClean="0"/>
              <a:t>Dengan mengecualikan use case dalam relasi include dan relasi extend, setiap use case harus diinisialisasi oleh actor</a:t>
            </a:r>
          </a:p>
        </p:txBody>
      </p:sp>
      <p:pic>
        <p:nvPicPr>
          <p:cNvPr id="17412" name="Picture 4"/>
          <p:cNvPicPr>
            <a:picLocks noChangeAspect="1" noChangeArrowheads="1"/>
          </p:cNvPicPr>
          <p:nvPr>
            <p:ph sz="half" idx="2"/>
          </p:nvPr>
        </p:nvPicPr>
        <p:blipFill>
          <a:blip r:embed="rId2"/>
          <a:srcRect/>
          <a:stretch>
            <a:fillRect/>
          </a:stretch>
        </p:blipFill>
        <p:spPr>
          <a:xfrm>
            <a:off x="1371600" y="2644775"/>
            <a:ext cx="6477000" cy="2079625"/>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Relasi Include</a:t>
            </a:r>
          </a:p>
        </p:txBody>
      </p:sp>
      <p:sp>
        <p:nvSpPr>
          <p:cNvPr id="18435" name="Rectangle 3"/>
          <p:cNvSpPr>
            <a:spLocks noGrp="1" noChangeArrowheads="1"/>
          </p:cNvSpPr>
          <p:nvPr>
            <p:ph type="body" sz="half" idx="1"/>
          </p:nvPr>
        </p:nvSpPr>
        <p:spPr>
          <a:xfrm>
            <a:off x="457200" y="1600200"/>
            <a:ext cx="8153400" cy="2362200"/>
          </a:xfrm>
        </p:spPr>
        <p:txBody>
          <a:bodyPr/>
          <a:lstStyle/>
          <a:p>
            <a:pPr eaLnBrk="1" hangingPunct="1"/>
            <a:r>
              <a:rPr lang="en-US" sz="2400" smtClean="0"/>
              <a:t>Memungkinkan satu use case menggunakan fungsionalitas yang disediakan oleh use case lainnya.</a:t>
            </a:r>
          </a:p>
        </p:txBody>
      </p:sp>
      <p:pic>
        <p:nvPicPr>
          <p:cNvPr id="18436" name="Picture 4"/>
          <p:cNvPicPr>
            <a:picLocks noChangeAspect="1" noChangeArrowheads="1"/>
          </p:cNvPicPr>
          <p:nvPr>
            <p:ph sz="half" idx="2"/>
          </p:nvPr>
        </p:nvPicPr>
        <p:blipFill>
          <a:blip r:embed="rId2"/>
          <a:srcRect/>
          <a:stretch>
            <a:fillRect/>
          </a:stretch>
        </p:blipFill>
        <p:spPr>
          <a:xfrm>
            <a:off x="1295400" y="3124200"/>
            <a:ext cx="6781800" cy="1600200"/>
          </a:xfr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Relasi Extend</a:t>
            </a:r>
          </a:p>
        </p:txBody>
      </p:sp>
      <p:sp>
        <p:nvSpPr>
          <p:cNvPr id="19459" name="Rectangle 3"/>
          <p:cNvSpPr>
            <a:spLocks noGrp="1" noChangeArrowheads="1"/>
          </p:cNvSpPr>
          <p:nvPr>
            <p:ph type="body" sz="half" idx="1"/>
          </p:nvPr>
        </p:nvSpPr>
        <p:spPr>
          <a:xfrm>
            <a:off x="457200" y="1600200"/>
            <a:ext cx="8077200" cy="4530725"/>
          </a:xfrm>
        </p:spPr>
        <p:txBody>
          <a:bodyPr/>
          <a:lstStyle/>
          <a:p>
            <a:pPr eaLnBrk="1" hangingPunct="1"/>
            <a:r>
              <a:rPr lang="en-US" sz="2000" smtClean="0"/>
              <a:t>Memungkinkan suatu use case secara </a:t>
            </a:r>
            <a:r>
              <a:rPr lang="en-US" sz="2000" b="1" u="sng" smtClean="0"/>
              <a:t>optional </a:t>
            </a:r>
            <a:r>
              <a:rPr lang="en-US" sz="2000" smtClean="0"/>
              <a:t>menggunakan fungsionalitas yang disediakan oleh use case lainnya.</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r>
              <a:rPr lang="en-US" sz="2000" smtClean="0"/>
              <a:t>Use case pemeriksaan kesehatan suatu saat memerlukan tes laboratorium, tapi pada saat lain tidak. Tergantung pada kondisi pasien yang diperiksa.</a:t>
            </a:r>
          </a:p>
          <a:p>
            <a:pPr eaLnBrk="1" hangingPunct="1"/>
            <a:endParaRPr lang="en-US" sz="2000" b="1" u="sng" smtClean="0"/>
          </a:p>
        </p:txBody>
      </p:sp>
      <p:pic>
        <p:nvPicPr>
          <p:cNvPr id="19460" name="Picture 4"/>
          <p:cNvPicPr>
            <a:picLocks noChangeAspect="1" noChangeArrowheads="1"/>
          </p:cNvPicPr>
          <p:nvPr>
            <p:ph sz="half" idx="2"/>
          </p:nvPr>
        </p:nvPicPr>
        <p:blipFill>
          <a:blip r:embed="rId2"/>
          <a:srcRect/>
          <a:stretch>
            <a:fillRect/>
          </a:stretch>
        </p:blipFill>
        <p:spPr>
          <a:xfrm>
            <a:off x="1066800" y="2895600"/>
            <a:ext cx="7696200" cy="1879600"/>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Relasi Generalisasi</a:t>
            </a:r>
          </a:p>
        </p:txBody>
      </p:sp>
      <p:sp>
        <p:nvSpPr>
          <p:cNvPr id="20483" name="Rectangle 3"/>
          <p:cNvSpPr>
            <a:spLocks noGrp="1" noChangeArrowheads="1"/>
          </p:cNvSpPr>
          <p:nvPr>
            <p:ph type="body" sz="half" idx="1"/>
          </p:nvPr>
        </p:nvSpPr>
        <p:spPr>
          <a:xfrm>
            <a:off x="457200" y="1600200"/>
            <a:ext cx="8305800" cy="4530725"/>
          </a:xfrm>
        </p:spPr>
        <p:txBody>
          <a:bodyPr/>
          <a:lstStyle/>
          <a:p>
            <a:pPr eaLnBrk="1" hangingPunct="1"/>
            <a:r>
              <a:rPr lang="en-US" sz="2400" smtClean="0"/>
              <a:t>Digunakan untuk menunjukkan bahwa beberapa actor atau use case mempunyai beberapa persamaan, namun ada perbedaan spesifik abtara actor /use case tersebut.</a:t>
            </a:r>
          </a:p>
          <a:p>
            <a:pPr eaLnBrk="1" hangingPunct="1"/>
            <a:endParaRPr lang="en-US" sz="2400" smtClean="0"/>
          </a:p>
        </p:txBody>
      </p:sp>
      <p:pic>
        <p:nvPicPr>
          <p:cNvPr id="20484" name="Picture 4"/>
          <p:cNvPicPr>
            <a:picLocks noChangeAspect="1" noChangeArrowheads="1"/>
          </p:cNvPicPr>
          <p:nvPr>
            <p:ph sz="half" idx="2"/>
          </p:nvPr>
        </p:nvPicPr>
        <p:blipFill>
          <a:blip r:embed="rId2"/>
          <a:srcRect/>
          <a:stretch>
            <a:fillRect/>
          </a:stretch>
        </p:blipFill>
        <p:spPr>
          <a:xfrm>
            <a:off x="2514600" y="3429000"/>
            <a:ext cx="4038600" cy="3748088"/>
          </a:xfr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smtClean="0"/>
              <a:t>2. Use Case Diagram</a:t>
            </a:r>
            <a:br>
              <a:rPr lang="en-US" sz="4000" smtClean="0"/>
            </a:br>
            <a:r>
              <a:rPr lang="en-US" sz="4000" smtClean="0"/>
              <a:t>Sistem Informasi Puskesmas</a:t>
            </a:r>
          </a:p>
        </p:txBody>
      </p:sp>
      <p:pic>
        <p:nvPicPr>
          <p:cNvPr id="21507" name="Picture 4"/>
          <p:cNvPicPr>
            <a:picLocks noChangeAspect="1" noChangeArrowheads="1"/>
          </p:cNvPicPr>
          <p:nvPr>
            <p:ph idx="1"/>
          </p:nvPr>
        </p:nvPicPr>
        <p:blipFill>
          <a:blip r:embed="rId2"/>
          <a:srcRect l="7816" t="4379" r="7936" b="9180"/>
          <a:stretch>
            <a:fillRect/>
          </a:stretch>
        </p:blipFill>
        <p:spPr>
          <a:xfrm>
            <a:off x="685800" y="1447800"/>
            <a:ext cx="7391400" cy="5054600"/>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Agenda</a:t>
            </a:r>
          </a:p>
        </p:txBody>
      </p:sp>
      <p:sp>
        <p:nvSpPr>
          <p:cNvPr id="4099" name="Rectangle 3"/>
          <p:cNvSpPr>
            <a:spLocks noGrp="1" noChangeArrowheads="1"/>
          </p:cNvSpPr>
          <p:nvPr>
            <p:ph type="body" idx="1"/>
          </p:nvPr>
        </p:nvSpPr>
        <p:spPr/>
        <p:txBody>
          <a:bodyPr/>
          <a:lstStyle/>
          <a:p>
            <a:pPr eaLnBrk="1" hangingPunct="1"/>
            <a:r>
              <a:rPr lang="en-US" smtClean="0"/>
              <a:t>Konsep Pemodelan Use Case</a:t>
            </a:r>
          </a:p>
          <a:p>
            <a:pPr eaLnBrk="1" hangingPunct="1"/>
            <a:r>
              <a:rPr lang="en-US" smtClean="0"/>
              <a:t>Diagram Use Case</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USE CASE DIAGRAM</a:t>
            </a:r>
          </a:p>
        </p:txBody>
      </p:sp>
      <p:sp>
        <p:nvSpPr>
          <p:cNvPr id="5123" name="Rectangle 3"/>
          <p:cNvSpPr>
            <a:spLocks noGrp="1" noChangeArrowheads="1"/>
          </p:cNvSpPr>
          <p:nvPr>
            <p:ph type="body" idx="1"/>
          </p:nvPr>
        </p:nvSpPr>
        <p:spPr>
          <a:xfrm>
            <a:off x="838200" y="1617663"/>
            <a:ext cx="7385050" cy="4706937"/>
          </a:xfrm>
        </p:spPr>
        <p:txBody>
          <a:bodyPr/>
          <a:lstStyle/>
          <a:p>
            <a:pPr eaLnBrk="1" hangingPunct="1">
              <a:lnSpc>
                <a:spcPct val="90000"/>
              </a:lnSpc>
            </a:pPr>
            <a:r>
              <a:rPr lang="en-US" sz="2000" i="1" smtClean="0"/>
              <a:t>The Use case diagram is used to identify the primary elements and processes that form the system. The primary elements are termed as "actors" and the processes are called "use cases." The Use case diagram shows which actors interact with each use case.</a:t>
            </a:r>
          </a:p>
          <a:p>
            <a:pPr eaLnBrk="1" hangingPunct="1">
              <a:lnSpc>
                <a:spcPct val="90000"/>
              </a:lnSpc>
            </a:pPr>
            <a:r>
              <a:rPr lang="en-US" sz="2000" smtClean="0"/>
              <a:t>Menggambarkan fungsionalitas dari sebuah sistem. Yang ditekankan adalah “apa” yang diperbuat sistem dan bukan bagaimana </a:t>
            </a:r>
          </a:p>
          <a:p>
            <a:pPr eaLnBrk="1" hangingPunct="1">
              <a:lnSpc>
                <a:spcPct val="90000"/>
              </a:lnSpc>
            </a:pPr>
            <a:r>
              <a:rPr lang="en-US" sz="2000" smtClean="0"/>
              <a:t>Menggambarkan kebutuhan sistem dari sudut pandang user.</a:t>
            </a:r>
          </a:p>
          <a:p>
            <a:pPr eaLnBrk="1" hangingPunct="1">
              <a:lnSpc>
                <a:spcPct val="90000"/>
              </a:lnSpc>
            </a:pPr>
            <a:r>
              <a:rPr lang="en-US" sz="2000" smtClean="0"/>
              <a:t>Memfokuskan pada proses</a:t>
            </a:r>
            <a:r>
              <a:rPr lang="en-US" smtClean="0"/>
              <a:t> “komputerisasi”</a:t>
            </a:r>
          </a:p>
          <a:p>
            <a:pPr eaLnBrk="1" hangingPunct="1">
              <a:lnSpc>
                <a:spcPct val="90000"/>
              </a:lnSpc>
            </a:pPr>
            <a:r>
              <a:rPr lang="en-US" sz="2000" smtClean="0"/>
              <a:t>Menggambarkan hubungan antara use case dan aktor.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Use Case Diagram</a:t>
            </a:r>
          </a:p>
        </p:txBody>
      </p:sp>
      <p:sp>
        <p:nvSpPr>
          <p:cNvPr id="6147" name="Rectangle 3"/>
          <p:cNvSpPr>
            <a:spLocks noGrp="1" noChangeArrowheads="1"/>
          </p:cNvSpPr>
          <p:nvPr>
            <p:ph type="body" idx="1"/>
          </p:nvPr>
        </p:nvSpPr>
        <p:spPr/>
        <p:txBody>
          <a:bodyPr/>
          <a:lstStyle/>
          <a:p>
            <a:pPr eaLnBrk="1" hangingPunct="1">
              <a:lnSpc>
                <a:spcPct val="90000"/>
              </a:lnSpc>
            </a:pPr>
            <a:r>
              <a:rPr lang="en-US" sz="2400" smtClean="0"/>
              <a:t>Use Case diagrams menggambarkan </a:t>
            </a:r>
            <a:r>
              <a:rPr lang="en-US" sz="2400" smtClean="0">
                <a:solidFill>
                  <a:srgbClr val="FF0000"/>
                </a:solidFill>
              </a:rPr>
              <a:t>interaksi </a:t>
            </a:r>
            <a:r>
              <a:rPr lang="en-US" sz="2400" smtClean="0"/>
              <a:t>antara </a:t>
            </a:r>
            <a:r>
              <a:rPr lang="en-US" sz="2400" smtClean="0">
                <a:solidFill>
                  <a:srgbClr val="FF0000"/>
                </a:solidFill>
              </a:rPr>
              <a:t>use case dan actor</a:t>
            </a:r>
          </a:p>
          <a:p>
            <a:pPr eaLnBrk="1" hangingPunct="1">
              <a:lnSpc>
                <a:spcPct val="90000"/>
              </a:lnSpc>
            </a:pPr>
            <a:r>
              <a:rPr lang="en-US" sz="2400" smtClean="0"/>
              <a:t>Use case merepresentasikan fungsionalitas sistem, kebutuhan sistem dari sudut pandang pengguna.</a:t>
            </a:r>
          </a:p>
          <a:p>
            <a:pPr eaLnBrk="1" hangingPunct="1">
              <a:lnSpc>
                <a:spcPct val="90000"/>
              </a:lnSpc>
            </a:pPr>
            <a:r>
              <a:rPr lang="en-US" sz="2400" smtClean="0">
                <a:solidFill>
                  <a:srgbClr val="FF0000"/>
                </a:solidFill>
              </a:rPr>
              <a:t>Actor </a:t>
            </a:r>
            <a:r>
              <a:rPr lang="en-US" sz="2400" smtClean="0"/>
              <a:t>merepresentasikan </a:t>
            </a:r>
            <a:r>
              <a:rPr lang="en-US" sz="2400" smtClean="0">
                <a:solidFill>
                  <a:srgbClr val="FF0000"/>
                </a:solidFill>
              </a:rPr>
              <a:t>orang, atau sistem</a:t>
            </a:r>
            <a:r>
              <a:rPr lang="en-US" sz="2400" smtClean="0"/>
              <a:t> yang menyediakan atau menerima informasi dari sistem</a:t>
            </a:r>
          </a:p>
          <a:p>
            <a:pPr eaLnBrk="1" hangingPunct="1">
              <a:lnSpc>
                <a:spcPct val="90000"/>
              </a:lnSpc>
            </a:pPr>
            <a:r>
              <a:rPr lang="en-US" sz="2400" smtClean="0"/>
              <a:t>Use case diagram menunjukkan actor mana yang menginisialisasi/use case</a:t>
            </a:r>
          </a:p>
          <a:p>
            <a:pPr eaLnBrk="1" hangingPunct="1">
              <a:lnSpc>
                <a:spcPct val="90000"/>
              </a:lnSpc>
            </a:pPr>
            <a:r>
              <a:rPr lang="en-US" sz="2400" smtClean="0"/>
              <a:t>Use case diagram juga mengilustrasikan informasi yang diterima actor dari sistem.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buFont typeface="Wingdings" pitchFamily="2" charset="2"/>
              <a:buNone/>
            </a:pPr>
            <a:r>
              <a:rPr lang="en-US" smtClean="0"/>
              <a:t>Intinya : </a:t>
            </a:r>
          </a:p>
          <a:p>
            <a:pPr eaLnBrk="1" hangingPunct="1">
              <a:buFont typeface="Wingdings" pitchFamily="2" charset="2"/>
              <a:buNone/>
            </a:pPr>
            <a:endParaRPr lang="en-US" smtClean="0"/>
          </a:p>
          <a:p>
            <a:pPr algn="ctr" eaLnBrk="1" hangingPunct="1">
              <a:buFont typeface="Wingdings" pitchFamily="2" charset="2"/>
              <a:buNone/>
            </a:pPr>
            <a:r>
              <a:rPr lang="en-US" sz="3600" smtClean="0">
                <a:solidFill>
                  <a:srgbClr val="FF0000"/>
                </a:solidFill>
              </a:rPr>
              <a:t>Use Case Diagram dapat mengilustrasikan requirement/kebutuhan sistem</a:t>
            </a:r>
          </a:p>
          <a:p>
            <a:pPr eaLnBrk="1" hangingPunct="1">
              <a:buFont typeface="Wingdings" pitchFamily="2" charset="2"/>
              <a:buNone/>
            </a:pPr>
            <a:endParaRPr lang="en-US" sz="360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Use Case Diagram</a:t>
            </a:r>
          </a:p>
        </p:txBody>
      </p:sp>
      <p:sp>
        <p:nvSpPr>
          <p:cNvPr id="8195" name="Rectangle 3"/>
          <p:cNvSpPr>
            <a:spLocks noGrp="1" noChangeArrowheads="1"/>
          </p:cNvSpPr>
          <p:nvPr>
            <p:ph type="body" idx="1"/>
          </p:nvPr>
        </p:nvSpPr>
        <p:spPr/>
        <p:txBody>
          <a:bodyPr/>
          <a:lstStyle/>
          <a:p>
            <a:pPr eaLnBrk="1" hangingPunct="1"/>
            <a:r>
              <a:rPr lang="en-US" smtClean="0"/>
              <a:t>Use case dan actor menggambarkan ruang lingkup sistem yang sedang dibangun</a:t>
            </a:r>
          </a:p>
          <a:p>
            <a:pPr eaLnBrk="1" hangingPunct="1"/>
            <a:r>
              <a:rPr lang="en-US" smtClean="0"/>
              <a:t>Use case meliputi semua yang ada dalam sistem</a:t>
            </a:r>
          </a:p>
          <a:p>
            <a:pPr eaLnBrk="1" hangingPunct="1"/>
            <a:r>
              <a:rPr lang="en-US" smtClean="0"/>
              <a:t>Actor meliputi semua yang ada di luar sistem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1. Konsep Pemodelan Use Case</a:t>
            </a:r>
          </a:p>
        </p:txBody>
      </p:sp>
      <p:sp>
        <p:nvSpPr>
          <p:cNvPr id="9219" name="Rectangle 3"/>
          <p:cNvSpPr>
            <a:spLocks noGrp="1" noChangeArrowheads="1"/>
          </p:cNvSpPr>
          <p:nvPr>
            <p:ph type="body" sz="half" idx="1"/>
          </p:nvPr>
        </p:nvSpPr>
        <p:spPr>
          <a:xfrm>
            <a:off x="606425" y="1600200"/>
            <a:ext cx="8077200" cy="4527550"/>
          </a:xfrm>
        </p:spPr>
        <p:txBody>
          <a:bodyPr/>
          <a:lstStyle/>
          <a:p>
            <a:pPr eaLnBrk="1" hangingPunct="1">
              <a:buFont typeface="Wingdings" pitchFamily="2" charset="2"/>
              <a:buNone/>
            </a:pPr>
            <a:r>
              <a:rPr lang="en-US" sz="1800" smtClean="0"/>
              <a:t>	Ada kemiripan antara business use case dan use case. Istilah aktor, use case, relasi, diagram aktifitas padanya. Namun, terdapat perbedaan diantara keduanya, yaitu :</a:t>
            </a:r>
          </a:p>
          <a:p>
            <a:pPr eaLnBrk="1" hangingPunct="1">
              <a:buFont typeface="Wingdings" pitchFamily="2" charset="2"/>
              <a:buNone/>
            </a:pPr>
            <a:endParaRPr lang="en-US" sz="1800" smtClean="0"/>
          </a:p>
          <a:p>
            <a:pPr eaLnBrk="1" hangingPunct="1">
              <a:buFont typeface="Wingdings" pitchFamily="2" charset="2"/>
              <a:buNone/>
            </a:pPr>
            <a:endParaRPr lang="en-US" sz="2400" smtClean="0"/>
          </a:p>
        </p:txBody>
      </p:sp>
      <p:graphicFrame>
        <p:nvGraphicFramePr>
          <p:cNvPr id="4160" name="Group 64"/>
          <p:cNvGraphicFramePr>
            <a:graphicFrameLocks noGrp="1"/>
          </p:cNvGraphicFramePr>
          <p:nvPr>
            <p:ph sz="half" idx="2"/>
          </p:nvPr>
        </p:nvGraphicFramePr>
        <p:xfrm>
          <a:off x="595313" y="3036888"/>
          <a:ext cx="7773987" cy="2959101"/>
        </p:xfrm>
        <a:graphic>
          <a:graphicData uri="http://schemas.openxmlformats.org/drawingml/2006/table">
            <a:tbl>
              <a:tblPr/>
              <a:tblGrid>
                <a:gridCol w="1335087"/>
                <a:gridCol w="2857500"/>
                <a:gridCol w="3581400"/>
              </a:tblGrid>
              <a:tr h="38735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Business Use case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Use Case diagram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4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Use case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Menjelaskan apa yang dikerjakan bisnes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Menjelaskan apa yang sistem lakukan dalam bisnis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9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Actor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Eksternal terhadap organisasi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Eksternal terhadap sistem (mungkininternal terhadap organisasi)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73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Business workes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Internal terhadap organisasi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Tidak digunakan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Actor</a:t>
            </a:r>
          </a:p>
        </p:txBody>
      </p:sp>
      <p:sp>
        <p:nvSpPr>
          <p:cNvPr id="10243" name="Rectangle 3"/>
          <p:cNvSpPr>
            <a:spLocks noGrp="1" noChangeArrowheads="1"/>
          </p:cNvSpPr>
          <p:nvPr>
            <p:ph type="body" sz="half" idx="1"/>
          </p:nvPr>
        </p:nvSpPr>
        <p:spPr>
          <a:xfrm>
            <a:off x="457200" y="1600200"/>
            <a:ext cx="8153400" cy="4530725"/>
          </a:xfrm>
        </p:spPr>
        <p:txBody>
          <a:bodyPr/>
          <a:lstStyle/>
          <a:p>
            <a:pPr eaLnBrk="1" hangingPunct="1"/>
            <a:r>
              <a:rPr lang="en-US" sz="2400" smtClean="0"/>
              <a:t>Adalah seseorang atau apa saja yang berhubungan dengan sistem yang sedang dibangun.</a:t>
            </a:r>
          </a:p>
          <a:p>
            <a:pPr eaLnBrk="1" hangingPunct="1"/>
            <a:r>
              <a:rPr lang="en-US" sz="2400" smtClean="0"/>
              <a:t>Dalam UML direpresentasikan dengan notasi beriku ini:</a:t>
            </a:r>
          </a:p>
          <a:p>
            <a:pPr eaLnBrk="1" hangingPunct="1">
              <a:buFont typeface="Wingdings" pitchFamily="2" charset="2"/>
              <a:buNone/>
            </a:pPr>
            <a:endParaRPr lang="en-US" sz="2400" smtClean="0"/>
          </a:p>
        </p:txBody>
      </p:sp>
      <p:pic>
        <p:nvPicPr>
          <p:cNvPr id="10244" name="Picture 4"/>
          <p:cNvPicPr>
            <a:picLocks noChangeAspect="1" noChangeArrowheads="1"/>
          </p:cNvPicPr>
          <p:nvPr>
            <p:ph sz="half" idx="2"/>
          </p:nvPr>
        </p:nvPicPr>
        <p:blipFill>
          <a:blip r:embed="rId2"/>
          <a:srcRect/>
          <a:stretch>
            <a:fillRect/>
          </a:stretch>
        </p:blipFill>
        <p:spPr>
          <a:xfrm>
            <a:off x="3352800" y="3657600"/>
            <a:ext cx="1668463" cy="1695450"/>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Actor</a:t>
            </a:r>
          </a:p>
        </p:txBody>
      </p:sp>
      <p:sp>
        <p:nvSpPr>
          <p:cNvPr id="11267" name="Rectangle 3"/>
          <p:cNvSpPr>
            <a:spLocks noGrp="1" noChangeArrowheads="1"/>
          </p:cNvSpPr>
          <p:nvPr>
            <p:ph type="body" idx="1"/>
          </p:nvPr>
        </p:nvSpPr>
        <p:spPr/>
        <p:txBody>
          <a:bodyPr/>
          <a:lstStyle/>
          <a:p>
            <a:pPr marL="533400" indent="-533400" eaLnBrk="1" hangingPunct="1">
              <a:lnSpc>
                <a:spcPct val="90000"/>
              </a:lnSpc>
              <a:buFont typeface="Wingdings" pitchFamily="2" charset="2"/>
              <a:buNone/>
            </a:pPr>
            <a:r>
              <a:rPr lang="en-US" smtClean="0"/>
              <a:t>Ada 3 tipe</a:t>
            </a:r>
          </a:p>
          <a:p>
            <a:pPr marL="533400" indent="-533400" eaLnBrk="1" hangingPunct="1">
              <a:lnSpc>
                <a:spcPct val="90000"/>
              </a:lnSpc>
              <a:buFont typeface="Wingdings" pitchFamily="2" charset="2"/>
              <a:buAutoNum type="arabicPeriod"/>
            </a:pPr>
            <a:r>
              <a:rPr lang="en-US" smtClean="0"/>
              <a:t>Pengguna sistem</a:t>
            </a:r>
          </a:p>
          <a:p>
            <a:pPr marL="533400" indent="-533400" eaLnBrk="1" hangingPunct="1">
              <a:lnSpc>
                <a:spcPct val="90000"/>
              </a:lnSpc>
              <a:buFont typeface="Wingdings" pitchFamily="2" charset="2"/>
              <a:buAutoNum type="arabicPeriod"/>
            </a:pPr>
            <a:r>
              <a:rPr lang="en-US" smtClean="0"/>
              <a:t>Sistem yang lain dan berhubungan dengan sistem yang dibangun</a:t>
            </a:r>
          </a:p>
          <a:p>
            <a:pPr marL="533400" indent="-533400" eaLnBrk="1" hangingPunct="1">
              <a:lnSpc>
                <a:spcPct val="90000"/>
              </a:lnSpc>
              <a:buFont typeface="Wingdings" pitchFamily="2" charset="2"/>
              <a:buAutoNum type="arabicPeriod"/>
            </a:pPr>
            <a:r>
              <a:rPr lang="en-US" smtClean="0"/>
              <a:t>Waktu</a:t>
            </a:r>
          </a:p>
          <a:p>
            <a:pPr marL="533400" indent="-533400" eaLnBrk="1" hangingPunct="1">
              <a:lnSpc>
                <a:spcPct val="90000"/>
              </a:lnSpc>
              <a:buFont typeface="Wingdings" pitchFamily="2" charset="2"/>
              <a:buNone/>
            </a:pPr>
            <a:endParaRPr lang="en-US" smtClean="0"/>
          </a:p>
          <a:p>
            <a:pPr marL="533400" indent="-533400" eaLnBrk="1" hangingPunct="1">
              <a:lnSpc>
                <a:spcPct val="90000"/>
              </a:lnSpc>
              <a:buFont typeface="Wingdings" pitchFamily="2" charset="2"/>
              <a:buNone/>
            </a:pPr>
            <a:r>
              <a:rPr lang="en-US" smtClean="0"/>
              <a:t>	Tipe pertama actor secara fisik atau seorang pengguna.merupakan gambaran secara actor fisik dan umum dan selalu ada pada setiap sistem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366</TotalTime>
  <Words>616</Words>
  <Application>Microsoft PowerPoint</Application>
  <PresentationFormat>On-screen Show (4:3)</PresentationFormat>
  <Paragraphs>96</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Verdana</vt:lpstr>
      <vt:lpstr>Arial</vt:lpstr>
      <vt:lpstr>Garamond</vt:lpstr>
      <vt:lpstr>Wingdings</vt:lpstr>
      <vt:lpstr>Calibri</vt:lpstr>
      <vt:lpstr>Times New Roman</vt:lpstr>
      <vt:lpstr>Arial Unicode MS</vt:lpstr>
      <vt:lpstr>Level</vt:lpstr>
      <vt:lpstr> Desain Berorientasi Objek </vt:lpstr>
      <vt:lpstr>Agenda</vt:lpstr>
      <vt:lpstr>USE CASE DIAGRAM</vt:lpstr>
      <vt:lpstr>Use Case Diagram</vt:lpstr>
      <vt:lpstr>Slide 5</vt:lpstr>
      <vt:lpstr>Use Case Diagram</vt:lpstr>
      <vt:lpstr>1. Konsep Pemodelan Use Case</vt:lpstr>
      <vt:lpstr>Actor</vt:lpstr>
      <vt:lpstr>Actor</vt:lpstr>
      <vt:lpstr>Actor</vt:lpstr>
      <vt:lpstr>Actor</vt:lpstr>
      <vt:lpstr>Actor</vt:lpstr>
      <vt:lpstr>Use Case</vt:lpstr>
      <vt:lpstr>Relationships</vt:lpstr>
      <vt:lpstr>Relasi Asosiasi</vt:lpstr>
      <vt:lpstr>Relasi Include</vt:lpstr>
      <vt:lpstr>Relasi Extend</vt:lpstr>
      <vt:lpstr>Relasi Generalisasi</vt:lpstr>
      <vt:lpstr>2. Use Case Diagram Sistem Informasi Puskesmas</vt:lpstr>
    </vt:vector>
  </TitlesOfParts>
  <Company>CCC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Diagram</dc:title>
  <dc:creator>Yasid</dc:creator>
  <cp:lastModifiedBy>SAMSUNG NC108P</cp:lastModifiedBy>
  <cp:revision>22</cp:revision>
  <dcterms:created xsi:type="dcterms:W3CDTF">2008-06-03T09:58:25Z</dcterms:created>
  <dcterms:modified xsi:type="dcterms:W3CDTF">2012-11-12T04:09:10Z</dcterms:modified>
</cp:coreProperties>
</file>