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98" r:id="rId2"/>
    <p:sldId id="291" r:id="rId3"/>
    <p:sldId id="292" r:id="rId4"/>
    <p:sldId id="293" r:id="rId5"/>
    <p:sldId id="294" r:id="rId6"/>
    <p:sldId id="295" r:id="rId7"/>
    <p:sldId id="296" r:id="rId8"/>
    <p:sldId id="297" r:id="rId9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02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8" y="3314955"/>
            <a:ext cx="642302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5"/>
            <a:ext cx="528955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3419" y="2096601"/>
            <a:ext cx="6611938" cy="1569660"/>
          </a:xfrm>
        </p:spPr>
        <p:txBody>
          <a:bodyPr/>
          <a:lstStyle>
            <a:lvl1pPr>
              <a:defRPr sz="5100" b="0" i="0">
                <a:solidFill>
                  <a:srgbClr val="424456"/>
                </a:solidFill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3940" y="3450601"/>
            <a:ext cx="6522729" cy="400110"/>
          </a:xfrm>
        </p:spPr>
        <p:txBody>
          <a:bodyPr/>
          <a:lstStyle>
            <a:lvl1pPr>
              <a:defRPr sz="26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3419" y="2096601"/>
            <a:ext cx="6611938" cy="1569660"/>
          </a:xfrm>
        </p:spPr>
        <p:txBody>
          <a:bodyPr/>
          <a:lstStyle>
            <a:lvl1pPr>
              <a:defRPr sz="5100" b="0" i="0">
                <a:solidFill>
                  <a:srgbClr val="424456"/>
                </a:solidFill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3"/>
            <a:ext cx="3287078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3"/>
            <a:ext cx="3287078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3419" y="2096601"/>
            <a:ext cx="6611938" cy="1569660"/>
          </a:xfrm>
        </p:spPr>
        <p:txBody>
          <a:bodyPr/>
          <a:lstStyle>
            <a:lvl1pPr>
              <a:defRPr sz="5100" b="0" i="0">
                <a:solidFill>
                  <a:srgbClr val="424456"/>
                </a:solidFill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77825" y="428233"/>
            <a:ext cx="6800850" cy="1606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7825" y="9737926"/>
            <a:ext cx="1763183" cy="276999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81804" y="9737926"/>
            <a:ext cx="2392892" cy="276999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15492" y="9737926"/>
            <a:ext cx="1763183" cy="276999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bk object 31"/>
          <p:cNvSpPr/>
          <p:nvPr/>
        </p:nvSpPr>
        <p:spPr>
          <a:xfrm>
            <a:off x="7462044" y="0"/>
            <a:ext cx="0" cy="970327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7427935" y="0"/>
            <a:ext cx="0" cy="970327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7389890" y="1"/>
            <a:ext cx="0" cy="913395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7336102" y="1"/>
            <a:ext cx="0" cy="913395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1030" name="Holder 2"/>
          <p:cNvSpPr>
            <a:spLocks noGrp="1"/>
          </p:cNvSpPr>
          <p:nvPr>
            <p:ph type="title"/>
          </p:nvPr>
        </p:nvSpPr>
        <p:spPr bwMode="auto">
          <a:xfrm>
            <a:off x="443419" y="2096601"/>
            <a:ext cx="6611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1031" name="Holder 3"/>
          <p:cNvSpPr>
            <a:spLocks noGrp="1"/>
          </p:cNvSpPr>
          <p:nvPr>
            <p:ph type="body" idx="1"/>
          </p:nvPr>
        </p:nvSpPr>
        <p:spPr bwMode="auto">
          <a:xfrm>
            <a:off x="533940" y="3450602"/>
            <a:ext cx="65227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685" y="9945853"/>
            <a:ext cx="24191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5853"/>
            <a:ext cx="173825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419" y="9945853"/>
            <a:ext cx="173825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5" name="Picture 34" descr="slide bisar 2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990" y="0"/>
            <a:ext cx="7556500" cy="1069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/>
      <p:bldP spid="1031" grpId="0" build="p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587822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1175644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763466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2351288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87822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75644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763466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351288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939110" eaLnBrk="1" hangingPunct="1">
        <a:defRPr>
          <a:latin typeface="+mn-lt"/>
          <a:ea typeface="+mn-ea"/>
          <a:cs typeface="+mn-cs"/>
        </a:defRPr>
      </a:lvl6pPr>
      <a:lvl7pPr marL="3526932" eaLnBrk="1" hangingPunct="1">
        <a:defRPr>
          <a:latin typeface="+mn-lt"/>
          <a:ea typeface="+mn-ea"/>
          <a:cs typeface="+mn-cs"/>
        </a:defRPr>
      </a:lvl7pPr>
      <a:lvl8pPr marL="4114754" eaLnBrk="1" hangingPunct="1">
        <a:defRPr>
          <a:latin typeface="+mn-lt"/>
          <a:ea typeface="+mn-ea"/>
          <a:cs typeface="+mn-cs"/>
        </a:defRPr>
      </a:lvl8pPr>
      <a:lvl9pPr marL="4702576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587822" eaLnBrk="1" hangingPunct="1">
        <a:defRPr>
          <a:latin typeface="+mn-lt"/>
          <a:ea typeface="+mn-ea"/>
          <a:cs typeface="+mn-cs"/>
        </a:defRPr>
      </a:lvl2pPr>
      <a:lvl3pPr marL="1175644" eaLnBrk="1" hangingPunct="1">
        <a:defRPr>
          <a:latin typeface="+mn-lt"/>
          <a:ea typeface="+mn-ea"/>
          <a:cs typeface="+mn-cs"/>
        </a:defRPr>
      </a:lvl3pPr>
      <a:lvl4pPr marL="1763466" eaLnBrk="1" hangingPunct="1">
        <a:defRPr>
          <a:latin typeface="+mn-lt"/>
          <a:ea typeface="+mn-ea"/>
          <a:cs typeface="+mn-cs"/>
        </a:defRPr>
      </a:lvl4pPr>
      <a:lvl5pPr marL="2351288" eaLnBrk="1" hangingPunct="1">
        <a:defRPr>
          <a:latin typeface="+mn-lt"/>
          <a:ea typeface="+mn-ea"/>
          <a:cs typeface="+mn-cs"/>
        </a:defRPr>
      </a:lvl5pPr>
      <a:lvl6pPr marL="2939110" eaLnBrk="1" hangingPunct="1">
        <a:defRPr>
          <a:latin typeface="+mn-lt"/>
          <a:ea typeface="+mn-ea"/>
          <a:cs typeface="+mn-cs"/>
        </a:defRPr>
      </a:lvl6pPr>
      <a:lvl7pPr marL="3526932" eaLnBrk="1" hangingPunct="1">
        <a:defRPr>
          <a:latin typeface="+mn-lt"/>
          <a:ea typeface="+mn-ea"/>
          <a:cs typeface="+mn-cs"/>
        </a:defRPr>
      </a:lvl7pPr>
      <a:lvl8pPr marL="4114754" eaLnBrk="1" hangingPunct="1">
        <a:defRPr>
          <a:latin typeface="+mn-lt"/>
          <a:ea typeface="+mn-ea"/>
          <a:cs typeface="+mn-cs"/>
        </a:defRPr>
      </a:lvl8pPr>
      <a:lvl9pPr marL="4702576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KONFIGURAI NETWORK DI </a:t>
            </a:r>
            <a:r>
              <a:rPr lang="en-US" dirty="0" smtClean="0"/>
              <a:t>UBUNTU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Timur</a:t>
            </a:r>
            <a:r>
              <a:rPr lang="en-US" dirty="0" smtClean="0"/>
              <a:t> Dali </a:t>
            </a:r>
            <a:r>
              <a:rPr lang="en-US" dirty="0" err="1" smtClean="0"/>
              <a:t>Purwanto</a:t>
            </a:r>
            <a:r>
              <a:rPr lang="en-US" dirty="0" smtClean="0"/>
              <a:t>, </a:t>
            </a:r>
            <a:r>
              <a:rPr lang="en-US" dirty="0" err="1" smtClean="0"/>
              <a:t>M.Kom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720090" y="928369"/>
            <a:ext cx="6118860" cy="0"/>
          </a:xfrm>
          <a:custGeom>
            <a:avLst/>
            <a:gdLst/>
            <a:ahLst/>
            <a:cxnLst/>
            <a:rect l="l" t="t" r="r" b="b"/>
            <a:pathLst>
              <a:path w="6118859">
                <a:moveTo>
                  <a:pt x="0" y="0"/>
                </a:moveTo>
                <a:lnTo>
                  <a:pt x="61188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8659" y="4691379"/>
            <a:ext cx="6141085" cy="5168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70" algn="ctr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Times New Roman"/>
                <a:cs typeface="Times New Roman"/>
              </a:rPr>
              <a:t>Gambar </a:t>
            </a:r>
            <a:r>
              <a:rPr sz="1200" i="1" dirty="0">
                <a:latin typeface="Times New Roman"/>
                <a:cs typeface="Times New Roman"/>
              </a:rPr>
              <a:t>2.3.b.1.1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2.3.b.2. </a:t>
            </a:r>
            <a:r>
              <a:rPr sz="1200" b="1" spc="-5" dirty="0">
                <a:latin typeface="Times New Roman"/>
                <a:cs typeface="Times New Roman"/>
              </a:rPr>
              <a:t>Mengkonfigurasi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TCP/IP</a:t>
            </a:r>
            <a:endParaRPr sz="1200">
              <a:latin typeface="Times New Roman"/>
              <a:cs typeface="Times New Roman"/>
            </a:endParaRPr>
          </a:p>
          <a:p>
            <a:pPr marL="12700" marR="8890" algn="just">
              <a:lnSpc>
                <a:spcPct val="143700"/>
              </a:lnSpc>
            </a:pPr>
            <a:r>
              <a:rPr sz="1200" spc="-5" dirty="0">
                <a:latin typeface="Times New Roman"/>
                <a:cs typeface="Times New Roman"/>
              </a:rPr>
              <a:t>Pada bahasan subbab sebelumnya, telah disindir sedikit mengenai beberapa cara mengkonfigurasi  interface jaringan dengan menggunakan perintah ifconfig. Nah pada subbab ini, kalian akan  mempelajari cara mengkonfigurasi TCP/IP secara lebih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lanjut.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630"/>
              </a:spcBef>
            </a:pPr>
            <a:r>
              <a:rPr sz="1200" spc="-5" dirty="0">
                <a:latin typeface="Times New Roman"/>
                <a:cs typeface="Times New Roman"/>
              </a:rPr>
              <a:t>Pada umumnya, seluruh pengaturan TCP/IP 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Linux (dalam hal ini, Ubuntu), terdapat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dalam file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800"/>
              </a:lnSpc>
            </a:pPr>
            <a:r>
              <a:rPr sz="1200" b="1" spc="-5" dirty="0">
                <a:latin typeface="Times New Roman"/>
                <a:cs typeface="Times New Roman"/>
              </a:rPr>
              <a:t>/etc/network/interfaces</a:t>
            </a:r>
            <a:r>
              <a:rPr sz="1200" spc="-5" dirty="0">
                <a:latin typeface="Times New Roman"/>
                <a:cs typeface="Times New Roman"/>
              </a:rPr>
              <a:t>, baik itu konfigurasi </a:t>
            </a:r>
            <a:r>
              <a:rPr sz="1200" dirty="0">
                <a:latin typeface="Times New Roman"/>
                <a:cs typeface="Times New Roman"/>
              </a:rPr>
              <a:t>IP </a:t>
            </a:r>
            <a:r>
              <a:rPr sz="1200" spc="-5" dirty="0">
                <a:latin typeface="Times New Roman"/>
                <a:cs typeface="Times New Roman"/>
              </a:rPr>
              <a:t>address, Netmask, </a:t>
            </a:r>
            <a:r>
              <a:rPr sz="1200" spc="-15" dirty="0">
                <a:latin typeface="Times New Roman"/>
                <a:cs typeface="Times New Roman"/>
              </a:rPr>
              <a:t>Gateway, </a:t>
            </a:r>
            <a:r>
              <a:rPr sz="1200" spc="-5" dirty="0">
                <a:latin typeface="Times New Roman"/>
                <a:cs typeface="Times New Roman"/>
              </a:rPr>
              <a:t>dan Nameserver  address.  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Khusus  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untuk  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Nameserver  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address,  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terdapat  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file  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konfigurasi  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manualnya  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juga  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200" b="1" spc="-10" dirty="0">
                <a:latin typeface="Times New Roman"/>
                <a:cs typeface="Times New Roman"/>
              </a:rPr>
              <a:t>/etc/resolv.conf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Mengedit file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/etc/network/interfaces</a:t>
            </a:r>
            <a:endParaRPr sz="12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43800"/>
              </a:lnSpc>
            </a:pPr>
            <a:r>
              <a:rPr sz="1200" spc="-5" dirty="0">
                <a:latin typeface="Times New Roman"/>
                <a:cs typeface="Times New Roman"/>
              </a:rPr>
              <a:t>File /etc/network/interfaces adalah file yang digunakan </a:t>
            </a:r>
            <a:r>
              <a:rPr sz="1200" dirty="0">
                <a:latin typeface="Times New Roman"/>
                <a:cs typeface="Times New Roman"/>
              </a:rPr>
              <a:t>oleh </a:t>
            </a:r>
            <a:r>
              <a:rPr sz="1200" spc="-5" dirty="0">
                <a:latin typeface="Times New Roman"/>
                <a:cs typeface="Times New Roman"/>
              </a:rPr>
              <a:t>sistem dalam melihat seluruh  konfigurasi TCP/IP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Ubuntu. Setiap komputer </a:t>
            </a:r>
            <a:r>
              <a:rPr sz="1200" dirty="0">
                <a:latin typeface="Times New Roman"/>
                <a:cs typeface="Times New Roman"/>
              </a:rPr>
              <a:t>booting, </a:t>
            </a:r>
            <a:r>
              <a:rPr sz="1200" spc="-5" dirty="0">
                <a:latin typeface="Times New Roman"/>
                <a:cs typeface="Times New Roman"/>
              </a:rPr>
              <a:t>komputer akan menentukan seluruh  pengaturan TCP/IP dengan melihat isi file ini. Jadi apabila kalian ingin pengaturan ip address,  netmask, broadcast, dll, secara permanen, maka yang harus kalian lakukan cukup dengan mengedit  </a:t>
            </a:r>
            <a:r>
              <a:rPr sz="1200" dirty="0">
                <a:latin typeface="Times New Roman"/>
                <a:cs typeface="Times New Roman"/>
              </a:rPr>
              <a:t>file </a:t>
            </a:r>
            <a:r>
              <a:rPr sz="1200" spc="-5" dirty="0">
                <a:latin typeface="Times New Roman"/>
                <a:cs typeface="Times New Roman"/>
              </a:rPr>
              <a:t>tersebut. Caranya dengan mengetikkan perintah dibawah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670"/>
              </a:spcBef>
            </a:pPr>
            <a:r>
              <a:rPr sz="1000" spc="125" dirty="0">
                <a:latin typeface="Times New Roman"/>
                <a:cs typeface="Times New Roman"/>
              </a:rPr>
              <a:t>sudo </a:t>
            </a:r>
            <a:r>
              <a:rPr sz="1000" spc="110" dirty="0">
                <a:latin typeface="Times New Roman"/>
                <a:cs typeface="Times New Roman"/>
              </a:rPr>
              <a:t>nano</a:t>
            </a:r>
            <a:r>
              <a:rPr sz="1000" spc="195" dirty="0">
                <a:latin typeface="Times New Roman"/>
                <a:cs typeface="Times New Roman"/>
              </a:rPr>
              <a:t> </a:t>
            </a:r>
            <a:r>
              <a:rPr sz="1000" spc="200" dirty="0">
                <a:latin typeface="Times New Roman"/>
                <a:cs typeface="Times New Roman"/>
              </a:rPr>
              <a:t>/etc/network/interfaces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1200" spc="-5" dirty="0">
                <a:latin typeface="Times New Roman"/>
                <a:cs typeface="Times New Roman"/>
              </a:rPr>
              <a:t>Maka, akan muncul seperti ini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1000" spc="100" dirty="0">
                <a:latin typeface="Times New Roman"/>
                <a:cs typeface="Times New Roman"/>
              </a:rPr>
              <a:t># </a:t>
            </a:r>
            <a:r>
              <a:rPr sz="1000" spc="155" dirty="0">
                <a:latin typeface="Times New Roman"/>
                <a:cs typeface="Times New Roman"/>
              </a:rPr>
              <a:t>This </a:t>
            </a:r>
            <a:r>
              <a:rPr sz="1000" spc="265" dirty="0">
                <a:latin typeface="Times New Roman"/>
                <a:cs typeface="Times New Roman"/>
              </a:rPr>
              <a:t>file </a:t>
            </a:r>
            <a:r>
              <a:rPr sz="1000" spc="185" dirty="0">
                <a:latin typeface="Times New Roman"/>
                <a:cs typeface="Times New Roman"/>
              </a:rPr>
              <a:t>describes </a:t>
            </a:r>
            <a:r>
              <a:rPr sz="1000" spc="190" dirty="0">
                <a:latin typeface="Times New Roman"/>
                <a:cs typeface="Times New Roman"/>
              </a:rPr>
              <a:t>the </a:t>
            </a:r>
            <a:r>
              <a:rPr sz="1000" spc="130" dirty="0">
                <a:latin typeface="Times New Roman"/>
                <a:cs typeface="Times New Roman"/>
              </a:rPr>
              <a:t>network </a:t>
            </a:r>
            <a:r>
              <a:rPr sz="1000" spc="210" dirty="0">
                <a:latin typeface="Times New Roman"/>
                <a:cs typeface="Times New Roman"/>
              </a:rPr>
              <a:t>interfaces </a:t>
            </a:r>
            <a:r>
              <a:rPr sz="1000" spc="195" dirty="0">
                <a:latin typeface="Times New Roman"/>
                <a:cs typeface="Times New Roman"/>
              </a:rPr>
              <a:t>available </a:t>
            </a:r>
            <a:r>
              <a:rPr sz="1000" spc="100" dirty="0">
                <a:latin typeface="Times New Roman"/>
                <a:cs typeface="Times New Roman"/>
              </a:rPr>
              <a:t>on </a:t>
            </a:r>
            <a:r>
              <a:rPr sz="1000" spc="140" dirty="0">
                <a:latin typeface="Times New Roman"/>
                <a:cs typeface="Times New Roman"/>
              </a:rPr>
              <a:t>your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135" dirty="0">
                <a:latin typeface="Times New Roman"/>
                <a:cs typeface="Times New Roman"/>
              </a:rPr>
              <a:t>system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09700" y="1325879"/>
            <a:ext cx="4743450" cy="3388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08659" y="1097280"/>
            <a:ext cx="6045200" cy="3978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00" dirty="0">
                <a:latin typeface="Times New Roman"/>
                <a:cs typeface="Times New Roman"/>
              </a:rPr>
              <a:t># </a:t>
            </a:r>
            <a:r>
              <a:rPr sz="1000" spc="114" dirty="0">
                <a:latin typeface="Times New Roman"/>
                <a:cs typeface="Times New Roman"/>
              </a:rPr>
              <a:t>and </a:t>
            </a:r>
            <a:r>
              <a:rPr sz="1000" spc="25" dirty="0">
                <a:latin typeface="Times New Roman"/>
                <a:cs typeface="Times New Roman"/>
              </a:rPr>
              <a:t>how </a:t>
            </a:r>
            <a:r>
              <a:rPr sz="1000" spc="210" dirty="0">
                <a:latin typeface="Times New Roman"/>
                <a:cs typeface="Times New Roman"/>
              </a:rPr>
              <a:t>to activate </a:t>
            </a:r>
            <a:r>
              <a:rPr sz="1000" spc="150" dirty="0">
                <a:latin typeface="Times New Roman"/>
                <a:cs typeface="Times New Roman"/>
              </a:rPr>
              <a:t>them. </a:t>
            </a:r>
            <a:r>
              <a:rPr sz="1000" spc="135" dirty="0">
                <a:latin typeface="Times New Roman"/>
                <a:cs typeface="Times New Roman"/>
              </a:rPr>
              <a:t>For </a:t>
            </a:r>
            <a:r>
              <a:rPr sz="1000" spc="85" dirty="0">
                <a:latin typeface="Times New Roman"/>
                <a:cs typeface="Times New Roman"/>
              </a:rPr>
              <a:t>more </a:t>
            </a:r>
            <a:r>
              <a:rPr sz="1000" spc="185" dirty="0">
                <a:latin typeface="Times New Roman"/>
                <a:cs typeface="Times New Roman"/>
              </a:rPr>
              <a:t>information, </a:t>
            </a:r>
            <a:r>
              <a:rPr sz="1000" spc="170" dirty="0">
                <a:latin typeface="Times New Roman"/>
                <a:cs typeface="Times New Roman"/>
              </a:rPr>
              <a:t>see</a:t>
            </a:r>
            <a:r>
              <a:rPr sz="1000" spc="160" dirty="0">
                <a:latin typeface="Times New Roman"/>
                <a:cs typeface="Times New Roman"/>
              </a:rPr>
              <a:t> </a:t>
            </a:r>
            <a:r>
              <a:rPr sz="1000" spc="220" dirty="0">
                <a:latin typeface="Times New Roman"/>
                <a:cs typeface="Times New Roman"/>
              </a:rPr>
              <a:t>interfaces(5).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3586479">
              <a:lnSpc>
                <a:spcPct val="166700"/>
              </a:lnSpc>
              <a:spcBef>
                <a:spcPts val="5"/>
              </a:spcBef>
            </a:pPr>
            <a:r>
              <a:rPr sz="1000" spc="100" dirty="0">
                <a:latin typeface="Times New Roman"/>
                <a:cs typeface="Times New Roman"/>
              </a:rPr>
              <a:t># </a:t>
            </a:r>
            <a:r>
              <a:rPr sz="1000" spc="80" dirty="0">
                <a:latin typeface="Times New Roman"/>
                <a:cs typeface="Times New Roman"/>
              </a:rPr>
              <a:t>The </a:t>
            </a:r>
            <a:r>
              <a:rPr sz="1000" spc="140" dirty="0">
                <a:latin typeface="Times New Roman"/>
                <a:cs typeface="Times New Roman"/>
              </a:rPr>
              <a:t>loopback</a:t>
            </a:r>
            <a:r>
              <a:rPr sz="1000" spc="145" dirty="0">
                <a:latin typeface="Times New Roman"/>
                <a:cs typeface="Times New Roman"/>
              </a:rPr>
              <a:t> </a:t>
            </a:r>
            <a:r>
              <a:rPr sz="1000" spc="130" dirty="0">
                <a:latin typeface="Times New Roman"/>
                <a:cs typeface="Times New Roman"/>
              </a:rPr>
              <a:t>network</a:t>
            </a:r>
            <a:r>
              <a:rPr sz="1000" spc="340" dirty="0">
                <a:latin typeface="Times New Roman"/>
                <a:cs typeface="Times New Roman"/>
              </a:rPr>
              <a:t> </a:t>
            </a:r>
            <a:r>
              <a:rPr sz="1000" spc="210" dirty="0">
                <a:latin typeface="Times New Roman"/>
                <a:cs typeface="Times New Roman"/>
              </a:rPr>
              <a:t>interface </a:t>
            </a:r>
            <a:r>
              <a:rPr sz="1000" spc="135" dirty="0">
                <a:latin typeface="Times New Roman"/>
                <a:cs typeface="Times New Roman"/>
              </a:rPr>
              <a:t> </a:t>
            </a:r>
            <a:r>
              <a:rPr sz="1000" spc="165" dirty="0">
                <a:latin typeface="Times New Roman"/>
                <a:cs typeface="Times New Roman"/>
              </a:rPr>
              <a:t>auto</a:t>
            </a:r>
            <a:r>
              <a:rPr sz="1000" spc="345" dirty="0">
                <a:latin typeface="Times New Roman"/>
                <a:cs typeface="Times New Roman"/>
              </a:rPr>
              <a:t> </a:t>
            </a:r>
            <a:r>
              <a:rPr sz="1000" spc="210" dirty="0">
                <a:latin typeface="Times New Roman"/>
                <a:cs typeface="Times New Roman"/>
              </a:rPr>
              <a:t>lo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000" spc="210" dirty="0">
                <a:latin typeface="Times New Roman"/>
                <a:cs typeface="Times New Roman"/>
              </a:rPr>
              <a:t>iface lo </a:t>
            </a:r>
            <a:r>
              <a:rPr sz="1000" spc="225" dirty="0">
                <a:latin typeface="Times New Roman"/>
                <a:cs typeface="Times New Roman"/>
              </a:rPr>
              <a:t>inet</a:t>
            </a:r>
            <a:r>
              <a:rPr sz="1000" spc="625" dirty="0">
                <a:latin typeface="Times New Roman"/>
                <a:cs typeface="Times New Roman"/>
              </a:rPr>
              <a:t> </a:t>
            </a:r>
            <a:r>
              <a:rPr sz="1000" spc="140" dirty="0">
                <a:latin typeface="Times New Roman"/>
                <a:cs typeface="Times New Roman"/>
              </a:rPr>
              <a:t>loopback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3662679">
              <a:lnSpc>
                <a:spcPct val="166700"/>
              </a:lnSpc>
              <a:spcBef>
                <a:spcPts val="5"/>
              </a:spcBef>
            </a:pPr>
            <a:r>
              <a:rPr sz="1000" spc="100" dirty="0">
                <a:latin typeface="Times New Roman"/>
                <a:cs typeface="Times New Roman"/>
              </a:rPr>
              <a:t># </a:t>
            </a:r>
            <a:r>
              <a:rPr sz="1000" spc="80" dirty="0">
                <a:latin typeface="Times New Roman"/>
                <a:cs typeface="Times New Roman"/>
              </a:rPr>
              <a:t>The </a:t>
            </a:r>
            <a:r>
              <a:rPr sz="1000" spc="145" dirty="0">
                <a:latin typeface="Times New Roman"/>
                <a:cs typeface="Times New Roman"/>
              </a:rPr>
              <a:t>primary</a:t>
            </a:r>
            <a:r>
              <a:rPr sz="1000" spc="150" dirty="0">
                <a:latin typeface="Times New Roman"/>
                <a:cs typeface="Times New Roman"/>
              </a:rPr>
              <a:t> </a:t>
            </a:r>
            <a:r>
              <a:rPr sz="1000" spc="130" dirty="0">
                <a:latin typeface="Times New Roman"/>
                <a:cs typeface="Times New Roman"/>
              </a:rPr>
              <a:t>network</a:t>
            </a:r>
            <a:r>
              <a:rPr sz="1000" spc="340" dirty="0">
                <a:latin typeface="Times New Roman"/>
                <a:cs typeface="Times New Roman"/>
              </a:rPr>
              <a:t> </a:t>
            </a:r>
            <a:r>
              <a:rPr sz="1000" spc="210" dirty="0">
                <a:latin typeface="Times New Roman"/>
                <a:cs typeface="Times New Roman"/>
              </a:rPr>
              <a:t>interface </a:t>
            </a:r>
            <a:r>
              <a:rPr sz="1000" spc="135" dirty="0">
                <a:latin typeface="Times New Roman"/>
                <a:cs typeface="Times New Roman"/>
              </a:rPr>
              <a:t> </a:t>
            </a:r>
            <a:r>
              <a:rPr sz="1000" spc="165" dirty="0">
                <a:latin typeface="Times New Roman"/>
                <a:cs typeface="Times New Roman"/>
              </a:rPr>
              <a:t>auto</a:t>
            </a:r>
            <a:r>
              <a:rPr sz="1000" spc="345" dirty="0">
                <a:latin typeface="Times New Roman"/>
                <a:cs typeface="Times New Roman"/>
              </a:rPr>
              <a:t> </a:t>
            </a:r>
            <a:r>
              <a:rPr sz="1000" spc="165" dirty="0">
                <a:latin typeface="Times New Roman"/>
                <a:cs typeface="Times New Roman"/>
              </a:rPr>
              <a:t>eth0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000" spc="210" dirty="0">
                <a:latin typeface="Times New Roman"/>
                <a:cs typeface="Times New Roman"/>
              </a:rPr>
              <a:t>iface </a:t>
            </a:r>
            <a:r>
              <a:rPr sz="1000" spc="165" dirty="0">
                <a:latin typeface="Times New Roman"/>
                <a:cs typeface="Times New Roman"/>
              </a:rPr>
              <a:t>eth0 </a:t>
            </a:r>
            <a:r>
              <a:rPr sz="1000" spc="225" dirty="0">
                <a:latin typeface="Times New Roman"/>
                <a:cs typeface="Times New Roman"/>
              </a:rPr>
              <a:t>inet</a:t>
            </a:r>
            <a:r>
              <a:rPr sz="1000" spc="254" dirty="0">
                <a:latin typeface="Times New Roman"/>
                <a:cs typeface="Times New Roman"/>
              </a:rPr>
              <a:t> </a:t>
            </a:r>
            <a:r>
              <a:rPr sz="1000" spc="245" dirty="0">
                <a:latin typeface="Times New Roman"/>
                <a:cs typeface="Times New Roman"/>
              </a:rPr>
              <a:t>static</a:t>
            </a:r>
            <a:endParaRPr sz="1000">
              <a:latin typeface="Times New Roman"/>
              <a:cs typeface="Times New Roman"/>
            </a:endParaRPr>
          </a:p>
          <a:p>
            <a:pPr marL="622300">
              <a:lnSpc>
                <a:spcPct val="100000"/>
              </a:lnSpc>
              <a:spcBef>
                <a:spcPts val="800"/>
              </a:spcBef>
            </a:pPr>
            <a:r>
              <a:rPr sz="1000" spc="170" dirty="0">
                <a:latin typeface="Times New Roman"/>
                <a:cs typeface="Times New Roman"/>
              </a:rPr>
              <a:t>address</a:t>
            </a:r>
            <a:r>
              <a:rPr sz="1000" spc="345" dirty="0">
                <a:latin typeface="Times New Roman"/>
                <a:cs typeface="Times New Roman"/>
              </a:rPr>
              <a:t> </a:t>
            </a:r>
            <a:r>
              <a:rPr sz="1000" spc="165" dirty="0">
                <a:latin typeface="Times New Roman"/>
                <a:cs typeface="Times New Roman"/>
              </a:rPr>
              <a:t>192.168.1.1</a:t>
            </a:r>
            <a:endParaRPr sz="1000">
              <a:latin typeface="Times New Roman"/>
              <a:cs typeface="Times New Roman"/>
            </a:endParaRPr>
          </a:p>
          <a:p>
            <a:pPr marL="622300">
              <a:lnSpc>
                <a:spcPct val="100000"/>
              </a:lnSpc>
              <a:spcBef>
                <a:spcPts val="790"/>
              </a:spcBef>
            </a:pPr>
            <a:r>
              <a:rPr sz="1000" spc="120" dirty="0">
                <a:latin typeface="Times New Roman"/>
                <a:cs typeface="Times New Roman"/>
              </a:rPr>
              <a:t>netmask</a:t>
            </a:r>
            <a:r>
              <a:rPr sz="1000" spc="345" dirty="0">
                <a:latin typeface="Times New Roman"/>
                <a:cs typeface="Times New Roman"/>
              </a:rPr>
              <a:t> </a:t>
            </a:r>
            <a:r>
              <a:rPr sz="1000" spc="155" dirty="0">
                <a:latin typeface="Times New Roman"/>
                <a:cs typeface="Times New Roman"/>
              </a:rPr>
              <a:t>255.255.255.0</a:t>
            </a:r>
            <a:endParaRPr sz="1000">
              <a:latin typeface="Times New Roman"/>
              <a:cs typeface="Times New Roman"/>
            </a:endParaRPr>
          </a:p>
          <a:p>
            <a:pPr marL="622300">
              <a:lnSpc>
                <a:spcPct val="100000"/>
              </a:lnSpc>
              <a:spcBef>
                <a:spcPts val="800"/>
              </a:spcBef>
            </a:pPr>
            <a:r>
              <a:rPr sz="1000" spc="130" dirty="0">
                <a:latin typeface="Times New Roman"/>
                <a:cs typeface="Times New Roman"/>
              </a:rPr>
              <a:t>network</a:t>
            </a:r>
            <a:r>
              <a:rPr sz="1000" spc="345" dirty="0">
                <a:latin typeface="Times New Roman"/>
                <a:cs typeface="Times New Roman"/>
              </a:rPr>
              <a:t> </a:t>
            </a:r>
            <a:r>
              <a:rPr sz="1000" spc="165" dirty="0">
                <a:latin typeface="Times New Roman"/>
                <a:cs typeface="Times New Roman"/>
              </a:rPr>
              <a:t>192.168.1.0</a:t>
            </a:r>
            <a:endParaRPr sz="1000">
              <a:latin typeface="Times New Roman"/>
              <a:cs typeface="Times New Roman"/>
            </a:endParaRPr>
          </a:p>
          <a:p>
            <a:pPr marL="622300">
              <a:lnSpc>
                <a:spcPct val="100000"/>
              </a:lnSpc>
              <a:spcBef>
                <a:spcPts val="790"/>
              </a:spcBef>
            </a:pPr>
            <a:r>
              <a:rPr sz="1000" spc="170" dirty="0">
                <a:latin typeface="Times New Roman"/>
                <a:cs typeface="Times New Roman"/>
              </a:rPr>
              <a:t>broadcast</a:t>
            </a:r>
            <a:r>
              <a:rPr sz="1000" spc="345" dirty="0">
                <a:latin typeface="Times New Roman"/>
                <a:cs typeface="Times New Roman"/>
              </a:rPr>
              <a:t> </a:t>
            </a:r>
            <a:r>
              <a:rPr sz="1000" spc="155" dirty="0">
                <a:latin typeface="Times New Roman"/>
                <a:cs typeface="Times New Roman"/>
              </a:rPr>
              <a:t>192.168.1.255</a:t>
            </a:r>
            <a:endParaRPr sz="1000">
              <a:latin typeface="Times New Roman"/>
              <a:cs typeface="Times New Roman"/>
            </a:endParaRPr>
          </a:p>
          <a:p>
            <a:pPr marL="622300">
              <a:lnSpc>
                <a:spcPct val="100000"/>
              </a:lnSpc>
              <a:spcBef>
                <a:spcPts val="800"/>
              </a:spcBef>
            </a:pPr>
            <a:r>
              <a:rPr sz="1000" spc="120" dirty="0">
                <a:latin typeface="Times New Roman"/>
                <a:cs typeface="Times New Roman"/>
              </a:rPr>
              <a:t>gateway</a:t>
            </a:r>
            <a:r>
              <a:rPr sz="1000" spc="345" dirty="0">
                <a:latin typeface="Times New Roman"/>
                <a:cs typeface="Times New Roman"/>
              </a:rPr>
              <a:t> </a:t>
            </a:r>
            <a:r>
              <a:rPr sz="1000" spc="155" dirty="0">
                <a:latin typeface="Times New Roman"/>
                <a:cs typeface="Times New Roman"/>
              </a:rPr>
              <a:t>192.168.1.100</a:t>
            </a:r>
            <a:endParaRPr sz="1000">
              <a:latin typeface="Times New Roman"/>
              <a:cs typeface="Times New Roman"/>
            </a:endParaRPr>
          </a:p>
          <a:p>
            <a:pPr marL="622300" marR="5080">
              <a:lnSpc>
                <a:spcPts val="2000"/>
              </a:lnSpc>
              <a:spcBef>
                <a:spcPts val="190"/>
              </a:spcBef>
            </a:pPr>
            <a:r>
              <a:rPr sz="1000" spc="100" dirty="0">
                <a:latin typeface="Times New Roman"/>
                <a:cs typeface="Times New Roman"/>
              </a:rPr>
              <a:t># </a:t>
            </a:r>
            <a:r>
              <a:rPr sz="1000" spc="155" dirty="0">
                <a:latin typeface="Times New Roman"/>
                <a:cs typeface="Times New Roman"/>
              </a:rPr>
              <a:t>dns-* </a:t>
            </a:r>
            <a:r>
              <a:rPr sz="1000" spc="175" dirty="0">
                <a:latin typeface="Times New Roman"/>
                <a:cs typeface="Times New Roman"/>
              </a:rPr>
              <a:t>options </a:t>
            </a:r>
            <a:r>
              <a:rPr sz="1000" spc="190" dirty="0">
                <a:latin typeface="Times New Roman"/>
                <a:cs typeface="Times New Roman"/>
              </a:rPr>
              <a:t>are </a:t>
            </a:r>
            <a:r>
              <a:rPr sz="1000" spc="125" dirty="0">
                <a:latin typeface="Times New Roman"/>
                <a:cs typeface="Times New Roman"/>
              </a:rPr>
              <a:t>implemented </a:t>
            </a:r>
            <a:r>
              <a:rPr sz="1000" spc="100" dirty="0">
                <a:latin typeface="Times New Roman"/>
                <a:cs typeface="Times New Roman"/>
              </a:rPr>
              <a:t>by </a:t>
            </a:r>
            <a:r>
              <a:rPr sz="1000" spc="190" dirty="0">
                <a:latin typeface="Times New Roman"/>
                <a:cs typeface="Times New Roman"/>
              </a:rPr>
              <a:t>the </a:t>
            </a:r>
            <a:r>
              <a:rPr sz="1000" spc="175" dirty="0">
                <a:latin typeface="Times New Roman"/>
                <a:cs typeface="Times New Roman"/>
              </a:rPr>
              <a:t>resolvconf </a:t>
            </a:r>
            <a:r>
              <a:rPr sz="1000" spc="155" dirty="0">
                <a:latin typeface="Times New Roman"/>
                <a:cs typeface="Times New Roman"/>
              </a:rPr>
              <a:t>package, </a:t>
            </a:r>
            <a:r>
              <a:rPr sz="1000" spc="290" dirty="0">
                <a:latin typeface="Times New Roman"/>
                <a:cs typeface="Times New Roman"/>
              </a:rPr>
              <a:t>if </a:t>
            </a:r>
            <a:r>
              <a:rPr sz="1000" spc="220" dirty="0">
                <a:latin typeface="Times New Roman"/>
                <a:cs typeface="Times New Roman"/>
              </a:rPr>
              <a:t>installed  </a:t>
            </a:r>
            <a:r>
              <a:rPr sz="1000" spc="150" dirty="0">
                <a:latin typeface="Times New Roman"/>
                <a:cs typeface="Times New Roman"/>
              </a:rPr>
              <a:t>dns-nameservers</a:t>
            </a:r>
            <a:r>
              <a:rPr sz="1000" spc="345" dirty="0">
                <a:latin typeface="Times New Roman"/>
                <a:cs typeface="Times New Roman"/>
              </a:rPr>
              <a:t> </a:t>
            </a:r>
            <a:r>
              <a:rPr sz="1000" spc="165" dirty="0">
                <a:latin typeface="Times New Roman"/>
                <a:cs typeface="Times New Roman"/>
              </a:rPr>
              <a:t>192.168.1.1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0090" y="928369"/>
            <a:ext cx="6118860" cy="0"/>
          </a:xfrm>
          <a:custGeom>
            <a:avLst/>
            <a:gdLst/>
            <a:ahLst/>
            <a:cxnLst/>
            <a:rect l="l" t="t" r="r" b="b"/>
            <a:pathLst>
              <a:path w="6118859">
                <a:moveTo>
                  <a:pt x="0" y="0"/>
                </a:moveTo>
                <a:lnTo>
                  <a:pt x="61188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8659" y="8836659"/>
            <a:ext cx="6142355" cy="996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Times New Roman"/>
                <a:cs typeface="Times New Roman"/>
              </a:rPr>
              <a:t>Gambar </a:t>
            </a:r>
            <a:r>
              <a:rPr sz="1200" i="1" dirty="0">
                <a:latin typeface="Times New Roman"/>
                <a:cs typeface="Times New Roman"/>
              </a:rPr>
              <a:t>2.3.b.2.1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750">
              <a:latin typeface="Times New Roman"/>
              <a:cs typeface="Times New Roman"/>
            </a:endParaRPr>
          </a:p>
          <a:p>
            <a:pPr marL="12065" marR="5080" indent="-10160" algn="ctr">
              <a:lnSpc>
                <a:spcPct val="143800"/>
              </a:lnSpc>
            </a:pPr>
            <a:r>
              <a:rPr sz="1200" spc="-5" dirty="0">
                <a:latin typeface="Times New Roman"/>
                <a:cs typeface="Times New Roman"/>
              </a:rPr>
              <a:t>Itu adalah seluruh konfigurasi TCP/IP yang ada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sistem Ubuntu kalian yang telah otomatis tertulis  saat kalian melakukan instalasi pertama kali. Jika kalian ingin melakukan suatu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perubahan,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35100" y="5509259"/>
            <a:ext cx="4691380" cy="3350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697230"/>
            <a:ext cx="6146165" cy="2399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  <a:tabLst>
                <a:tab pos="5980430" algn="l"/>
              </a:tabLst>
            </a:pPr>
            <a:endParaRPr sz="1200" dirty="0">
              <a:latin typeface="Times New Roman"/>
              <a:cs typeface="Times New Roman"/>
            </a:endParaRPr>
          </a:p>
          <a:p>
            <a:pPr marL="12700" marR="10795" algn="just">
              <a:lnSpc>
                <a:spcPct val="143800"/>
              </a:lnSpc>
              <a:spcBef>
                <a:spcPts val="1040"/>
              </a:spcBef>
            </a:pPr>
            <a:r>
              <a:rPr sz="1200" spc="-5" dirty="0">
                <a:latin typeface="Times New Roman"/>
                <a:cs typeface="Times New Roman"/>
              </a:rPr>
              <a:t>misalnya </a:t>
            </a:r>
            <a:r>
              <a:rPr sz="1200" dirty="0">
                <a:latin typeface="Times New Roman"/>
                <a:cs typeface="Times New Roman"/>
              </a:rPr>
              <a:t>saja </a:t>
            </a:r>
            <a:r>
              <a:rPr sz="1200" spc="-5" dirty="0">
                <a:latin typeface="Times New Roman"/>
                <a:cs typeface="Times New Roman"/>
              </a:rPr>
              <a:t>ingin mengganti ip addressnya menjadi </a:t>
            </a:r>
            <a:r>
              <a:rPr sz="1200" dirty="0">
                <a:latin typeface="Times New Roman"/>
                <a:cs typeface="Times New Roman"/>
              </a:rPr>
              <a:t>192.168.1.10, </a:t>
            </a:r>
            <a:r>
              <a:rPr sz="1200" spc="-5" dirty="0">
                <a:latin typeface="Times New Roman"/>
                <a:cs typeface="Times New Roman"/>
              </a:rPr>
              <a:t>maka tinggal </a:t>
            </a:r>
            <a:r>
              <a:rPr sz="1200" dirty="0">
                <a:latin typeface="Times New Roman"/>
                <a:cs typeface="Times New Roman"/>
              </a:rPr>
              <a:t>edit IP </a:t>
            </a:r>
            <a:r>
              <a:rPr sz="1200" spc="-5" dirty="0">
                <a:latin typeface="Times New Roman"/>
                <a:cs typeface="Times New Roman"/>
              </a:rPr>
              <a:t>pada  bagian </a:t>
            </a:r>
            <a:r>
              <a:rPr sz="1200" b="1" spc="-10" dirty="0">
                <a:latin typeface="Times New Roman"/>
                <a:cs typeface="Times New Roman"/>
              </a:rPr>
              <a:t>address </a:t>
            </a:r>
            <a:r>
              <a:rPr sz="1200" spc="-5" dirty="0">
                <a:latin typeface="Times New Roman"/>
                <a:cs typeface="Times New Roman"/>
              </a:rPr>
              <a:t>menjadi sesuai yang kalian inginkan. Atau bila kalian ingin merubah alamat  </a:t>
            </a:r>
            <a:r>
              <a:rPr sz="1200" dirty="0">
                <a:latin typeface="Times New Roman"/>
                <a:cs typeface="Times New Roman"/>
              </a:rPr>
              <a:t>gateway </a:t>
            </a:r>
            <a:r>
              <a:rPr sz="1200" spc="-5" dirty="0">
                <a:latin typeface="Times New Roman"/>
                <a:cs typeface="Times New Roman"/>
              </a:rPr>
              <a:t>dan nameserver </a:t>
            </a:r>
            <a:r>
              <a:rPr sz="1200" dirty="0">
                <a:latin typeface="Times New Roman"/>
                <a:cs typeface="Times New Roman"/>
              </a:rPr>
              <a:t>? </a:t>
            </a:r>
            <a:r>
              <a:rPr sz="1200" spc="-10" dirty="0">
                <a:latin typeface="Times New Roman"/>
                <a:cs typeface="Times New Roman"/>
              </a:rPr>
              <a:t>Tinggal </a:t>
            </a:r>
            <a:r>
              <a:rPr sz="1200" dirty="0">
                <a:latin typeface="Times New Roman"/>
                <a:cs typeface="Times New Roman"/>
              </a:rPr>
              <a:t>edit saja </a:t>
            </a:r>
            <a:r>
              <a:rPr sz="1200" spc="-5" dirty="0">
                <a:latin typeface="Times New Roman"/>
                <a:cs typeface="Times New Roman"/>
              </a:rPr>
              <a:t>pada bagian </a:t>
            </a:r>
            <a:r>
              <a:rPr sz="1200" b="1" spc="-5" dirty="0">
                <a:latin typeface="Times New Roman"/>
                <a:cs typeface="Times New Roman"/>
              </a:rPr>
              <a:t>gateway </a:t>
            </a:r>
            <a:r>
              <a:rPr sz="1200" spc="-5" dirty="0">
                <a:latin typeface="Times New Roman"/>
                <a:cs typeface="Times New Roman"/>
              </a:rPr>
              <a:t>dan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dns-nameservers</a:t>
            </a:r>
            <a:r>
              <a:rPr sz="1200" spc="-5" dirty="0">
                <a:latin typeface="Times New Roman"/>
                <a:cs typeface="Times New Roman"/>
              </a:rPr>
              <a:t>.</a:t>
            </a:r>
            <a:endParaRPr sz="1200" dirty="0">
              <a:latin typeface="Times New Roman"/>
              <a:cs typeface="Times New Roman"/>
            </a:endParaRPr>
          </a:p>
          <a:p>
            <a:pPr marL="12700" marR="15240" algn="just">
              <a:lnSpc>
                <a:spcPct val="143800"/>
              </a:lnSpc>
            </a:pPr>
            <a:r>
              <a:rPr sz="1200" spc="-5" dirty="0">
                <a:latin typeface="Times New Roman"/>
                <a:cs typeface="Times New Roman"/>
              </a:rPr>
              <a:t>Namun jika kalian ingin mengatur agar ip address kalian menjadi dinamis/dhcp, ubah konfigurasi  tersebut menjadi seperti </a:t>
            </a:r>
            <a:r>
              <a:rPr sz="1200" dirty="0">
                <a:latin typeface="Times New Roman"/>
                <a:cs typeface="Times New Roman"/>
              </a:rPr>
              <a:t>ini :</a:t>
            </a:r>
          </a:p>
          <a:p>
            <a:pPr marL="12700" marR="3763010" algn="just">
              <a:lnSpc>
                <a:spcPts val="2000"/>
              </a:lnSpc>
              <a:spcBef>
                <a:spcPts val="65"/>
              </a:spcBef>
            </a:pPr>
            <a:r>
              <a:rPr sz="1000" spc="100" dirty="0">
                <a:latin typeface="Times New Roman"/>
                <a:cs typeface="Times New Roman"/>
              </a:rPr>
              <a:t># </a:t>
            </a:r>
            <a:r>
              <a:rPr sz="1000" spc="80" dirty="0">
                <a:latin typeface="Times New Roman"/>
                <a:cs typeface="Times New Roman"/>
              </a:rPr>
              <a:t>The </a:t>
            </a:r>
            <a:r>
              <a:rPr sz="1000" spc="145" dirty="0">
                <a:latin typeface="Times New Roman"/>
                <a:cs typeface="Times New Roman"/>
              </a:rPr>
              <a:t>primary </a:t>
            </a:r>
            <a:r>
              <a:rPr sz="1000" spc="130" dirty="0">
                <a:latin typeface="Times New Roman"/>
                <a:cs typeface="Times New Roman"/>
              </a:rPr>
              <a:t>network </a:t>
            </a:r>
            <a:r>
              <a:rPr sz="1000" spc="210" dirty="0">
                <a:latin typeface="Times New Roman"/>
                <a:cs typeface="Times New Roman"/>
              </a:rPr>
              <a:t>interface  </a:t>
            </a:r>
            <a:r>
              <a:rPr sz="1000" spc="165" dirty="0">
                <a:latin typeface="Times New Roman"/>
                <a:cs typeface="Times New Roman"/>
              </a:rPr>
              <a:t>auto</a:t>
            </a:r>
            <a:r>
              <a:rPr sz="1000" spc="345" dirty="0">
                <a:latin typeface="Times New Roman"/>
                <a:cs typeface="Times New Roman"/>
              </a:rPr>
              <a:t> </a:t>
            </a:r>
            <a:r>
              <a:rPr sz="1000" spc="165" dirty="0">
                <a:latin typeface="Times New Roman"/>
                <a:cs typeface="Times New Roman"/>
              </a:rPr>
              <a:t>eth0</a:t>
            </a:r>
            <a:endParaRPr sz="10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90"/>
              </a:spcBef>
            </a:pPr>
            <a:r>
              <a:rPr sz="1000" spc="210" dirty="0">
                <a:latin typeface="Times New Roman"/>
                <a:cs typeface="Times New Roman"/>
              </a:rPr>
              <a:t>iface </a:t>
            </a:r>
            <a:r>
              <a:rPr sz="1000" spc="165" dirty="0">
                <a:latin typeface="Times New Roman"/>
                <a:cs typeface="Times New Roman"/>
              </a:rPr>
              <a:t>eth0 </a:t>
            </a:r>
            <a:r>
              <a:rPr sz="1000" spc="225" dirty="0">
                <a:latin typeface="Times New Roman"/>
                <a:cs typeface="Times New Roman"/>
              </a:rPr>
              <a:t>inet</a:t>
            </a:r>
            <a:r>
              <a:rPr sz="1000" spc="254" dirty="0">
                <a:latin typeface="Times New Roman"/>
                <a:cs typeface="Times New Roman"/>
              </a:rPr>
              <a:t> </a:t>
            </a:r>
            <a:r>
              <a:rPr sz="1000" spc="110" dirty="0">
                <a:latin typeface="Times New Roman"/>
                <a:cs typeface="Times New Roman"/>
              </a:rPr>
              <a:t>dhcp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0090" y="928369"/>
            <a:ext cx="6118860" cy="0"/>
          </a:xfrm>
          <a:custGeom>
            <a:avLst/>
            <a:gdLst/>
            <a:ahLst/>
            <a:cxnLst/>
            <a:rect l="l" t="t" r="r" b="b"/>
            <a:pathLst>
              <a:path w="6118859">
                <a:moveTo>
                  <a:pt x="0" y="0"/>
                </a:moveTo>
                <a:lnTo>
                  <a:pt x="61188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8659" y="6713220"/>
            <a:ext cx="6145530" cy="321437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805180">
              <a:lnSpc>
                <a:spcPct val="100000"/>
              </a:lnSpc>
              <a:spcBef>
                <a:spcPts val="940"/>
              </a:spcBef>
            </a:pPr>
            <a:r>
              <a:rPr sz="1200" i="1" spc="-5" dirty="0">
                <a:latin typeface="Times New Roman"/>
                <a:cs typeface="Times New Roman"/>
              </a:rPr>
              <a:t>Gambar </a:t>
            </a:r>
            <a:r>
              <a:rPr sz="1200" i="1" dirty="0">
                <a:latin typeface="Times New Roman"/>
                <a:cs typeface="Times New Roman"/>
              </a:rPr>
              <a:t>2.3.b.2.2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43800"/>
              </a:lnSpc>
              <a:spcBef>
                <a:spcPts val="209"/>
              </a:spcBef>
            </a:pPr>
            <a:r>
              <a:rPr sz="1200" spc="-5" dirty="0">
                <a:latin typeface="Times New Roman"/>
                <a:cs typeface="Times New Roman"/>
              </a:rPr>
              <a:t>Jika sudah, simpan perubahan dengan menekan kombinasi keyboard </a:t>
            </a:r>
            <a:r>
              <a:rPr sz="1200" b="1" spc="-5" dirty="0">
                <a:latin typeface="Times New Roman"/>
                <a:cs typeface="Times New Roman"/>
              </a:rPr>
              <a:t>CTRL </a:t>
            </a:r>
            <a:r>
              <a:rPr sz="1200" b="1" dirty="0">
                <a:latin typeface="Times New Roman"/>
                <a:cs typeface="Times New Roman"/>
              </a:rPr>
              <a:t>+ X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lalu tekan </a:t>
            </a:r>
            <a:r>
              <a:rPr sz="1200" b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dan  tekan </a:t>
            </a:r>
            <a:r>
              <a:rPr sz="1200" b="1" spc="-25" dirty="0">
                <a:latin typeface="Times New Roman"/>
                <a:cs typeface="Times New Roman"/>
              </a:rPr>
              <a:t>Enter.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200" spc="-5" dirty="0">
                <a:latin typeface="Times New Roman"/>
                <a:cs typeface="Times New Roman"/>
              </a:rPr>
              <a:t>Untuk melihat efeknya, silahkan restart </a:t>
            </a:r>
            <a:r>
              <a:rPr sz="1200" i="1" spc="-5" dirty="0">
                <a:latin typeface="Times New Roman"/>
                <a:cs typeface="Times New Roman"/>
              </a:rPr>
              <a:t>networking </a:t>
            </a:r>
            <a:r>
              <a:rPr sz="1200" spc="-10" dirty="0">
                <a:latin typeface="Times New Roman"/>
                <a:cs typeface="Times New Roman"/>
              </a:rPr>
              <a:t>nya </a:t>
            </a:r>
            <a:r>
              <a:rPr sz="1200" spc="-5" dirty="0">
                <a:latin typeface="Times New Roman"/>
                <a:cs typeface="Times New Roman"/>
              </a:rPr>
              <a:t>dengan perintah berikut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1000" spc="125" dirty="0">
                <a:latin typeface="Times New Roman"/>
                <a:cs typeface="Times New Roman"/>
              </a:rPr>
              <a:t>sudo </a:t>
            </a:r>
            <a:r>
              <a:rPr sz="1000" spc="195" dirty="0">
                <a:latin typeface="Times New Roman"/>
                <a:cs typeface="Times New Roman"/>
              </a:rPr>
              <a:t>service </a:t>
            </a:r>
            <a:r>
              <a:rPr sz="1000" spc="140" dirty="0">
                <a:latin typeface="Times New Roman"/>
                <a:cs typeface="Times New Roman"/>
              </a:rPr>
              <a:t>networking</a:t>
            </a:r>
            <a:r>
              <a:rPr sz="1000" spc="350" dirty="0">
                <a:latin typeface="Times New Roman"/>
                <a:cs typeface="Times New Roman"/>
              </a:rPr>
              <a:t> </a:t>
            </a:r>
            <a:r>
              <a:rPr sz="1000" spc="240" dirty="0">
                <a:latin typeface="Times New Roman"/>
                <a:cs typeface="Times New Roman"/>
              </a:rPr>
              <a:t>restart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Atau jika masih tidak ada perubahan, coba saja restart komputernya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000" spc="125" dirty="0">
                <a:latin typeface="Times New Roman"/>
                <a:cs typeface="Times New Roman"/>
              </a:rPr>
              <a:t>sudo</a:t>
            </a:r>
            <a:r>
              <a:rPr sz="1000" spc="345" dirty="0">
                <a:latin typeface="Times New Roman"/>
                <a:cs typeface="Times New Roman"/>
              </a:rPr>
              <a:t> </a:t>
            </a:r>
            <a:r>
              <a:rPr sz="1000" spc="170" dirty="0">
                <a:latin typeface="Times New Roman"/>
                <a:cs typeface="Times New Roman"/>
              </a:rPr>
              <a:t>reboot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latin typeface="Times New Roman"/>
                <a:cs typeface="Times New Roman"/>
              </a:rPr>
              <a:t>Mengedit file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/etc/resolv.conf</a:t>
            </a:r>
            <a:endParaRPr sz="1200">
              <a:latin typeface="Times New Roman"/>
              <a:cs typeface="Times New Roman"/>
            </a:endParaRPr>
          </a:p>
          <a:p>
            <a:pPr marL="12700" marR="8890">
              <a:lnSpc>
                <a:spcPct val="143800"/>
              </a:lnSpc>
            </a:pPr>
            <a:r>
              <a:rPr sz="1200" spc="-5" dirty="0">
                <a:latin typeface="Times New Roman"/>
                <a:cs typeface="Times New Roman"/>
              </a:rPr>
              <a:t>Sebenarnya satu </a:t>
            </a:r>
            <a:r>
              <a:rPr sz="1200" dirty="0">
                <a:latin typeface="Times New Roman"/>
                <a:cs typeface="Times New Roman"/>
              </a:rPr>
              <a:t>file </a:t>
            </a:r>
            <a:r>
              <a:rPr sz="1200" b="1" spc="-5" dirty="0">
                <a:latin typeface="Times New Roman"/>
                <a:cs typeface="Times New Roman"/>
              </a:rPr>
              <a:t>/etc/network/interfaces </a:t>
            </a:r>
            <a:r>
              <a:rPr sz="1200" spc="-5" dirty="0">
                <a:latin typeface="Times New Roman"/>
                <a:cs typeface="Times New Roman"/>
              </a:rPr>
              <a:t>saja sudah cukup untuk mengatur seluruh konfigurasi  TCP/IP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Ubuntu secara otomatis dan permanen, termasuk Nameserver address. Namun ada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13840" y="3530600"/>
            <a:ext cx="4535170" cy="3312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0" y="862952"/>
            <a:ext cx="6172200" cy="9051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3800"/>
              </a:lnSpc>
              <a:spcBef>
                <a:spcPts val="1040"/>
              </a:spcBef>
            </a:pPr>
            <a:r>
              <a:rPr sz="1200" spc="-5" dirty="0" err="1" smtClean="0">
                <a:latin typeface="Times New Roman"/>
                <a:cs typeface="Times New Roman"/>
              </a:rPr>
              <a:t>kalanya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dalam sebab-sebab tertentu kalian juga perlu untuk melakukan pengeditan alamat  nameserver secara manual. Konfigurasi nameserver tersebut terletak </a:t>
            </a:r>
            <a:r>
              <a:rPr sz="1200" dirty="0">
                <a:latin typeface="Times New Roman"/>
                <a:cs typeface="Times New Roman"/>
              </a:rPr>
              <a:t>di file </a:t>
            </a:r>
            <a:r>
              <a:rPr sz="1200" b="1" spc="-10" dirty="0">
                <a:latin typeface="Times New Roman"/>
                <a:cs typeface="Times New Roman"/>
              </a:rPr>
              <a:t>/etc/resolv.conf</a:t>
            </a:r>
            <a:r>
              <a:rPr sz="1200" spc="-10" dirty="0">
                <a:latin typeface="Times New Roman"/>
                <a:cs typeface="Times New Roman"/>
              </a:rPr>
              <a:t>. </a:t>
            </a:r>
            <a:r>
              <a:rPr sz="1200" spc="-5" dirty="0">
                <a:latin typeface="Times New Roman"/>
                <a:cs typeface="Times New Roman"/>
              </a:rPr>
              <a:t>Untuk  mengeditnya, silahkan ketikkan perintah ini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</a:p>
          <a:p>
            <a:pPr marL="12700" algn="just">
              <a:lnSpc>
                <a:spcPct val="100000"/>
              </a:lnSpc>
              <a:spcBef>
                <a:spcPts val="670"/>
              </a:spcBef>
            </a:pPr>
            <a:r>
              <a:rPr sz="1000" spc="125" dirty="0">
                <a:latin typeface="Times New Roman"/>
                <a:cs typeface="Times New Roman"/>
              </a:rPr>
              <a:t>sudo </a:t>
            </a:r>
            <a:r>
              <a:rPr sz="1000" spc="110" dirty="0">
                <a:latin typeface="Times New Roman"/>
                <a:cs typeface="Times New Roman"/>
              </a:rPr>
              <a:t>nano</a:t>
            </a:r>
            <a:r>
              <a:rPr sz="1000" spc="195" dirty="0">
                <a:latin typeface="Times New Roman"/>
                <a:cs typeface="Times New Roman"/>
              </a:rPr>
              <a:t> </a:t>
            </a:r>
            <a:r>
              <a:rPr sz="1000" spc="210" dirty="0">
                <a:latin typeface="Times New Roman"/>
                <a:cs typeface="Times New Roman"/>
              </a:rPr>
              <a:t>/etc/resolv.conf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Isinya adalah kira-kira seperti berikut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</a:p>
          <a:p>
            <a:pPr marL="12700" marR="181610" algn="just">
              <a:lnSpc>
                <a:spcPts val="1989"/>
              </a:lnSpc>
              <a:spcBef>
                <a:spcPts val="90"/>
              </a:spcBef>
              <a:tabLst>
                <a:tab pos="469265" algn="l"/>
              </a:tabLst>
            </a:pPr>
            <a:r>
              <a:rPr sz="1000" spc="100" dirty="0">
                <a:latin typeface="Times New Roman"/>
                <a:cs typeface="Times New Roman"/>
              </a:rPr>
              <a:t># </a:t>
            </a:r>
            <a:r>
              <a:rPr sz="1000" spc="75" dirty="0">
                <a:latin typeface="Times New Roman"/>
                <a:cs typeface="Times New Roman"/>
              </a:rPr>
              <a:t>Dynamic </a:t>
            </a:r>
            <a:r>
              <a:rPr sz="1000" spc="195" dirty="0">
                <a:latin typeface="Times New Roman"/>
                <a:cs typeface="Times New Roman"/>
              </a:rPr>
              <a:t>resolv.conf(5) </a:t>
            </a:r>
            <a:r>
              <a:rPr sz="1000" spc="265" dirty="0">
                <a:latin typeface="Times New Roman"/>
                <a:cs typeface="Times New Roman"/>
              </a:rPr>
              <a:t>file </a:t>
            </a:r>
            <a:r>
              <a:rPr sz="1000" spc="210" dirty="0">
                <a:latin typeface="Times New Roman"/>
                <a:cs typeface="Times New Roman"/>
              </a:rPr>
              <a:t>for </a:t>
            </a:r>
            <a:r>
              <a:rPr sz="1000" spc="200" dirty="0">
                <a:latin typeface="Times New Roman"/>
                <a:cs typeface="Times New Roman"/>
              </a:rPr>
              <a:t>glibc resolver(3) </a:t>
            </a:r>
            <a:r>
              <a:rPr sz="1000" spc="165" dirty="0">
                <a:latin typeface="Times New Roman"/>
                <a:cs typeface="Times New Roman"/>
              </a:rPr>
              <a:t>generated </a:t>
            </a:r>
            <a:r>
              <a:rPr sz="1000" spc="100" dirty="0">
                <a:latin typeface="Times New Roman"/>
                <a:cs typeface="Times New Roman"/>
              </a:rPr>
              <a:t>by </a:t>
            </a:r>
            <a:r>
              <a:rPr sz="1000" spc="185" dirty="0">
                <a:latin typeface="Times New Roman"/>
                <a:cs typeface="Times New Roman"/>
              </a:rPr>
              <a:t>resolvconf(8)  </a:t>
            </a:r>
            <a:r>
              <a:rPr sz="1000" spc="100" dirty="0">
                <a:latin typeface="Times New Roman"/>
                <a:cs typeface="Times New Roman"/>
              </a:rPr>
              <a:t>#	</a:t>
            </a:r>
            <a:r>
              <a:rPr sz="1000" spc="-125" dirty="0">
                <a:latin typeface="Times New Roman"/>
                <a:cs typeface="Times New Roman"/>
              </a:rPr>
              <a:t>DO </a:t>
            </a:r>
            <a:r>
              <a:rPr sz="1000" spc="-90" dirty="0">
                <a:latin typeface="Times New Roman"/>
                <a:cs typeface="Times New Roman"/>
              </a:rPr>
              <a:t>NOT </a:t>
            </a:r>
            <a:r>
              <a:rPr sz="1000" spc="30" dirty="0">
                <a:latin typeface="Times New Roman"/>
                <a:cs typeface="Times New Roman"/>
              </a:rPr>
              <a:t>EDIT </a:t>
            </a:r>
            <a:r>
              <a:rPr sz="1000" spc="40" dirty="0">
                <a:latin typeface="Times New Roman"/>
                <a:cs typeface="Times New Roman"/>
              </a:rPr>
              <a:t>THIS </a:t>
            </a:r>
            <a:r>
              <a:rPr sz="1000" spc="70" dirty="0">
                <a:latin typeface="Times New Roman"/>
                <a:cs typeface="Times New Roman"/>
              </a:rPr>
              <a:t>FILE </a:t>
            </a:r>
            <a:r>
              <a:rPr sz="1000" spc="-95" dirty="0">
                <a:latin typeface="Times New Roman"/>
                <a:cs typeface="Times New Roman"/>
              </a:rPr>
              <a:t>BY </a:t>
            </a:r>
            <a:r>
              <a:rPr sz="1000" spc="-125" dirty="0">
                <a:latin typeface="Times New Roman"/>
                <a:cs typeface="Times New Roman"/>
              </a:rPr>
              <a:t>HAND </a:t>
            </a:r>
            <a:r>
              <a:rPr sz="1000" spc="265" dirty="0">
                <a:latin typeface="Times New Roman"/>
                <a:cs typeface="Times New Roman"/>
              </a:rPr>
              <a:t>-- </a:t>
            </a:r>
            <a:r>
              <a:rPr sz="1000" spc="-110" dirty="0">
                <a:latin typeface="Times New Roman"/>
                <a:cs typeface="Times New Roman"/>
              </a:rPr>
              <a:t>YOUR </a:t>
            </a:r>
            <a:r>
              <a:rPr sz="1000" spc="-75" dirty="0">
                <a:latin typeface="Times New Roman"/>
                <a:cs typeface="Times New Roman"/>
              </a:rPr>
              <a:t>CHANGES </a:t>
            </a:r>
            <a:r>
              <a:rPr sz="1000" spc="-25" dirty="0">
                <a:latin typeface="Times New Roman"/>
                <a:cs typeface="Times New Roman"/>
              </a:rPr>
              <a:t>WILL </a:t>
            </a:r>
            <a:r>
              <a:rPr sz="1000" spc="-40" dirty="0">
                <a:latin typeface="Times New Roman"/>
                <a:cs typeface="Times New Roman"/>
              </a:rPr>
              <a:t>BE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OVERWRITTEN</a:t>
            </a:r>
            <a:endParaRPr sz="10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sz="1000" spc="135" dirty="0">
                <a:latin typeface="Times New Roman"/>
                <a:cs typeface="Times New Roman"/>
              </a:rPr>
              <a:t>nameserver</a:t>
            </a:r>
            <a:r>
              <a:rPr sz="1000" spc="345" dirty="0">
                <a:latin typeface="Times New Roman"/>
                <a:cs typeface="Times New Roman"/>
              </a:rPr>
              <a:t> </a:t>
            </a:r>
            <a:r>
              <a:rPr sz="1000" spc="165" dirty="0">
                <a:latin typeface="Times New Roman"/>
                <a:cs typeface="Times New Roman"/>
              </a:rPr>
              <a:t>192.168.1.1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  <a:spcBef>
                <a:spcPts val="810"/>
              </a:spcBef>
            </a:pPr>
            <a:r>
              <a:rPr sz="1200" spc="-5" dirty="0">
                <a:latin typeface="Times New Roman"/>
                <a:cs typeface="Times New Roman"/>
              </a:rPr>
              <a:t>Disitu tertulis nameserver </a:t>
            </a:r>
            <a:r>
              <a:rPr sz="1200" dirty="0">
                <a:latin typeface="Times New Roman"/>
                <a:cs typeface="Times New Roman"/>
              </a:rPr>
              <a:t>192.168.1.1, </a:t>
            </a:r>
            <a:r>
              <a:rPr sz="1200" spc="-5" dirty="0">
                <a:latin typeface="Times New Roman"/>
                <a:cs typeface="Times New Roman"/>
              </a:rPr>
              <a:t>dimana </a:t>
            </a:r>
            <a:r>
              <a:rPr sz="1200" dirty="0">
                <a:latin typeface="Times New Roman"/>
                <a:cs typeface="Times New Roman"/>
              </a:rPr>
              <a:t>192.168.1.1 </a:t>
            </a:r>
            <a:r>
              <a:rPr sz="1200" spc="-5" dirty="0">
                <a:latin typeface="Times New Roman"/>
                <a:cs typeface="Times New Roman"/>
              </a:rPr>
              <a:t>adalah alamat ip dari DNS server lokal  yang kalian gunakan sesuai dengan file konfigurasi </a:t>
            </a:r>
            <a:r>
              <a:rPr sz="1200" b="1" spc="-5" dirty="0">
                <a:latin typeface="Times New Roman"/>
                <a:cs typeface="Times New Roman"/>
              </a:rPr>
              <a:t>/etc/network/interfaces</a:t>
            </a:r>
            <a:r>
              <a:rPr sz="1200" spc="-5" dirty="0">
                <a:latin typeface="Times New Roman"/>
                <a:cs typeface="Times New Roman"/>
              </a:rPr>
              <a:t>. Kalian dapat  menambahkan atau mengubah </a:t>
            </a:r>
            <a:r>
              <a:rPr sz="1200" dirty="0">
                <a:latin typeface="Times New Roman"/>
                <a:cs typeface="Times New Roman"/>
              </a:rPr>
              <a:t>file </a:t>
            </a:r>
            <a:r>
              <a:rPr sz="1200" spc="-5" dirty="0">
                <a:latin typeface="Times New Roman"/>
                <a:cs typeface="Times New Roman"/>
              </a:rPr>
              <a:t>ini semau kalian, asal dengan format penulisan yang </a:t>
            </a:r>
            <a:r>
              <a:rPr sz="1200" spc="-15" dirty="0">
                <a:latin typeface="Times New Roman"/>
                <a:cs typeface="Times New Roman"/>
              </a:rPr>
              <a:t>benar.  </a:t>
            </a:r>
            <a:r>
              <a:rPr sz="1200" spc="-5" dirty="0">
                <a:latin typeface="Times New Roman"/>
                <a:cs typeface="Times New Roman"/>
              </a:rPr>
              <a:t>Misalnya kalian ingin menambahkan satu alamat nameserver baru, tinggal kalian tambahkan </a:t>
            </a:r>
            <a:r>
              <a:rPr sz="1200" dirty="0">
                <a:latin typeface="Times New Roman"/>
                <a:cs typeface="Times New Roman"/>
              </a:rPr>
              <a:t>saja  </a:t>
            </a:r>
            <a:r>
              <a:rPr sz="1200" spc="-5" dirty="0">
                <a:latin typeface="Times New Roman"/>
                <a:cs typeface="Times New Roman"/>
              </a:rPr>
              <a:t>satu baris dibawahnya seperti </a:t>
            </a:r>
            <a:r>
              <a:rPr sz="1200" dirty="0">
                <a:latin typeface="Times New Roman"/>
                <a:cs typeface="Times New Roman"/>
              </a:rPr>
              <a:t>ini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</a:p>
          <a:p>
            <a:pPr marL="12700" marR="181610" algn="just">
              <a:lnSpc>
                <a:spcPts val="2000"/>
              </a:lnSpc>
              <a:spcBef>
                <a:spcPts val="70"/>
              </a:spcBef>
              <a:tabLst>
                <a:tab pos="469265" algn="l"/>
              </a:tabLst>
            </a:pPr>
            <a:r>
              <a:rPr sz="1000" spc="100" dirty="0">
                <a:latin typeface="Times New Roman"/>
                <a:cs typeface="Times New Roman"/>
              </a:rPr>
              <a:t># </a:t>
            </a:r>
            <a:r>
              <a:rPr sz="1000" spc="75" dirty="0">
                <a:latin typeface="Times New Roman"/>
                <a:cs typeface="Times New Roman"/>
              </a:rPr>
              <a:t>Dynamic </a:t>
            </a:r>
            <a:r>
              <a:rPr sz="1000" spc="195" dirty="0">
                <a:latin typeface="Times New Roman"/>
                <a:cs typeface="Times New Roman"/>
              </a:rPr>
              <a:t>resolv.conf(5) </a:t>
            </a:r>
            <a:r>
              <a:rPr sz="1000" spc="265" dirty="0">
                <a:latin typeface="Times New Roman"/>
                <a:cs typeface="Times New Roman"/>
              </a:rPr>
              <a:t>file </a:t>
            </a:r>
            <a:r>
              <a:rPr sz="1000" spc="210" dirty="0">
                <a:latin typeface="Times New Roman"/>
                <a:cs typeface="Times New Roman"/>
              </a:rPr>
              <a:t>for </a:t>
            </a:r>
            <a:r>
              <a:rPr sz="1000" spc="200" dirty="0">
                <a:latin typeface="Times New Roman"/>
                <a:cs typeface="Times New Roman"/>
              </a:rPr>
              <a:t>glibc resolver(3) </a:t>
            </a:r>
            <a:r>
              <a:rPr sz="1000" spc="165" dirty="0">
                <a:latin typeface="Times New Roman"/>
                <a:cs typeface="Times New Roman"/>
              </a:rPr>
              <a:t>generated </a:t>
            </a:r>
            <a:r>
              <a:rPr sz="1000" spc="100" dirty="0">
                <a:latin typeface="Times New Roman"/>
                <a:cs typeface="Times New Roman"/>
              </a:rPr>
              <a:t>by </a:t>
            </a:r>
            <a:r>
              <a:rPr sz="1000" spc="185" dirty="0">
                <a:latin typeface="Times New Roman"/>
                <a:cs typeface="Times New Roman"/>
              </a:rPr>
              <a:t>resolvconf(8)  </a:t>
            </a:r>
            <a:r>
              <a:rPr sz="1000" spc="100" dirty="0">
                <a:latin typeface="Times New Roman"/>
                <a:cs typeface="Times New Roman"/>
              </a:rPr>
              <a:t>#	</a:t>
            </a:r>
            <a:r>
              <a:rPr sz="1000" spc="-125" dirty="0">
                <a:latin typeface="Times New Roman"/>
                <a:cs typeface="Times New Roman"/>
              </a:rPr>
              <a:t>DO </a:t>
            </a:r>
            <a:r>
              <a:rPr sz="1000" spc="-90" dirty="0">
                <a:latin typeface="Times New Roman"/>
                <a:cs typeface="Times New Roman"/>
              </a:rPr>
              <a:t>NOT </a:t>
            </a:r>
            <a:r>
              <a:rPr sz="1000" spc="30" dirty="0">
                <a:latin typeface="Times New Roman"/>
                <a:cs typeface="Times New Roman"/>
              </a:rPr>
              <a:t>EDIT </a:t>
            </a:r>
            <a:r>
              <a:rPr sz="1000" spc="40" dirty="0">
                <a:latin typeface="Times New Roman"/>
                <a:cs typeface="Times New Roman"/>
              </a:rPr>
              <a:t>THIS </a:t>
            </a:r>
            <a:r>
              <a:rPr sz="1000" spc="70" dirty="0">
                <a:latin typeface="Times New Roman"/>
                <a:cs typeface="Times New Roman"/>
              </a:rPr>
              <a:t>FILE </a:t>
            </a:r>
            <a:r>
              <a:rPr sz="1000" spc="-95" dirty="0">
                <a:latin typeface="Times New Roman"/>
                <a:cs typeface="Times New Roman"/>
              </a:rPr>
              <a:t>BY </a:t>
            </a:r>
            <a:r>
              <a:rPr sz="1000" spc="-125" dirty="0">
                <a:latin typeface="Times New Roman"/>
                <a:cs typeface="Times New Roman"/>
              </a:rPr>
              <a:t>HAND </a:t>
            </a:r>
            <a:r>
              <a:rPr sz="1000" spc="265" dirty="0">
                <a:latin typeface="Times New Roman"/>
                <a:cs typeface="Times New Roman"/>
              </a:rPr>
              <a:t>-- </a:t>
            </a:r>
            <a:r>
              <a:rPr sz="1000" spc="-110" dirty="0">
                <a:latin typeface="Times New Roman"/>
                <a:cs typeface="Times New Roman"/>
              </a:rPr>
              <a:t>YOUR </a:t>
            </a:r>
            <a:r>
              <a:rPr sz="1000" spc="-75" dirty="0">
                <a:latin typeface="Times New Roman"/>
                <a:cs typeface="Times New Roman"/>
              </a:rPr>
              <a:t>CHANGES </a:t>
            </a:r>
            <a:r>
              <a:rPr sz="1000" spc="-25" dirty="0">
                <a:latin typeface="Times New Roman"/>
                <a:cs typeface="Times New Roman"/>
              </a:rPr>
              <a:t>WILL </a:t>
            </a:r>
            <a:r>
              <a:rPr sz="1000" spc="-40" dirty="0">
                <a:latin typeface="Times New Roman"/>
                <a:cs typeface="Times New Roman"/>
              </a:rPr>
              <a:t>BE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OVERWRITTEN</a:t>
            </a:r>
            <a:endParaRPr sz="10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90"/>
              </a:spcBef>
            </a:pPr>
            <a:r>
              <a:rPr sz="1000" spc="135" dirty="0">
                <a:latin typeface="Times New Roman"/>
                <a:cs typeface="Times New Roman"/>
              </a:rPr>
              <a:t>nameserver</a:t>
            </a:r>
            <a:r>
              <a:rPr sz="1000" spc="325" dirty="0">
                <a:latin typeface="Times New Roman"/>
                <a:cs typeface="Times New Roman"/>
              </a:rPr>
              <a:t> </a:t>
            </a:r>
            <a:r>
              <a:rPr sz="1000" spc="165" dirty="0">
                <a:latin typeface="Times New Roman"/>
                <a:cs typeface="Times New Roman"/>
              </a:rPr>
              <a:t>192.168.1.1</a:t>
            </a:r>
            <a:endParaRPr sz="10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800"/>
              </a:spcBef>
            </a:pPr>
            <a:r>
              <a:rPr sz="1000" spc="135" dirty="0">
                <a:latin typeface="Times New Roman"/>
                <a:cs typeface="Times New Roman"/>
              </a:rPr>
              <a:t>nameserver</a:t>
            </a:r>
            <a:r>
              <a:rPr sz="1000" spc="325" dirty="0">
                <a:latin typeface="Times New Roman"/>
                <a:cs typeface="Times New Roman"/>
              </a:rPr>
              <a:t> </a:t>
            </a:r>
            <a:r>
              <a:rPr sz="1000" spc="165" dirty="0">
                <a:latin typeface="Times New Roman"/>
                <a:cs typeface="Times New Roman"/>
              </a:rPr>
              <a:t>192.168.1.2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Kemudian simpan perubahan dengan menekan </a:t>
            </a:r>
            <a:r>
              <a:rPr sz="1200" b="1" spc="-5" dirty="0">
                <a:latin typeface="Times New Roman"/>
                <a:cs typeface="Times New Roman"/>
              </a:rPr>
              <a:t>CTRL </a:t>
            </a:r>
            <a:r>
              <a:rPr sz="1200" b="1" dirty="0">
                <a:latin typeface="Times New Roman"/>
                <a:cs typeface="Times New Roman"/>
              </a:rPr>
              <a:t>+ X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lalu </a:t>
            </a:r>
            <a:r>
              <a:rPr sz="1200" b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dan tekan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Enter</a:t>
            </a:r>
            <a:r>
              <a:rPr sz="1200" spc="-5" dirty="0">
                <a:latin typeface="Times New Roman"/>
                <a:cs typeface="Times New Roman"/>
              </a:rPr>
              <a:t>.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12700" marR="9525" algn="just">
              <a:lnSpc>
                <a:spcPct val="143800"/>
              </a:lnSpc>
            </a:pPr>
            <a:r>
              <a:rPr sz="1200" spc="-5" dirty="0">
                <a:latin typeface="Times New Roman"/>
                <a:cs typeface="Times New Roman"/>
              </a:rPr>
              <a:t>Dengan cara mengedit kedua </a:t>
            </a:r>
            <a:r>
              <a:rPr sz="1200" dirty="0">
                <a:latin typeface="Times New Roman"/>
                <a:cs typeface="Times New Roman"/>
              </a:rPr>
              <a:t>file </a:t>
            </a:r>
            <a:r>
              <a:rPr sz="1200" spc="-5" dirty="0">
                <a:latin typeface="Times New Roman"/>
                <a:cs typeface="Times New Roman"/>
              </a:rPr>
              <a:t>seperti tadi, sebenarnya tahap konfigurasi TCP/IP </a:t>
            </a:r>
            <a:r>
              <a:rPr sz="1200" dirty="0">
                <a:latin typeface="Times New Roman"/>
                <a:cs typeface="Times New Roman"/>
              </a:rPr>
              <a:t>di  </a:t>
            </a:r>
            <a:r>
              <a:rPr sz="1200" spc="-5" dirty="0">
                <a:latin typeface="Times New Roman"/>
                <a:cs typeface="Times New Roman"/>
              </a:rPr>
              <a:t>Ubuntu/Linux sudah selesai dilakukan. Akan tetapi, cara diatas dirasa agak kurang efisien bila </a:t>
            </a:r>
            <a:r>
              <a:rPr sz="1200" dirty="0">
                <a:latin typeface="Times New Roman"/>
                <a:cs typeface="Times New Roman"/>
              </a:rPr>
              <a:t>kita  </a:t>
            </a:r>
            <a:r>
              <a:rPr sz="1200" spc="-5" dirty="0">
                <a:latin typeface="Times New Roman"/>
                <a:cs typeface="Times New Roman"/>
              </a:rPr>
              <a:t>ingin merubah konfigurasi TCP/IP secara langsung. Karena seperti yang kalian ketahui, perubahan  yang kalian lakukan terhadap kedua </a:t>
            </a:r>
            <a:r>
              <a:rPr sz="1200" dirty="0">
                <a:latin typeface="Times New Roman"/>
                <a:cs typeface="Times New Roman"/>
              </a:rPr>
              <a:t>file </a:t>
            </a:r>
            <a:r>
              <a:rPr sz="1200" spc="-5" dirty="0">
                <a:latin typeface="Times New Roman"/>
                <a:cs typeface="Times New Roman"/>
              </a:rPr>
              <a:t>tersebut tidak akan berfungsi sebelum kalian merestart  layanan </a:t>
            </a:r>
            <a:r>
              <a:rPr sz="1200" i="1" spc="-5" dirty="0">
                <a:latin typeface="Times New Roman"/>
                <a:cs typeface="Times New Roman"/>
              </a:rPr>
              <a:t>networking </a:t>
            </a:r>
            <a:r>
              <a:rPr sz="1200" spc="-5" dirty="0">
                <a:latin typeface="Times New Roman"/>
                <a:cs typeface="Times New Roman"/>
              </a:rPr>
              <a:t>atau bahkan harus merestart komputer kalian juga. Nah, oleh karena itu kalian  </a:t>
            </a:r>
            <a:r>
              <a:rPr sz="1200" dirty="0">
                <a:latin typeface="Times New Roman"/>
                <a:cs typeface="Times New Roman"/>
              </a:rPr>
              <a:t>juga </a:t>
            </a:r>
            <a:r>
              <a:rPr sz="1200" spc="-5" dirty="0">
                <a:latin typeface="Times New Roman"/>
                <a:cs typeface="Times New Roman"/>
              </a:rPr>
              <a:t>harus mengetahui cara-cara untuk melakukan konfigurasi TCP/IP secara manual yang akan  dibahas pada sub-bab dibawah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ini.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Mengkonfigurasi </a:t>
            </a:r>
            <a:r>
              <a:rPr sz="1200" b="1" dirty="0">
                <a:latin typeface="Times New Roman"/>
                <a:cs typeface="Times New Roman"/>
              </a:rPr>
              <a:t>IP </a:t>
            </a:r>
            <a:r>
              <a:rPr sz="1200" b="1" spc="-5" dirty="0">
                <a:latin typeface="Times New Roman"/>
                <a:cs typeface="Times New Roman"/>
              </a:rPr>
              <a:t>address, netmask, </a:t>
            </a:r>
            <a:r>
              <a:rPr sz="1200" b="1" dirty="0">
                <a:latin typeface="Times New Roman"/>
                <a:cs typeface="Times New Roman"/>
              </a:rPr>
              <a:t>dan </a:t>
            </a:r>
            <a:r>
              <a:rPr sz="1200" b="1" spc="-5" dirty="0">
                <a:latin typeface="Times New Roman"/>
                <a:cs typeface="Times New Roman"/>
              </a:rPr>
              <a:t>Broadcast</a:t>
            </a:r>
            <a:r>
              <a:rPr sz="1200" b="1" spc="-114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Address.</a:t>
            </a:r>
            <a:endParaRPr sz="12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800"/>
              </a:lnSpc>
            </a:pPr>
            <a:r>
              <a:rPr sz="1200" spc="-5" dirty="0">
                <a:latin typeface="Times New Roman"/>
                <a:cs typeface="Times New Roman"/>
              </a:rPr>
              <a:t>Apabila kalian ingin merubah atau menambahkan </a:t>
            </a:r>
            <a:r>
              <a:rPr sz="1200" dirty="0">
                <a:latin typeface="Times New Roman"/>
                <a:cs typeface="Times New Roman"/>
              </a:rPr>
              <a:t>IP </a:t>
            </a:r>
            <a:r>
              <a:rPr sz="1200" spc="-5" dirty="0">
                <a:latin typeface="Times New Roman"/>
                <a:cs typeface="Times New Roman"/>
              </a:rPr>
              <a:t>address, caranya sangatlah mudah. Misal,  kalian ingin merubah interface </a:t>
            </a:r>
            <a:r>
              <a:rPr sz="1200" b="1" spc="-5" dirty="0">
                <a:latin typeface="Times New Roman"/>
                <a:cs typeface="Times New Roman"/>
              </a:rPr>
              <a:t>eth0 </a:t>
            </a:r>
            <a:r>
              <a:rPr sz="1200" spc="-5" dirty="0">
                <a:latin typeface="Times New Roman"/>
                <a:cs typeface="Times New Roman"/>
              </a:rPr>
              <a:t>yang ip address awalnya </a:t>
            </a:r>
            <a:r>
              <a:rPr sz="1200" b="1" dirty="0">
                <a:latin typeface="Times New Roman"/>
                <a:cs typeface="Times New Roman"/>
              </a:rPr>
              <a:t>192.168.1.1 </a:t>
            </a:r>
            <a:r>
              <a:rPr sz="1200" spc="-5" dirty="0">
                <a:latin typeface="Times New Roman"/>
                <a:cs typeface="Times New Roman"/>
              </a:rPr>
              <a:t>menjadi </a:t>
            </a:r>
            <a:r>
              <a:rPr sz="1200" b="1" dirty="0">
                <a:latin typeface="Times New Roman"/>
                <a:cs typeface="Times New Roman"/>
              </a:rPr>
              <a:t>192.168.1.10  </a:t>
            </a:r>
            <a:r>
              <a:rPr sz="1200" spc="-5" dirty="0">
                <a:latin typeface="Times New Roman"/>
                <a:cs typeface="Times New Roman"/>
              </a:rPr>
              <a:t>dengan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netmask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awal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255.255.255.0</a:t>
            </a:r>
            <a:r>
              <a:rPr sz="1200" b="1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menjadi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255.255.252.0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maka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perintah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yang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digunakan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adalah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0090" y="928369"/>
            <a:ext cx="6118860" cy="0"/>
          </a:xfrm>
          <a:custGeom>
            <a:avLst/>
            <a:gdLst/>
            <a:ahLst/>
            <a:cxnLst/>
            <a:rect l="l" t="t" r="r" b="b"/>
            <a:pathLst>
              <a:path w="6118859">
                <a:moveTo>
                  <a:pt x="0" y="0"/>
                </a:moveTo>
                <a:lnTo>
                  <a:pt x="61188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08659" y="990092"/>
            <a:ext cx="6141085" cy="236918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200" spc="-5" dirty="0">
                <a:latin typeface="Times New Roman"/>
                <a:cs typeface="Times New Roman"/>
              </a:rPr>
              <a:t>seperti ini</a:t>
            </a:r>
            <a:r>
              <a:rPr sz="1200" dirty="0">
                <a:latin typeface="Times New Roman"/>
                <a:cs typeface="Times New Roman"/>
              </a:rPr>
              <a:t> 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000" spc="125" dirty="0">
                <a:latin typeface="Times New Roman"/>
                <a:cs typeface="Times New Roman"/>
              </a:rPr>
              <a:t>sudo </a:t>
            </a:r>
            <a:r>
              <a:rPr sz="1000" spc="200" dirty="0">
                <a:latin typeface="Times New Roman"/>
                <a:cs typeface="Times New Roman"/>
              </a:rPr>
              <a:t>ifconfig </a:t>
            </a:r>
            <a:r>
              <a:rPr sz="1000" spc="165" dirty="0">
                <a:latin typeface="Times New Roman"/>
                <a:cs typeface="Times New Roman"/>
              </a:rPr>
              <a:t>eth0 </a:t>
            </a:r>
            <a:r>
              <a:rPr sz="1000" spc="160" dirty="0">
                <a:latin typeface="Times New Roman"/>
                <a:cs typeface="Times New Roman"/>
              </a:rPr>
              <a:t>192.168.1.10 </a:t>
            </a:r>
            <a:r>
              <a:rPr sz="1000" spc="120" dirty="0">
                <a:latin typeface="Times New Roman"/>
                <a:cs typeface="Times New Roman"/>
              </a:rPr>
              <a:t>netmask</a:t>
            </a:r>
            <a:r>
              <a:rPr sz="1000" spc="360" dirty="0">
                <a:latin typeface="Times New Roman"/>
                <a:cs typeface="Times New Roman"/>
              </a:rPr>
              <a:t> </a:t>
            </a:r>
            <a:r>
              <a:rPr sz="1000" spc="155" dirty="0">
                <a:latin typeface="Times New Roman"/>
                <a:cs typeface="Times New Roman"/>
              </a:rPr>
              <a:t>255.255.252.0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Atau</a:t>
            </a:r>
            <a:r>
              <a:rPr sz="1200" dirty="0">
                <a:latin typeface="Times New Roman"/>
                <a:cs typeface="Times New Roman"/>
              </a:rPr>
              <a:t> 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1000" spc="125" dirty="0">
                <a:latin typeface="Times New Roman"/>
                <a:cs typeface="Times New Roman"/>
              </a:rPr>
              <a:t>sudo </a:t>
            </a:r>
            <a:r>
              <a:rPr sz="1000" spc="200" dirty="0">
                <a:latin typeface="Times New Roman"/>
                <a:cs typeface="Times New Roman"/>
              </a:rPr>
              <a:t>ifconfig </a:t>
            </a:r>
            <a:r>
              <a:rPr sz="1000" spc="165" dirty="0">
                <a:latin typeface="Times New Roman"/>
                <a:cs typeface="Times New Roman"/>
              </a:rPr>
              <a:t>eth0</a:t>
            </a:r>
            <a:r>
              <a:rPr sz="1000" spc="350" dirty="0">
                <a:latin typeface="Times New Roman"/>
                <a:cs typeface="Times New Roman"/>
              </a:rPr>
              <a:t> </a:t>
            </a:r>
            <a:r>
              <a:rPr sz="1000" spc="160" dirty="0">
                <a:latin typeface="Times New Roman"/>
                <a:cs typeface="Times New Roman"/>
              </a:rPr>
              <a:t>192.168.1.10/22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43800"/>
              </a:lnSpc>
              <a:spcBef>
                <a:spcPts val="810"/>
              </a:spcBef>
            </a:pPr>
            <a:r>
              <a:rPr sz="1200" spc="-5" dirty="0">
                <a:latin typeface="Times New Roman"/>
                <a:cs typeface="Times New Roman"/>
              </a:rPr>
              <a:t>Setelah kalian melakukan perintah itu, konfigurasi </a:t>
            </a:r>
            <a:r>
              <a:rPr sz="1200" dirty="0">
                <a:latin typeface="Times New Roman"/>
                <a:cs typeface="Times New Roman"/>
              </a:rPr>
              <a:t>IP </a:t>
            </a:r>
            <a:r>
              <a:rPr sz="1200" spc="-5" dirty="0">
                <a:latin typeface="Times New Roman"/>
                <a:cs typeface="Times New Roman"/>
              </a:rPr>
              <a:t>addressnya pasti telah berubah. Coba cek  dengan perintah ifconfig maka akan berubah menjadi seperti ini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000" spc="165" dirty="0">
                <a:latin typeface="Times New Roman"/>
                <a:cs typeface="Times New Roman"/>
              </a:rPr>
              <a:t>rizal@server:~$</a:t>
            </a:r>
            <a:r>
              <a:rPr sz="1000" spc="350" dirty="0">
                <a:latin typeface="Times New Roman"/>
                <a:cs typeface="Times New Roman"/>
              </a:rPr>
              <a:t> </a:t>
            </a:r>
            <a:r>
              <a:rPr sz="1000" spc="200" dirty="0">
                <a:latin typeface="Times New Roman"/>
                <a:cs typeface="Times New Roman"/>
              </a:rPr>
              <a:t>ifconfig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659" y="3435350"/>
            <a:ext cx="3302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65" dirty="0">
                <a:latin typeface="Times New Roman"/>
                <a:cs typeface="Times New Roman"/>
              </a:rPr>
              <a:t>eth0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70660" y="3435350"/>
            <a:ext cx="4824730" cy="1963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12265" algn="l"/>
              </a:tabLst>
            </a:pPr>
            <a:r>
              <a:rPr sz="1000" spc="125" dirty="0">
                <a:latin typeface="Times New Roman"/>
                <a:cs typeface="Times New Roman"/>
              </a:rPr>
              <a:t>Link</a:t>
            </a:r>
            <a:r>
              <a:rPr sz="1000" spc="365" dirty="0">
                <a:latin typeface="Times New Roman"/>
                <a:cs typeface="Times New Roman"/>
              </a:rPr>
              <a:t> </a:t>
            </a:r>
            <a:r>
              <a:rPr sz="1000" spc="170" dirty="0">
                <a:latin typeface="Times New Roman"/>
                <a:cs typeface="Times New Roman"/>
              </a:rPr>
              <a:t>encap:Ethernet	</a:t>
            </a:r>
            <a:r>
              <a:rPr sz="1000" spc="25" dirty="0">
                <a:latin typeface="Times New Roman"/>
                <a:cs typeface="Times New Roman"/>
              </a:rPr>
              <a:t>HWaddr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175" dirty="0">
                <a:latin typeface="Times New Roman"/>
                <a:cs typeface="Times New Roman"/>
              </a:rPr>
              <a:t>08:00:27:4f:39:a5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  <a:tabLst>
                <a:tab pos="1840864" algn="l"/>
                <a:tab pos="3441065" algn="l"/>
              </a:tabLst>
            </a:pPr>
            <a:r>
              <a:rPr sz="1000" b="1" spc="195" dirty="0">
                <a:latin typeface="Times New Roman"/>
                <a:cs typeface="Times New Roman"/>
              </a:rPr>
              <a:t>inet</a:t>
            </a:r>
            <a:r>
              <a:rPr sz="1000" b="1" spc="360" dirty="0">
                <a:latin typeface="Times New Roman"/>
                <a:cs typeface="Times New Roman"/>
              </a:rPr>
              <a:t> </a:t>
            </a:r>
            <a:r>
              <a:rPr sz="1000" b="1" spc="150" dirty="0">
                <a:latin typeface="Times New Roman"/>
                <a:cs typeface="Times New Roman"/>
              </a:rPr>
              <a:t>addr:192.168.1.10</a:t>
            </a:r>
            <a:r>
              <a:rPr sz="1000" spc="150" dirty="0">
                <a:latin typeface="Times New Roman"/>
                <a:cs typeface="Times New Roman"/>
              </a:rPr>
              <a:t>	</a:t>
            </a:r>
            <a:r>
              <a:rPr sz="1000" spc="165" dirty="0">
                <a:latin typeface="Times New Roman"/>
                <a:cs typeface="Times New Roman"/>
              </a:rPr>
              <a:t>Bcast:192.168.3.255	</a:t>
            </a:r>
            <a:r>
              <a:rPr sz="1000" b="1" spc="125" dirty="0">
                <a:latin typeface="Times New Roman"/>
                <a:cs typeface="Times New Roman"/>
              </a:rPr>
              <a:t>Mask:255.255.252.0</a:t>
            </a:r>
            <a:endParaRPr sz="1000">
              <a:latin typeface="Times New Roman"/>
              <a:cs typeface="Times New Roman"/>
            </a:endParaRPr>
          </a:p>
          <a:p>
            <a:pPr marL="12700" marR="994410">
              <a:lnSpc>
                <a:spcPct val="166700"/>
              </a:lnSpc>
              <a:spcBef>
                <a:spcPts val="50"/>
              </a:spcBef>
              <a:tabLst>
                <a:tab pos="2450465" algn="l"/>
                <a:tab pos="3212465" algn="l"/>
              </a:tabLst>
            </a:pPr>
            <a:r>
              <a:rPr sz="1000" spc="200" dirty="0">
                <a:latin typeface="Times New Roman"/>
                <a:cs typeface="Times New Roman"/>
              </a:rPr>
              <a:t>inet6 </a:t>
            </a:r>
            <a:r>
              <a:rPr sz="1000" spc="185" dirty="0">
                <a:latin typeface="Times New Roman"/>
                <a:cs typeface="Times New Roman"/>
              </a:rPr>
              <a:t>addr: fe80::a00:27ff:fe4f:39a5/64 </a:t>
            </a:r>
            <a:r>
              <a:rPr sz="1000" spc="135" dirty="0">
                <a:latin typeface="Times New Roman"/>
                <a:cs typeface="Times New Roman"/>
              </a:rPr>
              <a:t>Scope:Link  </a:t>
            </a:r>
            <a:r>
              <a:rPr sz="1000" spc="-40" dirty="0">
                <a:latin typeface="Times New Roman"/>
                <a:cs typeface="Times New Roman"/>
              </a:rPr>
              <a:t>UP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BROADCAST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RUNNING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MULTICAST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35" dirty="0">
                <a:latin typeface="Times New Roman"/>
                <a:cs typeface="Times New Roman"/>
              </a:rPr>
              <a:t>MTU:1500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165" dirty="0">
                <a:latin typeface="Times New Roman"/>
                <a:cs typeface="Times New Roman"/>
              </a:rPr>
              <a:t>Metric:1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000" spc="-95" dirty="0">
                <a:latin typeface="Times New Roman"/>
                <a:cs typeface="Times New Roman"/>
              </a:rPr>
              <a:t>RX </a:t>
            </a:r>
            <a:r>
              <a:rPr sz="1000" spc="165" dirty="0">
                <a:latin typeface="Times New Roman"/>
                <a:cs typeface="Times New Roman"/>
              </a:rPr>
              <a:t>packets:564 </a:t>
            </a:r>
            <a:r>
              <a:rPr sz="1000" spc="210" dirty="0">
                <a:latin typeface="Times New Roman"/>
                <a:cs typeface="Times New Roman"/>
              </a:rPr>
              <a:t>errors:0 </a:t>
            </a:r>
            <a:r>
              <a:rPr sz="1000" spc="145" dirty="0">
                <a:latin typeface="Times New Roman"/>
                <a:cs typeface="Times New Roman"/>
              </a:rPr>
              <a:t>dropped:0 </a:t>
            </a:r>
            <a:r>
              <a:rPr sz="1000" spc="170" dirty="0">
                <a:latin typeface="Times New Roman"/>
                <a:cs typeface="Times New Roman"/>
              </a:rPr>
              <a:t>overruns:0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155" dirty="0">
                <a:latin typeface="Times New Roman"/>
                <a:cs typeface="Times New Roman"/>
              </a:rPr>
              <a:t>frame:0</a:t>
            </a:r>
            <a:endParaRPr sz="1000">
              <a:latin typeface="Times New Roman"/>
              <a:cs typeface="Times New Roman"/>
            </a:endParaRPr>
          </a:p>
          <a:p>
            <a:pPr marL="12700" marR="689610">
              <a:lnSpc>
                <a:spcPct val="165800"/>
              </a:lnSpc>
              <a:spcBef>
                <a:spcPts val="10"/>
              </a:spcBef>
            </a:pPr>
            <a:r>
              <a:rPr sz="1000" spc="-70" dirty="0">
                <a:latin typeface="Times New Roman"/>
                <a:cs typeface="Times New Roman"/>
              </a:rPr>
              <a:t>TX </a:t>
            </a:r>
            <a:r>
              <a:rPr sz="1000" spc="165" dirty="0">
                <a:latin typeface="Times New Roman"/>
                <a:cs typeface="Times New Roman"/>
              </a:rPr>
              <a:t>packets:827 </a:t>
            </a:r>
            <a:r>
              <a:rPr sz="1000" spc="210" dirty="0">
                <a:latin typeface="Times New Roman"/>
                <a:cs typeface="Times New Roman"/>
              </a:rPr>
              <a:t>errors:0 </a:t>
            </a:r>
            <a:r>
              <a:rPr sz="1000" spc="145" dirty="0">
                <a:latin typeface="Times New Roman"/>
                <a:cs typeface="Times New Roman"/>
              </a:rPr>
              <a:t>dropped:0 </a:t>
            </a:r>
            <a:r>
              <a:rPr sz="1000" spc="170" dirty="0">
                <a:latin typeface="Times New Roman"/>
                <a:cs typeface="Times New Roman"/>
              </a:rPr>
              <a:t>overruns:0 </a:t>
            </a:r>
            <a:r>
              <a:rPr sz="1000" spc="220" dirty="0">
                <a:latin typeface="Times New Roman"/>
                <a:cs typeface="Times New Roman"/>
              </a:rPr>
              <a:t>carrier:0  </a:t>
            </a:r>
            <a:r>
              <a:rPr sz="1000" spc="215" dirty="0">
                <a:latin typeface="Times New Roman"/>
                <a:cs typeface="Times New Roman"/>
              </a:rPr>
              <a:t>collisions:0</a:t>
            </a:r>
            <a:r>
              <a:rPr sz="1000" spc="345" dirty="0">
                <a:latin typeface="Times New Roman"/>
                <a:cs typeface="Times New Roman"/>
              </a:rPr>
              <a:t> </a:t>
            </a:r>
            <a:r>
              <a:rPr sz="1000" spc="155" dirty="0">
                <a:latin typeface="Times New Roman"/>
                <a:cs typeface="Times New Roman"/>
              </a:rPr>
              <a:t>txqueuelen:1000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  <a:tabLst>
                <a:tab pos="1993264" algn="l"/>
              </a:tabLst>
            </a:pPr>
            <a:r>
              <a:rPr sz="1000" spc="-95" dirty="0">
                <a:latin typeface="Times New Roman"/>
                <a:cs typeface="Times New Roman"/>
              </a:rPr>
              <a:t>RX    </a:t>
            </a:r>
            <a:r>
              <a:rPr sz="1000" spc="155" dirty="0">
                <a:latin typeface="Times New Roman"/>
                <a:cs typeface="Times New Roman"/>
              </a:rPr>
              <a:t>bytes:50264</a:t>
            </a:r>
            <a:r>
              <a:rPr sz="1000" spc="340" dirty="0">
                <a:latin typeface="Times New Roman"/>
                <a:cs typeface="Times New Roman"/>
              </a:rPr>
              <a:t> </a:t>
            </a:r>
            <a:r>
              <a:rPr sz="1000" spc="180" dirty="0">
                <a:latin typeface="Times New Roman"/>
                <a:cs typeface="Times New Roman"/>
              </a:rPr>
              <a:t>(50.2</a:t>
            </a:r>
            <a:r>
              <a:rPr sz="1000" spc="36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KB)	</a:t>
            </a:r>
            <a:r>
              <a:rPr sz="1000" spc="-70" dirty="0">
                <a:latin typeface="Times New Roman"/>
                <a:cs typeface="Times New Roman"/>
              </a:rPr>
              <a:t>TX </a:t>
            </a:r>
            <a:r>
              <a:rPr sz="1000" spc="150" dirty="0">
                <a:latin typeface="Times New Roman"/>
                <a:cs typeface="Times New Roman"/>
              </a:rPr>
              <a:t>bytes:100516 </a:t>
            </a:r>
            <a:r>
              <a:rPr sz="1000" spc="165" dirty="0">
                <a:latin typeface="Times New Roman"/>
                <a:cs typeface="Times New Roman"/>
              </a:rPr>
              <a:t>(100.5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KB)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8659" y="5727700"/>
            <a:ext cx="1778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210" dirty="0">
                <a:latin typeface="Times New Roman"/>
                <a:cs typeface="Times New Roman"/>
              </a:rPr>
              <a:t>lo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70660" y="5727700"/>
            <a:ext cx="4140200" cy="195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25" dirty="0">
                <a:latin typeface="Times New Roman"/>
                <a:cs typeface="Times New Roman"/>
              </a:rPr>
              <a:t>Link </a:t>
            </a:r>
            <a:r>
              <a:rPr sz="1000" spc="155" dirty="0">
                <a:latin typeface="Times New Roman"/>
                <a:cs typeface="Times New Roman"/>
              </a:rPr>
              <a:t>encap:Local</a:t>
            </a:r>
            <a:r>
              <a:rPr sz="1000" spc="195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Loopback</a:t>
            </a:r>
            <a:endParaRPr sz="1000">
              <a:latin typeface="Times New Roman"/>
              <a:cs typeface="Times New Roman"/>
            </a:endParaRPr>
          </a:p>
          <a:p>
            <a:pPr marL="12700" marR="1452880">
              <a:lnSpc>
                <a:spcPts val="2000"/>
              </a:lnSpc>
              <a:spcBef>
                <a:spcPts val="190"/>
              </a:spcBef>
              <a:tabLst>
                <a:tab pos="1612265" algn="l"/>
              </a:tabLst>
            </a:pPr>
            <a:r>
              <a:rPr sz="1000" spc="225" dirty="0">
                <a:latin typeface="Times New Roman"/>
                <a:cs typeface="Times New Roman"/>
              </a:rPr>
              <a:t>inet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185" dirty="0">
                <a:latin typeface="Times New Roman"/>
                <a:cs typeface="Times New Roman"/>
              </a:rPr>
              <a:t>addr:127.0.0.1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145" dirty="0">
                <a:latin typeface="Times New Roman"/>
                <a:cs typeface="Times New Roman"/>
              </a:rPr>
              <a:t>Mask:255.0.0.0  </a:t>
            </a:r>
            <a:r>
              <a:rPr sz="1000" spc="200" dirty="0">
                <a:latin typeface="Times New Roman"/>
                <a:cs typeface="Times New Roman"/>
              </a:rPr>
              <a:t>inet6 </a:t>
            </a:r>
            <a:r>
              <a:rPr sz="1000" spc="185" dirty="0">
                <a:latin typeface="Times New Roman"/>
                <a:cs typeface="Times New Roman"/>
              </a:rPr>
              <a:t>addr: </a:t>
            </a:r>
            <a:r>
              <a:rPr sz="1000" spc="195" dirty="0">
                <a:latin typeface="Times New Roman"/>
                <a:cs typeface="Times New Roman"/>
              </a:rPr>
              <a:t>::1/128</a:t>
            </a:r>
            <a:r>
              <a:rPr sz="1000" spc="204" dirty="0">
                <a:latin typeface="Times New Roman"/>
                <a:cs typeface="Times New Roman"/>
              </a:rPr>
              <a:t> </a:t>
            </a:r>
            <a:r>
              <a:rPr sz="1000" spc="135" dirty="0">
                <a:latin typeface="Times New Roman"/>
                <a:cs typeface="Times New Roman"/>
              </a:rPr>
              <a:t>Scope:Host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  <a:tabLst>
                <a:tab pos="1612265" algn="l"/>
                <a:tab pos="2450465" algn="l"/>
              </a:tabLst>
            </a:pPr>
            <a:r>
              <a:rPr sz="1000" spc="-40" dirty="0">
                <a:latin typeface="Times New Roman"/>
                <a:cs typeface="Times New Roman"/>
              </a:rPr>
              <a:t>UP </a:t>
            </a:r>
            <a:r>
              <a:rPr sz="1000" spc="145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LOOPBACK 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RUNNING	</a:t>
            </a:r>
            <a:r>
              <a:rPr sz="1000" spc="40" dirty="0">
                <a:latin typeface="Times New Roman"/>
                <a:cs typeface="Times New Roman"/>
              </a:rPr>
              <a:t>MTU:16436	</a:t>
            </a:r>
            <a:r>
              <a:rPr sz="1000" spc="165" dirty="0">
                <a:latin typeface="Times New Roman"/>
                <a:cs typeface="Times New Roman"/>
              </a:rPr>
              <a:t>Metric:1</a:t>
            </a: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66300"/>
              </a:lnSpc>
              <a:spcBef>
                <a:spcPts val="5"/>
              </a:spcBef>
            </a:pPr>
            <a:r>
              <a:rPr sz="1000" spc="-95" dirty="0">
                <a:latin typeface="Times New Roman"/>
                <a:cs typeface="Times New Roman"/>
              </a:rPr>
              <a:t>RX </a:t>
            </a:r>
            <a:r>
              <a:rPr sz="1000" spc="165" dirty="0">
                <a:latin typeface="Times New Roman"/>
                <a:cs typeface="Times New Roman"/>
              </a:rPr>
              <a:t>packets:476 </a:t>
            </a:r>
            <a:r>
              <a:rPr sz="1000" spc="210" dirty="0">
                <a:latin typeface="Times New Roman"/>
                <a:cs typeface="Times New Roman"/>
              </a:rPr>
              <a:t>errors:0 </a:t>
            </a:r>
            <a:r>
              <a:rPr sz="1000" spc="145" dirty="0">
                <a:latin typeface="Times New Roman"/>
                <a:cs typeface="Times New Roman"/>
              </a:rPr>
              <a:t>dropped:0 </a:t>
            </a:r>
            <a:r>
              <a:rPr sz="1000" spc="170" dirty="0">
                <a:latin typeface="Times New Roman"/>
                <a:cs typeface="Times New Roman"/>
              </a:rPr>
              <a:t>overruns:0 </a:t>
            </a:r>
            <a:r>
              <a:rPr sz="1000" spc="155" dirty="0">
                <a:latin typeface="Times New Roman"/>
                <a:cs typeface="Times New Roman"/>
              </a:rPr>
              <a:t>frame:0  </a:t>
            </a:r>
            <a:r>
              <a:rPr sz="1000" spc="-70" dirty="0">
                <a:latin typeface="Times New Roman"/>
                <a:cs typeface="Times New Roman"/>
              </a:rPr>
              <a:t>TX </a:t>
            </a:r>
            <a:r>
              <a:rPr sz="1000" spc="165" dirty="0">
                <a:latin typeface="Times New Roman"/>
                <a:cs typeface="Times New Roman"/>
              </a:rPr>
              <a:t>packets:476 </a:t>
            </a:r>
            <a:r>
              <a:rPr sz="1000" spc="210" dirty="0">
                <a:latin typeface="Times New Roman"/>
                <a:cs typeface="Times New Roman"/>
              </a:rPr>
              <a:t>errors:0 </a:t>
            </a:r>
            <a:r>
              <a:rPr sz="1000" spc="145" dirty="0">
                <a:latin typeface="Times New Roman"/>
                <a:cs typeface="Times New Roman"/>
              </a:rPr>
              <a:t>dropped:0 </a:t>
            </a:r>
            <a:r>
              <a:rPr sz="1000" spc="170" dirty="0">
                <a:latin typeface="Times New Roman"/>
                <a:cs typeface="Times New Roman"/>
              </a:rPr>
              <a:t>overruns:0 </a:t>
            </a:r>
            <a:r>
              <a:rPr sz="1000" spc="220" dirty="0">
                <a:latin typeface="Times New Roman"/>
                <a:cs typeface="Times New Roman"/>
              </a:rPr>
              <a:t>carrier:0  </a:t>
            </a:r>
            <a:r>
              <a:rPr sz="1000" spc="215" dirty="0">
                <a:latin typeface="Times New Roman"/>
                <a:cs typeface="Times New Roman"/>
              </a:rPr>
              <a:t>collisions:0</a:t>
            </a:r>
            <a:r>
              <a:rPr sz="1000" spc="345" dirty="0">
                <a:latin typeface="Times New Roman"/>
                <a:cs typeface="Times New Roman"/>
              </a:rPr>
              <a:t> </a:t>
            </a:r>
            <a:r>
              <a:rPr sz="1000" spc="165" dirty="0">
                <a:latin typeface="Times New Roman"/>
                <a:cs typeface="Times New Roman"/>
              </a:rPr>
              <a:t>txqueuelen:0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  <a:tabLst>
                <a:tab pos="1993264" algn="l"/>
              </a:tabLst>
            </a:pPr>
            <a:r>
              <a:rPr sz="1000" spc="-95" dirty="0">
                <a:latin typeface="Times New Roman"/>
                <a:cs typeface="Times New Roman"/>
              </a:rPr>
              <a:t>RX    </a:t>
            </a:r>
            <a:r>
              <a:rPr sz="1000" spc="155" dirty="0">
                <a:latin typeface="Times New Roman"/>
                <a:cs typeface="Times New Roman"/>
              </a:rPr>
              <a:t>bytes:39916</a:t>
            </a:r>
            <a:r>
              <a:rPr sz="1000" spc="340" dirty="0">
                <a:latin typeface="Times New Roman"/>
                <a:cs typeface="Times New Roman"/>
              </a:rPr>
              <a:t> </a:t>
            </a:r>
            <a:r>
              <a:rPr sz="1000" spc="180" dirty="0">
                <a:latin typeface="Times New Roman"/>
                <a:cs typeface="Times New Roman"/>
              </a:rPr>
              <a:t>(39.9</a:t>
            </a:r>
            <a:r>
              <a:rPr sz="1000" spc="36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KB)	</a:t>
            </a:r>
            <a:r>
              <a:rPr sz="1000" spc="-70" dirty="0">
                <a:latin typeface="Times New Roman"/>
                <a:cs typeface="Times New Roman"/>
              </a:rPr>
              <a:t>TX </a:t>
            </a:r>
            <a:r>
              <a:rPr sz="1000" spc="155" dirty="0">
                <a:latin typeface="Times New Roman"/>
                <a:cs typeface="Times New Roman"/>
              </a:rPr>
              <a:t>bytes:39916 </a:t>
            </a:r>
            <a:r>
              <a:rPr sz="1000" spc="180" dirty="0">
                <a:latin typeface="Times New Roman"/>
                <a:cs typeface="Times New Roman"/>
              </a:rPr>
              <a:t>(39.9</a:t>
            </a:r>
            <a:r>
              <a:rPr sz="1000" spc="17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KB)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8659" y="8007350"/>
            <a:ext cx="6137910" cy="1770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65" dirty="0">
                <a:latin typeface="Times New Roman"/>
                <a:cs typeface="Times New Roman"/>
              </a:rPr>
              <a:t>rizal@server:~$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Mengkonfigurasi Gateway</a:t>
            </a:r>
            <a:r>
              <a:rPr sz="1200" b="1" spc="-7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Address.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800"/>
              </a:lnSpc>
            </a:pPr>
            <a:r>
              <a:rPr sz="1200" spc="-5" dirty="0">
                <a:latin typeface="Times New Roman"/>
                <a:cs typeface="Times New Roman"/>
              </a:rPr>
              <a:t>Mengkonfigurasi alamat Gateway </a:t>
            </a:r>
            <a:r>
              <a:rPr sz="1200" dirty="0">
                <a:latin typeface="Times New Roman"/>
                <a:cs typeface="Times New Roman"/>
              </a:rPr>
              <a:t>juga </a:t>
            </a:r>
            <a:r>
              <a:rPr sz="1200" spc="-5" dirty="0">
                <a:latin typeface="Times New Roman"/>
                <a:cs typeface="Times New Roman"/>
              </a:rPr>
              <a:t>tidak kalah mudahnya dengan mengkonfigurasi </a:t>
            </a:r>
            <a:r>
              <a:rPr sz="1200" dirty="0">
                <a:latin typeface="Times New Roman"/>
                <a:cs typeface="Times New Roman"/>
              </a:rPr>
              <a:t>IP </a:t>
            </a:r>
            <a:r>
              <a:rPr sz="1200" spc="-5" dirty="0">
                <a:latin typeface="Times New Roman"/>
                <a:cs typeface="Times New Roman"/>
              </a:rPr>
              <a:t>address,  netmask, dan broadcast seperti diatas. Misalnya </a:t>
            </a:r>
            <a:r>
              <a:rPr sz="1200" dirty="0">
                <a:latin typeface="Times New Roman"/>
                <a:cs typeface="Times New Roman"/>
              </a:rPr>
              <a:t>saja </a:t>
            </a:r>
            <a:r>
              <a:rPr sz="1200" spc="-5" dirty="0">
                <a:latin typeface="Times New Roman"/>
                <a:cs typeface="Times New Roman"/>
              </a:rPr>
              <a:t>kalian ingin merubah alamat </a:t>
            </a:r>
            <a:r>
              <a:rPr sz="1200" dirty="0">
                <a:latin typeface="Times New Roman"/>
                <a:cs typeface="Times New Roman"/>
              </a:rPr>
              <a:t>gateway </a:t>
            </a:r>
            <a:r>
              <a:rPr sz="1200" spc="-5" dirty="0">
                <a:latin typeface="Times New Roman"/>
                <a:cs typeface="Times New Roman"/>
              </a:rPr>
              <a:t>yang  sebelumnya merujuk </a:t>
            </a:r>
            <a:r>
              <a:rPr sz="1200" dirty="0">
                <a:latin typeface="Times New Roman"/>
                <a:cs typeface="Times New Roman"/>
              </a:rPr>
              <a:t>ke </a:t>
            </a:r>
            <a:r>
              <a:rPr sz="1200" spc="-5" dirty="0">
                <a:latin typeface="Times New Roman"/>
                <a:cs typeface="Times New Roman"/>
              </a:rPr>
              <a:t>alamat </a:t>
            </a:r>
            <a:r>
              <a:rPr sz="1200" dirty="0">
                <a:latin typeface="Times New Roman"/>
                <a:cs typeface="Times New Roman"/>
              </a:rPr>
              <a:t>192.168.1.100 </a:t>
            </a:r>
            <a:r>
              <a:rPr sz="1200" spc="-5" dirty="0">
                <a:latin typeface="Times New Roman"/>
                <a:cs typeface="Times New Roman"/>
              </a:rPr>
              <a:t>menjadi </a:t>
            </a:r>
            <a:r>
              <a:rPr sz="1200" dirty="0">
                <a:latin typeface="Times New Roman"/>
                <a:cs typeface="Times New Roman"/>
              </a:rPr>
              <a:t>ke </a:t>
            </a:r>
            <a:r>
              <a:rPr sz="1200" spc="-5" dirty="0">
                <a:latin typeface="Times New Roman"/>
                <a:cs typeface="Times New Roman"/>
              </a:rPr>
              <a:t>alamat </a:t>
            </a:r>
            <a:r>
              <a:rPr sz="1200" dirty="0">
                <a:latin typeface="Times New Roman"/>
                <a:cs typeface="Times New Roman"/>
              </a:rPr>
              <a:t>192.168.1.99, </a:t>
            </a:r>
            <a:r>
              <a:rPr sz="1200" spc="-5" dirty="0">
                <a:latin typeface="Times New Roman"/>
                <a:cs typeface="Times New Roman"/>
              </a:rPr>
              <a:t>maka perintahnya  adalah seperti ini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20090" y="928369"/>
            <a:ext cx="6118860" cy="0"/>
          </a:xfrm>
          <a:custGeom>
            <a:avLst/>
            <a:gdLst/>
            <a:ahLst/>
            <a:cxnLst/>
            <a:rect l="l" t="t" r="r" b="b"/>
            <a:pathLst>
              <a:path w="6118859">
                <a:moveTo>
                  <a:pt x="0" y="0"/>
                </a:moveTo>
                <a:lnTo>
                  <a:pt x="61188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08659" y="1097280"/>
            <a:ext cx="6137275" cy="2252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25" dirty="0">
                <a:latin typeface="Times New Roman"/>
                <a:cs typeface="Times New Roman"/>
              </a:rPr>
              <a:t>sudo </a:t>
            </a:r>
            <a:r>
              <a:rPr sz="1000" spc="185" dirty="0">
                <a:latin typeface="Times New Roman"/>
                <a:cs typeface="Times New Roman"/>
              </a:rPr>
              <a:t>route </a:t>
            </a:r>
            <a:r>
              <a:rPr sz="1000" spc="114" dirty="0">
                <a:latin typeface="Times New Roman"/>
                <a:cs typeface="Times New Roman"/>
              </a:rPr>
              <a:t>add </a:t>
            </a:r>
            <a:r>
              <a:rPr sz="1000" spc="200" dirty="0">
                <a:latin typeface="Times New Roman"/>
                <a:cs typeface="Times New Roman"/>
              </a:rPr>
              <a:t>default </a:t>
            </a:r>
            <a:r>
              <a:rPr sz="1000" spc="-15" dirty="0">
                <a:latin typeface="Times New Roman"/>
                <a:cs typeface="Times New Roman"/>
              </a:rPr>
              <a:t>gw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160" dirty="0">
                <a:latin typeface="Times New Roman"/>
                <a:cs typeface="Times New Roman"/>
              </a:rPr>
              <a:t>192.168.1.99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Setelah </a:t>
            </a:r>
            <a:r>
              <a:rPr sz="1200" dirty="0">
                <a:latin typeface="Times New Roman"/>
                <a:cs typeface="Times New Roman"/>
              </a:rPr>
              <a:t>itu </a:t>
            </a:r>
            <a:r>
              <a:rPr sz="1200" spc="-5" dirty="0">
                <a:latin typeface="Times New Roman"/>
                <a:cs typeface="Times New Roman"/>
              </a:rPr>
              <a:t>coba cek apakah alamat gateway telah berubah dengan perintah berikut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1000" spc="125" dirty="0">
                <a:latin typeface="Times New Roman"/>
                <a:cs typeface="Times New Roman"/>
              </a:rPr>
              <a:t>sudo </a:t>
            </a:r>
            <a:r>
              <a:rPr sz="1000" spc="185" dirty="0">
                <a:latin typeface="Times New Roman"/>
                <a:cs typeface="Times New Roman"/>
              </a:rPr>
              <a:t>route</a:t>
            </a:r>
            <a:r>
              <a:rPr sz="1000" spc="195" dirty="0">
                <a:latin typeface="Times New Roman"/>
                <a:cs typeface="Times New Roman"/>
              </a:rPr>
              <a:t> </a:t>
            </a:r>
            <a:r>
              <a:rPr sz="1000" spc="180" dirty="0">
                <a:latin typeface="Times New Roman"/>
                <a:cs typeface="Times New Roman"/>
              </a:rPr>
              <a:t>-n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43800"/>
              </a:lnSpc>
              <a:spcBef>
                <a:spcPts val="810"/>
              </a:spcBef>
            </a:pPr>
            <a:r>
              <a:rPr sz="1200" spc="-5" dirty="0">
                <a:latin typeface="Times New Roman"/>
                <a:cs typeface="Times New Roman"/>
              </a:rPr>
              <a:t>Bila berhasil seharusnya alamat </a:t>
            </a:r>
            <a:r>
              <a:rPr sz="1200" dirty="0">
                <a:latin typeface="Times New Roman"/>
                <a:cs typeface="Times New Roman"/>
              </a:rPr>
              <a:t>gateway </a:t>
            </a:r>
            <a:r>
              <a:rPr sz="1200" spc="-5" dirty="0">
                <a:latin typeface="Times New Roman"/>
                <a:cs typeface="Times New Roman"/>
              </a:rPr>
              <a:t>yang baru </a:t>
            </a:r>
            <a:r>
              <a:rPr sz="1200" dirty="0">
                <a:latin typeface="Times New Roman"/>
                <a:cs typeface="Times New Roman"/>
              </a:rPr>
              <a:t>(192.168.1.99) </a:t>
            </a:r>
            <a:r>
              <a:rPr sz="1200" spc="-5" dirty="0">
                <a:latin typeface="Times New Roman"/>
                <a:cs typeface="Times New Roman"/>
              </a:rPr>
              <a:t>akan berada paling atas seperti  ini</a:t>
            </a:r>
            <a:r>
              <a:rPr sz="1200" dirty="0">
                <a:latin typeface="Times New Roman"/>
                <a:cs typeface="Times New Roman"/>
              </a:rPr>
              <a:t> :</a:t>
            </a:r>
            <a:endParaRPr sz="1200">
              <a:latin typeface="Times New Roman"/>
              <a:cs typeface="Times New Roman"/>
            </a:endParaRPr>
          </a:p>
          <a:p>
            <a:pPr marL="12700" marR="3906520">
              <a:lnSpc>
                <a:spcPts val="2000"/>
              </a:lnSpc>
              <a:spcBef>
                <a:spcPts val="70"/>
              </a:spcBef>
            </a:pPr>
            <a:r>
              <a:rPr sz="1000" spc="165" dirty="0">
                <a:latin typeface="Times New Roman"/>
                <a:cs typeface="Times New Roman"/>
              </a:rPr>
              <a:t>rizal@server:~$ </a:t>
            </a:r>
            <a:r>
              <a:rPr sz="1000" spc="125" dirty="0">
                <a:latin typeface="Times New Roman"/>
                <a:cs typeface="Times New Roman"/>
              </a:rPr>
              <a:t>sudo </a:t>
            </a:r>
            <a:r>
              <a:rPr sz="1000" spc="185" dirty="0">
                <a:latin typeface="Times New Roman"/>
                <a:cs typeface="Times New Roman"/>
              </a:rPr>
              <a:t>route </a:t>
            </a:r>
            <a:r>
              <a:rPr sz="1000" spc="180" dirty="0">
                <a:latin typeface="Times New Roman"/>
                <a:cs typeface="Times New Roman"/>
              </a:rPr>
              <a:t>-n  </a:t>
            </a:r>
            <a:r>
              <a:rPr sz="1000" spc="145" dirty="0">
                <a:latin typeface="Times New Roman"/>
                <a:cs typeface="Times New Roman"/>
              </a:rPr>
              <a:t>Kernel </a:t>
            </a:r>
            <a:r>
              <a:rPr sz="1000" spc="155" dirty="0">
                <a:latin typeface="Times New Roman"/>
                <a:cs typeface="Times New Roman"/>
              </a:rPr>
              <a:t>IP </a:t>
            </a:r>
            <a:r>
              <a:rPr sz="1000" spc="185" dirty="0">
                <a:latin typeface="Times New Roman"/>
                <a:cs typeface="Times New Roman"/>
              </a:rPr>
              <a:t>routing</a:t>
            </a:r>
            <a:r>
              <a:rPr sz="1000" spc="290" dirty="0">
                <a:latin typeface="Times New Roman"/>
                <a:cs typeface="Times New Roman"/>
              </a:rPr>
              <a:t> </a:t>
            </a:r>
            <a:r>
              <a:rPr sz="1000" spc="210" dirty="0">
                <a:latin typeface="Times New Roman"/>
                <a:cs typeface="Times New Roman"/>
              </a:rPr>
              <a:t>table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89609" y="3453765"/>
          <a:ext cx="5930900" cy="1183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2850"/>
                <a:gridCol w="1143000"/>
                <a:gridCol w="1219200"/>
                <a:gridCol w="533400"/>
                <a:gridCol w="533400"/>
                <a:gridCol w="419100"/>
                <a:gridCol w="419100"/>
                <a:gridCol w="450850"/>
              </a:tblGrid>
              <a:tr h="205612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sz="1000" spc="180" dirty="0">
                          <a:latin typeface="Times New Roman"/>
                          <a:cs typeface="Times New Roman"/>
                        </a:rPr>
                        <a:t>Destination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1075"/>
                        </a:lnSpc>
                      </a:pPr>
                      <a:r>
                        <a:rPr sz="1000" spc="90" dirty="0">
                          <a:latin typeface="Times New Roman"/>
                          <a:cs typeface="Times New Roman"/>
                        </a:rPr>
                        <a:t>Gateway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075"/>
                        </a:lnSpc>
                      </a:pPr>
                      <a:r>
                        <a:rPr sz="1000" spc="60" dirty="0">
                          <a:latin typeface="Times New Roman"/>
                          <a:cs typeface="Times New Roman"/>
                        </a:rPr>
                        <a:t>Genmask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075"/>
                        </a:lnSpc>
                      </a:pPr>
                      <a:r>
                        <a:rPr sz="1000" spc="165" dirty="0">
                          <a:latin typeface="Times New Roman"/>
                          <a:cs typeface="Times New Roman"/>
                        </a:rPr>
                        <a:t>Flags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1075"/>
                        </a:lnSpc>
                      </a:pPr>
                      <a:r>
                        <a:rPr sz="1000" spc="155" dirty="0">
                          <a:latin typeface="Times New Roman"/>
                          <a:cs typeface="Times New Roman"/>
                        </a:rPr>
                        <a:t>Metric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1075"/>
                        </a:lnSpc>
                      </a:pPr>
                      <a:r>
                        <a:rPr sz="1000" spc="114" dirty="0">
                          <a:latin typeface="Times New Roman"/>
                          <a:cs typeface="Times New Roman"/>
                        </a:rPr>
                        <a:t>Ref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ts val="107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Use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075"/>
                        </a:lnSpc>
                      </a:pPr>
                      <a:r>
                        <a:rPr sz="1000" spc="200" dirty="0">
                          <a:latin typeface="Times New Roman"/>
                          <a:cs typeface="Times New Roman"/>
                        </a:rPr>
                        <a:t>Iface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6384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spc="204" dirty="0">
                          <a:latin typeface="Times New Roman"/>
                          <a:cs typeface="Times New Roman"/>
                        </a:rPr>
                        <a:t>0.0.0.0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b="1" spc="160" dirty="0">
                          <a:latin typeface="Times New Roman"/>
                          <a:cs typeface="Times New Roman"/>
                        </a:rPr>
                        <a:t>192.168.1.99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spc="204" dirty="0">
                          <a:latin typeface="Times New Roman"/>
                          <a:cs typeface="Times New Roman"/>
                        </a:rPr>
                        <a:t>0.0.0.0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spc="-125" dirty="0">
                          <a:latin typeface="Times New Roman"/>
                          <a:cs typeface="Times New Roman"/>
                        </a:rPr>
                        <a:t>UG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spc="165" dirty="0">
                          <a:latin typeface="Times New Roman"/>
                          <a:cs typeface="Times New Roman"/>
                        </a:rPr>
                        <a:t>eth0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/>
                </a:tc>
              </a:tr>
              <a:tr h="25501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000" spc="204" dirty="0">
                          <a:latin typeface="Times New Roman"/>
                          <a:cs typeface="Times New Roman"/>
                        </a:rPr>
                        <a:t>0.0.0.0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000" spc="155" dirty="0">
                          <a:latin typeface="Times New Roman"/>
                          <a:cs typeface="Times New Roman"/>
                        </a:rPr>
                        <a:t>192.168.1.100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000" spc="204" dirty="0">
                          <a:latin typeface="Times New Roman"/>
                          <a:cs typeface="Times New Roman"/>
                        </a:rPr>
                        <a:t>0.0.0.0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000" spc="-125" dirty="0">
                          <a:latin typeface="Times New Roman"/>
                          <a:cs typeface="Times New Roman"/>
                        </a:rPr>
                        <a:t>UG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000" spc="100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000" spc="165" dirty="0">
                          <a:latin typeface="Times New Roman"/>
                          <a:cs typeface="Times New Roman"/>
                        </a:rPr>
                        <a:t>eth0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</a:tr>
              <a:tr h="45904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165" dirty="0">
                          <a:latin typeface="Times New Roman"/>
                          <a:cs typeface="Times New Roman"/>
                        </a:rPr>
                        <a:t>192.168.1.0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000" spc="165" dirty="0">
                          <a:latin typeface="Times New Roman"/>
                          <a:cs typeface="Times New Roman"/>
                        </a:rPr>
                        <a:t>rizal@server:~$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204" dirty="0">
                          <a:latin typeface="Times New Roman"/>
                          <a:cs typeface="Times New Roman"/>
                        </a:rPr>
                        <a:t>0.0.0.0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155" dirty="0">
                          <a:latin typeface="Times New Roman"/>
                          <a:cs typeface="Times New Roman"/>
                        </a:rPr>
                        <a:t>255.255.255.0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U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165" dirty="0">
                          <a:latin typeface="Times New Roman"/>
                          <a:cs typeface="Times New Roman"/>
                        </a:rPr>
                        <a:t>eth0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08659" y="4881880"/>
            <a:ext cx="6139180" cy="209423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30"/>
              </a:spcBef>
            </a:pPr>
            <a:r>
              <a:rPr sz="1200" b="1" spc="-5" dirty="0">
                <a:latin typeface="Times New Roman"/>
                <a:cs typeface="Times New Roman"/>
              </a:rPr>
              <a:t>Mengkonfigurasi Nameserver</a:t>
            </a:r>
            <a:r>
              <a:rPr sz="1200" b="1" spc="-10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Address.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800"/>
              </a:lnSpc>
            </a:pPr>
            <a:r>
              <a:rPr sz="1200" spc="-5" dirty="0">
                <a:latin typeface="Times New Roman"/>
                <a:cs typeface="Times New Roman"/>
              </a:rPr>
              <a:t>Pada teknisnya, untuk mengkonfigurasi alamat nameserver kalian harus menuliskan sebuah perintah  </a:t>
            </a:r>
            <a:r>
              <a:rPr sz="1200" dirty="0">
                <a:latin typeface="Times New Roman"/>
                <a:cs typeface="Times New Roman"/>
              </a:rPr>
              <a:t>ke </a:t>
            </a:r>
            <a:r>
              <a:rPr sz="1200" spc="-5" dirty="0">
                <a:latin typeface="Times New Roman"/>
                <a:cs typeface="Times New Roman"/>
              </a:rPr>
              <a:t>dalam file </a:t>
            </a:r>
            <a:r>
              <a:rPr sz="1200" b="1" spc="-10" dirty="0">
                <a:latin typeface="Times New Roman"/>
                <a:cs typeface="Times New Roman"/>
              </a:rPr>
              <a:t>/etc/resolv.conf </a:t>
            </a:r>
            <a:r>
              <a:rPr sz="1200" spc="-5" dirty="0">
                <a:latin typeface="Times New Roman"/>
                <a:cs typeface="Times New Roman"/>
              </a:rPr>
              <a:t>secara langsung. Oleh karena itu, kalian harus menggunakan perintah  </a:t>
            </a:r>
            <a:r>
              <a:rPr sz="1200" b="1" spc="-5" dirty="0">
                <a:latin typeface="Times New Roman"/>
                <a:cs typeface="Times New Roman"/>
              </a:rPr>
              <a:t>echo </a:t>
            </a:r>
            <a:r>
              <a:rPr sz="1200" spc="-5" dirty="0">
                <a:latin typeface="Times New Roman"/>
                <a:cs typeface="Times New Roman"/>
              </a:rPr>
              <a:t>yang dapat berfungsi untuk menuliskan sesuatu </a:t>
            </a:r>
            <a:r>
              <a:rPr sz="1200" dirty="0">
                <a:latin typeface="Times New Roman"/>
                <a:cs typeface="Times New Roman"/>
              </a:rPr>
              <a:t>di </a:t>
            </a:r>
            <a:r>
              <a:rPr sz="1200" spc="-5" dirty="0">
                <a:latin typeface="Times New Roman"/>
                <a:cs typeface="Times New Roman"/>
              </a:rPr>
              <a:t>sebuah </a:t>
            </a:r>
            <a:r>
              <a:rPr sz="1200" dirty="0">
                <a:latin typeface="Times New Roman"/>
                <a:cs typeface="Times New Roman"/>
              </a:rPr>
              <a:t>file </a:t>
            </a:r>
            <a:r>
              <a:rPr sz="1200" spc="-5" dirty="0">
                <a:latin typeface="Times New Roman"/>
                <a:cs typeface="Times New Roman"/>
              </a:rPr>
              <a:t>tanpa kalian harus mengubah  sendiri </a:t>
            </a:r>
            <a:r>
              <a:rPr sz="1200" dirty="0">
                <a:latin typeface="Times New Roman"/>
                <a:cs typeface="Times New Roman"/>
              </a:rPr>
              <a:t>file </a:t>
            </a:r>
            <a:r>
              <a:rPr sz="1200" spc="-5" dirty="0">
                <a:latin typeface="Times New Roman"/>
                <a:cs typeface="Times New Roman"/>
              </a:rPr>
              <a:t>tersebut. Misalkan </a:t>
            </a:r>
            <a:r>
              <a:rPr sz="1200" dirty="0">
                <a:latin typeface="Times New Roman"/>
                <a:cs typeface="Times New Roman"/>
              </a:rPr>
              <a:t>saja </a:t>
            </a:r>
            <a:r>
              <a:rPr sz="1200" spc="-5" dirty="0">
                <a:latin typeface="Times New Roman"/>
                <a:cs typeface="Times New Roman"/>
              </a:rPr>
              <a:t>kalian ingin menambahkan alamat nameserver baru dengan IP  address </a:t>
            </a:r>
            <a:r>
              <a:rPr sz="1200" dirty="0">
                <a:latin typeface="Times New Roman"/>
                <a:cs typeface="Times New Roman"/>
              </a:rPr>
              <a:t>192.168.1.80, </a:t>
            </a:r>
            <a:r>
              <a:rPr sz="1200" spc="-5" dirty="0">
                <a:latin typeface="Times New Roman"/>
                <a:cs typeface="Times New Roman"/>
              </a:rPr>
              <a:t>kalian tinggal ketikkan perintah-perintah berikut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670"/>
              </a:spcBef>
            </a:pPr>
            <a:r>
              <a:rPr sz="1000" spc="125" dirty="0">
                <a:latin typeface="Times New Roman"/>
                <a:cs typeface="Times New Roman"/>
              </a:rPr>
              <a:t>sudo</a:t>
            </a:r>
            <a:r>
              <a:rPr sz="1000" spc="345" dirty="0">
                <a:latin typeface="Times New Roman"/>
                <a:cs typeface="Times New Roman"/>
              </a:rPr>
              <a:t> </a:t>
            </a:r>
            <a:r>
              <a:rPr sz="1000" spc="290" dirty="0">
                <a:latin typeface="Times New Roman"/>
                <a:cs typeface="Times New Roman"/>
              </a:rPr>
              <a:t>-i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800"/>
              </a:spcBef>
            </a:pPr>
            <a:r>
              <a:rPr sz="1000" spc="125" dirty="0">
                <a:latin typeface="Times New Roman"/>
                <a:cs typeface="Times New Roman"/>
              </a:rPr>
              <a:t>echo </a:t>
            </a:r>
            <a:r>
              <a:rPr sz="1000" spc="140" dirty="0">
                <a:latin typeface="Times New Roman"/>
                <a:cs typeface="Times New Roman"/>
              </a:rPr>
              <a:t>“nameserver </a:t>
            </a:r>
            <a:r>
              <a:rPr sz="1000" spc="160" dirty="0">
                <a:latin typeface="Times New Roman"/>
                <a:cs typeface="Times New Roman"/>
              </a:rPr>
              <a:t>192.168.1.80” </a:t>
            </a:r>
            <a:r>
              <a:rPr sz="1000" spc="35" dirty="0">
                <a:latin typeface="Times New Roman"/>
                <a:cs typeface="Times New Roman"/>
              </a:rPr>
              <a:t>&gt;&gt;</a:t>
            </a:r>
            <a:r>
              <a:rPr sz="1000" spc="204" dirty="0">
                <a:latin typeface="Times New Roman"/>
                <a:cs typeface="Times New Roman"/>
              </a:rPr>
              <a:t> </a:t>
            </a:r>
            <a:r>
              <a:rPr sz="1000" spc="210" dirty="0">
                <a:latin typeface="Times New Roman"/>
                <a:cs typeface="Times New Roman"/>
              </a:rPr>
              <a:t>/etc/resolv.conf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20090" y="928369"/>
            <a:ext cx="6118860" cy="0"/>
          </a:xfrm>
          <a:custGeom>
            <a:avLst/>
            <a:gdLst/>
            <a:ahLst/>
            <a:cxnLst/>
            <a:rect l="l" t="t" r="r" b="b"/>
            <a:pathLst>
              <a:path w="6118859">
                <a:moveTo>
                  <a:pt x="0" y="0"/>
                </a:moveTo>
                <a:lnTo>
                  <a:pt x="61188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720090" y="928369"/>
            <a:ext cx="6118860" cy="0"/>
          </a:xfrm>
          <a:custGeom>
            <a:avLst/>
            <a:gdLst/>
            <a:ahLst/>
            <a:cxnLst/>
            <a:rect l="l" t="t" r="r" b="b"/>
            <a:pathLst>
              <a:path w="6118859">
                <a:moveTo>
                  <a:pt x="0" y="0"/>
                </a:moveTo>
                <a:lnTo>
                  <a:pt x="61188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8659" y="3929380"/>
            <a:ext cx="6140450" cy="1341906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2525395">
              <a:lnSpc>
                <a:spcPct val="100000"/>
              </a:lnSpc>
              <a:spcBef>
                <a:spcPts val="730"/>
              </a:spcBef>
            </a:pPr>
            <a:r>
              <a:rPr sz="1200" i="1" spc="-5" dirty="0">
                <a:latin typeface="Times New Roman"/>
                <a:cs typeface="Times New Roman"/>
              </a:rPr>
              <a:t>Gambar </a:t>
            </a:r>
            <a:r>
              <a:rPr sz="1200" i="1" dirty="0">
                <a:latin typeface="Times New Roman"/>
                <a:cs typeface="Times New Roman"/>
              </a:rPr>
              <a:t>2.3.b.2.3</a:t>
            </a:r>
            <a:endParaRPr sz="1200" dirty="0">
              <a:latin typeface="Times New Roman"/>
              <a:cs typeface="Times New Roman"/>
            </a:endParaRPr>
          </a:p>
          <a:p>
            <a:pPr marL="12700" marR="5080">
              <a:lnSpc>
                <a:spcPct val="143800"/>
              </a:lnSpc>
              <a:tabLst>
                <a:tab pos="551815" algn="l"/>
                <a:tab pos="1048385" algn="l"/>
                <a:tab pos="1663700" algn="l"/>
                <a:tab pos="2524125" algn="l"/>
                <a:tab pos="2978785" algn="l"/>
                <a:tab pos="3564890" algn="l"/>
                <a:tab pos="4264660" algn="l"/>
                <a:tab pos="4667885" algn="l"/>
                <a:tab pos="5469255" algn="l"/>
                <a:tab pos="5923915" algn="l"/>
              </a:tabLst>
            </a:pPr>
            <a:r>
              <a:rPr sz="1200" spc="-5" dirty="0">
                <a:latin typeface="Times New Roman"/>
                <a:cs typeface="Times New Roman"/>
              </a:rPr>
              <a:t>Semua konfigurasi manual diatas sifatnya adalah sementara, jadi apabila kalian merestart komputer  </a:t>
            </a:r>
            <a:r>
              <a:rPr sz="1200" dirty="0">
                <a:latin typeface="Times New Roman"/>
                <a:cs typeface="Times New Roman"/>
              </a:rPr>
              <a:t>k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ia</a:t>
            </a:r>
            <a:r>
              <a:rPr sz="1200" dirty="0">
                <a:latin typeface="Times New Roman"/>
                <a:cs typeface="Times New Roman"/>
              </a:rPr>
              <a:t>n	</a:t>
            </a:r>
            <a:r>
              <a:rPr sz="1200" spc="-5" dirty="0">
                <a:latin typeface="Times New Roman"/>
                <a:cs typeface="Times New Roman"/>
              </a:rPr>
              <a:t>ma</a:t>
            </a:r>
            <a:r>
              <a:rPr sz="1200" dirty="0">
                <a:latin typeface="Times New Roman"/>
                <a:cs typeface="Times New Roman"/>
              </a:rPr>
              <a:t>ka	s</a:t>
            </a:r>
            <a:r>
              <a:rPr sz="1200" spc="-5" dirty="0">
                <a:latin typeface="Times New Roman"/>
                <a:cs typeface="Times New Roman"/>
              </a:rPr>
              <a:t>el</a:t>
            </a:r>
            <a:r>
              <a:rPr sz="1200" dirty="0">
                <a:latin typeface="Times New Roman"/>
                <a:cs typeface="Times New Roman"/>
              </a:rPr>
              <a:t>uruh	konf</a:t>
            </a:r>
            <a:r>
              <a:rPr sz="1200" spc="-5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gur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si	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k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	h</a:t>
            </a:r>
            <a:r>
              <a:rPr sz="1200" spc="-5" dirty="0">
                <a:latin typeface="Times New Roman"/>
                <a:cs typeface="Times New Roman"/>
              </a:rPr>
              <a:t>i</a:t>
            </a:r>
            <a:r>
              <a:rPr sz="1200" spc="5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ng.	</a:t>
            </a:r>
            <a:r>
              <a:rPr sz="1200" spc="-5" dirty="0">
                <a:latin typeface="Times New Roman"/>
                <a:cs typeface="Times New Roman"/>
              </a:rPr>
              <a:t>La</a:t>
            </a:r>
            <a:r>
              <a:rPr sz="1200" dirty="0">
                <a:latin typeface="Times New Roman"/>
                <a:cs typeface="Times New Roman"/>
              </a:rPr>
              <a:t>kuk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	s</a:t>
            </a:r>
            <a:r>
              <a:rPr sz="1200" spc="-1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j</a:t>
            </a:r>
            <a:r>
              <a:rPr sz="1200" dirty="0">
                <a:latin typeface="Times New Roman"/>
                <a:cs typeface="Times New Roman"/>
              </a:rPr>
              <a:t>a	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rub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	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da	f</a:t>
            </a:r>
            <a:r>
              <a:rPr sz="1200" spc="-5" dirty="0">
                <a:latin typeface="Times New Roman"/>
                <a:cs typeface="Times New Roman"/>
              </a:rPr>
              <a:t>i</a:t>
            </a:r>
            <a:r>
              <a:rPr sz="1200" spc="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e</a:t>
            </a:r>
          </a:p>
          <a:p>
            <a:pPr marL="12700" marR="6350">
              <a:lnSpc>
                <a:spcPct val="143800"/>
              </a:lnSpc>
            </a:pPr>
            <a:r>
              <a:rPr sz="1200" b="1" spc="-5" dirty="0">
                <a:latin typeface="Times New Roman"/>
                <a:cs typeface="Times New Roman"/>
              </a:rPr>
              <a:t>/etc/network/interfaces </a:t>
            </a:r>
            <a:r>
              <a:rPr sz="1200" spc="-5" dirty="0">
                <a:latin typeface="Times New Roman"/>
                <a:cs typeface="Times New Roman"/>
              </a:rPr>
              <a:t>seperti yang telah dijelaskan sebelumnya bila kalian ingin menjadikan  konfigurasi ini menjadi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permanen.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41400" y="1308100"/>
            <a:ext cx="5480050" cy="272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 3 bid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3 bidar</Template>
  <TotalTime>6</TotalTime>
  <Words>775</Words>
  <Application>Microsoft Office PowerPoint</Application>
  <PresentationFormat>Custom</PresentationFormat>
  <Paragraphs>146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slide 3 bidar</vt:lpstr>
      <vt:lpstr>KONFIGURAI NETWORK DI UBUNTU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KONFIGURAI NETWORK DI UBUNTU SERVE  VERSI 12.04</dc:title>
  <cp:lastModifiedBy>AisyaAqillaDeska</cp:lastModifiedBy>
  <cp:revision>2</cp:revision>
  <dcterms:created xsi:type="dcterms:W3CDTF">2019-10-10T12:09:27Z</dcterms:created>
  <dcterms:modified xsi:type="dcterms:W3CDTF">2020-03-17T08:11:59Z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2014-02-15T00:00:00Z</vt:filetime>
  </property>
  <property fmtid="{D5CDD505-2E9C-101B-9397-08002B2CF9AE}" pid="3" name="LastSaved">
    <vt:filetime>2019-10-10T00:00:00Z</vt:filetime>
  </property>
</Properties>
</file>