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963D24-3952-4952-A461-2601CD3B5EA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BA95BA-21B0-4251-94F1-319E3C840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63D24-3952-4952-A461-2601CD3B5EA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A95BA-21B0-4251-94F1-319E3C840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9963D24-3952-4952-A461-2601CD3B5EA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BA95BA-21B0-4251-94F1-319E3C840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63D24-3952-4952-A461-2601CD3B5EA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A95BA-21B0-4251-94F1-319E3C840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963D24-3952-4952-A461-2601CD3B5EA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9BA95BA-21B0-4251-94F1-319E3C840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63D24-3952-4952-A461-2601CD3B5EA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A95BA-21B0-4251-94F1-319E3C840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63D24-3952-4952-A461-2601CD3B5EA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A95BA-21B0-4251-94F1-319E3C840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63D24-3952-4952-A461-2601CD3B5EA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A95BA-21B0-4251-94F1-319E3C840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963D24-3952-4952-A461-2601CD3B5EA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A95BA-21B0-4251-94F1-319E3C840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63D24-3952-4952-A461-2601CD3B5EA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A95BA-21B0-4251-94F1-319E3C840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963D24-3952-4952-A461-2601CD3B5EA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A95BA-21B0-4251-94F1-319E3C8400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9963D24-3952-4952-A461-2601CD3B5EA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BA95BA-21B0-4251-94F1-319E3C840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FAKTOR MANUSIA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: </a:t>
            </a:r>
            <a:r>
              <a:rPr lang="en-US" dirty="0" err="1" smtClean="0"/>
              <a:t>Marlindawati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Medan </a:t>
            </a:r>
            <a:r>
              <a:rPr lang="en-US" sz="4000" dirty="0" err="1" smtClean="0"/>
              <a:t>penglihatan</a:t>
            </a:r>
            <a:r>
              <a:rPr lang="en-US" sz="4000" dirty="0" smtClean="0"/>
              <a:t> </a:t>
            </a:r>
            <a:r>
              <a:rPr lang="en-US" sz="4000" dirty="0" err="1" smtClean="0"/>
              <a:t>dibagi</a:t>
            </a:r>
            <a:r>
              <a:rPr lang="en-US" sz="4000" dirty="0" smtClean="0"/>
              <a:t> </a:t>
            </a:r>
            <a:r>
              <a:rPr lang="en-US" sz="4000" dirty="0" err="1" smtClean="0"/>
              <a:t>empat</a:t>
            </a:r>
            <a:r>
              <a:rPr lang="en-US" sz="4000" dirty="0" smtClean="0"/>
              <a:t> </a:t>
            </a:r>
            <a:r>
              <a:rPr lang="en-US" sz="4000" dirty="0" err="1" smtClean="0"/>
              <a:t>daerah</a:t>
            </a:r>
            <a:r>
              <a:rPr lang="en-US" sz="4000" dirty="0" smtClean="0"/>
              <a:t> </a:t>
            </a:r>
            <a:r>
              <a:rPr lang="en-US" sz="4000" dirty="0" err="1" smtClean="0"/>
              <a:t>yaitu</a:t>
            </a:r>
            <a:r>
              <a:rPr lang="en-US" sz="4000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4163" lvl="3" indent="-284163">
              <a:buFont typeface="+mj-lt"/>
              <a:buAutoNum type="arabicPeriod"/>
            </a:pPr>
            <a:r>
              <a:rPr lang="en-US" sz="2400" b="1" dirty="0" err="1" smtClean="0"/>
              <a:t>Penglihatan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binokuler</a:t>
            </a:r>
            <a:endParaRPr lang="en-US" sz="2100" b="1" dirty="0" smtClean="0"/>
          </a:p>
          <a:p>
            <a:pPr>
              <a:buNone/>
            </a:pPr>
            <a:r>
              <a:rPr lang="en-US" sz="2800" dirty="0" smtClean="0"/>
              <a:t>	Daerah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kedua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melihat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obyek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keadaan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.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daerah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,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bergerak</a:t>
            </a:r>
            <a:r>
              <a:rPr lang="en-US" sz="2800" dirty="0" smtClean="0"/>
              <a:t> </a:t>
            </a:r>
            <a:r>
              <a:rPr lang="en-US" sz="2800" dirty="0" err="1" smtClean="0"/>
              <a:t>kekiri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kekanan</a:t>
            </a:r>
            <a:r>
              <a:rPr lang="en-US" sz="2800" dirty="0" smtClean="0"/>
              <a:t> </a:t>
            </a:r>
            <a:r>
              <a:rPr lang="en-US" sz="2800" dirty="0" err="1" smtClean="0"/>
              <a:t>sejauh</a:t>
            </a:r>
            <a:r>
              <a:rPr lang="en-US" sz="2800" dirty="0" smtClean="0"/>
              <a:t> </a:t>
            </a:r>
            <a:r>
              <a:rPr lang="en-US" sz="2800" dirty="0" err="1" smtClean="0"/>
              <a:t>sudut</a:t>
            </a:r>
            <a:r>
              <a:rPr lang="en-US" sz="2800" dirty="0" smtClean="0"/>
              <a:t> 62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74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.</a:t>
            </a:r>
          </a:p>
          <a:p>
            <a:pPr marL="284163" indent="-284163">
              <a:buFont typeface="+mj-lt"/>
              <a:buAutoNum type="arabicPeriod" startAt="2"/>
            </a:pPr>
            <a:r>
              <a:rPr lang="en-US" b="1" dirty="0" err="1" smtClean="0"/>
              <a:t>Penglihatan</a:t>
            </a:r>
            <a:r>
              <a:rPr lang="en-US" b="1" dirty="0" smtClean="0"/>
              <a:t> </a:t>
            </a:r>
            <a:r>
              <a:rPr lang="en-US" b="1" dirty="0" err="1" smtClean="0"/>
              <a:t>monokuler</a:t>
            </a:r>
            <a:r>
              <a:rPr lang="en-US" b="1" dirty="0" smtClean="0"/>
              <a:t> </a:t>
            </a:r>
            <a:r>
              <a:rPr lang="en-US" b="1" dirty="0" err="1" smtClean="0"/>
              <a:t>kiri</a:t>
            </a:r>
            <a:endParaRPr lang="en-US" sz="1800" b="1" dirty="0" smtClean="0"/>
          </a:p>
          <a:p>
            <a:pPr>
              <a:buNone/>
            </a:pPr>
            <a:r>
              <a:rPr lang="en-US" sz="2800" dirty="0" smtClean="0"/>
              <a:t>	Daerah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kiri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bergerak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sudut</a:t>
            </a:r>
            <a:r>
              <a:rPr lang="en-US" sz="2800" dirty="0" smtClean="0"/>
              <a:t> paling </a:t>
            </a:r>
            <a:r>
              <a:rPr lang="en-US" sz="2800" dirty="0" err="1" smtClean="0"/>
              <a:t>kiri</a:t>
            </a:r>
            <a:r>
              <a:rPr lang="en-US" sz="2800" dirty="0" smtClean="0"/>
              <a:t>.</a:t>
            </a:r>
          </a:p>
          <a:p>
            <a:pPr marL="284163" indent="-284163">
              <a:buFont typeface="+mj-lt"/>
              <a:buAutoNum type="arabicPeriod" startAt="3"/>
            </a:pPr>
            <a:r>
              <a:rPr lang="en-US" b="1" dirty="0" err="1" smtClean="0"/>
              <a:t>Penglihatan</a:t>
            </a:r>
            <a:r>
              <a:rPr lang="en-US" b="1" dirty="0" smtClean="0"/>
              <a:t> </a:t>
            </a:r>
            <a:r>
              <a:rPr lang="en-US" b="1" dirty="0" err="1" smtClean="0"/>
              <a:t>monokuler</a:t>
            </a:r>
            <a:r>
              <a:rPr lang="en-US" b="1" dirty="0" smtClean="0"/>
              <a:t> </a:t>
            </a:r>
            <a:r>
              <a:rPr lang="en-US" b="1" dirty="0" err="1" smtClean="0"/>
              <a:t>kanan</a:t>
            </a:r>
            <a:endParaRPr lang="en-US" sz="1800" b="1" dirty="0" smtClean="0"/>
          </a:p>
          <a:p>
            <a:pPr>
              <a:buNone/>
            </a:pPr>
            <a:r>
              <a:rPr lang="en-US" sz="2800" dirty="0" smtClean="0"/>
              <a:t>	Daerah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kanan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bergerak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sudut</a:t>
            </a:r>
            <a:r>
              <a:rPr lang="en-US" sz="2800" dirty="0" smtClean="0"/>
              <a:t> paling </a:t>
            </a:r>
            <a:r>
              <a:rPr lang="en-US" sz="2800" dirty="0" err="1" smtClean="0"/>
              <a:t>kanan</a:t>
            </a:r>
            <a:r>
              <a:rPr lang="en-US" sz="2800" dirty="0" smtClean="0"/>
              <a:t>.</a:t>
            </a:r>
          </a:p>
          <a:p>
            <a:pPr marL="284163" indent="-284163">
              <a:buFont typeface="+mj-lt"/>
              <a:buAutoNum type="arabicPeriod" startAt="4"/>
            </a:pPr>
            <a:r>
              <a:rPr lang="en-US" b="1" dirty="0" smtClean="0"/>
              <a:t>Daerah </a:t>
            </a:r>
            <a:r>
              <a:rPr lang="en-US" b="1" dirty="0" err="1" smtClean="0"/>
              <a:t>buta</a:t>
            </a:r>
            <a:endParaRPr lang="en-US" sz="1800" b="1" dirty="0" smtClean="0"/>
          </a:p>
          <a:p>
            <a:pPr>
              <a:buNone/>
            </a:pPr>
            <a:r>
              <a:rPr lang="en-US" sz="2800" dirty="0" smtClean="0"/>
              <a:t>	Daerah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dilihat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kedua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Gambar</a:t>
            </a:r>
            <a:r>
              <a:rPr lang="en-US" sz="2000" dirty="0" smtClean="0"/>
              <a:t>	</a:t>
            </a:r>
            <a:r>
              <a:rPr lang="en-US" sz="2000" dirty="0" err="1" smtClean="0"/>
              <a:t>dibawah</a:t>
            </a:r>
            <a:r>
              <a:rPr lang="en-US" sz="2000" dirty="0" smtClean="0"/>
              <a:t>	</a:t>
            </a:r>
            <a:r>
              <a:rPr lang="en-US" sz="2000" dirty="0" err="1" smtClean="0"/>
              <a:t>ini</a:t>
            </a:r>
            <a:r>
              <a:rPr lang="en-US" sz="2000" dirty="0" smtClean="0"/>
              <a:t>	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	</a:t>
            </a:r>
            <a:r>
              <a:rPr lang="en-US" sz="2000" dirty="0" err="1" smtClean="0"/>
              <a:t>medan</a:t>
            </a:r>
            <a:r>
              <a:rPr lang="en-US" sz="2000" dirty="0" smtClean="0"/>
              <a:t>	</a:t>
            </a:r>
            <a:r>
              <a:rPr lang="en-US" sz="2000" dirty="0" err="1" smtClean="0"/>
              <a:t>penglihatan</a:t>
            </a:r>
            <a:r>
              <a:rPr lang="en-US" sz="2000" dirty="0" smtClean="0"/>
              <a:t> </a:t>
            </a:r>
            <a:r>
              <a:rPr lang="en-US" sz="2000" dirty="0" err="1" smtClean="0"/>
              <a:t>disesuaikan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</a:t>
            </a:r>
            <a:r>
              <a:rPr lang="en-US" sz="2000" dirty="0" err="1" smtClean="0"/>
              <a:t>kepala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mata</a:t>
            </a:r>
            <a:r>
              <a:rPr lang="en-US" sz="2000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632" t="38903" r="50526" b="23652"/>
          <a:stretch>
            <a:fillRect/>
          </a:stretch>
        </p:blipFill>
        <p:spPr bwMode="auto">
          <a:xfrm>
            <a:off x="609600" y="1981200"/>
            <a:ext cx="6934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5638800"/>
            <a:ext cx="11471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/>
              <a:t>(a)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kepalan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mata</a:t>
            </a:r>
            <a:endParaRPr lang="en-US" dirty="0" smtClean="0"/>
          </a:p>
          <a:p>
            <a:r>
              <a:rPr lang="en-US" dirty="0" smtClean="0"/>
              <a:t>diam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/>
              <a:t>(b)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diperbolehkan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ilusi</a:t>
            </a:r>
            <a:r>
              <a:rPr lang="en-US" dirty="0" smtClean="0"/>
              <a:t> </a:t>
            </a:r>
            <a:r>
              <a:rPr lang="en-US" dirty="0" err="1" smtClean="0"/>
              <a:t>Ponzo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000" t="42647" r="65263" b="25524"/>
          <a:stretch>
            <a:fillRect/>
          </a:stretch>
        </p:blipFill>
        <p:spPr bwMode="auto">
          <a:xfrm>
            <a:off x="1905000" y="1524000"/>
            <a:ext cx="480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US" sz="4000" b="1" dirty="0" err="1"/>
              <a:t>Warna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hue </a:t>
            </a:r>
            <a:r>
              <a:rPr lang="en-US" dirty="0" smtClean="0"/>
              <a:t>(</a:t>
            </a:r>
            <a:r>
              <a:rPr lang="en-US" dirty="0" err="1" smtClean="0"/>
              <a:t>corak</a:t>
            </a:r>
            <a:r>
              <a:rPr lang="en-US" dirty="0" smtClean="0"/>
              <a:t>), </a:t>
            </a:r>
            <a:r>
              <a:rPr lang="en-US" i="1" dirty="0" smtClean="0"/>
              <a:t>intensity </a:t>
            </a:r>
            <a:r>
              <a:rPr lang="en-US" dirty="0" smtClean="0"/>
              <a:t>(</a:t>
            </a:r>
            <a:r>
              <a:rPr lang="en-US" dirty="0" err="1" smtClean="0"/>
              <a:t>intensitas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saturation </a:t>
            </a:r>
            <a:r>
              <a:rPr lang="en-US" dirty="0" smtClean="0"/>
              <a:t>(</a:t>
            </a:r>
            <a:r>
              <a:rPr lang="en-US" dirty="0" err="1" smtClean="0"/>
              <a:t>kejenuhan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). </a:t>
            </a:r>
          </a:p>
          <a:p>
            <a:pPr algn="just"/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normal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kira</a:t>
            </a:r>
            <a:r>
              <a:rPr lang="en-US" dirty="0" smtClean="0"/>
              <a:t>- </a:t>
            </a:r>
            <a:r>
              <a:rPr lang="en-US" dirty="0" err="1" smtClean="0"/>
              <a:t>kira</a:t>
            </a:r>
            <a:r>
              <a:rPr lang="en-US" dirty="0" smtClean="0"/>
              <a:t> 128 </a:t>
            </a:r>
            <a:r>
              <a:rPr lang="en-US" dirty="0" err="1" smtClean="0"/>
              <a:t>warna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lain,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terbantukan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mengolah</a:t>
            </a:r>
            <a:r>
              <a:rPr lang="en-US" dirty="0" smtClean="0"/>
              <a:t> data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mempertinggi</a:t>
            </a:r>
            <a:r>
              <a:rPr lang="en-US" dirty="0" smtClean="0"/>
              <a:t> </a:t>
            </a:r>
            <a:r>
              <a:rPr lang="en-US" dirty="0" err="1" smtClean="0"/>
              <a:t>efektifitas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r>
              <a:rPr lang="en-US" dirty="0" smtClean="0"/>
              <a:t> </a:t>
            </a:r>
            <a:r>
              <a:rPr lang="en-US" dirty="0" err="1" smtClean="0"/>
              <a:t>resmi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yang </a:t>
            </a:r>
            <a:r>
              <a:rPr lang="en-US" dirty="0" err="1" smtClean="0"/>
              <a:t>bagus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per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aspek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diperhatikan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lain 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endParaRPr lang="en-US" dirty="0" smtClean="0"/>
          </a:p>
          <a:p>
            <a:pPr lvl="1"/>
            <a:r>
              <a:rPr lang="en-US" sz="2400" dirty="0" err="1" smtClean="0"/>
              <a:t>Hindari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tajam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simultan</a:t>
            </a:r>
            <a:r>
              <a:rPr lang="en-US" sz="2400" dirty="0" smtClean="0"/>
              <a:t>. </a:t>
            </a:r>
            <a:r>
              <a:rPr lang="en-US" sz="2400" dirty="0" err="1" smtClean="0"/>
              <a:t>Warna</a:t>
            </a:r>
            <a:r>
              <a:rPr lang="en-US" sz="2400" dirty="0" smtClean="0"/>
              <a:t>  cyan, </a:t>
            </a:r>
            <a:r>
              <a:rPr lang="en-US" sz="2400" dirty="0" err="1" smtClean="0"/>
              <a:t>biru</a:t>
            </a:r>
            <a:r>
              <a:rPr lang="en-US" sz="2400" dirty="0" smtClean="0"/>
              <a:t> 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merah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dilihat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serempak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lelah</a:t>
            </a:r>
            <a:r>
              <a:rPr lang="en-US" sz="2400" dirty="0" smtClean="0"/>
              <a:t>.</a:t>
            </a:r>
            <a:endParaRPr lang="en-US" sz="2000" dirty="0" smtClean="0"/>
          </a:p>
          <a:p>
            <a:pPr lvl="1"/>
            <a:r>
              <a:rPr lang="en-US" sz="2400" dirty="0" err="1" smtClean="0"/>
              <a:t>Hindari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biru</a:t>
            </a:r>
            <a:r>
              <a:rPr lang="en-US" sz="2400" dirty="0" smtClean="0"/>
              <a:t> </a:t>
            </a:r>
            <a:r>
              <a:rPr lang="en-US" sz="2400" dirty="0" err="1" smtClean="0"/>
              <a:t>murni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,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dirty="0" err="1" smtClean="0"/>
              <a:t>tipis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. Mata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objek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terperinci</a:t>
            </a:r>
            <a:r>
              <a:rPr lang="en-US" sz="2400" dirty="0" smtClean="0"/>
              <a:t>/</a:t>
            </a:r>
            <a:r>
              <a:rPr lang="en-US" sz="2400" dirty="0" err="1" smtClean="0"/>
              <a:t>kecil</a:t>
            </a:r>
            <a:r>
              <a:rPr lang="en-US" sz="2400" dirty="0" smtClean="0"/>
              <a:t>, </a:t>
            </a:r>
            <a:r>
              <a:rPr lang="en-US" sz="2400" dirty="0" err="1" smtClean="0"/>
              <a:t>tajam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bergelombang</a:t>
            </a:r>
            <a:r>
              <a:rPr lang="en-US" sz="2400" dirty="0" smtClean="0"/>
              <a:t> </a:t>
            </a:r>
            <a:r>
              <a:rPr lang="en-US" sz="2400" dirty="0" err="1" smtClean="0"/>
              <a:t>pendek</a:t>
            </a:r>
            <a:r>
              <a:rPr lang="en-US" sz="2400" dirty="0" smtClean="0"/>
              <a:t>.</a:t>
            </a:r>
            <a:endParaRPr lang="en-US" sz="2000" dirty="0" smtClean="0"/>
          </a:p>
          <a:p>
            <a:pPr lvl="1"/>
            <a:r>
              <a:rPr lang="en-US" sz="2400" dirty="0" err="1" smtClean="0"/>
              <a:t>Hindari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merah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hijau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tampilan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berskala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,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biru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kuning</a:t>
            </a:r>
            <a:endParaRPr lang="en-US" sz="2000" dirty="0" smtClean="0"/>
          </a:p>
          <a:p>
            <a:pPr lvl="1"/>
            <a:r>
              <a:rPr lang="en-US" sz="2400" dirty="0" err="1" smtClean="0"/>
              <a:t>Pengaturan</a:t>
            </a:r>
            <a:r>
              <a:rPr lang="en-US" sz="2400" dirty="0" smtClean="0"/>
              <a:t> </a:t>
            </a:r>
            <a:r>
              <a:rPr lang="en-US" sz="2400" dirty="0" err="1" smtClean="0"/>
              <a:t>cahaya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ruangan</a:t>
            </a:r>
            <a:r>
              <a:rPr lang="en-US" sz="2400" dirty="0" smtClean="0"/>
              <a:t>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cahaya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.</a:t>
            </a:r>
            <a:endParaRPr lang="en-US" sz="2000" dirty="0" smtClean="0"/>
          </a:p>
          <a:p>
            <a:pPr marL="508000" indent="-508000"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Kombinasi</a:t>
            </a:r>
            <a:r>
              <a:rPr lang="en-US" sz="2800" dirty="0" smtClean="0"/>
              <a:t> </a:t>
            </a:r>
            <a:r>
              <a:rPr lang="en-US" sz="2800" dirty="0" err="1" smtClean="0"/>
              <a:t>warna</a:t>
            </a:r>
            <a:r>
              <a:rPr lang="en-US" sz="2800" dirty="0" smtClean="0"/>
              <a:t> </a:t>
            </a:r>
            <a:r>
              <a:rPr lang="en-US" sz="2800" dirty="0" err="1" smtClean="0"/>
              <a:t>terjelek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421" t="27669" r="23158" b="10546"/>
          <a:stretch>
            <a:fillRect/>
          </a:stretch>
        </p:blipFill>
        <p:spPr bwMode="auto">
          <a:xfrm>
            <a:off x="381000" y="17526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Kombinasi</a:t>
            </a:r>
            <a:r>
              <a:rPr lang="en-US" sz="3600" dirty="0" smtClean="0"/>
              <a:t> </a:t>
            </a:r>
            <a:r>
              <a:rPr lang="en-US" sz="3600" dirty="0" err="1" smtClean="0"/>
              <a:t>warna</a:t>
            </a:r>
            <a:r>
              <a:rPr lang="en-US" sz="3600" dirty="0" smtClean="0"/>
              <a:t> </a:t>
            </a:r>
            <a:r>
              <a:rPr lang="en-US" sz="3600" dirty="0" err="1" smtClean="0"/>
              <a:t>terbaik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368" t="22053" r="23158" b="12418"/>
          <a:stretch>
            <a:fillRect/>
          </a:stretch>
        </p:blipFill>
        <p:spPr bwMode="auto">
          <a:xfrm>
            <a:off x="381000" y="1524000"/>
            <a:ext cx="762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aspek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diperhatikan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lain 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endParaRPr lang="en-US" dirty="0" smtClean="0"/>
          </a:p>
          <a:p>
            <a:pPr algn="just"/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implementasinya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kenampakan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(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) </a:t>
            </a:r>
            <a:r>
              <a:rPr lang="en-US" dirty="0" err="1" smtClean="0"/>
              <a:t>dibanding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cerah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aspek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diperhatikan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lain 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Kognitif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pengelompokan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yang </a:t>
            </a:r>
            <a:r>
              <a:rPr lang="en-US" dirty="0" err="1" smtClean="0"/>
              <a:t>berlebihan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600" b="1" dirty="0" err="1">
                <a:solidFill>
                  <a:srgbClr val="00B050"/>
                </a:solidFill>
              </a:rPr>
              <a:t>Pendengaran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/>
              <a:t>Pendengaran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telinga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pendengaran</a:t>
            </a:r>
            <a:r>
              <a:rPr lang="en-US" dirty="0" smtClean="0"/>
              <a:t>,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akurat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kisaran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20 Hertz </a:t>
            </a:r>
            <a:r>
              <a:rPr lang="en-US" dirty="0" err="1" smtClean="0"/>
              <a:t>sampai</a:t>
            </a:r>
            <a:r>
              <a:rPr lang="en-US" dirty="0" smtClean="0"/>
              <a:t> 20 </a:t>
            </a:r>
            <a:r>
              <a:rPr lang="en-US" dirty="0" err="1" smtClean="0"/>
              <a:t>Khertz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,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kebisingan</a:t>
            </a:r>
            <a:r>
              <a:rPr lang="en-US" dirty="0" smtClean="0"/>
              <a:t> (loudness).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bisikan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kebisingan</a:t>
            </a:r>
            <a:r>
              <a:rPr lang="en-US" dirty="0" smtClean="0"/>
              <a:t> 20 dB, </a:t>
            </a:r>
            <a:r>
              <a:rPr lang="en-US" dirty="0" err="1" smtClean="0"/>
              <a:t>percakapan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kebisingan</a:t>
            </a:r>
            <a:r>
              <a:rPr lang="en-US" dirty="0" smtClean="0"/>
              <a:t> 50 dB </a:t>
            </a:r>
            <a:r>
              <a:rPr lang="en-US" dirty="0" err="1" smtClean="0"/>
              <a:t>sampai</a:t>
            </a:r>
            <a:r>
              <a:rPr lang="en-US" dirty="0" smtClean="0"/>
              <a:t> 70 dB.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kebisingan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140 dB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telinga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bosan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seksama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Instruksional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konsep-konsep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mengimplementasikannya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mendesain</a:t>
            </a:r>
            <a:r>
              <a:rPr lang="en-US" dirty="0" smtClean="0"/>
              <a:t> </a:t>
            </a:r>
            <a:r>
              <a:rPr lang="en-US" i="1" dirty="0" smtClean="0"/>
              <a:t>software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i="1" dirty="0" smtClean="0"/>
              <a:t>User Centered Design</a:t>
            </a:r>
            <a:r>
              <a:rPr lang="en-US" dirty="0" smtClean="0"/>
              <a:t>.</a:t>
            </a:r>
          </a:p>
          <a:p>
            <a:pPr marL="273050" indent="-273050" algn="just"/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penginderaan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motorik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kognitif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Sentuhan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err="1" smtClean="0"/>
              <a:t>Sentuhan</a:t>
            </a:r>
            <a:r>
              <a:rPr lang="en-US" sz="2800" dirty="0" smtClean="0"/>
              <a:t> </a:t>
            </a:r>
            <a:r>
              <a:rPr lang="en-US" sz="2800" dirty="0" err="1" smtClean="0"/>
              <a:t>berkaitan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kulit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mengenali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rabaan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r>
              <a:rPr lang="en-US" sz="2800" dirty="0" err="1" smtClean="0"/>
              <a:t>Sentuhan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umpan</a:t>
            </a:r>
            <a:r>
              <a:rPr lang="en-US" sz="2800" dirty="0" smtClean="0"/>
              <a:t> </a:t>
            </a:r>
            <a:r>
              <a:rPr lang="en-US" sz="2800" dirty="0" err="1" smtClean="0"/>
              <a:t>balik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indra</a:t>
            </a:r>
            <a:r>
              <a:rPr lang="en-US" sz="2800" dirty="0" smtClean="0"/>
              <a:t> </a:t>
            </a:r>
            <a:r>
              <a:rPr lang="en-US" sz="2800" dirty="0" err="1" smtClean="0"/>
              <a:t>kunci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kekurangan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penglihatan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r>
              <a:rPr lang="en-US" sz="2800" dirty="0" err="1" smtClean="0"/>
              <a:t>Sentuhan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stimulus yang </a:t>
            </a:r>
            <a:r>
              <a:rPr lang="en-US" sz="2800" dirty="0" err="1" smtClean="0"/>
              <a:t>diterima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kulit</a:t>
            </a:r>
            <a:r>
              <a:rPr lang="en-US" sz="2800" dirty="0" smtClean="0"/>
              <a:t>,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;</a:t>
            </a:r>
          </a:p>
          <a:p>
            <a:pPr marL="568325" lvl="3" indent="-284163"/>
            <a:r>
              <a:rPr lang="en-US" sz="2100" i="1" dirty="0" smtClean="0"/>
              <a:t>Mechanoreceptors, </a:t>
            </a:r>
            <a:r>
              <a:rPr lang="en-US" sz="2100" dirty="0" err="1" smtClean="0"/>
              <a:t>panas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dingin</a:t>
            </a:r>
            <a:r>
              <a:rPr lang="en-US" sz="2100" dirty="0" smtClean="0"/>
              <a:t>, </a:t>
            </a:r>
            <a:r>
              <a:rPr lang="en-US" sz="2100" dirty="0" err="1" smtClean="0"/>
              <a:t>suhu</a:t>
            </a:r>
            <a:endParaRPr lang="en-US" sz="2100" dirty="0" smtClean="0"/>
          </a:p>
          <a:p>
            <a:pPr marL="568325" lvl="3" indent="-284163"/>
            <a:r>
              <a:rPr lang="en-US" sz="2100" i="1" dirty="0" err="1" smtClean="0"/>
              <a:t>Thermoreceptors</a:t>
            </a:r>
            <a:r>
              <a:rPr lang="en-US" sz="2100" i="1" dirty="0" smtClean="0"/>
              <a:t>, </a:t>
            </a:r>
            <a:r>
              <a:rPr lang="en-US" sz="2100" dirty="0" err="1" smtClean="0"/>
              <a:t>sakit</a:t>
            </a:r>
            <a:endParaRPr lang="en-US" sz="2100" dirty="0" smtClean="0"/>
          </a:p>
          <a:p>
            <a:pPr marL="568325" lvl="3" indent="-284163"/>
            <a:r>
              <a:rPr lang="en-US" sz="2100" i="1" dirty="0" err="1" smtClean="0"/>
              <a:t>Nocioreceptors</a:t>
            </a:r>
            <a:r>
              <a:rPr lang="en-US" sz="2100" i="1" dirty="0" smtClean="0"/>
              <a:t>, </a:t>
            </a:r>
            <a:r>
              <a:rPr lang="en-US" sz="2100" dirty="0" err="1" smtClean="0"/>
              <a:t>tekanan</a:t>
            </a:r>
            <a:r>
              <a:rPr lang="en-US" sz="2100" dirty="0" smtClean="0"/>
              <a:t>, </a:t>
            </a:r>
            <a:r>
              <a:rPr lang="en-US" sz="2100" dirty="0" err="1" smtClean="0"/>
              <a:t>baik</a:t>
            </a:r>
            <a:r>
              <a:rPr lang="en-US" sz="2100" dirty="0" smtClean="0"/>
              <a:t> </a:t>
            </a:r>
            <a:r>
              <a:rPr lang="en-US" sz="2100" dirty="0" err="1" smtClean="0"/>
              <a:t>terus-menerus</a:t>
            </a:r>
            <a:r>
              <a:rPr lang="en-US" sz="2100" dirty="0" smtClean="0"/>
              <a:t> </a:t>
            </a:r>
            <a:r>
              <a:rPr lang="en-US" sz="2100" dirty="0" err="1" smtClean="0"/>
              <a:t>ataupun</a:t>
            </a:r>
            <a:r>
              <a:rPr lang="en-US" sz="2100" dirty="0" smtClean="0"/>
              <a:t> </a:t>
            </a:r>
            <a:r>
              <a:rPr lang="en-US" sz="2100" dirty="0" err="1" smtClean="0"/>
              <a:t>spontan</a:t>
            </a:r>
            <a:r>
              <a:rPr lang="en-US" sz="2100" dirty="0" smtClean="0"/>
              <a:t>.</a:t>
            </a:r>
          </a:p>
          <a:p>
            <a:r>
              <a:rPr lang="en-US" sz="2800" dirty="0" err="1" smtClean="0"/>
              <a:t>Sensitifitas</a:t>
            </a:r>
            <a:r>
              <a:rPr lang="en-US" sz="2800" dirty="0" smtClean="0"/>
              <a:t> </a:t>
            </a:r>
            <a:r>
              <a:rPr lang="en-US" sz="2800" dirty="0" err="1" smtClean="0"/>
              <a:t>sentuhan</a:t>
            </a:r>
            <a:r>
              <a:rPr lang="en-US" sz="2800" dirty="0" smtClean="0"/>
              <a:t>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aspek</a:t>
            </a:r>
            <a:r>
              <a:rPr lang="en-US" sz="2800" dirty="0" smtClean="0"/>
              <a:t> </a:t>
            </a:r>
            <a:r>
              <a:rPr lang="en-US" sz="2800" dirty="0" err="1" smtClean="0"/>
              <a:t>ergonomis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media </a:t>
            </a:r>
            <a:r>
              <a:rPr lang="en-US" sz="2800" i="1" dirty="0" err="1" smtClean="0"/>
              <a:t>input</a:t>
            </a:r>
            <a:r>
              <a:rPr lang="en-US" sz="2800" dirty="0" err="1" smtClean="0"/>
              <a:t>an</a:t>
            </a:r>
            <a:r>
              <a:rPr lang="en-US" sz="2800" dirty="0" smtClean="0"/>
              <a:t> </a:t>
            </a:r>
            <a:r>
              <a:rPr lang="en-US" sz="2800" dirty="0" err="1" smtClean="0"/>
              <a:t>maupun</a:t>
            </a:r>
            <a:r>
              <a:rPr lang="en-US" sz="2800" dirty="0" smtClean="0"/>
              <a:t> media </a:t>
            </a:r>
            <a:r>
              <a:rPr lang="en-US" sz="2800" dirty="0" err="1" smtClean="0"/>
              <a:t>keluaran</a:t>
            </a:r>
            <a:r>
              <a:rPr lang="en-US" sz="2800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Pemodelan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Sistem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Pengolahan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interaksi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</a:t>
            </a:r>
            <a:r>
              <a:rPr lang="en-US" sz="2800" dirty="0" err="1" smtClean="0"/>
              <a:t>dipandang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pemroses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:</a:t>
            </a:r>
          </a:p>
          <a:p>
            <a:pPr marL="508000" lvl="3" indent="-223838" algn="just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ditanggapi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i="1" dirty="0" smtClean="0"/>
              <a:t>input</a:t>
            </a:r>
            <a:r>
              <a:rPr lang="en-US" dirty="0" smtClean="0"/>
              <a:t>-</a:t>
            </a:r>
            <a:r>
              <a:rPr lang="en-US" i="1" dirty="0" smtClean="0"/>
              <a:t>output </a:t>
            </a:r>
            <a:r>
              <a:rPr lang="en-US" dirty="0" smtClean="0"/>
              <a:t>(</a:t>
            </a:r>
            <a:r>
              <a:rPr lang="en-US" dirty="0" err="1" smtClean="0"/>
              <a:t>indera</a:t>
            </a:r>
            <a:r>
              <a:rPr lang="en-US" dirty="0" smtClean="0"/>
              <a:t>)</a:t>
            </a:r>
            <a:endParaRPr lang="en-US" sz="1800" dirty="0" smtClean="0"/>
          </a:p>
          <a:p>
            <a:pPr marL="508000" lvl="3" indent="-223838" algn="just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ingatan</a:t>
            </a:r>
            <a:r>
              <a:rPr lang="en-US" dirty="0" smtClean="0"/>
              <a:t> (</a:t>
            </a:r>
            <a:r>
              <a:rPr lang="en-US" dirty="0" err="1" smtClean="0"/>
              <a:t>memori</a:t>
            </a:r>
            <a:r>
              <a:rPr lang="en-US" dirty="0" smtClean="0"/>
              <a:t>)</a:t>
            </a:r>
            <a:endParaRPr lang="en-US" sz="1800" dirty="0" smtClean="0"/>
          </a:p>
          <a:p>
            <a:pPr marL="508000" lvl="3" indent="-223838" algn="just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diproses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diaplikasikan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endParaRPr lang="en-US" sz="1800" dirty="0" smtClean="0"/>
          </a:p>
          <a:p>
            <a:pPr algn="just"/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pemrosesan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kompleks</a:t>
            </a:r>
            <a:r>
              <a:rPr lang="en-US" sz="2800" dirty="0" smtClean="0"/>
              <a:t>, </a:t>
            </a:r>
            <a:r>
              <a:rPr lang="en-US" sz="2800" dirty="0" err="1" smtClean="0"/>
              <a:t>sulit</a:t>
            </a:r>
            <a:r>
              <a:rPr lang="en-US" sz="2800" dirty="0" smtClean="0"/>
              <a:t> </a:t>
            </a:r>
            <a:r>
              <a:rPr lang="en-US" sz="2800" dirty="0" err="1" smtClean="0"/>
              <a:t>dimengerti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diukur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akurat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disajikan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utuh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pemodelan</a:t>
            </a:r>
            <a:r>
              <a:rPr lang="en-US" sz="2800" dirty="0" smtClean="0"/>
              <a:t>.  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Pendekatan</a:t>
            </a:r>
            <a:r>
              <a:rPr lang="en-US" sz="2800" dirty="0" smtClean="0"/>
              <a:t> </a:t>
            </a:r>
            <a:r>
              <a:rPr lang="en-US" sz="2800" dirty="0" err="1" smtClean="0"/>
              <a:t>pemodelan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disajikan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berisi</a:t>
            </a:r>
            <a:r>
              <a:rPr lang="en-US" sz="2800" dirty="0" smtClean="0"/>
              <a:t> 3  (</a:t>
            </a:r>
            <a:r>
              <a:rPr lang="en-US" sz="2800" dirty="0" err="1" smtClean="0"/>
              <a:t>tiga</a:t>
            </a:r>
            <a:r>
              <a:rPr lang="en-US" sz="2800" dirty="0" smtClean="0"/>
              <a:t>)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:</a:t>
            </a:r>
          </a:p>
          <a:p>
            <a:pPr marL="514350" indent="-230188" algn="just">
              <a:buFont typeface="+mj-lt"/>
              <a:buAutoNum type="arabicPeriod"/>
            </a:pPr>
            <a:r>
              <a:rPr lang="en-US" sz="2800" dirty="0" err="1" smtClean="0"/>
              <a:t>pemrosesan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</a:t>
            </a:r>
            <a:r>
              <a:rPr lang="en-US" sz="2800" dirty="0" smtClean="0"/>
              <a:t> </a:t>
            </a:r>
            <a:r>
              <a:rPr lang="en-US" sz="2800" i="1" dirty="0" smtClean="0"/>
              <a:t>(perceptual processing</a:t>
            </a:r>
            <a:r>
              <a:rPr lang="en-US" sz="2800" i="1" dirty="0" smtClean="0"/>
              <a:t>)</a:t>
            </a:r>
          </a:p>
          <a:p>
            <a:pPr marL="514350" indent="-230188" algn="just">
              <a:buFont typeface="+mj-lt"/>
              <a:buAutoNum type="arabicPeriod"/>
            </a:pPr>
            <a:r>
              <a:rPr lang="en-US" sz="2800" dirty="0" err="1" smtClean="0"/>
              <a:t>pemrosesan</a:t>
            </a:r>
            <a:r>
              <a:rPr lang="en-US" sz="2800" dirty="0" smtClean="0"/>
              <a:t> </a:t>
            </a:r>
            <a:r>
              <a:rPr lang="en-US" sz="2800" dirty="0" err="1" smtClean="0"/>
              <a:t>intelektual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kognitif</a:t>
            </a:r>
            <a:r>
              <a:rPr lang="en-US" sz="2800" dirty="0" smtClean="0"/>
              <a:t> 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intelectual</a:t>
            </a:r>
            <a:r>
              <a:rPr lang="en-US" sz="2800" i="1" dirty="0" smtClean="0"/>
              <a:t> or cognitive processing), </a:t>
            </a:r>
            <a:r>
              <a:rPr lang="en-US" sz="2800" dirty="0" err="1" smtClean="0"/>
              <a:t>dan</a:t>
            </a:r>
            <a:r>
              <a:rPr lang="en-US" sz="2800" dirty="0" smtClean="0"/>
              <a:t>  </a:t>
            </a:r>
            <a:endParaRPr lang="en-US" sz="2800" dirty="0" smtClean="0"/>
          </a:p>
          <a:p>
            <a:pPr marL="514350" indent="-230188" algn="just">
              <a:buFont typeface="+mj-lt"/>
              <a:buAutoNum type="arabicPeriod"/>
            </a:pPr>
            <a:r>
              <a:rPr lang="en-US" sz="2800" dirty="0" err="1" smtClean="0"/>
              <a:t>kontrol</a:t>
            </a:r>
            <a:r>
              <a:rPr lang="en-US" sz="2800" dirty="0" smtClean="0"/>
              <a:t>  </a:t>
            </a:r>
            <a:r>
              <a:rPr lang="en-US" sz="2800" dirty="0" err="1" smtClean="0"/>
              <a:t>motorik</a:t>
            </a:r>
            <a:r>
              <a:rPr lang="en-US" sz="2800" dirty="0" smtClean="0"/>
              <a:t> </a:t>
            </a:r>
            <a:r>
              <a:rPr lang="en-US" sz="2800" i="1" dirty="0" smtClean="0"/>
              <a:t>(motor control) </a:t>
            </a:r>
            <a:endParaRPr lang="en-US" sz="2800" dirty="0" smtClean="0"/>
          </a:p>
          <a:p>
            <a:pPr marL="514350" indent="-230188" algn="just">
              <a:buFont typeface="+mj-lt"/>
              <a:buAutoNum type="arabicPeriod"/>
            </a:pPr>
            <a:endParaRPr lang="en-US" sz="2800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Model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Pengolahan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579" t="23106" r="28421" b="9493"/>
          <a:stretch>
            <a:fillRect/>
          </a:stretch>
        </p:blipFill>
        <p:spPr bwMode="auto">
          <a:xfrm>
            <a:off x="228600" y="990600"/>
            <a:ext cx="784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pengolahan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dibagi</a:t>
            </a:r>
            <a:r>
              <a:rPr lang="en-US" sz="2800" dirty="0" smtClean="0"/>
              <a:t> 2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3838" lvl="3" indent="-223838" algn="just"/>
            <a:r>
              <a:rPr lang="en-US" sz="2800" dirty="0" err="1" smtClean="0"/>
              <a:t>Pengolahan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sadar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rangsangan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datang</a:t>
            </a:r>
            <a:r>
              <a:rPr lang="en-US" sz="2800" dirty="0" smtClean="0"/>
              <a:t> </a:t>
            </a:r>
            <a:r>
              <a:rPr lang="en-US" sz="2800" dirty="0" err="1" smtClean="0"/>
              <a:t>dibawa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intelektual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memerlukan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tanggapan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sesuai</a:t>
            </a:r>
            <a:r>
              <a:rPr lang="en-US" sz="2800" dirty="0" smtClean="0"/>
              <a:t>.</a:t>
            </a:r>
          </a:p>
          <a:p>
            <a:pPr marL="223838" lvl="3" indent="-223838" algn="just"/>
            <a:r>
              <a:rPr lang="en-US" sz="2800" dirty="0" err="1" smtClean="0"/>
              <a:t>Pengolahan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otomatis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reflek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memerlukan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pendek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 err="1" smtClean="0"/>
              <a:t>Memori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ditunjukkan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gambar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 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579" t="50137" r="28421" b="34885"/>
          <a:stretch>
            <a:fillRect/>
          </a:stretch>
        </p:blipFill>
        <p:spPr bwMode="auto">
          <a:xfrm>
            <a:off x="304800" y="19050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4800600"/>
            <a:ext cx="7939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pengolahan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memori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algn="just"/>
            <a:r>
              <a:rPr lang="en-US" sz="2400" dirty="0" smtClean="0"/>
              <a:t>Yang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penyaringan</a:t>
            </a:r>
            <a:r>
              <a:rPr lang="en-US" sz="2400" dirty="0" smtClean="0"/>
              <a:t> (sensor),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memproses</a:t>
            </a:r>
            <a:r>
              <a:rPr lang="en-US" sz="2400" dirty="0" smtClean="0"/>
              <a:t> </a:t>
            </a:r>
            <a:r>
              <a:rPr lang="en-US" sz="2400" dirty="0" err="1" smtClean="0"/>
              <a:t>ingatan</a:t>
            </a:r>
            <a:r>
              <a:rPr lang="en-US" sz="2400" dirty="0" smtClean="0"/>
              <a:t> (</a:t>
            </a:r>
            <a:r>
              <a:rPr lang="en-US" sz="2400" dirty="0" err="1" smtClean="0"/>
              <a:t>memori</a:t>
            </a:r>
            <a:r>
              <a:rPr lang="en-US" sz="2400" dirty="0" smtClean="0"/>
              <a:t> </a:t>
            </a:r>
            <a:r>
              <a:rPr lang="en-US" sz="2400" dirty="0" err="1" smtClean="0"/>
              <a:t>jangka</a:t>
            </a:r>
            <a:r>
              <a:rPr lang="en-US" sz="2400" dirty="0" smtClean="0"/>
              <a:t> </a:t>
            </a:r>
            <a:r>
              <a:rPr lang="en-US" sz="2400" dirty="0" err="1" smtClean="0"/>
              <a:t>pendek</a:t>
            </a:r>
            <a:r>
              <a:rPr lang="en-US" sz="2400" dirty="0" smtClean="0"/>
              <a:t>)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memori</a:t>
            </a:r>
            <a:r>
              <a:rPr lang="en-US" sz="2400" dirty="0" smtClean="0"/>
              <a:t> </a:t>
            </a:r>
            <a:r>
              <a:rPr lang="en-US" sz="2400" dirty="0" err="1" smtClean="0"/>
              <a:t>jangka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Memori</a:t>
            </a:r>
            <a:r>
              <a:rPr lang="en-US" sz="2800" dirty="0" smtClean="0"/>
              <a:t> </a:t>
            </a:r>
            <a:r>
              <a:rPr lang="en-US" sz="2800" dirty="0" err="1" smtClean="0"/>
              <a:t>penyaring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3 </a:t>
            </a:r>
            <a:r>
              <a:rPr lang="en-US" sz="2800" dirty="0" err="1" smtClean="0"/>
              <a:t>saluran</a:t>
            </a:r>
            <a:r>
              <a:rPr lang="en-US" sz="2800" dirty="0" smtClean="0"/>
              <a:t> </a:t>
            </a:r>
            <a:r>
              <a:rPr lang="en-US" sz="2800" dirty="0" err="1" smtClean="0"/>
              <a:t>penyaring</a:t>
            </a:r>
            <a:r>
              <a:rPr lang="en-US" sz="2800" dirty="0" smtClean="0"/>
              <a:t> 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4163" lvl="3" indent="-284163" algn="just"/>
            <a:r>
              <a:rPr lang="en-US" sz="2800" i="1" dirty="0" smtClean="0"/>
              <a:t>Iconic </a:t>
            </a:r>
            <a:r>
              <a:rPr lang="en-US" sz="2800" dirty="0" smtClean="0"/>
              <a:t>, </a:t>
            </a:r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rangsang</a:t>
            </a:r>
            <a:r>
              <a:rPr lang="en-US" sz="2800" dirty="0" smtClean="0"/>
              <a:t> </a:t>
            </a:r>
            <a:r>
              <a:rPr lang="en-US" sz="2800" dirty="0" err="1" smtClean="0"/>
              <a:t>penglihatan</a:t>
            </a:r>
            <a:r>
              <a:rPr lang="en-US" sz="2800" dirty="0" smtClean="0"/>
              <a:t> (visual)</a:t>
            </a:r>
            <a:endParaRPr lang="en-US" sz="2400" dirty="0" smtClean="0"/>
          </a:p>
          <a:p>
            <a:pPr marL="284163" lvl="3" indent="-284163" algn="just"/>
            <a:r>
              <a:rPr lang="en-US" sz="2800" i="1" dirty="0" smtClean="0"/>
              <a:t>Echoic</a:t>
            </a:r>
            <a:r>
              <a:rPr lang="en-US" sz="2800" dirty="0" smtClean="0"/>
              <a:t>, </a:t>
            </a:r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rangsang</a:t>
            </a:r>
            <a:r>
              <a:rPr lang="en-US" sz="2800" dirty="0" smtClean="0"/>
              <a:t> </a:t>
            </a:r>
            <a:r>
              <a:rPr lang="en-US" sz="2800" dirty="0" err="1" smtClean="0"/>
              <a:t>suara</a:t>
            </a:r>
            <a:endParaRPr lang="en-US" sz="2400" dirty="0" smtClean="0"/>
          </a:p>
          <a:p>
            <a:pPr marL="284163" lvl="3" indent="-284163" algn="just"/>
            <a:r>
              <a:rPr lang="en-US" sz="2800" i="1" dirty="0" err="1" smtClean="0"/>
              <a:t>Haptic</a:t>
            </a:r>
            <a:r>
              <a:rPr lang="en-US" sz="2800" dirty="0" smtClean="0"/>
              <a:t>, </a:t>
            </a:r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rangsang</a:t>
            </a:r>
            <a:r>
              <a:rPr lang="en-US" sz="2800" dirty="0" smtClean="0"/>
              <a:t> </a:t>
            </a:r>
            <a:r>
              <a:rPr lang="en-US" sz="2800" dirty="0" err="1" smtClean="0"/>
              <a:t>sentuhan</a:t>
            </a: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ciri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memori</a:t>
            </a:r>
            <a:r>
              <a:rPr lang="en-US" sz="3200" dirty="0" smtClean="0"/>
              <a:t> </a:t>
            </a:r>
            <a:r>
              <a:rPr lang="en-US" sz="3200" dirty="0" err="1" smtClean="0"/>
              <a:t>jangka</a:t>
            </a:r>
            <a:r>
              <a:rPr lang="en-US" sz="3200" dirty="0" smtClean="0"/>
              <a:t> </a:t>
            </a:r>
            <a:r>
              <a:rPr lang="en-US" sz="3200" dirty="0" err="1" smtClean="0"/>
              <a:t>pendek</a:t>
            </a:r>
            <a:r>
              <a:rPr lang="en-US" sz="3200" dirty="0" smtClean="0"/>
              <a:t> </a:t>
            </a:r>
            <a:r>
              <a:rPr lang="en-US" sz="3200" dirty="0" err="1" smtClean="0"/>
              <a:t>yaitu</a:t>
            </a:r>
            <a:r>
              <a:rPr lang="en-US" sz="3200" dirty="0" smtClean="0"/>
              <a:t> 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lvl="3" indent="-346075"/>
            <a:r>
              <a:rPr lang="en-US" sz="3200" dirty="0" err="1" smtClean="0"/>
              <a:t>Mudah</a:t>
            </a:r>
            <a:r>
              <a:rPr lang="en-US" sz="3200" dirty="0" smtClean="0"/>
              <a:t> </a:t>
            </a:r>
            <a:r>
              <a:rPr lang="en-US" sz="3200" dirty="0" err="1" smtClean="0"/>
              <a:t>lupa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waktu</a:t>
            </a:r>
            <a:r>
              <a:rPr lang="en-US" sz="3200" dirty="0" smtClean="0"/>
              <a:t> 20 </a:t>
            </a:r>
            <a:r>
              <a:rPr lang="en-US" sz="3200" dirty="0" err="1" smtClean="0"/>
              <a:t>detik</a:t>
            </a:r>
            <a:endParaRPr lang="en-US" sz="2800" dirty="0" smtClean="0"/>
          </a:p>
          <a:p>
            <a:pPr marL="346075" lvl="3" indent="-346075"/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banyak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diingat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menambah</a:t>
            </a:r>
            <a:r>
              <a:rPr lang="en-US" sz="3200" dirty="0" smtClean="0"/>
              <a:t> </a:t>
            </a:r>
            <a:r>
              <a:rPr lang="en-US" sz="3200" dirty="0" err="1" smtClean="0"/>
              <a:t>kecepatan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dilupakan</a:t>
            </a:r>
            <a:r>
              <a:rPr lang="en-US" sz="3200" dirty="0" smtClean="0"/>
              <a:t> pula</a:t>
            </a:r>
            <a:endParaRPr lang="en-US" sz="2800" dirty="0" smtClean="0"/>
          </a:p>
          <a:p>
            <a:pPr marL="346075" lvl="3" indent="-346075"/>
            <a:r>
              <a:rPr lang="en-US" sz="3200" dirty="0" err="1" smtClean="0"/>
              <a:t>Gangguan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serupa</a:t>
            </a:r>
            <a:r>
              <a:rPr lang="en-US" sz="3200" dirty="0" smtClean="0"/>
              <a:t> </a:t>
            </a:r>
            <a:r>
              <a:rPr lang="en-US" sz="3200" dirty="0" err="1" smtClean="0"/>
              <a:t>sering</a:t>
            </a:r>
            <a:r>
              <a:rPr lang="en-US" sz="3200" dirty="0" smtClean="0"/>
              <a:t> </a:t>
            </a:r>
            <a:r>
              <a:rPr lang="en-US" sz="3200" dirty="0" err="1" smtClean="0"/>
              <a:t>menyebabkan</a:t>
            </a:r>
            <a:r>
              <a:rPr lang="en-US" sz="3200" dirty="0" smtClean="0"/>
              <a:t> </a:t>
            </a:r>
            <a:r>
              <a:rPr lang="en-US" sz="3200" dirty="0" err="1" smtClean="0"/>
              <a:t>salahnya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</a:t>
            </a:r>
            <a:r>
              <a:rPr lang="en-US" sz="3200" dirty="0" err="1" smtClean="0"/>
              <a:t>saat</a:t>
            </a:r>
            <a:r>
              <a:rPr lang="en-US" sz="3200" dirty="0" smtClean="0"/>
              <a:t> </a:t>
            </a:r>
            <a:r>
              <a:rPr lang="en-US" sz="3200" dirty="0" err="1" smtClean="0"/>
              <a:t>dipanggil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mempertimbangkan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hal-hal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400" lvl="2" indent="-406400"/>
            <a:r>
              <a:rPr lang="en-US" sz="2800" dirty="0" err="1" smtClean="0"/>
              <a:t>Mendefinisikan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tepat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pPr marL="406400" lvl="2" indent="-406400"/>
            <a:r>
              <a:rPr lang="en-US" sz="2800" dirty="0" err="1" smtClean="0"/>
              <a:t>Menganalisa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teknik</a:t>
            </a:r>
            <a:r>
              <a:rPr lang="en-US" sz="2800" dirty="0" smtClean="0"/>
              <a:t> </a:t>
            </a:r>
            <a:r>
              <a:rPr lang="en-US" sz="2800" dirty="0" err="1" smtClean="0"/>
              <a:t>penyelesaian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sesuai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pPr marL="406400" lvl="2" indent="-406400"/>
            <a:r>
              <a:rPr lang="en-US" sz="2800" dirty="0" err="1" smtClean="0"/>
              <a:t>Merepresentasikan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diperlukan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menyelesaikan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pPr marL="406400" lvl="2" indent="-406400"/>
            <a:r>
              <a:rPr lang="en-US" sz="2800" dirty="0" err="1" smtClean="0"/>
              <a:t>Memilih</a:t>
            </a:r>
            <a:r>
              <a:rPr lang="en-US" sz="2800" dirty="0" smtClean="0"/>
              <a:t> </a:t>
            </a:r>
            <a:r>
              <a:rPr lang="en-US" sz="2800" dirty="0" err="1" smtClean="0"/>
              <a:t>teknik</a:t>
            </a:r>
            <a:r>
              <a:rPr lang="en-US" sz="2800" dirty="0" smtClean="0"/>
              <a:t> </a:t>
            </a:r>
            <a:r>
              <a:rPr lang="en-US" sz="2800" dirty="0" err="1" smtClean="0"/>
              <a:t>penyelesaian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terbaik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Langkah-langkah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mengatasi</a:t>
            </a:r>
            <a:r>
              <a:rPr lang="en-US" sz="2400" dirty="0" smtClean="0"/>
              <a:t> overload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00" cy="4846320"/>
          </a:xfrm>
        </p:spPr>
        <p:txBody>
          <a:bodyPr>
            <a:noAutofit/>
          </a:bodyPr>
          <a:lstStyle/>
          <a:p>
            <a:pPr marL="342900" lvl="3" indent="-342900" algn="just">
              <a:buFont typeface="+mj-lt"/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icon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supaya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diingat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3" indent="-342900" algn="just">
              <a:buFont typeface="+mj-lt"/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Rancangan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antarmuka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konsisten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diingat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3" indent="-342900" algn="just">
              <a:buFont typeface="+mj-lt"/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Antarmuka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memandu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mendorong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pengguna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mengingatkan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diterimanya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diperhatikan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68325" indent="-222250" algn="just">
              <a:buFont typeface="+mj-lt"/>
              <a:buAutoNum type="alphaLcPeriod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Jangan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menampilkan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terlalu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terlalu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sedikit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layar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68325" indent="-222250" algn="just">
              <a:buFont typeface="+mj-lt"/>
              <a:buAutoNum type="alphaLcPeriod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Jangan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menampilkan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layar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acak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sebaiknya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dikelompokkan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diurutkan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urutan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tepat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err="1" smtClean="0"/>
              <a:t>Langkah-langkah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mengatasi</a:t>
            </a:r>
            <a:r>
              <a:rPr lang="en-US" sz="2400" dirty="0" smtClean="0"/>
              <a:t> overload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3" indent="-457200">
              <a:buFont typeface="+mj-lt"/>
              <a:buAutoNum type="arabicPeriod" startAt="5"/>
            </a:pP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butuh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perhatian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segera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menonjol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menangkap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pengguna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misal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alarm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peringatan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lvl="3" indent="-457200">
              <a:buFont typeface="+mj-lt"/>
              <a:buAutoNum type="arabicPeriod" startAt="5"/>
            </a:pP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kurang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dialokasikan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spesifik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menonjol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pengguna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segera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3" indent="-457200">
              <a:buFont typeface="+mj-lt"/>
              <a:buAutoNum type="arabicPeriod" startAt="5"/>
            </a:pP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jarang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misal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fasilitas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permintaan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Penglihatan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smtClean="0">
                <a:latin typeface="Arial"/>
                <a:cs typeface="Arial"/>
              </a:rPr>
              <a:t>→ </a:t>
            </a:r>
            <a:r>
              <a:rPr lang="en-US" dirty="0" err="1" smtClean="0"/>
              <a:t>mata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yang </a:t>
            </a:r>
            <a:r>
              <a:rPr lang="en-US" dirty="0" err="1" smtClean="0"/>
              <a:t>terorganisir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, </a:t>
            </a:r>
            <a:r>
              <a:rPr lang="en-US" dirty="0" err="1" smtClean="0"/>
              <a:t>ukuran</a:t>
            </a:r>
            <a:r>
              <a:rPr lang="en-US" dirty="0" smtClean="0"/>
              <a:t>, </a:t>
            </a:r>
            <a:r>
              <a:rPr lang="en-US" dirty="0" err="1" smtClean="0"/>
              <a:t>bentuk</a:t>
            </a:r>
            <a:r>
              <a:rPr lang="en-US" dirty="0" smtClean="0"/>
              <a:t>, </a:t>
            </a:r>
            <a:r>
              <a:rPr lang="en-US" dirty="0" err="1" smtClean="0"/>
              <a:t>jarak</a:t>
            </a:r>
            <a:r>
              <a:rPr lang="en-US" dirty="0" smtClean="0"/>
              <a:t>,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, </a:t>
            </a:r>
            <a:r>
              <a:rPr lang="en-US" dirty="0" err="1" smtClean="0"/>
              <a:t>tekstur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,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3 </a:t>
            </a:r>
            <a:r>
              <a:rPr lang="en-US" dirty="0" err="1" smtClean="0"/>
              <a:t>dimensi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2 </a:t>
            </a:r>
            <a:r>
              <a:rPr lang="en-US" dirty="0" err="1" smtClean="0"/>
              <a:t>dimensi</a:t>
            </a:r>
            <a:r>
              <a:rPr lang="en-US" dirty="0" smtClean="0"/>
              <a:t>,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dipaksa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mengerti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3 </a:t>
            </a:r>
            <a:r>
              <a:rPr lang="en-US" dirty="0" err="1" smtClean="0"/>
              <a:t>dimensi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200" b="1" dirty="0" err="1">
                <a:solidFill>
                  <a:srgbClr val="00B0F0"/>
                </a:solidFill>
              </a:rPr>
              <a:t>Pengendalian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Motorik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 algn="just"/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motorik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 </a:t>
            </a:r>
            <a:endParaRPr lang="en-US" dirty="0" smtClean="0"/>
          </a:p>
          <a:p>
            <a:pPr marL="346075" indent="-346075" algn="just"/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menekan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keyboard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pemrosesan</a:t>
            </a:r>
            <a:r>
              <a:rPr lang="en-US" dirty="0" smtClean="0"/>
              <a:t>. </a:t>
            </a:r>
            <a:endParaRPr lang="en-US" dirty="0" smtClean="0"/>
          </a:p>
          <a:p>
            <a:pPr marL="346075" indent="-346075" algn="just"/>
            <a:r>
              <a:rPr lang="en-US" dirty="0" err="1" smtClean="0"/>
              <a:t>Pemrosesan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stimulus yang </a:t>
            </a:r>
            <a:r>
              <a:rPr lang="en-US" dirty="0" err="1" smtClean="0"/>
              <a:t>diterima</a:t>
            </a:r>
            <a:r>
              <a:rPr lang="en-US" dirty="0" smtClean="0"/>
              <a:t> sensor </a:t>
            </a:r>
            <a:r>
              <a:rPr lang="en-US" dirty="0" err="1" smtClean="0"/>
              <a:t>peraba</a:t>
            </a:r>
            <a:r>
              <a:rPr lang="en-US" dirty="0" smtClean="0"/>
              <a:t>, </a:t>
            </a:r>
            <a:r>
              <a:rPr lang="en-US" dirty="0" err="1" smtClean="0"/>
              <a:t>ditransmisikan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diproses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.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diteruskan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tahapan</a:t>
            </a:r>
            <a:r>
              <a:rPr lang="en-US" sz="2000" dirty="0" smtClean="0"/>
              <a:t> </a:t>
            </a:r>
            <a:r>
              <a:rPr lang="en-US" sz="2000" dirty="0" err="1" smtClean="0"/>
              <a:t>pemrosesan</a:t>
            </a:r>
            <a:r>
              <a:rPr lang="en-US" sz="2000" dirty="0" smtClean="0"/>
              <a:t> </a:t>
            </a:r>
            <a:r>
              <a:rPr lang="en-US" sz="2000" dirty="0" err="1" smtClean="0"/>
              <a:t>aksi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memerlukan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berbeda-beda</a:t>
            </a:r>
            <a:r>
              <a:rPr lang="en-US" sz="2000" dirty="0" smtClean="0"/>
              <a:t>, yang </a:t>
            </a:r>
            <a:r>
              <a:rPr lang="en-US" sz="2000" dirty="0" err="1" smtClean="0"/>
              <a:t>dibedakan</a:t>
            </a:r>
            <a:r>
              <a:rPr lang="en-US" sz="2000" dirty="0" smtClean="0"/>
              <a:t> </a:t>
            </a:r>
            <a:r>
              <a:rPr lang="en-US" sz="2000" dirty="0" err="1" smtClean="0"/>
              <a:t>mejadi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reaksi</a:t>
            </a:r>
            <a:r>
              <a:rPr lang="en-US" sz="2800" dirty="0" smtClean="0"/>
              <a:t> (reaction time); </a:t>
            </a:r>
            <a:r>
              <a:rPr lang="en-US" sz="2800" dirty="0" err="1" smtClean="0"/>
              <a:t>tergantung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jenis</a:t>
            </a:r>
            <a:r>
              <a:rPr lang="en-US" sz="2800" dirty="0" smtClean="0"/>
              <a:t> stimulus </a:t>
            </a:r>
            <a:r>
              <a:rPr lang="en-US" sz="2800" dirty="0" err="1" smtClean="0"/>
              <a:t>yaitu</a:t>
            </a:r>
            <a:r>
              <a:rPr lang="en-US" sz="2800" dirty="0" smtClean="0"/>
              <a:t>:</a:t>
            </a:r>
            <a:endParaRPr lang="en-US" sz="2400" dirty="0" smtClean="0"/>
          </a:p>
          <a:p>
            <a:pPr marL="749300" lvl="1" indent="-282575"/>
            <a:r>
              <a:rPr lang="en-US" sz="2800" dirty="0" smtClean="0"/>
              <a:t>Visual (</a:t>
            </a:r>
            <a:r>
              <a:rPr lang="en-US" sz="2800" dirty="0" err="1" smtClean="0"/>
              <a:t>pandangan</a:t>
            </a:r>
            <a:r>
              <a:rPr lang="en-US" sz="2800" dirty="0" smtClean="0"/>
              <a:t>) : 200 ms</a:t>
            </a:r>
            <a:endParaRPr lang="en-US" sz="2400" dirty="0" smtClean="0"/>
          </a:p>
          <a:p>
            <a:pPr marL="749300" lvl="1" indent="-282575"/>
            <a:r>
              <a:rPr lang="en-US" sz="2800" dirty="0" smtClean="0"/>
              <a:t>Auditory (</a:t>
            </a:r>
            <a:r>
              <a:rPr lang="en-US" sz="2800" dirty="0" err="1" smtClean="0"/>
              <a:t>suara</a:t>
            </a:r>
            <a:r>
              <a:rPr lang="en-US" sz="2800" dirty="0" smtClean="0"/>
              <a:t>)	: 150 ms</a:t>
            </a:r>
            <a:endParaRPr lang="en-US" sz="2400" dirty="0" smtClean="0"/>
          </a:p>
          <a:p>
            <a:pPr marL="749300" lvl="1" indent="-282575"/>
            <a:r>
              <a:rPr lang="en-US" sz="2800" dirty="0" smtClean="0"/>
              <a:t>Pain (</a:t>
            </a:r>
            <a:r>
              <a:rPr lang="en-US" sz="2800" dirty="0" err="1" smtClean="0"/>
              <a:t>sakit</a:t>
            </a:r>
            <a:r>
              <a:rPr lang="en-US" sz="2400" dirty="0" smtClean="0"/>
              <a:t>)	: 700ms</a:t>
            </a:r>
            <a:endParaRPr lang="en-US" sz="2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pergerakan</a:t>
            </a:r>
            <a:r>
              <a:rPr lang="en-US" sz="2800" dirty="0" smtClean="0"/>
              <a:t> (movement time); </a:t>
            </a:r>
            <a:r>
              <a:rPr lang="en-US" sz="2800" dirty="0" err="1" smtClean="0"/>
              <a:t>tergantung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usia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800" b="1" dirty="0" err="1">
                <a:solidFill>
                  <a:srgbClr val="FFC000"/>
                </a:solidFill>
              </a:rPr>
              <a:t>Kelompok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Pengguna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25425" lvl="2" indent="-225425" algn="just">
              <a:buFont typeface="+mj-lt"/>
              <a:buAutoNum type="arabicPeriod"/>
            </a:pPr>
            <a:r>
              <a:rPr lang="en-US" sz="2600" b="1" dirty="0" smtClean="0"/>
              <a:t>Novice/first-time user</a:t>
            </a:r>
          </a:p>
          <a:p>
            <a:pPr marL="404813" lvl="3" indent="-179388" algn="just"/>
            <a:r>
              <a:rPr lang="en-US" sz="2600" dirty="0" err="1" smtClean="0"/>
              <a:t>Memiliki</a:t>
            </a:r>
            <a:r>
              <a:rPr lang="en-US" sz="2600" dirty="0" smtClean="0"/>
              <a:t> </a:t>
            </a:r>
            <a:r>
              <a:rPr lang="en-US" sz="2600" dirty="0" err="1" smtClean="0"/>
              <a:t>sedikit</a:t>
            </a:r>
            <a:r>
              <a:rPr lang="en-US" sz="2600" dirty="0" smtClean="0"/>
              <a:t> </a:t>
            </a:r>
            <a:r>
              <a:rPr lang="en-US" sz="2600" dirty="0" err="1" smtClean="0"/>
              <a:t>pengetahuan</a:t>
            </a:r>
            <a:r>
              <a:rPr lang="en-US" sz="2600" dirty="0" smtClean="0"/>
              <a:t>/</a:t>
            </a:r>
            <a:r>
              <a:rPr lang="en-US" sz="2600" dirty="0" err="1" smtClean="0"/>
              <a:t>konsep</a:t>
            </a:r>
            <a:r>
              <a:rPr lang="en-US" sz="2600" dirty="0" smtClean="0"/>
              <a:t> yang </a:t>
            </a:r>
            <a:r>
              <a:rPr lang="en-US" sz="2600" dirty="0" err="1" smtClean="0"/>
              <a:t>dangkal</a:t>
            </a:r>
            <a:r>
              <a:rPr lang="en-US" sz="2600" dirty="0" smtClean="0"/>
              <a:t>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smtClean="0"/>
              <a:t>software</a:t>
            </a:r>
          </a:p>
          <a:p>
            <a:pPr marL="404813" lvl="3" indent="-179388" algn="just">
              <a:tabLst>
                <a:tab pos="0" algn="l"/>
              </a:tabLst>
            </a:pPr>
            <a:r>
              <a:rPr lang="en-US" sz="2600" dirty="0" err="1" smtClean="0"/>
              <a:t>Pengguna</a:t>
            </a:r>
            <a:r>
              <a:rPr lang="en-US" sz="2600" dirty="0" smtClean="0"/>
              <a:t> </a:t>
            </a:r>
            <a:r>
              <a:rPr lang="en-US" sz="2600" dirty="0" smtClean="0"/>
              <a:t>yang </a:t>
            </a:r>
            <a:r>
              <a:rPr lang="en-US" sz="2600" dirty="0" err="1" smtClean="0"/>
              <a:t>asing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software</a:t>
            </a:r>
            <a:endParaRPr lang="en-US" sz="2200" dirty="0" smtClean="0"/>
          </a:p>
          <a:p>
            <a:pPr marL="404813" lvl="3" indent="-179388" algn="just"/>
            <a:r>
              <a:rPr lang="en-US" sz="2600" dirty="0" err="1" smtClean="0"/>
              <a:t>Memerlukan</a:t>
            </a:r>
            <a:r>
              <a:rPr lang="en-US" sz="2600" dirty="0" smtClean="0"/>
              <a:t> </a:t>
            </a:r>
            <a:r>
              <a:rPr lang="en-US" sz="2600" dirty="0" err="1" smtClean="0"/>
              <a:t>sedikit</a:t>
            </a:r>
            <a:r>
              <a:rPr lang="en-US" sz="2600" dirty="0" smtClean="0"/>
              <a:t> action</a:t>
            </a:r>
            <a:endParaRPr lang="en-US" sz="2200" dirty="0" smtClean="0"/>
          </a:p>
          <a:p>
            <a:pPr marL="404813" lvl="3" indent="-179388" algn="just"/>
            <a:r>
              <a:rPr lang="en-US" sz="2600" dirty="0" err="1" smtClean="0"/>
              <a:t>Informasi</a:t>
            </a:r>
            <a:r>
              <a:rPr lang="en-US" sz="2600" dirty="0" smtClean="0"/>
              <a:t> </a:t>
            </a:r>
            <a:r>
              <a:rPr lang="en-US" sz="2600" dirty="0" err="1" smtClean="0"/>
              <a:t>kesalahan</a:t>
            </a:r>
            <a:r>
              <a:rPr lang="en-US" sz="2600" dirty="0" smtClean="0"/>
              <a:t> </a:t>
            </a:r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detail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terperinci</a:t>
            </a:r>
            <a:endParaRPr lang="en-US" sz="2200" dirty="0" smtClean="0"/>
          </a:p>
          <a:p>
            <a:pPr marL="404813" lvl="3" indent="-179388" algn="just"/>
            <a:r>
              <a:rPr lang="en-US" sz="2600" dirty="0" err="1" smtClean="0"/>
              <a:t>Bantuan</a:t>
            </a:r>
            <a:r>
              <a:rPr lang="en-US" sz="2600" dirty="0" smtClean="0"/>
              <a:t> </a:t>
            </a:r>
            <a:r>
              <a:rPr lang="en-US" sz="2600" dirty="0" err="1" smtClean="0"/>
              <a:t>dokumentasi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step-by-step tutorial </a:t>
            </a:r>
            <a:r>
              <a:rPr lang="en-US" sz="2600" dirty="0" err="1" smtClean="0"/>
              <a:t>sangat</a:t>
            </a:r>
            <a:r>
              <a:rPr lang="en-US" sz="2600" dirty="0" smtClean="0"/>
              <a:t> </a:t>
            </a:r>
            <a:r>
              <a:rPr lang="en-US" sz="2600" dirty="0" err="1" smtClean="0"/>
              <a:t>membantu</a:t>
            </a:r>
            <a:endParaRPr lang="en-US" sz="2600" dirty="0" smtClean="0"/>
          </a:p>
          <a:p>
            <a:pPr marL="404813" lvl="3" indent="-179388" algn="just">
              <a:buNone/>
            </a:pPr>
            <a:endParaRPr lang="en-US" sz="2200" dirty="0" smtClean="0"/>
          </a:p>
          <a:p>
            <a:pPr marL="225425" lvl="2" indent="-225425" algn="just">
              <a:buFont typeface="+mj-lt"/>
              <a:buAutoNum type="arabicPeriod"/>
            </a:pPr>
            <a:r>
              <a:rPr lang="en-US" sz="2600" b="1" dirty="0" err="1" smtClean="0"/>
              <a:t>Knowledgeadble</a:t>
            </a:r>
            <a:r>
              <a:rPr lang="en-US" sz="2600" b="1" dirty="0" smtClean="0"/>
              <a:t> intermittent users</a:t>
            </a:r>
          </a:p>
          <a:p>
            <a:pPr marL="404813" lvl="3" indent="-179388" algn="just"/>
            <a:r>
              <a:rPr lang="en-US" sz="2600" dirty="0" err="1" smtClean="0"/>
              <a:t>Mengetahui</a:t>
            </a:r>
            <a:r>
              <a:rPr lang="en-US" sz="2600" dirty="0" smtClean="0"/>
              <a:t> </a:t>
            </a:r>
            <a:r>
              <a:rPr lang="en-US" sz="2600" dirty="0" err="1" smtClean="0"/>
              <a:t>fungsi</a:t>
            </a:r>
            <a:r>
              <a:rPr lang="en-US" sz="2600" dirty="0" smtClean="0"/>
              <a:t> software</a:t>
            </a:r>
            <a:endParaRPr lang="en-US" sz="2200" dirty="0" smtClean="0"/>
          </a:p>
          <a:p>
            <a:pPr marL="404813" lvl="3" indent="-179388" algn="just"/>
            <a:r>
              <a:rPr lang="en-US" sz="2600" dirty="0" err="1" smtClean="0"/>
              <a:t>Kesulitan</a:t>
            </a:r>
            <a:r>
              <a:rPr lang="en-US" sz="2600" dirty="0" smtClean="0"/>
              <a:t> </a:t>
            </a:r>
            <a:r>
              <a:rPr lang="en-US" sz="2600" dirty="0" err="1" smtClean="0"/>
              <a:t>mencari</a:t>
            </a:r>
            <a:r>
              <a:rPr lang="en-US" sz="2600" dirty="0" smtClean="0"/>
              <a:t> </a:t>
            </a:r>
            <a:r>
              <a:rPr lang="en-US" sz="2600" dirty="0" err="1" smtClean="0"/>
              <a:t>letak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fungsi-fungsi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diketahui</a:t>
            </a:r>
            <a:endParaRPr lang="en-US" sz="2200" dirty="0" smtClean="0"/>
          </a:p>
          <a:p>
            <a:pPr marL="404813" lvl="3" indent="-179388" algn="just"/>
            <a:r>
              <a:rPr lang="en-US" sz="2600" dirty="0" err="1" smtClean="0"/>
              <a:t>Proteksi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bahaya</a:t>
            </a:r>
            <a:r>
              <a:rPr lang="en-US" sz="2600" dirty="0" smtClean="0"/>
              <a:t> </a:t>
            </a:r>
            <a:r>
              <a:rPr lang="en-US" sz="2600" dirty="0" err="1" smtClean="0"/>
              <a:t>dibutuhkan</a:t>
            </a:r>
            <a:r>
              <a:rPr lang="en-US" sz="2600" dirty="0" smtClean="0"/>
              <a:t> </a:t>
            </a:r>
            <a:r>
              <a:rPr lang="en-US" sz="2600" dirty="0" err="1" smtClean="0"/>
              <a:t>karena</a:t>
            </a:r>
            <a:r>
              <a:rPr lang="en-US" sz="2600" dirty="0" smtClean="0"/>
              <a:t> user </a:t>
            </a:r>
            <a:r>
              <a:rPr lang="en-US" sz="2600" dirty="0" err="1" smtClean="0"/>
              <a:t>mulai</a:t>
            </a:r>
            <a:r>
              <a:rPr lang="en-US" sz="2600" dirty="0" smtClean="0"/>
              <a:t> </a:t>
            </a:r>
            <a:r>
              <a:rPr lang="en-US" sz="2600" dirty="0" err="1" smtClean="0"/>
              <a:t>melakukan</a:t>
            </a:r>
            <a:r>
              <a:rPr lang="en-US" sz="2600" dirty="0" smtClean="0"/>
              <a:t> </a:t>
            </a:r>
            <a:r>
              <a:rPr lang="en-US" sz="2600" dirty="0" err="1" smtClean="0"/>
              <a:t>eksplorasi</a:t>
            </a:r>
            <a:endParaRPr lang="en-US" sz="2200" dirty="0" smtClean="0"/>
          </a:p>
          <a:p>
            <a:pPr marL="404813" lvl="3" indent="-179388" algn="just"/>
            <a:r>
              <a:rPr lang="en-US" sz="2600" dirty="0" smtClean="0"/>
              <a:t>Online help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dokumentasi</a:t>
            </a:r>
            <a:r>
              <a:rPr lang="en-US" sz="2600" dirty="0" smtClean="0"/>
              <a:t> </a:t>
            </a:r>
            <a:r>
              <a:rPr lang="en-US" sz="2600" dirty="0" err="1" smtClean="0"/>
              <a:t>sangat</a:t>
            </a:r>
            <a:r>
              <a:rPr lang="en-US" sz="2600" dirty="0" smtClean="0"/>
              <a:t> </a:t>
            </a:r>
            <a:r>
              <a:rPr lang="en-US" sz="2600" dirty="0" err="1" smtClean="0"/>
              <a:t>membantu</a:t>
            </a:r>
            <a:endParaRPr lang="en-US" sz="2600" dirty="0" smtClean="0"/>
          </a:p>
          <a:p>
            <a:pPr marL="404813" lvl="3" indent="-179388" algn="just">
              <a:buNone/>
            </a:pPr>
            <a:endParaRPr lang="en-US" sz="2200" dirty="0" smtClean="0"/>
          </a:p>
          <a:p>
            <a:pPr marL="225425" lvl="2" indent="-225425" algn="just">
              <a:buFont typeface="+mj-lt"/>
              <a:buAutoNum type="arabicPeriod"/>
            </a:pPr>
            <a:r>
              <a:rPr lang="en-US" sz="2600" b="1" dirty="0" smtClean="0"/>
              <a:t>Expert frequent user</a:t>
            </a:r>
          </a:p>
          <a:p>
            <a:pPr marL="404813" lvl="3" indent="-179388" algn="just"/>
            <a:r>
              <a:rPr lang="en-US" sz="2600" dirty="0" err="1" smtClean="0"/>
              <a:t>Ahli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mengetahui</a:t>
            </a:r>
            <a:r>
              <a:rPr lang="en-US" sz="2600" dirty="0" smtClean="0"/>
              <a:t>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detail </a:t>
            </a:r>
            <a:r>
              <a:rPr lang="en-US" sz="2600" dirty="0" err="1" smtClean="0"/>
              <a:t>kegunaan</a:t>
            </a:r>
            <a:r>
              <a:rPr lang="en-US" sz="2600" dirty="0" smtClean="0"/>
              <a:t> </a:t>
            </a:r>
            <a:r>
              <a:rPr lang="en-US" sz="2600" dirty="0" err="1" smtClean="0"/>
              <a:t>fungsi-fungsi</a:t>
            </a:r>
            <a:r>
              <a:rPr lang="en-US" sz="2600" dirty="0" smtClean="0"/>
              <a:t> software</a:t>
            </a:r>
            <a:endParaRPr lang="en-US" sz="2200" dirty="0" smtClean="0"/>
          </a:p>
          <a:p>
            <a:pPr marL="404813" lvl="3" indent="-179388" algn="just"/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menggunakan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fungsi-fungsi</a:t>
            </a:r>
            <a:r>
              <a:rPr lang="en-US" sz="2600" dirty="0" smtClean="0"/>
              <a:t> software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optimal</a:t>
            </a:r>
            <a:endParaRPr lang="en-US" sz="2200" dirty="0" smtClean="0"/>
          </a:p>
          <a:p>
            <a:pPr marL="404813" lvl="3" indent="-179388" algn="just"/>
            <a:r>
              <a:rPr lang="en-US" sz="2600" dirty="0" err="1" smtClean="0"/>
              <a:t>Membutuhkan</a:t>
            </a:r>
            <a:r>
              <a:rPr lang="en-US" sz="2600" dirty="0" smtClean="0"/>
              <a:t> </a:t>
            </a:r>
            <a:r>
              <a:rPr lang="en-US" sz="2600" dirty="0" err="1" smtClean="0"/>
              <a:t>respon</a:t>
            </a:r>
            <a:r>
              <a:rPr lang="en-US" sz="2600" dirty="0" smtClean="0"/>
              <a:t> yang </a:t>
            </a:r>
            <a:r>
              <a:rPr lang="en-US" sz="2600" dirty="0" err="1" smtClean="0"/>
              <a:t>cepat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membutuhkan</a:t>
            </a:r>
            <a:r>
              <a:rPr lang="en-US" sz="2600" dirty="0" smtClean="0"/>
              <a:t> feedback</a:t>
            </a:r>
            <a:endParaRPr lang="en-US" sz="2200" dirty="0" smtClean="0"/>
          </a:p>
          <a:p>
            <a:pPr marL="404813" lvl="3" indent="-179388" algn="just"/>
            <a:r>
              <a:rPr lang="en-US" sz="2600" dirty="0" smtClean="0"/>
              <a:t>User </a:t>
            </a:r>
            <a:r>
              <a:rPr lang="en-US" sz="2600" dirty="0" err="1" smtClean="0"/>
              <a:t>memerlukan</a:t>
            </a:r>
            <a:r>
              <a:rPr lang="en-US" sz="2600" dirty="0" smtClean="0"/>
              <a:t> </a:t>
            </a:r>
            <a:r>
              <a:rPr lang="en-US" sz="2600" dirty="0" err="1" smtClean="0"/>
              <a:t>adanya</a:t>
            </a:r>
            <a:r>
              <a:rPr lang="en-US" sz="2600" dirty="0" smtClean="0"/>
              <a:t> </a:t>
            </a:r>
            <a:r>
              <a:rPr lang="en-US" sz="2600" dirty="0" err="1" smtClean="0"/>
              <a:t>perintah</a:t>
            </a:r>
            <a:r>
              <a:rPr lang="en-US" sz="2600" dirty="0" smtClean="0"/>
              <a:t> macro</a:t>
            </a:r>
            <a:endParaRPr lang="en-US" sz="2200" dirty="0" smtClean="0"/>
          </a:p>
          <a:p>
            <a:pPr marL="404813" lvl="3" indent="-179388" algn="just"/>
            <a:r>
              <a:rPr lang="en-US" sz="2600" dirty="0" smtClean="0"/>
              <a:t>Menu-menu yang </a:t>
            </a:r>
            <a:r>
              <a:rPr lang="en-US" sz="2600" dirty="0" err="1" smtClean="0"/>
              <a:t>ada</a:t>
            </a:r>
            <a:r>
              <a:rPr lang="en-US" sz="2600" dirty="0" smtClean="0"/>
              <a:t> </a:t>
            </a:r>
            <a:r>
              <a:rPr lang="en-US" sz="2600" dirty="0" err="1" smtClean="0"/>
              <a:t>dibuat</a:t>
            </a:r>
            <a:r>
              <a:rPr lang="en-US" sz="2600" dirty="0" smtClean="0"/>
              <a:t> </a:t>
            </a:r>
            <a:r>
              <a:rPr lang="en-US" sz="2600" dirty="0" err="1" smtClean="0"/>
              <a:t>ringkas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cepat</a:t>
            </a:r>
            <a:r>
              <a:rPr lang="en-US" sz="2600" dirty="0" smtClean="0"/>
              <a:t>.</a:t>
            </a:r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75360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 smtClean="0"/>
              <a:t>Langkah-langkah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merancang</a:t>
            </a:r>
            <a:r>
              <a:rPr lang="en-US" sz="2000" dirty="0" smtClean="0"/>
              <a:t> software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5007936"/>
          </a:xfrm>
        </p:spPr>
        <p:txBody>
          <a:bodyPr/>
          <a:lstStyle/>
          <a:p>
            <a:pPr marL="225425" lvl="3" indent="-225425" algn="just"/>
            <a:r>
              <a:rPr lang="en-US" sz="2400" dirty="0" smtClean="0">
                <a:solidFill>
                  <a:schemeClr val="tx1"/>
                </a:solidFill>
              </a:rPr>
              <a:t>Novice </a:t>
            </a:r>
            <a:r>
              <a:rPr lang="en-US" sz="2400" dirty="0" err="1" smtClean="0">
                <a:solidFill>
                  <a:schemeClr val="tx1"/>
                </a:solidFill>
              </a:rPr>
              <a:t>diberi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pembelajaran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sedikit</a:t>
            </a:r>
            <a:r>
              <a:rPr lang="en-US" sz="2400" dirty="0" smtClean="0">
                <a:solidFill>
                  <a:schemeClr val="tx1"/>
                </a:solidFill>
              </a:rPr>
              <a:t> object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action</a:t>
            </a:r>
            <a:endParaRPr lang="en-US" dirty="0" smtClean="0">
              <a:solidFill>
                <a:schemeClr val="tx1"/>
              </a:solidFill>
            </a:endParaRPr>
          </a:p>
          <a:p>
            <a:pPr marL="225425" lvl="3" indent="-225425" algn="just"/>
            <a:r>
              <a:rPr lang="en-US" sz="2400" dirty="0" smtClean="0">
                <a:solidFill>
                  <a:schemeClr val="tx1"/>
                </a:solidFill>
              </a:rPr>
              <a:t>Novice </a:t>
            </a:r>
            <a:r>
              <a:rPr lang="en-US" sz="2400" dirty="0" err="1" smtClean="0">
                <a:solidFill>
                  <a:schemeClr val="tx1"/>
                </a:solidFill>
              </a:rPr>
              <a:t>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cenderung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melakukan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kesalahan</a:t>
            </a:r>
            <a:r>
              <a:rPr lang="en-US" sz="2400" dirty="0" smtClean="0">
                <a:solidFill>
                  <a:schemeClr val="tx1"/>
                </a:solidFill>
              </a:rPr>
              <a:t> yang minim </a:t>
            </a:r>
            <a:r>
              <a:rPr lang="en-US" sz="2400" dirty="0" err="1" smtClean="0">
                <a:solidFill>
                  <a:schemeClr val="tx1"/>
                </a:solidFill>
              </a:rPr>
              <a:t>karena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pilihan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terbatas</a:t>
            </a:r>
            <a:endParaRPr lang="en-US" dirty="0" smtClean="0">
              <a:solidFill>
                <a:schemeClr val="tx1"/>
              </a:solidFill>
            </a:endParaRPr>
          </a:p>
          <a:p>
            <a:pPr marL="225425" lvl="3" indent="-225425" algn="just"/>
            <a:r>
              <a:rPr lang="en-US" sz="2400" dirty="0" err="1" smtClean="0">
                <a:solidFill>
                  <a:schemeClr val="tx1"/>
                </a:solidFill>
              </a:rPr>
              <a:t>Berikan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bimbingan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setiap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melakukan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sesuatu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marL="225425" lvl="3" indent="-225425" algn="just"/>
            <a:r>
              <a:rPr lang="en-US" sz="2400" dirty="0" err="1" smtClean="0">
                <a:solidFill>
                  <a:schemeClr val="tx1"/>
                </a:solidFill>
              </a:rPr>
              <a:t>Akan</a:t>
            </a: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diperkenalkan</a:t>
            </a:r>
            <a:r>
              <a:rPr lang="en-US" sz="2400" dirty="0" smtClean="0">
                <a:solidFill>
                  <a:schemeClr val="tx1"/>
                </a:solidFill>
              </a:rPr>
              <a:t> task</a:t>
            </a:r>
            <a:r>
              <a:rPr lang="en-US" sz="2400" dirty="0" smtClean="0">
                <a:solidFill>
                  <a:schemeClr val="tx1"/>
                </a:solidFill>
              </a:rPr>
              <a:t>	yang	</a:t>
            </a:r>
            <a:r>
              <a:rPr lang="en-US" sz="2400" dirty="0" err="1" smtClean="0">
                <a:solidFill>
                  <a:schemeClr val="tx1"/>
                </a:solidFill>
              </a:rPr>
              <a:t>lebih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kompleks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apabila</a:t>
            </a:r>
            <a:r>
              <a:rPr lang="en-US" sz="2400" dirty="0" smtClean="0">
                <a:solidFill>
                  <a:schemeClr val="tx1"/>
                </a:solidFill>
              </a:rPr>
              <a:t>	user </a:t>
            </a:r>
            <a:r>
              <a:rPr lang="en-US" sz="2400" dirty="0" err="1" smtClean="0">
                <a:solidFill>
                  <a:schemeClr val="tx1"/>
                </a:solidFill>
              </a:rPr>
              <a:t>membutuhkannya</a:t>
            </a:r>
            <a:endParaRPr lang="en-US" dirty="0" smtClean="0">
              <a:solidFill>
                <a:schemeClr val="tx1"/>
              </a:solidFill>
            </a:endParaRPr>
          </a:p>
          <a:p>
            <a:pPr marL="225425" lvl="3" indent="-225425" algn="just"/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pengguna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sudah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mahir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dibutuhkan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proses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cepat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saja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3200" b="1" i="1" dirty="0" err="1" smtClean="0"/>
              <a:t>Luminans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i="1" dirty="0" err="1" smtClean="0"/>
              <a:t>Luminans</a:t>
            </a:r>
            <a:r>
              <a:rPr lang="en-US" i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yang </a:t>
            </a:r>
            <a:r>
              <a:rPr lang="en-US" dirty="0" err="1" smtClean="0"/>
              <a:t>dipantulkan</a:t>
            </a:r>
            <a:r>
              <a:rPr lang="en-US" dirty="0" smtClean="0"/>
              <a:t> </a:t>
            </a:r>
            <a:r>
              <a:rPr lang="en-US" dirty="0" err="1" smtClean="0"/>
              <a:t>permukaaan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i="1" dirty="0" err="1" smtClean="0"/>
              <a:t>luminans</a:t>
            </a:r>
            <a:r>
              <a:rPr lang="en-US" i="1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, </a:t>
            </a:r>
            <a:r>
              <a:rPr lang="en-US" dirty="0" err="1" smtClean="0"/>
              <a:t>rincian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bertambah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i="1" dirty="0" err="1" smtClean="0"/>
              <a:t>luminans</a:t>
            </a:r>
            <a:r>
              <a:rPr lang="en-US" i="1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err="1" smtClean="0"/>
              <a:t>sensitif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kedipan</a:t>
            </a:r>
            <a:r>
              <a:rPr lang="en-US" dirty="0" smtClean="0"/>
              <a:t> (</a:t>
            </a:r>
            <a:r>
              <a:rPr lang="en-US" i="1" dirty="0" smtClean="0"/>
              <a:t>flicker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US" sz="4400" b="1" dirty="0" err="1"/>
              <a:t>Kontras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yang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i="1" dirty="0" err="1" smtClean="0"/>
              <a:t>luminans</a:t>
            </a:r>
            <a:r>
              <a:rPr lang="en-US" i="1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belakangnya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/>
              <a:t>luminans</a:t>
            </a:r>
            <a:r>
              <a:rPr lang="en-US" i="1" dirty="0" smtClean="0"/>
              <a:t>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err="1" smtClean="0"/>
              <a:t>luminans</a:t>
            </a:r>
            <a:r>
              <a:rPr lang="en-US" i="1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i="1" dirty="0" err="1" smtClean="0"/>
              <a:t>luminans</a:t>
            </a:r>
            <a:r>
              <a:rPr lang="en-US" i="1" dirty="0" smtClean="0"/>
              <a:t>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belakangnya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US" sz="3200" b="1" dirty="0" err="1"/>
              <a:t>Kecerahan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Kecerahan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tanggapan</a:t>
            </a:r>
            <a:r>
              <a:rPr lang="en-US" dirty="0" smtClean="0"/>
              <a:t> </a:t>
            </a:r>
            <a:r>
              <a:rPr lang="en-US" dirty="0" err="1" smtClean="0"/>
              <a:t>subyektif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i="1" dirty="0" err="1" smtClean="0"/>
              <a:t>luminans</a:t>
            </a:r>
            <a:r>
              <a:rPr lang="en-US" i="1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berimplikasi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kecerahan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Gambar</a:t>
            </a:r>
            <a:r>
              <a:rPr lang="en-US" sz="2800" dirty="0" smtClean="0"/>
              <a:t>  Kisi-</a:t>
            </a:r>
            <a:r>
              <a:rPr lang="en-US" sz="2800" dirty="0" err="1" smtClean="0"/>
              <a:t>kisi</a:t>
            </a:r>
            <a:r>
              <a:rPr lang="en-US" sz="2800" dirty="0" smtClean="0"/>
              <a:t> Hermann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474" t="44520" r="56842" b="25524"/>
          <a:stretch>
            <a:fillRect/>
          </a:stretch>
        </p:blipFill>
        <p:spPr bwMode="auto">
          <a:xfrm>
            <a:off x="1143000" y="2209800"/>
            <a:ext cx="632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US" sz="2800" b="1" dirty="0" err="1"/>
              <a:t>Sudut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Ketajaman</a:t>
            </a:r>
            <a:r>
              <a:rPr lang="en-US" sz="2800" b="1" dirty="0"/>
              <a:t> </a:t>
            </a:r>
            <a:r>
              <a:rPr lang="en-US" sz="2800" b="1" dirty="0" err="1"/>
              <a:t>Penglihatan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 (</a:t>
            </a:r>
            <a:r>
              <a:rPr lang="en-US" i="1" dirty="0" smtClean="0"/>
              <a:t>visual angle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yang </a:t>
            </a:r>
            <a:r>
              <a:rPr lang="en-US" dirty="0" err="1" smtClean="0"/>
              <a:t>berhadapan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mengindikasikan</a:t>
            </a:r>
            <a:r>
              <a:rPr lang="en-US" dirty="0" smtClean="0"/>
              <a:t> </a:t>
            </a: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area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tertangkap</a:t>
            </a:r>
            <a:r>
              <a:rPr lang="en-US" dirty="0" smtClean="0"/>
              <a:t> (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). </a:t>
            </a:r>
          </a:p>
          <a:p>
            <a:pPr algn="just"/>
            <a:r>
              <a:rPr lang="en-US" dirty="0" err="1" smtClean="0"/>
              <a:t>Ketajaman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mempersepsikan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detail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dipandang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US" sz="3200" b="1" dirty="0"/>
              <a:t>Medan </a:t>
            </a:r>
            <a:r>
              <a:rPr lang="en-US" sz="3200" b="1" dirty="0" err="1"/>
              <a:t>Penglihatan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4163" indent="-284163"/>
            <a:r>
              <a:rPr lang="en-US" sz="2800" dirty="0" smtClean="0"/>
              <a:t>Medan </a:t>
            </a:r>
            <a:r>
              <a:rPr lang="en-US" sz="2800" dirty="0" err="1" smtClean="0"/>
              <a:t>penglihatan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sudut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dibentuk</a:t>
            </a:r>
            <a:r>
              <a:rPr lang="en-US" sz="2800" dirty="0" smtClean="0"/>
              <a:t>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  </a:t>
            </a:r>
            <a:r>
              <a:rPr lang="en-US" sz="2800" dirty="0" err="1" smtClean="0"/>
              <a:t>bergerak</a:t>
            </a:r>
            <a:r>
              <a:rPr lang="en-US" sz="2800" dirty="0" smtClean="0"/>
              <a:t> </a:t>
            </a:r>
            <a:r>
              <a:rPr lang="en-US" sz="2800" dirty="0" err="1" smtClean="0"/>
              <a:t>kekiri</a:t>
            </a:r>
            <a:r>
              <a:rPr lang="en-US" sz="2800" dirty="0" smtClean="0"/>
              <a:t> </a:t>
            </a:r>
            <a:r>
              <a:rPr lang="en-US" sz="2800" dirty="0" err="1" smtClean="0"/>
              <a:t>terjauh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kekanan</a:t>
            </a:r>
            <a:r>
              <a:rPr lang="en-US" sz="2800" dirty="0" smtClean="0"/>
              <a:t> </a:t>
            </a:r>
            <a:r>
              <a:rPr lang="en-US" sz="2800" dirty="0" err="1" smtClean="0"/>
              <a:t>terjauh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613</TotalTime>
  <Words>1508</Words>
  <Application>Microsoft Office PowerPoint</Application>
  <PresentationFormat>On-screen Show (4:3)</PresentationFormat>
  <Paragraphs>162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Opulent</vt:lpstr>
      <vt:lpstr>FAKTOR MANUSIA</vt:lpstr>
      <vt:lpstr>Tujuan Instruksional </vt:lpstr>
      <vt:lpstr>Penglihatan</vt:lpstr>
      <vt:lpstr>Luminans</vt:lpstr>
      <vt:lpstr>Kontras </vt:lpstr>
      <vt:lpstr>Kecerahan </vt:lpstr>
      <vt:lpstr>Gambar  Kisi-kisi Hermann</vt:lpstr>
      <vt:lpstr>Sudut dan Ketajaman Penglihatan </vt:lpstr>
      <vt:lpstr>Medan Penglihatan </vt:lpstr>
      <vt:lpstr>Medan penglihatan dibagi empat daerah yaitu :</vt:lpstr>
      <vt:lpstr>Gambar dibawah ini menunjukkan perbedaan medan penglihatan disesuaikan dengan keadaan kepala dan mata.</vt:lpstr>
      <vt:lpstr>Perhatikan gambar ilusi Ponzo berikut ini :</vt:lpstr>
      <vt:lpstr>Warna </vt:lpstr>
      <vt:lpstr>Beberapa aspek yang perlu diperhatikan dalam penggunaan warna antara lain :</vt:lpstr>
      <vt:lpstr>Kombinasi warna terjelek </vt:lpstr>
      <vt:lpstr>Kombinasi warna terbaik </vt:lpstr>
      <vt:lpstr>Beberapa aspek yang perlu diperhatikan dalam penggunaan warna antara lain :</vt:lpstr>
      <vt:lpstr>Beberapa aspek yang perlu diperhatikan dalam penggunaan warna antara lain :</vt:lpstr>
      <vt:lpstr>Pendengaran </vt:lpstr>
      <vt:lpstr>Sentuhan </vt:lpstr>
      <vt:lpstr>Pemodelan Sistem Pengolahan </vt:lpstr>
      <vt:lpstr>Model Sistem Pengolahan pada Manusia </vt:lpstr>
      <vt:lpstr>Dalam pengolahan informasi ini dibagi 2 yaitu :</vt:lpstr>
      <vt:lpstr>Memori manusia seperti ditunjukkan pada gambar berikut :</vt:lpstr>
      <vt:lpstr>Memori penyaring ini terdiri dari 3 saluran penyaring :</vt:lpstr>
      <vt:lpstr>Beberapa ciri dari memori jangka pendek yaitu :</vt:lpstr>
      <vt:lpstr>Secara umum untuk menyelesaikan suatu masalah perlu mempertimbangkan hal-hal berikut:</vt:lpstr>
      <vt:lpstr>Langkah-langkah yang dilakukan untuk mengatasi overload informasi yaitu:</vt:lpstr>
      <vt:lpstr>Langkah-langkah yang dilakukan untuk mengatasi overload informasi yaitu:</vt:lpstr>
      <vt:lpstr>Pengendalian Motorik </vt:lpstr>
      <vt:lpstr>Setiap tahapan pemrosesan aksi yang dilakukan manusia  memerlukan waktu yang berbeda-beda, yang dibedakan mejadi dua bagian yaitu :</vt:lpstr>
      <vt:lpstr>Kelompok Pengguna </vt:lpstr>
      <vt:lpstr>Langkah-langkah untuk merancang software dengan berbagai kelompok pengguna yaitu: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FAKTOR MANUSIA</dc:title>
  <dc:creator>acer</dc:creator>
  <cp:lastModifiedBy>acer</cp:lastModifiedBy>
  <cp:revision>29</cp:revision>
  <dcterms:created xsi:type="dcterms:W3CDTF">2019-02-18T10:53:59Z</dcterms:created>
  <dcterms:modified xsi:type="dcterms:W3CDTF">2019-02-19T15:59:03Z</dcterms:modified>
</cp:coreProperties>
</file>