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7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8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1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8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8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7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12E67B-0FD6-49DE-8E1B-5153B6B899E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B01CEF1-B0A2-4EA3-886A-77DD71019A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9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Variabel</a:t>
            </a:r>
            <a:r>
              <a:rPr lang="en-US" sz="3200" dirty="0" smtClean="0"/>
              <a:t>, </a:t>
            </a:r>
            <a:r>
              <a:rPr lang="en-US" sz="3200" dirty="0" err="1" smtClean="0"/>
              <a:t>tipe</a:t>
            </a:r>
            <a:r>
              <a:rPr lang="en-US" sz="3200" dirty="0" smtClean="0"/>
              <a:t> data,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aritmatika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APLIKASI VISUAL BASIC.NET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Private Sub on1_Click(</a:t>
            </a:r>
            <a:r>
              <a:rPr lang="en-US" dirty="0" err="1"/>
              <a:t>ByVal</a:t>
            </a:r>
            <a:r>
              <a:rPr lang="en-US" dirty="0"/>
              <a:t> sender As </a:t>
            </a:r>
            <a:r>
              <a:rPr lang="en-US" dirty="0" err="1"/>
              <a:t>System.Object</a:t>
            </a:r>
            <a:r>
              <a:rPr lang="en-US" dirty="0"/>
              <a:t>, </a:t>
            </a:r>
            <a:r>
              <a:rPr lang="en-US" dirty="0" err="1"/>
              <a:t>ByVal</a:t>
            </a:r>
            <a:r>
              <a:rPr lang="en-US" dirty="0"/>
              <a:t> e As </a:t>
            </a:r>
            <a:r>
              <a:rPr lang="en-US" dirty="0" err="1"/>
              <a:t>System.EventArgs</a:t>
            </a:r>
            <a:r>
              <a:rPr lang="en-US" dirty="0"/>
              <a:t>) Handles on1.Click</a:t>
            </a:r>
          </a:p>
          <a:p>
            <a:r>
              <a:rPr lang="en-US" dirty="0"/>
              <a:t>        </a:t>
            </a:r>
            <a:r>
              <a:rPr lang="en-US" dirty="0" err="1"/>
              <a:t>NILAI.Enabled</a:t>
            </a:r>
            <a:r>
              <a:rPr lang="en-US" dirty="0"/>
              <a:t> = True</a:t>
            </a:r>
          </a:p>
          <a:p>
            <a:r>
              <a:rPr lang="en-US" dirty="0"/>
              <a:t>        </a:t>
            </a:r>
            <a:r>
              <a:rPr lang="en-US" dirty="0" err="1"/>
              <a:t>satu.Enabled</a:t>
            </a:r>
            <a:r>
              <a:rPr lang="en-US" dirty="0"/>
              <a:t> = True</a:t>
            </a:r>
          </a:p>
          <a:p>
            <a:r>
              <a:rPr lang="en-US" dirty="0"/>
              <a:t>        </a:t>
            </a:r>
            <a:r>
              <a:rPr lang="en-US" dirty="0" err="1"/>
              <a:t>dua.Enabled</a:t>
            </a:r>
            <a:r>
              <a:rPr lang="en-US" dirty="0"/>
              <a:t> = True</a:t>
            </a:r>
          </a:p>
          <a:p>
            <a:r>
              <a:rPr lang="en-US" dirty="0"/>
              <a:t>        </a:t>
            </a:r>
            <a:r>
              <a:rPr lang="en-US" dirty="0" err="1"/>
              <a:t>tiga.Enabled</a:t>
            </a:r>
            <a:r>
              <a:rPr lang="en-US" dirty="0"/>
              <a:t> = True</a:t>
            </a:r>
          </a:p>
          <a:p>
            <a:r>
              <a:rPr lang="en-US" dirty="0"/>
              <a:t>        </a:t>
            </a:r>
            <a:r>
              <a:rPr lang="en-US" dirty="0" err="1"/>
              <a:t>empat.Enabled</a:t>
            </a:r>
            <a:r>
              <a:rPr lang="en-US" dirty="0"/>
              <a:t> = True</a:t>
            </a:r>
          </a:p>
          <a:p>
            <a:r>
              <a:rPr lang="en-US" dirty="0"/>
              <a:t>        </a:t>
            </a:r>
            <a:r>
              <a:rPr lang="en-US" dirty="0" err="1"/>
              <a:t>lima.Enabled</a:t>
            </a:r>
            <a:r>
              <a:rPr lang="en-US" dirty="0"/>
              <a:t> = True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setrusnya</a:t>
            </a:r>
            <a:r>
              <a:rPr lang="en-US" b="1" dirty="0" smtClean="0">
                <a:solidFill>
                  <a:srgbClr val="0070C0"/>
                </a:solidFill>
              </a:rPr>
              <a:t>…………….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    End Sub</a:t>
            </a:r>
          </a:p>
        </p:txBody>
      </p:sp>
    </p:spTree>
    <p:extLst>
      <p:ext uri="{BB962C8B-B14F-4D97-AF65-F5344CB8AC3E}">
        <p14:creationId xmlns:p14="http://schemas.microsoft.com/office/powerpoint/2010/main" val="232011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      </a:t>
            </a:r>
            <a:r>
              <a:rPr lang="en-US" dirty="0" err="1" smtClean="0"/>
              <a:t>NILAI.Enabled</a:t>
            </a:r>
            <a:r>
              <a:rPr lang="en-US" dirty="0" smtClean="0"/>
              <a:t> </a:t>
            </a:r>
            <a:r>
              <a:rPr lang="en-US" dirty="0"/>
              <a:t>= False</a:t>
            </a:r>
          </a:p>
          <a:p>
            <a:r>
              <a:rPr lang="en-US" dirty="0"/>
              <a:t>        </a:t>
            </a:r>
            <a:r>
              <a:rPr lang="en-US" dirty="0" err="1"/>
              <a:t>satu.Enabled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dua.Enabled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tiga.Enabled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empat.Enabled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lima.Enabled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enam.Enabled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tujuh.Enabled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delapan.Enabled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sembilan.Enabled</a:t>
            </a:r>
            <a:r>
              <a:rPr lang="en-US" dirty="0"/>
              <a:t> = False</a:t>
            </a:r>
          </a:p>
          <a:p>
            <a:r>
              <a:rPr lang="en-US" dirty="0"/>
              <a:t>        </a:t>
            </a:r>
            <a:r>
              <a:rPr lang="en-US" dirty="0" err="1"/>
              <a:t>nol.Enabled</a:t>
            </a:r>
            <a:r>
              <a:rPr lang="en-US" dirty="0"/>
              <a:t> = </a:t>
            </a:r>
            <a:r>
              <a:rPr lang="en-US" dirty="0" smtClean="0"/>
              <a:t>False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Dan </a:t>
            </a:r>
            <a:r>
              <a:rPr lang="en-US" b="1" dirty="0" err="1" smtClean="0">
                <a:solidFill>
                  <a:srgbClr val="0070C0"/>
                </a:solidFill>
              </a:rPr>
              <a:t>seterunya</a:t>
            </a:r>
            <a:r>
              <a:rPr lang="en-US" b="1" dirty="0" smtClean="0">
                <a:solidFill>
                  <a:srgbClr val="0070C0"/>
                </a:solidFill>
              </a:rPr>
              <a:t>…………………..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Adapun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daftar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operator </a:t>
            </a:r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aritmatika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Visual Basic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232564"/>
              </p:ext>
            </p:extLst>
          </p:nvPr>
        </p:nvGraphicFramePr>
        <p:xfrm>
          <a:off x="1378039" y="2343957"/>
          <a:ext cx="8603088" cy="3593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155"/>
                <a:gridCol w="4289970"/>
                <a:gridCol w="2769963"/>
              </a:tblGrid>
              <a:tr h="541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Operator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Fungsi </a:t>
                      </a:r>
                      <a:r>
                        <a:rPr lang="id-ID" sz="1600">
                          <a:effectLst/>
                        </a:rPr>
                        <a:t>Mathemati</a:t>
                      </a:r>
                      <a:r>
                        <a:rPr lang="en-US" sz="1600">
                          <a:effectLst/>
                        </a:rPr>
                        <a:t>ka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Contoh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+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Addition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1+2=3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Subtraction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4-1=3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^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Exponential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2^4=16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Multiplication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4*3=12,   (5*6))2=60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/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Division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12/4=3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Modulus (return the remainder from an integer division)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15 Mod 4=3     255 mod 10=5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\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Integer Division (discards the decimal places)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19\4=4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96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aritmatika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</a:t>
            </a:r>
            <a:r>
              <a:rPr lang="en-US" dirty="0" err="1" smtClean="0"/>
              <a:t>Penjumlahan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Pengurangan</a:t>
            </a:r>
            <a:endParaRPr lang="en-US" dirty="0" smtClean="0"/>
          </a:p>
          <a:p>
            <a:r>
              <a:rPr lang="en-US" dirty="0" smtClean="0"/>
              <a:t>* </a:t>
            </a:r>
            <a:r>
              <a:rPr lang="en-US" dirty="0" err="1" smtClean="0"/>
              <a:t>Perkalian</a:t>
            </a:r>
            <a:endParaRPr lang="en-US" dirty="0" smtClean="0"/>
          </a:p>
          <a:p>
            <a:r>
              <a:rPr lang="en-US" dirty="0" smtClean="0"/>
              <a:t>/ </a:t>
            </a:r>
            <a:r>
              <a:rPr lang="en-US" dirty="0" err="1" smtClean="0"/>
              <a:t>Pembagian</a:t>
            </a:r>
            <a:endParaRPr lang="en-US" dirty="0" smtClean="0"/>
          </a:p>
          <a:p>
            <a:r>
              <a:rPr lang="en-US" dirty="0" smtClean="0"/>
              <a:t>^ </a:t>
            </a:r>
            <a:r>
              <a:rPr lang="en-US" dirty="0" err="1" smtClean="0"/>
              <a:t>Pangkat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2062781" cy="1928306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Tipe-tipe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visual basic </a:t>
            </a:r>
            <a:r>
              <a:rPr lang="en-US" sz="5400" cap="none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sz="5400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lain:</a:t>
            </a:r>
            <a:r>
              <a:rPr lang="en-US" sz="8000" cap="none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sz="8000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481843"/>
              </p:ext>
            </p:extLst>
          </p:nvPr>
        </p:nvGraphicFramePr>
        <p:xfrm>
          <a:off x="1906073" y="2305319"/>
          <a:ext cx="7572778" cy="3606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312"/>
                <a:gridCol w="2588780"/>
                <a:gridCol w="4363686"/>
              </a:tblGrid>
              <a:tr h="561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Type Data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Keterangan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Integer, long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bilangan bulat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Single, double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bilangan pecahan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Currency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mata uang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teks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Boolean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logika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waktu / tanggal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Object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Tipe data untuk gambar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Variant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Tipe</a:t>
                      </a:r>
                      <a:r>
                        <a:rPr lang="en-US" sz="1400" dirty="0">
                          <a:effectLst/>
                        </a:rPr>
                        <a:t> data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variant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0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sz="5400" cap="non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Bentuk umum untuk mendeklarasikan sebuah variabel </a:t>
            </a:r>
            <a:r>
              <a:rPr lang="id-ID" sz="8000" cap="none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id-ID" sz="8000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01779"/>
              </p:ext>
            </p:extLst>
          </p:nvPr>
        </p:nvGraphicFramePr>
        <p:xfrm>
          <a:off x="1571222" y="2472744"/>
          <a:ext cx="7547020" cy="2820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501"/>
                <a:gridCol w="1886501"/>
                <a:gridCol w="1886501"/>
                <a:gridCol w="1887517"/>
              </a:tblGrid>
              <a:tr h="1149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Dim/Public/Private/Static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NamaVariabel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TipeData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6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Dim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Angka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Single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Dim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Text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String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Dim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Bilangan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Double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5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3792571" cy="1499616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021" y="635186"/>
            <a:ext cx="3176185" cy="554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0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51" y="366275"/>
            <a:ext cx="9720072" cy="63827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Koding</a:t>
            </a:r>
            <a:r>
              <a:rPr lang="en-US" dirty="0" smtClean="0"/>
              <a:t> VARIABEL, TIPE DATA, DAN ANGKA (0 – 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51" y="1146220"/>
            <a:ext cx="10399431" cy="51631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Public Class </a:t>
            </a:r>
            <a:r>
              <a:rPr lang="en-US" dirty="0" err="1"/>
              <a:t>kalkulator</a:t>
            </a:r>
            <a:endParaRPr lang="en-US" dirty="0"/>
          </a:p>
          <a:p>
            <a:r>
              <a:rPr lang="en-US" dirty="0"/>
              <a:t>    Dim </a:t>
            </a:r>
            <a:r>
              <a:rPr lang="en-US" dirty="0" err="1"/>
              <a:t>opr</a:t>
            </a:r>
            <a:r>
              <a:rPr lang="en-US" dirty="0"/>
              <a:t> As String</a:t>
            </a:r>
          </a:p>
          <a:p>
            <a:r>
              <a:rPr lang="en-US" dirty="0"/>
              <a:t>    Dim num1 As Double</a:t>
            </a:r>
          </a:p>
          <a:p>
            <a:r>
              <a:rPr lang="en-US" dirty="0"/>
              <a:t>    Dim num2 As Double</a:t>
            </a:r>
          </a:p>
          <a:p>
            <a:endParaRPr lang="en-US" dirty="0" smtClean="0"/>
          </a:p>
          <a:p>
            <a:r>
              <a:rPr lang="en-US" dirty="0" smtClean="0"/>
              <a:t>Private </a:t>
            </a:r>
            <a:r>
              <a:rPr lang="en-US" dirty="0"/>
              <a:t>Sub </a:t>
            </a:r>
            <a:r>
              <a:rPr lang="en-US" dirty="0" err="1"/>
              <a:t>satu_Click</a:t>
            </a:r>
            <a:r>
              <a:rPr lang="en-US" dirty="0"/>
              <a:t>(</a:t>
            </a:r>
            <a:r>
              <a:rPr lang="en-US" dirty="0" err="1"/>
              <a:t>ByVal</a:t>
            </a:r>
            <a:r>
              <a:rPr lang="en-US" dirty="0"/>
              <a:t> sender As </a:t>
            </a:r>
            <a:r>
              <a:rPr lang="en-US" dirty="0" err="1"/>
              <a:t>System.Object</a:t>
            </a:r>
            <a:r>
              <a:rPr lang="en-US" dirty="0"/>
              <a:t>, </a:t>
            </a:r>
            <a:r>
              <a:rPr lang="en-US" dirty="0" err="1"/>
              <a:t>ByVal</a:t>
            </a:r>
            <a:r>
              <a:rPr lang="en-US" dirty="0"/>
              <a:t> e As </a:t>
            </a:r>
            <a:r>
              <a:rPr lang="en-US" dirty="0" err="1"/>
              <a:t>System.EventArgs</a:t>
            </a:r>
            <a:r>
              <a:rPr lang="en-US" dirty="0"/>
              <a:t>) Handles </a:t>
            </a:r>
            <a:r>
              <a:rPr lang="en-US" dirty="0" err="1"/>
              <a:t>satu.Click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NILAI.Text</a:t>
            </a:r>
            <a:r>
              <a:rPr lang="en-US" dirty="0"/>
              <a:t> = </a:t>
            </a:r>
            <a:r>
              <a:rPr lang="en-US" dirty="0" err="1"/>
              <a:t>NILAI.Text</a:t>
            </a:r>
            <a:r>
              <a:rPr lang="en-US" dirty="0"/>
              <a:t> &amp; 1</a:t>
            </a:r>
          </a:p>
          <a:p>
            <a:pPr marL="0" indent="0">
              <a:buNone/>
            </a:pPr>
            <a:r>
              <a:rPr lang="en-US" dirty="0" smtClean="0"/>
              <a:t>End Sub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Dan </a:t>
            </a:r>
            <a:r>
              <a:rPr lang="en-US" b="1" dirty="0" err="1" smtClean="0">
                <a:solidFill>
                  <a:srgbClr val="0070C0"/>
                </a:solidFill>
              </a:rPr>
              <a:t>seterusnya</a:t>
            </a:r>
            <a:r>
              <a:rPr lang="en-US" b="1" dirty="0" smtClean="0">
                <a:solidFill>
                  <a:srgbClr val="0070C0"/>
                </a:solidFill>
              </a:rPr>
              <a:t>…………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angka</a:t>
            </a:r>
            <a:r>
              <a:rPr lang="en-US" b="1" dirty="0" smtClean="0">
                <a:solidFill>
                  <a:srgbClr val="0070C0"/>
                </a:solidFill>
              </a:rPr>
              <a:t> 0 - 9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8947" y="1596980"/>
            <a:ext cx="2781836" cy="14295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16699" y="1596979"/>
            <a:ext cx="2253802" cy="1339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terlebuh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dahulu</a:t>
            </a:r>
            <a:r>
              <a:rPr lang="en-US" dirty="0" smtClean="0">
                <a:solidFill>
                  <a:srgbClr val="FF0000"/>
                </a:solidFill>
              </a:rPr>
              <a:t> variable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tentukan</a:t>
            </a:r>
            <a:r>
              <a:rPr lang="en-US" dirty="0" smtClean="0">
                <a:solidFill>
                  <a:srgbClr val="FF0000"/>
                </a:solidFill>
              </a:rPr>
              <a:t> type </a:t>
            </a:r>
            <a:r>
              <a:rPr lang="en-US" dirty="0" err="1" smtClean="0">
                <a:solidFill>
                  <a:srgbClr val="FF0000"/>
                </a:solidFill>
              </a:rPr>
              <a:t>datanya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53814" y="2137893"/>
            <a:ext cx="643944" cy="32197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7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32007" cy="61251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Koding</a:t>
            </a:r>
            <a:r>
              <a:rPr lang="en-US" dirty="0" smtClean="0"/>
              <a:t> Operator </a:t>
            </a:r>
            <a:r>
              <a:rPr lang="en-US" dirty="0" err="1" smtClean="0"/>
              <a:t>aritmatika</a:t>
            </a:r>
            <a:r>
              <a:rPr lang="en-US" dirty="0" smtClean="0"/>
              <a:t> (+, - , * , /, ^, </a:t>
            </a:r>
            <a:r>
              <a:rPr lang="en-US" dirty="0" err="1" smtClean="0"/>
              <a:t>dst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13645"/>
            <a:ext cx="9720073" cy="4995715"/>
          </a:xfrm>
        </p:spPr>
        <p:txBody>
          <a:bodyPr>
            <a:normAutofit/>
          </a:bodyPr>
          <a:lstStyle/>
          <a:p>
            <a:r>
              <a:rPr lang="en-US" dirty="0"/>
              <a:t> Private Sub </a:t>
            </a:r>
            <a:r>
              <a:rPr lang="en-US" dirty="0" err="1"/>
              <a:t>KURANG_Click</a:t>
            </a:r>
            <a:r>
              <a:rPr lang="en-US" dirty="0"/>
              <a:t>(</a:t>
            </a:r>
            <a:r>
              <a:rPr lang="en-US" dirty="0" err="1"/>
              <a:t>ByVal</a:t>
            </a:r>
            <a:r>
              <a:rPr lang="en-US" dirty="0"/>
              <a:t> sender As </a:t>
            </a:r>
            <a:r>
              <a:rPr lang="en-US" dirty="0" err="1"/>
              <a:t>System.Object</a:t>
            </a:r>
            <a:r>
              <a:rPr lang="en-US" dirty="0"/>
              <a:t>, </a:t>
            </a:r>
            <a:r>
              <a:rPr lang="en-US" dirty="0" err="1"/>
              <a:t>ByVal</a:t>
            </a:r>
            <a:r>
              <a:rPr lang="en-US" dirty="0"/>
              <a:t> e As </a:t>
            </a:r>
            <a:r>
              <a:rPr lang="en-US" dirty="0" err="1"/>
              <a:t>System.EventArgs</a:t>
            </a:r>
            <a:r>
              <a:rPr lang="en-US" dirty="0"/>
              <a:t>) Handles </a:t>
            </a:r>
            <a:r>
              <a:rPr lang="en-US" dirty="0" err="1"/>
              <a:t>KURANG.Click</a:t>
            </a:r>
            <a:endParaRPr lang="en-US" dirty="0"/>
          </a:p>
          <a:p>
            <a:r>
              <a:rPr lang="en-US" dirty="0"/>
              <a:t>        num1 = </a:t>
            </a:r>
            <a:r>
              <a:rPr lang="en-US" dirty="0" err="1"/>
              <a:t>NILAI.Text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NILAI.Text</a:t>
            </a:r>
            <a:r>
              <a:rPr lang="en-US" dirty="0"/>
              <a:t> = ""</a:t>
            </a:r>
          </a:p>
          <a:p>
            <a:r>
              <a:rPr lang="en-US" dirty="0"/>
              <a:t>        </a:t>
            </a:r>
            <a:r>
              <a:rPr lang="en-US" dirty="0" err="1"/>
              <a:t>opr</a:t>
            </a:r>
            <a:r>
              <a:rPr lang="en-US" dirty="0"/>
              <a:t> = </a:t>
            </a:r>
            <a:r>
              <a:rPr lang="en-US" dirty="0" smtClean="0"/>
              <a:t>“+"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NILAI.Focus</a:t>
            </a:r>
            <a:r>
              <a:rPr lang="en-US" dirty="0"/>
              <a:t>()</a:t>
            </a:r>
          </a:p>
          <a:p>
            <a:r>
              <a:rPr lang="en-US" dirty="0"/>
              <a:t>    End Sub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Dan </a:t>
            </a:r>
            <a:r>
              <a:rPr lang="en-US" b="1" dirty="0" err="1" smtClean="0">
                <a:solidFill>
                  <a:srgbClr val="0070C0"/>
                </a:solidFill>
              </a:rPr>
              <a:t>seterusnya</a:t>
            </a:r>
            <a:r>
              <a:rPr lang="en-US" b="1" dirty="0" smtClean="0">
                <a:solidFill>
                  <a:srgbClr val="0070C0"/>
                </a:solidFill>
              </a:rPr>
              <a:t> ….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operator </a:t>
            </a:r>
            <a:r>
              <a:rPr lang="en-US" b="1" dirty="0" err="1" smtClean="0">
                <a:solidFill>
                  <a:srgbClr val="0070C0"/>
                </a:solidFill>
              </a:rPr>
              <a:t>aritmatikan</a:t>
            </a:r>
            <a:r>
              <a:rPr lang="en-US" b="1" dirty="0" smtClean="0">
                <a:solidFill>
                  <a:srgbClr val="0070C0"/>
                </a:solidFill>
              </a:rPr>
              <a:t> (+, -, * , /, ^, </a:t>
            </a:r>
            <a:r>
              <a:rPr lang="en-US" b="1" dirty="0" err="1" smtClean="0">
                <a:solidFill>
                  <a:srgbClr val="0070C0"/>
                </a:solidFill>
              </a:rPr>
              <a:t>dst</a:t>
            </a:r>
            <a:r>
              <a:rPr lang="en-US" b="1" dirty="0" smtClean="0">
                <a:solidFill>
                  <a:srgbClr val="0070C0"/>
                </a:solidFill>
              </a:rPr>
              <a:t>….)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4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1251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Koding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(=)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6524"/>
            <a:ext cx="9720073" cy="498283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Private Sub </a:t>
            </a:r>
            <a:r>
              <a:rPr lang="en-US" dirty="0" err="1"/>
              <a:t>SAMADENGAN_Click</a:t>
            </a:r>
            <a:r>
              <a:rPr lang="en-US" dirty="0"/>
              <a:t>(</a:t>
            </a:r>
            <a:r>
              <a:rPr lang="en-US" dirty="0" err="1"/>
              <a:t>ByVal</a:t>
            </a:r>
            <a:r>
              <a:rPr lang="en-US" dirty="0"/>
              <a:t> sender As </a:t>
            </a:r>
            <a:r>
              <a:rPr lang="en-US" dirty="0" err="1"/>
              <a:t>System.Object</a:t>
            </a:r>
            <a:r>
              <a:rPr lang="en-US" dirty="0"/>
              <a:t>, </a:t>
            </a:r>
            <a:r>
              <a:rPr lang="en-US" dirty="0" err="1"/>
              <a:t>ByVal</a:t>
            </a:r>
            <a:r>
              <a:rPr lang="en-US" dirty="0"/>
              <a:t> e As </a:t>
            </a:r>
            <a:r>
              <a:rPr lang="en-US" dirty="0" err="1"/>
              <a:t>System.EventArgs</a:t>
            </a:r>
            <a:r>
              <a:rPr lang="en-US" dirty="0"/>
              <a:t>) Handles </a:t>
            </a:r>
            <a:r>
              <a:rPr lang="en-US" dirty="0" err="1"/>
              <a:t>SAMADENGAN.Click</a:t>
            </a:r>
            <a:endParaRPr lang="en-US" dirty="0"/>
          </a:p>
          <a:p>
            <a:r>
              <a:rPr lang="en-US" dirty="0"/>
              <a:t>        num2 = </a:t>
            </a:r>
            <a:r>
              <a:rPr lang="en-US" dirty="0" err="1"/>
              <a:t>NILAI.Text</a:t>
            </a:r>
            <a:endParaRPr lang="en-US" dirty="0"/>
          </a:p>
          <a:p>
            <a:r>
              <a:rPr lang="en-US" dirty="0"/>
              <a:t>        If </a:t>
            </a:r>
            <a:r>
              <a:rPr lang="en-US" dirty="0" err="1"/>
              <a:t>opr</a:t>
            </a:r>
            <a:r>
              <a:rPr lang="en-US" dirty="0"/>
              <a:t> = "+" Then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num1 + num2</a:t>
            </a:r>
          </a:p>
          <a:p>
            <a:r>
              <a:rPr lang="en-US" dirty="0"/>
              <a:t>    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 = "-" Then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num1 - num2</a:t>
            </a:r>
          </a:p>
          <a:p>
            <a:r>
              <a:rPr lang="en-US" dirty="0"/>
              <a:t>    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 = "*" Then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num1 * num2</a:t>
            </a:r>
          </a:p>
          <a:p>
            <a:r>
              <a:rPr lang="en-US" dirty="0"/>
              <a:t>    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 = "/" Then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num1 / num2</a:t>
            </a:r>
          </a:p>
          <a:p>
            <a:r>
              <a:rPr lang="en-US" dirty="0"/>
              <a:t>        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 = "^" Then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num1 ^ num2</a:t>
            </a:r>
          </a:p>
          <a:p>
            <a:r>
              <a:rPr lang="en-US" dirty="0"/>
              <a:t>        Else</a:t>
            </a:r>
          </a:p>
          <a:p>
            <a:r>
              <a:rPr lang="en-US" dirty="0"/>
              <a:t>            </a:t>
            </a:r>
            <a:r>
              <a:rPr lang="en-US" dirty="0" err="1"/>
              <a:t>NILAI.Text</a:t>
            </a:r>
            <a:r>
              <a:rPr lang="en-US" dirty="0"/>
              <a:t> = "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"</a:t>
            </a:r>
          </a:p>
          <a:p>
            <a:r>
              <a:rPr lang="en-US" dirty="0"/>
              <a:t>        End If</a:t>
            </a:r>
          </a:p>
          <a:p>
            <a:r>
              <a:rPr lang="en-US" dirty="0"/>
              <a:t>    End </a:t>
            </a:r>
            <a:r>
              <a:rPr lang="en-US" dirty="0" smtClean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153817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490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Variabel, tipe data, operasi aritmatika</vt:lpstr>
      <vt:lpstr>Adapun daftar operator aritmatika Visual Basic</vt:lpstr>
      <vt:lpstr>Operator aritmatika</vt:lpstr>
      <vt:lpstr>Tipe-tipe data yang terdapat dalam visual basic antara lain: </vt:lpstr>
      <vt:lpstr>Bentuk umum untuk mendeklarasikan sebuah variabel  </vt:lpstr>
      <vt:lpstr>latihan</vt:lpstr>
      <vt:lpstr>Koding VARIABEL, TIPE DATA, DAN ANGKA (0 – 9) </vt:lpstr>
      <vt:lpstr>Koding Operator aritmatika (+, - , * , /, ^, dst…)</vt:lpstr>
      <vt:lpstr>Koding untuk menampilkan hasil (=)</vt:lpstr>
      <vt:lpstr>Fungsi ON</vt:lpstr>
      <vt:lpstr>Fungsi OFF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Variabel, tipe data, operasi aritmatika</dc:title>
  <dc:creator>Teknik Industri</dc:creator>
  <cp:lastModifiedBy>Teknik Industri</cp:lastModifiedBy>
  <cp:revision>15</cp:revision>
  <dcterms:created xsi:type="dcterms:W3CDTF">2020-03-11T03:57:53Z</dcterms:created>
  <dcterms:modified xsi:type="dcterms:W3CDTF">2020-03-12T02:22:36Z</dcterms:modified>
</cp:coreProperties>
</file>