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84" r:id="rId2"/>
  </p:sldMasterIdLst>
  <p:notesMasterIdLst>
    <p:notesMasterId r:id="rId47"/>
  </p:notesMasterIdLst>
  <p:sldIdLst>
    <p:sldId id="256" r:id="rId3"/>
    <p:sldId id="311" r:id="rId4"/>
    <p:sldId id="268" r:id="rId5"/>
    <p:sldId id="269" r:id="rId6"/>
    <p:sldId id="270" r:id="rId7"/>
    <p:sldId id="257" r:id="rId8"/>
    <p:sldId id="259" r:id="rId9"/>
    <p:sldId id="271" r:id="rId10"/>
    <p:sldId id="272" r:id="rId11"/>
    <p:sldId id="273" r:id="rId12"/>
    <p:sldId id="274" r:id="rId13"/>
    <p:sldId id="275" r:id="rId14"/>
    <p:sldId id="276" r:id="rId15"/>
    <p:sldId id="277" r:id="rId16"/>
    <p:sldId id="278" r:id="rId17"/>
    <p:sldId id="279" r:id="rId18"/>
    <p:sldId id="280" r:id="rId19"/>
    <p:sldId id="281" r:id="rId20"/>
    <p:sldId id="312" r:id="rId21"/>
    <p:sldId id="310" r:id="rId22"/>
    <p:sldId id="283" r:id="rId23"/>
    <p:sldId id="284" r:id="rId24"/>
    <p:sldId id="285" r:id="rId25"/>
    <p:sldId id="286" r:id="rId26"/>
    <p:sldId id="287" r:id="rId27"/>
    <p:sldId id="288" r:id="rId28"/>
    <p:sldId id="289" r:id="rId29"/>
    <p:sldId id="290" r:id="rId30"/>
    <p:sldId id="291" r:id="rId31"/>
    <p:sldId id="292" r:id="rId32"/>
    <p:sldId id="293" r:id="rId33"/>
    <p:sldId id="294" r:id="rId34"/>
    <p:sldId id="295" r:id="rId35"/>
    <p:sldId id="296" r:id="rId36"/>
    <p:sldId id="297" r:id="rId37"/>
    <p:sldId id="298" r:id="rId38"/>
    <p:sldId id="299" r:id="rId39"/>
    <p:sldId id="309" r:id="rId40"/>
    <p:sldId id="300" r:id="rId41"/>
    <p:sldId id="313" r:id="rId42"/>
    <p:sldId id="314" r:id="rId43"/>
    <p:sldId id="315" r:id="rId44"/>
    <p:sldId id="301" r:id="rId45"/>
    <p:sldId id="302" r:id="rId4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CC"/>
    <a:srgbClr val="D8FB9F"/>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3827" autoAdjust="0"/>
  </p:normalViewPr>
  <p:slideViewPr>
    <p:cSldViewPr>
      <p:cViewPr>
        <p:scale>
          <a:sx n="57" d="100"/>
          <a:sy n="57" d="100"/>
        </p:scale>
        <p:origin x="-1662" y="-18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notesMaster" Target="notesMasters/notesMaster1.xml"/><Relationship Id="rId50"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presProps" Target="presProps.xml"/><Relationship Id="rId8" Type="http://schemas.openxmlformats.org/officeDocument/2006/relationships/slide" Target="slides/slide6.xml"/><Relationship Id="rId51"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761989B-467A-4067-8E83-3E287126813F}" type="datetimeFigureOut">
              <a:rPr lang="id-ID" smtClean="0"/>
              <a:pPr/>
              <a:t>04/03/2020</a:t>
            </a:fld>
            <a:endParaRPr lang="id-ID"/>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d-ID"/>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d-ID"/>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AFA8534-01F5-4317-AB31-3398E2F5B7B6}" type="slidenum">
              <a:rPr lang="id-ID" smtClean="0"/>
              <a:pPr/>
              <a:t>‹#›</a:t>
            </a:fld>
            <a:endParaRPr lang="id-ID"/>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dirty="0"/>
          </a:p>
        </p:txBody>
      </p:sp>
      <p:sp>
        <p:nvSpPr>
          <p:cNvPr id="4" name="Slide Number Placeholder 3"/>
          <p:cNvSpPr>
            <a:spLocks noGrp="1"/>
          </p:cNvSpPr>
          <p:nvPr>
            <p:ph type="sldNum" sz="quarter" idx="10"/>
          </p:nvPr>
        </p:nvSpPr>
        <p:spPr/>
        <p:txBody>
          <a:bodyPr/>
          <a:lstStyle/>
          <a:p>
            <a:fld id="{5AFA8534-01F5-4317-AB31-3398E2F5B7B6}" type="slidenum">
              <a:rPr lang="id-ID" smtClean="0"/>
              <a:pPr/>
              <a:t>1</a:t>
            </a:fld>
            <a:endParaRPr lang="id-ID"/>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dirty="0"/>
          </a:p>
        </p:txBody>
      </p:sp>
      <p:sp>
        <p:nvSpPr>
          <p:cNvPr id="4" name="Slide Number Placeholder 3"/>
          <p:cNvSpPr>
            <a:spLocks noGrp="1"/>
          </p:cNvSpPr>
          <p:nvPr>
            <p:ph type="sldNum" sz="quarter" idx="10"/>
          </p:nvPr>
        </p:nvSpPr>
        <p:spPr/>
        <p:txBody>
          <a:bodyPr/>
          <a:lstStyle/>
          <a:p>
            <a:fld id="{5AFA8534-01F5-4317-AB31-3398E2F5B7B6}" type="slidenum">
              <a:rPr lang="id-ID" smtClean="0"/>
              <a:pPr/>
              <a:t>29</a:t>
            </a:fld>
            <a:endParaRPr lang="id-ID"/>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Isosceles Triangle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540544" y="776288"/>
            <a:ext cx="8062912" cy="1470025"/>
          </a:xfrm>
        </p:spPr>
        <p:txBody>
          <a:bodyPr anchor="b">
            <a:normAutofit/>
          </a:bodyPr>
          <a:lstStyle>
            <a:lvl1pPr algn="r">
              <a:defRPr sz="4400"/>
            </a:lvl1pPr>
          </a:lstStyle>
          <a:p>
            <a:r>
              <a:rPr kumimoji="0" lang="en-US" smtClean="0"/>
              <a:t>Click to edit Master title style</a:t>
            </a:r>
            <a:endParaRPr kumimoji="0" lang="en-US"/>
          </a:p>
        </p:txBody>
      </p:sp>
      <p:sp>
        <p:nvSpPr>
          <p:cNvPr id="9" name="Subtitl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1371600" y="6012656"/>
            <a:ext cx="5791200" cy="365125"/>
          </a:xfrm>
        </p:spPr>
        <p:txBody>
          <a:bodyPr tIns="0" bIns="0" anchor="t"/>
          <a:lstStyle>
            <a:lvl1pPr algn="r">
              <a:defRPr sz="1000"/>
            </a:lvl1pPr>
          </a:lstStyle>
          <a:p>
            <a:fld id="{02D103B1-FEED-4C29-8D9D-3CE69082F29A}" type="datetimeFigureOut">
              <a:rPr lang="en-US" smtClean="0"/>
              <a:pPr/>
              <a:t>3/4/2020</a:t>
            </a:fld>
            <a:endParaRPr lang="en-US"/>
          </a:p>
        </p:txBody>
      </p:sp>
      <p:sp>
        <p:nvSpPr>
          <p:cNvPr id="17" name="Footer Placeholder 16"/>
          <p:cNvSpPr>
            <a:spLocks noGrp="1"/>
          </p:cNvSpPr>
          <p:nvPr>
            <p:ph type="ftr" sz="quarter" idx="11"/>
          </p:nvPr>
        </p:nvSpPr>
        <p:spPr>
          <a:xfrm>
            <a:off x="1371600" y="5650704"/>
            <a:ext cx="5791200" cy="365125"/>
          </a:xfrm>
        </p:spPr>
        <p:txBody>
          <a:bodyPr tIns="0" bIns="0" anchor="b"/>
          <a:lstStyle>
            <a:lvl1pPr algn="r">
              <a:defRPr sz="1100"/>
            </a:lvl1pPr>
          </a:lstStyle>
          <a:p>
            <a:endParaRPr lang="en-US"/>
          </a:p>
        </p:txBody>
      </p:sp>
      <p:sp>
        <p:nvSpPr>
          <p:cNvPr id="29" name="Slide Number Placeholder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70B2DA72-71E7-48C0-9A5C-47076B77C21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2D103B1-FEED-4C29-8D9D-3CE69082F29A}" type="datetimeFigureOut">
              <a:rPr lang="en-US" smtClean="0"/>
              <a:pPr/>
              <a:t>3/4/2020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B2DA72-71E7-48C0-9A5C-47076B77C21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81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2D103B1-FEED-4C29-8D9D-3CE69082F29A}" type="datetimeFigureOut">
              <a:rPr lang="en-US" smtClean="0"/>
              <a:pPr/>
              <a:t>3/4/2020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B2DA72-71E7-48C0-9A5C-47076B77C218}"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Isosceles Triangle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540544" y="776288"/>
            <a:ext cx="8062912" cy="1470025"/>
          </a:xfrm>
        </p:spPr>
        <p:txBody>
          <a:bodyPr anchor="b">
            <a:normAutofit/>
          </a:bodyPr>
          <a:lstStyle>
            <a:lvl1pPr algn="r">
              <a:defRPr sz="4400"/>
            </a:lvl1pPr>
          </a:lstStyle>
          <a:p>
            <a:r>
              <a:rPr kumimoji="0" lang="en-US" smtClean="0"/>
              <a:t>Click to edit Master title style</a:t>
            </a:r>
            <a:endParaRPr kumimoji="0" lang="en-US"/>
          </a:p>
        </p:txBody>
      </p:sp>
      <p:sp>
        <p:nvSpPr>
          <p:cNvPr id="9" name="Subtitl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1371600" y="6012656"/>
            <a:ext cx="5791200" cy="365125"/>
          </a:xfrm>
        </p:spPr>
        <p:txBody>
          <a:bodyPr tIns="0" bIns="0" anchor="t"/>
          <a:lstStyle>
            <a:lvl1pPr algn="r">
              <a:defRPr sz="1000"/>
            </a:lvl1pPr>
          </a:lstStyle>
          <a:p>
            <a:fld id="{02D103B1-FEED-4C29-8D9D-3CE69082F29A}" type="datetimeFigureOut">
              <a:rPr lang="en-US" smtClean="0"/>
              <a:pPr/>
              <a:t>3/4/2020</a:t>
            </a:fld>
            <a:endParaRPr lang="en-US"/>
          </a:p>
        </p:txBody>
      </p:sp>
      <p:sp>
        <p:nvSpPr>
          <p:cNvPr id="17" name="Footer Placeholder 16"/>
          <p:cNvSpPr>
            <a:spLocks noGrp="1"/>
          </p:cNvSpPr>
          <p:nvPr>
            <p:ph type="ftr" sz="quarter" idx="11"/>
          </p:nvPr>
        </p:nvSpPr>
        <p:spPr>
          <a:xfrm>
            <a:off x="1371600" y="5650704"/>
            <a:ext cx="5791200" cy="365125"/>
          </a:xfrm>
        </p:spPr>
        <p:txBody>
          <a:bodyPr tIns="0" bIns="0" anchor="b"/>
          <a:lstStyle>
            <a:lvl1pPr algn="r">
              <a:defRPr sz="1100"/>
            </a:lvl1pPr>
          </a:lstStyle>
          <a:p>
            <a:endParaRPr lang="en-US"/>
          </a:p>
        </p:txBody>
      </p:sp>
      <p:sp>
        <p:nvSpPr>
          <p:cNvPr id="29" name="Slide Number Placeholder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70B2DA72-71E7-48C0-9A5C-47076B77C218}"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399032"/>
          </a:xfrm>
        </p:spPr>
        <p:txBody>
          <a:bodyPr/>
          <a:lstStyle/>
          <a:p>
            <a:r>
              <a:rPr kumimoji="0" lang="en-US" smtClean="0"/>
              <a:t>Click to edit Master title style</a:t>
            </a:r>
            <a:endParaRPr kumimoji="0" lang="en-US"/>
          </a:p>
        </p:txBody>
      </p:sp>
      <p:sp>
        <p:nvSpPr>
          <p:cNvPr id="3" name="Content Placeholder 2"/>
          <p:cNvSpPr>
            <a:spLocks noGrp="1"/>
          </p:cNvSpPr>
          <p:nvPr>
            <p:ph idx="1"/>
          </p:nvPr>
        </p:nvSpPr>
        <p:spPr>
          <a:xfrm>
            <a:off x="457200" y="1882808"/>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791456" y="6480048"/>
            <a:ext cx="2133600" cy="301752"/>
          </a:xfrm>
        </p:spPr>
        <p:txBody>
          <a:bodyPr/>
          <a:lstStyle/>
          <a:p>
            <a:fld id="{02D103B1-FEED-4C29-8D9D-3CE69082F29A}" type="datetimeFigureOut">
              <a:rPr lang="en-US" smtClean="0"/>
              <a:pPr/>
              <a:t>3/4/2020</a:t>
            </a:fld>
            <a:endParaRPr lang="en-US"/>
          </a:p>
        </p:txBody>
      </p:sp>
      <p:sp>
        <p:nvSpPr>
          <p:cNvPr id="5" name="Footer Placeholder 4"/>
          <p:cNvSpPr>
            <a:spLocks noGrp="1"/>
          </p:cNvSpPr>
          <p:nvPr>
            <p:ph type="ftr" sz="quarter" idx="11"/>
          </p:nvPr>
        </p:nvSpPr>
        <p:spPr>
          <a:xfrm>
            <a:off x="457200" y="6480969"/>
            <a:ext cx="4260056" cy="300831"/>
          </a:xfrm>
        </p:spPr>
        <p:txBody>
          <a:bodyPr/>
          <a:lstStyle/>
          <a:p>
            <a:endParaRPr lang="en-US"/>
          </a:p>
        </p:txBody>
      </p:sp>
      <p:sp>
        <p:nvSpPr>
          <p:cNvPr id="6" name="Slide Number Placeholder 5"/>
          <p:cNvSpPr>
            <a:spLocks noGrp="1"/>
          </p:cNvSpPr>
          <p:nvPr>
            <p:ph type="sldNum" sz="quarter" idx="12"/>
          </p:nvPr>
        </p:nvSpPr>
        <p:spPr/>
        <p:txBody>
          <a:bodyPr/>
          <a:lstStyle/>
          <a:p>
            <a:fld id="{70B2DA72-71E7-48C0-9A5C-47076B77C218}"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1"/>
      </p:bgRef>
    </p:bg>
    <p:spTree>
      <p:nvGrpSpPr>
        <p:cNvPr id="1" name=""/>
        <p:cNvGrpSpPr/>
        <p:nvPr/>
      </p:nvGrpSpPr>
      <p:grpSpPr>
        <a:xfrm>
          <a:off x="0" y="0"/>
          <a:ext cx="0" cy="0"/>
          <a:chOff x="0" y="0"/>
          <a:chExt cx="0" cy="0"/>
        </a:xfrm>
      </p:grpSpPr>
      <p:sp>
        <p:nvSpPr>
          <p:cNvPr id="9" name="Right Triangle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Isosceles Triangle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Date Placeholder 3"/>
          <p:cNvSpPr>
            <a:spLocks noGrp="1"/>
          </p:cNvSpPr>
          <p:nvPr>
            <p:ph type="dt" sz="half" idx="10"/>
          </p:nvPr>
        </p:nvSpPr>
        <p:spPr>
          <a:xfrm>
            <a:off x="6955632" y="6477000"/>
            <a:ext cx="2133600" cy="304800"/>
          </a:xfrm>
        </p:spPr>
        <p:txBody>
          <a:bodyPr/>
          <a:lstStyle/>
          <a:p>
            <a:fld id="{02D103B1-FEED-4C29-8D9D-3CE69082F29A}" type="datetimeFigureOut">
              <a:rPr lang="en-US" smtClean="0"/>
              <a:pPr/>
              <a:t>3/4/2020</a:t>
            </a:fld>
            <a:endParaRPr lang="en-US"/>
          </a:p>
        </p:txBody>
      </p:sp>
      <p:sp>
        <p:nvSpPr>
          <p:cNvPr id="5" name="Footer Placeholder 4"/>
          <p:cNvSpPr>
            <a:spLocks noGrp="1"/>
          </p:cNvSpPr>
          <p:nvPr>
            <p:ph type="ftr" sz="quarter" idx="11"/>
          </p:nvPr>
        </p:nvSpPr>
        <p:spPr>
          <a:xfrm>
            <a:off x="2619376" y="6480969"/>
            <a:ext cx="4260056" cy="300831"/>
          </a:xfrm>
        </p:spPr>
        <p:txBody>
          <a:bodyPr/>
          <a:lstStyle/>
          <a:p>
            <a:endParaRPr lang="en-US"/>
          </a:p>
        </p:txBody>
      </p:sp>
      <p:sp>
        <p:nvSpPr>
          <p:cNvPr id="6" name="Slide Number Placeholder 5"/>
          <p:cNvSpPr>
            <a:spLocks noGrp="1"/>
          </p:cNvSpPr>
          <p:nvPr>
            <p:ph type="sldNum" sz="quarter" idx="12"/>
          </p:nvPr>
        </p:nvSpPr>
        <p:spPr>
          <a:xfrm>
            <a:off x="8451056" y="809624"/>
            <a:ext cx="502920" cy="300831"/>
          </a:xfrm>
        </p:spPr>
        <p:txBody>
          <a:bodyPr/>
          <a:lstStyle/>
          <a:p>
            <a:fld id="{70B2DA72-71E7-48C0-9A5C-47076B77C218}" type="slidenum">
              <a:rPr lang="en-US" smtClean="0"/>
              <a:pPr/>
              <a:t>‹#›</a:t>
            </a:fld>
            <a:endParaRPr lang="en-US"/>
          </a:p>
        </p:txBody>
      </p:sp>
      <p:cxnSp>
        <p:nvCxnSpPr>
          <p:cNvPr id="11" name="Straight Connector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Tree>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lgn="l">
              <a:defRPr/>
            </a:lvl1p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4791456" y="6480969"/>
            <a:ext cx="2133600" cy="301752"/>
          </a:xfrm>
        </p:spPr>
        <p:txBody>
          <a:bodyPr/>
          <a:lstStyle/>
          <a:p>
            <a:fld id="{02D103B1-FEED-4C29-8D9D-3CE69082F29A}" type="datetimeFigureOut">
              <a:rPr lang="en-US" smtClean="0"/>
              <a:pPr/>
              <a:t>3/4/2020</a:t>
            </a:fld>
            <a:endParaRPr lang="en-US"/>
          </a:p>
        </p:txBody>
      </p:sp>
      <p:sp>
        <p:nvSpPr>
          <p:cNvPr id="6" name="Footer Placeholder 5"/>
          <p:cNvSpPr>
            <a:spLocks noGrp="1"/>
          </p:cNvSpPr>
          <p:nvPr>
            <p:ph type="ftr" sz="quarter" idx="11"/>
          </p:nvPr>
        </p:nvSpPr>
        <p:spPr>
          <a:xfrm>
            <a:off x="457200" y="6480969"/>
            <a:ext cx="4260056" cy="301752"/>
          </a:xfrm>
        </p:spPr>
        <p:txBody>
          <a:bodyPr/>
          <a:lstStyle/>
          <a:p>
            <a:endParaRPr lang="en-US"/>
          </a:p>
        </p:txBody>
      </p:sp>
      <p:sp>
        <p:nvSpPr>
          <p:cNvPr id="7" name="Slide Number Placeholder 6"/>
          <p:cNvSpPr>
            <a:spLocks noGrp="1"/>
          </p:cNvSpPr>
          <p:nvPr>
            <p:ph type="sldNum" sz="quarter" idx="12"/>
          </p:nvPr>
        </p:nvSpPr>
        <p:spPr>
          <a:xfrm>
            <a:off x="7589520" y="6480969"/>
            <a:ext cx="502920" cy="301752"/>
          </a:xfrm>
        </p:spPr>
        <p:txBody>
          <a:bodyPr/>
          <a:lstStyle/>
          <a:p>
            <a:fld id="{70B2DA72-71E7-48C0-9A5C-47076B77C218}" type="slidenum">
              <a:rPr lang="en-US" smtClean="0"/>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a:xfrm>
            <a:off x="4791456" y="6480969"/>
            <a:ext cx="2130552" cy="301752"/>
          </a:xfrm>
        </p:spPr>
        <p:txBody>
          <a:bodyPr/>
          <a:lstStyle/>
          <a:p>
            <a:fld id="{02D103B1-FEED-4C29-8D9D-3CE69082F29A}" type="datetimeFigureOut">
              <a:rPr lang="en-US" smtClean="0"/>
              <a:pPr/>
              <a:t>3/4/2020</a:t>
            </a:fld>
            <a:endParaRPr lang="en-US"/>
          </a:p>
        </p:txBody>
      </p:sp>
      <p:sp>
        <p:nvSpPr>
          <p:cNvPr id="8" name="Footer Placeholder 7"/>
          <p:cNvSpPr>
            <a:spLocks noGrp="1"/>
          </p:cNvSpPr>
          <p:nvPr>
            <p:ph type="ftr" sz="quarter" idx="11"/>
          </p:nvPr>
        </p:nvSpPr>
        <p:spPr>
          <a:xfrm>
            <a:off x="457200" y="6480969"/>
            <a:ext cx="4261104" cy="301752"/>
          </a:xfrm>
        </p:spPr>
        <p:txBody>
          <a:bodyPr/>
          <a:lstStyle/>
          <a:p>
            <a:endParaRPr lang="en-US"/>
          </a:p>
        </p:txBody>
      </p:sp>
      <p:sp>
        <p:nvSpPr>
          <p:cNvPr id="9" name="Slide Number Placeholder 8"/>
          <p:cNvSpPr>
            <a:spLocks noGrp="1"/>
          </p:cNvSpPr>
          <p:nvPr>
            <p:ph type="sldNum" sz="quarter" idx="12"/>
          </p:nvPr>
        </p:nvSpPr>
        <p:spPr>
          <a:xfrm>
            <a:off x="7589520" y="6483096"/>
            <a:ext cx="502920" cy="301752"/>
          </a:xfrm>
        </p:spPr>
        <p:txBody>
          <a:bodyPr/>
          <a:lstStyle>
            <a:lvl1pPr algn="ctr">
              <a:defRPr/>
            </a:lvl1pPr>
          </a:lstStyle>
          <a:p>
            <a:fld id="{70B2DA72-71E7-48C0-9A5C-47076B77C218}"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2D103B1-FEED-4C29-8D9D-3CE69082F29A}" type="datetimeFigureOut">
              <a:rPr lang="en-US" smtClean="0"/>
              <a:pPr/>
              <a:t>3/4/2020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0B2DA72-71E7-48C0-9A5C-47076B77C218}" type="slidenum">
              <a:rPr lang="en-US" smtClean="0"/>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791456" y="6480969"/>
            <a:ext cx="2133600" cy="301752"/>
          </a:xfrm>
        </p:spPr>
        <p:txBody>
          <a:bodyPr/>
          <a:lstStyle/>
          <a:p>
            <a:fld id="{02D103B1-FEED-4C29-8D9D-3CE69082F29A}" type="datetimeFigureOut">
              <a:rPr lang="en-US" smtClean="0"/>
              <a:pPr/>
              <a:t>3/4/2020</a:t>
            </a:fld>
            <a:endParaRPr lang="en-US"/>
          </a:p>
        </p:txBody>
      </p:sp>
      <p:sp>
        <p:nvSpPr>
          <p:cNvPr id="3" name="Footer Placeholder 2"/>
          <p:cNvSpPr>
            <a:spLocks noGrp="1"/>
          </p:cNvSpPr>
          <p:nvPr>
            <p:ph type="ftr" sz="quarter" idx="11"/>
          </p:nvPr>
        </p:nvSpPr>
        <p:spPr>
          <a:xfrm>
            <a:off x="457200" y="6481890"/>
            <a:ext cx="4260056" cy="300831"/>
          </a:xfrm>
        </p:spPr>
        <p:txBody>
          <a:bodyPr/>
          <a:lstStyle/>
          <a:p>
            <a:endParaRPr lang="en-US"/>
          </a:p>
        </p:txBody>
      </p:sp>
      <p:sp>
        <p:nvSpPr>
          <p:cNvPr id="4" name="Slide Number Placeholder 3"/>
          <p:cNvSpPr>
            <a:spLocks noGrp="1"/>
          </p:cNvSpPr>
          <p:nvPr>
            <p:ph type="sldNum" sz="quarter" idx="12"/>
          </p:nvPr>
        </p:nvSpPr>
        <p:spPr>
          <a:xfrm>
            <a:off x="7589520" y="6480969"/>
            <a:ext cx="502920" cy="301752"/>
          </a:xfrm>
        </p:spPr>
        <p:txBody>
          <a:bodyPr/>
          <a:lstStyle/>
          <a:p>
            <a:fld id="{70B2DA72-71E7-48C0-9A5C-47076B77C218}" type="slidenum">
              <a:rPr lang="en-US" smtClean="0"/>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278976" y="6556248"/>
            <a:ext cx="2133600" cy="301752"/>
          </a:xfrm>
        </p:spPr>
        <p:txBody>
          <a:bodyPr/>
          <a:lstStyle>
            <a:lvl1pPr>
              <a:defRPr sz="900"/>
            </a:lvl1pPr>
          </a:lstStyle>
          <a:p>
            <a:fld id="{02D103B1-FEED-4C29-8D9D-3CE69082F29A}" type="datetimeFigureOut">
              <a:rPr lang="en-US" smtClean="0"/>
              <a:pPr/>
              <a:t>3/4/2020</a:t>
            </a:fld>
            <a:endParaRPr lang="en-US"/>
          </a:p>
        </p:txBody>
      </p:sp>
      <p:sp>
        <p:nvSpPr>
          <p:cNvPr id="6" name="Footer Placeholder 5"/>
          <p:cNvSpPr>
            <a:spLocks noGrp="1"/>
          </p:cNvSpPr>
          <p:nvPr>
            <p:ph type="ftr" sz="quarter" idx="11"/>
          </p:nvPr>
        </p:nvSpPr>
        <p:spPr>
          <a:xfrm>
            <a:off x="1135856" y="6556248"/>
            <a:ext cx="5143120"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410576" y="6556248"/>
            <a:ext cx="502920" cy="301752"/>
          </a:xfrm>
        </p:spPr>
        <p:txBody>
          <a:bodyPr/>
          <a:lstStyle>
            <a:lvl1pPr>
              <a:defRPr sz="900"/>
            </a:lvl1pPr>
          </a:lstStyle>
          <a:p>
            <a:fld id="{70B2DA72-71E7-48C0-9A5C-47076B77C218}"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399032"/>
          </a:xfrm>
        </p:spPr>
        <p:txBody>
          <a:bodyPr/>
          <a:lstStyle/>
          <a:p>
            <a:r>
              <a:rPr kumimoji="0" lang="en-US" smtClean="0"/>
              <a:t>Click to edit Master title style</a:t>
            </a:r>
            <a:endParaRPr kumimoji="0" lang="en-US"/>
          </a:p>
        </p:txBody>
      </p:sp>
      <p:sp>
        <p:nvSpPr>
          <p:cNvPr id="3" name="Content Placeholder 2"/>
          <p:cNvSpPr>
            <a:spLocks noGrp="1"/>
          </p:cNvSpPr>
          <p:nvPr>
            <p:ph idx="1"/>
          </p:nvPr>
        </p:nvSpPr>
        <p:spPr>
          <a:xfrm>
            <a:off x="457200" y="1882808"/>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791456" y="6480048"/>
            <a:ext cx="2133600" cy="301752"/>
          </a:xfrm>
        </p:spPr>
        <p:txBody>
          <a:bodyPr/>
          <a:lstStyle/>
          <a:p>
            <a:fld id="{02D103B1-FEED-4C29-8D9D-3CE69082F29A}" type="datetimeFigureOut">
              <a:rPr lang="en-US" smtClean="0"/>
              <a:pPr/>
              <a:t>3/4/2020</a:t>
            </a:fld>
            <a:endParaRPr lang="en-US"/>
          </a:p>
        </p:txBody>
      </p:sp>
      <p:sp>
        <p:nvSpPr>
          <p:cNvPr id="5" name="Footer Placeholder 4"/>
          <p:cNvSpPr>
            <a:spLocks noGrp="1"/>
          </p:cNvSpPr>
          <p:nvPr>
            <p:ph type="ftr" sz="quarter" idx="11"/>
          </p:nvPr>
        </p:nvSpPr>
        <p:spPr>
          <a:xfrm>
            <a:off x="457200" y="6480969"/>
            <a:ext cx="4260056" cy="300831"/>
          </a:xfrm>
        </p:spPr>
        <p:txBody>
          <a:bodyPr/>
          <a:lstStyle/>
          <a:p>
            <a:endParaRPr lang="en-US"/>
          </a:p>
        </p:txBody>
      </p:sp>
      <p:sp>
        <p:nvSpPr>
          <p:cNvPr id="6" name="Slide Number Placeholder 5"/>
          <p:cNvSpPr>
            <a:spLocks noGrp="1"/>
          </p:cNvSpPr>
          <p:nvPr>
            <p:ph type="sldNum" sz="quarter" idx="12"/>
          </p:nvPr>
        </p:nvSpPr>
        <p:spPr/>
        <p:txBody>
          <a:bodyPr/>
          <a:lstStyle/>
          <a:p>
            <a:fld id="{70B2DA72-71E7-48C0-9A5C-47076B77C218}" type="slidenum">
              <a:rPr lang="en-US" smtClean="0"/>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6108192" y="6556248"/>
            <a:ext cx="2103120" cy="301752"/>
          </a:xfrm>
        </p:spPr>
        <p:txBody>
          <a:bodyPr/>
          <a:lstStyle>
            <a:lvl1pPr>
              <a:defRPr sz="900"/>
            </a:lvl1pPr>
          </a:lstStyle>
          <a:p>
            <a:fld id="{02D103B1-FEED-4C29-8D9D-3CE69082F29A}" type="datetimeFigureOut">
              <a:rPr lang="en-US" smtClean="0"/>
              <a:pPr/>
              <a:t>3/4/2020</a:t>
            </a:fld>
            <a:endParaRPr lang="en-US"/>
          </a:p>
        </p:txBody>
      </p:sp>
      <p:sp>
        <p:nvSpPr>
          <p:cNvPr id="6" name="Footer Placeholder 5"/>
          <p:cNvSpPr>
            <a:spLocks noGrp="1"/>
          </p:cNvSpPr>
          <p:nvPr>
            <p:ph type="ftr" sz="quarter" idx="11"/>
          </p:nvPr>
        </p:nvSpPr>
        <p:spPr>
          <a:xfrm>
            <a:off x="1170432" y="6557169"/>
            <a:ext cx="4948072"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217192" y="6556248"/>
            <a:ext cx="365760" cy="301752"/>
          </a:xfrm>
        </p:spPr>
        <p:txBody>
          <a:bodyPr/>
          <a:lstStyle>
            <a:lvl1pPr algn="ctr">
              <a:defRPr sz="900"/>
            </a:lvl1pPr>
          </a:lstStyle>
          <a:p>
            <a:fld id="{70B2DA72-71E7-48C0-9A5C-47076B77C218}"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2D103B1-FEED-4C29-8D9D-3CE69082F29A}" type="datetimeFigureOut">
              <a:rPr lang="en-US" smtClean="0"/>
              <a:pPr/>
              <a:t>3/4/2020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B2DA72-71E7-48C0-9A5C-47076B77C218}" type="slidenum">
              <a:rPr lang="en-US" smtClean="0"/>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81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2D103B1-FEED-4C29-8D9D-3CE69082F29A}" type="datetimeFigureOut">
              <a:rPr lang="en-US" smtClean="0"/>
              <a:pPr/>
              <a:t>3/4/2020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B2DA72-71E7-48C0-9A5C-47076B77C21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ight Triangle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Isosceles Triangle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Date Placeholder 3"/>
          <p:cNvSpPr>
            <a:spLocks noGrp="1"/>
          </p:cNvSpPr>
          <p:nvPr>
            <p:ph type="dt" sz="half" idx="10"/>
          </p:nvPr>
        </p:nvSpPr>
        <p:spPr>
          <a:xfrm>
            <a:off x="6955632" y="6477000"/>
            <a:ext cx="2133600" cy="304800"/>
          </a:xfrm>
        </p:spPr>
        <p:txBody>
          <a:bodyPr/>
          <a:lstStyle/>
          <a:p>
            <a:fld id="{02D103B1-FEED-4C29-8D9D-3CE69082F29A}" type="datetimeFigureOut">
              <a:rPr lang="en-US" smtClean="0"/>
              <a:pPr/>
              <a:t>3/4/2020</a:t>
            </a:fld>
            <a:endParaRPr lang="en-US"/>
          </a:p>
        </p:txBody>
      </p:sp>
      <p:sp>
        <p:nvSpPr>
          <p:cNvPr id="5" name="Footer Placeholder 4"/>
          <p:cNvSpPr>
            <a:spLocks noGrp="1"/>
          </p:cNvSpPr>
          <p:nvPr>
            <p:ph type="ftr" sz="quarter" idx="11"/>
          </p:nvPr>
        </p:nvSpPr>
        <p:spPr>
          <a:xfrm>
            <a:off x="2619376" y="6480969"/>
            <a:ext cx="4260056" cy="300831"/>
          </a:xfrm>
        </p:spPr>
        <p:txBody>
          <a:bodyPr/>
          <a:lstStyle/>
          <a:p>
            <a:endParaRPr lang="en-US"/>
          </a:p>
        </p:txBody>
      </p:sp>
      <p:sp>
        <p:nvSpPr>
          <p:cNvPr id="6" name="Slide Number Placeholder 5"/>
          <p:cNvSpPr>
            <a:spLocks noGrp="1"/>
          </p:cNvSpPr>
          <p:nvPr>
            <p:ph type="sldNum" sz="quarter" idx="12"/>
          </p:nvPr>
        </p:nvSpPr>
        <p:spPr>
          <a:xfrm>
            <a:off x="8451056" y="809624"/>
            <a:ext cx="502920" cy="300831"/>
          </a:xfrm>
        </p:spPr>
        <p:txBody>
          <a:bodyPr/>
          <a:lstStyle/>
          <a:p>
            <a:fld id="{70B2DA72-71E7-48C0-9A5C-47076B77C218}" type="slidenum">
              <a:rPr lang="en-US" smtClean="0"/>
              <a:pPr/>
              <a:t>‹#›</a:t>
            </a:fld>
            <a:endParaRPr lang="en-US"/>
          </a:p>
        </p:txBody>
      </p:sp>
      <p:cxnSp>
        <p:nvCxnSpPr>
          <p:cNvPr id="11" name="Straight Connector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lgn="l">
              <a:defRPr/>
            </a:lvl1p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4791456" y="6480969"/>
            <a:ext cx="2133600" cy="301752"/>
          </a:xfrm>
        </p:spPr>
        <p:txBody>
          <a:bodyPr/>
          <a:lstStyle/>
          <a:p>
            <a:fld id="{02D103B1-FEED-4C29-8D9D-3CE69082F29A}" type="datetimeFigureOut">
              <a:rPr lang="en-US" smtClean="0"/>
              <a:pPr/>
              <a:t>3/4/2020</a:t>
            </a:fld>
            <a:endParaRPr lang="en-US"/>
          </a:p>
        </p:txBody>
      </p:sp>
      <p:sp>
        <p:nvSpPr>
          <p:cNvPr id="6" name="Footer Placeholder 5"/>
          <p:cNvSpPr>
            <a:spLocks noGrp="1"/>
          </p:cNvSpPr>
          <p:nvPr>
            <p:ph type="ftr" sz="quarter" idx="11"/>
          </p:nvPr>
        </p:nvSpPr>
        <p:spPr>
          <a:xfrm>
            <a:off x="457200" y="6480969"/>
            <a:ext cx="4260056" cy="301752"/>
          </a:xfrm>
        </p:spPr>
        <p:txBody>
          <a:bodyPr/>
          <a:lstStyle/>
          <a:p>
            <a:endParaRPr lang="en-US"/>
          </a:p>
        </p:txBody>
      </p:sp>
      <p:sp>
        <p:nvSpPr>
          <p:cNvPr id="7" name="Slide Number Placeholder 6"/>
          <p:cNvSpPr>
            <a:spLocks noGrp="1"/>
          </p:cNvSpPr>
          <p:nvPr>
            <p:ph type="sldNum" sz="quarter" idx="12"/>
          </p:nvPr>
        </p:nvSpPr>
        <p:spPr>
          <a:xfrm>
            <a:off x="7589520" y="6480969"/>
            <a:ext cx="502920" cy="301752"/>
          </a:xfrm>
        </p:spPr>
        <p:txBody>
          <a:bodyPr/>
          <a:lstStyle/>
          <a:p>
            <a:fld id="{70B2DA72-71E7-48C0-9A5C-47076B77C21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a:xfrm>
            <a:off x="4791456" y="6480969"/>
            <a:ext cx="2130552" cy="301752"/>
          </a:xfrm>
        </p:spPr>
        <p:txBody>
          <a:bodyPr/>
          <a:lstStyle/>
          <a:p>
            <a:fld id="{02D103B1-FEED-4C29-8D9D-3CE69082F29A}" type="datetimeFigureOut">
              <a:rPr lang="en-US" smtClean="0"/>
              <a:pPr/>
              <a:t>3/4/2020</a:t>
            </a:fld>
            <a:endParaRPr lang="en-US"/>
          </a:p>
        </p:txBody>
      </p:sp>
      <p:sp>
        <p:nvSpPr>
          <p:cNvPr id="8" name="Footer Placeholder 7"/>
          <p:cNvSpPr>
            <a:spLocks noGrp="1"/>
          </p:cNvSpPr>
          <p:nvPr>
            <p:ph type="ftr" sz="quarter" idx="11"/>
          </p:nvPr>
        </p:nvSpPr>
        <p:spPr>
          <a:xfrm>
            <a:off x="457200" y="6480969"/>
            <a:ext cx="4261104" cy="301752"/>
          </a:xfrm>
        </p:spPr>
        <p:txBody>
          <a:bodyPr/>
          <a:lstStyle/>
          <a:p>
            <a:endParaRPr lang="en-US"/>
          </a:p>
        </p:txBody>
      </p:sp>
      <p:sp>
        <p:nvSpPr>
          <p:cNvPr id="9" name="Slide Number Placeholder 8"/>
          <p:cNvSpPr>
            <a:spLocks noGrp="1"/>
          </p:cNvSpPr>
          <p:nvPr>
            <p:ph type="sldNum" sz="quarter" idx="12"/>
          </p:nvPr>
        </p:nvSpPr>
        <p:spPr>
          <a:xfrm>
            <a:off x="7589520" y="6483096"/>
            <a:ext cx="502920" cy="301752"/>
          </a:xfrm>
        </p:spPr>
        <p:txBody>
          <a:bodyPr/>
          <a:lstStyle>
            <a:lvl1pPr algn="ctr">
              <a:defRPr/>
            </a:lvl1pPr>
          </a:lstStyle>
          <a:p>
            <a:fld id="{70B2DA72-71E7-48C0-9A5C-47076B77C21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2D103B1-FEED-4C29-8D9D-3CE69082F29A}" type="datetimeFigureOut">
              <a:rPr lang="en-US" smtClean="0"/>
              <a:pPr/>
              <a:t>3/4/2020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0B2DA72-71E7-48C0-9A5C-47076B77C21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791456" y="6480969"/>
            <a:ext cx="2133600" cy="301752"/>
          </a:xfrm>
        </p:spPr>
        <p:txBody>
          <a:bodyPr/>
          <a:lstStyle/>
          <a:p>
            <a:fld id="{02D103B1-FEED-4C29-8D9D-3CE69082F29A}" type="datetimeFigureOut">
              <a:rPr lang="en-US" smtClean="0"/>
              <a:pPr/>
              <a:t>3/4/2020</a:t>
            </a:fld>
            <a:endParaRPr lang="en-US"/>
          </a:p>
        </p:txBody>
      </p:sp>
      <p:sp>
        <p:nvSpPr>
          <p:cNvPr id="3" name="Footer Placeholder 2"/>
          <p:cNvSpPr>
            <a:spLocks noGrp="1"/>
          </p:cNvSpPr>
          <p:nvPr>
            <p:ph type="ftr" sz="quarter" idx="11"/>
          </p:nvPr>
        </p:nvSpPr>
        <p:spPr>
          <a:xfrm>
            <a:off x="457200" y="6481890"/>
            <a:ext cx="4260056" cy="300831"/>
          </a:xfrm>
        </p:spPr>
        <p:txBody>
          <a:bodyPr/>
          <a:lstStyle/>
          <a:p>
            <a:endParaRPr lang="en-US"/>
          </a:p>
        </p:txBody>
      </p:sp>
      <p:sp>
        <p:nvSpPr>
          <p:cNvPr id="4" name="Slide Number Placeholder 3"/>
          <p:cNvSpPr>
            <a:spLocks noGrp="1"/>
          </p:cNvSpPr>
          <p:nvPr>
            <p:ph type="sldNum" sz="quarter" idx="12"/>
          </p:nvPr>
        </p:nvSpPr>
        <p:spPr>
          <a:xfrm>
            <a:off x="7589520" y="6480969"/>
            <a:ext cx="502920" cy="301752"/>
          </a:xfrm>
        </p:spPr>
        <p:txBody>
          <a:bodyPr/>
          <a:lstStyle/>
          <a:p>
            <a:fld id="{70B2DA72-71E7-48C0-9A5C-47076B77C21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278976" y="6556248"/>
            <a:ext cx="2133600" cy="301752"/>
          </a:xfrm>
        </p:spPr>
        <p:txBody>
          <a:bodyPr/>
          <a:lstStyle>
            <a:lvl1pPr>
              <a:defRPr sz="900"/>
            </a:lvl1pPr>
          </a:lstStyle>
          <a:p>
            <a:fld id="{02D103B1-FEED-4C29-8D9D-3CE69082F29A}" type="datetimeFigureOut">
              <a:rPr lang="en-US" smtClean="0"/>
              <a:pPr/>
              <a:t>3/4/2020</a:t>
            </a:fld>
            <a:endParaRPr lang="en-US"/>
          </a:p>
        </p:txBody>
      </p:sp>
      <p:sp>
        <p:nvSpPr>
          <p:cNvPr id="6" name="Footer Placeholder 5"/>
          <p:cNvSpPr>
            <a:spLocks noGrp="1"/>
          </p:cNvSpPr>
          <p:nvPr>
            <p:ph type="ftr" sz="quarter" idx="11"/>
          </p:nvPr>
        </p:nvSpPr>
        <p:spPr>
          <a:xfrm>
            <a:off x="1135856" y="6556248"/>
            <a:ext cx="5143120"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410576" y="6556248"/>
            <a:ext cx="502920" cy="301752"/>
          </a:xfrm>
        </p:spPr>
        <p:txBody>
          <a:bodyPr/>
          <a:lstStyle>
            <a:lvl1pPr>
              <a:defRPr sz="900"/>
            </a:lvl1pPr>
          </a:lstStyle>
          <a:p>
            <a:fld id="{70B2DA72-71E7-48C0-9A5C-47076B77C21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6108192" y="6556248"/>
            <a:ext cx="2103120" cy="301752"/>
          </a:xfrm>
        </p:spPr>
        <p:txBody>
          <a:bodyPr/>
          <a:lstStyle>
            <a:lvl1pPr>
              <a:defRPr sz="900"/>
            </a:lvl1pPr>
          </a:lstStyle>
          <a:p>
            <a:fld id="{02D103B1-FEED-4C29-8D9D-3CE69082F29A}" type="datetimeFigureOut">
              <a:rPr lang="en-US" smtClean="0"/>
              <a:pPr/>
              <a:t>3/4/2020</a:t>
            </a:fld>
            <a:endParaRPr lang="en-US"/>
          </a:p>
        </p:txBody>
      </p:sp>
      <p:sp>
        <p:nvSpPr>
          <p:cNvPr id="6" name="Footer Placeholder 5"/>
          <p:cNvSpPr>
            <a:spLocks noGrp="1"/>
          </p:cNvSpPr>
          <p:nvPr>
            <p:ph type="ftr" sz="quarter" idx="11"/>
          </p:nvPr>
        </p:nvSpPr>
        <p:spPr>
          <a:xfrm>
            <a:off x="1170432" y="6557169"/>
            <a:ext cx="4948072"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217192" y="6556248"/>
            <a:ext cx="365760" cy="301752"/>
          </a:xfrm>
        </p:spPr>
        <p:txBody>
          <a:bodyPr/>
          <a:lstStyle>
            <a:lvl1pPr algn="ctr">
              <a:defRPr sz="900"/>
            </a:lvl1pPr>
          </a:lstStyle>
          <a:p>
            <a:fld id="{70B2DA72-71E7-48C0-9A5C-47076B77C21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1" name="Right Triangle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Straight Connector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Title Placeholder 21"/>
          <p:cNvSpPr>
            <a:spLocks noGrp="1"/>
          </p:cNvSpPr>
          <p:nvPr>
            <p:ph type="title"/>
          </p:nvPr>
        </p:nvSpPr>
        <p:spPr>
          <a:xfrm>
            <a:off x="457200" y="267494"/>
            <a:ext cx="8229600" cy="1399032"/>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02D103B1-FEED-4C29-8D9D-3CE69082F29A}" type="datetimeFigureOut">
              <a:rPr lang="en-US" smtClean="0"/>
              <a:pPr/>
              <a:t>3/4/2020</a:t>
            </a:fld>
            <a:endParaRPr lang="en-US"/>
          </a:p>
        </p:txBody>
      </p:sp>
      <p:sp>
        <p:nvSpPr>
          <p:cNvPr id="3" name="Footer Placeholder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en-US"/>
          </a:p>
        </p:txBody>
      </p:sp>
      <p:sp>
        <p:nvSpPr>
          <p:cNvPr id="23" name="Slide Number Placeholder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70B2DA72-71E7-48C0-9A5C-47076B77C21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Right Triangle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Straight Connector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Title Placeholder 21"/>
          <p:cNvSpPr>
            <a:spLocks noGrp="1"/>
          </p:cNvSpPr>
          <p:nvPr>
            <p:ph type="title"/>
          </p:nvPr>
        </p:nvSpPr>
        <p:spPr>
          <a:xfrm>
            <a:off x="457200" y="267494"/>
            <a:ext cx="8229600" cy="1399032"/>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02D103B1-FEED-4C29-8D9D-3CE69082F29A}" type="datetimeFigureOut">
              <a:rPr lang="en-US" smtClean="0"/>
              <a:pPr/>
              <a:t>3/4/2020</a:t>
            </a:fld>
            <a:endParaRPr lang="en-US"/>
          </a:p>
        </p:txBody>
      </p:sp>
      <p:sp>
        <p:nvSpPr>
          <p:cNvPr id="3" name="Footer Placeholder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en-US"/>
          </a:p>
        </p:txBody>
      </p:sp>
      <p:sp>
        <p:nvSpPr>
          <p:cNvPr id="23" name="Slide Number Placeholder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70B2DA72-71E7-48C0-9A5C-47076B77C218}"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8.xml"/><Relationship Id="rId2" Type="http://schemas.openxmlformats.org/officeDocument/2006/relationships/audio" Target="file:///C:\Users\man20\Downloads\MIDI\CintaPutih_KerisPatih.mid" TargetMode="External"/><Relationship Id="rId1" Type="http://schemas.openxmlformats.org/officeDocument/2006/relationships/audio" Target="file:///E:\LAGU\MANDARIN\MeteorGarden-NiYauTeAi.mp3" TargetMode="Externa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image" Target="../media/image2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image" Target="../media/image26.png"/><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8.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image" Target="../media/image29.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32.png"/><Relationship Id="rId2" Type="http://schemas.openxmlformats.org/officeDocument/2006/relationships/image" Target="../media/image31.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34.png"/><Relationship Id="rId2" Type="http://schemas.openxmlformats.org/officeDocument/2006/relationships/image" Target="../media/image33.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36.png"/><Relationship Id="rId2" Type="http://schemas.openxmlformats.org/officeDocument/2006/relationships/image" Target="../media/image35.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37.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8.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30.xml.rels><?xml version="1.0" encoding="UTF-8" standalone="yes"?>
<Relationships xmlns="http://schemas.openxmlformats.org/package/2006/relationships"><Relationship Id="rId3" Type="http://schemas.openxmlformats.org/officeDocument/2006/relationships/image" Target="../media/image40.png"/><Relationship Id="rId2" Type="http://schemas.openxmlformats.org/officeDocument/2006/relationships/image" Target="../media/image39.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42.png"/><Relationship Id="rId2" Type="http://schemas.openxmlformats.org/officeDocument/2006/relationships/image" Target="../media/image41.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44.png"/><Relationship Id="rId2" Type="http://schemas.openxmlformats.org/officeDocument/2006/relationships/image" Target="../media/image43.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46.png"/><Relationship Id="rId2" Type="http://schemas.openxmlformats.org/officeDocument/2006/relationships/image" Target="../media/image45.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48.png"/><Relationship Id="rId2" Type="http://schemas.openxmlformats.org/officeDocument/2006/relationships/image" Target="../media/image47.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50.png"/><Relationship Id="rId2" Type="http://schemas.openxmlformats.org/officeDocument/2006/relationships/image" Target="../media/image49.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3.xml.rels><?xml version="1.0" encoding="UTF-8" standalone="yes"?>
<Relationships xmlns="http://schemas.openxmlformats.org/package/2006/relationships"><Relationship Id="rId3" Type="http://schemas.openxmlformats.org/officeDocument/2006/relationships/image" Target="../media/image52.png"/><Relationship Id="rId2" Type="http://schemas.openxmlformats.org/officeDocument/2006/relationships/image" Target="../media/image51.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54.png"/><Relationship Id="rId2" Type="http://schemas.openxmlformats.org/officeDocument/2006/relationships/image" Target="../media/image5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slideLayout" Target="../slideLayouts/slideLayout2.xml"/><Relationship Id="rId1" Type="http://schemas.openxmlformats.org/officeDocument/2006/relationships/audio" Target="file:///E:\LAGU\MANDARIN\Cecilia%20Cheung%20Fly%20Me%20To%20Polaris.mp3" TargetMode="External"/><Relationship Id="rId5" Type="http://schemas.openxmlformats.org/officeDocument/2006/relationships/image" Target="../media/image9.png"/><Relationship Id="rId4" Type="http://schemas.openxmlformats.org/officeDocument/2006/relationships/image" Target="../media/image8.png"/></Relationships>
</file>

<file path=ppt/slides/_rels/slide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slideLayout" Target="../slideLayouts/slideLayout2.xml"/><Relationship Id="rId1" Type="http://schemas.openxmlformats.org/officeDocument/2006/relationships/audio" Target="file:///E:\LAGU\MANDARIN\Cecilia%20Cheung%20Fly%20Me%20To%20Polaris.mp3" TargetMode="External"/><Relationship Id="rId5" Type="http://schemas.openxmlformats.org/officeDocument/2006/relationships/image" Target="../media/image13.png"/><Relationship Id="rId4" Type="http://schemas.openxmlformats.org/officeDocument/2006/relationships/image" Target="../media/image12.png"/></Relationships>
</file>

<file path=ppt/slides/_rels/slide9.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2">
                <a:lumMod val="20000"/>
                <a:lumOff val="80000"/>
              </a:schemeClr>
            </a:gs>
            <a:gs pos="60000">
              <a:srgbClr val="D8FB9F"/>
            </a:gs>
            <a:gs pos="100000">
              <a:schemeClr val="bg2">
                <a:tint val="85000"/>
                <a:satMod val="400000"/>
              </a:schemeClr>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2" name="Rectangle 1"/>
          <p:cNvSpPr/>
          <p:nvPr/>
        </p:nvSpPr>
        <p:spPr>
          <a:xfrm>
            <a:off x="1214415" y="928670"/>
            <a:ext cx="6000792" cy="1754326"/>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id-ID" sz="5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VARIABEL</a:t>
            </a:r>
            <a:r>
              <a:rPr lang="en-US" sz="5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a:t>
            </a:r>
            <a:r>
              <a:rPr lang="id-ID" sz="5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TIPE DATA, CASTING</a:t>
            </a:r>
            <a:endParaRPr lang="en-US" sz="5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3" name="Rectangle 2"/>
          <p:cNvSpPr/>
          <p:nvPr/>
        </p:nvSpPr>
        <p:spPr>
          <a:xfrm>
            <a:off x="1500166" y="3000372"/>
            <a:ext cx="6786610" cy="923330"/>
          </a:xfrm>
          <a:prstGeom prst="rect">
            <a:avLst/>
          </a:prstGeom>
          <a:noFill/>
        </p:spPr>
        <p:txBody>
          <a:bodyPr wrap="square" lIns="91440" tIns="45720" rIns="91440" bIns="45720">
            <a:spAutoFit/>
          </a:bodyPr>
          <a:lstStyle/>
          <a:p>
            <a:pPr algn="ctr"/>
            <a:r>
              <a:rPr lang="en-US" sz="54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a:t>
            </a:r>
            <a:r>
              <a:rPr lang="id-ID" sz="36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helda yudiastuti,m.kom</a:t>
            </a:r>
            <a:endParaRPr lang="en-US" sz="36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pic>
        <p:nvPicPr>
          <p:cNvPr id="6" name="MeteorGarden-NiYauTeAi.mp3">
            <a:hlinkClick r:id="" action="ppaction://media"/>
          </p:cNvPr>
          <p:cNvPicPr>
            <a:picLocks noRot="1" noChangeAspect="1"/>
          </p:cNvPicPr>
          <p:nvPr>
            <a:audioFile r:link="rId1"/>
          </p:nvPr>
        </p:nvPicPr>
        <p:blipFill>
          <a:blip r:embed="rId5"/>
          <a:stretch>
            <a:fillRect/>
          </a:stretch>
        </p:blipFill>
        <p:spPr>
          <a:xfrm>
            <a:off x="8501090" y="5000636"/>
            <a:ext cx="304800" cy="304800"/>
          </a:xfrm>
          <a:prstGeom prst="rect">
            <a:avLst/>
          </a:prstGeom>
        </p:spPr>
      </p:pic>
      <p:pic>
        <p:nvPicPr>
          <p:cNvPr id="7" name="CintaPutih_KerisPatih.mid">
            <a:hlinkClick r:id="" action="ppaction://media"/>
          </p:cNvPr>
          <p:cNvPicPr>
            <a:picLocks noRot="1" noChangeAspect="1"/>
          </p:cNvPicPr>
          <p:nvPr>
            <a:audioFile r:link="rId2"/>
          </p:nvPr>
        </p:nvPicPr>
        <p:blipFill>
          <a:blip r:embed="rId6"/>
          <a:stretch>
            <a:fillRect/>
          </a:stretch>
        </p:blipFill>
        <p:spPr>
          <a:xfrm>
            <a:off x="214282" y="4500570"/>
            <a:ext cx="304800" cy="3048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0" presetClass="emph" presetSubtype="0" repeatCount="indefinite" fill="hold" grpId="0" nodeType="withEffect">
                                  <p:stCondLst>
                                    <p:cond delay="0"/>
                                  </p:stCondLst>
                                  <p:iterate type="lt">
                                    <p:tmPct val="10000"/>
                                  </p:iterate>
                                  <p:childTnLst>
                                    <p:set>
                                      <p:cBhvr override="childStyle">
                                        <p:cTn id="6" dur="1000" autoRev="1" fill="hold"/>
                                        <p:tgtEl>
                                          <p:spTgt spid="3"/>
                                        </p:tgtEl>
                                        <p:attrNameLst>
                                          <p:attrName>style.color</p:attrName>
                                        </p:attrNameLst>
                                      </p:cBhvr>
                                      <p:to>
                                        <p:clrVal>
                                          <a:srgbClr val="0ED621"/>
                                        </p:clrVal>
                                      </p:to>
                                    </p:set>
                                    <p:set>
                                      <p:cBhvr>
                                        <p:cTn id="7" dur="1000" autoRev="1" fill="hold"/>
                                        <p:tgtEl>
                                          <p:spTgt spid="3"/>
                                        </p:tgtEl>
                                        <p:attrNameLst>
                                          <p:attrName>fillcolor</p:attrName>
                                        </p:attrNameLst>
                                      </p:cBhvr>
                                      <p:to>
                                        <p:clrVal>
                                          <a:srgbClr val="0ED621"/>
                                        </p:clrVal>
                                      </p:to>
                                    </p:set>
                                    <p:set>
                                      <p:cBhvr>
                                        <p:cTn id="8" dur="1000" autoRev="1" fill="hold"/>
                                        <p:tgtEl>
                                          <p:spTgt spid="3"/>
                                        </p:tgtEl>
                                        <p:attrNameLst>
                                          <p:attrName>fill.type</p:attrName>
                                        </p:attrNameLst>
                                      </p:cBhvr>
                                      <p:to>
                                        <p:strVal val="solid"/>
                                      </p:to>
                                    </p:set>
                                  </p:childTnLst>
                                </p:cTn>
                              </p:par>
                              <p:par>
                                <p:cTn id="9" presetID="35" presetClass="path" presetSubtype="0" repeatCount="indefinite" accel="50000" decel="50000" fill="hold" grpId="0" nodeType="withEffect">
                                  <p:stCondLst>
                                    <p:cond delay="0"/>
                                  </p:stCondLst>
                                  <p:childTnLst>
                                    <p:animMotion origin="layout" path="M 0.91024 -0.00648 L -0.89323 -0.01713 " pathEditMode="fixed" rAng="0" ptsTypes="AA">
                                      <p:cBhvr>
                                        <p:cTn id="10" dur="15000" fill="hold"/>
                                        <p:tgtEl>
                                          <p:spTgt spid="2">
                                            <p:txEl>
                                              <p:pRg st="0" end="0"/>
                                            </p:txEl>
                                          </p:spTgt>
                                        </p:tgtEl>
                                        <p:attrNameLst>
                                          <p:attrName>ppt_x</p:attrName>
                                          <p:attrName>ppt_y</p:attrName>
                                        </p:attrNameLst>
                                      </p:cBhvr>
                                      <p:rCtr x="-902" y="-5"/>
                                    </p:animMotion>
                                  </p:childTnLst>
                                </p:cTn>
                              </p:par>
                              <p:par>
                                <p:cTn id="11" presetID="1" presetClass="mediacall" presetSubtype="0" fill="hold" nodeType="withEffect">
                                  <p:stCondLst>
                                    <p:cond delay="0"/>
                                  </p:stCondLst>
                                  <p:childTnLst>
                                    <p:cmd type="call" cmd="playFrom(0.0)">
                                      <p:cBhvr>
                                        <p:cTn id="12" dur="1" fill="hold"/>
                                        <p:tgtEl>
                                          <p:spTgt spid="7"/>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13" repeatCount="indefinite" fill="hold" display="0">
                  <p:stCondLst>
                    <p:cond delay="indefinite"/>
                  </p:stCondLst>
                  <p:endCondLst>
                    <p:cond evt="onPrev" delay="0">
                      <p:tgtEl>
                        <p:sldTgt/>
                      </p:tgtEl>
                    </p:cond>
                    <p:cond evt="onStopAudio" delay="0">
                      <p:tgtEl>
                        <p:sldTgt/>
                      </p:tgtEl>
                    </p:cond>
                  </p:endCondLst>
                </p:cTn>
                <p:tgtEl>
                  <p:spTgt spid="6"/>
                </p:tgtEl>
              </p:cMediaNode>
            </p:audio>
            <p:audio>
              <p:cMediaNode>
                <p:cTn id="14" repeatCount="indefinite" fill="hold" display="0">
                  <p:stCondLst>
                    <p:cond delay="indefinite"/>
                  </p:stCondLst>
                  <p:endCondLst>
                    <p:cond evt="onPrev" delay="0">
                      <p:tgtEl>
                        <p:sldTgt/>
                      </p:tgtEl>
                    </p:cond>
                    <p:cond evt="onStopAudio" delay="0">
                      <p:tgtEl>
                        <p:sldTgt/>
                      </p:tgtEl>
                    </p:cond>
                  </p:endCondLst>
                </p:cTn>
                <p:tgtEl>
                  <p:spTgt spid="7"/>
                </p:tgtEl>
              </p:cMediaNode>
            </p:audio>
          </p:childTnLst>
        </p:cTn>
      </p:par>
    </p:tnLst>
    <p:bldLst>
      <p:bldP spid="2" grpId="0" build="p"/>
      <p:bldP spid="3"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1414"/>
            <a:ext cx="7472386" cy="661176"/>
          </a:xfrm>
        </p:spPr>
        <p:txBody>
          <a:bodyPr>
            <a:normAutofit fontScale="90000"/>
          </a:bodyPr>
          <a:lstStyle/>
          <a:p>
            <a:r>
              <a:rPr lang="id-ID" dirty="0" smtClean="0"/>
              <a:t>Variabel Tampilan</a:t>
            </a:r>
            <a:endParaRPr lang="id-ID" dirty="0"/>
          </a:p>
        </p:txBody>
      </p:sp>
      <p:sp>
        <p:nvSpPr>
          <p:cNvPr id="3" name="Content Placeholder 2"/>
          <p:cNvSpPr>
            <a:spLocks noGrp="1"/>
          </p:cNvSpPr>
          <p:nvPr>
            <p:ph idx="1"/>
          </p:nvPr>
        </p:nvSpPr>
        <p:spPr>
          <a:xfrm>
            <a:off x="214282" y="785794"/>
            <a:ext cx="8715436" cy="5786478"/>
          </a:xfrm>
        </p:spPr>
        <p:txBody>
          <a:bodyPr/>
          <a:lstStyle/>
          <a:p>
            <a:pPr algn="just"/>
            <a:r>
              <a:rPr lang="id-ID" sz="2400" dirty="0" smtClean="0"/>
              <a:t>Method </a:t>
            </a:r>
            <a:r>
              <a:rPr lang="id-ID" sz="2400" dirty="0" smtClean="0">
                <a:solidFill>
                  <a:schemeClr val="accent1">
                    <a:lumMod val="75000"/>
                  </a:schemeClr>
                </a:solidFill>
              </a:rPr>
              <a:t>println () </a:t>
            </a:r>
            <a:r>
              <a:rPr lang="id-ID" sz="2400" dirty="0" smtClean="0"/>
              <a:t>sering digunakan untuk menampilkan variabel.</a:t>
            </a:r>
          </a:p>
          <a:p>
            <a:pPr algn="just"/>
            <a:r>
              <a:rPr lang="id-ID" sz="2400" dirty="0" smtClean="0"/>
              <a:t> Untuk menggabungkan teks dan variabel, gunakan karakter +:</a:t>
            </a:r>
          </a:p>
          <a:p>
            <a:pPr>
              <a:buNone/>
            </a:pPr>
            <a:r>
              <a:rPr lang="id-ID" sz="2400" dirty="0" smtClean="0"/>
              <a:t>Contoh:</a:t>
            </a:r>
          </a:p>
          <a:p>
            <a:pPr>
              <a:buNone/>
            </a:pPr>
            <a:endParaRPr lang="id-ID" dirty="0"/>
          </a:p>
        </p:txBody>
      </p:sp>
      <p:pic>
        <p:nvPicPr>
          <p:cNvPr id="7171" name="Picture 3"/>
          <p:cNvPicPr>
            <a:picLocks noChangeAspect="1" noChangeArrowheads="1"/>
          </p:cNvPicPr>
          <p:nvPr/>
        </p:nvPicPr>
        <p:blipFill>
          <a:blip r:embed="rId2"/>
          <a:srcRect/>
          <a:stretch>
            <a:fillRect/>
          </a:stretch>
        </p:blipFill>
        <p:spPr bwMode="auto">
          <a:xfrm>
            <a:off x="428596" y="2928934"/>
            <a:ext cx="5715040" cy="2167774"/>
          </a:xfrm>
          <a:prstGeom prst="rect">
            <a:avLst/>
          </a:prstGeom>
          <a:noFill/>
          <a:ln w="9525">
            <a:noFill/>
            <a:miter lim="800000"/>
            <a:headEnd/>
            <a:tailEnd/>
          </a:ln>
          <a:effectLst/>
        </p:spPr>
      </p:pic>
      <p:sp>
        <p:nvSpPr>
          <p:cNvPr id="6" name="Rectangle 5"/>
          <p:cNvSpPr/>
          <p:nvPr/>
        </p:nvSpPr>
        <p:spPr>
          <a:xfrm rot="16200000">
            <a:off x="2107390" y="1069077"/>
            <a:ext cx="2357455" cy="5857918"/>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172" name="Picture 4"/>
          <p:cNvPicPr>
            <a:picLocks noChangeAspect="1" noChangeArrowheads="1"/>
          </p:cNvPicPr>
          <p:nvPr/>
        </p:nvPicPr>
        <p:blipFill>
          <a:blip r:embed="rId3"/>
          <a:srcRect/>
          <a:stretch>
            <a:fillRect/>
          </a:stretch>
        </p:blipFill>
        <p:spPr bwMode="auto">
          <a:xfrm>
            <a:off x="428596" y="5572140"/>
            <a:ext cx="2079244" cy="857232"/>
          </a:xfrm>
          <a:prstGeom prst="rect">
            <a:avLst/>
          </a:prstGeom>
          <a:noFill/>
          <a:ln w="9525">
            <a:noFill/>
            <a:miter lim="800000"/>
            <a:headEnd/>
            <a:tailEnd/>
          </a:ln>
          <a:effectLst/>
        </p:spPr>
      </p:pic>
      <p:sp>
        <p:nvSpPr>
          <p:cNvPr id="9" name="Rectangle 8"/>
          <p:cNvSpPr/>
          <p:nvPr/>
        </p:nvSpPr>
        <p:spPr>
          <a:xfrm rot="16200000">
            <a:off x="983475" y="4912572"/>
            <a:ext cx="1000134" cy="2143142"/>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5" presetClass="emph" presetSubtype="0" repeatCount="indefinite" fill="hold" grpId="0" nodeType="withEffect">
                                  <p:stCondLst>
                                    <p:cond delay="0"/>
                                  </p:stCondLst>
                                  <p:childTnLst>
                                    <p:anim calcmode="discrete" valueType="str">
                                      <p:cBhvr>
                                        <p:cTn id="6" dur="2000" fill="hold"/>
                                        <p:tgtEl>
                                          <p:spTgt spid="6"/>
                                        </p:tgtEl>
                                        <p:attrNameLst>
                                          <p:attrName>style.visibility</p:attrName>
                                        </p:attrNameLst>
                                      </p:cBhvr>
                                      <p:tavLst>
                                        <p:tav tm="0">
                                          <p:val>
                                            <p:strVal val="hidden"/>
                                          </p:val>
                                        </p:tav>
                                        <p:tav tm="50000">
                                          <p:val>
                                            <p:strVal val="visible"/>
                                          </p:val>
                                        </p:tav>
                                      </p:tavLst>
                                    </p:anim>
                                  </p:childTnLst>
                                </p:cTn>
                              </p:par>
                              <p:par>
                                <p:cTn id="7" presetID="35" presetClass="emph" presetSubtype="0" repeatCount="indefinite" fill="hold" grpId="0" nodeType="withEffect">
                                  <p:stCondLst>
                                    <p:cond delay="0"/>
                                  </p:stCondLst>
                                  <p:childTnLst>
                                    <p:anim calcmode="discrete" valueType="str">
                                      <p:cBhvr>
                                        <p:cTn id="8" dur="2000" fill="hold"/>
                                        <p:tgtEl>
                                          <p:spTgt spid="9"/>
                                        </p:tgtEl>
                                        <p:attrNameLst>
                                          <p:attrName>style.visibility</p:attrName>
                                        </p:attrNameLst>
                                      </p:cBhvr>
                                      <p:tavLst>
                                        <p:tav tm="0">
                                          <p:val>
                                            <p:strVal val="hidden"/>
                                          </p:val>
                                        </p:tav>
                                        <p:tav tm="50000">
                                          <p:val>
                                            <p:strVal val="visible"/>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9"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4282" y="285728"/>
            <a:ext cx="8715436" cy="6572272"/>
          </a:xfrm>
        </p:spPr>
        <p:txBody>
          <a:bodyPr/>
          <a:lstStyle/>
          <a:p>
            <a:r>
              <a:rPr lang="id-ID" sz="2400" dirty="0" smtClean="0"/>
              <a:t>Anda juga dapat menggunakan karakter + untuk menambahkan variabel ke variabel lain:</a:t>
            </a:r>
          </a:p>
          <a:p>
            <a:pPr>
              <a:buNone/>
            </a:pPr>
            <a:r>
              <a:rPr lang="id-ID" sz="2400" dirty="0" smtClean="0"/>
              <a:t>	Contoh:</a:t>
            </a:r>
          </a:p>
          <a:p>
            <a:pPr>
              <a:buNone/>
            </a:pPr>
            <a:endParaRPr lang="id-ID" sz="2400" dirty="0" smtClean="0"/>
          </a:p>
          <a:p>
            <a:pPr>
              <a:buNone/>
            </a:pPr>
            <a:endParaRPr lang="id-ID" sz="2400" dirty="0" smtClean="0"/>
          </a:p>
          <a:p>
            <a:pPr>
              <a:buNone/>
            </a:pPr>
            <a:endParaRPr lang="id-ID" sz="2400" dirty="0" smtClean="0"/>
          </a:p>
          <a:p>
            <a:pPr>
              <a:buNone/>
            </a:pPr>
            <a:endParaRPr lang="id-ID" sz="2400" dirty="0" smtClean="0"/>
          </a:p>
          <a:p>
            <a:pPr>
              <a:buNone/>
            </a:pPr>
            <a:endParaRPr lang="id-ID" sz="2400" dirty="0" smtClean="0"/>
          </a:p>
          <a:p>
            <a:pPr>
              <a:buNone/>
            </a:pPr>
            <a:endParaRPr lang="id-ID" sz="2400" dirty="0" smtClean="0"/>
          </a:p>
          <a:p>
            <a:pPr>
              <a:buNone/>
            </a:pPr>
            <a:endParaRPr lang="id-ID" sz="2400" dirty="0" smtClean="0"/>
          </a:p>
          <a:p>
            <a:pPr>
              <a:buNone/>
            </a:pPr>
            <a:r>
              <a:rPr lang="id-ID" sz="2400" dirty="0" smtClean="0"/>
              <a:t>Hasilnya:</a:t>
            </a:r>
          </a:p>
          <a:p>
            <a:pPr>
              <a:buNone/>
            </a:pPr>
            <a:r>
              <a:rPr lang="id-ID" dirty="0" smtClean="0"/>
              <a:t/>
            </a:r>
            <a:br>
              <a:rPr lang="id-ID" dirty="0" smtClean="0"/>
            </a:br>
            <a:endParaRPr lang="id-ID" dirty="0"/>
          </a:p>
        </p:txBody>
      </p:sp>
      <p:pic>
        <p:nvPicPr>
          <p:cNvPr id="8194" name="Picture 2"/>
          <p:cNvPicPr>
            <a:picLocks noChangeAspect="1" noChangeArrowheads="1"/>
          </p:cNvPicPr>
          <p:nvPr/>
        </p:nvPicPr>
        <p:blipFill>
          <a:blip r:embed="rId2"/>
          <a:srcRect/>
          <a:stretch>
            <a:fillRect/>
          </a:stretch>
        </p:blipFill>
        <p:spPr bwMode="auto">
          <a:xfrm>
            <a:off x="647848" y="1566674"/>
            <a:ext cx="6062363" cy="2857520"/>
          </a:xfrm>
          <a:prstGeom prst="rect">
            <a:avLst/>
          </a:prstGeom>
          <a:noFill/>
          <a:ln w="9525">
            <a:noFill/>
            <a:miter lim="800000"/>
            <a:headEnd/>
            <a:tailEnd/>
          </a:ln>
          <a:effectLst/>
        </p:spPr>
      </p:pic>
      <p:pic>
        <p:nvPicPr>
          <p:cNvPr id="8195" name="Picture 3"/>
          <p:cNvPicPr>
            <a:picLocks noChangeAspect="1" noChangeArrowheads="1"/>
          </p:cNvPicPr>
          <p:nvPr/>
        </p:nvPicPr>
        <p:blipFill>
          <a:blip r:embed="rId3"/>
          <a:srcRect/>
          <a:stretch>
            <a:fillRect/>
          </a:stretch>
        </p:blipFill>
        <p:spPr bwMode="auto">
          <a:xfrm>
            <a:off x="714348" y="5357826"/>
            <a:ext cx="2214578" cy="928694"/>
          </a:xfrm>
          <a:prstGeom prst="rect">
            <a:avLst/>
          </a:prstGeom>
          <a:noFill/>
          <a:ln w="9525">
            <a:noFill/>
            <a:miter lim="800000"/>
            <a:headEnd/>
            <a:tailEnd/>
          </a:ln>
          <a:effectLst/>
        </p:spPr>
      </p:pic>
      <p:sp>
        <p:nvSpPr>
          <p:cNvPr id="6" name="Rectangle 5"/>
          <p:cNvSpPr/>
          <p:nvPr/>
        </p:nvSpPr>
        <p:spPr>
          <a:xfrm rot="16200000">
            <a:off x="2143109" y="-71463"/>
            <a:ext cx="3071834" cy="6215107"/>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rot="16200000">
            <a:off x="1290790" y="4572008"/>
            <a:ext cx="1071570" cy="2500330"/>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5" presetClass="emph" presetSubtype="0" repeatCount="indefinite" fill="hold" grpId="0" nodeType="withEffect">
                                  <p:stCondLst>
                                    <p:cond delay="0"/>
                                  </p:stCondLst>
                                  <p:childTnLst>
                                    <p:anim calcmode="discrete" valueType="str">
                                      <p:cBhvr>
                                        <p:cTn id="6" dur="2000" fill="hold"/>
                                        <p:tgtEl>
                                          <p:spTgt spid="6"/>
                                        </p:tgtEl>
                                        <p:attrNameLst>
                                          <p:attrName>style.visibility</p:attrName>
                                        </p:attrNameLst>
                                      </p:cBhvr>
                                      <p:tavLst>
                                        <p:tav tm="0">
                                          <p:val>
                                            <p:strVal val="hidden"/>
                                          </p:val>
                                        </p:tav>
                                        <p:tav tm="50000">
                                          <p:val>
                                            <p:strVal val="visible"/>
                                          </p:val>
                                        </p:tav>
                                      </p:tavLst>
                                    </p:anim>
                                  </p:childTnLst>
                                </p:cTn>
                              </p:par>
                              <p:par>
                                <p:cTn id="7" presetID="35" presetClass="emph" presetSubtype="0" repeatCount="indefinite" fill="hold" grpId="0" nodeType="withEffect">
                                  <p:stCondLst>
                                    <p:cond delay="0"/>
                                  </p:stCondLst>
                                  <p:childTnLst>
                                    <p:anim calcmode="discrete" valueType="str">
                                      <p:cBhvr>
                                        <p:cTn id="8" dur="2000" fill="hold"/>
                                        <p:tgtEl>
                                          <p:spTgt spid="7"/>
                                        </p:tgtEl>
                                        <p:attrNameLst>
                                          <p:attrName>style.visibility</p:attrName>
                                        </p:attrNameLst>
                                      </p:cBhvr>
                                      <p:tavLst>
                                        <p:tav tm="0">
                                          <p:val>
                                            <p:strVal val="hidden"/>
                                          </p:val>
                                        </p:tav>
                                        <p:tav tm="50000">
                                          <p:val>
                                            <p:strVal val="visible"/>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4282" y="285728"/>
            <a:ext cx="8472518" cy="6572272"/>
          </a:xfrm>
        </p:spPr>
        <p:txBody>
          <a:bodyPr/>
          <a:lstStyle/>
          <a:p>
            <a:pPr algn="just"/>
            <a:r>
              <a:rPr lang="id-ID" sz="2400" dirty="0" smtClean="0"/>
              <a:t>Untuk nilai numerik, karakter + berfungsi sebagai operator matematika (perhatikan bahwa </a:t>
            </a:r>
            <a:r>
              <a:rPr lang="id-ID" sz="2400" dirty="0" smtClean="0"/>
              <a:t>kita </a:t>
            </a:r>
            <a:r>
              <a:rPr lang="id-ID" sz="2400" dirty="0" smtClean="0"/>
              <a:t>menggunakan variabel int (integer) di sini):</a:t>
            </a:r>
          </a:p>
          <a:p>
            <a:pPr algn="just">
              <a:buNone/>
            </a:pPr>
            <a:r>
              <a:rPr lang="id-ID" sz="2400" dirty="0" smtClean="0"/>
              <a:t>Contoh:</a:t>
            </a:r>
          </a:p>
          <a:p>
            <a:pPr algn="just">
              <a:buNone/>
            </a:pPr>
            <a:endParaRPr lang="id-ID" sz="2400" dirty="0" smtClean="0"/>
          </a:p>
          <a:p>
            <a:pPr algn="just">
              <a:buNone/>
            </a:pPr>
            <a:endParaRPr lang="id-ID" sz="2400" dirty="0" smtClean="0"/>
          </a:p>
          <a:p>
            <a:pPr algn="just">
              <a:buNone/>
            </a:pPr>
            <a:endParaRPr lang="id-ID" sz="2400" dirty="0" smtClean="0"/>
          </a:p>
          <a:p>
            <a:pPr algn="just">
              <a:buNone/>
            </a:pPr>
            <a:endParaRPr lang="id-ID" sz="2400" dirty="0" smtClean="0"/>
          </a:p>
          <a:p>
            <a:pPr algn="just">
              <a:buNone/>
            </a:pPr>
            <a:endParaRPr lang="id-ID" sz="2400" dirty="0" smtClean="0"/>
          </a:p>
          <a:p>
            <a:pPr algn="just">
              <a:buNone/>
            </a:pPr>
            <a:endParaRPr lang="id-ID" sz="2400" dirty="0" smtClean="0"/>
          </a:p>
          <a:p>
            <a:pPr algn="just">
              <a:buNone/>
            </a:pPr>
            <a:r>
              <a:rPr lang="id-ID" sz="2400" dirty="0" smtClean="0"/>
              <a:t>Hasilnya:</a:t>
            </a:r>
          </a:p>
          <a:p>
            <a:pPr algn="just">
              <a:buNone/>
            </a:pPr>
            <a:endParaRPr lang="id-ID" sz="2400" dirty="0" smtClean="0"/>
          </a:p>
          <a:p>
            <a:pPr algn="just">
              <a:buNone/>
            </a:pPr>
            <a:endParaRPr lang="id-ID" dirty="0"/>
          </a:p>
        </p:txBody>
      </p:sp>
      <p:pic>
        <p:nvPicPr>
          <p:cNvPr id="9218" name="Picture 2"/>
          <p:cNvPicPr>
            <a:picLocks noChangeAspect="1" noChangeArrowheads="1"/>
          </p:cNvPicPr>
          <p:nvPr/>
        </p:nvPicPr>
        <p:blipFill>
          <a:blip r:embed="rId2"/>
          <a:srcRect/>
          <a:stretch>
            <a:fillRect/>
          </a:stretch>
        </p:blipFill>
        <p:spPr bwMode="auto">
          <a:xfrm>
            <a:off x="357158" y="2021803"/>
            <a:ext cx="7323500" cy="2328873"/>
          </a:xfrm>
          <a:prstGeom prst="rect">
            <a:avLst/>
          </a:prstGeom>
          <a:noFill/>
          <a:ln w="9525">
            <a:noFill/>
            <a:miter lim="800000"/>
            <a:headEnd/>
            <a:tailEnd/>
          </a:ln>
          <a:effectLst/>
        </p:spPr>
      </p:pic>
      <p:pic>
        <p:nvPicPr>
          <p:cNvPr id="9219" name="Picture 3"/>
          <p:cNvPicPr>
            <a:picLocks noChangeAspect="1" noChangeArrowheads="1"/>
          </p:cNvPicPr>
          <p:nvPr/>
        </p:nvPicPr>
        <p:blipFill>
          <a:blip r:embed="rId3"/>
          <a:srcRect/>
          <a:stretch>
            <a:fillRect/>
          </a:stretch>
        </p:blipFill>
        <p:spPr bwMode="auto">
          <a:xfrm>
            <a:off x="500034" y="5357826"/>
            <a:ext cx="1923838" cy="919167"/>
          </a:xfrm>
          <a:prstGeom prst="rect">
            <a:avLst/>
          </a:prstGeom>
          <a:noFill/>
          <a:ln w="9525">
            <a:noFill/>
            <a:miter lim="800000"/>
            <a:headEnd/>
            <a:tailEnd/>
          </a:ln>
          <a:effectLst/>
        </p:spPr>
      </p:pic>
      <p:sp>
        <p:nvSpPr>
          <p:cNvPr id="5" name="Curved Right Arrow 4"/>
          <p:cNvSpPr/>
          <p:nvPr/>
        </p:nvSpPr>
        <p:spPr>
          <a:xfrm>
            <a:off x="8072462" y="5286388"/>
            <a:ext cx="731520" cy="1216152"/>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solidFill>
                <a:schemeClr val="tx1"/>
              </a:solidFill>
            </a:endParaRPr>
          </a:p>
        </p:txBody>
      </p:sp>
      <p:sp>
        <p:nvSpPr>
          <p:cNvPr id="6" name="Rectangle 5"/>
          <p:cNvSpPr/>
          <p:nvPr/>
        </p:nvSpPr>
        <p:spPr>
          <a:xfrm rot="16200000">
            <a:off x="2750332" y="-535809"/>
            <a:ext cx="2571768" cy="7500990"/>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rot="16200000">
            <a:off x="926193" y="4833728"/>
            <a:ext cx="1071571" cy="2000265"/>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5" presetClass="emph" presetSubtype="0" repeatCount="indefinite" fill="hold" grpId="0" nodeType="withEffect">
                                  <p:stCondLst>
                                    <p:cond delay="0"/>
                                  </p:stCondLst>
                                  <p:childTnLst>
                                    <p:anim calcmode="discrete" valueType="str">
                                      <p:cBhvr>
                                        <p:cTn id="6" dur="2000" fill="hold"/>
                                        <p:tgtEl>
                                          <p:spTgt spid="6"/>
                                        </p:tgtEl>
                                        <p:attrNameLst>
                                          <p:attrName>style.visibility</p:attrName>
                                        </p:attrNameLst>
                                      </p:cBhvr>
                                      <p:tavLst>
                                        <p:tav tm="0">
                                          <p:val>
                                            <p:strVal val="hidden"/>
                                          </p:val>
                                        </p:tav>
                                        <p:tav tm="50000">
                                          <p:val>
                                            <p:strVal val="visible"/>
                                          </p:val>
                                        </p:tav>
                                      </p:tavLst>
                                    </p:anim>
                                  </p:childTnLst>
                                </p:cTn>
                              </p:par>
                              <p:par>
                                <p:cTn id="7" presetID="35" presetClass="emph" presetSubtype="0" repeatCount="indefinite" fill="hold" grpId="0" nodeType="withEffect">
                                  <p:stCondLst>
                                    <p:cond delay="0"/>
                                  </p:stCondLst>
                                  <p:childTnLst>
                                    <p:anim calcmode="discrete" valueType="str">
                                      <p:cBhvr>
                                        <p:cTn id="8" dur="2000" fill="hold"/>
                                        <p:tgtEl>
                                          <p:spTgt spid="7"/>
                                        </p:tgtEl>
                                        <p:attrNameLst>
                                          <p:attrName>style.visibility</p:attrName>
                                        </p:attrNameLst>
                                      </p:cBhvr>
                                      <p:tavLst>
                                        <p:tav tm="0">
                                          <p:val>
                                            <p:strVal val="hidden"/>
                                          </p:val>
                                        </p:tav>
                                        <p:tav tm="50000">
                                          <p:val>
                                            <p:strVal val="visible"/>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6169080"/>
          </a:xfrm>
        </p:spPr>
        <p:txBody>
          <a:bodyPr/>
          <a:lstStyle/>
          <a:p>
            <a:pPr marL="82550" indent="-17463">
              <a:buNone/>
            </a:pPr>
            <a:r>
              <a:rPr lang="id-ID" dirty="0" smtClean="0"/>
              <a:t>Dari contoh di atas, Anda dapat mengharapkan: </a:t>
            </a:r>
          </a:p>
          <a:p>
            <a:r>
              <a:rPr lang="id-ID" dirty="0" smtClean="0"/>
              <a:t>x menyimpan nilai 5 </a:t>
            </a:r>
          </a:p>
          <a:p>
            <a:r>
              <a:rPr lang="id-ID" dirty="0" smtClean="0"/>
              <a:t>y menyimpan nilai 6 </a:t>
            </a:r>
          </a:p>
          <a:p>
            <a:r>
              <a:rPr lang="id-ID" dirty="0" smtClean="0"/>
              <a:t>Kemudian kita menggunakan metode println () untuk menampilkan nilai x + y, yaitu </a:t>
            </a:r>
            <a:r>
              <a:rPr lang="id-ID" b="1" dirty="0" smtClean="0"/>
              <a:t>11</a:t>
            </a:r>
            <a:endParaRPr lang="id-ID" b="1"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7472386" cy="589738"/>
          </a:xfrm>
        </p:spPr>
        <p:txBody>
          <a:bodyPr>
            <a:normAutofit fontScale="90000"/>
          </a:bodyPr>
          <a:lstStyle/>
          <a:p>
            <a:r>
              <a:rPr lang="id-ID" dirty="0" smtClean="0"/>
              <a:t>Deklarasi banyak variabel</a:t>
            </a:r>
            <a:endParaRPr lang="id-ID" dirty="0"/>
          </a:p>
        </p:txBody>
      </p:sp>
      <p:sp>
        <p:nvSpPr>
          <p:cNvPr id="3" name="Content Placeholder 2"/>
          <p:cNvSpPr>
            <a:spLocks noGrp="1"/>
          </p:cNvSpPr>
          <p:nvPr>
            <p:ph idx="1"/>
          </p:nvPr>
        </p:nvSpPr>
        <p:spPr>
          <a:xfrm>
            <a:off x="457200" y="928670"/>
            <a:ext cx="8229600" cy="5526138"/>
          </a:xfrm>
        </p:spPr>
        <p:txBody>
          <a:bodyPr>
            <a:normAutofit/>
          </a:bodyPr>
          <a:lstStyle/>
          <a:p>
            <a:pPr algn="just"/>
            <a:r>
              <a:rPr lang="id-ID" sz="2400" dirty="0" smtClean="0"/>
              <a:t>Untuk mendeklarasikan lebih dari satu variabel dari jenis yang sama, gunakan daftar yang dipisahkan koma:</a:t>
            </a:r>
          </a:p>
          <a:p>
            <a:pPr algn="just">
              <a:buNone/>
            </a:pPr>
            <a:r>
              <a:rPr lang="id-ID" sz="2400" dirty="0" smtClean="0"/>
              <a:t>Contoh:</a:t>
            </a:r>
          </a:p>
          <a:p>
            <a:pPr algn="just">
              <a:buNone/>
            </a:pPr>
            <a:endParaRPr lang="id-ID" sz="2400" dirty="0" smtClean="0"/>
          </a:p>
          <a:p>
            <a:pPr algn="just">
              <a:buNone/>
            </a:pPr>
            <a:endParaRPr lang="id-ID" sz="2400" dirty="0" smtClean="0"/>
          </a:p>
          <a:p>
            <a:pPr algn="just">
              <a:buNone/>
            </a:pPr>
            <a:endParaRPr lang="id-ID" sz="2400" dirty="0" smtClean="0"/>
          </a:p>
          <a:p>
            <a:pPr algn="just">
              <a:buNone/>
            </a:pPr>
            <a:endParaRPr lang="id-ID" sz="2400" dirty="0" smtClean="0"/>
          </a:p>
          <a:p>
            <a:pPr algn="just">
              <a:buNone/>
            </a:pPr>
            <a:endParaRPr lang="id-ID" sz="2400" dirty="0" smtClean="0"/>
          </a:p>
          <a:p>
            <a:pPr algn="just">
              <a:buNone/>
            </a:pPr>
            <a:r>
              <a:rPr lang="id-ID" sz="2400" dirty="0" smtClean="0"/>
              <a:t>Hasilnya:</a:t>
            </a:r>
            <a:endParaRPr lang="id-ID" sz="2400" dirty="0"/>
          </a:p>
        </p:txBody>
      </p:sp>
      <p:pic>
        <p:nvPicPr>
          <p:cNvPr id="1026" name="Picture 2"/>
          <p:cNvPicPr>
            <a:picLocks noChangeAspect="1" noChangeArrowheads="1"/>
          </p:cNvPicPr>
          <p:nvPr/>
        </p:nvPicPr>
        <p:blipFill>
          <a:blip r:embed="rId2"/>
          <a:srcRect/>
          <a:stretch>
            <a:fillRect/>
          </a:stretch>
        </p:blipFill>
        <p:spPr bwMode="auto">
          <a:xfrm>
            <a:off x="714348" y="2643182"/>
            <a:ext cx="5486438" cy="2000264"/>
          </a:xfrm>
          <a:prstGeom prst="rect">
            <a:avLst/>
          </a:prstGeom>
          <a:noFill/>
          <a:ln w="9525">
            <a:noFill/>
            <a:miter lim="800000"/>
            <a:headEnd/>
            <a:tailEnd/>
          </a:ln>
          <a:effectLst/>
        </p:spPr>
      </p:pic>
      <p:pic>
        <p:nvPicPr>
          <p:cNvPr id="1027" name="Picture 3"/>
          <p:cNvPicPr>
            <a:picLocks noChangeAspect="1" noChangeArrowheads="1"/>
          </p:cNvPicPr>
          <p:nvPr/>
        </p:nvPicPr>
        <p:blipFill>
          <a:blip r:embed="rId3"/>
          <a:srcRect/>
          <a:stretch>
            <a:fillRect/>
          </a:stretch>
        </p:blipFill>
        <p:spPr bwMode="auto">
          <a:xfrm>
            <a:off x="785786" y="5357826"/>
            <a:ext cx="2353135" cy="966792"/>
          </a:xfrm>
          <a:prstGeom prst="rect">
            <a:avLst/>
          </a:prstGeom>
          <a:noFill/>
          <a:ln w="9525">
            <a:noFill/>
            <a:miter lim="800000"/>
            <a:headEnd/>
            <a:tailEnd/>
          </a:ln>
          <a:effectLst/>
        </p:spPr>
      </p:pic>
      <p:sp>
        <p:nvSpPr>
          <p:cNvPr id="6" name="Rectangle 5"/>
          <p:cNvSpPr/>
          <p:nvPr/>
        </p:nvSpPr>
        <p:spPr>
          <a:xfrm rot="16200000">
            <a:off x="2393141" y="821511"/>
            <a:ext cx="2143139" cy="5643602"/>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rot="16200000">
            <a:off x="1428728" y="4572007"/>
            <a:ext cx="1071570" cy="2500330"/>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5" presetClass="emph" presetSubtype="0" repeatCount="indefinite" fill="hold" grpId="0" nodeType="withEffect">
                                  <p:stCondLst>
                                    <p:cond delay="0"/>
                                  </p:stCondLst>
                                  <p:childTnLst>
                                    <p:anim calcmode="discrete" valueType="str">
                                      <p:cBhvr>
                                        <p:cTn id="6" dur="2000" fill="hold"/>
                                        <p:tgtEl>
                                          <p:spTgt spid="6"/>
                                        </p:tgtEl>
                                        <p:attrNameLst>
                                          <p:attrName>style.visibility</p:attrName>
                                        </p:attrNameLst>
                                      </p:cBhvr>
                                      <p:tavLst>
                                        <p:tav tm="0">
                                          <p:val>
                                            <p:strVal val="hidden"/>
                                          </p:val>
                                        </p:tav>
                                        <p:tav tm="50000">
                                          <p:val>
                                            <p:strVal val="visible"/>
                                          </p:val>
                                        </p:tav>
                                      </p:tavLst>
                                    </p:anim>
                                  </p:childTnLst>
                                </p:cTn>
                              </p:par>
                              <p:par>
                                <p:cTn id="7" presetID="35" presetClass="emph" presetSubtype="0" repeatCount="indefinite" fill="hold" grpId="0" nodeType="withEffect">
                                  <p:stCondLst>
                                    <p:cond delay="0"/>
                                  </p:stCondLst>
                                  <p:childTnLst>
                                    <p:anim calcmode="discrete" valueType="str">
                                      <p:cBhvr>
                                        <p:cTn id="8" dur="2000" fill="hold"/>
                                        <p:tgtEl>
                                          <p:spTgt spid="7"/>
                                        </p:tgtEl>
                                        <p:attrNameLst>
                                          <p:attrName>style.visibility</p:attrName>
                                        </p:attrNameLst>
                                      </p:cBhvr>
                                      <p:tavLst>
                                        <p:tav tm="0">
                                          <p:val>
                                            <p:strVal val="hidden"/>
                                          </p:val>
                                        </p:tav>
                                        <p:tav tm="50000">
                                          <p:val>
                                            <p:strVal val="visible"/>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7472386" cy="589738"/>
          </a:xfrm>
        </p:spPr>
        <p:txBody>
          <a:bodyPr>
            <a:normAutofit fontScale="90000"/>
          </a:bodyPr>
          <a:lstStyle/>
          <a:p>
            <a:r>
              <a:rPr lang="id-ID" dirty="0" smtClean="0"/>
              <a:t>Pengidentifikasi Java</a:t>
            </a:r>
            <a:endParaRPr lang="id-ID" dirty="0"/>
          </a:p>
        </p:txBody>
      </p:sp>
      <p:sp>
        <p:nvSpPr>
          <p:cNvPr id="3" name="Content Placeholder 2"/>
          <p:cNvSpPr>
            <a:spLocks noGrp="1"/>
          </p:cNvSpPr>
          <p:nvPr>
            <p:ph idx="1"/>
          </p:nvPr>
        </p:nvSpPr>
        <p:spPr>
          <a:xfrm>
            <a:off x="457200" y="928670"/>
            <a:ext cx="8229600" cy="5526138"/>
          </a:xfrm>
        </p:spPr>
        <p:txBody>
          <a:bodyPr>
            <a:normAutofit/>
          </a:bodyPr>
          <a:lstStyle/>
          <a:p>
            <a:pPr algn="just"/>
            <a:r>
              <a:rPr lang="id-ID" sz="2400" dirty="0" smtClean="0"/>
              <a:t>Semua variabel Java harus diidentifikasi dengan nama unik. </a:t>
            </a:r>
          </a:p>
          <a:p>
            <a:pPr algn="just"/>
            <a:r>
              <a:rPr lang="id-ID" sz="2400" dirty="0" smtClean="0"/>
              <a:t>Nama-nama unik ini disebut pengidentifikasi. </a:t>
            </a:r>
          </a:p>
          <a:p>
            <a:pPr algn="just"/>
            <a:r>
              <a:rPr lang="id-ID" sz="2400" dirty="0" smtClean="0"/>
              <a:t>Pengidentifikasi dapat berupa nama pendek (seperti x dan y) atau nama yang lebih deskriptif (usia, jumlah, total Volume).</a:t>
            </a:r>
          </a:p>
          <a:p>
            <a:pPr algn="just">
              <a:buNone/>
            </a:pPr>
            <a:r>
              <a:rPr lang="id-ID" sz="2400" dirty="0" smtClean="0"/>
              <a:t/>
            </a:r>
            <a:br>
              <a:rPr lang="id-ID" sz="2400" dirty="0" smtClean="0"/>
            </a:br>
            <a:r>
              <a:rPr lang="id-ID" sz="2400" dirty="0" smtClean="0"/>
              <a:t>Catatan: Disarankan untuk menggunakan nama deskriptif untuk membuat kode yang dapat dimengerti dan dipelihara:</a:t>
            </a:r>
          </a:p>
          <a:p>
            <a:pPr algn="just">
              <a:buNone/>
            </a:pPr>
            <a:endParaRPr lang="id-ID" sz="2400" dirty="0" smtClean="0"/>
          </a:p>
          <a:p>
            <a:pPr algn="just">
              <a:buNone/>
            </a:pPr>
            <a:endParaRPr lang="id-ID" sz="2400" dirty="0" smtClean="0"/>
          </a:p>
          <a:p>
            <a:pPr algn="just">
              <a:buNone/>
            </a:pPr>
            <a:endParaRPr lang="id-ID" sz="2400" dirty="0" smtClean="0"/>
          </a:p>
          <a:p>
            <a:pPr algn="just">
              <a:buNone/>
            </a:pPr>
            <a:endParaRPr lang="id-ID" sz="2400"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7472386" cy="589738"/>
          </a:xfrm>
        </p:spPr>
        <p:txBody>
          <a:bodyPr>
            <a:normAutofit/>
          </a:bodyPr>
          <a:lstStyle/>
          <a:p>
            <a:r>
              <a:rPr lang="id-ID" sz="2800" dirty="0" smtClean="0">
                <a:solidFill>
                  <a:schemeClr val="tx1"/>
                </a:solidFill>
              </a:rPr>
              <a:t>Contoh:</a:t>
            </a:r>
            <a:endParaRPr lang="id-ID" sz="2800" dirty="0">
              <a:solidFill>
                <a:schemeClr val="tx1"/>
              </a:solidFill>
            </a:endParaRPr>
          </a:p>
        </p:txBody>
      </p:sp>
      <p:sp>
        <p:nvSpPr>
          <p:cNvPr id="3" name="Content Placeholder 2"/>
          <p:cNvSpPr>
            <a:spLocks noGrp="1"/>
          </p:cNvSpPr>
          <p:nvPr>
            <p:ph idx="1"/>
          </p:nvPr>
        </p:nvSpPr>
        <p:spPr>
          <a:xfrm>
            <a:off x="457200" y="928670"/>
            <a:ext cx="8229600" cy="5526138"/>
          </a:xfrm>
        </p:spPr>
        <p:txBody>
          <a:bodyPr>
            <a:normAutofit/>
          </a:bodyPr>
          <a:lstStyle/>
          <a:p>
            <a:pPr algn="just">
              <a:buNone/>
            </a:pPr>
            <a:endParaRPr lang="id-ID" sz="2400" dirty="0" smtClean="0"/>
          </a:p>
          <a:p>
            <a:pPr algn="just">
              <a:buNone/>
            </a:pPr>
            <a:endParaRPr lang="id-ID" sz="2400" dirty="0" smtClean="0"/>
          </a:p>
          <a:p>
            <a:pPr algn="just">
              <a:buNone/>
            </a:pPr>
            <a:endParaRPr lang="id-ID" sz="2400" dirty="0" smtClean="0"/>
          </a:p>
          <a:p>
            <a:pPr algn="just">
              <a:buNone/>
            </a:pPr>
            <a:endParaRPr lang="id-ID" sz="2400" dirty="0" smtClean="0"/>
          </a:p>
          <a:p>
            <a:pPr algn="just">
              <a:buNone/>
            </a:pPr>
            <a:endParaRPr lang="id-ID" sz="2400" dirty="0" smtClean="0"/>
          </a:p>
          <a:p>
            <a:pPr algn="just">
              <a:buNone/>
            </a:pPr>
            <a:endParaRPr lang="id-ID" sz="2400" dirty="0" smtClean="0"/>
          </a:p>
          <a:p>
            <a:pPr algn="just">
              <a:buNone/>
            </a:pPr>
            <a:endParaRPr lang="id-ID" sz="2400" dirty="0" smtClean="0"/>
          </a:p>
          <a:p>
            <a:pPr algn="just">
              <a:buNone/>
            </a:pPr>
            <a:endParaRPr lang="id-ID" sz="2400" dirty="0" smtClean="0"/>
          </a:p>
          <a:p>
            <a:pPr algn="just">
              <a:buNone/>
            </a:pPr>
            <a:endParaRPr lang="id-ID" sz="2400" dirty="0" smtClean="0"/>
          </a:p>
          <a:p>
            <a:pPr algn="just">
              <a:buNone/>
            </a:pPr>
            <a:r>
              <a:rPr lang="id-ID" sz="2400" dirty="0" smtClean="0"/>
              <a:t>Hasilnya:</a:t>
            </a:r>
            <a:endParaRPr lang="id-ID" sz="2400" dirty="0"/>
          </a:p>
        </p:txBody>
      </p:sp>
      <p:sp>
        <p:nvSpPr>
          <p:cNvPr id="6" name="Rectangle 5"/>
          <p:cNvSpPr/>
          <p:nvPr/>
        </p:nvSpPr>
        <p:spPr>
          <a:xfrm rot="16200000">
            <a:off x="2214548" y="-571532"/>
            <a:ext cx="3714772" cy="6858049"/>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rot="16200000">
            <a:off x="1393009" y="4750603"/>
            <a:ext cx="1071570" cy="2428892"/>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50" name="Picture 2"/>
          <p:cNvPicPr>
            <a:picLocks noChangeAspect="1" noChangeArrowheads="1"/>
          </p:cNvPicPr>
          <p:nvPr/>
        </p:nvPicPr>
        <p:blipFill>
          <a:blip r:embed="rId2"/>
          <a:srcRect/>
          <a:stretch>
            <a:fillRect/>
          </a:stretch>
        </p:blipFill>
        <p:spPr bwMode="auto">
          <a:xfrm>
            <a:off x="714348" y="1083233"/>
            <a:ext cx="6696105" cy="3573020"/>
          </a:xfrm>
          <a:prstGeom prst="rect">
            <a:avLst/>
          </a:prstGeom>
          <a:noFill/>
          <a:ln w="9525">
            <a:noFill/>
            <a:miter lim="800000"/>
            <a:headEnd/>
            <a:tailEnd/>
          </a:ln>
          <a:effectLst/>
        </p:spPr>
      </p:pic>
      <p:pic>
        <p:nvPicPr>
          <p:cNvPr id="2051" name="Picture 3"/>
          <p:cNvPicPr>
            <a:picLocks noChangeAspect="1" noChangeArrowheads="1"/>
          </p:cNvPicPr>
          <p:nvPr/>
        </p:nvPicPr>
        <p:blipFill>
          <a:blip r:embed="rId3"/>
          <a:srcRect/>
          <a:stretch>
            <a:fillRect/>
          </a:stretch>
        </p:blipFill>
        <p:spPr bwMode="auto">
          <a:xfrm>
            <a:off x="785786" y="5500702"/>
            <a:ext cx="2286016" cy="928694"/>
          </a:xfrm>
          <a:prstGeom prst="rect">
            <a:avLst/>
          </a:prstGeom>
          <a:noFill/>
          <a:ln w="9525">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5" presetClass="emph" presetSubtype="0" repeatCount="indefinite" fill="hold" grpId="0" nodeType="withEffect">
                                  <p:stCondLst>
                                    <p:cond delay="0"/>
                                  </p:stCondLst>
                                  <p:childTnLst>
                                    <p:anim calcmode="discrete" valueType="str">
                                      <p:cBhvr>
                                        <p:cTn id="6" dur="2000" fill="hold"/>
                                        <p:tgtEl>
                                          <p:spTgt spid="6"/>
                                        </p:tgtEl>
                                        <p:attrNameLst>
                                          <p:attrName>style.visibility</p:attrName>
                                        </p:attrNameLst>
                                      </p:cBhvr>
                                      <p:tavLst>
                                        <p:tav tm="0">
                                          <p:val>
                                            <p:strVal val="hidden"/>
                                          </p:val>
                                        </p:tav>
                                        <p:tav tm="50000">
                                          <p:val>
                                            <p:strVal val="visible"/>
                                          </p:val>
                                        </p:tav>
                                      </p:tavLst>
                                    </p:anim>
                                  </p:childTnLst>
                                </p:cTn>
                              </p:par>
                              <p:par>
                                <p:cTn id="7" presetID="35" presetClass="emph" presetSubtype="0" repeatCount="indefinite" fill="hold" grpId="0" nodeType="withEffect">
                                  <p:stCondLst>
                                    <p:cond delay="0"/>
                                  </p:stCondLst>
                                  <p:childTnLst>
                                    <p:anim calcmode="discrete" valueType="str">
                                      <p:cBhvr>
                                        <p:cTn id="8" dur="2000" fill="hold"/>
                                        <p:tgtEl>
                                          <p:spTgt spid="7"/>
                                        </p:tgtEl>
                                        <p:attrNameLst>
                                          <p:attrName>style.visibility</p:attrName>
                                        </p:attrNameLst>
                                      </p:cBhvr>
                                      <p:tavLst>
                                        <p:tav tm="0">
                                          <p:val>
                                            <p:strVal val="hidden"/>
                                          </p:val>
                                        </p:tav>
                                        <p:tav tm="50000">
                                          <p:val>
                                            <p:strVal val="visible"/>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4282" y="285728"/>
            <a:ext cx="8643998" cy="6572272"/>
          </a:xfrm>
        </p:spPr>
        <p:txBody>
          <a:bodyPr>
            <a:normAutofit fontScale="92500" lnSpcReduction="20000"/>
          </a:bodyPr>
          <a:lstStyle/>
          <a:p>
            <a:pPr marL="82550" indent="-17463" algn="just">
              <a:buNone/>
            </a:pPr>
            <a:r>
              <a:rPr lang="id-ID" dirty="0" smtClean="0"/>
              <a:t>Aturan umum untuk membuat nama untuk variabel (pengidentifikasi unik) adalah: </a:t>
            </a:r>
            <a:br>
              <a:rPr lang="id-ID" dirty="0" smtClean="0"/>
            </a:br>
            <a:endParaRPr lang="id-ID" dirty="0" smtClean="0"/>
          </a:p>
          <a:p>
            <a:pPr algn="just">
              <a:buFont typeface="Wingdings" pitchFamily="2" charset="2"/>
              <a:buChar char="ü"/>
            </a:pPr>
            <a:r>
              <a:rPr lang="id-ID" dirty="0" smtClean="0"/>
              <a:t>Nama dapat berisi huruf, angka, garis bawah, dan tanda dolar </a:t>
            </a:r>
          </a:p>
          <a:p>
            <a:pPr algn="just">
              <a:buFont typeface="Wingdings" pitchFamily="2" charset="2"/>
              <a:buChar char="ü"/>
            </a:pPr>
            <a:r>
              <a:rPr lang="id-ID" dirty="0" smtClean="0"/>
              <a:t>Nama harus dimulai dengan huruf</a:t>
            </a:r>
          </a:p>
          <a:p>
            <a:pPr algn="just">
              <a:buFont typeface="Wingdings" pitchFamily="2" charset="2"/>
              <a:buChar char="ü"/>
            </a:pPr>
            <a:r>
              <a:rPr lang="id-ID" dirty="0" smtClean="0"/>
              <a:t> Nama harus dimulai dengan huruf kecil dan tidak boleh mengandung spasi </a:t>
            </a:r>
          </a:p>
          <a:p>
            <a:pPr algn="just">
              <a:buFont typeface="Wingdings" pitchFamily="2" charset="2"/>
              <a:buChar char="ü"/>
            </a:pPr>
            <a:r>
              <a:rPr lang="id-ID" dirty="0" smtClean="0"/>
              <a:t>Nama juga dapat dimulai dengan $ dan _ (tetapi kita tidak akan menggunakannya dalam materi ini) </a:t>
            </a:r>
          </a:p>
          <a:p>
            <a:pPr algn="just">
              <a:buFont typeface="Wingdings" pitchFamily="2" charset="2"/>
              <a:buChar char="ü"/>
            </a:pPr>
            <a:r>
              <a:rPr lang="id-ID" dirty="0" smtClean="0"/>
              <a:t>Nama-nama adalah case-sensitive ("myVar" dan "myvar" adalah variabel yang berbeda) </a:t>
            </a:r>
          </a:p>
          <a:p>
            <a:pPr algn="just">
              <a:buFont typeface="Wingdings" pitchFamily="2" charset="2"/>
              <a:buChar char="ü"/>
            </a:pPr>
            <a:r>
              <a:rPr lang="id-ID" dirty="0" smtClean="0"/>
              <a:t>Kata-kata yang dicadangkan (seperti kata kunci Java, seperti int atau boolean) tidak dapat digunakan sebagai nama</a:t>
            </a:r>
            <a:endParaRPr lang="id-ID"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Exercise 1:</a:t>
            </a:r>
            <a:br>
              <a:rPr lang="id-ID" dirty="0" smtClean="0"/>
            </a:br>
            <a:endParaRPr lang="id-ID" dirty="0"/>
          </a:p>
        </p:txBody>
      </p:sp>
      <p:sp>
        <p:nvSpPr>
          <p:cNvPr id="3" name="Content Placeholder 2"/>
          <p:cNvSpPr>
            <a:spLocks noGrp="1"/>
          </p:cNvSpPr>
          <p:nvPr>
            <p:ph idx="1"/>
          </p:nvPr>
        </p:nvSpPr>
        <p:spPr>
          <a:xfrm>
            <a:off x="457200" y="1000108"/>
            <a:ext cx="8229600" cy="5857892"/>
          </a:xfrm>
        </p:spPr>
        <p:txBody>
          <a:bodyPr/>
          <a:lstStyle/>
          <a:p>
            <a:pPr>
              <a:buNone/>
            </a:pPr>
            <a:r>
              <a:rPr lang="id-ID" sz="2400" dirty="0" smtClean="0"/>
              <a:t>1. Buat variabel bernama </a:t>
            </a:r>
            <a:r>
              <a:rPr lang="id-ID" sz="2400" b="1" dirty="0" smtClean="0"/>
              <a:t>carName</a:t>
            </a:r>
            <a:r>
              <a:rPr lang="id-ID" sz="2400" dirty="0" smtClean="0"/>
              <a:t> dan tetapkan nilai Volvo untuknya.</a:t>
            </a:r>
          </a:p>
          <a:p>
            <a:pPr>
              <a:buNone/>
            </a:pPr>
            <a:r>
              <a:rPr lang="id-ID" sz="2400" dirty="0" smtClean="0"/>
              <a:t>	                        =            ;</a:t>
            </a:r>
          </a:p>
          <a:p>
            <a:pPr>
              <a:buNone/>
            </a:pPr>
            <a:r>
              <a:rPr lang="id-ID" sz="2400" dirty="0" smtClean="0"/>
              <a:t>2. Buat variabel bernama </a:t>
            </a:r>
            <a:r>
              <a:rPr lang="id-ID" sz="2400" b="1" dirty="0" smtClean="0"/>
              <a:t>maxSpeed</a:t>
            </a:r>
            <a:r>
              <a:rPr lang="id-ID" sz="2400" dirty="0" smtClean="0"/>
              <a:t> ​​dan tetapkan nilai 120 untuknya.</a:t>
            </a:r>
          </a:p>
          <a:p>
            <a:pPr>
              <a:buNone/>
            </a:pPr>
            <a:r>
              <a:rPr lang="id-ID" sz="2400" b="1" dirty="0" smtClean="0">
                <a:solidFill>
                  <a:srgbClr val="FF0000"/>
                </a:solidFill>
              </a:rPr>
              <a:t>                        </a:t>
            </a:r>
            <a:r>
              <a:rPr lang="id-ID" sz="2400" b="1" dirty="0" smtClean="0"/>
              <a:t>=</a:t>
            </a:r>
            <a:r>
              <a:rPr lang="id-ID" sz="2400" b="1" dirty="0" smtClean="0">
                <a:solidFill>
                  <a:srgbClr val="FF0000"/>
                </a:solidFill>
              </a:rPr>
              <a:t>            </a:t>
            </a:r>
            <a:r>
              <a:rPr lang="id-ID" sz="2400" b="1" dirty="0" smtClean="0"/>
              <a:t>;</a:t>
            </a:r>
          </a:p>
          <a:p>
            <a:pPr>
              <a:buNone/>
            </a:pPr>
            <a:r>
              <a:rPr lang="id-ID" sz="2400" dirty="0" smtClean="0">
                <a:solidFill>
                  <a:srgbClr val="FF0000"/>
                </a:solidFill>
              </a:rPr>
              <a:t>	</a:t>
            </a:r>
          </a:p>
          <a:p>
            <a:pPr>
              <a:buNone/>
            </a:pPr>
            <a:r>
              <a:rPr lang="id-ID" sz="2400" dirty="0" smtClean="0"/>
              <a:t>3. Tampilkan jumlah 5 + 10, menggunakan dua variabel: x dan y.</a:t>
            </a:r>
          </a:p>
          <a:p>
            <a:pPr>
              <a:spcBef>
                <a:spcPts val="0"/>
              </a:spcBef>
              <a:buNone/>
            </a:pPr>
            <a:r>
              <a:rPr lang="id-ID" dirty="0" smtClean="0"/>
              <a:t>	                </a:t>
            </a:r>
            <a:r>
              <a:rPr lang="id-ID" sz="2400" dirty="0" smtClean="0">
                <a:latin typeface="Courier New" pitchFamily="49" charset="0"/>
                <a:cs typeface="Courier New" pitchFamily="49" charset="0"/>
              </a:rPr>
              <a:t>=     ;	</a:t>
            </a:r>
          </a:p>
          <a:p>
            <a:pPr>
              <a:spcBef>
                <a:spcPts val="0"/>
              </a:spcBef>
              <a:buNone/>
            </a:pPr>
            <a:r>
              <a:rPr lang="id-ID" sz="2400" dirty="0" smtClean="0">
                <a:latin typeface="Courier New" pitchFamily="49" charset="0"/>
                <a:cs typeface="Courier New" pitchFamily="49" charset="0"/>
              </a:rPr>
              <a:t>	int y = 10;</a:t>
            </a:r>
          </a:p>
          <a:p>
            <a:pPr>
              <a:spcBef>
                <a:spcPts val="0"/>
              </a:spcBef>
              <a:buNone/>
            </a:pPr>
            <a:r>
              <a:rPr lang="id-ID" sz="2400" dirty="0" smtClean="0">
                <a:latin typeface="Courier New" pitchFamily="49" charset="0"/>
                <a:cs typeface="Courier New" pitchFamily="49" charset="0"/>
              </a:rPr>
              <a:t>	System.out.println(x + y);</a:t>
            </a:r>
            <a:endParaRPr lang="id-ID" sz="2400" dirty="0">
              <a:latin typeface="Courier New" pitchFamily="49" charset="0"/>
              <a:cs typeface="Courier New" pitchFamily="49" charset="0"/>
            </a:endParaRPr>
          </a:p>
        </p:txBody>
      </p:sp>
      <p:sp>
        <p:nvSpPr>
          <p:cNvPr id="5" name="Rectangle 4"/>
          <p:cNvSpPr/>
          <p:nvPr/>
        </p:nvSpPr>
        <p:spPr>
          <a:xfrm rot="16200000">
            <a:off x="1178694" y="1628894"/>
            <a:ext cx="285752" cy="785818"/>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rot="16200000">
            <a:off x="2245882" y="1581382"/>
            <a:ext cx="244789" cy="911927"/>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rot="16200000">
            <a:off x="3536149" y="1628894"/>
            <a:ext cx="285752" cy="785818"/>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rot="16200000">
            <a:off x="1071539" y="3000372"/>
            <a:ext cx="285752" cy="571504"/>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rot="16200000">
            <a:off x="1964442" y="2838472"/>
            <a:ext cx="269127" cy="911927"/>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rot="16200000">
            <a:off x="3195584" y="2871652"/>
            <a:ext cx="285752" cy="785818"/>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rot="16200000">
            <a:off x="1181164" y="4703197"/>
            <a:ext cx="285752" cy="571504"/>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rot="16200000">
            <a:off x="2033482" y="4686572"/>
            <a:ext cx="285752" cy="571504"/>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rot="16200000">
            <a:off x="3143240" y="4686572"/>
            <a:ext cx="285752" cy="571504"/>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5" presetClass="emph" presetSubtype="0" repeatCount="indefinite" fill="hold" grpId="0" nodeType="withEffect">
                                  <p:stCondLst>
                                    <p:cond delay="0"/>
                                  </p:stCondLst>
                                  <p:childTnLst>
                                    <p:anim calcmode="discrete" valueType="str">
                                      <p:cBhvr>
                                        <p:cTn id="6" dur="2000" fill="hold"/>
                                        <p:tgtEl>
                                          <p:spTgt spid="5"/>
                                        </p:tgtEl>
                                        <p:attrNameLst>
                                          <p:attrName>style.visibility</p:attrName>
                                        </p:attrNameLst>
                                      </p:cBhvr>
                                      <p:tavLst>
                                        <p:tav tm="0">
                                          <p:val>
                                            <p:strVal val="hidden"/>
                                          </p:val>
                                        </p:tav>
                                        <p:tav tm="50000">
                                          <p:val>
                                            <p:strVal val="visible"/>
                                          </p:val>
                                        </p:tav>
                                      </p:tavLst>
                                    </p:anim>
                                  </p:childTnLst>
                                </p:cTn>
                              </p:par>
                              <p:par>
                                <p:cTn id="7" presetID="35" presetClass="emph" presetSubtype="0" repeatCount="indefinite" fill="hold" grpId="0" nodeType="withEffect">
                                  <p:stCondLst>
                                    <p:cond delay="0"/>
                                  </p:stCondLst>
                                  <p:childTnLst>
                                    <p:anim calcmode="discrete" valueType="str">
                                      <p:cBhvr>
                                        <p:cTn id="8" dur="2000" fill="hold"/>
                                        <p:tgtEl>
                                          <p:spTgt spid="6"/>
                                        </p:tgtEl>
                                        <p:attrNameLst>
                                          <p:attrName>style.visibility</p:attrName>
                                        </p:attrNameLst>
                                      </p:cBhvr>
                                      <p:tavLst>
                                        <p:tav tm="0">
                                          <p:val>
                                            <p:strVal val="hidden"/>
                                          </p:val>
                                        </p:tav>
                                        <p:tav tm="50000">
                                          <p:val>
                                            <p:strVal val="visible"/>
                                          </p:val>
                                        </p:tav>
                                      </p:tavLst>
                                    </p:anim>
                                  </p:childTnLst>
                                </p:cTn>
                              </p:par>
                              <p:par>
                                <p:cTn id="9" presetID="35" presetClass="emph" presetSubtype="0" repeatCount="indefinite" fill="hold" grpId="0" nodeType="withEffect">
                                  <p:stCondLst>
                                    <p:cond delay="0"/>
                                  </p:stCondLst>
                                  <p:childTnLst>
                                    <p:anim calcmode="discrete" valueType="str">
                                      <p:cBhvr>
                                        <p:cTn id="10" dur="2000" fill="hold"/>
                                        <p:tgtEl>
                                          <p:spTgt spid="7"/>
                                        </p:tgtEl>
                                        <p:attrNameLst>
                                          <p:attrName>style.visibility</p:attrName>
                                        </p:attrNameLst>
                                      </p:cBhvr>
                                      <p:tavLst>
                                        <p:tav tm="0">
                                          <p:val>
                                            <p:strVal val="hidden"/>
                                          </p:val>
                                        </p:tav>
                                        <p:tav tm="50000">
                                          <p:val>
                                            <p:strVal val="visible"/>
                                          </p:val>
                                        </p:tav>
                                      </p:tavLst>
                                    </p:anim>
                                  </p:childTnLst>
                                </p:cTn>
                              </p:par>
                              <p:par>
                                <p:cTn id="11" presetID="35" presetClass="emph" presetSubtype="0" repeatCount="indefinite" fill="hold" grpId="0" nodeType="withEffect">
                                  <p:stCondLst>
                                    <p:cond delay="0"/>
                                  </p:stCondLst>
                                  <p:childTnLst>
                                    <p:anim calcmode="discrete" valueType="str">
                                      <p:cBhvr>
                                        <p:cTn id="12" dur="2000" fill="hold"/>
                                        <p:tgtEl>
                                          <p:spTgt spid="8"/>
                                        </p:tgtEl>
                                        <p:attrNameLst>
                                          <p:attrName>style.visibility</p:attrName>
                                        </p:attrNameLst>
                                      </p:cBhvr>
                                      <p:tavLst>
                                        <p:tav tm="0">
                                          <p:val>
                                            <p:strVal val="hidden"/>
                                          </p:val>
                                        </p:tav>
                                        <p:tav tm="50000">
                                          <p:val>
                                            <p:strVal val="visible"/>
                                          </p:val>
                                        </p:tav>
                                      </p:tavLst>
                                    </p:anim>
                                  </p:childTnLst>
                                </p:cTn>
                              </p:par>
                              <p:par>
                                <p:cTn id="13" presetID="35" presetClass="emph" presetSubtype="0" repeatCount="indefinite" fill="hold" grpId="0" nodeType="withEffect">
                                  <p:stCondLst>
                                    <p:cond delay="0"/>
                                  </p:stCondLst>
                                  <p:childTnLst>
                                    <p:anim calcmode="discrete" valueType="str">
                                      <p:cBhvr>
                                        <p:cTn id="14" dur="2000" fill="hold"/>
                                        <p:tgtEl>
                                          <p:spTgt spid="9"/>
                                        </p:tgtEl>
                                        <p:attrNameLst>
                                          <p:attrName>style.visibility</p:attrName>
                                        </p:attrNameLst>
                                      </p:cBhvr>
                                      <p:tavLst>
                                        <p:tav tm="0">
                                          <p:val>
                                            <p:strVal val="hidden"/>
                                          </p:val>
                                        </p:tav>
                                        <p:tav tm="50000">
                                          <p:val>
                                            <p:strVal val="visible"/>
                                          </p:val>
                                        </p:tav>
                                      </p:tavLst>
                                    </p:anim>
                                  </p:childTnLst>
                                </p:cTn>
                              </p:par>
                              <p:par>
                                <p:cTn id="15" presetID="35" presetClass="emph" presetSubtype="0" repeatCount="indefinite" fill="hold" grpId="0" nodeType="withEffect">
                                  <p:stCondLst>
                                    <p:cond delay="0"/>
                                  </p:stCondLst>
                                  <p:childTnLst>
                                    <p:anim calcmode="discrete" valueType="str">
                                      <p:cBhvr>
                                        <p:cTn id="16" dur="2000" fill="hold"/>
                                        <p:tgtEl>
                                          <p:spTgt spid="10"/>
                                        </p:tgtEl>
                                        <p:attrNameLst>
                                          <p:attrName>style.visibility</p:attrName>
                                        </p:attrNameLst>
                                      </p:cBhvr>
                                      <p:tavLst>
                                        <p:tav tm="0">
                                          <p:val>
                                            <p:strVal val="hidden"/>
                                          </p:val>
                                        </p:tav>
                                        <p:tav tm="50000">
                                          <p:val>
                                            <p:strVal val="visible"/>
                                          </p:val>
                                        </p:tav>
                                      </p:tavLst>
                                    </p:anim>
                                  </p:childTnLst>
                                </p:cTn>
                              </p:par>
                              <p:par>
                                <p:cTn id="17" presetID="35" presetClass="emph" presetSubtype="0" repeatCount="indefinite" fill="hold" grpId="0" nodeType="withEffect">
                                  <p:stCondLst>
                                    <p:cond delay="0"/>
                                  </p:stCondLst>
                                  <p:childTnLst>
                                    <p:anim calcmode="discrete" valueType="str">
                                      <p:cBhvr>
                                        <p:cTn id="18" dur="2000" fill="hold"/>
                                        <p:tgtEl>
                                          <p:spTgt spid="11"/>
                                        </p:tgtEl>
                                        <p:attrNameLst>
                                          <p:attrName>style.visibility</p:attrName>
                                        </p:attrNameLst>
                                      </p:cBhvr>
                                      <p:tavLst>
                                        <p:tav tm="0">
                                          <p:val>
                                            <p:strVal val="hidden"/>
                                          </p:val>
                                        </p:tav>
                                        <p:tav tm="50000">
                                          <p:val>
                                            <p:strVal val="visible"/>
                                          </p:val>
                                        </p:tav>
                                      </p:tavLst>
                                    </p:anim>
                                  </p:childTnLst>
                                </p:cTn>
                              </p:par>
                              <p:par>
                                <p:cTn id="19" presetID="35" presetClass="emph" presetSubtype="0" repeatCount="indefinite" fill="hold" grpId="0" nodeType="withEffect">
                                  <p:stCondLst>
                                    <p:cond delay="0"/>
                                  </p:stCondLst>
                                  <p:childTnLst>
                                    <p:anim calcmode="discrete" valueType="str">
                                      <p:cBhvr>
                                        <p:cTn id="20" dur="2000" fill="hold"/>
                                        <p:tgtEl>
                                          <p:spTgt spid="12"/>
                                        </p:tgtEl>
                                        <p:attrNameLst>
                                          <p:attrName>style.visibility</p:attrName>
                                        </p:attrNameLst>
                                      </p:cBhvr>
                                      <p:tavLst>
                                        <p:tav tm="0">
                                          <p:val>
                                            <p:strVal val="hidden"/>
                                          </p:val>
                                        </p:tav>
                                        <p:tav tm="50000">
                                          <p:val>
                                            <p:strVal val="visible"/>
                                          </p:val>
                                        </p:tav>
                                      </p:tavLst>
                                    </p:anim>
                                  </p:childTnLst>
                                </p:cTn>
                              </p:par>
                              <p:par>
                                <p:cTn id="21" presetID="35" presetClass="emph" presetSubtype="0" repeatCount="indefinite" fill="hold" grpId="0" nodeType="withEffect">
                                  <p:stCondLst>
                                    <p:cond delay="0"/>
                                  </p:stCondLst>
                                  <p:childTnLst>
                                    <p:anim calcmode="discrete" valueType="str">
                                      <p:cBhvr>
                                        <p:cTn id="22" dur="2000" fill="hold"/>
                                        <p:tgtEl>
                                          <p:spTgt spid="13"/>
                                        </p:tgtEl>
                                        <p:attrNameLst>
                                          <p:attrName>style.visibility</p:attrName>
                                        </p:attrNameLst>
                                      </p:cBhvr>
                                      <p:tavLst>
                                        <p:tav tm="0">
                                          <p:val>
                                            <p:strVal val="hidden"/>
                                          </p:val>
                                        </p:tav>
                                        <p:tav tm="50000">
                                          <p:val>
                                            <p:strVal val="visible"/>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P spid="10" grpId="0" animBg="1"/>
      <p:bldP spid="11" grpId="0" animBg="1"/>
      <p:bldP spid="12" grpId="0" animBg="1"/>
      <p:bldP spid="13"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a:bodyPr>
          <a:lstStyle/>
          <a:p>
            <a:r>
              <a:rPr lang="id-ID" sz="6600" b="1" dirty="0" smtClean="0"/>
              <a:t>Tipe Data</a:t>
            </a:r>
            <a:endParaRPr lang="id-ID" sz="6600" b="1"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id-ID" sz="6600" b="1" dirty="0" smtClean="0"/>
              <a:t>Variabel java</a:t>
            </a:r>
            <a:endParaRPr lang="id-ID" sz="6600" b="1"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14"/>
          <p:cNvSpPr/>
          <p:nvPr/>
        </p:nvSpPr>
        <p:spPr>
          <a:xfrm>
            <a:off x="2357422" y="214290"/>
            <a:ext cx="6357982" cy="10396692"/>
          </a:xfrm>
          <a:prstGeom prst="rect">
            <a:avLst/>
          </a:prstGeom>
          <a:ln w="28575">
            <a:solidFill>
              <a:srgbClr val="0066FF"/>
            </a:solidFill>
          </a:ln>
        </p:spPr>
        <p:txBody>
          <a:bodyPr wrap="square">
            <a:spAutoFit/>
          </a:bodyPr>
          <a:lstStyle/>
          <a:p>
            <a:pPr algn="just"/>
            <a:r>
              <a:rPr lang="id-ID" sz="2000" dirty="0" smtClean="0"/>
              <a:t>Seperti yang dijelaskan di bab sebelumnya, variabel di Java harus tipe data yang ditentukan:</a:t>
            </a:r>
          </a:p>
          <a:p>
            <a:pPr algn="just">
              <a:buNone/>
            </a:pPr>
            <a:r>
              <a:rPr lang="id-ID" sz="2000" dirty="0" smtClean="0"/>
              <a:t>Contoh:</a:t>
            </a:r>
          </a:p>
          <a:p>
            <a:pPr algn="just">
              <a:buNone/>
            </a:pPr>
            <a:endParaRPr lang="id-ID" sz="2000" dirty="0" smtClean="0"/>
          </a:p>
          <a:p>
            <a:pPr algn="just">
              <a:buNone/>
            </a:pPr>
            <a:endParaRPr lang="id-ID" sz="2000" dirty="0" smtClean="0"/>
          </a:p>
          <a:p>
            <a:pPr algn="just">
              <a:buNone/>
            </a:pPr>
            <a:endParaRPr lang="id-ID" sz="2000" dirty="0" smtClean="0"/>
          </a:p>
          <a:p>
            <a:pPr algn="just">
              <a:buNone/>
            </a:pPr>
            <a:endParaRPr lang="id-ID" sz="2000" dirty="0" smtClean="0"/>
          </a:p>
          <a:p>
            <a:pPr algn="just">
              <a:buNone/>
            </a:pPr>
            <a:endParaRPr lang="id-ID" sz="2000" dirty="0" smtClean="0"/>
          </a:p>
          <a:p>
            <a:pPr algn="just">
              <a:buNone/>
            </a:pPr>
            <a:endParaRPr lang="id-ID" sz="2000" dirty="0" smtClean="0"/>
          </a:p>
          <a:p>
            <a:pPr algn="just">
              <a:buNone/>
            </a:pPr>
            <a:endParaRPr lang="id-ID" sz="2000" dirty="0" smtClean="0"/>
          </a:p>
          <a:p>
            <a:pPr algn="just">
              <a:buNone/>
            </a:pPr>
            <a:endParaRPr lang="id-ID" sz="2000" dirty="0" smtClean="0"/>
          </a:p>
          <a:p>
            <a:pPr algn="just">
              <a:buNone/>
            </a:pPr>
            <a:endParaRPr lang="id-ID" sz="2000" dirty="0" smtClean="0"/>
          </a:p>
          <a:p>
            <a:pPr algn="just">
              <a:buNone/>
            </a:pPr>
            <a:endParaRPr lang="id-ID" sz="2000" dirty="0" smtClean="0"/>
          </a:p>
          <a:p>
            <a:pPr algn="just">
              <a:buNone/>
            </a:pPr>
            <a:endParaRPr lang="id-ID" sz="2000" dirty="0" smtClean="0"/>
          </a:p>
          <a:p>
            <a:pPr algn="just">
              <a:buNone/>
            </a:pPr>
            <a:endParaRPr lang="id-ID" sz="2000" dirty="0" smtClean="0"/>
          </a:p>
          <a:p>
            <a:pPr algn="just">
              <a:buNone/>
            </a:pPr>
            <a:endParaRPr lang="id-ID" sz="2000" dirty="0" smtClean="0"/>
          </a:p>
          <a:p>
            <a:pPr algn="just">
              <a:buNone/>
            </a:pPr>
            <a:r>
              <a:rPr lang="id-ID" sz="2000" dirty="0" smtClean="0"/>
              <a:t>Hasilnya:</a:t>
            </a:r>
          </a:p>
          <a:p>
            <a:pPr algn="just">
              <a:buNone/>
            </a:pPr>
            <a:endParaRPr lang="id-ID" sz="2000" dirty="0" smtClean="0"/>
          </a:p>
          <a:p>
            <a:pPr marL="182563" indent="-93663" algn="just"/>
            <a:endParaRPr lang="id-ID" sz="2000" dirty="0" smtClean="0"/>
          </a:p>
          <a:p>
            <a:pPr marL="363538" indent="-274638"/>
            <a:endParaRPr lang="en-US" sz="2000" spc="-9" dirty="0" smtClean="0">
              <a:latin typeface="Calibri"/>
              <a:cs typeface="Calibri"/>
            </a:endParaRPr>
          </a:p>
          <a:p>
            <a:pPr marL="363538" indent="-274638" algn="just"/>
            <a:endParaRPr lang="en-US" sz="2000" spc="-9" dirty="0" smtClean="0">
              <a:latin typeface="Calibri"/>
              <a:cs typeface="Calibri"/>
            </a:endParaRPr>
          </a:p>
          <a:p>
            <a:pPr marL="363538" indent="-274638"/>
            <a:endParaRPr lang="en-US" sz="2000" spc="-9" dirty="0" smtClean="0">
              <a:latin typeface="Calibri"/>
              <a:cs typeface="Calibri"/>
            </a:endParaRPr>
          </a:p>
          <a:p>
            <a:pPr marL="363538" indent="-274638"/>
            <a:endParaRPr lang="en-US" sz="2000" spc="-9" dirty="0" smtClean="0">
              <a:latin typeface="Calibri"/>
              <a:cs typeface="Calibri"/>
            </a:endParaRPr>
          </a:p>
          <a:p>
            <a:pPr marL="363538" indent="-274638"/>
            <a:endParaRPr lang="en-US" sz="2000" spc="-9" dirty="0" smtClean="0">
              <a:latin typeface="Calibri"/>
              <a:cs typeface="Calibri"/>
            </a:endParaRPr>
          </a:p>
          <a:p>
            <a:pPr marL="363538" indent="-274638"/>
            <a:endParaRPr lang="en-US" sz="2000" spc="-9" dirty="0" smtClean="0">
              <a:latin typeface="Calibri"/>
              <a:cs typeface="Calibri"/>
            </a:endParaRPr>
          </a:p>
          <a:p>
            <a:pPr marL="363538" indent="-274638"/>
            <a:endParaRPr lang="en-US" sz="2000" spc="-9" dirty="0" smtClean="0">
              <a:latin typeface="Calibri"/>
              <a:cs typeface="Calibri"/>
            </a:endParaRPr>
          </a:p>
          <a:p>
            <a:pPr marL="363538" indent="-274638"/>
            <a:endParaRPr lang="en-US" sz="2000" spc="-9" dirty="0" smtClean="0">
              <a:latin typeface="Calibri"/>
              <a:cs typeface="Calibri"/>
            </a:endParaRPr>
          </a:p>
          <a:p>
            <a:pPr marL="363538" indent="-274638"/>
            <a:endParaRPr lang="en-US" sz="2000" spc="-9" dirty="0" smtClean="0">
              <a:latin typeface="Calibri"/>
              <a:cs typeface="Calibri"/>
            </a:endParaRPr>
          </a:p>
          <a:p>
            <a:pPr marL="363538" indent="-274638"/>
            <a:endParaRPr lang="en-US" sz="2000" spc="-9" dirty="0" smtClean="0">
              <a:latin typeface="Calibri"/>
              <a:cs typeface="Calibri"/>
            </a:endParaRPr>
          </a:p>
          <a:p>
            <a:pPr marL="363538" indent="-274638">
              <a:lnSpc>
                <a:spcPct val="80000"/>
              </a:lnSpc>
            </a:pPr>
            <a:endParaRPr lang="en-US" sz="1600" spc="-9" dirty="0" smtClean="0">
              <a:latin typeface="Calibri"/>
              <a:cs typeface="Calibri"/>
            </a:endParaRPr>
          </a:p>
          <a:p>
            <a:pPr marL="363538" indent="-274638">
              <a:lnSpc>
                <a:spcPct val="80000"/>
              </a:lnSpc>
            </a:pPr>
            <a:endParaRPr lang="en-US" sz="1600" spc="-9" dirty="0" smtClean="0">
              <a:latin typeface="Calibri"/>
              <a:cs typeface="Calibri"/>
            </a:endParaRPr>
          </a:p>
          <a:p>
            <a:pPr marL="363538" indent="-274638">
              <a:lnSpc>
                <a:spcPct val="80000"/>
              </a:lnSpc>
            </a:pPr>
            <a:endParaRPr lang="en-US" sz="1600" spc="-9" dirty="0">
              <a:latin typeface="Calibri"/>
              <a:cs typeface="Calibri"/>
            </a:endParaRPr>
          </a:p>
          <a:p>
            <a:pPr marL="363538" indent="-274638">
              <a:lnSpc>
                <a:spcPct val="80000"/>
              </a:lnSpc>
            </a:pPr>
            <a:endParaRPr lang="en-US" sz="1600" spc="-9" dirty="0" smtClean="0">
              <a:latin typeface="Calibri"/>
              <a:cs typeface="Calibri"/>
            </a:endParaRPr>
          </a:p>
          <a:p>
            <a:pPr marL="363538" indent="-274638">
              <a:lnSpc>
                <a:spcPct val="80000"/>
              </a:lnSpc>
            </a:pPr>
            <a:endParaRPr lang="id-ID" sz="1600" spc="-9" dirty="0" smtClean="0">
              <a:latin typeface="Calibri"/>
              <a:cs typeface="Calibri"/>
            </a:endParaRPr>
          </a:p>
          <a:p>
            <a:pPr marL="363538" indent="-274638">
              <a:lnSpc>
                <a:spcPct val="80000"/>
              </a:lnSpc>
            </a:pPr>
            <a:endParaRPr lang="id-ID" sz="1600" spc="-9" dirty="0" smtClean="0">
              <a:latin typeface="Calibri"/>
              <a:cs typeface="Calibri"/>
            </a:endParaRPr>
          </a:p>
          <a:p>
            <a:pPr marL="363538" indent="-274638">
              <a:lnSpc>
                <a:spcPct val="80000"/>
              </a:lnSpc>
            </a:pPr>
            <a:endParaRPr lang="en-US" sz="1600" spc="-9" dirty="0">
              <a:latin typeface="Calibri"/>
              <a:cs typeface="Calibri"/>
            </a:endParaRPr>
          </a:p>
        </p:txBody>
      </p:sp>
      <p:sp>
        <p:nvSpPr>
          <p:cNvPr id="11" name="Rectangle 10"/>
          <p:cNvSpPr/>
          <p:nvPr/>
        </p:nvSpPr>
        <p:spPr>
          <a:xfrm>
            <a:off x="285720" y="285728"/>
            <a:ext cx="1928826" cy="6286544"/>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357158" y="357167"/>
            <a:ext cx="1714512" cy="1765035"/>
          </a:xfrm>
          <a:prstGeom prst="rect">
            <a:avLst/>
          </a:prstGeom>
        </p:spPr>
        <p:txBody>
          <a:bodyPr wrap="square">
            <a:spAutoFit/>
          </a:bodyPr>
          <a:lstStyle/>
          <a:p>
            <a:pPr marL="68580" algn="ctr">
              <a:lnSpc>
                <a:spcPct val="101725"/>
              </a:lnSpc>
              <a:spcBef>
                <a:spcPts val="25"/>
              </a:spcBef>
            </a:pPr>
            <a:r>
              <a:rPr lang="id-ID" sz="3600" b="1" dirty="0" smtClean="0">
                <a:solidFill>
                  <a:schemeClr val="bg1"/>
                </a:solidFill>
              </a:rPr>
              <a:t>Tipe Data Java</a:t>
            </a:r>
            <a:endParaRPr lang="en-US" sz="3600" b="1" dirty="0">
              <a:solidFill>
                <a:schemeClr val="bg1"/>
              </a:solidFill>
              <a:latin typeface="Book Antiqua" pitchFamily="18" charset="0"/>
              <a:cs typeface="Calibri"/>
            </a:endParaRPr>
          </a:p>
        </p:txBody>
      </p:sp>
      <p:sp>
        <p:nvSpPr>
          <p:cNvPr id="10" name="Rectangle 9"/>
          <p:cNvSpPr/>
          <p:nvPr/>
        </p:nvSpPr>
        <p:spPr>
          <a:xfrm rot="16200000">
            <a:off x="3821901" y="35696"/>
            <a:ext cx="3500462" cy="6286544"/>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2"/>
          <p:cNvPicPr>
            <a:picLocks noChangeAspect="1" noChangeArrowheads="1"/>
          </p:cNvPicPr>
          <p:nvPr/>
        </p:nvPicPr>
        <p:blipFill>
          <a:blip r:embed="rId2"/>
          <a:srcRect/>
          <a:stretch>
            <a:fillRect/>
          </a:stretch>
        </p:blipFill>
        <p:spPr bwMode="auto">
          <a:xfrm>
            <a:off x="2474458" y="1500174"/>
            <a:ext cx="6169508" cy="3357586"/>
          </a:xfrm>
          <a:prstGeom prst="rect">
            <a:avLst/>
          </a:prstGeom>
          <a:noFill/>
          <a:ln w="9525">
            <a:noFill/>
            <a:miter lim="800000"/>
            <a:headEnd/>
            <a:tailEnd/>
          </a:ln>
          <a:effectLst/>
        </p:spPr>
      </p:pic>
      <p:pic>
        <p:nvPicPr>
          <p:cNvPr id="7" name="Picture 2"/>
          <p:cNvPicPr>
            <a:picLocks noChangeAspect="1" noChangeArrowheads="1"/>
          </p:cNvPicPr>
          <p:nvPr/>
        </p:nvPicPr>
        <p:blipFill>
          <a:blip r:embed="rId3"/>
          <a:srcRect/>
          <a:stretch>
            <a:fillRect/>
          </a:stretch>
        </p:blipFill>
        <p:spPr bwMode="auto">
          <a:xfrm>
            <a:off x="3631619" y="5150261"/>
            <a:ext cx="1693630" cy="1643074"/>
          </a:xfrm>
          <a:prstGeom prst="rect">
            <a:avLst/>
          </a:prstGeom>
          <a:noFill/>
          <a:ln w="9525">
            <a:noFill/>
            <a:miter lim="800000"/>
            <a:headEnd/>
            <a:tailEnd/>
          </a:ln>
          <a:effectLst/>
        </p:spPr>
      </p:pic>
      <p:sp>
        <p:nvSpPr>
          <p:cNvPr id="12" name="Rectangle 11"/>
          <p:cNvSpPr/>
          <p:nvPr/>
        </p:nvSpPr>
        <p:spPr>
          <a:xfrm rot="16200000">
            <a:off x="3628068" y="5128250"/>
            <a:ext cx="1744987" cy="1714512"/>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5" presetClass="emph" presetSubtype="0" repeatCount="indefinite" fill="hold" grpId="0" nodeType="withEffect">
                                  <p:stCondLst>
                                    <p:cond delay="0"/>
                                  </p:stCondLst>
                                  <p:childTnLst>
                                    <p:anim calcmode="discrete" valueType="str">
                                      <p:cBhvr>
                                        <p:cTn id="6" dur="2000" fill="hold"/>
                                        <p:tgtEl>
                                          <p:spTgt spid="10"/>
                                        </p:tgtEl>
                                        <p:attrNameLst>
                                          <p:attrName>style.visibility</p:attrName>
                                        </p:attrNameLst>
                                      </p:cBhvr>
                                      <p:tavLst>
                                        <p:tav tm="0">
                                          <p:val>
                                            <p:strVal val="hidden"/>
                                          </p:val>
                                        </p:tav>
                                        <p:tav tm="50000">
                                          <p:val>
                                            <p:strVal val="visible"/>
                                          </p:val>
                                        </p:tav>
                                      </p:tavLst>
                                    </p:anim>
                                  </p:childTnLst>
                                </p:cTn>
                              </p:par>
                              <p:par>
                                <p:cTn id="7" presetID="35" presetClass="emph" presetSubtype="0" repeatCount="indefinite" fill="hold" grpId="0" nodeType="withEffect">
                                  <p:stCondLst>
                                    <p:cond delay="0"/>
                                  </p:stCondLst>
                                  <p:childTnLst>
                                    <p:anim calcmode="discrete" valueType="str">
                                      <p:cBhvr>
                                        <p:cTn id="8" dur="2000" fill="hold"/>
                                        <p:tgtEl>
                                          <p:spTgt spid="12"/>
                                        </p:tgtEl>
                                        <p:attrNameLst>
                                          <p:attrName>style.visibility</p:attrName>
                                        </p:attrNameLst>
                                      </p:cBhvr>
                                      <p:tavLst>
                                        <p:tav tm="0">
                                          <p:val>
                                            <p:strVal val="hidden"/>
                                          </p:val>
                                        </p:tav>
                                        <p:tav tm="50000">
                                          <p:val>
                                            <p:strVal val="visible"/>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2"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4282" y="285728"/>
            <a:ext cx="8643998" cy="6286544"/>
          </a:xfrm>
        </p:spPr>
        <p:txBody>
          <a:bodyPr/>
          <a:lstStyle/>
          <a:p>
            <a:pPr>
              <a:buNone/>
            </a:pPr>
            <a:endParaRPr lang="id-ID" dirty="0" smtClean="0"/>
          </a:p>
          <a:p>
            <a:pPr>
              <a:buNone/>
            </a:pPr>
            <a:endParaRPr lang="id-ID" dirty="0" smtClean="0"/>
          </a:p>
          <a:p>
            <a:pPr>
              <a:buNone/>
            </a:pPr>
            <a:r>
              <a:rPr lang="id-ID" dirty="0" smtClean="0"/>
              <a:t>Jenis data dibagi menjadi dua kelompok:</a:t>
            </a:r>
          </a:p>
          <a:p>
            <a:r>
              <a:rPr lang="id-ID" dirty="0" smtClean="0"/>
              <a:t>Tipe data primitif - termasuk byte, </a:t>
            </a:r>
            <a:r>
              <a:rPr lang="id-ID" dirty="0" smtClean="0"/>
              <a:t>Short, </a:t>
            </a:r>
            <a:r>
              <a:rPr lang="id-ID" dirty="0" smtClean="0"/>
              <a:t>int, </a:t>
            </a:r>
            <a:r>
              <a:rPr lang="id-ID" dirty="0" smtClean="0"/>
              <a:t>long</a:t>
            </a:r>
            <a:r>
              <a:rPr lang="id-ID" dirty="0" smtClean="0"/>
              <a:t>, </a:t>
            </a:r>
            <a:r>
              <a:rPr lang="id-ID" dirty="0" smtClean="0"/>
              <a:t>float, </a:t>
            </a:r>
            <a:r>
              <a:rPr lang="id-ID" dirty="0" smtClean="0"/>
              <a:t>double, </a:t>
            </a:r>
            <a:r>
              <a:rPr lang="id-ID" dirty="0" smtClean="0"/>
              <a:t>boolean, dan char</a:t>
            </a:r>
          </a:p>
          <a:p>
            <a:r>
              <a:rPr lang="id-ID" dirty="0" smtClean="0"/>
              <a:t>Tipe data non-primitif - seperti String, Array, dan </a:t>
            </a:r>
            <a:r>
              <a:rPr lang="id-ID" dirty="0" smtClean="0"/>
              <a:t>Class</a:t>
            </a:r>
            <a:endParaRPr lang="id-ID"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7115196" cy="518300"/>
          </a:xfrm>
        </p:spPr>
        <p:txBody>
          <a:bodyPr>
            <a:normAutofit fontScale="90000"/>
          </a:bodyPr>
          <a:lstStyle/>
          <a:p>
            <a:r>
              <a:rPr lang="id-ID" b="1" dirty="0" smtClean="0"/>
              <a:t>Tipe Data Primitif</a:t>
            </a:r>
            <a:endParaRPr lang="id-ID" b="1" dirty="0"/>
          </a:p>
        </p:txBody>
      </p:sp>
      <p:sp>
        <p:nvSpPr>
          <p:cNvPr id="3" name="Content Placeholder 2"/>
          <p:cNvSpPr>
            <a:spLocks noGrp="1"/>
          </p:cNvSpPr>
          <p:nvPr>
            <p:ph idx="1"/>
          </p:nvPr>
        </p:nvSpPr>
        <p:spPr>
          <a:xfrm>
            <a:off x="214282" y="857232"/>
            <a:ext cx="8715436" cy="5715040"/>
          </a:xfrm>
        </p:spPr>
        <p:txBody>
          <a:bodyPr/>
          <a:lstStyle/>
          <a:p>
            <a:pPr algn="just"/>
            <a:r>
              <a:rPr lang="id-ID" dirty="0" smtClean="0"/>
              <a:t>Tipe data primitif menentukan ukuran dan jenis nilai variabel, dan tidak memiliki metode tambahan. </a:t>
            </a:r>
          </a:p>
          <a:p>
            <a:r>
              <a:rPr lang="id-ID" dirty="0" smtClean="0"/>
              <a:t>Ada delapan tipe data primitif di Java:</a:t>
            </a:r>
            <a:endParaRPr lang="id-ID" dirty="0"/>
          </a:p>
        </p:txBody>
      </p:sp>
      <p:pic>
        <p:nvPicPr>
          <p:cNvPr id="6146" name="Picture 2"/>
          <p:cNvPicPr>
            <a:picLocks noChangeAspect="1" noChangeArrowheads="1"/>
          </p:cNvPicPr>
          <p:nvPr/>
        </p:nvPicPr>
        <p:blipFill>
          <a:blip r:embed="rId2"/>
          <a:srcRect/>
          <a:stretch>
            <a:fillRect/>
          </a:stretch>
        </p:blipFill>
        <p:spPr bwMode="auto">
          <a:xfrm>
            <a:off x="357158" y="2928934"/>
            <a:ext cx="8439150" cy="3638550"/>
          </a:xfrm>
          <a:prstGeom prst="rect">
            <a:avLst/>
          </a:prstGeom>
          <a:noFill/>
          <a:ln w="9525">
            <a:noFill/>
            <a:miter lim="800000"/>
            <a:headEnd/>
            <a:tailEnd/>
          </a:ln>
          <a:effectLst/>
        </p:spPr>
      </p:pic>
      <p:sp>
        <p:nvSpPr>
          <p:cNvPr id="5" name="Rectangle 4"/>
          <p:cNvSpPr/>
          <p:nvPr/>
        </p:nvSpPr>
        <p:spPr>
          <a:xfrm rot="16200000">
            <a:off x="2714612" y="500042"/>
            <a:ext cx="3786214" cy="8501122"/>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5" presetClass="emph" presetSubtype="0" repeatCount="indefinite" fill="hold" grpId="0" nodeType="withEffect">
                                  <p:stCondLst>
                                    <p:cond delay="0"/>
                                  </p:stCondLst>
                                  <p:childTnLst>
                                    <p:anim calcmode="discrete" valueType="str">
                                      <p:cBhvr>
                                        <p:cTn id="6" dur="2000" fill="hold"/>
                                        <p:tgtEl>
                                          <p:spTgt spid="5"/>
                                        </p:tgtEl>
                                        <p:attrNameLst>
                                          <p:attrName>style.visibility</p:attrName>
                                        </p:attrNameLst>
                                      </p:cBhvr>
                                      <p:tavLst>
                                        <p:tav tm="0">
                                          <p:val>
                                            <p:strVal val="hidden"/>
                                          </p:val>
                                        </p:tav>
                                        <p:tav tm="50000">
                                          <p:val>
                                            <p:strVal val="visible"/>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0"/>
            <a:ext cx="6043626" cy="589738"/>
          </a:xfrm>
        </p:spPr>
        <p:txBody>
          <a:bodyPr>
            <a:normAutofit fontScale="90000"/>
          </a:bodyPr>
          <a:lstStyle/>
          <a:p>
            <a:pPr marL="84138"/>
            <a:r>
              <a:rPr lang="id-ID" dirty="0" smtClean="0"/>
              <a:t/>
            </a:r>
            <a:br>
              <a:rPr lang="id-ID" dirty="0" smtClean="0"/>
            </a:br>
            <a:r>
              <a:rPr lang="id-ID" sz="3100" dirty="0" smtClean="0">
                <a:solidFill>
                  <a:schemeClr val="tx1"/>
                </a:solidFill>
              </a:rPr>
              <a:t>Angka</a:t>
            </a:r>
            <a:r>
              <a:rPr lang="id-ID" dirty="0" smtClean="0"/>
              <a:t> </a:t>
            </a:r>
            <a:endParaRPr lang="id-ID" dirty="0"/>
          </a:p>
        </p:txBody>
      </p:sp>
      <p:sp>
        <p:nvSpPr>
          <p:cNvPr id="3" name="Content Placeholder 2"/>
          <p:cNvSpPr>
            <a:spLocks noGrp="1"/>
          </p:cNvSpPr>
          <p:nvPr>
            <p:ph idx="1"/>
          </p:nvPr>
        </p:nvSpPr>
        <p:spPr>
          <a:xfrm>
            <a:off x="214282" y="928670"/>
            <a:ext cx="8643998" cy="5572164"/>
          </a:xfrm>
        </p:spPr>
        <p:txBody>
          <a:bodyPr>
            <a:normAutofit lnSpcReduction="10000"/>
          </a:bodyPr>
          <a:lstStyle/>
          <a:p>
            <a:r>
              <a:rPr lang="id-ID" dirty="0" smtClean="0"/>
              <a:t>Jenis bilangan primitif dibagi menjadi dua kelompok:</a:t>
            </a:r>
          </a:p>
          <a:p>
            <a:pPr algn="just"/>
            <a:r>
              <a:rPr lang="id-ID" b="1" dirty="0" smtClean="0"/>
              <a:t>Tipe integer</a:t>
            </a:r>
            <a:r>
              <a:rPr lang="id-ID" dirty="0" smtClean="0"/>
              <a:t> menyimpan bilangan bulat, positif atau negatif (seperti 123 atau -456), tanpa desimal. Jenis yang valid adalah </a:t>
            </a:r>
            <a:r>
              <a:rPr lang="id-ID" dirty="0" smtClean="0">
                <a:solidFill>
                  <a:schemeClr val="accent1">
                    <a:lumMod val="75000"/>
                  </a:schemeClr>
                </a:solidFill>
              </a:rPr>
              <a:t>byte</a:t>
            </a:r>
            <a:r>
              <a:rPr lang="id-ID" dirty="0" smtClean="0"/>
              <a:t>,</a:t>
            </a:r>
            <a:r>
              <a:rPr lang="id-ID" dirty="0" smtClean="0">
                <a:solidFill>
                  <a:schemeClr val="accent1">
                    <a:lumMod val="75000"/>
                  </a:schemeClr>
                </a:solidFill>
              </a:rPr>
              <a:t> short</a:t>
            </a:r>
            <a:r>
              <a:rPr lang="id-ID" dirty="0" smtClean="0"/>
              <a:t>,</a:t>
            </a:r>
            <a:r>
              <a:rPr lang="id-ID" dirty="0" smtClean="0">
                <a:solidFill>
                  <a:schemeClr val="accent1">
                    <a:lumMod val="75000"/>
                  </a:schemeClr>
                </a:solidFill>
              </a:rPr>
              <a:t> int </a:t>
            </a:r>
            <a:r>
              <a:rPr lang="id-ID" dirty="0" smtClean="0"/>
              <a:t>dan </a:t>
            </a:r>
            <a:r>
              <a:rPr lang="id-ID" dirty="0" smtClean="0">
                <a:solidFill>
                  <a:schemeClr val="accent1">
                    <a:lumMod val="75000"/>
                  </a:schemeClr>
                </a:solidFill>
              </a:rPr>
              <a:t>long</a:t>
            </a:r>
            <a:r>
              <a:rPr lang="id-ID" dirty="0" smtClean="0"/>
              <a:t>. Jenis mana yang harus Anda gunakan, tergantung pada nilai numerik.</a:t>
            </a:r>
          </a:p>
          <a:p>
            <a:pPr algn="just"/>
            <a:r>
              <a:rPr lang="id-ID" b="1" dirty="0" smtClean="0"/>
              <a:t>Tipe floating point </a:t>
            </a:r>
            <a:r>
              <a:rPr lang="id-ID" dirty="0" smtClean="0"/>
              <a:t>mewakili angka dengan bagian fraksional, mengandung satu atau lebih desimal. Ada dua jenis: </a:t>
            </a:r>
            <a:r>
              <a:rPr lang="id-ID" dirty="0" smtClean="0">
                <a:solidFill>
                  <a:schemeClr val="accent1">
                    <a:lumMod val="75000"/>
                  </a:schemeClr>
                </a:solidFill>
              </a:rPr>
              <a:t>float</a:t>
            </a:r>
            <a:r>
              <a:rPr lang="id-ID" dirty="0" smtClean="0"/>
              <a:t> dan </a:t>
            </a:r>
            <a:r>
              <a:rPr lang="id-ID" dirty="0" smtClean="0">
                <a:solidFill>
                  <a:schemeClr val="accent1">
                    <a:lumMod val="75000"/>
                  </a:schemeClr>
                </a:solidFill>
              </a:rPr>
              <a:t>double</a:t>
            </a:r>
            <a:r>
              <a:rPr lang="id-ID" dirty="0" smtClean="0"/>
              <a:t>.</a:t>
            </a:r>
            <a:endParaRPr lang="id-ID"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5720" y="214290"/>
            <a:ext cx="6786610" cy="571504"/>
          </a:xfrm>
        </p:spPr>
        <p:txBody>
          <a:bodyPr>
            <a:normAutofit fontScale="90000"/>
          </a:bodyPr>
          <a:lstStyle/>
          <a:p>
            <a:r>
              <a:rPr lang="id-ID" smtClean="0"/>
              <a:t>Catatan:</a:t>
            </a:r>
            <a:endParaRPr lang="id-ID" dirty="0"/>
          </a:p>
        </p:txBody>
      </p:sp>
      <p:sp>
        <p:nvSpPr>
          <p:cNvPr id="3" name="Content Placeholder 2"/>
          <p:cNvSpPr>
            <a:spLocks noGrp="1"/>
          </p:cNvSpPr>
          <p:nvPr>
            <p:ph idx="1"/>
          </p:nvPr>
        </p:nvSpPr>
        <p:spPr>
          <a:xfrm>
            <a:off x="214282" y="785794"/>
            <a:ext cx="8715436" cy="5857916"/>
          </a:xfrm>
        </p:spPr>
        <p:txBody>
          <a:bodyPr/>
          <a:lstStyle/>
          <a:p>
            <a:pPr algn="just"/>
            <a:r>
              <a:rPr lang="id-ID" smtClean="0"/>
              <a:t>Meskipun ada banyak tipe numerik di Java, angka yang paling banyak digunakan adalah </a:t>
            </a:r>
            <a:r>
              <a:rPr lang="id-ID" smtClean="0">
                <a:solidFill>
                  <a:schemeClr val="accent1">
                    <a:lumMod val="75000"/>
                  </a:schemeClr>
                </a:solidFill>
              </a:rPr>
              <a:t>int</a:t>
            </a:r>
            <a:r>
              <a:rPr lang="id-ID" smtClean="0"/>
              <a:t> (untuk bilangan bulat) dan </a:t>
            </a:r>
            <a:r>
              <a:rPr lang="id-ID" smtClean="0">
                <a:solidFill>
                  <a:schemeClr val="accent1">
                    <a:lumMod val="75000"/>
                  </a:schemeClr>
                </a:solidFill>
              </a:rPr>
              <a:t>double</a:t>
            </a:r>
            <a:r>
              <a:rPr lang="id-ID" smtClean="0"/>
              <a:t> (untuk bilangan floating point). Namun, kami akan menjelaskan semuanya saat Anda terus membaca.</a:t>
            </a:r>
            <a:endParaRPr lang="id-ID"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6257940" cy="589738"/>
          </a:xfrm>
        </p:spPr>
        <p:txBody>
          <a:bodyPr>
            <a:normAutofit fontScale="90000"/>
          </a:bodyPr>
          <a:lstStyle/>
          <a:p>
            <a:r>
              <a:rPr lang="id-ID" dirty="0" smtClean="0"/>
              <a:t>Tipe Integer</a:t>
            </a:r>
            <a:endParaRPr lang="id-ID" dirty="0"/>
          </a:p>
        </p:txBody>
      </p:sp>
      <p:sp>
        <p:nvSpPr>
          <p:cNvPr id="3" name="Content Placeholder 2"/>
          <p:cNvSpPr>
            <a:spLocks noGrp="1"/>
          </p:cNvSpPr>
          <p:nvPr>
            <p:ph idx="1"/>
          </p:nvPr>
        </p:nvSpPr>
        <p:spPr>
          <a:xfrm>
            <a:off x="214282" y="857232"/>
            <a:ext cx="8715436" cy="5786478"/>
          </a:xfrm>
        </p:spPr>
        <p:txBody>
          <a:bodyPr/>
          <a:lstStyle/>
          <a:p>
            <a:r>
              <a:rPr lang="id-ID" b="1" dirty="0" smtClean="0">
                <a:solidFill>
                  <a:schemeClr val="accent1">
                    <a:lumMod val="75000"/>
                  </a:schemeClr>
                </a:solidFill>
              </a:rPr>
              <a:t>Byte</a:t>
            </a:r>
          </a:p>
          <a:p>
            <a:pPr algn="just">
              <a:buNone/>
            </a:pPr>
            <a:r>
              <a:rPr lang="id-ID" dirty="0" smtClean="0"/>
              <a:t>	</a:t>
            </a:r>
            <a:r>
              <a:rPr lang="id-ID" sz="2400" dirty="0" smtClean="0"/>
              <a:t>Tipe data </a:t>
            </a:r>
            <a:r>
              <a:rPr lang="id-ID" sz="2400" dirty="0" smtClean="0">
                <a:solidFill>
                  <a:schemeClr val="accent1">
                    <a:lumMod val="75000"/>
                  </a:schemeClr>
                </a:solidFill>
              </a:rPr>
              <a:t>byte</a:t>
            </a:r>
            <a:r>
              <a:rPr lang="id-ID" sz="2400" dirty="0" smtClean="0"/>
              <a:t> dapat menyimpan bilangan bulat dari -128 hingga 127. Ini dapat digunakan sebagai ganti tipe </a:t>
            </a:r>
            <a:r>
              <a:rPr lang="id-ID" sz="2400" dirty="0" smtClean="0">
                <a:solidFill>
                  <a:schemeClr val="accent1">
                    <a:lumMod val="75000"/>
                  </a:schemeClr>
                </a:solidFill>
              </a:rPr>
              <a:t>integer</a:t>
            </a:r>
            <a:r>
              <a:rPr lang="id-ID" sz="2400" dirty="0" smtClean="0"/>
              <a:t> atau lainnya untuk menghemat memori ketika Anda yakin bahwa nilainya akan berada di -128 dan 127:</a:t>
            </a:r>
          </a:p>
          <a:p>
            <a:pPr algn="just">
              <a:buNone/>
            </a:pPr>
            <a:r>
              <a:rPr lang="id-ID" sz="2400" dirty="0" smtClean="0"/>
              <a:t>Contoh</a:t>
            </a:r>
          </a:p>
          <a:p>
            <a:pPr algn="just">
              <a:buNone/>
            </a:pPr>
            <a:r>
              <a:rPr lang="id-ID" sz="2400" dirty="0" smtClean="0"/>
              <a:t>                                                                             </a:t>
            </a:r>
          </a:p>
          <a:p>
            <a:pPr algn="just">
              <a:buNone/>
            </a:pPr>
            <a:r>
              <a:rPr lang="id-ID" sz="2400" dirty="0" smtClean="0"/>
              <a:t>                                                                             Hasilnya:</a:t>
            </a:r>
            <a:endParaRPr lang="id-ID" sz="2400" dirty="0"/>
          </a:p>
        </p:txBody>
      </p:sp>
      <p:pic>
        <p:nvPicPr>
          <p:cNvPr id="7170" name="Picture 2"/>
          <p:cNvPicPr>
            <a:picLocks noChangeAspect="1" noChangeArrowheads="1"/>
          </p:cNvPicPr>
          <p:nvPr/>
        </p:nvPicPr>
        <p:blipFill>
          <a:blip r:embed="rId2"/>
          <a:srcRect/>
          <a:stretch>
            <a:fillRect/>
          </a:stretch>
        </p:blipFill>
        <p:spPr bwMode="auto">
          <a:xfrm>
            <a:off x="428596" y="4000504"/>
            <a:ext cx="5988718" cy="2286016"/>
          </a:xfrm>
          <a:prstGeom prst="rect">
            <a:avLst/>
          </a:prstGeom>
          <a:noFill/>
          <a:ln w="9525">
            <a:noFill/>
            <a:miter lim="800000"/>
            <a:headEnd/>
            <a:tailEnd/>
          </a:ln>
          <a:effectLst/>
        </p:spPr>
      </p:pic>
      <p:pic>
        <p:nvPicPr>
          <p:cNvPr id="7171" name="Picture 3"/>
          <p:cNvPicPr>
            <a:picLocks noChangeAspect="1" noChangeArrowheads="1"/>
          </p:cNvPicPr>
          <p:nvPr/>
        </p:nvPicPr>
        <p:blipFill>
          <a:blip r:embed="rId3"/>
          <a:srcRect/>
          <a:stretch>
            <a:fillRect/>
          </a:stretch>
        </p:blipFill>
        <p:spPr bwMode="auto">
          <a:xfrm>
            <a:off x="6858016" y="4795849"/>
            <a:ext cx="1518026" cy="847729"/>
          </a:xfrm>
          <a:prstGeom prst="rect">
            <a:avLst/>
          </a:prstGeom>
          <a:noFill/>
          <a:ln w="9525">
            <a:noFill/>
            <a:miter lim="800000"/>
            <a:headEnd/>
            <a:tailEnd/>
          </a:ln>
          <a:effectLst/>
        </p:spPr>
      </p:pic>
      <p:sp>
        <p:nvSpPr>
          <p:cNvPr id="6" name="Rectangle 5"/>
          <p:cNvSpPr/>
          <p:nvPr/>
        </p:nvSpPr>
        <p:spPr>
          <a:xfrm rot="16200000">
            <a:off x="2250265" y="2035959"/>
            <a:ext cx="2357454" cy="6143668"/>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rot="16200000">
            <a:off x="7143768" y="4429132"/>
            <a:ext cx="1000132" cy="1571636"/>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5" presetClass="emph" presetSubtype="0" repeatCount="indefinite" fill="hold" grpId="0" nodeType="withEffect">
                                  <p:stCondLst>
                                    <p:cond delay="0"/>
                                  </p:stCondLst>
                                  <p:childTnLst>
                                    <p:anim calcmode="discrete" valueType="str">
                                      <p:cBhvr>
                                        <p:cTn id="6" dur="2000" fill="hold"/>
                                        <p:tgtEl>
                                          <p:spTgt spid="6"/>
                                        </p:tgtEl>
                                        <p:attrNameLst>
                                          <p:attrName>style.visibility</p:attrName>
                                        </p:attrNameLst>
                                      </p:cBhvr>
                                      <p:tavLst>
                                        <p:tav tm="0">
                                          <p:val>
                                            <p:strVal val="hidden"/>
                                          </p:val>
                                        </p:tav>
                                        <p:tav tm="50000">
                                          <p:val>
                                            <p:strVal val="visible"/>
                                          </p:val>
                                        </p:tav>
                                      </p:tavLst>
                                    </p:anim>
                                  </p:childTnLst>
                                </p:cTn>
                              </p:par>
                              <p:par>
                                <p:cTn id="7" presetID="35" presetClass="emph" presetSubtype="0" repeatCount="indefinite" fill="hold" grpId="0" nodeType="withEffect">
                                  <p:stCondLst>
                                    <p:cond delay="0"/>
                                  </p:stCondLst>
                                  <p:childTnLst>
                                    <p:anim calcmode="discrete" valueType="str">
                                      <p:cBhvr>
                                        <p:cTn id="8" dur="2000" fill="hold"/>
                                        <p:tgtEl>
                                          <p:spTgt spid="7"/>
                                        </p:tgtEl>
                                        <p:attrNameLst>
                                          <p:attrName>style.visibility</p:attrName>
                                        </p:attrNameLst>
                                      </p:cBhvr>
                                      <p:tavLst>
                                        <p:tav tm="0">
                                          <p:val>
                                            <p:strVal val="hidden"/>
                                          </p:val>
                                        </p:tav>
                                        <p:tav tm="50000">
                                          <p:val>
                                            <p:strVal val="visible"/>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4282" y="214290"/>
            <a:ext cx="8715436" cy="6429420"/>
          </a:xfrm>
        </p:spPr>
        <p:txBody>
          <a:bodyPr/>
          <a:lstStyle/>
          <a:p>
            <a:r>
              <a:rPr lang="id-ID" b="1" dirty="0" smtClean="0">
                <a:solidFill>
                  <a:schemeClr val="accent1">
                    <a:lumMod val="75000"/>
                  </a:schemeClr>
                </a:solidFill>
              </a:rPr>
              <a:t>Short</a:t>
            </a:r>
          </a:p>
          <a:p>
            <a:pPr algn="just">
              <a:buNone/>
            </a:pPr>
            <a:r>
              <a:rPr lang="id-ID" dirty="0" smtClean="0"/>
              <a:t>	</a:t>
            </a:r>
            <a:r>
              <a:rPr lang="id-ID" sz="2400" dirty="0" smtClean="0"/>
              <a:t>Tipe data </a:t>
            </a:r>
            <a:r>
              <a:rPr lang="id-ID" sz="2400" dirty="0" smtClean="0">
                <a:solidFill>
                  <a:schemeClr val="accent1">
                    <a:lumMod val="75000"/>
                  </a:schemeClr>
                </a:solidFill>
              </a:rPr>
              <a:t>short</a:t>
            </a:r>
            <a:r>
              <a:rPr lang="id-ID" sz="2400" dirty="0" smtClean="0"/>
              <a:t> dapat menyimpan seluruh nomor dari -32768 hingga 32767:</a:t>
            </a:r>
          </a:p>
          <a:p>
            <a:pPr algn="just">
              <a:buNone/>
            </a:pPr>
            <a:endParaRPr lang="id-ID" sz="2400" dirty="0" smtClean="0"/>
          </a:p>
          <a:p>
            <a:pPr algn="just">
              <a:buNone/>
            </a:pPr>
            <a:endParaRPr lang="id-ID" sz="2400" dirty="0" smtClean="0"/>
          </a:p>
          <a:p>
            <a:pPr algn="just">
              <a:buNone/>
            </a:pPr>
            <a:endParaRPr lang="id-ID" sz="2400" dirty="0" smtClean="0"/>
          </a:p>
          <a:p>
            <a:pPr algn="just">
              <a:buNone/>
            </a:pPr>
            <a:endParaRPr lang="id-ID" sz="2400" dirty="0" smtClean="0"/>
          </a:p>
          <a:p>
            <a:pPr algn="just">
              <a:buNone/>
            </a:pPr>
            <a:endParaRPr lang="id-ID" sz="2400" dirty="0" smtClean="0"/>
          </a:p>
          <a:p>
            <a:pPr algn="just">
              <a:buNone/>
            </a:pPr>
            <a:endParaRPr lang="id-ID" sz="2400" dirty="0" smtClean="0"/>
          </a:p>
          <a:p>
            <a:pPr algn="just">
              <a:buNone/>
            </a:pPr>
            <a:endParaRPr lang="id-ID" sz="2400" dirty="0" smtClean="0"/>
          </a:p>
          <a:p>
            <a:pPr algn="just">
              <a:buNone/>
            </a:pPr>
            <a:r>
              <a:rPr lang="id-ID" sz="2400" dirty="0" smtClean="0"/>
              <a:t>Hasilnya : </a:t>
            </a:r>
            <a:endParaRPr lang="id-ID" sz="2400" dirty="0"/>
          </a:p>
        </p:txBody>
      </p:sp>
      <p:pic>
        <p:nvPicPr>
          <p:cNvPr id="8194" name="Picture 2"/>
          <p:cNvPicPr>
            <a:picLocks noChangeAspect="1" noChangeArrowheads="1"/>
          </p:cNvPicPr>
          <p:nvPr/>
        </p:nvPicPr>
        <p:blipFill>
          <a:blip r:embed="rId2"/>
          <a:srcRect/>
          <a:stretch>
            <a:fillRect/>
          </a:stretch>
        </p:blipFill>
        <p:spPr bwMode="auto">
          <a:xfrm>
            <a:off x="785786" y="2000240"/>
            <a:ext cx="6348287" cy="2357454"/>
          </a:xfrm>
          <a:prstGeom prst="rect">
            <a:avLst/>
          </a:prstGeom>
          <a:noFill/>
          <a:ln w="9525">
            <a:noFill/>
            <a:miter lim="800000"/>
            <a:headEnd/>
            <a:tailEnd/>
          </a:ln>
          <a:effectLst/>
        </p:spPr>
      </p:pic>
      <p:pic>
        <p:nvPicPr>
          <p:cNvPr id="8195" name="Picture 3"/>
          <p:cNvPicPr>
            <a:picLocks noChangeAspect="1" noChangeArrowheads="1"/>
          </p:cNvPicPr>
          <p:nvPr/>
        </p:nvPicPr>
        <p:blipFill>
          <a:blip r:embed="rId3"/>
          <a:srcRect/>
          <a:stretch>
            <a:fillRect/>
          </a:stretch>
        </p:blipFill>
        <p:spPr bwMode="auto">
          <a:xfrm>
            <a:off x="857224" y="5367353"/>
            <a:ext cx="1458882" cy="704853"/>
          </a:xfrm>
          <a:prstGeom prst="rect">
            <a:avLst/>
          </a:prstGeom>
          <a:noFill/>
          <a:ln w="9525">
            <a:noFill/>
            <a:miter lim="800000"/>
            <a:headEnd/>
            <a:tailEnd/>
          </a:ln>
          <a:effectLst/>
        </p:spPr>
      </p:pic>
      <p:sp>
        <p:nvSpPr>
          <p:cNvPr id="5" name="Rectangle 4"/>
          <p:cNvSpPr/>
          <p:nvPr/>
        </p:nvSpPr>
        <p:spPr>
          <a:xfrm rot="16200000">
            <a:off x="2714612" y="-71462"/>
            <a:ext cx="2500330" cy="6500858"/>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rot="16200000">
            <a:off x="1178695" y="4893479"/>
            <a:ext cx="857256" cy="1643074"/>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5" presetClass="emph" presetSubtype="0" repeatCount="indefinite" fill="hold" grpId="0" nodeType="withEffect">
                                  <p:stCondLst>
                                    <p:cond delay="0"/>
                                  </p:stCondLst>
                                  <p:childTnLst>
                                    <p:anim calcmode="discrete" valueType="str">
                                      <p:cBhvr>
                                        <p:cTn id="6" dur="2000" fill="hold"/>
                                        <p:tgtEl>
                                          <p:spTgt spid="5"/>
                                        </p:tgtEl>
                                        <p:attrNameLst>
                                          <p:attrName>style.visibility</p:attrName>
                                        </p:attrNameLst>
                                      </p:cBhvr>
                                      <p:tavLst>
                                        <p:tav tm="0">
                                          <p:val>
                                            <p:strVal val="hidden"/>
                                          </p:val>
                                        </p:tav>
                                        <p:tav tm="50000">
                                          <p:val>
                                            <p:strVal val="visible"/>
                                          </p:val>
                                        </p:tav>
                                      </p:tavLst>
                                    </p:anim>
                                  </p:childTnLst>
                                </p:cTn>
                              </p:par>
                              <p:par>
                                <p:cTn id="7" presetID="35" presetClass="emph" presetSubtype="0" repeatCount="indefinite" fill="hold" grpId="0" nodeType="withEffect">
                                  <p:stCondLst>
                                    <p:cond delay="0"/>
                                  </p:stCondLst>
                                  <p:childTnLst>
                                    <p:anim calcmode="discrete" valueType="str">
                                      <p:cBhvr>
                                        <p:cTn id="8" dur="2000" fill="hold"/>
                                        <p:tgtEl>
                                          <p:spTgt spid="6"/>
                                        </p:tgtEl>
                                        <p:attrNameLst>
                                          <p:attrName>style.visibility</p:attrName>
                                        </p:attrNameLst>
                                      </p:cBhvr>
                                      <p:tavLst>
                                        <p:tav tm="0">
                                          <p:val>
                                            <p:strVal val="hidden"/>
                                          </p:val>
                                        </p:tav>
                                        <p:tav tm="50000">
                                          <p:val>
                                            <p:strVal val="visible"/>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4282" y="214290"/>
            <a:ext cx="8643998" cy="6429420"/>
          </a:xfrm>
        </p:spPr>
        <p:txBody>
          <a:bodyPr/>
          <a:lstStyle/>
          <a:p>
            <a:r>
              <a:rPr lang="id-ID" b="1" dirty="0" smtClean="0">
                <a:solidFill>
                  <a:schemeClr val="accent1">
                    <a:lumMod val="75000"/>
                  </a:schemeClr>
                </a:solidFill>
              </a:rPr>
              <a:t>Int</a:t>
            </a:r>
          </a:p>
          <a:p>
            <a:pPr algn="just">
              <a:buNone/>
            </a:pPr>
            <a:r>
              <a:rPr lang="id-ID" dirty="0" smtClean="0"/>
              <a:t>	</a:t>
            </a:r>
            <a:r>
              <a:rPr lang="id-ID" sz="2400" dirty="0" smtClean="0"/>
              <a:t>Tipe data </a:t>
            </a:r>
            <a:r>
              <a:rPr lang="id-ID" sz="2400" dirty="0" smtClean="0">
                <a:solidFill>
                  <a:schemeClr val="accent1">
                    <a:lumMod val="75000"/>
                  </a:schemeClr>
                </a:solidFill>
              </a:rPr>
              <a:t>int</a:t>
            </a:r>
            <a:r>
              <a:rPr lang="id-ID" sz="2400" dirty="0" smtClean="0"/>
              <a:t> dapat menyimpan bilangan bulat dari -2147483648 hingga 2147483647. Secara umum, dan dalam tutorial kami, tipe data </a:t>
            </a:r>
            <a:r>
              <a:rPr lang="id-ID" sz="2400" dirty="0" smtClean="0">
                <a:solidFill>
                  <a:schemeClr val="accent1">
                    <a:lumMod val="75000"/>
                  </a:schemeClr>
                </a:solidFill>
              </a:rPr>
              <a:t>int</a:t>
            </a:r>
            <a:r>
              <a:rPr lang="id-ID" sz="2400" dirty="0" smtClean="0"/>
              <a:t> adalah tipe data yang disukai ketika kita membuat variabel dengan nilai numerik.</a:t>
            </a:r>
          </a:p>
          <a:p>
            <a:pPr algn="just">
              <a:buNone/>
            </a:pPr>
            <a:r>
              <a:rPr lang="id-ID" sz="2400" dirty="0" smtClean="0"/>
              <a:t>Contoh:</a:t>
            </a:r>
          </a:p>
          <a:p>
            <a:pPr algn="just">
              <a:buNone/>
            </a:pPr>
            <a:endParaRPr lang="id-ID" sz="2400" dirty="0" smtClean="0"/>
          </a:p>
          <a:p>
            <a:pPr algn="just">
              <a:buNone/>
            </a:pPr>
            <a:endParaRPr lang="id-ID" sz="2400" dirty="0" smtClean="0"/>
          </a:p>
          <a:p>
            <a:pPr algn="just">
              <a:buNone/>
            </a:pPr>
            <a:endParaRPr lang="id-ID" sz="2400" dirty="0" smtClean="0"/>
          </a:p>
          <a:p>
            <a:pPr algn="just">
              <a:buNone/>
            </a:pPr>
            <a:endParaRPr lang="id-ID" sz="2400" dirty="0" smtClean="0"/>
          </a:p>
          <a:p>
            <a:pPr algn="just">
              <a:buNone/>
            </a:pPr>
            <a:endParaRPr lang="id-ID" sz="2400" dirty="0" smtClean="0"/>
          </a:p>
          <a:p>
            <a:pPr algn="just">
              <a:buNone/>
            </a:pPr>
            <a:endParaRPr lang="id-ID" sz="2400" dirty="0" smtClean="0"/>
          </a:p>
          <a:p>
            <a:pPr algn="just">
              <a:buNone/>
            </a:pPr>
            <a:r>
              <a:rPr lang="id-ID" sz="2400" dirty="0" smtClean="0"/>
              <a:t>Hasilnya: </a:t>
            </a:r>
            <a:endParaRPr lang="id-ID" sz="2400" dirty="0"/>
          </a:p>
        </p:txBody>
      </p:sp>
      <p:pic>
        <p:nvPicPr>
          <p:cNvPr id="9218" name="Picture 2"/>
          <p:cNvPicPr>
            <a:picLocks noChangeAspect="1" noChangeArrowheads="1"/>
          </p:cNvPicPr>
          <p:nvPr/>
        </p:nvPicPr>
        <p:blipFill>
          <a:blip r:embed="rId2"/>
          <a:srcRect/>
          <a:stretch>
            <a:fillRect/>
          </a:stretch>
        </p:blipFill>
        <p:spPr bwMode="auto">
          <a:xfrm>
            <a:off x="714348" y="3295654"/>
            <a:ext cx="6367314" cy="2276486"/>
          </a:xfrm>
          <a:prstGeom prst="rect">
            <a:avLst/>
          </a:prstGeom>
          <a:noFill/>
          <a:ln w="9525">
            <a:noFill/>
            <a:miter lim="800000"/>
            <a:headEnd/>
            <a:tailEnd/>
          </a:ln>
          <a:effectLst/>
        </p:spPr>
      </p:pic>
      <p:pic>
        <p:nvPicPr>
          <p:cNvPr id="9219" name="Picture 3"/>
          <p:cNvPicPr>
            <a:picLocks noChangeAspect="1" noChangeArrowheads="1"/>
          </p:cNvPicPr>
          <p:nvPr/>
        </p:nvPicPr>
        <p:blipFill>
          <a:blip r:embed="rId3"/>
          <a:srcRect/>
          <a:stretch>
            <a:fillRect/>
          </a:stretch>
        </p:blipFill>
        <p:spPr bwMode="auto">
          <a:xfrm>
            <a:off x="1785918" y="5786454"/>
            <a:ext cx="1857336" cy="857232"/>
          </a:xfrm>
          <a:prstGeom prst="rect">
            <a:avLst/>
          </a:prstGeom>
          <a:noFill/>
          <a:ln w="9525">
            <a:noFill/>
            <a:miter lim="800000"/>
            <a:headEnd/>
            <a:tailEnd/>
          </a:ln>
          <a:effectLst/>
        </p:spPr>
      </p:pic>
      <p:sp>
        <p:nvSpPr>
          <p:cNvPr id="5" name="Rectangle 4"/>
          <p:cNvSpPr/>
          <p:nvPr/>
        </p:nvSpPr>
        <p:spPr>
          <a:xfrm rot="16200000">
            <a:off x="2684736" y="1184546"/>
            <a:ext cx="2417205" cy="6500858"/>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rot="16200000">
            <a:off x="2285996" y="5334440"/>
            <a:ext cx="857232" cy="1857388"/>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5" presetClass="emph" presetSubtype="0" repeatCount="indefinite" fill="hold" grpId="0" nodeType="withEffect">
                                  <p:stCondLst>
                                    <p:cond delay="0"/>
                                  </p:stCondLst>
                                  <p:childTnLst>
                                    <p:anim calcmode="discrete" valueType="str">
                                      <p:cBhvr>
                                        <p:cTn id="6" dur="2000" fill="hold"/>
                                        <p:tgtEl>
                                          <p:spTgt spid="5"/>
                                        </p:tgtEl>
                                        <p:attrNameLst>
                                          <p:attrName>style.visibility</p:attrName>
                                        </p:attrNameLst>
                                      </p:cBhvr>
                                      <p:tavLst>
                                        <p:tav tm="0">
                                          <p:val>
                                            <p:strVal val="hidden"/>
                                          </p:val>
                                        </p:tav>
                                        <p:tav tm="50000">
                                          <p:val>
                                            <p:strVal val="visible"/>
                                          </p:val>
                                        </p:tav>
                                      </p:tavLst>
                                    </p:anim>
                                  </p:childTnLst>
                                </p:cTn>
                              </p:par>
                              <p:par>
                                <p:cTn id="7" presetID="35" presetClass="emph" presetSubtype="0" repeatCount="indefinite" fill="hold" grpId="0" nodeType="withEffect">
                                  <p:stCondLst>
                                    <p:cond delay="0"/>
                                  </p:stCondLst>
                                  <p:childTnLst>
                                    <p:anim calcmode="discrete" valueType="str">
                                      <p:cBhvr>
                                        <p:cTn id="8" dur="2000" fill="hold"/>
                                        <p:tgtEl>
                                          <p:spTgt spid="6"/>
                                        </p:tgtEl>
                                        <p:attrNameLst>
                                          <p:attrName>style.visibility</p:attrName>
                                        </p:attrNameLst>
                                      </p:cBhvr>
                                      <p:tavLst>
                                        <p:tav tm="0">
                                          <p:val>
                                            <p:strVal val="hidden"/>
                                          </p:val>
                                        </p:tav>
                                        <p:tav tm="50000">
                                          <p:val>
                                            <p:strVal val="visible"/>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4282" y="214290"/>
            <a:ext cx="8643998" cy="6429420"/>
          </a:xfrm>
        </p:spPr>
        <p:txBody>
          <a:bodyPr/>
          <a:lstStyle/>
          <a:p>
            <a:r>
              <a:rPr lang="id-ID" b="1" dirty="0" smtClean="0">
                <a:solidFill>
                  <a:schemeClr val="accent1">
                    <a:lumMod val="75000"/>
                  </a:schemeClr>
                </a:solidFill>
              </a:rPr>
              <a:t>Long</a:t>
            </a:r>
          </a:p>
          <a:p>
            <a:pPr algn="just">
              <a:buNone/>
            </a:pPr>
            <a:r>
              <a:rPr lang="id-ID" dirty="0" smtClean="0"/>
              <a:t>	</a:t>
            </a:r>
            <a:r>
              <a:rPr lang="id-ID" sz="2400" dirty="0" smtClean="0"/>
              <a:t>Tipe data </a:t>
            </a:r>
            <a:r>
              <a:rPr lang="id-ID" sz="2400" dirty="0" smtClean="0">
                <a:solidFill>
                  <a:schemeClr val="accent1">
                    <a:lumMod val="75000"/>
                  </a:schemeClr>
                </a:solidFill>
              </a:rPr>
              <a:t>Long</a:t>
            </a:r>
            <a:r>
              <a:rPr lang="id-ID" sz="2400" dirty="0" smtClean="0"/>
              <a:t> dapat menyimpan bilangan bulat dari -9223372036854775808 hingga 9223372036854775807. Ini digunakan ketika int tidak cukup besar untuk menyimpan nilai. Perhatikan bahwa Anda harus mengakhiri nilai dengan "L":</a:t>
            </a:r>
          </a:p>
          <a:p>
            <a:pPr algn="just">
              <a:buNone/>
            </a:pPr>
            <a:r>
              <a:rPr lang="id-ID" sz="2400" dirty="0" smtClean="0"/>
              <a:t>Contoh:</a:t>
            </a:r>
          </a:p>
          <a:p>
            <a:pPr algn="just">
              <a:buNone/>
            </a:pPr>
            <a:endParaRPr lang="id-ID" sz="2400" dirty="0" smtClean="0"/>
          </a:p>
          <a:p>
            <a:pPr algn="just">
              <a:buNone/>
            </a:pPr>
            <a:endParaRPr lang="id-ID" sz="2400" dirty="0" smtClean="0"/>
          </a:p>
          <a:p>
            <a:pPr algn="just">
              <a:buNone/>
            </a:pPr>
            <a:endParaRPr lang="id-ID" sz="2400" dirty="0" smtClean="0"/>
          </a:p>
          <a:p>
            <a:pPr algn="just">
              <a:buNone/>
            </a:pPr>
            <a:endParaRPr lang="id-ID" sz="2400" dirty="0" smtClean="0"/>
          </a:p>
          <a:p>
            <a:pPr algn="just">
              <a:buNone/>
            </a:pPr>
            <a:endParaRPr lang="id-ID" sz="2400" dirty="0" smtClean="0"/>
          </a:p>
          <a:p>
            <a:pPr algn="just">
              <a:buNone/>
            </a:pPr>
            <a:endParaRPr lang="id-ID" sz="2400" dirty="0" smtClean="0"/>
          </a:p>
          <a:p>
            <a:pPr algn="just">
              <a:buNone/>
            </a:pPr>
            <a:r>
              <a:rPr lang="id-ID" sz="2400" dirty="0" smtClean="0"/>
              <a:t>Hasilnya :</a:t>
            </a:r>
            <a:endParaRPr lang="id-ID" sz="2400" dirty="0"/>
          </a:p>
        </p:txBody>
      </p:sp>
      <p:pic>
        <p:nvPicPr>
          <p:cNvPr id="10242" name="Picture 2"/>
          <p:cNvPicPr>
            <a:picLocks noChangeAspect="1" noChangeArrowheads="1"/>
          </p:cNvPicPr>
          <p:nvPr/>
        </p:nvPicPr>
        <p:blipFill>
          <a:blip r:embed="rId2"/>
          <a:srcRect/>
          <a:stretch>
            <a:fillRect/>
          </a:stretch>
        </p:blipFill>
        <p:spPr bwMode="auto">
          <a:xfrm>
            <a:off x="714348" y="3286124"/>
            <a:ext cx="7011735" cy="2343162"/>
          </a:xfrm>
          <a:prstGeom prst="rect">
            <a:avLst/>
          </a:prstGeom>
          <a:noFill/>
          <a:ln w="9525">
            <a:noFill/>
            <a:miter lim="800000"/>
            <a:headEnd/>
            <a:tailEnd/>
          </a:ln>
          <a:effectLst/>
        </p:spPr>
      </p:pic>
      <p:pic>
        <p:nvPicPr>
          <p:cNvPr id="10243" name="Picture 3"/>
          <p:cNvPicPr>
            <a:picLocks noChangeAspect="1" noChangeArrowheads="1"/>
          </p:cNvPicPr>
          <p:nvPr/>
        </p:nvPicPr>
        <p:blipFill>
          <a:blip r:embed="rId3"/>
          <a:srcRect/>
          <a:stretch>
            <a:fillRect/>
          </a:stretch>
        </p:blipFill>
        <p:spPr bwMode="auto">
          <a:xfrm>
            <a:off x="1928794" y="5937636"/>
            <a:ext cx="2786082" cy="777512"/>
          </a:xfrm>
          <a:prstGeom prst="rect">
            <a:avLst/>
          </a:prstGeom>
          <a:noFill/>
          <a:ln w="9525">
            <a:noFill/>
            <a:miter lim="800000"/>
            <a:headEnd/>
            <a:tailEnd/>
          </a:ln>
          <a:effectLst/>
        </p:spPr>
      </p:pic>
      <p:sp>
        <p:nvSpPr>
          <p:cNvPr id="5" name="Rectangle 4"/>
          <p:cNvSpPr/>
          <p:nvPr/>
        </p:nvSpPr>
        <p:spPr>
          <a:xfrm rot="16200000">
            <a:off x="3000364" y="928670"/>
            <a:ext cx="2500330" cy="7072362"/>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rot="16200000">
            <a:off x="2893219" y="4865155"/>
            <a:ext cx="857232" cy="2928958"/>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5" presetClass="emph" presetSubtype="0" repeatCount="indefinite" fill="hold" grpId="0" nodeType="withEffect">
                                  <p:stCondLst>
                                    <p:cond delay="0"/>
                                  </p:stCondLst>
                                  <p:childTnLst>
                                    <p:anim calcmode="discrete" valueType="str">
                                      <p:cBhvr>
                                        <p:cTn id="6" dur="2000" fill="hold"/>
                                        <p:tgtEl>
                                          <p:spTgt spid="5"/>
                                        </p:tgtEl>
                                        <p:attrNameLst>
                                          <p:attrName>style.visibility</p:attrName>
                                        </p:attrNameLst>
                                      </p:cBhvr>
                                      <p:tavLst>
                                        <p:tav tm="0">
                                          <p:val>
                                            <p:strVal val="hidden"/>
                                          </p:val>
                                        </p:tav>
                                        <p:tav tm="50000">
                                          <p:val>
                                            <p:strVal val="visible"/>
                                          </p:val>
                                        </p:tav>
                                      </p:tavLst>
                                    </p:anim>
                                  </p:childTnLst>
                                </p:cTn>
                              </p:par>
                              <p:par>
                                <p:cTn id="7" presetID="35" presetClass="emph" presetSubtype="0" repeatCount="indefinite" fill="hold" grpId="0" nodeType="withEffect">
                                  <p:stCondLst>
                                    <p:cond delay="0"/>
                                  </p:stCondLst>
                                  <p:childTnLst>
                                    <p:anim calcmode="discrete" valueType="str">
                                      <p:cBhvr>
                                        <p:cTn id="8" dur="2000" fill="hold"/>
                                        <p:tgtEl>
                                          <p:spTgt spid="6"/>
                                        </p:tgtEl>
                                        <p:attrNameLst>
                                          <p:attrName>style.visibility</p:attrName>
                                        </p:attrNameLst>
                                      </p:cBhvr>
                                      <p:tavLst>
                                        <p:tav tm="0">
                                          <p:val>
                                            <p:strVal val="hidden"/>
                                          </p:val>
                                        </p:tav>
                                        <p:tav tm="50000">
                                          <p:val>
                                            <p:strVal val="visible"/>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4282" y="214290"/>
            <a:ext cx="8643998" cy="6429420"/>
          </a:xfrm>
        </p:spPr>
        <p:txBody>
          <a:bodyPr/>
          <a:lstStyle/>
          <a:p>
            <a:r>
              <a:rPr lang="id-ID" b="1" dirty="0" smtClean="0">
                <a:solidFill>
                  <a:schemeClr val="accent1">
                    <a:lumMod val="75000"/>
                  </a:schemeClr>
                </a:solidFill>
              </a:rPr>
              <a:t>Tipe Floating point</a:t>
            </a:r>
          </a:p>
          <a:p>
            <a:pPr algn="just">
              <a:buNone/>
            </a:pPr>
            <a:r>
              <a:rPr lang="id-ID" dirty="0" smtClean="0"/>
              <a:t>	</a:t>
            </a:r>
            <a:r>
              <a:rPr lang="id-ID" sz="2400" dirty="0" smtClean="0"/>
              <a:t>Anda harus menggunakan tipe </a:t>
            </a:r>
            <a:r>
              <a:rPr lang="id-ID" sz="2400" dirty="0" smtClean="0">
                <a:solidFill>
                  <a:schemeClr val="accent1">
                    <a:lumMod val="75000"/>
                  </a:schemeClr>
                </a:solidFill>
              </a:rPr>
              <a:t>Floating point </a:t>
            </a:r>
            <a:r>
              <a:rPr lang="id-ID" sz="2400" dirty="0" smtClean="0"/>
              <a:t>setiap kali Anda membutuhkan angka dengan desimal, seperti 9,99 atau 3,14515.</a:t>
            </a:r>
          </a:p>
          <a:p>
            <a:pPr algn="just"/>
            <a:r>
              <a:rPr lang="id-ID" sz="2800" b="1" dirty="0" smtClean="0">
                <a:solidFill>
                  <a:schemeClr val="accent1">
                    <a:lumMod val="75000"/>
                  </a:schemeClr>
                </a:solidFill>
              </a:rPr>
              <a:t>Float</a:t>
            </a:r>
          </a:p>
          <a:p>
            <a:pPr algn="just">
              <a:buNone/>
            </a:pPr>
            <a:r>
              <a:rPr lang="id-ID" sz="2400" dirty="0" smtClean="0"/>
              <a:t>	Tipe data </a:t>
            </a:r>
            <a:r>
              <a:rPr lang="id-ID" sz="2400" dirty="0" smtClean="0">
                <a:solidFill>
                  <a:schemeClr val="accent1">
                    <a:lumMod val="75000"/>
                  </a:schemeClr>
                </a:solidFill>
              </a:rPr>
              <a:t>float</a:t>
            </a:r>
            <a:r>
              <a:rPr lang="id-ID" sz="2400" dirty="0" smtClean="0"/>
              <a:t> dapat menyimpan bilangan pecahan dari 3.4e − 038 hingga 3.4e + 038. Perhatikan bahwa Anda harus mengakhiri nilai dengan "f":</a:t>
            </a:r>
          </a:p>
          <a:p>
            <a:pPr algn="just">
              <a:buNone/>
            </a:pPr>
            <a:r>
              <a:rPr lang="id-ID" sz="2400" dirty="0" smtClean="0"/>
              <a:t>Contoh:</a:t>
            </a:r>
          </a:p>
          <a:p>
            <a:pPr algn="just">
              <a:buNone/>
            </a:pPr>
            <a:r>
              <a:rPr lang="id-ID" sz="2400" dirty="0" smtClean="0"/>
              <a:t>							          Hasilnya:</a:t>
            </a:r>
            <a:endParaRPr lang="id-ID" sz="2400" dirty="0"/>
          </a:p>
        </p:txBody>
      </p:sp>
      <p:pic>
        <p:nvPicPr>
          <p:cNvPr id="11266" name="Picture 2"/>
          <p:cNvPicPr>
            <a:picLocks noChangeAspect="1" noChangeArrowheads="1"/>
          </p:cNvPicPr>
          <p:nvPr/>
        </p:nvPicPr>
        <p:blipFill>
          <a:blip r:embed="rId3"/>
          <a:srcRect/>
          <a:stretch>
            <a:fillRect/>
          </a:stretch>
        </p:blipFill>
        <p:spPr bwMode="auto">
          <a:xfrm>
            <a:off x="428596" y="4214818"/>
            <a:ext cx="5778959" cy="2071702"/>
          </a:xfrm>
          <a:prstGeom prst="rect">
            <a:avLst/>
          </a:prstGeom>
          <a:noFill/>
          <a:ln w="9525">
            <a:noFill/>
            <a:miter lim="800000"/>
            <a:headEnd/>
            <a:tailEnd/>
          </a:ln>
          <a:effectLst/>
        </p:spPr>
      </p:pic>
      <p:pic>
        <p:nvPicPr>
          <p:cNvPr id="11268" name="Picture 4"/>
          <p:cNvPicPr>
            <a:picLocks noChangeAspect="1" noChangeArrowheads="1"/>
          </p:cNvPicPr>
          <p:nvPr/>
        </p:nvPicPr>
        <p:blipFill>
          <a:blip r:embed="rId4"/>
          <a:srcRect/>
          <a:stretch>
            <a:fillRect/>
          </a:stretch>
        </p:blipFill>
        <p:spPr bwMode="auto">
          <a:xfrm>
            <a:off x="6631044" y="4643446"/>
            <a:ext cx="1512856" cy="838204"/>
          </a:xfrm>
          <a:prstGeom prst="rect">
            <a:avLst/>
          </a:prstGeom>
          <a:noFill/>
          <a:ln w="9525">
            <a:noFill/>
            <a:miter lim="800000"/>
            <a:headEnd/>
            <a:tailEnd/>
          </a:ln>
          <a:effectLst/>
        </p:spPr>
      </p:pic>
      <p:sp>
        <p:nvSpPr>
          <p:cNvPr id="5" name="Rectangle 4"/>
          <p:cNvSpPr/>
          <p:nvPr/>
        </p:nvSpPr>
        <p:spPr>
          <a:xfrm rot="16200000">
            <a:off x="2143108" y="2357430"/>
            <a:ext cx="2286016" cy="5857916"/>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rot="16200000">
            <a:off x="6893735" y="4250537"/>
            <a:ext cx="1000132" cy="1643074"/>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5" presetClass="emph" presetSubtype="0" repeatCount="indefinite" fill="hold" grpId="0" nodeType="withEffect">
                                  <p:stCondLst>
                                    <p:cond delay="0"/>
                                  </p:stCondLst>
                                  <p:childTnLst>
                                    <p:anim calcmode="discrete" valueType="str">
                                      <p:cBhvr>
                                        <p:cTn id="6" dur="2000" fill="hold"/>
                                        <p:tgtEl>
                                          <p:spTgt spid="5"/>
                                        </p:tgtEl>
                                        <p:attrNameLst>
                                          <p:attrName>style.visibility</p:attrName>
                                        </p:attrNameLst>
                                      </p:cBhvr>
                                      <p:tavLst>
                                        <p:tav tm="0">
                                          <p:val>
                                            <p:strVal val="hidden"/>
                                          </p:val>
                                        </p:tav>
                                        <p:tav tm="50000">
                                          <p:val>
                                            <p:strVal val="visible"/>
                                          </p:val>
                                        </p:tav>
                                      </p:tavLst>
                                    </p:anim>
                                  </p:childTnLst>
                                </p:cTn>
                              </p:par>
                              <p:par>
                                <p:cTn id="7" presetID="35" presetClass="emph" presetSubtype="0" repeatCount="indefinite" fill="hold" grpId="0" nodeType="withEffect">
                                  <p:stCondLst>
                                    <p:cond delay="0"/>
                                  </p:stCondLst>
                                  <p:childTnLst>
                                    <p:anim calcmode="discrete" valueType="str">
                                      <p:cBhvr>
                                        <p:cTn id="8" dur="2000" fill="hold"/>
                                        <p:tgtEl>
                                          <p:spTgt spid="6"/>
                                        </p:tgtEl>
                                        <p:attrNameLst>
                                          <p:attrName>style.visibility</p:attrName>
                                        </p:attrNameLst>
                                      </p:cBhvr>
                                      <p:tavLst>
                                        <p:tav tm="0">
                                          <p:val>
                                            <p:strVal val="hidden"/>
                                          </p:val>
                                        </p:tav>
                                        <p:tav tm="50000">
                                          <p:val>
                                            <p:strVal val="visible"/>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14"/>
          <p:cNvSpPr/>
          <p:nvPr/>
        </p:nvSpPr>
        <p:spPr>
          <a:xfrm>
            <a:off x="2357422" y="214290"/>
            <a:ext cx="6357982" cy="9362563"/>
          </a:xfrm>
          <a:prstGeom prst="rect">
            <a:avLst/>
          </a:prstGeom>
          <a:ln w="28575">
            <a:solidFill>
              <a:srgbClr val="0066FF"/>
            </a:solidFill>
          </a:ln>
        </p:spPr>
        <p:txBody>
          <a:bodyPr wrap="square">
            <a:spAutoFit/>
          </a:bodyPr>
          <a:lstStyle/>
          <a:p>
            <a:pPr marL="182563" indent="-93663" algn="just">
              <a:buFont typeface="Arial" pitchFamily="34" charset="0"/>
              <a:buChar char="•"/>
            </a:pPr>
            <a:r>
              <a:rPr lang="id-ID" sz="2000" dirty="0" smtClean="0"/>
              <a:t>Variabel adalah wadah untuk menyimpan nilai data. </a:t>
            </a:r>
          </a:p>
          <a:p>
            <a:pPr marL="182563" indent="-93663" algn="just">
              <a:buFont typeface="Arial" pitchFamily="34" charset="0"/>
              <a:buChar char="•"/>
            </a:pPr>
            <a:r>
              <a:rPr lang="id-ID" sz="2000" dirty="0" smtClean="0"/>
              <a:t>Di JaVa, ada berbagai jenis variabel, misalnya  </a:t>
            </a:r>
          </a:p>
          <a:p>
            <a:pPr marL="182563" indent="-93663" algn="just"/>
            <a:endParaRPr lang="id-ID" sz="2000" dirty="0" smtClean="0"/>
          </a:p>
          <a:p>
            <a:pPr marL="182563" indent="-93663" algn="just">
              <a:buFont typeface="Wingdings" pitchFamily="2" charset="2"/>
              <a:buChar char="Ø"/>
            </a:pPr>
            <a:r>
              <a:rPr lang="id-ID" sz="2000" b="1" dirty="0" smtClean="0">
                <a:solidFill>
                  <a:schemeClr val="accent1">
                    <a:lumMod val="75000"/>
                  </a:schemeClr>
                </a:solidFill>
              </a:rPr>
              <a:t>String</a:t>
            </a:r>
            <a:r>
              <a:rPr lang="id-ID" sz="2000" dirty="0" smtClean="0"/>
              <a:t> - menyimpan teks, seperti "Halo". Nilai string dikelilingi oleh tanda kutip ganda</a:t>
            </a:r>
          </a:p>
          <a:p>
            <a:pPr marL="182563" indent="-93663" algn="just">
              <a:buFont typeface="Wingdings" pitchFamily="2" charset="2"/>
              <a:buChar char="Ø"/>
            </a:pPr>
            <a:r>
              <a:rPr lang="id-ID" sz="2000" dirty="0" smtClean="0"/>
              <a:t>int - store integer (bilangan bulat), tanpa desimal, seperti 123 atau -123 </a:t>
            </a:r>
          </a:p>
          <a:p>
            <a:pPr marL="182563" indent="-93663" algn="just">
              <a:buFont typeface="Wingdings" pitchFamily="2" charset="2"/>
              <a:buChar char="Ø"/>
            </a:pPr>
            <a:r>
              <a:rPr lang="id-ID" sz="2000" b="1" dirty="0" smtClean="0">
                <a:solidFill>
                  <a:schemeClr val="accent1">
                    <a:lumMod val="75000"/>
                  </a:schemeClr>
                </a:solidFill>
              </a:rPr>
              <a:t>float</a:t>
            </a:r>
            <a:r>
              <a:rPr lang="id-ID" sz="2000" dirty="0" smtClean="0"/>
              <a:t> - menyimpan angka floating point, dengan desimal, seperti 19,99 atau -19,99 </a:t>
            </a:r>
          </a:p>
          <a:p>
            <a:pPr marL="182563" indent="-93663" algn="just">
              <a:buFont typeface="Wingdings" pitchFamily="2" charset="2"/>
              <a:buChar char="Ø"/>
            </a:pPr>
            <a:r>
              <a:rPr lang="id-ID" sz="2000" b="1" dirty="0" smtClean="0">
                <a:solidFill>
                  <a:schemeClr val="accent1">
                    <a:lumMod val="75000"/>
                  </a:schemeClr>
                </a:solidFill>
              </a:rPr>
              <a:t>char</a:t>
            </a:r>
            <a:r>
              <a:rPr lang="id-ID" sz="2000" dirty="0" smtClean="0"/>
              <a:t> - menyimpan karakter tunggal, seperti 'a' atau 'B'. Nilai-nilai Char dikelilingi oleh tanda kutip tunggal </a:t>
            </a:r>
          </a:p>
          <a:p>
            <a:pPr marL="182563" indent="-93663" algn="just">
              <a:buFont typeface="Wingdings" pitchFamily="2" charset="2"/>
              <a:buChar char="Ø"/>
            </a:pPr>
            <a:r>
              <a:rPr lang="id-ID" sz="2000" b="1" dirty="0" smtClean="0">
                <a:solidFill>
                  <a:schemeClr val="accent1">
                    <a:lumMod val="75000"/>
                  </a:schemeClr>
                </a:solidFill>
              </a:rPr>
              <a:t>boolean</a:t>
            </a:r>
            <a:r>
              <a:rPr lang="id-ID" sz="2000" dirty="0" smtClean="0"/>
              <a:t> - menyimpan nilai dengan dua status: benar atau salah</a:t>
            </a:r>
            <a:endParaRPr lang="en-US" sz="2000" spc="-9" dirty="0" smtClean="0">
              <a:latin typeface="Calibri"/>
              <a:cs typeface="Calibri"/>
            </a:endParaRPr>
          </a:p>
          <a:p>
            <a:pPr marL="363538" indent="-274638"/>
            <a:endParaRPr lang="en-US" sz="2000" spc="-9" dirty="0" smtClean="0">
              <a:latin typeface="Calibri"/>
              <a:cs typeface="Calibri"/>
            </a:endParaRPr>
          </a:p>
          <a:p>
            <a:pPr marL="363538" indent="-274638" algn="just"/>
            <a:endParaRPr lang="en-US" sz="2000" spc="-9" dirty="0" smtClean="0">
              <a:latin typeface="Calibri"/>
              <a:cs typeface="Calibri"/>
            </a:endParaRPr>
          </a:p>
          <a:p>
            <a:pPr marL="363538" indent="-274638"/>
            <a:endParaRPr lang="en-US" sz="2000" spc="-9" dirty="0" smtClean="0">
              <a:latin typeface="Calibri"/>
              <a:cs typeface="Calibri"/>
            </a:endParaRPr>
          </a:p>
          <a:p>
            <a:pPr marL="363538" indent="-274638"/>
            <a:endParaRPr lang="en-US" sz="2000" spc="-9" dirty="0" smtClean="0">
              <a:latin typeface="Calibri"/>
              <a:cs typeface="Calibri"/>
            </a:endParaRPr>
          </a:p>
          <a:p>
            <a:pPr marL="363538" indent="-274638"/>
            <a:endParaRPr lang="en-US" sz="2000" spc="-9" dirty="0" smtClean="0">
              <a:latin typeface="Calibri"/>
              <a:cs typeface="Calibri"/>
            </a:endParaRPr>
          </a:p>
          <a:p>
            <a:pPr marL="363538" indent="-274638"/>
            <a:endParaRPr lang="en-US" sz="2000" spc="-9" dirty="0" smtClean="0">
              <a:latin typeface="Calibri"/>
              <a:cs typeface="Calibri"/>
            </a:endParaRPr>
          </a:p>
          <a:p>
            <a:pPr marL="363538" indent="-274638"/>
            <a:endParaRPr lang="en-US" sz="2000" spc="-9" dirty="0" smtClean="0">
              <a:latin typeface="Calibri"/>
              <a:cs typeface="Calibri"/>
            </a:endParaRPr>
          </a:p>
          <a:p>
            <a:pPr marL="363538" indent="-274638"/>
            <a:endParaRPr lang="en-US" sz="2000" spc="-9" dirty="0" smtClean="0">
              <a:latin typeface="Calibri"/>
              <a:cs typeface="Calibri"/>
            </a:endParaRPr>
          </a:p>
          <a:p>
            <a:pPr marL="363538" indent="-274638"/>
            <a:endParaRPr lang="en-US" sz="2000" spc="-9" dirty="0" smtClean="0">
              <a:latin typeface="Calibri"/>
              <a:cs typeface="Calibri"/>
            </a:endParaRPr>
          </a:p>
          <a:p>
            <a:pPr marL="363538" indent="-274638"/>
            <a:endParaRPr lang="en-US" sz="2000" spc="-9" dirty="0" smtClean="0">
              <a:latin typeface="Calibri"/>
              <a:cs typeface="Calibri"/>
            </a:endParaRPr>
          </a:p>
          <a:p>
            <a:pPr marL="363538" indent="-274638">
              <a:lnSpc>
                <a:spcPct val="80000"/>
              </a:lnSpc>
            </a:pPr>
            <a:endParaRPr lang="en-US" sz="1600" spc="-9" dirty="0" smtClean="0">
              <a:latin typeface="Calibri"/>
              <a:cs typeface="Calibri"/>
            </a:endParaRPr>
          </a:p>
          <a:p>
            <a:pPr marL="363538" indent="-274638">
              <a:lnSpc>
                <a:spcPct val="80000"/>
              </a:lnSpc>
            </a:pPr>
            <a:endParaRPr lang="en-US" sz="1600" spc="-9" dirty="0" smtClean="0">
              <a:latin typeface="Calibri"/>
              <a:cs typeface="Calibri"/>
            </a:endParaRPr>
          </a:p>
          <a:p>
            <a:pPr marL="363538" indent="-274638">
              <a:lnSpc>
                <a:spcPct val="80000"/>
              </a:lnSpc>
            </a:pPr>
            <a:endParaRPr lang="en-US" sz="1600" spc="-9" dirty="0">
              <a:latin typeface="Calibri"/>
              <a:cs typeface="Calibri"/>
            </a:endParaRPr>
          </a:p>
          <a:p>
            <a:pPr marL="363538" indent="-274638">
              <a:lnSpc>
                <a:spcPct val="80000"/>
              </a:lnSpc>
            </a:pPr>
            <a:endParaRPr lang="en-US" sz="1600" spc="-9" dirty="0" smtClean="0">
              <a:latin typeface="Calibri"/>
              <a:cs typeface="Calibri"/>
            </a:endParaRPr>
          </a:p>
          <a:p>
            <a:pPr marL="363538" indent="-274638">
              <a:lnSpc>
                <a:spcPct val="80000"/>
              </a:lnSpc>
            </a:pPr>
            <a:endParaRPr lang="en-US" sz="1600" spc="-9" dirty="0">
              <a:latin typeface="Calibri"/>
              <a:cs typeface="Calibri"/>
            </a:endParaRPr>
          </a:p>
          <a:p>
            <a:pPr marL="363538" indent="-274638">
              <a:lnSpc>
                <a:spcPct val="80000"/>
              </a:lnSpc>
            </a:pPr>
            <a:endParaRPr lang="en-US" sz="1600" spc="-9" dirty="0" smtClean="0">
              <a:latin typeface="Calibri"/>
              <a:cs typeface="Calibri"/>
            </a:endParaRPr>
          </a:p>
          <a:p>
            <a:pPr marL="363538" indent="-274638">
              <a:lnSpc>
                <a:spcPct val="80000"/>
              </a:lnSpc>
            </a:pPr>
            <a:endParaRPr lang="en-US" sz="1600" spc="-9" dirty="0" smtClean="0">
              <a:latin typeface="Calibri"/>
              <a:cs typeface="Calibri"/>
            </a:endParaRPr>
          </a:p>
          <a:p>
            <a:pPr marL="363538" indent="-274638">
              <a:lnSpc>
                <a:spcPct val="80000"/>
              </a:lnSpc>
            </a:pPr>
            <a:r>
              <a:rPr lang="en-US" sz="1600" spc="-9" dirty="0" smtClean="0">
                <a:latin typeface="Calibri"/>
                <a:cs typeface="Calibri"/>
              </a:rPr>
              <a:t>2</a:t>
            </a:r>
            <a:r>
              <a:rPr lang="en-US" sz="1600" spc="0" dirty="0" smtClean="0">
                <a:latin typeface="Calibri"/>
                <a:cs typeface="Calibri"/>
              </a:rPr>
              <a:t>.</a:t>
            </a:r>
            <a:r>
              <a:rPr lang="en-US" sz="1600" spc="-1" dirty="0" smtClean="0">
                <a:latin typeface="Calibri"/>
                <a:cs typeface="Calibri"/>
              </a:rPr>
              <a:t> </a:t>
            </a:r>
            <a:r>
              <a:rPr lang="en-US" sz="1600" spc="9" dirty="0" err="1" smtClean="0">
                <a:latin typeface="Calibri"/>
                <a:cs typeface="Calibri"/>
              </a:rPr>
              <a:t>S</a:t>
            </a:r>
            <a:r>
              <a:rPr lang="en-US" sz="1600" spc="0" dirty="0" err="1" smtClean="0">
                <a:latin typeface="Calibri"/>
                <a:cs typeface="Calibri"/>
              </a:rPr>
              <a:t>e</a:t>
            </a:r>
            <a:r>
              <a:rPr lang="en-US" sz="1600" spc="4" dirty="0" err="1" smtClean="0">
                <a:latin typeface="Calibri"/>
                <a:cs typeface="Calibri"/>
              </a:rPr>
              <a:t>l</a:t>
            </a:r>
            <a:r>
              <a:rPr lang="en-US" sz="1600" spc="0" dirty="0" err="1" smtClean="0">
                <a:latin typeface="Calibri"/>
                <a:cs typeface="Calibri"/>
              </a:rPr>
              <a:t>e</a:t>
            </a:r>
            <a:r>
              <a:rPr lang="en-US" sz="1600" spc="-4" dirty="0" err="1" smtClean="0">
                <a:latin typeface="Calibri"/>
                <a:cs typeface="Calibri"/>
              </a:rPr>
              <a:t>k</a:t>
            </a:r>
            <a:r>
              <a:rPr lang="en-US" sz="1600" spc="-9" dirty="0" err="1" smtClean="0">
                <a:latin typeface="Calibri"/>
                <a:cs typeface="Calibri"/>
              </a:rPr>
              <a:t>s</a:t>
            </a:r>
            <a:r>
              <a:rPr lang="en-US" sz="1600" spc="0" dirty="0" err="1" smtClean="0">
                <a:latin typeface="Calibri"/>
                <a:cs typeface="Calibri"/>
              </a:rPr>
              <a:t>i</a:t>
            </a:r>
            <a:r>
              <a:rPr lang="en-US" sz="1600" spc="-1" dirty="0" smtClean="0">
                <a:latin typeface="Calibri"/>
                <a:cs typeface="Calibri"/>
              </a:rPr>
              <a:t> </a:t>
            </a:r>
            <a:r>
              <a:rPr lang="en-US" sz="1600" spc="0" dirty="0" smtClean="0">
                <a:latin typeface="Calibri"/>
                <a:cs typeface="Calibri"/>
              </a:rPr>
              <a:t>r</a:t>
            </a:r>
            <a:r>
              <a:rPr lang="en-US" sz="1600" spc="-14" dirty="0" smtClean="0">
                <a:latin typeface="Calibri"/>
                <a:cs typeface="Calibri"/>
              </a:rPr>
              <a:t>a</a:t>
            </a:r>
            <a:r>
              <a:rPr lang="en-US" sz="1600" spc="9" dirty="0" smtClean="0">
                <a:latin typeface="Calibri"/>
                <a:cs typeface="Calibri"/>
              </a:rPr>
              <a:t>n</a:t>
            </a:r>
            <a:r>
              <a:rPr lang="en-US" sz="1600" spc="-4" dirty="0" smtClean="0">
                <a:latin typeface="Calibri"/>
                <a:cs typeface="Calibri"/>
              </a:rPr>
              <a:t>g</a:t>
            </a:r>
            <a:r>
              <a:rPr lang="en-US" sz="1600" spc="0" dirty="0" smtClean="0">
                <a:latin typeface="Calibri"/>
                <a:cs typeface="Calibri"/>
              </a:rPr>
              <a:t>e</a:t>
            </a:r>
            <a:r>
              <a:rPr lang="en-US" sz="1600" spc="-11" dirty="0" smtClean="0">
                <a:latin typeface="Calibri"/>
                <a:cs typeface="Calibri"/>
              </a:rPr>
              <a:t> </a:t>
            </a:r>
            <a:r>
              <a:rPr lang="en-US" sz="1600" spc="4" dirty="0" smtClean="0">
                <a:solidFill>
                  <a:srgbClr val="FF0000"/>
                </a:solidFill>
                <a:latin typeface="Calibri"/>
                <a:cs typeface="Calibri"/>
              </a:rPr>
              <a:t>B</a:t>
            </a:r>
            <a:r>
              <a:rPr lang="en-US" sz="1600" spc="-9" dirty="0" smtClean="0">
                <a:solidFill>
                  <a:srgbClr val="FF0000"/>
                </a:solidFill>
                <a:latin typeface="Calibri"/>
                <a:cs typeface="Calibri"/>
              </a:rPr>
              <a:t>2</a:t>
            </a:r>
            <a:r>
              <a:rPr lang="en-US" sz="1600" spc="0" dirty="0" smtClean="0">
                <a:solidFill>
                  <a:srgbClr val="FF0000"/>
                </a:solidFill>
                <a:latin typeface="Calibri"/>
                <a:cs typeface="Calibri"/>
              </a:rPr>
              <a:t>:</a:t>
            </a:r>
            <a:r>
              <a:rPr lang="en-US" sz="1600" spc="-9" dirty="0" smtClean="0">
                <a:solidFill>
                  <a:srgbClr val="FF0000"/>
                </a:solidFill>
                <a:latin typeface="Calibri"/>
                <a:cs typeface="Calibri"/>
              </a:rPr>
              <a:t>H17</a:t>
            </a:r>
            <a:r>
              <a:rPr lang="en-US" sz="1600" spc="0" dirty="0" smtClean="0">
                <a:solidFill>
                  <a:srgbClr val="FF0000"/>
                </a:solidFill>
                <a:latin typeface="Calibri"/>
                <a:cs typeface="Calibri"/>
              </a:rPr>
              <a:t>.</a:t>
            </a:r>
            <a:endParaRPr lang="en-US" sz="1600" spc="-9" dirty="0" smtClean="0">
              <a:solidFill>
                <a:srgbClr val="FF0000"/>
              </a:solidFill>
              <a:latin typeface="Calibri"/>
              <a:cs typeface="Calibri"/>
            </a:endParaRPr>
          </a:p>
        </p:txBody>
      </p:sp>
      <p:sp>
        <p:nvSpPr>
          <p:cNvPr id="11" name="Rectangle 10"/>
          <p:cNvSpPr/>
          <p:nvPr/>
        </p:nvSpPr>
        <p:spPr>
          <a:xfrm>
            <a:off x="285720" y="285728"/>
            <a:ext cx="1928826" cy="6286544"/>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357158" y="357166"/>
            <a:ext cx="1714512" cy="958917"/>
          </a:xfrm>
          <a:prstGeom prst="rect">
            <a:avLst/>
          </a:prstGeom>
        </p:spPr>
        <p:txBody>
          <a:bodyPr wrap="square">
            <a:spAutoFit/>
          </a:bodyPr>
          <a:lstStyle/>
          <a:p>
            <a:pPr marL="68580" algn="ctr">
              <a:lnSpc>
                <a:spcPct val="101725"/>
              </a:lnSpc>
              <a:spcBef>
                <a:spcPts val="25"/>
              </a:spcBef>
            </a:pPr>
            <a:r>
              <a:rPr lang="id-ID" sz="2800" b="1" spc="-9" dirty="0" smtClean="0">
                <a:latin typeface="Book Antiqua" pitchFamily="18" charset="0"/>
                <a:cs typeface="Calibri"/>
              </a:rPr>
              <a:t>Variabel java</a:t>
            </a:r>
            <a:endParaRPr lang="en-US" sz="2800" dirty="0">
              <a:latin typeface="Book Antiqua" pitchFamily="18" charset="0"/>
              <a:cs typeface="Calibri"/>
            </a:endParaRPr>
          </a:p>
        </p:txBody>
      </p:sp>
      <p:sp>
        <p:nvSpPr>
          <p:cNvPr id="10" name="Rectangle 9"/>
          <p:cNvSpPr/>
          <p:nvPr/>
        </p:nvSpPr>
        <p:spPr>
          <a:xfrm rot="16200000">
            <a:off x="3786182" y="71414"/>
            <a:ext cx="3571900" cy="6286544"/>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5" presetClass="emph" presetSubtype="0" repeatCount="indefinite" fill="hold" grpId="0" nodeType="withEffect">
                                  <p:stCondLst>
                                    <p:cond delay="0"/>
                                  </p:stCondLst>
                                  <p:childTnLst>
                                    <p:anim calcmode="discrete" valueType="str">
                                      <p:cBhvr>
                                        <p:cTn id="6" dur="2000" fill="hold"/>
                                        <p:tgtEl>
                                          <p:spTgt spid="10"/>
                                        </p:tgtEl>
                                        <p:attrNameLst>
                                          <p:attrName>style.visibility</p:attrName>
                                        </p:attrNameLst>
                                      </p:cBhvr>
                                      <p:tavLst>
                                        <p:tav tm="0">
                                          <p:val>
                                            <p:strVal val="hidden"/>
                                          </p:val>
                                        </p:tav>
                                        <p:tav tm="50000">
                                          <p:val>
                                            <p:strVal val="visible"/>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4282" y="214290"/>
            <a:ext cx="8643998" cy="6429420"/>
          </a:xfrm>
        </p:spPr>
        <p:txBody>
          <a:bodyPr/>
          <a:lstStyle/>
          <a:p>
            <a:r>
              <a:rPr lang="id-ID" b="1" dirty="0" smtClean="0">
                <a:solidFill>
                  <a:schemeClr val="accent1">
                    <a:lumMod val="75000"/>
                  </a:schemeClr>
                </a:solidFill>
              </a:rPr>
              <a:t>Double</a:t>
            </a:r>
          </a:p>
          <a:p>
            <a:pPr algn="just">
              <a:buNone/>
            </a:pPr>
            <a:r>
              <a:rPr lang="id-ID" dirty="0" smtClean="0"/>
              <a:t>	</a:t>
            </a:r>
            <a:r>
              <a:rPr lang="id-ID" sz="2400" dirty="0" smtClean="0"/>
              <a:t>Tipe data double dapat menyimpan bilangan pecahan dari 1,7e − 308 hingga 1,7e + 308. Perhatikan bahwa Anda harus mengakhiri nilai dengan "d":</a:t>
            </a:r>
          </a:p>
          <a:p>
            <a:pPr algn="just">
              <a:buNone/>
            </a:pPr>
            <a:r>
              <a:rPr lang="id-ID" sz="2400" dirty="0" smtClean="0"/>
              <a:t>Contoh:</a:t>
            </a:r>
          </a:p>
          <a:p>
            <a:pPr algn="just">
              <a:buNone/>
            </a:pPr>
            <a:endParaRPr lang="id-ID" sz="2400" dirty="0" smtClean="0"/>
          </a:p>
          <a:p>
            <a:pPr algn="just">
              <a:buNone/>
            </a:pPr>
            <a:endParaRPr lang="id-ID" sz="2400" dirty="0" smtClean="0"/>
          </a:p>
          <a:p>
            <a:pPr algn="just">
              <a:buNone/>
            </a:pPr>
            <a:endParaRPr lang="id-ID" sz="2400" dirty="0" smtClean="0"/>
          </a:p>
          <a:p>
            <a:pPr algn="just">
              <a:buNone/>
            </a:pPr>
            <a:endParaRPr lang="id-ID" sz="2400" dirty="0" smtClean="0"/>
          </a:p>
          <a:p>
            <a:pPr algn="just">
              <a:buNone/>
            </a:pPr>
            <a:endParaRPr lang="id-ID" sz="2400" dirty="0" smtClean="0"/>
          </a:p>
          <a:p>
            <a:pPr algn="just">
              <a:buNone/>
            </a:pPr>
            <a:r>
              <a:rPr lang="id-ID" sz="2400" dirty="0" smtClean="0"/>
              <a:t>Hasilnya:</a:t>
            </a:r>
            <a:endParaRPr lang="id-ID" sz="2400" dirty="0"/>
          </a:p>
        </p:txBody>
      </p:sp>
      <p:pic>
        <p:nvPicPr>
          <p:cNvPr id="12290" name="Picture 2"/>
          <p:cNvPicPr>
            <a:picLocks noChangeAspect="1" noChangeArrowheads="1"/>
          </p:cNvPicPr>
          <p:nvPr/>
        </p:nvPicPr>
        <p:blipFill>
          <a:blip r:embed="rId2"/>
          <a:srcRect/>
          <a:stretch>
            <a:fillRect/>
          </a:stretch>
        </p:blipFill>
        <p:spPr bwMode="auto">
          <a:xfrm>
            <a:off x="785786" y="2924176"/>
            <a:ext cx="5484325" cy="2005022"/>
          </a:xfrm>
          <a:prstGeom prst="rect">
            <a:avLst/>
          </a:prstGeom>
          <a:noFill/>
          <a:ln w="9525">
            <a:noFill/>
            <a:miter lim="800000"/>
            <a:headEnd/>
            <a:tailEnd/>
          </a:ln>
          <a:effectLst/>
        </p:spPr>
      </p:pic>
      <p:pic>
        <p:nvPicPr>
          <p:cNvPr id="12291" name="Picture 3"/>
          <p:cNvPicPr>
            <a:picLocks noChangeAspect="1" noChangeArrowheads="1"/>
          </p:cNvPicPr>
          <p:nvPr/>
        </p:nvPicPr>
        <p:blipFill>
          <a:blip r:embed="rId3"/>
          <a:srcRect/>
          <a:stretch>
            <a:fillRect/>
          </a:stretch>
        </p:blipFill>
        <p:spPr bwMode="auto">
          <a:xfrm>
            <a:off x="785786" y="5555515"/>
            <a:ext cx="1952852" cy="995368"/>
          </a:xfrm>
          <a:prstGeom prst="rect">
            <a:avLst/>
          </a:prstGeom>
          <a:noFill/>
          <a:ln w="9525">
            <a:noFill/>
            <a:miter lim="800000"/>
            <a:headEnd/>
            <a:tailEnd/>
          </a:ln>
          <a:effectLst/>
        </p:spPr>
      </p:pic>
      <p:sp>
        <p:nvSpPr>
          <p:cNvPr id="5" name="Rectangle 4"/>
          <p:cNvSpPr/>
          <p:nvPr/>
        </p:nvSpPr>
        <p:spPr>
          <a:xfrm rot="16200000">
            <a:off x="2536017" y="1107265"/>
            <a:ext cx="2071702" cy="5572164"/>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rot="16200000">
            <a:off x="1285852" y="5077012"/>
            <a:ext cx="1000132" cy="2000264"/>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5" presetClass="emph" presetSubtype="0" repeatCount="indefinite" fill="hold" grpId="0" nodeType="withEffect">
                                  <p:stCondLst>
                                    <p:cond delay="0"/>
                                  </p:stCondLst>
                                  <p:childTnLst>
                                    <p:anim calcmode="discrete" valueType="str">
                                      <p:cBhvr>
                                        <p:cTn id="6" dur="2000" fill="hold"/>
                                        <p:tgtEl>
                                          <p:spTgt spid="5"/>
                                        </p:tgtEl>
                                        <p:attrNameLst>
                                          <p:attrName>style.visibility</p:attrName>
                                        </p:attrNameLst>
                                      </p:cBhvr>
                                      <p:tavLst>
                                        <p:tav tm="0">
                                          <p:val>
                                            <p:strVal val="hidden"/>
                                          </p:val>
                                        </p:tav>
                                        <p:tav tm="50000">
                                          <p:val>
                                            <p:strVal val="visible"/>
                                          </p:val>
                                        </p:tav>
                                      </p:tavLst>
                                    </p:anim>
                                  </p:childTnLst>
                                </p:cTn>
                              </p:par>
                              <p:par>
                                <p:cTn id="7" presetID="35" presetClass="emph" presetSubtype="0" repeatCount="indefinite" fill="hold" grpId="0" nodeType="withEffect">
                                  <p:stCondLst>
                                    <p:cond delay="0"/>
                                  </p:stCondLst>
                                  <p:childTnLst>
                                    <p:anim calcmode="discrete" valueType="str">
                                      <p:cBhvr>
                                        <p:cTn id="8" dur="2000" fill="hold"/>
                                        <p:tgtEl>
                                          <p:spTgt spid="6"/>
                                        </p:tgtEl>
                                        <p:attrNameLst>
                                          <p:attrName>style.visibility</p:attrName>
                                        </p:attrNameLst>
                                      </p:cBhvr>
                                      <p:tavLst>
                                        <p:tav tm="0">
                                          <p:val>
                                            <p:strVal val="hidden"/>
                                          </p:val>
                                        </p:tav>
                                        <p:tav tm="50000">
                                          <p:val>
                                            <p:strVal val="visible"/>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4282" y="214290"/>
            <a:ext cx="8643998" cy="6429420"/>
          </a:xfrm>
        </p:spPr>
        <p:txBody>
          <a:bodyPr/>
          <a:lstStyle/>
          <a:p>
            <a:pPr>
              <a:buNone/>
            </a:pPr>
            <a:r>
              <a:rPr lang="id-ID" dirty="0" smtClean="0"/>
              <a:t>Gunakan float atau double?</a:t>
            </a:r>
          </a:p>
          <a:p>
            <a:pPr algn="just"/>
            <a:r>
              <a:rPr lang="id-ID" dirty="0" smtClean="0"/>
              <a:t>Ketepatan nilai floating point menunjukkan berapa digit nilai yang dapat dimiliki setelah titik desimal. </a:t>
            </a:r>
          </a:p>
          <a:p>
            <a:pPr algn="just"/>
            <a:r>
              <a:rPr lang="id-ID" dirty="0" smtClean="0"/>
              <a:t>Ketepatan float hanya enam atau tujuh digit desimal, sedangkan variabel ganda memiliki presisi sekitar 15 digit. </a:t>
            </a:r>
          </a:p>
          <a:p>
            <a:pPr algn="just"/>
            <a:r>
              <a:rPr lang="id-ID" dirty="0" smtClean="0"/>
              <a:t>Oleh karena itu lebih aman menggunakan ganda untuk sebagian besar perhitungan.</a:t>
            </a:r>
            <a:endParaRPr lang="id-ID"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4282" y="214290"/>
            <a:ext cx="8643998" cy="6429420"/>
          </a:xfrm>
        </p:spPr>
        <p:txBody>
          <a:bodyPr/>
          <a:lstStyle/>
          <a:p>
            <a:r>
              <a:rPr lang="id-ID" b="1" dirty="0" smtClean="0">
                <a:solidFill>
                  <a:schemeClr val="accent1">
                    <a:lumMod val="75000"/>
                  </a:schemeClr>
                </a:solidFill>
              </a:rPr>
              <a:t>Scientific Numbers/Bilangan Ilmiah</a:t>
            </a:r>
          </a:p>
          <a:p>
            <a:pPr algn="just">
              <a:buNone/>
            </a:pPr>
            <a:r>
              <a:rPr lang="id-ID" dirty="0" smtClean="0"/>
              <a:t>	</a:t>
            </a:r>
            <a:r>
              <a:rPr lang="id-ID" sz="2400" dirty="0" smtClean="0"/>
              <a:t>Angka floating point juga bisa menjadi Scientific Numbers dengan "e" untuk menunjukkan kekuatan 10:</a:t>
            </a:r>
          </a:p>
          <a:p>
            <a:pPr algn="just">
              <a:buNone/>
            </a:pPr>
            <a:r>
              <a:rPr lang="id-ID" sz="2400" dirty="0" smtClean="0"/>
              <a:t>Contoh:</a:t>
            </a:r>
          </a:p>
          <a:p>
            <a:pPr algn="just">
              <a:buNone/>
            </a:pPr>
            <a:endParaRPr lang="id-ID" sz="2400" dirty="0" smtClean="0"/>
          </a:p>
          <a:p>
            <a:pPr algn="just">
              <a:buNone/>
            </a:pPr>
            <a:endParaRPr lang="id-ID" sz="2400" dirty="0" smtClean="0"/>
          </a:p>
          <a:p>
            <a:pPr algn="just">
              <a:buNone/>
            </a:pPr>
            <a:endParaRPr lang="id-ID" sz="2400" dirty="0" smtClean="0"/>
          </a:p>
          <a:p>
            <a:pPr algn="just">
              <a:buNone/>
            </a:pPr>
            <a:endParaRPr lang="id-ID" sz="2400" dirty="0" smtClean="0"/>
          </a:p>
          <a:p>
            <a:pPr algn="just">
              <a:buNone/>
            </a:pPr>
            <a:endParaRPr lang="id-ID" sz="2400" dirty="0" smtClean="0"/>
          </a:p>
          <a:p>
            <a:pPr algn="just">
              <a:buNone/>
            </a:pPr>
            <a:endParaRPr lang="id-ID" sz="2400" dirty="0" smtClean="0"/>
          </a:p>
          <a:p>
            <a:pPr algn="just">
              <a:buNone/>
            </a:pPr>
            <a:endParaRPr lang="id-ID" sz="2400" dirty="0" smtClean="0"/>
          </a:p>
          <a:p>
            <a:pPr algn="just">
              <a:buNone/>
            </a:pPr>
            <a:r>
              <a:rPr lang="id-ID" sz="2400" dirty="0" smtClean="0"/>
              <a:t>Hasilnya : </a:t>
            </a:r>
            <a:endParaRPr lang="id-ID" sz="2400" dirty="0"/>
          </a:p>
        </p:txBody>
      </p:sp>
      <p:pic>
        <p:nvPicPr>
          <p:cNvPr id="13314" name="Picture 2"/>
          <p:cNvPicPr>
            <a:picLocks noChangeAspect="1" noChangeArrowheads="1"/>
          </p:cNvPicPr>
          <p:nvPr/>
        </p:nvPicPr>
        <p:blipFill>
          <a:blip r:embed="rId2"/>
          <a:srcRect/>
          <a:stretch>
            <a:fillRect/>
          </a:stretch>
        </p:blipFill>
        <p:spPr bwMode="auto">
          <a:xfrm>
            <a:off x="728010" y="2571743"/>
            <a:ext cx="5701378" cy="2819870"/>
          </a:xfrm>
          <a:prstGeom prst="rect">
            <a:avLst/>
          </a:prstGeom>
          <a:noFill/>
          <a:ln w="9525">
            <a:noFill/>
            <a:miter lim="800000"/>
            <a:headEnd/>
            <a:tailEnd/>
          </a:ln>
          <a:effectLst/>
        </p:spPr>
      </p:pic>
      <p:pic>
        <p:nvPicPr>
          <p:cNvPr id="13315" name="Picture 3"/>
          <p:cNvPicPr>
            <a:picLocks noChangeAspect="1" noChangeArrowheads="1"/>
          </p:cNvPicPr>
          <p:nvPr/>
        </p:nvPicPr>
        <p:blipFill>
          <a:blip r:embed="rId3"/>
          <a:srcRect/>
          <a:stretch>
            <a:fillRect/>
          </a:stretch>
        </p:blipFill>
        <p:spPr bwMode="auto">
          <a:xfrm>
            <a:off x="1928794" y="5636137"/>
            <a:ext cx="1785950" cy="1079011"/>
          </a:xfrm>
          <a:prstGeom prst="rect">
            <a:avLst/>
          </a:prstGeom>
          <a:noFill/>
          <a:ln w="9525">
            <a:noFill/>
            <a:miter lim="800000"/>
            <a:headEnd/>
            <a:tailEnd/>
          </a:ln>
          <a:effectLst/>
        </p:spPr>
      </p:pic>
      <p:sp>
        <p:nvSpPr>
          <p:cNvPr id="5" name="Rectangle 4"/>
          <p:cNvSpPr/>
          <p:nvPr/>
        </p:nvSpPr>
        <p:spPr>
          <a:xfrm rot="16200000">
            <a:off x="2178827" y="1107265"/>
            <a:ext cx="2857520" cy="5786478"/>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rot="16200000">
            <a:off x="2285984" y="5248200"/>
            <a:ext cx="1071570" cy="1785950"/>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5" presetClass="emph" presetSubtype="0" repeatCount="indefinite" fill="hold" grpId="0" nodeType="withEffect">
                                  <p:stCondLst>
                                    <p:cond delay="0"/>
                                  </p:stCondLst>
                                  <p:childTnLst>
                                    <p:anim calcmode="discrete" valueType="str">
                                      <p:cBhvr>
                                        <p:cTn id="6" dur="2000" fill="hold"/>
                                        <p:tgtEl>
                                          <p:spTgt spid="5"/>
                                        </p:tgtEl>
                                        <p:attrNameLst>
                                          <p:attrName>style.visibility</p:attrName>
                                        </p:attrNameLst>
                                      </p:cBhvr>
                                      <p:tavLst>
                                        <p:tav tm="0">
                                          <p:val>
                                            <p:strVal val="hidden"/>
                                          </p:val>
                                        </p:tav>
                                        <p:tav tm="50000">
                                          <p:val>
                                            <p:strVal val="visible"/>
                                          </p:val>
                                        </p:tav>
                                      </p:tavLst>
                                    </p:anim>
                                  </p:childTnLst>
                                </p:cTn>
                              </p:par>
                              <p:par>
                                <p:cTn id="7" presetID="35" presetClass="emph" presetSubtype="0" repeatCount="indefinite" fill="hold" grpId="0" nodeType="withEffect">
                                  <p:stCondLst>
                                    <p:cond delay="0"/>
                                  </p:stCondLst>
                                  <p:childTnLst>
                                    <p:anim calcmode="discrete" valueType="str">
                                      <p:cBhvr>
                                        <p:cTn id="8" dur="2000" fill="hold"/>
                                        <p:tgtEl>
                                          <p:spTgt spid="6"/>
                                        </p:tgtEl>
                                        <p:attrNameLst>
                                          <p:attrName>style.visibility</p:attrName>
                                        </p:attrNameLst>
                                      </p:cBhvr>
                                      <p:tavLst>
                                        <p:tav tm="0">
                                          <p:val>
                                            <p:strVal val="hidden"/>
                                          </p:val>
                                        </p:tav>
                                        <p:tav tm="50000">
                                          <p:val>
                                            <p:strVal val="visible"/>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4282" y="214290"/>
            <a:ext cx="8643998" cy="6429420"/>
          </a:xfrm>
        </p:spPr>
        <p:txBody>
          <a:bodyPr/>
          <a:lstStyle/>
          <a:p>
            <a:r>
              <a:rPr lang="id-ID" b="1" dirty="0" smtClean="0">
                <a:solidFill>
                  <a:schemeClr val="accent1">
                    <a:lumMod val="75000"/>
                  </a:schemeClr>
                </a:solidFill>
              </a:rPr>
              <a:t>Booleans</a:t>
            </a:r>
          </a:p>
          <a:p>
            <a:pPr>
              <a:buNone/>
            </a:pPr>
            <a:r>
              <a:rPr lang="id-ID" dirty="0" smtClean="0"/>
              <a:t>	</a:t>
            </a:r>
            <a:r>
              <a:rPr lang="id-ID" sz="2400" dirty="0" smtClean="0"/>
              <a:t>Tipe data boolean dideklarasikan dengan kata kunci boolean dan hanya bisa mengambil nilai benar atau salah:</a:t>
            </a:r>
          </a:p>
          <a:p>
            <a:pPr>
              <a:buNone/>
            </a:pPr>
            <a:r>
              <a:rPr lang="id-ID" sz="2400" dirty="0" smtClean="0"/>
              <a:t>Contoh:</a:t>
            </a:r>
          </a:p>
          <a:p>
            <a:pPr>
              <a:buNone/>
            </a:pPr>
            <a:endParaRPr lang="id-ID" sz="2400" dirty="0" smtClean="0"/>
          </a:p>
          <a:p>
            <a:pPr>
              <a:buNone/>
            </a:pPr>
            <a:endParaRPr lang="id-ID" sz="2400" dirty="0" smtClean="0"/>
          </a:p>
          <a:p>
            <a:pPr>
              <a:buNone/>
            </a:pPr>
            <a:endParaRPr lang="id-ID" sz="2400" dirty="0" smtClean="0"/>
          </a:p>
          <a:p>
            <a:pPr>
              <a:buNone/>
            </a:pPr>
            <a:endParaRPr lang="id-ID" sz="2400" dirty="0" smtClean="0"/>
          </a:p>
          <a:p>
            <a:pPr>
              <a:buNone/>
            </a:pPr>
            <a:endParaRPr lang="id-ID" sz="2400" dirty="0" smtClean="0"/>
          </a:p>
          <a:p>
            <a:pPr>
              <a:buNone/>
            </a:pPr>
            <a:endParaRPr lang="id-ID" sz="2400" dirty="0" smtClean="0"/>
          </a:p>
          <a:p>
            <a:pPr>
              <a:buNone/>
            </a:pPr>
            <a:endParaRPr lang="id-ID" sz="2400" dirty="0" smtClean="0"/>
          </a:p>
          <a:p>
            <a:pPr>
              <a:buNone/>
            </a:pPr>
            <a:r>
              <a:rPr lang="id-ID" sz="2400" dirty="0" smtClean="0"/>
              <a:t>Hasilnya:</a:t>
            </a:r>
          </a:p>
          <a:p>
            <a:pPr>
              <a:buNone/>
            </a:pPr>
            <a:endParaRPr lang="id-ID" sz="2400" dirty="0"/>
          </a:p>
        </p:txBody>
      </p:sp>
      <p:pic>
        <p:nvPicPr>
          <p:cNvPr id="14338" name="Picture 2"/>
          <p:cNvPicPr>
            <a:picLocks noChangeAspect="1" noChangeArrowheads="1"/>
          </p:cNvPicPr>
          <p:nvPr/>
        </p:nvPicPr>
        <p:blipFill>
          <a:blip r:embed="rId2"/>
          <a:srcRect/>
          <a:stretch>
            <a:fillRect/>
          </a:stretch>
        </p:blipFill>
        <p:spPr bwMode="auto">
          <a:xfrm>
            <a:off x="747710" y="2571743"/>
            <a:ext cx="5324488" cy="2603733"/>
          </a:xfrm>
          <a:prstGeom prst="rect">
            <a:avLst/>
          </a:prstGeom>
          <a:noFill/>
          <a:ln w="9525">
            <a:noFill/>
            <a:miter lim="800000"/>
            <a:headEnd/>
            <a:tailEnd/>
          </a:ln>
          <a:effectLst/>
        </p:spPr>
      </p:pic>
      <p:pic>
        <p:nvPicPr>
          <p:cNvPr id="14339" name="Picture 3"/>
          <p:cNvPicPr>
            <a:picLocks noChangeAspect="1" noChangeArrowheads="1"/>
          </p:cNvPicPr>
          <p:nvPr/>
        </p:nvPicPr>
        <p:blipFill>
          <a:blip r:embed="rId3"/>
          <a:srcRect/>
          <a:stretch>
            <a:fillRect/>
          </a:stretch>
        </p:blipFill>
        <p:spPr bwMode="auto">
          <a:xfrm>
            <a:off x="1857356" y="5643578"/>
            <a:ext cx="1633546" cy="946714"/>
          </a:xfrm>
          <a:prstGeom prst="rect">
            <a:avLst/>
          </a:prstGeom>
          <a:noFill/>
          <a:ln w="9525">
            <a:noFill/>
            <a:miter lim="800000"/>
            <a:headEnd/>
            <a:tailEnd/>
          </a:ln>
          <a:effectLst/>
        </p:spPr>
      </p:pic>
      <p:sp>
        <p:nvSpPr>
          <p:cNvPr id="5" name="Rectangle 4"/>
          <p:cNvSpPr/>
          <p:nvPr/>
        </p:nvSpPr>
        <p:spPr>
          <a:xfrm rot="16200000">
            <a:off x="2107389" y="1178703"/>
            <a:ext cx="2643206" cy="5429288"/>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rot="16200000">
            <a:off x="2178827" y="5217419"/>
            <a:ext cx="1000132" cy="1785950"/>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5" presetClass="emph" presetSubtype="0" repeatCount="indefinite" fill="hold" grpId="0" nodeType="withEffect">
                                  <p:stCondLst>
                                    <p:cond delay="0"/>
                                  </p:stCondLst>
                                  <p:childTnLst>
                                    <p:anim calcmode="discrete" valueType="str">
                                      <p:cBhvr>
                                        <p:cTn id="6" dur="2000" fill="hold"/>
                                        <p:tgtEl>
                                          <p:spTgt spid="5"/>
                                        </p:tgtEl>
                                        <p:attrNameLst>
                                          <p:attrName>style.visibility</p:attrName>
                                        </p:attrNameLst>
                                      </p:cBhvr>
                                      <p:tavLst>
                                        <p:tav tm="0">
                                          <p:val>
                                            <p:strVal val="hidden"/>
                                          </p:val>
                                        </p:tav>
                                        <p:tav tm="50000">
                                          <p:val>
                                            <p:strVal val="visible"/>
                                          </p:val>
                                        </p:tav>
                                      </p:tavLst>
                                    </p:anim>
                                  </p:childTnLst>
                                </p:cTn>
                              </p:par>
                              <p:par>
                                <p:cTn id="7" presetID="35" presetClass="emph" presetSubtype="0" repeatCount="indefinite" fill="hold" grpId="0" nodeType="withEffect">
                                  <p:stCondLst>
                                    <p:cond delay="0"/>
                                  </p:stCondLst>
                                  <p:childTnLst>
                                    <p:anim calcmode="discrete" valueType="str">
                                      <p:cBhvr>
                                        <p:cTn id="8" dur="2000" fill="hold"/>
                                        <p:tgtEl>
                                          <p:spTgt spid="6"/>
                                        </p:tgtEl>
                                        <p:attrNameLst>
                                          <p:attrName>style.visibility</p:attrName>
                                        </p:attrNameLst>
                                      </p:cBhvr>
                                      <p:tavLst>
                                        <p:tav tm="0">
                                          <p:val>
                                            <p:strVal val="hidden"/>
                                          </p:val>
                                        </p:tav>
                                        <p:tav tm="50000">
                                          <p:val>
                                            <p:strVal val="visible"/>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4282" y="214290"/>
            <a:ext cx="8643998" cy="6429420"/>
          </a:xfrm>
        </p:spPr>
        <p:txBody>
          <a:bodyPr/>
          <a:lstStyle/>
          <a:p>
            <a:pPr algn="just">
              <a:buNone/>
            </a:pPr>
            <a:r>
              <a:rPr lang="id-ID" dirty="0" smtClean="0"/>
              <a:t>	</a:t>
            </a:r>
            <a:r>
              <a:rPr lang="id-ID" sz="2400" dirty="0" smtClean="0"/>
              <a:t>Nilai Boolean sebagian besar digunakan untuk pengujian bersyarat, yang akan Anda pelajari lebih lanjut di bab selanjutnya.</a:t>
            </a:r>
          </a:p>
          <a:p>
            <a:pPr algn="just">
              <a:buNone/>
            </a:pPr>
            <a:endParaRPr lang="id-ID" dirty="0" smtClean="0"/>
          </a:p>
          <a:p>
            <a:pPr algn="just"/>
            <a:r>
              <a:rPr lang="id-ID" b="1" dirty="0" smtClean="0">
                <a:solidFill>
                  <a:schemeClr val="accent1">
                    <a:lumMod val="75000"/>
                  </a:schemeClr>
                </a:solidFill>
              </a:rPr>
              <a:t>Characters</a:t>
            </a:r>
          </a:p>
          <a:p>
            <a:pPr algn="just">
              <a:buNone/>
            </a:pPr>
            <a:r>
              <a:rPr lang="id-ID" dirty="0" smtClean="0"/>
              <a:t>	</a:t>
            </a:r>
            <a:r>
              <a:rPr lang="id-ID" sz="2400" dirty="0" smtClean="0"/>
              <a:t>Tipe data char digunakan untuk menyimpan satu karakter. Karakter harus dikelilingi oleh tanda kutip tunggal, seperti 'A' atau 'c':</a:t>
            </a:r>
          </a:p>
          <a:p>
            <a:pPr algn="just">
              <a:buNone/>
            </a:pPr>
            <a:r>
              <a:rPr lang="id-ID" sz="2400" dirty="0" smtClean="0"/>
              <a:t>Contoh:</a:t>
            </a:r>
          </a:p>
          <a:p>
            <a:pPr lvl="8" algn="just"/>
            <a:r>
              <a:rPr lang="id-ID" dirty="0" smtClean="0"/>
              <a:t>                                                                          </a:t>
            </a:r>
            <a:r>
              <a:rPr lang="id-ID" sz="2400" dirty="0" smtClean="0"/>
              <a:t>Hasilnya:</a:t>
            </a:r>
            <a:endParaRPr lang="id-ID" sz="2400" dirty="0"/>
          </a:p>
        </p:txBody>
      </p:sp>
      <p:pic>
        <p:nvPicPr>
          <p:cNvPr id="15362" name="Picture 2"/>
          <p:cNvPicPr>
            <a:picLocks noChangeAspect="1" noChangeArrowheads="1"/>
          </p:cNvPicPr>
          <p:nvPr/>
        </p:nvPicPr>
        <p:blipFill>
          <a:blip r:embed="rId2"/>
          <a:srcRect/>
          <a:stretch>
            <a:fillRect/>
          </a:stretch>
        </p:blipFill>
        <p:spPr bwMode="auto">
          <a:xfrm>
            <a:off x="357158" y="4429132"/>
            <a:ext cx="6048707" cy="2214554"/>
          </a:xfrm>
          <a:prstGeom prst="rect">
            <a:avLst/>
          </a:prstGeom>
          <a:noFill/>
          <a:ln w="9525">
            <a:noFill/>
            <a:miter lim="800000"/>
            <a:headEnd/>
            <a:tailEnd/>
          </a:ln>
          <a:effectLst/>
        </p:spPr>
      </p:pic>
      <p:pic>
        <p:nvPicPr>
          <p:cNvPr id="15363" name="Picture 3"/>
          <p:cNvPicPr>
            <a:picLocks noChangeAspect="1" noChangeArrowheads="1"/>
          </p:cNvPicPr>
          <p:nvPr/>
        </p:nvPicPr>
        <p:blipFill>
          <a:blip r:embed="rId3"/>
          <a:srcRect/>
          <a:stretch>
            <a:fillRect/>
          </a:stretch>
        </p:blipFill>
        <p:spPr bwMode="auto">
          <a:xfrm>
            <a:off x="6929454" y="4786322"/>
            <a:ext cx="1162056" cy="708128"/>
          </a:xfrm>
          <a:prstGeom prst="rect">
            <a:avLst/>
          </a:prstGeom>
          <a:noFill/>
          <a:ln w="9525">
            <a:noFill/>
            <a:miter lim="800000"/>
            <a:headEnd/>
            <a:tailEnd/>
          </a:ln>
          <a:effectLst/>
        </p:spPr>
      </p:pic>
      <p:sp>
        <p:nvSpPr>
          <p:cNvPr id="5" name="Rectangle 4"/>
          <p:cNvSpPr/>
          <p:nvPr/>
        </p:nvSpPr>
        <p:spPr>
          <a:xfrm rot="16200000">
            <a:off x="2321703" y="2464587"/>
            <a:ext cx="2214578" cy="6143668"/>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rot="16200000">
            <a:off x="7143768" y="4505508"/>
            <a:ext cx="747630" cy="1285884"/>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5" presetClass="emph" presetSubtype="0" repeatCount="indefinite" fill="hold" grpId="0" nodeType="withEffect">
                                  <p:stCondLst>
                                    <p:cond delay="0"/>
                                  </p:stCondLst>
                                  <p:childTnLst>
                                    <p:anim calcmode="discrete" valueType="str">
                                      <p:cBhvr>
                                        <p:cTn id="6" dur="2000" fill="hold"/>
                                        <p:tgtEl>
                                          <p:spTgt spid="5"/>
                                        </p:tgtEl>
                                        <p:attrNameLst>
                                          <p:attrName>style.visibility</p:attrName>
                                        </p:attrNameLst>
                                      </p:cBhvr>
                                      <p:tavLst>
                                        <p:tav tm="0">
                                          <p:val>
                                            <p:strVal val="hidden"/>
                                          </p:val>
                                        </p:tav>
                                        <p:tav tm="50000">
                                          <p:val>
                                            <p:strVal val="visible"/>
                                          </p:val>
                                        </p:tav>
                                      </p:tavLst>
                                    </p:anim>
                                  </p:childTnLst>
                                </p:cTn>
                              </p:par>
                              <p:par>
                                <p:cTn id="7" presetID="35" presetClass="emph" presetSubtype="0" repeatCount="indefinite" fill="hold" grpId="0" nodeType="withEffect">
                                  <p:stCondLst>
                                    <p:cond delay="0"/>
                                  </p:stCondLst>
                                  <p:childTnLst>
                                    <p:anim calcmode="discrete" valueType="str">
                                      <p:cBhvr>
                                        <p:cTn id="8" dur="2000" fill="hold"/>
                                        <p:tgtEl>
                                          <p:spTgt spid="6"/>
                                        </p:tgtEl>
                                        <p:attrNameLst>
                                          <p:attrName>style.visibility</p:attrName>
                                        </p:attrNameLst>
                                      </p:cBhvr>
                                      <p:tavLst>
                                        <p:tav tm="0">
                                          <p:val>
                                            <p:strVal val="hidden"/>
                                          </p:val>
                                        </p:tav>
                                        <p:tav tm="50000">
                                          <p:val>
                                            <p:strVal val="visible"/>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4282" y="214290"/>
            <a:ext cx="8643998" cy="6429420"/>
          </a:xfrm>
        </p:spPr>
        <p:txBody>
          <a:bodyPr>
            <a:normAutofit/>
          </a:bodyPr>
          <a:lstStyle/>
          <a:p>
            <a:pPr algn="just">
              <a:buNone/>
            </a:pPr>
            <a:r>
              <a:rPr lang="id-ID" sz="2400" dirty="0" smtClean="0"/>
              <a:t>	</a:t>
            </a:r>
            <a:r>
              <a:rPr lang="sv-SE" sz="2400" dirty="0" smtClean="0"/>
              <a:t>Atau, Anda dapat menggunakan nilai ASCII untuk menampilkan karakter tertentu:</a:t>
            </a:r>
            <a:endParaRPr lang="id-ID" sz="2400" dirty="0" smtClean="0"/>
          </a:p>
          <a:p>
            <a:pPr algn="just">
              <a:buNone/>
            </a:pPr>
            <a:r>
              <a:rPr lang="id-ID" sz="2400" dirty="0" smtClean="0"/>
              <a:t>Contoh: </a:t>
            </a:r>
          </a:p>
          <a:p>
            <a:pPr algn="just">
              <a:buNone/>
            </a:pPr>
            <a:endParaRPr lang="id-ID" sz="2400" dirty="0" smtClean="0"/>
          </a:p>
          <a:p>
            <a:pPr algn="just">
              <a:buNone/>
            </a:pPr>
            <a:endParaRPr lang="id-ID" sz="2400" dirty="0" smtClean="0"/>
          </a:p>
          <a:p>
            <a:pPr algn="just">
              <a:buNone/>
            </a:pPr>
            <a:endParaRPr lang="id-ID" sz="2400" dirty="0" smtClean="0"/>
          </a:p>
          <a:p>
            <a:pPr algn="just">
              <a:buNone/>
            </a:pPr>
            <a:endParaRPr lang="id-ID" sz="2400" dirty="0" smtClean="0"/>
          </a:p>
          <a:p>
            <a:pPr algn="just">
              <a:buNone/>
            </a:pPr>
            <a:endParaRPr lang="id-ID" sz="2400" dirty="0" smtClean="0"/>
          </a:p>
          <a:p>
            <a:pPr algn="just">
              <a:buNone/>
            </a:pPr>
            <a:endParaRPr lang="id-ID" sz="2400" dirty="0" smtClean="0"/>
          </a:p>
          <a:p>
            <a:pPr algn="just">
              <a:buNone/>
            </a:pPr>
            <a:endParaRPr lang="id-ID" sz="2400" dirty="0" smtClean="0"/>
          </a:p>
          <a:p>
            <a:pPr algn="just">
              <a:buNone/>
            </a:pPr>
            <a:endParaRPr lang="id-ID" sz="2400" dirty="0" smtClean="0"/>
          </a:p>
          <a:p>
            <a:pPr algn="just">
              <a:buNone/>
            </a:pPr>
            <a:r>
              <a:rPr lang="id-ID" sz="2400" dirty="0" smtClean="0"/>
              <a:t>Hasilnya:</a:t>
            </a:r>
          </a:p>
          <a:p>
            <a:pPr algn="just">
              <a:buNone/>
            </a:pPr>
            <a:endParaRPr lang="id-ID" sz="2400" dirty="0"/>
          </a:p>
        </p:txBody>
      </p:sp>
      <p:pic>
        <p:nvPicPr>
          <p:cNvPr id="16386" name="Picture 2"/>
          <p:cNvPicPr>
            <a:picLocks noChangeAspect="1" noChangeArrowheads="1"/>
          </p:cNvPicPr>
          <p:nvPr/>
        </p:nvPicPr>
        <p:blipFill>
          <a:blip r:embed="rId2"/>
          <a:srcRect/>
          <a:stretch>
            <a:fillRect/>
          </a:stretch>
        </p:blipFill>
        <p:spPr bwMode="auto">
          <a:xfrm>
            <a:off x="785786" y="1500173"/>
            <a:ext cx="6668230" cy="3214711"/>
          </a:xfrm>
          <a:prstGeom prst="rect">
            <a:avLst/>
          </a:prstGeom>
          <a:noFill/>
          <a:ln w="9525">
            <a:noFill/>
            <a:miter lim="800000"/>
            <a:headEnd/>
            <a:tailEnd/>
          </a:ln>
          <a:effectLst/>
        </p:spPr>
      </p:pic>
      <p:pic>
        <p:nvPicPr>
          <p:cNvPr id="16387" name="Picture 3"/>
          <p:cNvPicPr>
            <a:picLocks noChangeAspect="1" noChangeArrowheads="1"/>
          </p:cNvPicPr>
          <p:nvPr/>
        </p:nvPicPr>
        <p:blipFill>
          <a:blip r:embed="rId3"/>
          <a:srcRect/>
          <a:stretch>
            <a:fillRect/>
          </a:stretch>
        </p:blipFill>
        <p:spPr bwMode="auto">
          <a:xfrm>
            <a:off x="1857356" y="5072074"/>
            <a:ext cx="1562108" cy="1604905"/>
          </a:xfrm>
          <a:prstGeom prst="rect">
            <a:avLst/>
          </a:prstGeom>
          <a:noFill/>
          <a:ln w="9525">
            <a:noFill/>
            <a:miter lim="800000"/>
            <a:headEnd/>
            <a:tailEnd/>
          </a:ln>
          <a:effectLst/>
        </p:spPr>
      </p:pic>
      <p:sp>
        <p:nvSpPr>
          <p:cNvPr id="5" name="Rectangle 4"/>
          <p:cNvSpPr/>
          <p:nvPr/>
        </p:nvSpPr>
        <p:spPr>
          <a:xfrm rot="16200000">
            <a:off x="2464579" y="-250057"/>
            <a:ext cx="3357586" cy="6715172"/>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rot="16200000">
            <a:off x="1857356" y="5072074"/>
            <a:ext cx="1571636" cy="1571636"/>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5" presetClass="emph" presetSubtype="0" repeatCount="indefinite" fill="hold" grpId="0" nodeType="withEffect">
                                  <p:stCondLst>
                                    <p:cond delay="0"/>
                                  </p:stCondLst>
                                  <p:childTnLst>
                                    <p:anim calcmode="discrete" valueType="str">
                                      <p:cBhvr>
                                        <p:cTn id="6" dur="2000" fill="hold"/>
                                        <p:tgtEl>
                                          <p:spTgt spid="5"/>
                                        </p:tgtEl>
                                        <p:attrNameLst>
                                          <p:attrName>style.visibility</p:attrName>
                                        </p:attrNameLst>
                                      </p:cBhvr>
                                      <p:tavLst>
                                        <p:tav tm="0">
                                          <p:val>
                                            <p:strVal val="hidden"/>
                                          </p:val>
                                        </p:tav>
                                        <p:tav tm="50000">
                                          <p:val>
                                            <p:strVal val="visible"/>
                                          </p:val>
                                        </p:tav>
                                      </p:tavLst>
                                    </p:anim>
                                  </p:childTnLst>
                                </p:cTn>
                              </p:par>
                              <p:par>
                                <p:cTn id="7" presetID="35" presetClass="emph" presetSubtype="0" repeatCount="indefinite" fill="hold" grpId="0" nodeType="withEffect">
                                  <p:stCondLst>
                                    <p:cond delay="0"/>
                                  </p:stCondLst>
                                  <p:childTnLst>
                                    <p:anim calcmode="discrete" valueType="str">
                                      <p:cBhvr>
                                        <p:cTn id="8" dur="2000" fill="hold"/>
                                        <p:tgtEl>
                                          <p:spTgt spid="6"/>
                                        </p:tgtEl>
                                        <p:attrNameLst>
                                          <p:attrName>style.visibility</p:attrName>
                                        </p:attrNameLst>
                                      </p:cBhvr>
                                      <p:tavLst>
                                        <p:tav tm="0">
                                          <p:val>
                                            <p:strVal val="hidden"/>
                                          </p:val>
                                        </p:tav>
                                        <p:tav tm="50000">
                                          <p:val>
                                            <p:strVal val="visible"/>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4282" y="214290"/>
            <a:ext cx="8643998" cy="6429420"/>
          </a:xfrm>
        </p:spPr>
        <p:txBody>
          <a:bodyPr/>
          <a:lstStyle/>
          <a:p>
            <a:r>
              <a:rPr lang="id-ID" b="1" dirty="0" smtClean="0">
                <a:solidFill>
                  <a:schemeClr val="accent1">
                    <a:lumMod val="75000"/>
                  </a:schemeClr>
                </a:solidFill>
              </a:rPr>
              <a:t>Strings</a:t>
            </a:r>
          </a:p>
          <a:p>
            <a:pPr algn="just">
              <a:buNone/>
            </a:pPr>
            <a:r>
              <a:rPr lang="id-ID" dirty="0" smtClean="0"/>
              <a:t>	</a:t>
            </a:r>
            <a:r>
              <a:rPr lang="id-ID" sz="2400" dirty="0" smtClean="0"/>
              <a:t>Tipe data String digunakan untuk menyimpan urutan karakter (teks). Nilai string harus dikelilingi oleh tanda kutip ganda:</a:t>
            </a:r>
          </a:p>
          <a:p>
            <a:pPr algn="just">
              <a:buNone/>
            </a:pPr>
            <a:r>
              <a:rPr lang="id-ID" sz="2400" b="1" dirty="0" smtClean="0"/>
              <a:t>Contoh:</a:t>
            </a:r>
          </a:p>
          <a:p>
            <a:pPr algn="just">
              <a:buNone/>
            </a:pPr>
            <a:endParaRPr lang="id-ID" sz="2400" b="1" dirty="0" smtClean="0">
              <a:solidFill>
                <a:schemeClr val="accent1">
                  <a:lumMod val="75000"/>
                </a:schemeClr>
              </a:solidFill>
            </a:endParaRPr>
          </a:p>
          <a:p>
            <a:pPr algn="just">
              <a:buNone/>
            </a:pPr>
            <a:endParaRPr lang="id-ID" sz="2400" b="1" dirty="0" smtClean="0">
              <a:solidFill>
                <a:schemeClr val="accent1">
                  <a:lumMod val="75000"/>
                </a:schemeClr>
              </a:solidFill>
            </a:endParaRPr>
          </a:p>
          <a:p>
            <a:pPr algn="just">
              <a:buNone/>
            </a:pPr>
            <a:endParaRPr lang="id-ID" sz="2400" b="1" dirty="0" smtClean="0">
              <a:solidFill>
                <a:schemeClr val="accent1">
                  <a:lumMod val="75000"/>
                </a:schemeClr>
              </a:solidFill>
            </a:endParaRPr>
          </a:p>
          <a:p>
            <a:pPr algn="just">
              <a:buNone/>
            </a:pPr>
            <a:endParaRPr lang="id-ID" sz="2400" b="1" dirty="0" smtClean="0">
              <a:solidFill>
                <a:schemeClr val="accent1">
                  <a:lumMod val="75000"/>
                </a:schemeClr>
              </a:solidFill>
            </a:endParaRPr>
          </a:p>
          <a:p>
            <a:pPr algn="just">
              <a:buNone/>
            </a:pPr>
            <a:endParaRPr lang="id-ID" sz="2400" b="1" dirty="0" smtClean="0">
              <a:solidFill>
                <a:schemeClr val="accent1">
                  <a:lumMod val="75000"/>
                </a:schemeClr>
              </a:solidFill>
            </a:endParaRPr>
          </a:p>
          <a:p>
            <a:pPr algn="just">
              <a:buNone/>
            </a:pPr>
            <a:endParaRPr lang="id-ID" sz="2400" b="1" dirty="0" smtClean="0">
              <a:solidFill>
                <a:schemeClr val="accent1">
                  <a:lumMod val="75000"/>
                </a:schemeClr>
              </a:solidFill>
            </a:endParaRPr>
          </a:p>
          <a:p>
            <a:pPr algn="just">
              <a:buNone/>
            </a:pPr>
            <a:endParaRPr lang="id-ID" sz="2400" b="1" dirty="0" smtClean="0">
              <a:solidFill>
                <a:schemeClr val="accent1">
                  <a:lumMod val="75000"/>
                </a:schemeClr>
              </a:solidFill>
            </a:endParaRPr>
          </a:p>
          <a:p>
            <a:pPr algn="just">
              <a:buNone/>
            </a:pPr>
            <a:r>
              <a:rPr lang="id-ID" sz="2400" b="1" dirty="0" smtClean="0"/>
              <a:t>Hasilnya:</a:t>
            </a:r>
          </a:p>
          <a:p>
            <a:pPr algn="just">
              <a:buNone/>
            </a:pPr>
            <a:endParaRPr lang="id-ID" sz="2400" b="1" dirty="0" smtClean="0">
              <a:solidFill>
                <a:schemeClr val="accent1">
                  <a:lumMod val="75000"/>
                </a:schemeClr>
              </a:solidFill>
            </a:endParaRPr>
          </a:p>
          <a:p>
            <a:endParaRPr lang="id-ID" dirty="0"/>
          </a:p>
        </p:txBody>
      </p:sp>
      <p:pic>
        <p:nvPicPr>
          <p:cNvPr id="17410" name="Picture 2"/>
          <p:cNvPicPr>
            <a:picLocks noChangeAspect="1" noChangeArrowheads="1"/>
          </p:cNvPicPr>
          <p:nvPr/>
        </p:nvPicPr>
        <p:blipFill>
          <a:blip r:embed="rId2"/>
          <a:srcRect/>
          <a:stretch>
            <a:fillRect/>
          </a:stretch>
        </p:blipFill>
        <p:spPr bwMode="auto">
          <a:xfrm>
            <a:off x="642910" y="2571744"/>
            <a:ext cx="6715172" cy="2506998"/>
          </a:xfrm>
          <a:prstGeom prst="rect">
            <a:avLst/>
          </a:prstGeom>
          <a:noFill/>
          <a:ln w="9525">
            <a:noFill/>
            <a:miter lim="800000"/>
            <a:headEnd/>
            <a:tailEnd/>
          </a:ln>
          <a:effectLst/>
        </p:spPr>
      </p:pic>
      <p:pic>
        <p:nvPicPr>
          <p:cNvPr id="17411" name="Picture 3"/>
          <p:cNvPicPr>
            <a:picLocks noChangeAspect="1" noChangeArrowheads="1"/>
          </p:cNvPicPr>
          <p:nvPr/>
        </p:nvPicPr>
        <p:blipFill>
          <a:blip r:embed="rId3"/>
          <a:srcRect/>
          <a:stretch>
            <a:fillRect/>
          </a:stretch>
        </p:blipFill>
        <p:spPr bwMode="auto">
          <a:xfrm>
            <a:off x="1928794" y="5715016"/>
            <a:ext cx="2396146" cy="833442"/>
          </a:xfrm>
          <a:prstGeom prst="rect">
            <a:avLst/>
          </a:prstGeom>
          <a:noFill/>
          <a:ln w="9525">
            <a:noFill/>
            <a:miter lim="800000"/>
            <a:headEnd/>
            <a:tailEnd/>
          </a:ln>
          <a:effectLst/>
        </p:spPr>
      </p:pic>
      <p:sp>
        <p:nvSpPr>
          <p:cNvPr id="5" name="Rectangle 4"/>
          <p:cNvSpPr/>
          <p:nvPr/>
        </p:nvSpPr>
        <p:spPr>
          <a:xfrm rot="16200000">
            <a:off x="2750331" y="464323"/>
            <a:ext cx="2571768" cy="6786610"/>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rot="16200000">
            <a:off x="2678893" y="4915042"/>
            <a:ext cx="928694" cy="2428892"/>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5" presetClass="emph" presetSubtype="0" repeatCount="indefinite" fill="hold" grpId="0" nodeType="withEffect">
                                  <p:stCondLst>
                                    <p:cond delay="0"/>
                                  </p:stCondLst>
                                  <p:childTnLst>
                                    <p:anim calcmode="discrete" valueType="str">
                                      <p:cBhvr>
                                        <p:cTn id="6" dur="2000" fill="hold"/>
                                        <p:tgtEl>
                                          <p:spTgt spid="5"/>
                                        </p:tgtEl>
                                        <p:attrNameLst>
                                          <p:attrName>style.visibility</p:attrName>
                                        </p:attrNameLst>
                                      </p:cBhvr>
                                      <p:tavLst>
                                        <p:tav tm="0">
                                          <p:val>
                                            <p:strVal val="hidden"/>
                                          </p:val>
                                        </p:tav>
                                        <p:tav tm="50000">
                                          <p:val>
                                            <p:strVal val="visible"/>
                                          </p:val>
                                        </p:tav>
                                      </p:tavLst>
                                    </p:anim>
                                  </p:childTnLst>
                                </p:cTn>
                              </p:par>
                              <p:par>
                                <p:cTn id="7" presetID="35" presetClass="emph" presetSubtype="0" repeatCount="indefinite" fill="hold" grpId="0" nodeType="withEffect">
                                  <p:stCondLst>
                                    <p:cond delay="0"/>
                                  </p:stCondLst>
                                  <p:childTnLst>
                                    <p:anim calcmode="discrete" valueType="str">
                                      <p:cBhvr>
                                        <p:cTn id="8" dur="2000" fill="hold"/>
                                        <p:tgtEl>
                                          <p:spTgt spid="6"/>
                                        </p:tgtEl>
                                        <p:attrNameLst>
                                          <p:attrName>style.visibility</p:attrName>
                                        </p:attrNameLst>
                                      </p:cBhvr>
                                      <p:tavLst>
                                        <p:tav tm="0">
                                          <p:val>
                                            <p:strVal val="hidden"/>
                                          </p:val>
                                        </p:tav>
                                        <p:tav tm="50000">
                                          <p:val>
                                            <p:strVal val="visible"/>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4282" y="214290"/>
            <a:ext cx="8643998" cy="6429420"/>
          </a:xfrm>
        </p:spPr>
        <p:txBody>
          <a:bodyPr/>
          <a:lstStyle/>
          <a:p>
            <a:pPr algn="just"/>
            <a:r>
              <a:rPr lang="id-ID" dirty="0" smtClean="0"/>
              <a:t>Tipe String sangat banyak digunakan dan terintegrasi di Java, yang beberapa menyebutnya "tipe kesembilan khusus".</a:t>
            </a:r>
          </a:p>
          <a:p>
            <a:pPr algn="just"/>
            <a:r>
              <a:rPr lang="id-ID" dirty="0" smtClean="0"/>
              <a:t>String di Java sebenarnya adalah tipe data non-primitif, karena mengacu pada objek. Objek String memiliki metode yang digunakan untuk melakukan operasi tertentu pada string. Jangan khawatir jika Anda belum memahami istilah "objek" dulu. Kita akan belajar lebih banyak tentang string dan objek di bab selanjutnya.</a:t>
            </a:r>
            <a:endParaRPr lang="id-ID"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7472386" cy="661176"/>
          </a:xfrm>
        </p:spPr>
        <p:txBody>
          <a:bodyPr>
            <a:normAutofit fontScale="90000"/>
          </a:bodyPr>
          <a:lstStyle/>
          <a:p>
            <a:r>
              <a:rPr lang="id-ID" b="1" dirty="0" smtClean="0"/>
              <a:t>Tipe Data Non-Primitif</a:t>
            </a:r>
            <a:endParaRPr lang="id-ID" b="1" dirty="0"/>
          </a:p>
        </p:txBody>
      </p:sp>
      <p:sp>
        <p:nvSpPr>
          <p:cNvPr id="3" name="Content Placeholder 2"/>
          <p:cNvSpPr>
            <a:spLocks noGrp="1"/>
          </p:cNvSpPr>
          <p:nvPr>
            <p:ph idx="1"/>
          </p:nvPr>
        </p:nvSpPr>
        <p:spPr>
          <a:xfrm>
            <a:off x="0" y="1000108"/>
            <a:ext cx="9144000" cy="5643602"/>
          </a:xfrm>
        </p:spPr>
        <p:txBody>
          <a:bodyPr>
            <a:normAutofit fontScale="77500" lnSpcReduction="20000"/>
          </a:bodyPr>
          <a:lstStyle/>
          <a:p>
            <a:pPr>
              <a:buNone/>
            </a:pPr>
            <a:r>
              <a:rPr lang="id-ID" dirty="0" smtClean="0"/>
              <a:t>Tipe data non-primitif disebut tipe referensi karena merujuk pada objek</a:t>
            </a:r>
          </a:p>
          <a:p>
            <a:pPr>
              <a:buNone/>
            </a:pPr>
            <a:r>
              <a:rPr lang="id-ID" dirty="0" smtClean="0"/>
              <a:t>Perbedaan utama antara tipe data primitif dan non-primitif adalah:</a:t>
            </a:r>
          </a:p>
          <a:p>
            <a:pPr>
              <a:buFont typeface="Wingdings" pitchFamily="2" charset="2"/>
              <a:buChar char="ü"/>
            </a:pPr>
            <a:r>
              <a:rPr lang="id-ID" dirty="0" smtClean="0"/>
              <a:t>Tipe primitif sudah ditentukan sebelumnya (sudah ditentukan) di Java. </a:t>
            </a:r>
          </a:p>
          <a:p>
            <a:pPr>
              <a:buFont typeface="Wingdings" pitchFamily="2" charset="2"/>
              <a:buChar char="ü"/>
            </a:pPr>
            <a:r>
              <a:rPr lang="id-ID" dirty="0" smtClean="0"/>
              <a:t>Tipe non-primitif dibuat oleh programmer dan tidak didefinisikan oleh Java (kecuali untuk String). </a:t>
            </a:r>
          </a:p>
          <a:p>
            <a:pPr>
              <a:buFont typeface="Wingdings" pitchFamily="2" charset="2"/>
              <a:buChar char="ü"/>
            </a:pPr>
            <a:r>
              <a:rPr lang="id-ID" dirty="0" smtClean="0"/>
              <a:t>Tipe non-primitif dapat digunakan untuk memanggil metode untuk melakukan operasi tertentu, sedangkan tipe primitif tidak bisa. </a:t>
            </a:r>
          </a:p>
          <a:p>
            <a:pPr>
              <a:buFont typeface="Wingdings" pitchFamily="2" charset="2"/>
              <a:buChar char="ü"/>
            </a:pPr>
            <a:r>
              <a:rPr lang="id-ID" dirty="0" smtClean="0"/>
              <a:t>Tipe primitif selalu memiliki nilai, sedangkan tipe non-primitif bisa menjadi nol. </a:t>
            </a:r>
          </a:p>
          <a:p>
            <a:pPr>
              <a:buFont typeface="Wingdings" pitchFamily="2" charset="2"/>
              <a:buChar char="ü"/>
            </a:pPr>
            <a:r>
              <a:rPr lang="id-ID" dirty="0" smtClean="0"/>
              <a:t>Tipe primitif dimulai dengan huruf kecil, sedangkan tipe non-primitif dimulai dengan huruf besar. </a:t>
            </a:r>
          </a:p>
          <a:p>
            <a:pPr>
              <a:buFont typeface="Wingdings" pitchFamily="2" charset="2"/>
              <a:buChar char="ü"/>
            </a:pPr>
            <a:r>
              <a:rPr lang="id-ID" dirty="0" smtClean="0"/>
              <a:t>Ukuran tipe primitif tergantung pada tipe data, sedangkan tipe non-primitif memiliki semua ukuran yang sama. 	</a:t>
            </a:r>
            <a:endParaRPr lang="id-ID"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4282" y="214290"/>
            <a:ext cx="8643998" cy="6429420"/>
          </a:xfrm>
        </p:spPr>
        <p:txBody>
          <a:bodyPr/>
          <a:lstStyle/>
          <a:p>
            <a:pPr algn="just"/>
            <a:r>
              <a:rPr lang="id-ID" dirty="0" smtClean="0"/>
              <a:t>Contoh tipe non-primitif adalah String, Array, Kelas, Antarmuka, dll. Anda akan belajar lebih banyak tentang ini di bab selanjutnya.</a:t>
            </a:r>
            <a:endParaRPr lang="id-ID"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14"/>
          <p:cNvSpPr/>
          <p:nvPr/>
        </p:nvSpPr>
        <p:spPr>
          <a:xfrm>
            <a:off x="2357422" y="214290"/>
            <a:ext cx="6357982" cy="9842694"/>
          </a:xfrm>
          <a:prstGeom prst="rect">
            <a:avLst/>
          </a:prstGeom>
          <a:ln w="28575">
            <a:solidFill>
              <a:srgbClr val="0066FF"/>
            </a:solidFill>
          </a:ln>
        </p:spPr>
        <p:txBody>
          <a:bodyPr wrap="square">
            <a:spAutoFit/>
          </a:bodyPr>
          <a:lstStyle/>
          <a:p>
            <a:pPr marL="363538" indent="-274638" algn="just">
              <a:buFont typeface="Arial" pitchFamily="34" charset="0"/>
              <a:buChar char="•"/>
            </a:pPr>
            <a:r>
              <a:rPr lang="id-ID" sz="2000" dirty="0" smtClean="0"/>
              <a:t>untuk membuat variabel, Anda harus menentukan tipe dan memberinya nilai</a:t>
            </a:r>
          </a:p>
          <a:p>
            <a:pPr marL="363538" indent="-274638" algn="just"/>
            <a:r>
              <a:rPr lang="id-ID" sz="2000" dirty="0" smtClean="0"/>
              <a:t>Syntax</a:t>
            </a:r>
          </a:p>
          <a:p>
            <a:pPr marL="363538" indent="-274638" algn="just"/>
            <a:endParaRPr lang="id-ID" sz="2000" dirty="0" smtClean="0"/>
          </a:p>
          <a:p>
            <a:pPr marL="363538" indent="-274638" algn="just">
              <a:buFont typeface="Arial" pitchFamily="34" charset="0"/>
              <a:buChar char="•"/>
            </a:pPr>
            <a:endParaRPr lang="id-ID" sz="2000" spc="-9" dirty="0" smtClean="0">
              <a:latin typeface="Calibri"/>
              <a:cs typeface="Calibri"/>
            </a:endParaRPr>
          </a:p>
          <a:p>
            <a:pPr marL="363538" indent="-274638" algn="just">
              <a:buFont typeface="Arial" pitchFamily="34" charset="0"/>
              <a:buChar char="•"/>
            </a:pPr>
            <a:endParaRPr lang="id-ID" sz="2000" spc="-9" dirty="0" smtClean="0">
              <a:latin typeface="Calibri"/>
              <a:cs typeface="Calibri"/>
            </a:endParaRPr>
          </a:p>
          <a:p>
            <a:pPr marL="363538" indent="-274638" algn="just"/>
            <a:r>
              <a:rPr lang="id-ID" sz="2000" dirty="0" smtClean="0"/>
              <a:t>	Di mana </a:t>
            </a:r>
            <a:r>
              <a:rPr lang="id-ID" sz="2000" dirty="0" smtClean="0"/>
              <a:t>type </a:t>
            </a:r>
            <a:r>
              <a:rPr lang="id-ID" sz="2000" dirty="0" smtClean="0"/>
              <a:t>adalah salah satu tipe Java (seperti int atau String), dan variabel adalah nama variabel (seperti x atau nama). Tanda sama dengan digunakan untuk menetapkan nilai ke variabel. </a:t>
            </a:r>
          </a:p>
          <a:p>
            <a:pPr marL="363538" indent="-274638" algn="just"/>
            <a:endParaRPr lang="id-ID" sz="2000" dirty="0" smtClean="0"/>
          </a:p>
          <a:p>
            <a:pPr marL="363538" indent="-274638" algn="just"/>
            <a:r>
              <a:rPr lang="id-ID" sz="2000" dirty="0" smtClean="0"/>
              <a:t>	Untuk membuat variabel yang harus menyimpan teks, lihat contoh berikut:</a:t>
            </a:r>
          </a:p>
          <a:p>
            <a:pPr marL="363538" indent="-274638" algn="just"/>
            <a:endParaRPr lang="id-ID" sz="2000" dirty="0" smtClean="0"/>
          </a:p>
          <a:p>
            <a:pPr marL="363538" indent="-274638" algn="just"/>
            <a:r>
              <a:rPr lang="id-ID" sz="2400" b="1" spc="-9" dirty="0" smtClean="0">
                <a:latin typeface="Calibri"/>
                <a:cs typeface="Calibri"/>
              </a:rPr>
              <a:t>Contoh:</a:t>
            </a:r>
          </a:p>
          <a:p>
            <a:pPr marL="82550" indent="6350" algn="just"/>
            <a:r>
              <a:rPr lang="id-ID" sz="2000" dirty="0" smtClean="0"/>
              <a:t>Buat variabel bernama “</a:t>
            </a:r>
            <a:r>
              <a:rPr lang="id-ID" sz="2000" b="1" dirty="0" smtClean="0"/>
              <a:t>Name”</a:t>
            </a:r>
            <a:r>
              <a:rPr lang="id-ID" sz="2000" dirty="0" smtClean="0"/>
              <a:t> tipe String dan berikan nilai "John":</a:t>
            </a:r>
            <a:endParaRPr lang="en-US" sz="2000" spc="-9" dirty="0" smtClean="0">
              <a:latin typeface="Calibri"/>
              <a:cs typeface="Calibri"/>
            </a:endParaRPr>
          </a:p>
          <a:p>
            <a:pPr marL="363538" indent="-274638" algn="just"/>
            <a:endParaRPr lang="en-US" sz="2000" spc="-9" dirty="0" smtClean="0">
              <a:latin typeface="Calibri"/>
              <a:cs typeface="Calibri"/>
            </a:endParaRPr>
          </a:p>
          <a:p>
            <a:pPr marL="363538" indent="-274638"/>
            <a:endParaRPr lang="en-US" sz="2000" spc="-9" dirty="0" smtClean="0">
              <a:latin typeface="Calibri"/>
              <a:cs typeface="Calibri"/>
            </a:endParaRPr>
          </a:p>
          <a:p>
            <a:pPr marL="363538" indent="-274638"/>
            <a:endParaRPr lang="en-US" sz="2000" spc="-9" dirty="0" smtClean="0">
              <a:latin typeface="Calibri"/>
              <a:cs typeface="Calibri"/>
            </a:endParaRPr>
          </a:p>
          <a:p>
            <a:pPr marL="363538" indent="-274638"/>
            <a:endParaRPr lang="en-US" sz="2000" spc="-9" dirty="0" smtClean="0">
              <a:latin typeface="Calibri"/>
              <a:cs typeface="Calibri"/>
            </a:endParaRPr>
          </a:p>
          <a:p>
            <a:pPr marL="363538" indent="-274638"/>
            <a:endParaRPr lang="en-US" sz="2000" spc="-9" dirty="0" smtClean="0">
              <a:latin typeface="Calibri"/>
              <a:cs typeface="Calibri"/>
            </a:endParaRPr>
          </a:p>
          <a:p>
            <a:pPr marL="363538" indent="-274638"/>
            <a:endParaRPr lang="en-US" sz="2000" spc="-9" dirty="0" smtClean="0">
              <a:latin typeface="Calibri"/>
              <a:cs typeface="Calibri"/>
            </a:endParaRPr>
          </a:p>
          <a:p>
            <a:pPr marL="363538" indent="-274638"/>
            <a:endParaRPr lang="en-US" sz="2000" spc="-9" dirty="0" smtClean="0">
              <a:latin typeface="Calibri"/>
              <a:cs typeface="Calibri"/>
            </a:endParaRPr>
          </a:p>
          <a:p>
            <a:pPr marL="363538" indent="-274638"/>
            <a:endParaRPr lang="en-US" sz="2000" spc="-9" dirty="0" smtClean="0">
              <a:latin typeface="Calibri"/>
              <a:cs typeface="Calibri"/>
            </a:endParaRPr>
          </a:p>
          <a:p>
            <a:pPr marL="363538" indent="-274638"/>
            <a:endParaRPr lang="en-US" sz="2000" spc="-9" dirty="0" smtClean="0">
              <a:latin typeface="Calibri"/>
              <a:cs typeface="Calibri"/>
            </a:endParaRPr>
          </a:p>
          <a:p>
            <a:pPr marL="363538" indent="-274638">
              <a:lnSpc>
                <a:spcPct val="80000"/>
              </a:lnSpc>
            </a:pPr>
            <a:endParaRPr lang="en-US" sz="1600" spc="-9" dirty="0" smtClean="0">
              <a:latin typeface="Calibri"/>
              <a:cs typeface="Calibri"/>
            </a:endParaRPr>
          </a:p>
          <a:p>
            <a:pPr marL="363538" indent="-274638">
              <a:lnSpc>
                <a:spcPct val="80000"/>
              </a:lnSpc>
            </a:pPr>
            <a:endParaRPr lang="en-US" sz="1600" spc="-9" dirty="0" smtClean="0">
              <a:latin typeface="Calibri"/>
              <a:cs typeface="Calibri"/>
            </a:endParaRPr>
          </a:p>
          <a:p>
            <a:pPr marL="363538" indent="-274638">
              <a:lnSpc>
                <a:spcPct val="80000"/>
              </a:lnSpc>
            </a:pPr>
            <a:endParaRPr lang="en-US" sz="1600" spc="-9" dirty="0">
              <a:latin typeface="Calibri"/>
              <a:cs typeface="Calibri"/>
            </a:endParaRPr>
          </a:p>
          <a:p>
            <a:pPr marL="363538" indent="-274638">
              <a:lnSpc>
                <a:spcPct val="80000"/>
              </a:lnSpc>
            </a:pPr>
            <a:endParaRPr lang="en-US" sz="1600" spc="-9" dirty="0" smtClean="0">
              <a:latin typeface="Calibri"/>
              <a:cs typeface="Calibri"/>
            </a:endParaRPr>
          </a:p>
          <a:p>
            <a:pPr marL="363538" indent="-274638">
              <a:lnSpc>
                <a:spcPct val="80000"/>
              </a:lnSpc>
            </a:pPr>
            <a:endParaRPr lang="en-US" sz="1600" spc="-9" dirty="0">
              <a:latin typeface="Calibri"/>
              <a:cs typeface="Calibri"/>
            </a:endParaRPr>
          </a:p>
          <a:p>
            <a:pPr marL="363538" indent="-274638">
              <a:lnSpc>
                <a:spcPct val="80000"/>
              </a:lnSpc>
            </a:pPr>
            <a:endParaRPr lang="en-US" sz="1600" spc="-9" dirty="0" smtClean="0">
              <a:latin typeface="Calibri"/>
              <a:cs typeface="Calibri"/>
            </a:endParaRPr>
          </a:p>
          <a:p>
            <a:pPr marL="363538" indent="-274638">
              <a:lnSpc>
                <a:spcPct val="80000"/>
              </a:lnSpc>
            </a:pPr>
            <a:endParaRPr lang="en-US" sz="1600" spc="-9" dirty="0" smtClean="0">
              <a:latin typeface="Calibri"/>
              <a:cs typeface="Calibri"/>
            </a:endParaRPr>
          </a:p>
        </p:txBody>
      </p:sp>
      <p:sp>
        <p:nvSpPr>
          <p:cNvPr id="11" name="Rectangle 10"/>
          <p:cNvSpPr/>
          <p:nvPr/>
        </p:nvSpPr>
        <p:spPr>
          <a:xfrm>
            <a:off x="285720" y="285728"/>
            <a:ext cx="1928826" cy="6286544"/>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357158" y="357166"/>
            <a:ext cx="1714512" cy="587533"/>
          </a:xfrm>
          <a:prstGeom prst="rect">
            <a:avLst/>
          </a:prstGeom>
        </p:spPr>
        <p:txBody>
          <a:bodyPr wrap="square">
            <a:spAutoFit/>
          </a:bodyPr>
          <a:lstStyle/>
          <a:p>
            <a:pPr marL="68580">
              <a:lnSpc>
                <a:spcPct val="101725"/>
              </a:lnSpc>
              <a:spcBef>
                <a:spcPts val="25"/>
              </a:spcBef>
            </a:pPr>
            <a:r>
              <a:rPr lang="id-ID" sz="1600" b="1" spc="-9" dirty="0" smtClean="0">
                <a:latin typeface="Book Antiqua" pitchFamily="18" charset="0"/>
                <a:cs typeface="Calibri"/>
              </a:rPr>
              <a:t>Deklarasi Varabel</a:t>
            </a:r>
            <a:endParaRPr lang="en-US" sz="1600" dirty="0">
              <a:latin typeface="Book Antiqua" pitchFamily="18" charset="0"/>
              <a:cs typeface="Calibri"/>
            </a:endParaRPr>
          </a:p>
        </p:txBody>
      </p:sp>
      <p:sp>
        <p:nvSpPr>
          <p:cNvPr id="10" name="Rectangle 9"/>
          <p:cNvSpPr/>
          <p:nvPr/>
        </p:nvSpPr>
        <p:spPr>
          <a:xfrm rot="16200000">
            <a:off x="3925684" y="-113025"/>
            <a:ext cx="747630" cy="3445649"/>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p:cNvPicPr>
            <a:picLocks noChangeAspect="1" noChangeArrowheads="1"/>
          </p:cNvPicPr>
          <p:nvPr/>
        </p:nvPicPr>
        <p:blipFill>
          <a:blip r:embed="rId2"/>
          <a:srcRect t="15625" b="21875"/>
          <a:stretch>
            <a:fillRect/>
          </a:stretch>
        </p:blipFill>
        <p:spPr bwMode="auto">
          <a:xfrm>
            <a:off x="2643174" y="1285860"/>
            <a:ext cx="3304688" cy="571504"/>
          </a:xfrm>
          <a:prstGeom prst="rect">
            <a:avLst/>
          </a:prstGeom>
          <a:noFill/>
          <a:ln w="9525">
            <a:noFill/>
            <a:miter lim="800000"/>
            <a:headEnd/>
            <a:tailEnd/>
          </a:ln>
          <a:effectLst/>
        </p:spPr>
      </p:pic>
      <p:sp>
        <p:nvSpPr>
          <p:cNvPr id="8" name="Curved Right Arrow 7"/>
          <p:cNvSpPr/>
          <p:nvPr/>
        </p:nvSpPr>
        <p:spPr>
          <a:xfrm>
            <a:off x="7643834" y="5641848"/>
            <a:ext cx="731520" cy="1216152"/>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5" presetClass="emph" presetSubtype="0" repeatCount="indefinite" fill="hold" grpId="0" nodeType="withEffect">
                                  <p:stCondLst>
                                    <p:cond delay="0"/>
                                  </p:stCondLst>
                                  <p:childTnLst>
                                    <p:anim calcmode="discrete" valueType="str">
                                      <p:cBhvr>
                                        <p:cTn id="6" dur="2000" fill="hold"/>
                                        <p:tgtEl>
                                          <p:spTgt spid="10"/>
                                        </p:tgtEl>
                                        <p:attrNameLst>
                                          <p:attrName>style.visibility</p:attrName>
                                        </p:attrNameLst>
                                      </p:cBhvr>
                                      <p:tavLst>
                                        <p:tav tm="0">
                                          <p:val>
                                            <p:strVal val="hidden"/>
                                          </p:val>
                                        </p:tav>
                                        <p:tav tm="50000">
                                          <p:val>
                                            <p:strVal val="visible"/>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214290"/>
            <a:ext cx="7758138" cy="946928"/>
          </a:xfrm>
        </p:spPr>
        <p:txBody>
          <a:bodyPr/>
          <a:lstStyle/>
          <a:p>
            <a:pPr algn="ctr"/>
            <a:r>
              <a:rPr lang="id-ID" dirty="0" smtClean="0"/>
              <a:t>Exercise 2</a:t>
            </a:r>
            <a:endParaRPr lang="id-ID" dirty="0"/>
          </a:p>
        </p:txBody>
      </p:sp>
      <p:sp>
        <p:nvSpPr>
          <p:cNvPr id="3" name="Content Placeholder 2"/>
          <p:cNvSpPr>
            <a:spLocks noGrp="1"/>
          </p:cNvSpPr>
          <p:nvPr>
            <p:ph idx="1"/>
          </p:nvPr>
        </p:nvSpPr>
        <p:spPr>
          <a:xfrm>
            <a:off x="357158" y="1142984"/>
            <a:ext cx="8329642" cy="5311824"/>
          </a:xfrm>
        </p:spPr>
        <p:txBody>
          <a:bodyPr>
            <a:normAutofit/>
          </a:bodyPr>
          <a:lstStyle/>
          <a:p>
            <a:pPr marL="521208" indent="-457200">
              <a:buNone/>
            </a:pPr>
            <a:r>
              <a:rPr lang="id-ID" sz="2400" dirty="0" smtClean="0"/>
              <a:t>1.  Tambahkan tipe data yang benar untuk variabel berikut:</a:t>
            </a:r>
          </a:p>
          <a:p>
            <a:pPr>
              <a:buNone/>
            </a:pPr>
            <a:r>
              <a:rPr lang="id-ID" sz="2400" dirty="0" smtClean="0"/>
              <a:t>		      </a:t>
            </a:r>
            <a:r>
              <a:rPr lang="id-ID" sz="2400" dirty="0" smtClean="0">
                <a:latin typeface="Courier New" pitchFamily="49" charset="0"/>
                <a:cs typeface="Courier New" pitchFamily="49" charset="0"/>
              </a:rPr>
              <a:t>myNum = 9; </a:t>
            </a:r>
          </a:p>
          <a:p>
            <a:pPr>
              <a:buNone/>
            </a:pPr>
            <a:r>
              <a:rPr lang="id-ID" sz="2400" dirty="0" smtClean="0">
                <a:latin typeface="Courier New" pitchFamily="49" charset="0"/>
                <a:cs typeface="Courier New" pitchFamily="49" charset="0"/>
              </a:rPr>
              <a:t>		     myFloatNum = 8.99f; </a:t>
            </a:r>
          </a:p>
          <a:p>
            <a:pPr>
              <a:buNone/>
            </a:pPr>
            <a:r>
              <a:rPr lang="id-ID" sz="2400" dirty="0" smtClean="0">
                <a:latin typeface="Courier New" pitchFamily="49" charset="0"/>
                <a:cs typeface="Courier New" pitchFamily="49" charset="0"/>
              </a:rPr>
              <a:t>		   myLetter = 'A'; </a:t>
            </a:r>
          </a:p>
          <a:p>
            <a:pPr>
              <a:buNone/>
            </a:pPr>
            <a:r>
              <a:rPr lang="id-ID" sz="2400" dirty="0" smtClean="0">
                <a:latin typeface="Courier New" pitchFamily="49" charset="0"/>
                <a:cs typeface="Courier New" pitchFamily="49" charset="0"/>
              </a:rPr>
              <a:t>		     myBool = false; </a:t>
            </a:r>
          </a:p>
          <a:p>
            <a:pPr>
              <a:buNone/>
            </a:pPr>
            <a:r>
              <a:rPr lang="id-ID" sz="2400" dirty="0" smtClean="0">
                <a:latin typeface="Courier New" pitchFamily="49" charset="0"/>
                <a:cs typeface="Courier New" pitchFamily="49" charset="0"/>
              </a:rPr>
              <a:t>	  	   myText = "Hello World";</a:t>
            </a:r>
          </a:p>
          <a:p>
            <a:pPr>
              <a:buNone/>
            </a:pPr>
            <a:endParaRPr lang="id-ID" sz="2400" dirty="0" smtClean="0">
              <a:latin typeface="Courier New" pitchFamily="49" charset="0"/>
              <a:cs typeface="Courier New" pitchFamily="49" charset="0"/>
            </a:endParaRPr>
          </a:p>
          <a:p>
            <a:pPr>
              <a:buNone/>
            </a:pPr>
            <a:r>
              <a:rPr lang="id-ID" sz="2400" dirty="0" smtClean="0">
                <a:latin typeface="Courier New" pitchFamily="49" charset="0"/>
                <a:cs typeface="Courier New" pitchFamily="49" charset="0"/>
              </a:rPr>
              <a:t>2. </a:t>
            </a:r>
            <a:r>
              <a:rPr lang="id-ID" sz="2400" dirty="0" smtClean="0"/>
              <a:t>byte, short, int, long, float, doubel, boolean dan char disebut:</a:t>
            </a:r>
          </a:p>
          <a:p>
            <a:pPr>
              <a:buNone/>
            </a:pPr>
            <a:r>
              <a:rPr lang="id-ID" sz="2400" dirty="0" smtClean="0">
                <a:latin typeface="Courier New" pitchFamily="49" charset="0"/>
                <a:cs typeface="Courier New" pitchFamily="49" charset="0"/>
              </a:rPr>
              <a:t>		     </a:t>
            </a:r>
            <a:r>
              <a:rPr lang="id-ID" sz="2400" dirty="0" smtClean="0"/>
              <a:t>data types.</a:t>
            </a:r>
            <a:endParaRPr lang="id-ID" sz="2400" dirty="0">
              <a:latin typeface="Courier New" pitchFamily="49" charset="0"/>
              <a:cs typeface="Courier New" pitchFamily="49" charset="0"/>
            </a:endParaRPr>
          </a:p>
        </p:txBody>
      </p:sp>
      <p:sp>
        <p:nvSpPr>
          <p:cNvPr id="4" name="Rectangle 3"/>
          <p:cNvSpPr/>
          <p:nvPr/>
        </p:nvSpPr>
        <p:spPr>
          <a:xfrm rot="16200000">
            <a:off x="1162069" y="1761894"/>
            <a:ext cx="285752" cy="785818"/>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rot="16200000">
            <a:off x="1318444" y="2032832"/>
            <a:ext cx="287068" cy="1076508"/>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rot="16200000">
            <a:off x="1178695" y="2609769"/>
            <a:ext cx="285752" cy="785818"/>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rot="16200000">
            <a:off x="1357290" y="2874121"/>
            <a:ext cx="285752" cy="1143008"/>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rot="16200000">
            <a:off x="1192851" y="3478875"/>
            <a:ext cx="328878" cy="857256"/>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rot="16200000">
            <a:off x="1321571" y="4964917"/>
            <a:ext cx="357190" cy="1285884"/>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5" presetClass="emph" presetSubtype="0" repeatCount="indefinite" fill="hold" grpId="0" nodeType="withEffect">
                                  <p:stCondLst>
                                    <p:cond delay="0"/>
                                  </p:stCondLst>
                                  <p:childTnLst>
                                    <p:anim calcmode="discrete" valueType="str">
                                      <p:cBhvr>
                                        <p:cTn id="6" dur="2000" fill="hold"/>
                                        <p:tgtEl>
                                          <p:spTgt spid="4"/>
                                        </p:tgtEl>
                                        <p:attrNameLst>
                                          <p:attrName>style.visibility</p:attrName>
                                        </p:attrNameLst>
                                      </p:cBhvr>
                                      <p:tavLst>
                                        <p:tav tm="0">
                                          <p:val>
                                            <p:strVal val="hidden"/>
                                          </p:val>
                                        </p:tav>
                                        <p:tav tm="50000">
                                          <p:val>
                                            <p:strVal val="visible"/>
                                          </p:val>
                                        </p:tav>
                                      </p:tavLst>
                                    </p:anim>
                                  </p:childTnLst>
                                </p:cTn>
                              </p:par>
                              <p:par>
                                <p:cTn id="7" presetID="35" presetClass="emph" presetSubtype="0" repeatCount="indefinite" fill="hold" grpId="0" nodeType="withEffect">
                                  <p:stCondLst>
                                    <p:cond delay="0"/>
                                  </p:stCondLst>
                                  <p:childTnLst>
                                    <p:anim calcmode="discrete" valueType="str">
                                      <p:cBhvr>
                                        <p:cTn id="8" dur="2000" fill="hold"/>
                                        <p:tgtEl>
                                          <p:spTgt spid="5"/>
                                        </p:tgtEl>
                                        <p:attrNameLst>
                                          <p:attrName>style.visibility</p:attrName>
                                        </p:attrNameLst>
                                      </p:cBhvr>
                                      <p:tavLst>
                                        <p:tav tm="0">
                                          <p:val>
                                            <p:strVal val="hidden"/>
                                          </p:val>
                                        </p:tav>
                                        <p:tav tm="50000">
                                          <p:val>
                                            <p:strVal val="visible"/>
                                          </p:val>
                                        </p:tav>
                                      </p:tavLst>
                                    </p:anim>
                                  </p:childTnLst>
                                </p:cTn>
                              </p:par>
                              <p:par>
                                <p:cTn id="9" presetID="35" presetClass="emph" presetSubtype="0" repeatCount="indefinite" fill="hold" grpId="0" nodeType="withEffect">
                                  <p:stCondLst>
                                    <p:cond delay="0"/>
                                  </p:stCondLst>
                                  <p:childTnLst>
                                    <p:anim calcmode="discrete" valueType="str">
                                      <p:cBhvr>
                                        <p:cTn id="10" dur="2000" fill="hold"/>
                                        <p:tgtEl>
                                          <p:spTgt spid="6"/>
                                        </p:tgtEl>
                                        <p:attrNameLst>
                                          <p:attrName>style.visibility</p:attrName>
                                        </p:attrNameLst>
                                      </p:cBhvr>
                                      <p:tavLst>
                                        <p:tav tm="0">
                                          <p:val>
                                            <p:strVal val="hidden"/>
                                          </p:val>
                                        </p:tav>
                                        <p:tav tm="50000">
                                          <p:val>
                                            <p:strVal val="visible"/>
                                          </p:val>
                                        </p:tav>
                                      </p:tavLst>
                                    </p:anim>
                                  </p:childTnLst>
                                </p:cTn>
                              </p:par>
                              <p:par>
                                <p:cTn id="11" presetID="35" presetClass="emph" presetSubtype="0" repeatCount="indefinite" fill="hold" grpId="0" nodeType="withEffect">
                                  <p:stCondLst>
                                    <p:cond delay="0"/>
                                  </p:stCondLst>
                                  <p:childTnLst>
                                    <p:anim calcmode="discrete" valueType="str">
                                      <p:cBhvr>
                                        <p:cTn id="12" dur="2000" fill="hold"/>
                                        <p:tgtEl>
                                          <p:spTgt spid="7"/>
                                        </p:tgtEl>
                                        <p:attrNameLst>
                                          <p:attrName>style.visibility</p:attrName>
                                        </p:attrNameLst>
                                      </p:cBhvr>
                                      <p:tavLst>
                                        <p:tav tm="0">
                                          <p:val>
                                            <p:strVal val="hidden"/>
                                          </p:val>
                                        </p:tav>
                                        <p:tav tm="50000">
                                          <p:val>
                                            <p:strVal val="visible"/>
                                          </p:val>
                                        </p:tav>
                                      </p:tavLst>
                                    </p:anim>
                                  </p:childTnLst>
                                </p:cTn>
                              </p:par>
                              <p:par>
                                <p:cTn id="13" presetID="35" presetClass="emph" presetSubtype="0" repeatCount="indefinite" fill="hold" grpId="0" nodeType="withEffect">
                                  <p:stCondLst>
                                    <p:cond delay="0"/>
                                  </p:stCondLst>
                                  <p:childTnLst>
                                    <p:anim calcmode="discrete" valueType="str">
                                      <p:cBhvr>
                                        <p:cTn id="14" dur="2000" fill="hold"/>
                                        <p:tgtEl>
                                          <p:spTgt spid="8"/>
                                        </p:tgtEl>
                                        <p:attrNameLst>
                                          <p:attrName>style.visibility</p:attrName>
                                        </p:attrNameLst>
                                      </p:cBhvr>
                                      <p:tavLst>
                                        <p:tav tm="0">
                                          <p:val>
                                            <p:strVal val="hidden"/>
                                          </p:val>
                                        </p:tav>
                                        <p:tav tm="50000">
                                          <p:val>
                                            <p:strVal val="visible"/>
                                          </p:val>
                                        </p:tav>
                                      </p:tavLst>
                                    </p:anim>
                                  </p:childTnLst>
                                </p:cTn>
                              </p:par>
                              <p:par>
                                <p:cTn id="15" presetID="35" presetClass="emph" presetSubtype="0" repeatCount="indefinite" fill="hold" grpId="0" nodeType="withEffect">
                                  <p:stCondLst>
                                    <p:cond delay="0"/>
                                  </p:stCondLst>
                                  <p:childTnLst>
                                    <p:anim calcmode="discrete" valueType="str">
                                      <p:cBhvr>
                                        <p:cTn id="16" dur="2000" fill="hold"/>
                                        <p:tgtEl>
                                          <p:spTgt spid="9"/>
                                        </p:tgtEl>
                                        <p:attrNameLst>
                                          <p:attrName>style.visibility</p:attrName>
                                        </p:attrNameLst>
                                      </p:cBhvr>
                                      <p:tavLst>
                                        <p:tav tm="0">
                                          <p:val>
                                            <p:strVal val="hidden"/>
                                          </p:val>
                                        </p:tav>
                                        <p:tav tm="50000">
                                          <p:val>
                                            <p:strVal val="visible"/>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Autofit/>
          </a:bodyPr>
          <a:lstStyle/>
          <a:p>
            <a:r>
              <a:rPr lang="id-ID" sz="5400" b="1" dirty="0" smtClean="0"/>
              <a:t>Java Type Casting</a:t>
            </a:r>
            <a:br>
              <a:rPr lang="id-ID" sz="5400" b="1" dirty="0" smtClean="0"/>
            </a:br>
            <a:endParaRPr lang="id-ID" sz="5400" b="1"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14"/>
          <p:cNvSpPr/>
          <p:nvPr/>
        </p:nvSpPr>
        <p:spPr>
          <a:xfrm>
            <a:off x="2357422" y="214290"/>
            <a:ext cx="6357982" cy="6395597"/>
          </a:xfrm>
          <a:prstGeom prst="rect">
            <a:avLst/>
          </a:prstGeom>
          <a:ln w="28575">
            <a:solidFill>
              <a:srgbClr val="0066FF"/>
            </a:solidFill>
          </a:ln>
        </p:spPr>
        <p:txBody>
          <a:bodyPr wrap="square">
            <a:spAutoFit/>
          </a:bodyPr>
          <a:lstStyle/>
          <a:p>
            <a:pPr algn="just"/>
            <a:r>
              <a:rPr lang="id-ID" sz="2000" dirty="0" smtClean="0"/>
              <a:t>Tipe casting adalah ketika Anda menetapkan nilai satu tipe data primitif ke tipe lain.</a:t>
            </a:r>
          </a:p>
          <a:p>
            <a:pPr algn="just"/>
            <a:endParaRPr lang="id-ID" sz="2000" dirty="0" smtClean="0"/>
          </a:p>
          <a:p>
            <a:pPr algn="just"/>
            <a:r>
              <a:rPr lang="id-ID" sz="2000" dirty="0" smtClean="0"/>
              <a:t>Di Jawa, ada dua jenis casting:</a:t>
            </a:r>
          </a:p>
          <a:p>
            <a:pPr algn="just">
              <a:buNone/>
            </a:pPr>
            <a:endParaRPr lang="id-ID" sz="2000" dirty="0" smtClean="0"/>
          </a:p>
          <a:p>
            <a:pPr algn="just">
              <a:buNone/>
            </a:pPr>
            <a:r>
              <a:rPr lang="id-ID" sz="2000" b="1" dirty="0" smtClean="0"/>
              <a:t>Widening Casting (otomatis) </a:t>
            </a:r>
            <a:r>
              <a:rPr lang="id-ID" sz="2000" dirty="0" smtClean="0"/>
              <a:t>- mengonversi tipe yang lebih kecil ke ukuran tipe yang lebih besar byte -&gt; short -&gt; char -&gt; int -&gt; long -&gt; float -&gt; double</a:t>
            </a:r>
          </a:p>
          <a:p>
            <a:pPr algn="just">
              <a:buNone/>
            </a:pPr>
            <a:endParaRPr lang="id-ID" sz="2000" dirty="0" smtClean="0"/>
          </a:p>
          <a:p>
            <a:pPr algn="just">
              <a:buNone/>
            </a:pPr>
            <a:r>
              <a:rPr lang="id-ID" sz="2000" b="1" dirty="0" smtClean="0"/>
              <a:t>Narrowing Casting</a:t>
            </a:r>
            <a:r>
              <a:rPr lang="id-ID" sz="2000" dirty="0" smtClean="0"/>
              <a:t> (manually) - mengonversi jenis yang lebih besar ke jenis yang lebih kecil double -&gt; float -&gt; long -&gt; int -&gt; char -&gt; short -&gt; byte</a:t>
            </a:r>
          </a:p>
          <a:p>
            <a:pPr algn="just">
              <a:buNone/>
            </a:pPr>
            <a:endParaRPr lang="id-ID" sz="2000" dirty="0" smtClean="0"/>
          </a:p>
          <a:p>
            <a:pPr marL="363538" indent="-274638"/>
            <a:endParaRPr lang="en-US" sz="2000" spc="-9" dirty="0" smtClean="0">
              <a:latin typeface="Calibri"/>
              <a:cs typeface="Calibri"/>
            </a:endParaRPr>
          </a:p>
          <a:p>
            <a:pPr marL="363538" indent="-274638"/>
            <a:endParaRPr lang="en-US" sz="2000" spc="-9" dirty="0" smtClean="0">
              <a:latin typeface="Calibri"/>
              <a:cs typeface="Calibri"/>
            </a:endParaRPr>
          </a:p>
          <a:p>
            <a:pPr marL="363538" indent="-274638">
              <a:lnSpc>
                <a:spcPct val="80000"/>
              </a:lnSpc>
            </a:pPr>
            <a:endParaRPr lang="en-US" sz="1600" spc="-9" dirty="0" smtClean="0">
              <a:latin typeface="Calibri"/>
              <a:cs typeface="Calibri"/>
            </a:endParaRPr>
          </a:p>
          <a:p>
            <a:pPr marL="363538" indent="-274638">
              <a:lnSpc>
                <a:spcPct val="80000"/>
              </a:lnSpc>
            </a:pPr>
            <a:endParaRPr lang="en-US" sz="1600" spc="-9" dirty="0" smtClean="0">
              <a:latin typeface="Calibri"/>
              <a:cs typeface="Calibri"/>
            </a:endParaRPr>
          </a:p>
          <a:p>
            <a:pPr marL="363538" indent="-274638">
              <a:lnSpc>
                <a:spcPct val="80000"/>
              </a:lnSpc>
            </a:pPr>
            <a:endParaRPr lang="en-US" sz="1600" spc="-9" dirty="0">
              <a:latin typeface="Calibri"/>
              <a:cs typeface="Calibri"/>
            </a:endParaRPr>
          </a:p>
          <a:p>
            <a:pPr marL="363538" indent="-274638">
              <a:lnSpc>
                <a:spcPct val="80000"/>
              </a:lnSpc>
            </a:pPr>
            <a:endParaRPr lang="en-US" sz="1600" spc="-9" dirty="0" smtClean="0">
              <a:latin typeface="Calibri"/>
              <a:cs typeface="Calibri"/>
            </a:endParaRPr>
          </a:p>
          <a:p>
            <a:pPr marL="363538" indent="-274638">
              <a:lnSpc>
                <a:spcPct val="80000"/>
              </a:lnSpc>
            </a:pPr>
            <a:endParaRPr lang="id-ID" sz="1600" spc="-9" dirty="0" smtClean="0">
              <a:latin typeface="Calibri"/>
              <a:cs typeface="Calibri"/>
            </a:endParaRPr>
          </a:p>
          <a:p>
            <a:pPr marL="363538" indent="-274638">
              <a:lnSpc>
                <a:spcPct val="80000"/>
              </a:lnSpc>
            </a:pPr>
            <a:endParaRPr lang="id-ID" sz="1600" spc="-9" dirty="0" smtClean="0">
              <a:latin typeface="Calibri"/>
              <a:cs typeface="Calibri"/>
            </a:endParaRPr>
          </a:p>
          <a:p>
            <a:pPr marL="363538" indent="-274638">
              <a:lnSpc>
                <a:spcPct val="80000"/>
              </a:lnSpc>
            </a:pPr>
            <a:endParaRPr lang="en-US" sz="1600" spc="-9" dirty="0">
              <a:latin typeface="Calibri"/>
              <a:cs typeface="Calibri"/>
            </a:endParaRPr>
          </a:p>
        </p:txBody>
      </p:sp>
      <p:sp>
        <p:nvSpPr>
          <p:cNvPr id="11" name="Rectangle 10"/>
          <p:cNvSpPr/>
          <p:nvPr/>
        </p:nvSpPr>
        <p:spPr>
          <a:xfrm>
            <a:off x="285720" y="285728"/>
            <a:ext cx="1928826" cy="6286544"/>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357158" y="357167"/>
            <a:ext cx="1714512" cy="1128322"/>
          </a:xfrm>
          <a:prstGeom prst="rect">
            <a:avLst/>
          </a:prstGeom>
        </p:spPr>
        <p:txBody>
          <a:bodyPr wrap="square">
            <a:spAutoFit/>
          </a:bodyPr>
          <a:lstStyle/>
          <a:p>
            <a:pPr marL="68580" algn="ctr">
              <a:lnSpc>
                <a:spcPct val="101725"/>
              </a:lnSpc>
              <a:spcBef>
                <a:spcPts val="25"/>
              </a:spcBef>
            </a:pPr>
            <a:r>
              <a:rPr lang="id-ID" sz="3000" b="1" dirty="0" smtClean="0"/>
              <a:t>Casting</a:t>
            </a:r>
            <a:r>
              <a:rPr lang="id-ID" sz="3600" b="1" dirty="0" smtClean="0"/>
              <a:t/>
            </a:r>
            <a:br>
              <a:rPr lang="id-ID" sz="3600" b="1" dirty="0" smtClean="0"/>
            </a:br>
            <a:endParaRPr lang="en-US" sz="3600" b="1" dirty="0">
              <a:solidFill>
                <a:schemeClr val="bg1"/>
              </a:solidFill>
              <a:latin typeface="Book Antiqua" pitchFamily="18" charset="0"/>
              <a:cs typeface="Calibri"/>
            </a:endParaRP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4282" y="214290"/>
            <a:ext cx="8643998" cy="6429420"/>
          </a:xfrm>
        </p:spPr>
        <p:txBody>
          <a:bodyPr/>
          <a:lstStyle/>
          <a:p>
            <a:r>
              <a:rPr lang="id-ID" b="1" dirty="0" smtClean="0"/>
              <a:t>Widening Casting</a:t>
            </a:r>
          </a:p>
          <a:p>
            <a:pPr algn="just">
              <a:buNone/>
            </a:pPr>
            <a:r>
              <a:rPr lang="id-ID" dirty="0" smtClean="0"/>
              <a:t>	</a:t>
            </a:r>
            <a:r>
              <a:rPr lang="id-ID" sz="2400" dirty="0" smtClean="0"/>
              <a:t>dilakukan secara otomatis saat meneruskan tipe ukuran yang lebih kecil ke tipe ukuran yang lebih besar:</a:t>
            </a:r>
          </a:p>
          <a:p>
            <a:pPr algn="just">
              <a:buNone/>
            </a:pPr>
            <a:r>
              <a:rPr lang="id-ID" sz="2400" b="1" dirty="0" smtClean="0"/>
              <a:t>Contoh:</a:t>
            </a:r>
          </a:p>
          <a:p>
            <a:pPr algn="just">
              <a:buNone/>
            </a:pPr>
            <a:endParaRPr lang="id-ID" sz="2400" b="1" dirty="0" smtClean="0"/>
          </a:p>
          <a:p>
            <a:pPr algn="just">
              <a:buNone/>
            </a:pPr>
            <a:endParaRPr lang="id-ID" sz="2400" b="1" dirty="0" smtClean="0"/>
          </a:p>
          <a:p>
            <a:pPr algn="just">
              <a:buNone/>
            </a:pPr>
            <a:endParaRPr lang="id-ID" sz="2400" b="1" dirty="0" smtClean="0"/>
          </a:p>
          <a:p>
            <a:pPr algn="just">
              <a:buNone/>
            </a:pPr>
            <a:endParaRPr lang="id-ID" sz="2400" b="1" dirty="0" smtClean="0"/>
          </a:p>
          <a:p>
            <a:pPr algn="just">
              <a:buNone/>
            </a:pPr>
            <a:endParaRPr lang="id-ID" sz="2400" b="1" dirty="0" smtClean="0"/>
          </a:p>
          <a:p>
            <a:pPr algn="just">
              <a:buNone/>
            </a:pPr>
            <a:endParaRPr lang="id-ID" sz="2400" b="1" dirty="0" smtClean="0"/>
          </a:p>
          <a:p>
            <a:pPr algn="just">
              <a:buNone/>
            </a:pPr>
            <a:endParaRPr lang="id-ID" sz="2400" b="1" dirty="0" smtClean="0"/>
          </a:p>
          <a:p>
            <a:pPr algn="just">
              <a:buNone/>
            </a:pPr>
            <a:r>
              <a:rPr lang="id-ID" sz="2400" b="1" dirty="0" smtClean="0"/>
              <a:t>Hasilnya: </a:t>
            </a:r>
          </a:p>
          <a:p>
            <a:pPr algn="just">
              <a:buNone/>
            </a:pPr>
            <a:endParaRPr lang="id-ID" sz="2400" b="1" dirty="0" smtClean="0"/>
          </a:p>
          <a:p>
            <a:pPr algn="just">
              <a:buNone/>
            </a:pPr>
            <a:endParaRPr lang="id-ID" sz="2400" b="1" dirty="0" smtClean="0"/>
          </a:p>
          <a:p>
            <a:pPr algn="just">
              <a:buNone/>
            </a:pPr>
            <a:endParaRPr lang="id-ID" sz="2400" b="1" dirty="0" smtClean="0"/>
          </a:p>
          <a:p>
            <a:pPr algn="just">
              <a:buNone/>
            </a:pPr>
            <a:endParaRPr lang="id-ID" sz="2400" b="1" dirty="0" smtClean="0"/>
          </a:p>
          <a:p>
            <a:pPr algn="just">
              <a:buNone/>
            </a:pPr>
            <a:endParaRPr lang="id-ID" sz="2400" b="1" dirty="0" smtClean="0"/>
          </a:p>
          <a:p>
            <a:pPr algn="just">
              <a:buNone/>
            </a:pPr>
            <a:endParaRPr lang="id-ID" sz="2400" b="1" dirty="0" smtClean="0"/>
          </a:p>
          <a:p>
            <a:pPr algn="just">
              <a:buNone/>
            </a:pPr>
            <a:endParaRPr lang="id-ID" sz="2400" b="1" dirty="0" smtClean="0"/>
          </a:p>
          <a:p>
            <a:pPr algn="just">
              <a:buNone/>
            </a:pPr>
            <a:endParaRPr lang="id-ID" sz="2400" b="1" dirty="0" smtClean="0"/>
          </a:p>
          <a:p>
            <a:endParaRPr lang="id-ID" dirty="0"/>
          </a:p>
        </p:txBody>
      </p:sp>
      <p:pic>
        <p:nvPicPr>
          <p:cNvPr id="18434" name="Picture 2"/>
          <p:cNvPicPr>
            <a:picLocks noChangeAspect="1" noChangeArrowheads="1"/>
          </p:cNvPicPr>
          <p:nvPr/>
        </p:nvPicPr>
        <p:blipFill>
          <a:blip r:embed="rId2"/>
          <a:srcRect/>
          <a:stretch>
            <a:fillRect/>
          </a:stretch>
        </p:blipFill>
        <p:spPr bwMode="auto">
          <a:xfrm>
            <a:off x="785786" y="2500306"/>
            <a:ext cx="7215238" cy="2780065"/>
          </a:xfrm>
          <a:prstGeom prst="rect">
            <a:avLst/>
          </a:prstGeom>
          <a:noFill/>
          <a:ln w="9525">
            <a:noFill/>
            <a:miter lim="800000"/>
            <a:headEnd/>
            <a:tailEnd/>
          </a:ln>
          <a:effectLst/>
        </p:spPr>
      </p:pic>
      <p:pic>
        <p:nvPicPr>
          <p:cNvPr id="18435" name="Picture 3"/>
          <p:cNvPicPr>
            <a:picLocks noChangeAspect="1" noChangeArrowheads="1"/>
          </p:cNvPicPr>
          <p:nvPr/>
        </p:nvPicPr>
        <p:blipFill>
          <a:blip r:embed="rId3"/>
          <a:srcRect/>
          <a:stretch>
            <a:fillRect/>
          </a:stretch>
        </p:blipFill>
        <p:spPr bwMode="auto">
          <a:xfrm>
            <a:off x="1928794" y="5715016"/>
            <a:ext cx="1709976" cy="938217"/>
          </a:xfrm>
          <a:prstGeom prst="rect">
            <a:avLst/>
          </a:prstGeom>
          <a:noFill/>
          <a:ln w="9525">
            <a:noFill/>
            <a:miter lim="800000"/>
            <a:headEnd/>
            <a:tailEnd/>
          </a:ln>
          <a:effectLst/>
        </p:spPr>
      </p:pic>
      <p:sp>
        <p:nvSpPr>
          <p:cNvPr id="5" name="Rectangle 4"/>
          <p:cNvSpPr/>
          <p:nvPr/>
        </p:nvSpPr>
        <p:spPr>
          <a:xfrm rot="16200000">
            <a:off x="2928926" y="285728"/>
            <a:ext cx="2928958" cy="7215238"/>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rot="16200000">
            <a:off x="2321703" y="5250669"/>
            <a:ext cx="928694" cy="1857388"/>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5" presetClass="emph" presetSubtype="0" repeatCount="indefinite" fill="hold" grpId="0" nodeType="withEffect">
                                  <p:stCondLst>
                                    <p:cond delay="0"/>
                                  </p:stCondLst>
                                  <p:childTnLst>
                                    <p:anim calcmode="discrete" valueType="str">
                                      <p:cBhvr>
                                        <p:cTn id="6" dur="2000" fill="hold"/>
                                        <p:tgtEl>
                                          <p:spTgt spid="5"/>
                                        </p:tgtEl>
                                        <p:attrNameLst>
                                          <p:attrName>style.visibility</p:attrName>
                                        </p:attrNameLst>
                                      </p:cBhvr>
                                      <p:tavLst>
                                        <p:tav tm="0">
                                          <p:val>
                                            <p:strVal val="hidden"/>
                                          </p:val>
                                        </p:tav>
                                        <p:tav tm="50000">
                                          <p:val>
                                            <p:strVal val="visible"/>
                                          </p:val>
                                        </p:tav>
                                      </p:tavLst>
                                    </p:anim>
                                  </p:childTnLst>
                                </p:cTn>
                              </p:par>
                              <p:par>
                                <p:cTn id="7" presetID="35" presetClass="emph" presetSubtype="0" repeatCount="indefinite" fill="hold" grpId="0" nodeType="withEffect">
                                  <p:stCondLst>
                                    <p:cond delay="0"/>
                                  </p:stCondLst>
                                  <p:childTnLst>
                                    <p:anim calcmode="discrete" valueType="str">
                                      <p:cBhvr>
                                        <p:cTn id="8" dur="2000" fill="hold"/>
                                        <p:tgtEl>
                                          <p:spTgt spid="6"/>
                                        </p:tgtEl>
                                        <p:attrNameLst>
                                          <p:attrName>style.visibility</p:attrName>
                                        </p:attrNameLst>
                                      </p:cBhvr>
                                      <p:tavLst>
                                        <p:tav tm="0">
                                          <p:val>
                                            <p:strVal val="hidden"/>
                                          </p:val>
                                        </p:tav>
                                        <p:tav tm="50000">
                                          <p:val>
                                            <p:strVal val="visible"/>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4282" y="214290"/>
            <a:ext cx="8643998" cy="6429420"/>
          </a:xfrm>
        </p:spPr>
        <p:txBody>
          <a:bodyPr/>
          <a:lstStyle/>
          <a:p>
            <a:r>
              <a:rPr lang="id-ID" b="1" dirty="0" smtClean="0"/>
              <a:t>Narrowing Casting</a:t>
            </a:r>
          </a:p>
          <a:p>
            <a:pPr algn="just">
              <a:buNone/>
            </a:pPr>
            <a:r>
              <a:rPr lang="id-ID" dirty="0" smtClean="0"/>
              <a:t>	</a:t>
            </a:r>
            <a:r>
              <a:rPr lang="id-ID" sz="2400" dirty="0" smtClean="0"/>
              <a:t>harus dilakukan secara manual dengan menempatkan jenis dalam tanda kurung di depan nilai:</a:t>
            </a:r>
          </a:p>
          <a:p>
            <a:pPr algn="just">
              <a:buNone/>
            </a:pPr>
            <a:r>
              <a:rPr lang="id-ID" sz="2400" dirty="0" smtClean="0"/>
              <a:t>Contoh:</a:t>
            </a:r>
          </a:p>
          <a:p>
            <a:pPr algn="just">
              <a:buNone/>
            </a:pPr>
            <a:endParaRPr lang="id-ID" sz="2400" dirty="0" smtClean="0"/>
          </a:p>
          <a:p>
            <a:pPr algn="just">
              <a:buNone/>
            </a:pPr>
            <a:endParaRPr lang="id-ID" sz="2400" dirty="0" smtClean="0"/>
          </a:p>
          <a:p>
            <a:pPr algn="just">
              <a:buNone/>
            </a:pPr>
            <a:endParaRPr lang="id-ID" sz="2400" dirty="0" smtClean="0"/>
          </a:p>
          <a:p>
            <a:pPr algn="just">
              <a:buNone/>
            </a:pPr>
            <a:endParaRPr lang="id-ID" sz="2400" dirty="0" smtClean="0"/>
          </a:p>
          <a:p>
            <a:pPr algn="just">
              <a:buNone/>
            </a:pPr>
            <a:endParaRPr lang="id-ID" sz="2400" dirty="0" smtClean="0"/>
          </a:p>
          <a:p>
            <a:pPr algn="just">
              <a:buNone/>
            </a:pPr>
            <a:endParaRPr lang="id-ID" sz="2400" dirty="0" smtClean="0"/>
          </a:p>
          <a:p>
            <a:pPr algn="just">
              <a:buNone/>
            </a:pPr>
            <a:endParaRPr lang="id-ID" sz="2400" dirty="0" smtClean="0"/>
          </a:p>
          <a:p>
            <a:pPr algn="just">
              <a:buNone/>
            </a:pPr>
            <a:endParaRPr lang="id-ID" sz="2400" dirty="0" smtClean="0"/>
          </a:p>
          <a:p>
            <a:pPr algn="just">
              <a:buNone/>
            </a:pPr>
            <a:r>
              <a:rPr lang="id-ID" sz="2400" dirty="0" smtClean="0"/>
              <a:t>Hasilnya:</a:t>
            </a:r>
            <a:endParaRPr lang="id-ID" sz="2400" dirty="0"/>
          </a:p>
        </p:txBody>
      </p:sp>
      <p:pic>
        <p:nvPicPr>
          <p:cNvPr id="19458" name="Picture 2"/>
          <p:cNvPicPr>
            <a:picLocks noChangeAspect="1" noChangeArrowheads="1"/>
          </p:cNvPicPr>
          <p:nvPr/>
        </p:nvPicPr>
        <p:blipFill>
          <a:blip r:embed="rId2"/>
          <a:srcRect/>
          <a:stretch>
            <a:fillRect/>
          </a:stretch>
        </p:blipFill>
        <p:spPr bwMode="auto">
          <a:xfrm>
            <a:off x="714347" y="2571744"/>
            <a:ext cx="8019089" cy="2928958"/>
          </a:xfrm>
          <a:prstGeom prst="rect">
            <a:avLst/>
          </a:prstGeom>
          <a:noFill/>
          <a:ln w="9525">
            <a:noFill/>
            <a:miter lim="800000"/>
            <a:headEnd/>
            <a:tailEnd/>
          </a:ln>
          <a:effectLst/>
        </p:spPr>
      </p:pic>
      <p:pic>
        <p:nvPicPr>
          <p:cNvPr id="19459" name="Picture 3"/>
          <p:cNvPicPr>
            <a:picLocks noChangeAspect="1" noChangeArrowheads="1"/>
          </p:cNvPicPr>
          <p:nvPr/>
        </p:nvPicPr>
        <p:blipFill>
          <a:blip r:embed="rId3"/>
          <a:srcRect/>
          <a:stretch>
            <a:fillRect/>
          </a:stretch>
        </p:blipFill>
        <p:spPr bwMode="auto">
          <a:xfrm>
            <a:off x="1928795" y="5776908"/>
            <a:ext cx="1357322" cy="978534"/>
          </a:xfrm>
          <a:prstGeom prst="rect">
            <a:avLst/>
          </a:prstGeom>
          <a:noFill/>
          <a:ln w="9525">
            <a:noFill/>
            <a:miter lim="800000"/>
            <a:headEnd/>
            <a:tailEnd/>
          </a:ln>
          <a:effectLst/>
        </p:spPr>
      </p:pic>
      <p:sp>
        <p:nvSpPr>
          <p:cNvPr id="5" name="Rectangle 4"/>
          <p:cNvSpPr/>
          <p:nvPr/>
        </p:nvSpPr>
        <p:spPr>
          <a:xfrm rot="16200000">
            <a:off x="3250397" y="35695"/>
            <a:ext cx="3000396" cy="8072494"/>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rot="16200000">
            <a:off x="2143120" y="5543816"/>
            <a:ext cx="1000108" cy="1428760"/>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5" presetClass="emph" presetSubtype="0" repeatCount="indefinite" fill="hold" grpId="0" nodeType="withEffect">
                                  <p:stCondLst>
                                    <p:cond delay="0"/>
                                  </p:stCondLst>
                                  <p:childTnLst>
                                    <p:anim calcmode="discrete" valueType="str">
                                      <p:cBhvr>
                                        <p:cTn id="6" dur="2000" fill="hold"/>
                                        <p:tgtEl>
                                          <p:spTgt spid="5"/>
                                        </p:tgtEl>
                                        <p:attrNameLst>
                                          <p:attrName>style.visibility</p:attrName>
                                        </p:attrNameLst>
                                      </p:cBhvr>
                                      <p:tavLst>
                                        <p:tav tm="0">
                                          <p:val>
                                            <p:strVal val="hidden"/>
                                          </p:val>
                                        </p:tav>
                                        <p:tav tm="50000">
                                          <p:val>
                                            <p:strVal val="visible"/>
                                          </p:val>
                                        </p:tav>
                                      </p:tavLst>
                                    </p:anim>
                                  </p:childTnLst>
                                </p:cTn>
                              </p:par>
                              <p:par>
                                <p:cTn id="7" presetID="35" presetClass="emph" presetSubtype="0" repeatCount="indefinite" fill="hold" grpId="0" nodeType="withEffect">
                                  <p:stCondLst>
                                    <p:cond delay="0"/>
                                  </p:stCondLst>
                                  <p:childTnLst>
                                    <p:anim calcmode="discrete" valueType="str">
                                      <p:cBhvr>
                                        <p:cTn id="8" dur="2000" fill="hold"/>
                                        <p:tgtEl>
                                          <p:spTgt spid="6"/>
                                        </p:tgtEl>
                                        <p:attrNameLst>
                                          <p:attrName>style.visibility</p:attrName>
                                        </p:attrNameLst>
                                      </p:cBhvr>
                                      <p:tavLst>
                                        <p:tav tm="0">
                                          <p:val>
                                            <p:strVal val="hidden"/>
                                          </p:val>
                                        </p:tav>
                                        <p:tav tm="50000">
                                          <p:val>
                                            <p:strVal val="visible"/>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sz="quarter" idx="2"/>
          </p:nvPr>
        </p:nvSpPr>
        <p:spPr>
          <a:xfrm>
            <a:off x="214282" y="2928934"/>
            <a:ext cx="8929718" cy="4214842"/>
          </a:xfrm>
        </p:spPr>
        <p:txBody>
          <a:bodyPr/>
          <a:lstStyle/>
          <a:p>
            <a:r>
              <a:rPr lang="id-ID" dirty="0" smtClean="0"/>
              <a:t>Saat dijalankan hasilnya:</a:t>
            </a:r>
          </a:p>
          <a:p>
            <a:endParaRPr lang="id-ID" dirty="0" smtClean="0"/>
          </a:p>
          <a:p>
            <a:endParaRPr lang="id-ID" dirty="0" smtClean="0"/>
          </a:p>
          <a:p>
            <a:endParaRPr lang="id-ID" dirty="0" smtClean="0"/>
          </a:p>
          <a:p>
            <a:endParaRPr lang="id-ID" dirty="0"/>
          </a:p>
        </p:txBody>
      </p:sp>
      <p:pic>
        <p:nvPicPr>
          <p:cNvPr id="2051" name="Picture 3"/>
          <p:cNvPicPr>
            <a:picLocks noChangeAspect="1" noChangeArrowheads="1"/>
          </p:cNvPicPr>
          <p:nvPr/>
        </p:nvPicPr>
        <p:blipFill>
          <a:blip r:embed="rId2"/>
          <a:srcRect/>
          <a:stretch>
            <a:fillRect/>
          </a:stretch>
        </p:blipFill>
        <p:spPr bwMode="auto">
          <a:xfrm>
            <a:off x="857224" y="285728"/>
            <a:ext cx="6073794" cy="2286016"/>
          </a:xfrm>
          <a:prstGeom prst="rect">
            <a:avLst/>
          </a:prstGeom>
          <a:noFill/>
          <a:ln w="9525">
            <a:noFill/>
            <a:miter lim="800000"/>
            <a:headEnd/>
            <a:tailEnd/>
          </a:ln>
          <a:effectLst/>
        </p:spPr>
      </p:pic>
      <p:pic>
        <p:nvPicPr>
          <p:cNvPr id="2053" name="Picture 5"/>
          <p:cNvPicPr>
            <a:picLocks noChangeAspect="1" noChangeArrowheads="1"/>
          </p:cNvPicPr>
          <p:nvPr/>
        </p:nvPicPr>
        <p:blipFill>
          <a:blip r:embed="rId3"/>
          <a:srcRect/>
          <a:stretch>
            <a:fillRect/>
          </a:stretch>
        </p:blipFill>
        <p:spPr bwMode="auto">
          <a:xfrm>
            <a:off x="857224" y="3976693"/>
            <a:ext cx="1695459" cy="952505"/>
          </a:xfrm>
          <a:prstGeom prst="rect">
            <a:avLst/>
          </a:prstGeom>
          <a:noFill/>
          <a:ln w="9525">
            <a:noFill/>
            <a:miter lim="800000"/>
            <a:headEnd/>
            <a:tailEnd/>
          </a:ln>
          <a:effectLst/>
        </p:spPr>
      </p:pic>
      <p:sp>
        <p:nvSpPr>
          <p:cNvPr id="12" name="Rectangle 11"/>
          <p:cNvSpPr/>
          <p:nvPr/>
        </p:nvSpPr>
        <p:spPr>
          <a:xfrm rot="16200000">
            <a:off x="2645644" y="-1673882"/>
            <a:ext cx="2500331" cy="6210171"/>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rot="16200000">
            <a:off x="1107258" y="3536157"/>
            <a:ext cx="1214448" cy="1857389"/>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5" presetClass="emph" presetSubtype="0" repeatCount="indefinite" fill="hold" grpId="0" nodeType="withEffect">
                                  <p:stCondLst>
                                    <p:cond delay="0"/>
                                  </p:stCondLst>
                                  <p:childTnLst>
                                    <p:anim calcmode="discrete" valueType="str">
                                      <p:cBhvr>
                                        <p:cTn id="6" dur="2000" fill="hold"/>
                                        <p:tgtEl>
                                          <p:spTgt spid="12"/>
                                        </p:tgtEl>
                                        <p:attrNameLst>
                                          <p:attrName>style.visibility</p:attrName>
                                        </p:attrNameLst>
                                      </p:cBhvr>
                                      <p:tavLst>
                                        <p:tav tm="0">
                                          <p:val>
                                            <p:strVal val="hidden"/>
                                          </p:val>
                                        </p:tav>
                                        <p:tav tm="50000">
                                          <p:val>
                                            <p:strVal val="visible"/>
                                          </p:val>
                                        </p:tav>
                                      </p:tavLst>
                                    </p:anim>
                                  </p:childTnLst>
                                </p:cTn>
                              </p:par>
                              <p:par>
                                <p:cTn id="7" presetID="35" presetClass="emph" presetSubtype="0" repeatCount="indefinite" fill="hold" grpId="0" nodeType="withEffect">
                                  <p:stCondLst>
                                    <p:cond delay="0"/>
                                  </p:stCondLst>
                                  <p:childTnLst>
                                    <p:anim calcmode="discrete" valueType="str">
                                      <p:cBhvr>
                                        <p:cTn id="8" dur="2000" fill="hold"/>
                                        <p:tgtEl>
                                          <p:spTgt spid="13"/>
                                        </p:tgtEl>
                                        <p:attrNameLst>
                                          <p:attrName>style.visibility</p:attrName>
                                        </p:attrNameLst>
                                      </p:cBhvr>
                                      <p:tavLst>
                                        <p:tav tm="0">
                                          <p:val>
                                            <p:strVal val="hidden"/>
                                          </p:val>
                                        </p:tav>
                                        <p:tav tm="50000">
                                          <p:val>
                                            <p:strVal val="visible"/>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0" name="Cecilia Cheung Fly Me To Polaris.mp3">
            <a:hlinkClick r:id="" action="ppaction://media"/>
          </p:cNvPr>
          <p:cNvPicPr>
            <a:picLocks noRot="1" noChangeAspect="1"/>
          </p:cNvPicPr>
          <p:nvPr>
            <a:audioFile r:link="rId1"/>
          </p:nvPr>
        </p:nvPicPr>
        <p:blipFill>
          <a:blip r:embed="rId3"/>
          <a:stretch>
            <a:fillRect/>
          </a:stretch>
        </p:blipFill>
        <p:spPr>
          <a:xfrm>
            <a:off x="4419600" y="3276600"/>
            <a:ext cx="304800" cy="304800"/>
          </a:xfrm>
          <a:prstGeom prst="rect">
            <a:avLst/>
          </a:prstGeom>
        </p:spPr>
      </p:pic>
      <p:sp>
        <p:nvSpPr>
          <p:cNvPr id="185" name="Content Placeholder 184"/>
          <p:cNvSpPr>
            <a:spLocks noGrp="1"/>
          </p:cNvSpPr>
          <p:nvPr>
            <p:ph idx="1"/>
          </p:nvPr>
        </p:nvSpPr>
        <p:spPr>
          <a:xfrm>
            <a:off x="457200" y="214290"/>
            <a:ext cx="8229600" cy="6240518"/>
          </a:xfrm>
        </p:spPr>
        <p:txBody>
          <a:bodyPr/>
          <a:lstStyle/>
          <a:p>
            <a:pPr algn="just"/>
            <a:r>
              <a:rPr lang="id-ID" sz="2800" dirty="0" smtClean="0"/>
              <a:t>Untuk membuat variabel yang  menyimpan angka, lihat contoh berikut:</a:t>
            </a:r>
            <a:endParaRPr lang="id-ID" sz="2800" b="1" dirty="0" smtClean="0"/>
          </a:p>
          <a:p>
            <a:pPr algn="just"/>
            <a:r>
              <a:rPr lang="id-ID" sz="2800" dirty="0" smtClean="0"/>
              <a:t>Buat variabel yang disebut </a:t>
            </a:r>
            <a:r>
              <a:rPr lang="id-ID" sz="2800" b="1" dirty="0" smtClean="0"/>
              <a:t>myNum</a:t>
            </a:r>
            <a:r>
              <a:rPr lang="id-ID" sz="2800" dirty="0" smtClean="0"/>
              <a:t>  tipe </a:t>
            </a:r>
            <a:r>
              <a:rPr lang="id-ID" sz="2800" b="1" dirty="0" smtClean="0">
                <a:solidFill>
                  <a:schemeClr val="accent1">
                    <a:lumMod val="75000"/>
                  </a:schemeClr>
                </a:solidFill>
              </a:rPr>
              <a:t>int</a:t>
            </a:r>
            <a:r>
              <a:rPr lang="id-ID" sz="2800" dirty="0" smtClean="0"/>
              <a:t> dan berikan nilai 15:</a:t>
            </a:r>
          </a:p>
          <a:p>
            <a:pPr algn="just"/>
            <a:endParaRPr lang="id-ID" dirty="0" smtClean="0"/>
          </a:p>
          <a:p>
            <a:pPr algn="just"/>
            <a:endParaRPr lang="id-ID" dirty="0" smtClean="0"/>
          </a:p>
          <a:p>
            <a:pPr algn="just"/>
            <a:endParaRPr lang="id-ID" dirty="0" smtClean="0"/>
          </a:p>
          <a:p>
            <a:pPr algn="just"/>
            <a:endParaRPr lang="id-ID" dirty="0" smtClean="0"/>
          </a:p>
          <a:p>
            <a:pPr algn="just">
              <a:buNone/>
            </a:pPr>
            <a:r>
              <a:rPr lang="id-ID" sz="2800" dirty="0" smtClean="0"/>
              <a:t>Jika di jalankan hasilnya </a:t>
            </a:r>
            <a:r>
              <a:rPr lang="id-ID" dirty="0" smtClean="0"/>
              <a:t>:</a:t>
            </a:r>
            <a:endParaRPr lang="id-ID" dirty="0"/>
          </a:p>
        </p:txBody>
      </p:sp>
      <p:pic>
        <p:nvPicPr>
          <p:cNvPr id="3074" name="Picture 2"/>
          <p:cNvPicPr>
            <a:picLocks noChangeAspect="1" noChangeArrowheads="1"/>
          </p:cNvPicPr>
          <p:nvPr/>
        </p:nvPicPr>
        <p:blipFill>
          <a:blip r:embed="rId4"/>
          <a:srcRect/>
          <a:stretch>
            <a:fillRect/>
          </a:stretch>
        </p:blipFill>
        <p:spPr bwMode="auto">
          <a:xfrm>
            <a:off x="785786" y="2214554"/>
            <a:ext cx="5448480" cy="2000264"/>
          </a:xfrm>
          <a:prstGeom prst="rect">
            <a:avLst/>
          </a:prstGeom>
          <a:noFill/>
          <a:ln w="9525">
            <a:noFill/>
            <a:miter lim="800000"/>
            <a:headEnd/>
            <a:tailEnd/>
          </a:ln>
          <a:effectLst/>
        </p:spPr>
      </p:pic>
      <p:pic>
        <p:nvPicPr>
          <p:cNvPr id="3075" name="Picture 3"/>
          <p:cNvPicPr>
            <a:picLocks noChangeAspect="1" noChangeArrowheads="1"/>
          </p:cNvPicPr>
          <p:nvPr/>
        </p:nvPicPr>
        <p:blipFill>
          <a:blip r:embed="rId5"/>
          <a:srcRect/>
          <a:stretch>
            <a:fillRect/>
          </a:stretch>
        </p:blipFill>
        <p:spPr bwMode="auto">
          <a:xfrm>
            <a:off x="928662" y="5072074"/>
            <a:ext cx="2422725" cy="1314457"/>
          </a:xfrm>
          <a:prstGeom prst="rect">
            <a:avLst/>
          </a:prstGeom>
          <a:noFill/>
          <a:ln w="9525">
            <a:noFill/>
            <a:miter lim="800000"/>
            <a:headEnd/>
            <a:tailEnd/>
          </a:ln>
          <a:effectLst/>
        </p:spPr>
      </p:pic>
      <p:sp>
        <p:nvSpPr>
          <p:cNvPr id="186" name="Rectangle 185"/>
          <p:cNvSpPr/>
          <p:nvPr/>
        </p:nvSpPr>
        <p:spPr>
          <a:xfrm rot="16200000">
            <a:off x="2409766" y="409510"/>
            <a:ext cx="2252768" cy="5643604"/>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7" name="Rectangle 186"/>
          <p:cNvSpPr/>
          <p:nvPr/>
        </p:nvSpPr>
        <p:spPr>
          <a:xfrm rot="16200000">
            <a:off x="1428729" y="4429132"/>
            <a:ext cx="1428762" cy="2571770"/>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180"/>
                                        </p:tgtEl>
                                      </p:cBhvr>
                                    </p:cmd>
                                  </p:childTnLst>
                                </p:cTn>
                              </p:par>
                              <p:par>
                                <p:cTn id="7" presetID="35" presetClass="emph" presetSubtype="0" repeatCount="indefinite" fill="hold" grpId="0" nodeType="withEffect">
                                  <p:stCondLst>
                                    <p:cond delay="0"/>
                                  </p:stCondLst>
                                  <p:childTnLst>
                                    <p:anim calcmode="discrete" valueType="str">
                                      <p:cBhvr>
                                        <p:cTn id="8" dur="2000" fill="hold"/>
                                        <p:tgtEl>
                                          <p:spTgt spid="186"/>
                                        </p:tgtEl>
                                        <p:attrNameLst>
                                          <p:attrName>style.visibility</p:attrName>
                                        </p:attrNameLst>
                                      </p:cBhvr>
                                      <p:tavLst>
                                        <p:tav tm="0">
                                          <p:val>
                                            <p:strVal val="hidden"/>
                                          </p:val>
                                        </p:tav>
                                        <p:tav tm="50000">
                                          <p:val>
                                            <p:strVal val="visible"/>
                                          </p:val>
                                        </p:tav>
                                      </p:tavLst>
                                    </p:anim>
                                  </p:childTnLst>
                                </p:cTn>
                              </p:par>
                              <p:par>
                                <p:cTn id="9" presetID="35" presetClass="emph" presetSubtype="0" repeatCount="indefinite" fill="hold" grpId="0" nodeType="withEffect">
                                  <p:stCondLst>
                                    <p:cond delay="0"/>
                                  </p:stCondLst>
                                  <p:childTnLst>
                                    <p:anim calcmode="discrete" valueType="str">
                                      <p:cBhvr>
                                        <p:cTn id="10" dur="2000" fill="hold"/>
                                        <p:tgtEl>
                                          <p:spTgt spid="187"/>
                                        </p:tgtEl>
                                        <p:attrNameLst>
                                          <p:attrName>style.visibility</p:attrName>
                                        </p:attrNameLst>
                                      </p:cBhvr>
                                      <p:tavLst>
                                        <p:tav tm="0">
                                          <p:val>
                                            <p:strVal val="hidden"/>
                                          </p:val>
                                        </p:tav>
                                        <p:tav tm="50000">
                                          <p:val>
                                            <p:strVal val="visible"/>
                                          </p:val>
                                        </p:tav>
                                      </p:tavLst>
                                    </p:anim>
                                  </p:childTnLst>
                                </p:cTn>
                              </p:par>
                            </p:childTnLst>
                          </p:cTn>
                        </p:par>
                      </p:childTnLst>
                    </p:cTn>
                  </p:par>
                </p:childTnLst>
              </p:cTn>
              <p:prevCondLst>
                <p:cond evt="onPrev" delay="0">
                  <p:tgtEl>
                    <p:sldTgt/>
                  </p:tgtEl>
                </p:cond>
              </p:prevCondLst>
              <p:nextCondLst>
                <p:cond evt="onNext" delay="0">
                  <p:tgtEl>
                    <p:sldTgt/>
                  </p:tgtEl>
                </p:cond>
              </p:nextCondLst>
            </p:seq>
            <p:audio>
              <p:cMediaNode>
                <p:cTn id="11" repeatCount="indefinite" fill="hold" display="0">
                  <p:stCondLst>
                    <p:cond delay="indefinite"/>
                  </p:stCondLst>
                  <p:endCondLst>
                    <p:cond evt="onPrev" delay="0">
                      <p:tgtEl>
                        <p:sldTgt/>
                      </p:tgtEl>
                    </p:cond>
                    <p:cond evt="onStopAudio" delay="0">
                      <p:tgtEl>
                        <p:sldTgt/>
                      </p:tgtEl>
                    </p:cond>
                  </p:endCondLst>
                </p:cTn>
                <p:tgtEl>
                  <p:spTgt spid="180"/>
                </p:tgtEl>
              </p:cMediaNode>
            </p:audio>
          </p:childTnLst>
        </p:cTn>
      </p:par>
    </p:tnLst>
    <p:bldLst>
      <p:bldP spid="186" grpId="0" animBg="1"/>
      <p:bldP spid="187"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14"/>
          <p:cNvSpPr/>
          <p:nvPr/>
        </p:nvSpPr>
        <p:spPr>
          <a:xfrm>
            <a:off x="214282" y="0"/>
            <a:ext cx="8715436" cy="6641818"/>
          </a:xfrm>
          <a:prstGeom prst="rect">
            <a:avLst/>
          </a:prstGeom>
          <a:ln w="28575">
            <a:solidFill>
              <a:srgbClr val="0066FF"/>
            </a:solidFill>
          </a:ln>
        </p:spPr>
        <p:txBody>
          <a:bodyPr wrap="square">
            <a:spAutoFit/>
          </a:bodyPr>
          <a:lstStyle/>
          <a:p>
            <a:pPr marL="363538" indent="-274638"/>
            <a:r>
              <a:rPr lang="id-ID" sz="2400" spc="-9" dirty="0" smtClean="0">
                <a:latin typeface="Calibri"/>
              </a:rPr>
              <a:t>	</a:t>
            </a:r>
          </a:p>
          <a:p>
            <a:pPr marL="363538" indent="-274638" algn="just"/>
            <a:r>
              <a:rPr lang="id-ID" sz="2400" spc="-9" dirty="0" smtClean="0">
                <a:latin typeface="Calibri"/>
              </a:rPr>
              <a:t>	</a:t>
            </a:r>
            <a:r>
              <a:rPr lang="sv-SE" sz="2400" dirty="0" smtClean="0"/>
              <a:t>Anda juga dapat mendeklarasikan variabel tanpa menetapkan nilainya, dan menetapkan nilainya nanti:</a:t>
            </a:r>
            <a:endParaRPr lang="en-US" sz="2400" spc="-9" dirty="0" smtClean="0">
              <a:latin typeface="Calibri"/>
              <a:cs typeface="Calibri"/>
            </a:endParaRPr>
          </a:p>
          <a:p>
            <a:pPr marL="363538" indent="-274638"/>
            <a:r>
              <a:rPr lang="id-ID" sz="2400" spc="-9" dirty="0" smtClean="0">
                <a:latin typeface="Calibri"/>
                <a:cs typeface="Calibri"/>
              </a:rPr>
              <a:t>contoh</a:t>
            </a:r>
            <a:endParaRPr lang="en-US" sz="2400" spc="-9" dirty="0" smtClean="0">
              <a:latin typeface="Calibri"/>
              <a:cs typeface="Calibri"/>
            </a:endParaRPr>
          </a:p>
          <a:p>
            <a:pPr marL="363538" indent="-274638"/>
            <a:endParaRPr lang="en-US" sz="2000" spc="-9" dirty="0" smtClean="0">
              <a:latin typeface="Calibri"/>
              <a:cs typeface="Calibri"/>
            </a:endParaRPr>
          </a:p>
          <a:p>
            <a:pPr marL="363538" indent="-274638"/>
            <a:endParaRPr lang="en-US" sz="2000" spc="-9" dirty="0" smtClean="0">
              <a:latin typeface="Calibri"/>
              <a:cs typeface="Calibri"/>
            </a:endParaRPr>
          </a:p>
          <a:p>
            <a:pPr marL="363538" indent="-274638"/>
            <a:endParaRPr lang="en-US" sz="2000" spc="-9" dirty="0" smtClean="0">
              <a:latin typeface="Calibri"/>
              <a:cs typeface="Calibri"/>
            </a:endParaRPr>
          </a:p>
          <a:p>
            <a:pPr marL="363538" indent="-274638"/>
            <a:endParaRPr lang="en-US" sz="2000" spc="-9" dirty="0" smtClean="0">
              <a:latin typeface="Calibri"/>
              <a:cs typeface="Calibri"/>
            </a:endParaRPr>
          </a:p>
          <a:p>
            <a:pPr marL="363538" indent="-274638"/>
            <a:endParaRPr lang="en-US" sz="2000" spc="-9" dirty="0" smtClean="0">
              <a:latin typeface="Calibri"/>
              <a:cs typeface="Calibri"/>
            </a:endParaRPr>
          </a:p>
          <a:p>
            <a:pPr marL="363538" indent="-274638"/>
            <a:endParaRPr lang="en-US" sz="2000" spc="-9" dirty="0" smtClean="0">
              <a:latin typeface="Calibri"/>
              <a:cs typeface="Calibri"/>
            </a:endParaRPr>
          </a:p>
          <a:p>
            <a:pPr marL="363538" indent="-274638"/>
            <a:endParaRPr lang="en-US" sz="2000" spc="-9" dirty="0" smtClean="0">
              <a:latin typeface="Calibri"/>
              <a:cs typeface="Calibri"/>
            </a:endParaRPr>
          </a:p>
          <a:p>
            <a:pPr marL="363538" indent="-274638"/>
            <a:endParaRPr lang="en-US" sz="2000" spc="-9" dirty="0" smtClean="0">
              <a:latin typeface="Calibri"/>
              <a:cs typeface="Calibri"/>
            </a:endParaRPr>
          </a:p>
          <a:p>
            <a:pPr marL="363538" indent="-274638"/>
            <a:endParaRPr lang="en-US" sz="2000" spc="-9" dirty="0" smtClean="0">
              <a:latin typeface="Calibri"/>
              <a:cs typeface="Calibri"/>
            </a:endParaRPr>
          </a:p>
          <a:p>
            <a:pPr marL="363538" indent="-274638"/>
            <a:endParaRPr lang="en-US" sz="2000" spc="-9" dirty="0" smtClean="0">
              <a:latin typeface="Calibri"/>
              <a:cs typeface="Calibri"/>
            </a:endParaRPr>
          </a:p>
          <a:p>
            <a:pPr marL="363538" indent="-274638"/>
            <a:endParaRPr lang="en-US" sz="2000" spc="-9" dirty="0" smtClean="0">
              <a:latin typeface="Calibri"/>
              <a:cs typeface="Calibri"/>
            </a:endParaRPr>
          </a:p>
          <a:p>
            <a:pPr marL="363538" indent="-274638"/>
            <a:endParaRPr lang="en-US" sz="2000" spc="-9" dirty="0" smtClean="0">
              <a:latin typeface="Calibri"/>
              <a:cs typeface="Calibri"/>
            </a:endParaRPr>
          </a:p>
          <a:p>
            <a:pPr marL="363538" indent="-274638">
              <a:lnSpc>
                <a:spcPct val="80000"/>
              </a:lnSpc>
            </a:pPr>
            <a:endParaRPr lang="en-US" sz="1600" spc="-9" dirty="0" smtClean="0">
              <a:latin typeface="Calibri"/>
              <a:cs typeface="Calibri"/>
            </a:endParaRPr>
          </a:p>
          <a:p>
            <a:pPr marL="363538" indent="-274638">
              <a:lnSpc>
                <a:spcPct val="80000"/>
              </a:lnSpc>
            </a:pPr>
            <a:endParaRPr lang="en-US" sz="1600" spc="-9" dirty="0" smtClean="0">
              <a:latin typeface="Calibri"/>
              <a:cs typeface="Calibri"/>
            </a:endParaRPr>
          </a:p>
          <a:p>
            <a:pPr marL="363538" indent="-274638">
              <a:lnSpc>
                <a:spcPct val="80000"/>
              </a:lnSpc>
            </a:pPr>
            <a:endParaRPr lang="en-US" sz="1600" spc="-9" dirty="0">
              <a:latin typeface="Calibri"/>
              <a:cs typeface="Calibri"/>
            </a:endParaRPr>
          </a:p>
          <a:p>
            <a:pPr marL="363538" indent="-274638">
              <a:lnSpc>
                <a:spcPct val="80000"/>
              </a:lnSpc>
            </a:pPr>
            <a:endParaRPr lang="en-US" sz="1600" spc="-9" dirty="0" smtClean="0">
              <a:latin typeface="Calibri"/>
              <a:cs typeface="Calibri"/>
            </a:endParaRPr>
          </a:p>
          <a:p>
            <a:pPr marL="363538" indent="-274638">
              <a:lnSpc>
                <a:spcPct val="80000"/>
              </a:lnSpc>
            </a:pPr>
            <a:endParaRPr lang="en-US" sz="1600" spc="-9" dirty="0">
              <a:latin typeface="Calibri"/>
              <a:cs typeface="Calibri"/>
            </a:endParaRPr>
          </a:p>
          <a:p>
            <a:pPr marL="363538" indent="-274638">
              <a:lnSpc>
                <a:spcPct val="80000"/>
              </a:lnSpc>
            </a:pPr>
            <a:endParaRPr lang="en-US" sz="1600" spc="-9" dirty="0" smtClean="0">
              <a:latin typeface="Calibri"/>
              <a:cs typeface="Calibri"/>
            </a:endParaRPr>
          </a:p>
          <a:p>
            <a:pPr marL="363538" indent="-274638">
              <a:lnSpc>
                <a:spcPct val="80000"/>
              </a:lnSpc>
            </a:pPr>
            <a:endParaRPr lang="en-US" sz="1600" spc="-9" dirty="0" smtClean="0">
              <a:latin typeface="Calibri"/>
              <a:cs typeface="Calibri"/>
            </a:endParaRPr>
          </a:p>
        </p:txBody>
      </p:sp>
      <p:pic>
        <p:nvPicPr>
          <p:cNvPr id="4098" name="Picture 2"/>
          <p:cNvPicPr>
            <a:picLocks noChangeAspect="1" noChangeArrowheads="1"/>
          </p:cNvPicPr>
          <p:nvPr/>
        </p:nvPicPr>
        <p:blipFill>
          <a:blip r:embed="rId2"/>
          <a:srcRect/>
          <a:stretch>
            <a:fillRect/>
          </a:stretch>
        </p:blipFill>
        <p:spPr bwMode="auto">
          <a:xfrm>
            <a:off x="417997" y="1785926"/>
            <a:ext cx="7264025" cy="3143272"/>
          </a:xfrm>
          <a:prstGeom prst="rect">
            <a:avLst/>
          </a:prstGeom>
          <a:noFill/>
          <a:ln w="9525">
            <a:noFill/>
            <a:miter lim="800000"/>
            <a:headEnd/>
            <a:tailEnd/>
          </a:ln>
          <a:effectLst/>
        </p:spPr>
      </p:pic>
      <p:pic>
        <p:nvPicPr>
          <p:cNvPr id="4099" name="Picture 3"/>
          <p:cNvPicPr>
            <a:picLocks noChangeAspect="1" noChangeArrowheads="1"/>
          </p:cNvPicPr>
          <p:nvPr/>
        </p:nvPicPr>
        <p:blipFill>
          <a:blip r:embed="rId3"/>
          <a:srcRect/>
          <a:stretch>
            <a:fillRect/>
          </a:stretch>
        </p:blipFill>
        <p:spPr bwMode="auto">
          <a:xfrm>
            <a:off x="357158" y="5357826"/>
            <a:ext cx="1785950" cy="974155"/>
          </a:xfrm>
          <a:prstGeom prst="rect">
            <a:avLst/>
          </a:prstGeom>
          <a:noFill/>
          <a:ln w="9525">
            <a:noFill/>
            <a:miter lim="800000"/>
            <a:headEnd/>
            <a:tailEnd/>
          </a:ln>
          <a:effectLst/>
        </p:spPr>
      </p:pic>
      <p:sp>
        <p:nvSpPr>
          <p:cNvPr id="17" name="Rectangle 16"/>
          <p:cNvSpPr/>
          <p:nvPr/>
        </p:nvSpPr>
        <p:spPr>
          <a:xfrm rot="16200000">
            <a:off x="2428860" y="-357215"/>
            <a:ext cx="3286149" cy="7429554"/>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p:cNvSpPr/>
          <p:nvPr/>
        </p:nvSpPr>
        <p:spPr>
          <a:xfrm rot="16200000">
            <a:off x="689411" y="4861134"/>
            <a:ext cx="1121445" cy="1928826"/>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5" presetClass="emph" presetSubtype="0" repeatCount="indefinite" fill="hold" grpId="0" nodeType="withEffect">
                                  <p:stCondLst>
                                    <p:cond delay="0"/>
                                  </p:stCondLst>
                                  <p:childTnLst>
                                    <p:anim calcmode="discrete" valueType="str">
                                      <p:cBhvr>
                                        <p:cTn id="6" dur="2000" fill="hold"/>
                                        <p:tgtEl>
                                          <p:spTgt spid="17"/>
                                        </p:tgtEl>
                                        <p:attrNameLst>
                                          <p:attrName>style.visibility</p:attrName>
                                        </p:attrNameLst>
                                      </p:cBhvr>
                                      <p:tavLst>
                                        <p:tav tm="0">
                                          <p:val>
                                            <p:strVal val="hidden"/>
                                          </p:val>
                                        </p:tav>
                                        <p:tav tm="50000">
                                          <p:val>
                                            <p:strVal val="visible"/>
                                          </p:val>
                                        </p:tav>
                                      </p:tavLst>
                                    </p:anim>
                                  </p:childTnLst>
                                </p:cTn>
                              </p:par>
                              <p:par>
                                <p:cTn id="7" presetID="35" presetClass="emph" presetSubtype="0" repeatCount="indefinite" fill="hold" grpId="0" nodeType="withEffect">
                                  <p:stCondLst>
                                    <p:cond delay="0"/>
                                  </p:stCondLst>
                                  <p:childTnLst>
                                    <p:anim calcmode="discrete" valueType="str">
                                      <p:cBhvr>
                                        <p:cTn id="8" dur="2000" fill="hold"/>
                                        <p:tgtEl>
                                          <p:spTgt spid="18"/>
                                        </p:tgtEl>
                                        <p:attrNameLst>
                                          <p:attrName>style.visibility</p:attrName>
                                        </p:attrNameLst>
                                      </p:cBhvr>
                                      <p:tavLst>
                                        <p:tav tm="0">
                                          <p:val>
                                            <p:strVal val="hidden"/>
                                          </p:val>
                                        </p:tav>
                                        <p:tav tm="50000">
                                          <p:val>
                                            <p:strVal val="visible"/>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8"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0" name="Cecilia Cheung Fly Me To Polaris.mp3">
            <a:hlinkClick r:id="" action="ppaction://media"/>
          </p:cNvPr>
          <p:cNvPicPr>
            <a:picLocks noRot="1" noChangeAspect="1"/>
          </p:cNvPicPr>
          <p:nvPr>
            <a:audioFile r:link="rId1"/>
          </p:nvPr>
        </p:nvPicPr>
        <p:blipFill>
          <a:blip r:embed="rId3"/>
          <a:stretch>
            <a:fillRect/>
          </a:stretch>
        </p:blipFill>
        <p:spPr>
          <a:xfrm>
            <a:off x="4419600" y="3276600"/>
            <a:ext cx="304800" cy="304800"/>
          </a:xfrm>
          <a:prstGeom prst="rect">
            <a:avLst/>
          </a:prstGeom>
        </p:spPr>
      </p:pic>
      <p:sp>
        <p:nvSpPr>
          <p:cNvPr id="185" name="Content Placeholder 184"/>
          <p:cNvSpPr>
            <a:spLocks noGrp="1"/>
          </p:cNvSpPr>
          <p:nvPr>
            <p:ph idx="1"/>
          </p:nvPr>
        </p:nvSpPr>
        <p:spPr>
          <a:xfrm>
            <a:off x="457200" y="214290"/>
            <a:ext cx="8229600" cy="6240518"/>
          </a:xfrm>
        </p:spPr>
        <p:txBody>
          <a:bodyPr>
            <a:normAutofit/>
          </a:bodyPr>
          <a:lstStyle/>
          <a:p>
            <a:pPr algn="just"/>
            <a:r>
              <a:rPr lang="id-ID" sz="2400" dirty="0" smtClean="0"/>
              <a:t>Perhatikan bahwa jika Anda menetapkan nilai baru ke variabel yang sudah ada, itu akan menimpa nilai sebelumnya:</a:t>
            </a:r>
          </a:p>
          <a:p>
            <a:pPr algn="just">
              <a:buNone/>
            </a:pPr>
            <a:r>
              <a:rPr lang="id-ID" sz="2400" dirty="0" smtClean="0"/>
              <a:t>Contoh:</a:t>
            </a:r>
          </a:p>
          <a:p>
            <a:pPr algn="just">
              <a:buNone/>
            </a:pPr>
            <a:r>
              <a:rPr lang="id-ID" sz="2400" dirty="0" smtClean="0"/>
              <a:t>Ubah nilai </a:t>
            </a:r>
            <a:r>
              <a:rPr lang="id-ID" sz="2400" b="1" dirty="0" smtClean="0"/>
              <a:t>myNum</a:t>
            </a:r>
            <a:r>
              <a:rPr lang="id-ID" sz="2400" dirty="0" smtClean="0"/>
              <a:t> dari 15 menjadi 20:</a:t>
            </a:r>
          </a:p>
          <a:p>
            <a:pPr algn="just">
              <a:buNone/>
            </a:pPr>
            <a:endParaRPr lang="id-ID" sz="2400" dirty="0" smtClean="0"/>
          </a:p>
          <a:p>
            <a:pPr algn="just">
              <a:buNone/>
            </a:pPr>
            <a:endParaRPr lang="id-ID" sz="2400" dirty="0" smtClean="0"/>
          </a:p>
          <a:p>
            <a:pPr algn="just">
              <a:buNone/>
            </a:pPr>
            <a:endParaRPr lang="id-ID" sz="2400" dirty="0" smtClean="0"/>
          </a:p>
          <a:p>
            <a:pPr algn="just">
              <a:buNone/>
            </a:pPr>
            <a:endParaRPr lang="id-ID" sz="2400" dirty="0" smtClean="0"/>
          </a:p>
          <a:p>
            <a:pPr algn="just">
              <a:buNone/>
            </a:pPr>
            <a:endParaRPr lang="id-ID" sz="2400" dirty="0" smtClean="0"/>
          </a:p>
          <a:p>
            <a:pPr algn="just">
              <a:buNone/>
            </a:pPr>
            <a:endParaRPr lang="id-ID" sz="2400" dirty="0" smtClean="0"/>
          </a:p>
          <a:p>
            <a:pPr algn="just">
              <a:buNone/>
            </a:pPr>
            <a:endParaRPr lang="id-ID" sz="2400" dirty="0" smtClean="0"/>
          </a:p>
          <a:p>
            <a:pPr algn="just">
              <a:buNone/>
            </a:pPr>
            <a:r>
              <a:rPr lang="id-ID" sz="2400" dirty="0" smtClean="0"/>
              <a:t>Hasilnya</a:t>
            </a:r>
          </a:p>
          <a:p>
            <a:pPr algn="just">
              <a:buNone/>
            </a:pPr>
            <a:endParaRPr lang="id-ID" sz="2400" dirty="0" smtClean="0"/>
          </a:p>
        </p:txBody>
      </p:sp>
      <p:pic>
        <p:nvPicPr>
          <p:cNvPr id="5122" name="Picture 2"/>
          <p:cNvPicPr>
            <a:picLocks noChangeAspect="1" noChangeArrowheads="1"/>
          </p:cNvPicPr>
          <p:nvPr/>
        </p:nvPicPr>
        <p:blipFill>
          <a:blip r:embed="rId4"/>
          <a:srcRect/>
          <a:stretch>
            <a:fillRect/>
          </a:stretch>
        </p:blipFill>
        <p:spPr bwMode="auto">
          <a:xfrm>
            <a:off x="642910" y="2524119"/>
            <a:ext cx="5857916" cy="2619393"/>
          </a:xfrm>
          <a:prstGeom prst="rect">
            <a:avLst/>
          </a:prstGeom>
          <a:noFill/>
          <a:ln w="9525">
            <a:noFill/>
            <a:miter lim="800000"/>
            <a:headEnd/>
            <a:tailEnd/>
          </a:ln>
          <a:effectLst/>
        </p:spPr>
      </p:pic>
      <p:pic>
        <p:nvPicPr>
          <p:cNvPr id="5124" name="Picture 4"/>
          <p:cNvPicPr>
            <a:picLocks noChangeAspect="1" noChangeArrowheads="1"/>
          </p:cNvPicPr>
          <p:nvPr/>
        </p:nvPicPr>
        <p:blipFill>
          <a:blip r:embed="rId5"/>
          <a:srcRect/>
          <a:stretch>
            <a:fillRect/>
          </a:stretch>
        </p:blipFill>
        <p:spPr bwMode="auto">
          <a:xfrm>
            <a:off x="642910" y="5857916"/>
            <a:ext cx="1586791" cy="857232"/>
          </a:xfrm>
          <a:prstGeom prst="rect">
            <a:avLst/>
          </a:prstGeom>
          <a:noFill/>
          <a:ln w="9525">
            <a:noFill/>
            <a:miter lim="800000"/>
            <a:headEnd/>
            <a:tailEnd/>
          </a:ln>
          <a:effectLst/>
        </p:spPr>
      </p:pic>
      <p:sp>
        <p:nvSpPr>
          <p:cNvPr id="9" name="Rectangle 8"/>
          <p:cNvSpPr/>
          <p:nvPr/>
        </p:nvSpPr>
        <p:spPr>
          <a:xfrm rot="16200000">
            <a:off x="2112326" y="788262"/>
            <a:ext cx="2928958" cy="6067293"/>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rot="16200000">
            <a:off x="903725" y="5475739"/>
            <a:ext cx="1050008" cy="1714511"/>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180"/>
                                        </p:tgtEl>
                                      </p:cBhvr>
                                    </p:cmd>
                                  </p:childTnLst>
                                </p:cTn>
                              </p:par>
                              <p:par>
                                <p:cTn id="7" presetID="35" presetClass="emph" presetSubtype="0" repeatCount="indefinite" fill="hold" grpId="0" nodeType="withEffect">
                                  <p:stCondLst>
                                    <p:cond delay="0"/>
                                  </p:stCondLst>
                                  <p:childTnLst>
                                    <p:anim calcmode="discrete" valueType="str">
                                      <p:cBhvr>
                                        <p:cTn id="8" dur="2000" fill="hold"/>
                                        <p:tgtEl>
                                          <p:spTgt spid="9"/>
                                        </p:tgtEl>
                                        <p:attrNameLst>
                                          <p:attrName>style.visibility</p:attrName>
                                        </p:attrNameLst>
                                      </p:cBhvr>
                                      <p:tavLst>
                                        <p:tav tm="0">
                                          <p:val>
                                            <p:strVal val="hidden"/>
                                          </p:val>
                                        </p:tav>
                                        <p:tav tm="50000">
                                          <p:val>
                                            <p:strVal val="visible"/>
                                          </p:val>
                                        </p:tav>
                                      </p:tavLst>
                                    </p:anim>
                                  </p:childTnLst>
                                </p:cTn>
                              </p:par>
                              <p:par>
                                <p:cTn id="9" presetID="35" presetClass="emph" presetSubtype="0" repeatCount="indefinite" fill="hold" grpId="0" nodeType="withEffect">
                                  <p:stCondLst>
                                    <p:cond delay="0"/>
                                  </p:stCondLst>
                                  <p:childTnLst>
                                    <p:anim calcmode="discrete" valueType="str">
                                      <p:cBhvr>
                                        <p:cTn id="10" dur="2000" fill="hold"/>
                                        <p:tgtEl>
                                          <p:spTgt spid="10"/>
                                        </p:tgtEl>
                                        <p:attrNameLst>
                                          <p:attrName>style.visibility</p:attrName>
                                        </p:attrNameLst>
                                      </p:cBhvr>
                                      <p:tavLst>
                                        <p:tav tm="0">
                                          <p:val>
                                            <p:strVal val="hidden"/>
                                          </p:val>
                                        </p:tav>
                                        <p:tav tm="50000">
                                          <p:val>
                                            <p:strVal val="visible"/>
                                          </p:val>
                                        </p:tav>
                                      </p:tavLst>
                                    </p:anim>
                                  </p:childTnLst>
                                </p:cTn>
                              </p:par>
                            </p:childTnLst>
                          </p:cTn>
                        </p:par>
                      </p:childTnLst>
                    </p:cTn>
                  </p:par>
                </p:childTnLst>
              </p:cTn>
              <p:prevCondLst>
                <p:cond evt="onPrev" delay="0">
                  <p:tgtEl>
                    <p:sldTgt/>
                  </p:tgtEl>
                </p:cond>
              </p:prevCondLst>
              <p:nextCondLst>
                <p:cond evt="onNext" delay="0">
                  <p:tgtEl>
                    <p:sldTgt/>
                  </p:tgtEl>
                </p:cond>
              </p:nextCondLst>
            </p:seq>
            <p:audio>
              <p:cMediaNode>
                <p:cTn id="11" repeatCount="indefinite" fill="hold" display="0">
                  <p:stCondLst>
                    <p:cond delay="indefinite"/>
                  </p:stCondLst>
                  <p:endCondLst>
                    <p:cond evt="onPrev" delay="0">
                      <p:tgtEl>
                        <p:sldTgt/>
                      </p:tgtEl>
                    </p:cond>
                    <p:cond evt="onStopAudio" delay="0">
                      <p:tgtEl>
                        <p:sldTgt/>
                      </p:tgtEl>
                    </p:cond>
                  </p:endCondLst>
                </p:cTn>
                <p:tgtEl>
                  <p:spTgt spid="180"/>
                </p:tgtEl>
              </p:cMediaNode>
            </p:audio>
          </p:childTnLst>
        </p:cTn>
      </p:par>
    </p:tnLst>
    <p:bldLst>
      <p:bldP spid="9" grpId="0" animBg="1"/>
      <p:bldP spid="10"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186766" cy="589738"/>
          </a:xfrm>
        </p:spPr>
        <p:txBody>
          <a:bodyPr>
            <a:normAutofit fontScale="90000"/>
          </a:bodyPr>
          <a:lstStyle/>
          <a:p>
            <a:r>
              <a:rPr lang="id-ID" dirty="0" smtClean="0"/>
              <a:t>Variabel Akhir</a:t>
            </a:r>
            <a:endParaRPr lang="id-ID" dirty="0"/>
          </a:p>
        </p:txBody>
      </p:sp>
      <p:sp>
        <p:nvSpPr>
          <p:cNvPr id="3" name="Content Placeholder 2"/>
          <p:cNvSpPr>
            <a:spLocks noGrp="1"/>
          </p:cNvSpPr>
          <p:nvPr>
            <p:ph idx="1"/>
          </p:nvPr>
        </p:nvSpPr>
        <p:spPr>
          <a:xfrm>
            <a:off x="0" y="785794"/>
            <a:ext cx="9144000" cy="5669014"/>
          </a:xfrm>
        </p:spPr>
        <p:txBody>
          <a:bodyPr>
            <a:normAutofit/>
          </a:bodyPr>
          <a:lstStyle/>
          <a:p>
            <a:pPr algn="just"/>
            <a:r>
              <a:rPr lang="id-ID" sz="2400" dirty="0" smtClean="0"/>
              <a:t>Namun, Anda dapat menambahkan kata kunci terakhir jika Anda tidak ingin orang lain (atau diri Anda sendiri) menimpa nilai yang ada (ini akan mendeklarasikan variabel sebagai "final" atau "konstan", yang berarti tidak dapat diubah dan hanya-baca):</a:t>
            </a:r>
          </a:p>
          <a:p>
            <a:pPr algn="just"/>
            <a:r>
              <a:rPr lang="id-ID" sz="2400" dirty="0" smtClean="0"/>
              <a:t>Contoh:</a:t>
            </a:r>
            <a:endParaRPr lang="id-ID" sz="2400" dirty="0"/>
          </a:p>
        </p:txBody>
      </p:sp>
      <p:pic>
        <p:nvPicPr>
          <p:cNvPr id="6146" name="Picture 2"/>
          <p:cNvPicPr>
            <a:picLocks noChangeAspect="1" noChangeArrowheads="1"/>
          </p:cNvPicPr>
          <p:nvPr/>
        </p:nvPicPr>
        <p:blipFill>
          <a:blip r:embed="rId2"/>
          <a:srcRect/>
          <a:stretch>
            <a:fillRect/>
          </a:stretch>
        </p:blipFill>
        <p:spPr bwMode="auto">
          <a:xfrm>
            <a:off x="571472" y="3210539"/>
            <a:ext cx="5357850" cy="2290163"/>
          </a:xfrm>
          <a:prstGeom prst="rect">
            <a:avLst/>
          </a:prstGeom>
          <a:noFill/>
          <a:ln w="9525">
            <a:noFill/>
            <a:miter lim="800000"/>
            <a:headEnd/>
            <a:tailEnd/>
          </a:ln>
          <a:effectLst/>
        </p:spPr>
      </p:pic>
      <p:pic>
        <p:nvPicPr>
          <p:cNvPr id="6147" name="Picture 3"/>
          <p:cNvPicPr>
            <a:picLocks noChangeAspect="1" noChangeArrowheads="1"/>
          </p:cNvPicPr>
          <p:nvPr/>
        </p:nvPicPr>
        <p:blipFill>
          <a:blip r:embed="rId3"/>
          <a:srcRect/>
          <a:stretch>
            <a:fillRect/>
          </a:stretch>
        </p:blipFill>
        <p:spPr bwMode="auto">
          <a:xfrm>
            <a:off x="559784" y="5643578"/>
            <a:ext cx="5690071" cy="1000132"/>
          </a:xfrm>
          <a:prstGeom prst="rect">
            <a:avLst/>
          </a:prstGeom>
          <a:noFill/>
          <a:ln w="9525">
            <a:noFill/>
            <a:miter lim="800000"/>
            <a:headEnd/>
            <a:tailEnd/>
          </a:ln>
          <a:effectLst/>
        </p:spPr>
      </p:pic>
      <p:sp>
        <p:nvSpPr>
          <p:cNvPr id="6" name="Rectangle 5"/>
          <p:cNvSpPr/>
          <p:nvPr/>
        </p:nvSpPr>
        <p:spPr>
          <a:xfrm rot="16200000">
            <a:off x="1571617" y="2071665"/>
            <a:ext cx="3714752" cy="5857917"/>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5" presetClass="emph" presetSubtype="0" repeatCount="indefinite" fill="hold" grpId="0" nodeType="withEffect">
                                  <p:stCondLst>
                                    <p:cond delay="0"/>
                                  </p:stCondLst>
                                  <p:childTnLst>
                                    <p:anim calcmode="discrete" valueType="str">
                                      <p:cBhvr>
                                        <p:cTn id="6" dur="2000" fill="hold"/>
                                        <p:tgtEl>
                                          <p:spTgt spid="6"/>
                                        </p:tgtEl>
                                        <p:attrNameLst>
                                          <p:attrName>style.visibility</p:attrName>
                                        </p:attrNameLst>
                                      </p:cBhvr>
                                      <p:tavLst>
                                        <p:tav tm="0">
                                          <p:val>
                                            <p:strVal val="hidden"/>
                                          </p:val>
                                        </p:tav>
                                        <p:tav tm="50000">
                                          <p:val>
                                            <p:strVal val="visible"/>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erve">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1_Verve">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928</TotalTime>
  <Words>985</Words>
  <Application>Microsoft Office PowerPoint</Application>
  <PresentationFormat>On-screen Show (4:3)</PresentationFormat>
  <Paragraphs>397</Paragraphs>
  <Slides>44</Slides>
  <Notes>2</Notes>
  <HiddenSlides>0</HiddenSlides>
  <MMClips>4</MMClips>
  <ScaleCrop>false</ScaleCrop>
  <HeadingPairs>
    <vt:vector size="4" baseType="variant">
      <vt:variant>
        <vt:lpstr>Theme</vt:lpstr>
      </vt:variant>
      <vt:variant>
        <vt:i4>2</vt:i4>
      </vt:variant>
      <vt:variant>
        <vt:lpstr>Slide Titles</vt:lpstr>
      </vt:variant>
      <vt:variant>
        <vt:i4>44</vt:i4>
      </vt:variant>
    </vt:vector>
  </HeadingPairs>
  <TitlesOfParts>
    <vt:vector size="46" baseType="lpstr">
      <vt:lpstr>Verve</vt:lpstr>
      <vt:lpstr>1_Verve</vt:lpstr>
      <vt:lpstr>Slide 1</vt:lpstr>
      <vt:lpstr>Variabel java</vt:lpstr>
      <vt:lpstr>Slide 3</vt:lpstr>
      <vt:lpstr>Slide 4</vt:lpstr>
      <vt:lpstr>Slide 5</vt:lpstr>
      <vt:lpstr>Slide 6</vt:lpstr>
      <vt:lpstr>Slide 7</vt:lpstr>
      <vt:lpstr>Slide 8</vt:lpstr>
      <vt:lpstr>Variabel Akhir</vt:lpstr>
      <vt:lpstr>Variabel Tampilan</vt:lpstr>
      <vt:lpstr>Slide 11</vt:lpstr>
      <vt:lpstr>Slide 12</vt:lpstr>
      <vt:lpstr>Slide 13</vt:lpstr>
      <vt:lpstr>Deklarasi banyak variabel</vt:lpstr>
      <vt:lpstr>Pengidentifikasi Java</vt:lpstr>
      <vt:lpstr>Contoh:</vt:lpstr>
      <vt:lpstr>Slide 17</vt:lpstr>
      <vt:lpstr>Exercise 1: </vt:lpstr>
      <vt:lpstr>Tipe Data</vt:lpstr>
      <vt:lpstr>Slide 20</vt:lpstr>
      <vt:lpstr>Slide 21</vt:lpstr>
      <vt:lpstr>Tipe Data Primitif</vt:lpstr>
      <vt:lpstr> Angka </vt:lpstr>
      <vt:lpstr>Catatan:</vt:lpstr>
      <vt:lpstr>Tipe Integer</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Tipe Data Non-Primitif</vt:lpstr>
      <vt:lpstr>Slide 39</vt:lpstr>
      <vt:lpstr>Exercise 2</vt:lpstr>
      <vt:lpstr>Java Type Casting </vt:lpstr>
      <vt:lpstr>Slide 42</vt:lpstr>
      <vt:lpstr>Slide 43</vt:lpstr>
      <vt:lpstr>Slide 44</vt:lpstr>
    </vt:vector>
  </TitlesOfParts>
  <Company>adi</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adi</dc:creator>
  <cp:lastModifiedBy>7</cp:lastModifiedBy>
  <cp:revision>64</cp:revision>
  <dcterms:created xsi:type="dcterms:W3CDTF">2011-01-13T13:40:57Z</dcterms:created>
  <dcterms:modified xsi:type="dcterms:W3CDTF">2020-03-04T14:24:23Z</dcterms:modified>
</cp:coreProperties>
</file>