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3" r:id="rId6"/>
    <p:sldId id="261" r:id="rId7"/>
    <p:sldId id="260" r:id="rId8"/>
    <p:sldId id="264" r:id="rId9"/>
    <p:sldId id="262" r:id="rId10"/>
    <p:sldId id="265" r:id="rId11"/>
    <p:sldId id="266" r:id="rId12"/>
    <p:sldId id="267" r:id="rId13"/>
    <p:sldId id="268" r:id="rId14"/>
    <p:sldId id="269" r:id="rId15"/>
    <p:sldId id="270" r:id="rId16"/>
    <p:sldId id="271" r:id="rId17"/>
    <p:sldId id="272" r:id="rId18"/>
    <p:sldId id="273" r:id="rId19"/>
    <p:sldId id="278" r:id="rId20"/>
    <p:sldId id="275" r:id="rId21"/>
    <p:sldId id="276" r:id="rId22"/>
    <p:sldId id="277" r:id="rId23"/>
    <p:sldId id="279" r:id="rId24"/>
    <p:sldId id="280" r:id="rId25"/>
    <p:sldId id="285" r:id="rId2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1" d="100"/>
          <a:sy n="61" d="100"/>
        </p:scale>
        <p:origin x="-154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ECE2C29-5315-4524-8BA8-0F418136B0C2}" type="datetimeFigureOut">
              <a:rPr lang="id-ID" smtClean="0"/>
              <a:pPr/>
              <a:t>05/02/2020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2214B92-B4F7-4108-B136-54002E939714}"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ECE2C29-5315-4524-8BA8-0F418136B0C2}" type="datetimeFigureOut">
              <a:rPr lang="id-ID" smtClean="0"/>
              <a:pPr/>
              <a:t>05/02/2020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2214B92-B4F7-4108-B136-54002E939714}"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ECE2C29-5315-4524-8BA8-0F418136B0C2}" type="datetimeFigureOut">
              <a:rPr lang="id-ID" smtClean="0"/>
              <a:pPr/>
              <a:t>05/02/2020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2214B92-B4F7-4108-B136-54002E939714}"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ECE2C29-5315-4524-8BA8-0F418136B0C2}" type="datetimeFigureOut">
              <a:rPr lang="id-ID" smtClean="0"/>
              <a:pPr/>
              <a:t>05/02/2020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2214B92-B4F7-4108-B136-54002E939714}"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CE2C29-5315-4524-8BA8-0F418136B0C2}" type="datetimeFigureOut">
              <a:rPr lang="id-ID" smtClean="0"/>
              <a:pPr/>
              <a:t>05/02/2020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92214B92-B4F7-4108-B136-54002E939714}"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ECE2C29-5315-4524-8BA8-0F418136B0C2}" type="datetimeFigureOut">
              <a:rPr lang="id-ID" smtClean="0"/>
              <a:pPr/>
              <a:t>05/02/2020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2214B92-B4F7-4108-B136-54002E939714}"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ECE2C29-5315-4524-8BA8-0F418136B0C2}" type="datetimeFigureOut">
              <a:rPr lang="id-ID" smtClean="0"/>
              <a:pPr/>
              <a:t>05/02/2020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92214B92-B4F7-4108-B136-54002E939714}"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ECE2C29-5315-4524-8BA8-0F418136B0C2}" type="datetimeFigureOut">
              <a:rPr lang="id-ID" smtClean="0"/>
              <a:pPr/>
              <a:t>05/02/2020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92214B92-B4F7-4108-B136-54002E939714}"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CE2C29-5315-4524-8BA8-0F418136B0C2}" type="datetimeFigureOut">
              <a:rPr lang="id-ID" smtClean="0"/>
              <a:pPr/>
              <a:t>05/02/2020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92214B92-B4F7-4108-B136-54002E939714}"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CE2C29-5315-4524-8BA8-0F418136B0C2}" type="datetimeFigureOut">
              <a:rPr lang="id-ID" smtClean="0"/>
              <a:pPr/>
              <a:t>05/02/2020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2214B92-B4F7-4108-B136-54002E939714}"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CE2C29-5315-4524-8BA8-0F418136B0C2}" type="datetimeFigureOut">
              <a:rPr lang="id-ID" smtClean="0"/>
              <a:pPr/>
              <a:t>05/02/2020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92214B92-B4F7-4108-B136-54002E939714}"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E2C29-5315-4524-8BA8-0F418136B0C2}" type="datetimeFigureOut">
              <a:rPr lang="id-ID" smtClean="0"/>
              <a:pPr/>
              <a:t>05/02/2020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214B92-B4F7-4108-B136-54002E939714}"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a:t>Pengantar Bahasa Pemrograman Java</a:t>
            </a:r>
            <a:br>
              <a:rPr lang="id-ID" b="1" dirty="0"/>
            </a:br>
            <a:endParaRPr lang="id-ID" dirty="0"/>
          </a:p>
        </p:txBody>
      </p:sp>
      <p:sp>
        <p:nvSpPr>
          <p:cNvPr id="3" name="Subtitle 2"/>
          <p:cNvSpPr>
            <a:spLocks noGrp="1"/>
          </p:cNvSpPr>
          <p:nvPr>
            <p:ph type="subTitle" idx="1"/>
          </p:nvPr>
        </p:nvSpPr>
        <p:spPr/>
        <p:txBody>
          <a:bodyPr/>
          <a:lstStyle/>
          <a:p>
            <a:endParaRPr lang="id-ID"/>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143668"/>
          </a:xfrm>
        </p:spPr>
        <p:txBody>
          <a:bodyPr/>
          <a:lstStyle/>
          <a:p>
            <a:pPr algn="just"/>
            <a:r>
              <a:rPr lang="id-ID" dirty="0" smtClean="0"/>
              <a:t>Setelah </a:t>
            </a:r>
            <a:r>
              <a:rPr lang="id-ID" dirty="0"/>
              <a:t>menulis kode program di atas (pastikan sama persis sampai ke titik koma), save ke dalam folder </a:t>
            </a:r>
            <a:r>
              <a:rPr lang="id-ID" b="1" dirty="0"/>
              <a:t>D:\belajar_java</a:t>
            </a:r>
            <a:r>
              <a:rPr lang="id-ID" dirty="0"/>
              <a:t> dengan nama file </a:t>
            </a:r>
            <a:r>
              <a:rPr lang="id-ID" b="1" dirty="0"/>
              <a:t>Hello.java</a:t>
            </a:r>
            <a:r>
              <a:rPr lang="id-ID" dirty="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algn="l"/>
            <a:r>
              <a:rPr lang="id-ID" sz="3600" b="1" dirty="0"/>
              <a:t>Cara Men-compile kode Program Java (javac.exe)</a:t>
            </a:r>
          </a:p>
        </p:txBody>
      </p:sp>
      <p:sp>
        <p:nvSpPr>
          <p:cNvPr id="3" name="Content Placeholder 2"/>
          <p:cNvSpPr>
            <a:spLocks noGrp="1"/>
          </p:cNvSpPr>
          <p:nvPr>
            <p:ph idx="1"/>
          </p:nvPr>
        </p:nvSpPr>
        <p:spPr>
          <a:xfrm>
            <a:off x="214282" y="1600200"/>
            <a:ext cx="8929718" cy="4525963"/>
          </a:xfrm>
        </p:spPr>
        <p:txBody>
          <a:bodyPr/>
          <a:lstStyle/>
          <a:p>
            <a:pPr marL="0" indent="0">
              <a:buNone/>
            </a:pPr>
            <a:r>
              <a:rPr lang="id-ID" dirty="0" smtClean="0"/>
              <a:t>langkah </a:t>
            </a:r>
            <a:r>
              <a:rPr lang="id-ID" dirty="0"/>
              <a:t>berikutnya adalah masuk ke proses </a:t>
            </a:r>
            <a:r>
              <a:rPr lang="id-ID" b="1" dirty="0" smtClean="0"/>
              <a:t>compile</a:t>
            </a:r>
          </a:p>
          <a:p>
            <a:pPr marL="514350" indent="-514350">
              <a:buAutoNum type="arabicPeriod"/>
            </a:pPr>
            <a:r>
              <a:rPr lang="id-ID" dirty="0" smtClean="0"/>
              <a:t>Silahkan </a:t>
            </a:r>
            <a:r>
              <a:rPr lang="id-ID" dirty="0"/>
              <a:t>buka </a:t>
            </a:r>
            <a:r>
              <a:rPr lang="id-ID" b="1" dirty="0"/>
              <a:t>cmd</a:t>
            </a:r>
            <a:r>
              <a:rPr lang="id-ID" dirty="0"/>
              <a:t> Windows dan masuk ke folder </a:t>
            </a:r>
            <a:r>
              <a:rPr lang="id-ID" b="1" dirty="0"/>
              <a:t>D:\belajar_java</a:t>
            </a:r>
            <a:r>
              <a:rPr lang="id-ID" dirty="0" smtClean="0"/>
              <a:t>.</a:t>
            </a:r>
          </a:p>
          <a:p>
            <a:pPr marL="514350" indent="-514350">
              <a:buFont typeface="Arial" pitchFamily="34" charset="0"/>
              <a:buAutoNum type="arabicPeriod"/>
            </a:pPr>
            <a:r>
              <a:rPr lang="id-ID" dirty="0"/>
              <a:t>ketik perintah berikut:</a:t>
            </a:r>
          </a:p>
          <a:p>
            <a:pPr marL="514350" indent="-514350">
              <a:buNone/>
            </a:pPr>
            <a:r>
              <a:rPr lang="id-ID" dirty="0" smtClean="0">
                <a:latin typeface="Courier New" pitchFamily="49" charset="0"/>
                <a:cs typeface="Courier New" pitchFamily="49" charset="0"/>
              </a:rPr>
              <a:t>		D</a:t>
            </a:r>
            <a:r>
              <a:rPr lang="id-ID" dirty="0">
                <a:latin typeface="Courier New" pitchFamily="49" charset="0"/>
                <a:cs typeface="Courier New" pitchFamily="49" charset="0"/>
              </a:rPr>
              <a:t>: cd belajar_java</a:t>
            </a:r>
          </a:p>
          <a:p>
            <a:pPr marL="514350" indent="-514350">
              <a:buNone/>
            </a:pPr>
            <a:r>
              <a:rPr lang="id-ID" dirty="0" smtClean="0"/>
              <a:t>	</a:t>
            </a:r>
            <a:endParaRPr lang="id-ID" dirty="0"/>
          </a:p>
        </p:txBody>
      </p:sp>
      <p:pic>
        <p:nvPicPr>
          <p:cNvPr id="4" name="Picture 3"/>
          <p:cNvPicPr/>
          <p:nvPr/>
        </p:nvPicPr>
        <p:blipFill>
          <a:blip r:embed="rId2"/>
          <a:srcRect/>
          <a:stretch>
            <a:fillRect/>
          </a:stretch>
        </p:blipFill>
        <p:spPr bwMode="auto">
          <a:xfrm>
            <a:off x="571472" y="4357694"/>
            <a:ext cx="8358214" cy="250030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357166"/>
            <a:ext cx="8572560" cy="6215106"/>
          </a:xfrm>
        </p:spPr>
        <p:txBody>
          <a:bodyPr/>
          <a:lstStyle/>
          <a:p>
            <a:pPr marL="514350" indent="-514350">
              <a:buAutoNum type="arabicPeriod" startAt="3"/>
            </a:pPr>
            <a:r>
              <a:rPr lang="id-ID" sz="2800" dirty="0" smtClean="0"/>
              <a:t>Setelah </a:t>
            </a:r>
            <a:r>
              <a:rPr lang="id-ID" sz="2800" dirty="0"/>
              <a:t>berada di dalam folder </a:t>
            </a:r>
            <a:r>
              <a:rPr lang="id-ID" sz="2800" b="1" dirty="0"/>
              <a:t>belajar_java</a:t>
            </a:r>
            <a:r>
              <a:rPr lang="id-ID" sz="2800" dirty="0"/>
              <a:t>, ketik perintah berikut</a:t>
            </a:r>
            <a:r>
              <a:rPr lang="id-ID" sz="2800" dirty="0" smtClean="0"/>
              <a:t>:</a:t>
            </a:r>
          </a:p>
          <a:p>
            <a:pPr marL="514350" indent="-514350">
              <a:buNone/>
            </a:pPr>
            <a:endParaRPr lang="id-ID" sz="2800" dirty="0" smtClean="0"/>
          </a:p>
          <a:p>
            <a:pPr>
              <a:buNone/>
            </a:pPr>
            <a:r>
              <a:rPr lang="id-ID" sz="2800" b="1" dirty="0" smtClean="0"/>
              <a:t>		</a:t>
            </a:r>
            <a:r>
              <a:rPr lang="id-ID" sz="2800" dirty="0" smtClean="0">
                <a:latin typeface="Courier New" pitchFamily="49" charset="0"/>
                <a:cs typeface="Courier New" pitchFamily="49" charset="0"/>
              </a:rPr>
              <a:t>javac.exe Hello.java</a:t>
            </a:r>
          </a:p>
          <a:p>
            <a:pPr>
              <a:buNone/>
            </a:pPr>
            <a:endParaRPr lang="id-ID" sz="2800" dirty="0" smtClean="0">
              <a:latin typeface="Courier New" pitchFamily="49" charset="0"/>
              <a:cs typeface="Courier New" pitchFamily="49" charset="0"/>
            </a:endParaRPr>
          </a:p>
          <a:p>
            <a:pPr marL="0" indent="0" algn="just">
              <a:buNone/>
            </a:pPr>
            <a:r>
              <a:rPr lang="id-ID" sz="2800" dirty="0" smtClean="0"/>
              <a:t>Di </a:t>
            </a:r>
            <a:r>
              <a:rPr lang="id-ID" sz="2800" dirty="0"/>
              <a:t>sini kita menjalankan file </a:t>
            </a:r>
            <a:r>
              <a:rPr lang="id-ID" sz="2800" b="1" dirty="0"/>
              <a:t>javac.exe</a:t>
            </a:r>
            <a:r>
              <a:rPr lang="id-ID" sz="2800" dirty="0"/>
              <a:t> dengan inputan file </a:t>
            </a:r>
            <a:r>
              <a:rPr lang="id-ID" sz="2800" b="1" dirty="0"/>
              <a:t>Hello.java</a:t>
            </a:r>
            <a:r>
              <a:rPr lang="id-ID" sz="2800" dirty="0"/>
              <a:t>. Artinya file </a:t>
            </a:r>
            <a:r>
              <a:rPr lang="id-ID" sz="2800" b="1" dirty="0"/>
              <a:t>Hello.java</a:t>
            </a:r>
            <a:r>
              <a:rPr lang="id-ID" sz="2800" dirty="0"/>
              <a:t> akan “dibaca” dan di proses oleh aplikasi </a:t>
            </a:r>
            <a:r>
              <a:rPr lang="id-ID" sz="2800" b="1" dirty="0"/>
              <a:t>javac.exe</a:t>
            </a:r>
            <a:r>
              <a:rPr lang="id-ID" sz="2800" dirty="0"/>
              <a:t>. Jika tidak ditemukan masalah, aplikasi </a:t>
            </a:r>
            <a:r>
              <a:rPr lang="id-ID" sz="2800" b="1" dirty="0"/>
              <a:t>javac.exe</a:t>
            </a:r>
            <a:r>
              <a:rPr lang="id-ID" sz="2800" dirty="0"/>
              <a:t> akan membuat sebuah Java </a:t>
            </a:r>
            <a:r>
              <a:rPr lang="id-ID" sz="2800" i="1" dirty="0"/>
              <a:t>byte code</a:t>
            </a:r>
            <a:r>
              <a:rPr lang="id-ID" sz="2800" dirty="0"/>
              <a:t> dengan nama </a:t>
            </a:r>
            <a:r>
              <a:rPr lang="id-ID" sz="2800" b="1" dirty="0"/>
              <a:t>Hello.class</a:t>
            </a:r>
            <a:r>
              <a:rPr lang="id-ID" sz="2800" dirty="0"/>
              <a:t>.</a:t>
            </a:r>
          </a:p>
          <a:p>
            <a:pPr>
              <a:buNone/>
            </a:pPr>
            <a:endParaRPr lang="id-ID" sz="2400" dirty="0">
              <a:latin typeface="Courier New" pitchFamily="49" charset="0"/>
              <a:cs typeface="Courier New" pitchFamily="49" charset="0"/>
            </a:endParaRPr>
          </a:p>
          <a:p>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357982"/>
          </a:xfrm>
        </p:spPr>
        <p:txBody>
          <a:bodyPr/>
          <a:lstStyle/>
          <a:p>
            <a:pPr>
              <a:buNone/>
            </a:pPr>
            <a:endParaRPr lang="id-ID" sz="2400" dirty="0">
              <a:latin typeface="Courier New" pitchFamily="49" charset="0"/>
              <a:cs typeface="Courier New" pitchFamily="49" charset="0"/>
            </a:endParaRPr>
          </a:p>
          <a:p>
            <a:pPr marL="542925" indent="-542925" algn="just" fontAlgn="base">
              <a:buNone/>
            </a:pPr>
            <a:r>
              <a:rPr lang="id-ID" sz="2800" dirty="0" smtClean="0"/>
              <a:t>4. </a:t>
            </a:r>
            <a:r>
              <a:rPr lang="id-ID" sz="2800" dirty="0"/>
              <a:t>Silahkan buka Windows Explorer dan masuk ke folder </a:t>
            </a:r>
            <a:r>
              <a:rPr lang="id-ID" sz="2800" b="1" dirty="0"/>
              <a:t>D:\belajar_java</a:t>
            </a:r>
            <a:r>
              <a:rPr lang="id-ID" sz="2800" dirty="0"/>
              <a:t>, di sana akan terlihat 2 file: </a:t>
            </a:r>
            <a:r>
              <a:rPr lang="id-ID" sz="2800" b="1" dirty="0"/>
              <a:t>Hello.java</a:t>
            </a:r>
            <a:r>
              <a:rPr lang="id-ID" sz="2800" dirty="0"/>
              <a:t> dan </a:t>
            </a:r>
            <a:r>
              <a:rPr lang="id-ID" sz="2800" b="1" dirty="0"/>
              <a:t>Hello.class</a:t>
            </a:r>
            <a:r>
              <a:rPr lang="id-ID" sz="2800" dirty="0"/>
              <a:t>.</a:t>
            </a:r>
          </a:p>
          <a:p>
            <a:endParaRPr lang="id-ID" dirty="0"/>
          </a:p>
        </p:txBody>
      </p:sp>
      <p:pic>
        <p:nvPicPr>
          <p:cNvPr id="4" name="Picture 3"/>
          <p:cNvPicPr/>
          <p:nvPr/>
        </p:nvPicPr>
        <p:blipFill>
          <a:blip r:embed="rId2"/>
          <a:srcRect/>
          <a:stretch>
            <a:fillRect/>
          </a:stretch>
        </p:blipFill>
        <p:spPr bwMode="auto">
          <a:xfrm>
            <a:off x="857224" y="2143116"/>
            <a:ext cx="7572428" cy="292895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4000" b="1" dirty="0" smtClean="0"/>
              <a:t>Menjalankan </a:t>
            </a:r>
            <a:r>
              <a:rPr lang="id-ID" sz="4000" b="1" dirty="0"/>
              <a:t>Java Byte Code (java.exe)</a:t>
            </a:r>
            <a:r>
              <a:rPr lang="id-ID" b="1" dirty="0"/>
              <a:t/>
            </a:r>
            <a:br>
              <a:rPr lang="id-ID" b="1" dirty="0"/>
            </a:br>
            <a:endParaRPr lang="id-ID" dirty="0"/>
          </a:p>
        </p:txBody>
      </p:sp>
      <p:sp>
        <p:nvSpPr>
          <p:cNvPr id="3" name="Content Placeholder 2"/>
          <p:cNvSpPr>
            <a:spLocks noGrp="1"/>
          </p:cNvSpPr>
          <p:nvPr>
            <p:ph idx="1"/>
          </p:nvPr>
        </p:nvSpPr>
        <p:spPr>
          <a:xfrm>
            <a:off x="285720" y="1000108"/>
            <a:ext cx="8572560" cy="5572164"/>
          </a:xfrm>
        </p:spPr>
        <p:txBody>
          <a:bodyPr>
            <a:normAutofit fontScale="92500" lnSpcReduction="20000"/>
          </a:bodyPr>
          <a:lstStyle/>
          <a:p>
            <a:pPr>
              <a:buNone/>
            </a:pPr>
            <a:r>
              <a:rPr lang="id-ID" dirty="0" smtClean="0"/>
              <a:t>	Agar </a:t>
            </a:r>
            <a:r>
              <a:rPr lang="id-ID" dirty="0"/>
              <a:t>hasil kode program bisa tampil, kita harus jalankan file </a:t>
            </a:r>
            <a:r>
              <a:rPr lang="id-ID" b="1" dirty="0"/>
              <a:t>Hello.class</a:t>
            </a:r>
            <a:r>
              <a:rPr lang="id-ID" dirty="0"/>
              <a:t> menggunakan aplikasi </a:t>
            </a:r>
            <a:r>
              <a:rPr lang="id-ID" b="1" dirty="0"/>
              <a:t>java.exe</a:t>
            </a:r>
            <a:r>
              <a:rPr lang="id-ID" dirty="0"/>
              <a:t>.</a:t>
            </a:r>
          </a:p>
          <a:p>
            <a:pPr algn="just">
              <a:buNone/>
            </a:pPr>
            <a:r>
              <a:rPr lang="id-ID" dirty="0" smtClean="0"/>
              <a:t>1.Kembali </a:t>
            </a:r>
            <a:r>
              <a:rPr lang="id-ID" dirty="0"/>
              <a:t>buka </a:t>
            </a:r>
            <a:r>
              <a:rPr lang="id-ID" b="1" dirty="0"/>
              <a:t>cmd</a:t>
            </a:r>
            <a:r>
              <a:rPr lang="id-ID" dirty="0"/>
              <a:t> Windows (jika sebelumnya belum dijalankan) dan masuk ke folder </a:t>
            </a:r>
            <a:r>
              <a:rPr lang="id-ID" b="1" dirty="0"/>
              <a:t>belajar_java</a:t>
            </a:r>
            <a:r>
              <a:rPr lang="id-ID" dirty="0" smtClean="0"/>
              <a:t>. </a:t>
            </a:r>
          </a:p>
          <a:p>
            <a:pPr algn="just">
              <a:buNone/>
            </a:pPr>
            <a:r>
              <a:rPr lang="id-ID" dirty="0" smtClean="0"/>
              <a:t>2. </a:t>
            </a:r>
            <a:r>
              <a:rPr lang="id-ID" dirty="0"/>
              <a:t>Sekarang ketik perintah berikut:</a:t>
            </a:r>
          </a:p>
          <a:p>
            <a:pPr algn="just">
              <a:buNone/>
            </a:pPr>
            <a:r>
              <a:rPr lang="id-ID" dirty="0" smtClean="0"/>
              <a:t>	     </a:t>
            </a:r>
            <a:r>
              <a:rPr lang="id-ID" dirty="0" smtClean="0">
                <a:latin typeface="Courier New" pitchFamily="49" charset="0"/>
                <a:cs typeface="Courier New" pitchFamily="49" charset="0"/>
              </a:rPr>
              <a:t>java.exe </a:t>
            </a:r>
            <a:r>
              <a:rPr lang="id-ID" dirty="0">
                <a:latin typeface="Courier New" pitchFamily="49" charset="0"/>
                <a:cs typeface="Courier New" pitchFamily="49" charset="0"/>
              </a:rPr>
              <a:t>Hello</a:t>
            </a:r>
          </a:p>
          <a:p>
            <a:pPr marL="0" indent="0" algn="just">
              <a:buNone/>
            </a:pPr>
            <a:r>
              <a:rPr lang="id-ID" dirty="0"/>
              <a:t>Perintah ini menginstruksikan agar file </a:t>
            </a:r>
            <a:r>
              <a:rPr lang="id-ID" b="1" dirty="0"/>
              <a:t>java.exe</a:t>
            </a:r>
            <a:r>
              <a:rPr lang="id-ID" dirty="0"/>
              <a:t> mencari file Java byte code </a:t>
            </a:r>
            <a:r>
              <a:rPr lang="id-ID" b="1" dirty="0"/>
              <a:t>Hello.class</a:t>
            </a:r>
            <a:r>
              <a:rPr lang="id-ID" dirty="0"/>
              <a:t> di dalam folder saat ini dan menjalankannya. Perhatikan bahwa kita cukup menulis “</a:t>
            </a:r>
            <a:r>
              <a:rPr lang="id-ID" b="1" dirty="0"/>
              <a:t>Hello</a:t>
            </a:r>
            <a:r>
              <a:rPr lang="id-ID" dirty="0"/>
              <a:t>” saja, meskipun nama filenya adalah “</a:t>
            </a:r>
            <a:r>
              <a:rPr lang="id-ID" b="1" dirty="0"/>
              <a:t>Hello.class</a:t>
            </a:r>
            <a:r>
              <a:rPr lang="id-ID" dirty="0"/>
              <a:t>“.</a:t>
            </a:r>
          </a:p>
          <a:p>
            <a:pPr>
              <a:buNone/>
            </a:pP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lstStyle/>
          <a:p>
            <a:pPr algn="just"/>
            <a:r>
              <a:rPr lang="id-ID" dirty="0"/>
              <a:t>Hasilnya, akan tampil teks “</a:t>
            </a:r>
            <a:r>
              <a:rPr lang="id-ID" b="1" dirty="0"/>
              <a:t>Hello World</a:t>
            </a:r>
            <a:r>
              <a:rPr lang="id-ID" dirty="0"/>
              <a:t>” seperti tampilan berikut</a:t>
            </a:r>
            <a:r>
              <a:rPr lang="id-ID" dirty="0" smtClean="0"/>
              <a:t>:</a:t>
            </a:r>
          </a:p>
          <a:p>
            <a:pPr algn="just"/>
            <a:endParaRPr lang="id-ID" dirty="0"/>
          </a:p>
        </p:txBody>
      </p:sp>
      <p:pic>
        <p:nvPicPr>
          <p:cNvPr id="5" name="Picture 4"/>
          <p:cNvPicPr/>
          <p:nvPr/>
        </p:nvPicPr>
        <p:blipFill>
          <a:blip r:embed="rId2"/>
          <a:srcRect/>
          <a:stretch>
            <a:fillRect/>
          </a:stretch>
        </p:blipFill>
        <p:spPr bwMode="auto">
          <a:xfrm>
            <a:off x="928662" y="1500174"/>
            <a:ext cx="7715304" cy="242889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Berikut </a:t>
            </a:r>
            <a:r>
              <a:rPr lang="id-ID" dirty="0"/>
              <a:t>proses yang sudah kita </a:t>
            </a:r>
            <a:r>
              <a:rPr lang="id-ID" dirty="0" smtClean="0"/>
              <a:t>buat dalam membuat program dijava</a:t>
            </a:r>
            <a:endParaRPr lang="id-ID" dirty="0"/>
          </a:p>
        </p:txBody>
      </p:sp>
      <p:sp>
        <p:nvSpPr>
          <p:cNvPr id="3" name="Content Placeholder 2"/>
          <p:cNvSpPr>
            <a:spLocks noGrp="1"/>
          </p:cNvSpPr>
          <p:nvPr>
            <p:ph idx="1"/>
          </p:nvPr>
        </p:nvSpPr>
        <p:spPr/>
        <p:txBody>
          <a:bodyPr/>
          <a:lstStyle/>
          <a:p>
            <a:pPr marL="514350" lvl="0" indent="-514350" algn="just" fontAlgn="base">
              <a:buFont typeface="+mj-lt"/>
              <a:buAutoNum type="arabicPeriod"/>
            </a:pPr>
            <a:r>
              <a:rPr lang="id-ID" dirty="0"/>
              <a:t>Tulis kode program Java menggunakan teks editor, lalu save sebagai </a:t>
            </a:r>
            <a:r>
              <a:rPr lang="id-ID" b="1" dirty="0"/>
              <a:t>Hello.java</a:t>
            </a:r>
            <a:r>
              <a:rPr lang="id-ID" dirty="0"/>
              <a:t>.</a:t>
            </a:r>
          </a:p>
          <a:p>
            <a:pPr marL="514350" lvl="0" indent="-514350" algn="just" fontAlgn="base">
              <a:buFont typeface="+mj-lt"/>
              <a:buAutoNum type="arabicPeriod"/>
            </a:pPr>
            <a:r>
              <a:rPr lang="id-ID" dirty="0"/>
              <a:t>Pakai aplikasi </a:t>
            </a:r>
            <a:r>
              <a:rPr lang="id-ID" b="1" dirty="0"/>
              <a:t>javac.exe</a:t>
            </a:r>
            <a:r>
              <a:rPr lang="id-ID" dirty="0"/>
              <a:t> untuk men-compile kode program </a:t>
            </a:r>
            <a:r>
              <a:rPr lang="id-ID" b="1" dirty="0"/>
              <a:t>Hello.java</a:t>
            </a:r>
            <a:r>
              <a:rPr lang="id-ID" dirty="0"/>
              <a:t> menjadi Java byte code dengan nama </a:t>
            </a:r>
            <a:r>
              <a:rPr lang="id-ID" b="1" dirty="0"/>
              <a:t>Hello.class</a:t>
            </a:r>
            <a:r>
              <a:rPr lang="id-ID" dirty="0"/>
              <a:t>.</a:t>
            </a:r>
          </a:p>
          <a:p>
            <a:pPr marL="514350" lvl="0" indent="-514350" algn="just" fontAlgn="base">
              <a:buFont typeface="+mj-lt"/>
              <a:buAutoNum type="arabicPeriod"/>
            </a:pPr>
            <a:r>
              <a:rPr lang="id-ID" dirty="0"/>
              <a:t>Pakai aplikasi </a:t>
            </a:r>
            <a:r>
              <a:rPr lang="id-ID" b="1" dirty="0"/>
              <a:t>java.exe</a:t>
            </a:r>
            <a:r>
              <a:rPr lang="id-ID" dirty="0"/>
              <a:t> untuk menjalankan Java byte code </a:t>
            </a:r>
            <a:r>
              <a:rPr lang="id-ID" b="1" dirty="0"/>
              <a:t>Hello.class</a:t>
            </a:r>
            <a:r>
              <a:rPr lang="id-ID" dirty="0"/>
              <a:t>. Hasilnya teks “</a:t>
            </a:r>
            <a:r>
              <a:rPr lang="id-ID" b="1" dirty="0"/>
              <a:t>Hello World</a:t>
            </a:r>
            <a:r>
              <a:rPr lang="id-ID" dirty="0"/>
              <a:t>” tampil di cmd Windows.</a:t>
            </a:r>
          </a:p>
          <a:p>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4000" b="1" dirty="0"/>
              <a:t>Melihat Pesan Error Kode Program Java</a:t>
            </a:r>
            <a:r>
              <a:rPr lang="id-ID" b="1" dirty="0"/>
              <a:t/>
            </a:r>
            <a:br>
              <a:rPr lang="id-ID" b="1" dirty="0"/>
            </a:br>
            <a:endParaRPr lang="id-ID" dirty="0"/>
          </a:p>
        </p:txBody>
      </p:sp>
      <p:sp>
        <p:nvSpPr>
          <p:cNvPr id="3" name="Content Placeholder 2"/>
          <p:cNvSpPr>
            <a:spLocks noGrp="1"/>
          </p:cNvSpPr>
          <p:nvPr>
            <p:ph idx="1"/>
          </p:nvPr>
        </p:nvSpPr>
        <p:spPr>
          <a:xfrm>
            <a:off x="457200" y="928670"/>
            <a:ext cx="8472518" cy="5715040"/>
          </a:xfrm>
        </p:spPr>
        <p:txBody>
          <a:bodyPr>
            <a:normAutofit lnSpcReduction="10000"/>
          </a:bodyPr>
          <a:lstStyle/>
          <a:p>
            <a:pPr lvl="0">
              <a:buNone/>
            </a:pPr>
            <a:r>
              <a:rPr lang="id-ID" b="1" dirty="0"/>
              <a:t>Menampilkan Pesan Teks dengan Java</a:t>
            </a:r>
          </a:p>
          <a:p>
            <a:pPr algn="just">
              <a:buNone/>
            </a:pPr>
            <a:r>
              <a:rPr lang="id-ID" dirty="0" smtClean="0"/>
              <a:t>	</a:t>
            </a:r>
            <a:r>
              <a:rPr lang="id-ID" sz="2800" dirty="0" smtClean="0"/>
              <a:t>Sebelumnya </a:t>
            </a:r>
            <a:r>
              <a:rPr lang="id-ID" sz="2800" dirty="0"/>
              <a:t>kita telah berhasil menampilkan teks “</a:t>
            </a:r>
            <a:r>
              <a:rPr lang="id-ID" sz="2800" b="1" dirty="0"/>
              <a:t>Hello World</a:t>
            </a:r>
            <a:r>
              <a:rPr lang="id-ID" sz="2800" dirty="0"/>
              <a:t>“, sekarang saya ingin mengubah sedikit isi file ini menjadi “</a:t>
            </a:r>
            <a:r>
              <a:rPr lang="id-ID" sz="2800" b="1" dirty="0"/>
              <a:t>Stt… sedang serius belajar bahasa Java</a:t>
            </a:r>
            <a:r>
              <a:rPr lang="id-ID" sz="2800" dirty="0"/>
              <a:t>“:</a:t>
            </a:r>
          </a:p>
          <a:p>
            <a:pPr>
              <a:buNone/>
            </a:pPr>
            <a:r>
              <a:rPr lang="id-ID" sz="2800" dirty="0"/>
              <a:t>Berikut kode programnya</a:t>
            </a:r>
            <a:r>
              <a:rPr lang="id-ID" sz="2800" dirty="0" smtClean="0"/>
              <a:t>:</a:t>
            </a:r>
          </a:p>
          <a:p>
            <a:pPr>
              <a:buNone/>
            </a:pPr>
            <a:endParaRPr lang="id-ID" dirty="0"/>
          </a:p>
          <a:p>
            <a:pPr>
              <a:buNone/>
            </a:pPr>
            <a:endParaRPr lang="id-ID" b="1" dirty="0" smtClean="0"/>
          </a:p>
          <a:p>
            <a:pPr>
              <a:buNone/>
            </a:pPr>
            <a:endParaRPr lang="id-ID" b="1" dirty="0"/>
          </a:p>
          <a:p>
            <a:pPr algn="just" fontAlgn="base"/>
            <a:r>
              <a:rPr lang="id-ID" sz="3000" dirty="0"/>
              <a:t>Sama seperti sebelumnya, kita harus men-compile kode program </a:t>
            </a:r>
            <a:r>
              <a:rPr lang="id-ID" sz="3000" dirty="0" smtClean="0"/>
              <a:t>ini menggunakan</a:t>
            </a:r>
            <a:r>
              <a:rPr lang="id-ID" sz="3000" dirty="0"/>
              <a:t> </a:t>
            </a:r>
            <a:r>
              <a:rPr lang="id-ID" sz="3000" b="1" dirty="0" smtClean="0"/>
              <a:t>javac.exe</a:t>
            </a:r>
            <a:r>
              <a:rPr lang="id-ID" sz="3000" dirty="0" smtClean="0"/>
              <a:t>:  </a:t>
            </a:r>
          </a:p>
          <a:p>
            <a:pPr algn="just" fontAlgn="base">
              <a:buNone/>
            </a:pPr>
            <a:r>
              <a:rPr lang="id-ID" sz="3000" b="1" dirty="0"/>
              <a:t>	</a:t>
            </a:r>
            <a:r>
              <a:rPr lang="id-ID" sz="3000" b="1" dirty="0" smtClean="0"/>
              <a:t>	</a:t>
            </a:r>
            <a:r>
              <a:rPr lang="id-ID" sz="2800" dirty="0" smtClean="0">
                <a:latin typeface="Courier New" pitchFamily="49" charset="0"/>
                <a:cs typeface="Courier New" pitchFamily="49" charset="0"/>
              </a:rPr>
              <a:t>javac </a:t>
            </a:r>
            <a:r>
              <a:rPr lang="id-ID" sz="2800" dirty="0">
                <a:latin typeface="Courier New" pitchFamily="49" charset="0"/>
                <a:cs typeface="Courier New" pitchFamily="49" charset="0"/>
              </a:rPr>
              <a:t>HelloBelajar.java</a:t>
            </a:r>
          </a:p>
          <a:p>
            <a:pPr>
              <a:buNone/>
            </a:pPr>
            <a:endParaRPr lang="id-ID" b="1" dirty="0"/>
          </a:p>
        </p:txBody>
      </p:sp>
      <p:pic>
        <p:nvPicPr>
          <p:cNvPr id="1028" name="Picture 4"/>
          <p:cNvPicPr>
            <a:picLocks noChangeAspect="1" noChangeArrowheads="1"/>
          </p:cNvPicPr>
          <p:nvPr/>
        </p:nvPicPr>
        <p:blipFill>
          <a:blip r:embed="rId2"/>
          <a:srcRect/>
          <a:stretch>
            <a:fillRect/>
          </a:stretch>
        </p:blipFill>
        <p:spPr bwMode="auto">
          <a:xfrm>
            <a:off x="296048" y="3643314"/>
            <a:ext cx="8633670" cy="1643074"/>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357166"/>
            <a:ext cx="8401080" cy="6215106"/>
          </a:xfrm>
        </p:spPr>
        <p:txBody>
          <a:bodyPr/>
          <a:lstStyle/>
          <a:p>
            <a:pPr algn="just"/>
            <a:r>
              <a:rPr lang="id-ID" sz="2800" dirty="0"/>
              <a:t>Ada sedikit perubahan di sini. Selain nama file, saya hanya menulis “</a:t>
            </a:r>
            <a:r>
              <a:rPr lang="id-ID" sz="2800" b="1" dirty="0"/>
              <a:t>javac</a:t>
            </a:r>
            <a:r>
              <a:rPr lang="id-ID" sz="2800" dirty="0"/>
              <a:t>“, tidak lagi “</a:t>
            </a:r>
            <a:r>
              <a:rPr lang="id-ID" sz="2800" b="1" dirty="0"/>
              <a:t>javac.exe</a:t>
            </a:r>
            <a:r>
              <a:rPr lang="id-ID" sz="2800" dirty="0"/>
              <a:t>“. Ini karena dalam </a:t>
            </a:r>
            <a:r>
              <a:rPr lang="id-ID" sz="2800" b="1" dirty="0"/>
              <a:t>cmd</a:t>
            </a:r>
            <a:r>
              <a:rPr lang="id-ID" sz="2800" dirty="0"/>
              <a:t> Windows, aplikasi </a:t>
            </a:r>
            <a:r>
              <a:rPr lang="id-ID" sz="2800" b="1" dirty="0"/>
              <a:t>.exe</a:t>
            </a:r>
            <a:r>
              <a:rPr lang="id-ID" sz="2800" dirty="0"/>
              <a:t> bisa dipanggil tanpa tambahan “</a:t>
            </a:r>
            <a:r>
              <a:rPr lang="id-ID" sz="2800" b="1" dirty="0"/>
              <a:t>.exe</a:t>
            </a:r>
            <a:r>
              <a:rPr lang="id-ID" sz="2800" dirty="0"/>
              <a:t>“. Demikian juga dengan proses menjalankan Java byte code:</a:t>
            </a:r>
          </a:p>
          <a:p>
            <a:pPr>
              <a:buNone/>
            </a:pPr>
            <a:r>
              <a:rPr lang="id-ID" b="1" dirty="0" smtClean="0"/>
              <a:t>			</a:t>
            </a:r>
            <a:r>
              <a:rPr lang="id-ID" sz="2800" dirty="0" smtClean="0">
                <a:latin typeface="Courier New" pitchFamily="49" charset="0"/>
                <a:cs typeface="Courier New" pitchFamily="49" charset="0"/>
              </a:rPr>
              <a:t>java </a:t>
            </a:r>
            <a:r>
              <a:rPr lang="id-ID" sz="2800" dirty="0">
                <a:latin typeface="Courier New" pitchFamily="49" charset="0"/>
                <a:cs typeface="Courier New" pitchFamily="49" charset="0"/>
              </a:rPr>
              <a:t>HelloBelajar</a:t>
            </a:r>
          </a:p>
          <a:p>
            <a:pPr>
              <a:buNone/>
            </a:pPr>
            <a:endParaRPr lang="id-ID" dirty="0"/>
          </a:p>
        </p:txBody>
      </p:sp>
      <p:pic>
        <p:nvPicPr>
          <p:cNvPr id="4" name="Picture 3"/>
          <p:cNvPicPr/>
          <p:nvPr/>
        </p:nvPicPr>
        <p:blipFill>
          <a:blip r:embed="rId2"/>
          <a:srcRect/>
          <a:stretch>
            <a:fillRect/>
          </a:stretch>
        </p:blipFill>
        <p:spPr bwMode="auto">
          <a:xfrm>
            <a:off x="214282" y="3214686"/>
            <a:ext cx="8929718" cy="3643314"/>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b="1" dirty="0" smtClean="0"/>
              <a:t>Melihat Pesan Error di Java</a:t>
            </a:r>
            <a:br>
              <a:rPr lang="id-ID" b="1" dirty="0" smtClean="0"/>
            </a:br>
            <a:endParaRPr lang="id-ID" dirty="0"/>
          </a:p>
        </p:txBody>
      </p:sp>
      <p:sp>
        <p:nvSpPr>
          <p:cNvPr id="3" name="Content Placeholder 2"/>
          <p:cNvSpPr>
            <a:spLocks noGrp="1"/>
          </p:cNvSpPr>
          <p:nvPr>
            <p:ph idx="1"/>
          </p:nvPr>
        </p:nvSpPr>
        <p:spPr>
          <a:xfrm>
            <a:off x="457200" y="1142984"/>
            <a:ext cx="8229600" cy="5715016"/>
          </a:xfrm>
        </p:spPr>
        <p:txBody>
          <a:bodyPr/>
          <a:lstStyle/>
          <a:p>
            <a:pPr marL="0" indent="0" algn="just" fontAlgn="base">
              <a:buNone/>
            </a:pPr>
            <a:r>
              <a:rPr lang="id-ID" dirty="0" smtClean="0"/>
              <a:t>Jika kode program yang di tulis terdapat kesalahan, akan tampil pesan error pada saat proses compile. Mari kita coba.</a:t>
            </a:r>
          </a:p>
          <a:p>
            <a:pPr marL="514350" indent="-514350" fontAlgn="base">
              <a:buAutoNum type="arabicPeriod"/>
            </a:pPr>
            <a:r>
              <a:rPr lang="id-ID" dirty="0" smtClean="0"/>
              <a:t>Buat </a:t>
            </a:r>
            <a:r>
              <a:rPr lang="id-ID" dirty="0" smtClean="0"/>
              <a:t>file baru </a:t>
            </a:r>
            <a:r>
              <a:rPr lang="id-ID" b="1" dirty="0" smtClean="0"/>
              <a:t>AdaError.java</a:t>
            </a:r>
            <a:r>
              <a:rPr lang="id-ID" dirty="0" smtClean="0"/>
              <a:t> dengan kode sebagai berikut</a:t>
            </a:r>
            <a:r>
              <a:rPr lang="id-ID" dirty="0" smtClean="0"/>
              <a:t>:</a:t>
            </a:r>
          </a:p>
          <a:p>
            <a:pPr marL="514350" indent="-514350" fontAlgn="base">
              <a:buAutoNum type="arabicPeriod"/>
            </a:pPr>
            <a:endParaRPr lang="id-ID" dirty="0" smtClean="0"/>
          </a:p>
          <a:p>
            <a:pPr marL="514350" indent="-514350" fontAlgn="base">
              <a:buNone/>
            </a:pPr>
            <a:endParaRPr lang="id-ID" dirty="0"/>
          </a:p>
        </p:txBody>
      </p:sp>
      <p:pic>
        <p:nvPicPr>
          <p:cNvPr id="1032" name="Picture 8"/>
          <p:cNvPicPr>
            <a:picLocks noChangeAspect="1" noChangeArrowheads="1"/>
          </p:cNvPicPr>
          <p:nvPr/>
        </p:nvPicPr>
        <p:blipFill>
          <a:blip r:embed="rId2"/>
          <a:srcRect/>
          <a:stretch>
            <a:fillRect/>
          </a:stretch>
        </p:blipFill>
        <p:spPr bwMode="auto">
          <a:xfrm>
            <a:off x="1071537" y="3857628"/>
            <a:ext cx="7122005" cy="178595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Mengapa Harus Belajar Bahasa Java?</a:t>
            </a:r>
            <a:br>
              <a:rPr lang="id-ID" b="1" dirty="0"/>
            </a:br>
            <a:endParaRPr lang="id-ID" dirty="0"/>
          </a:p>
        </p:txBody>
      </p:sp>
      <p:sp>
        <p:nvSpPr>
          <p:cNvPr id="3" name="Content Placeholder 2"/>
          <p:cNvSpPr>
            <a:spLocks noGrp="1"/>
          </p:cNvSpPr>
          <p:nvPr>
            <p:ph idx="1"/>
          </p:nvPr>
        </p:nvSpPr>
        <p:spPr>
          <a:xfrm>
            <a:off x="457200" y="821410"/>
            <a:ext cx="8229600" cy="5822300"/>
          </a:xfrm>
        </p:spPr>
        <p:txBody>
          <a:bodyPr>
            <a:normAutofit fontScale="85000" lnSpcReduction="20000"/>
          </a:bodyPr>
          <a:lstStyle/>
          <a:p>
            <a:pPr algn="just"/>
            <a:r>
              <a:rPr lang="id-ID" dirty="0"/>
              <a:t>Hampir semua mahasiswa IT pernah belajar dan membuat program menggunakan bahasa Java</a:t>
            </a:r>
            <a:r>
              <a:rPr lang="id-ID" dirty="0" smtClean="0"/>
              <a:t>.</a:t>
            </a:r>
          </a:p>
          <a:p>
            <a:pPr algn="just"/>
            <a:r>
              <a:rPr lang="id-ID" dirty="0"/>
              <a:t>mata kuliah </a:t>
            </a:r>
            <a:r>
              <a:rPr lang="id-ID" i="1" dirty="0"/>
              <a:t>pemrograman berbasis object</a:t>
            </a:r>
            <a:r>
              <a:rPr lang="id-ID" dirty="0"/>
              <a:t> (</a:t>
            </a:r>
            <a:r>
              <a:rPr lang="id-ID" b="1" dirty="0"/>
              <a:t>PBO</a:t>
            </a:r>
            <a:r>
              <a:rPr lang="id-ID" dirty="0"/>
              <a:t>), atau dalam bahasa inggris disebut sebagai </a:t>
            </a:r>
            <a:r>
              <a:rPr lang="id-ID" i="1" dirty="0"/>
              <a:t>object oriented programming</a:t>
            </a:r>
            <a:r>
              <a:rPr lang="id-ID" dirty="0"/>
              <a:t> (</a:t>
            </a:r>
            <a:r>
              <a:rPr lang="id-ID" b="1" dirty="0"/>
              <a:t>OOP</a:t>
            </a:r>
            <a:r>
              <a:rPr lang="id-ID" dirty="0"/>
              <a:t>), kemungkinan besar yang akan dipakai sebagai bahan praktek adalah bahasa Java</a:t>
            </a:r>
            <a:r>
              <a:rPr lang="id-ID" dirty="0" smtClean="0"/>
              <a:t>.</a:t>
            </a:r>
          </a:p>
          <a:p>
            <a:pPr algn="just"/>
            <a:r>
              <a:rPr lang="id-ID" dirty="0"/>
              <a:t>Java bisa dipakai untuk membuat aplikasi desktop, membuat website (server side), hingga yang membuat Java seolah-oleh reborn adalah penggunaannya di aplikasi Android.</a:t>
            </a:r>
          </a:p>
          <a:p>
            <a:pPr algn="just"/>
            <a:r>
              <a:rPr lang="id-ID" dirty="0"/>
              <a:t>Java adalah bahasa </a:t>
            </a:r>
            <a:r>
              <a:rPr lang="id-ID" i="1" dirty="0"/>
              <a:t>native</a:t>
            </a:r>
            <a:r>
              <a:rPr lang="id-ID" dirty="0"/>
              <a:t> atau bahasa asli yang dipakai untuk membuat aplikasi android, sehingga jika anda berencana untuk fokus mempelajari pembuatan aplikasi android, maka belajar Java adalah pilihan yang paling tepat.</a:t>
            </a:r>
          </a:p>
          <a:p>
            <a:pPr algn="just"/>
            <a:endParaRPr lang="id-ID" dirty="0"/>
          </a:p>
          <a:p>
            <a:pPr algn="just"/>
            <a:endParaRPr lang="id-ID"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401080" cy="6429420"/>
          </a:xfrm>
        </p:spPr>
        <p:txBody>
          <a:bodyPr/>
          <a:lstStyle/>
          <a:p>
            <a:pPr algn="just"/>
            <a:r>
              <a:rPr lang="id-ID" sz="2800" dirty="0" smtClean="0"/>
              <a:t>Kembali yang berubah adalah nama class di baris 1 serta isi teks di baris 3. Perhatikan saya sengaja menghapus tanda titik koma di akhir baris 3. Berikut hasil ketika proses </a:t>
            </a:r>
            <a:r>
              <a:rPr lang="id-ID" sz="2800" b="1" dirty="0" smtClean="0"/>
              <a:t>compile</a:t>
            </a:r>
            <a:r>
              <a:rPr lang="id-ID" sz="2800" dirty="0" smtClean="0"/>
              <a:t> dengan </a:t>
            </a:r>
            <a:r>
              <a:rPr lang="id-ID" sz="2800" b="1" dirty="0" smtClean="0"/>
              <a:t>javac</a:t>
            </a:r>
            <a:r>
              <a:rPr lang="id-ID" sz="2800" dirty="0" smtClean="0"/>
              <a:t>:</a:t>
            </a:r>
          </a:p>
          <a:p>
            <a:pPr algn="just"/>
            <a:endParaRPr lang="id-ID" dirty="0"/>
          </a:p>
        </p:txBody>
      </p:sp>
      <p:pic>
        <p:nvPicPr>
          <p:cNvPr id="5" name="Picture 4"/>
          <p:cNvPicPr/>
          <p:nvPr/>
        </p:nvPicPr>
        <p:blipFill>
          <a:blip r:embed="rId2"/>
          <a:srcRect/>
          <a:stretch>
            <a:fillRect/>
          </a:stretch>
        </p:blipFill>
        <p:spPr bwMode="auto">
          <a:xfrm>
            <a:off x="214282" y="2000240"/>
            <a:ext cx="8929718" cy="485776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401080" cy="6429420"/>
          </a:xfrm>
        </p:spPr>
        <p:txBody>
          <a:bodyPr>
            <a:normAutofit/>
          </a:bodyPr>
          <a:lstStyle/>
          <a:p>
            <a:pPr algn="just"/>
            <a:r>
              <a:rPr lang="id-ID" sz="2400" dirty="0" smtClean="0"/>
              <a:t>Inilah tampilan ketika terjadi error. Kuncinya, fokus kepada pesan error yang tampil, yakni </a:t>
            </a:r>
            <a:r>
              <a:rPr lang="id-ID" sz="2400" b="1" dirty="0" smtClean="0"/>
              <a:t>error: ‘;’ expected</a:t>
            </a:r>
            <a:r>
              <a:rPr lang="id-ID" sz="2400" dirty="0" smtClean="0"/>
              <a:t>. Di sini </a:t>
            </a:r>
            <a:r>
              <a:rPr lang="id-ID" sz="2400" b="1" dirty="0" smtClean="0"/>
              <a:t>javac.exe</a:t>
            </a:r>
            <a:r>
              <a:rPr lang="id-ID" sz="2400" dirty="0" smtClean="0"/>
              <a:t> komplain karena di baris 3 seharusnya ada tanda titik koma ‘</a:t>
            </a:r>
            <a:r>
              <a:rPr lang="id-ID" sz="2400" b="1" dirty="0" smtClean="0"/>
              <a:t>;</a:t>
            </a:r>
            <a:r>
              <a:rPr lang="id-ID" sz="2400" dirty="0" smtClean="0"/>
              <a:t>‘.Tanda caret atau topi ” </a:t>
            </a:r>
            <a:r>
              <a:rPr lang="id-ID" sz="2400" b="1" dirty="0" smtClean="0"/>
              <a:t>^</a:t>
            </a:r>
            <a:r>
              <a:rPr lang="id-ID" sz="2400" dirty="0" smtClean="0"/>
              <a:t> ” juga menunjukkan posisi dari error yang di deteksi</a:t>
            </a:r>
            <a:r>
              <a:rPr lang="id-ID" sz="2400" dirty="0" smtClean="0"/>
              <a:t>.</a:t>
            </a:r>
          </a:p>
          <a:p>
            <a:pPr algn="just" fontAlgn="base"/>
            <a:r>
              <a:rPr lang="id-ID" sz="2400" dirty="0" smtClean="0"/>
              <a:t>Jika proses compile menghasilkan error, tidak akan ada file </a:t>
            </a:r>
            <a:r>
              <a:rPr lang="id-ID" sz="2400" b="1" dirty="0" smtClean="0"/>
              <a:t>.class</a:t>
            </a:r>
            <a:r>
              <a:rPr lang="id-ID" sz="2400" dirty="0" smtClean="0"/>
              <a:t> yang dibuat sampai masalah tersebut di atasi</a:t>
            </a:r>
            <a:r>
              <a:rPr lang="id-ID" sz="2400" dirty="0" smtClean="0"/>
              <a:t>.</a:t>
            </a:r>
            <a:endParaRPr lang="id-ID" sz="2400" dirty="0" smtClean="0"/>
          </a:p>
          <a:p>
            <a:pPr algn="just" fontAlgn="base"/>
            <a:r>
              <a:rPr lang="id-ID" sz="2400" dirty="0" smtClean="0"/>
              <a:t>Baik, silahkan tambah kembali tanda titik koma di akhir baris 3, kemudian sebagai gantinya hapus satu tanda kutip di akhir teks:</a:t>
            </a:r>
          </a:p>
          <a:p>
            <a:pPr fontAlgn="base"/>
            <a:endParaRPr lang="id-ID" sz="2400" dirty="0" smtClean="0"/>
          </a:p>
          <a:p>
            <a:pPr algn="just"/>
            <a:endParaRPr lang="id-ID" sz="2800" dirty="0"/>
          </a:p>
        </p:txBody>
      </p:sp>
      <p:pic>
        <p:nvPicPr>
          <p:cNvPr id="4" name="Picture 3"/>
          <p:cNvPicPr>
            <a:picLocks noChangeAspect="1" noChangeArrowheads="1"/>
          </p:cNvPicPr>
          <p:nvPr/>
        </p:nvPicPr>
        <p:blipFill>
          <a:blip r:embed="rId2"/>
          <a:srcRect/>
          <a:stretch>
            <a:fillRect/>
          </a:stretch>
        </p:blipFill>
        <p:spPr bwMode="auto">
          <a:xfrm>
            <a:off x="183140" y="4143380"/>
            <a:ext cx="8960860" cy="1571636"/>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401080" cy="6429420"/>
          </a:xfrm>
        </p:spPr>
        <p:txBody>
          <a:bodyPr/>
          <a:lstStyle/>
          <a:p>
            <a:pPr>
              <a:buNone/>
            </a:pPr>
            <a:r>
              <a:rPr lang="id-ID" dirty="0" smtClean="0"/>
              <a:t>	</a:t>
            </a:r>
            <a:r>
              <a:rPr lang="id-ID" dirty="0" smtClean="0"/>
              <a:t>Save </a:t>
            </a:r>
            <a:r>
              <a:rPr lang="id-ID" dirty="0" smtClean="0"/>
              <a:t>kembali file </a:t>
            </a:r>
            <a:r>
              <a:rPr lang="id-ID" b="1" dirty="0" smtClean="0"/>
              <a:t>AdaError.java</a:t>
            </a:r>
            <a:r>
              <a:rPr lang="id-ID" dirty="0" smtClean="0"/>
              <a:t> dan compile ulang:</a:t>
            </a:r>
          </a:p>
          <a:p>
            <a:endParaRPr lang="id-ID" dirty="0"/>
          </a:p>
        </p:txBody>
      </p:sp>
      <p:pic>
        <p:nvPicPr>
          <p:cNvPr id="5" name="Picture 4"/>
          <p:cNvPicPr/>
          <p:nvPr/>
        </p:nvPicPr>
        <p:blipFill>
          <a:blip r:embed="rId2"/>
          <a:srcRect/>
          <a:stretch>
            <a:fillRect/>
          </a:stretch>
        </p:blipFill>
        <p:spPr bwMode="auto">
          <a:xfrm>
            <a:off x="142876" y="1357298"/>
            <a:ext cx="8858280" cy="3357562"/>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401080" cy="6429420"/>
          </a:xfrm>
        </p:spPr>
        <p:txBody>
          <a:bodyPr/>
          <a:lstStyle/>
          <a:p>
            <a:pPr fontAlgn="base"/>
            <a:r>
              <a:rPr lang="id-ID" dirty="0" smtClean="0"/>
              <a:t>Kali ini pesan errornya adalah </a:t>
            </a:r>
            <a:r>
              <a:rPr lang="id-ID" b="1" dirty="0" smtClean="0"/>
              <a:t>unclosed string literal</a:t>
            </a:r>
            <a:r>
              <a:rPr lang="id-ID" dirty="0" smtClean="0"/>
              <a:t>, dimana </a:t>
            </a:r>
            <a:r>
              <a:rPr lang="id-ID" b="1" dirty="0" smtClean="0"/>
              <a:t>javac.exe</a:t>
            </a:r>
            <a:r>
              <a:rPr lang="id-ID" dirty="0" smtClean="0"/>
              <a:t> komplain karena ada string yang belum ditutup. Karakter topi ” </a:t>
            </a:r>
            <a:r>
              <a:rPr lang="id-ID" b="1" dirty="0" smtClean="0"/>
              <a:t>^</a:t>
            </a:r>
            <a:r>
              <a:rPr lang="id-ID" dirty="0" smtClean="0"/>
              <a:t> ” merujuk ke tanda kutip pertama, yakni tanda kutip yang tidak ditemukan pasangan penutup.</a:t>
            </a: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401080" cy="6429420"/>
          </a:xfrm>
        </p:spPr>
        <p:txBody>
          <a:bodyPr>
            <a:normAutofit fontScale="85000" lnSpcReduction="10000"/>
          </a:bodyPr>
          <a:lstStyle/>
          <a:p>
            <a:pPr algn="just" fontAlgn="base"/>
            <a:r>
              <a:rPr lang="id-ID" dirty="0" smtClean="0"/>
              <a:t>Kali ini pesan errornya adalah </a:t>
            </a:r>
            <a:r>
              <a:rPr lang="id-ID" b="1" dirty="0" smtClean="0"/>
              <a:t>unclosed string literal</a:t>
            </a:r>
            <a:r>
              <a:rPr lang="id-ID" dirty="0" smtClean="0"/>
              <a:t>, dimana </a:t>
            </a:r>
            <a:r>
              <a:rPr lang="id-ID" b="1" dirty="0" smtClean="0"/>
              <a:t>javac.exe</a:t>
            </a:r>
            <a:r>
              <a:rPr lang="id-ID" dirty="0" smtClean="0"/>
              <a:t> komplain karena ada string yang belum ditutup. Karakter topi ” </a:t>
            </a:r>
            <a:r>
              <a:rPr lang="id-ID" b="1" dirty="0" smtClean="0"/>
              <a:t>^</a:t>
            </a:r>
            <a:r>
              <a:rPr lang="id-ID" dirty="0" smtClean="0"/>
              <a:t> ” merujuk ke tanda kutip pertama, yakni tanda kutip yang tidak ditemukan pasangan penutup.</a:t>
            </a:r>
          </a:p>
          <a:p>
            <a:pPr algn="just" fontAlgn="base"/>
            <a:r>
              <a:rPr lang="id-ID" dirty="0" smtClean="0"/>
              <a:t>Inilah </a:t>
            </a:r>
            <a:r>
              <a:rPr lang="id-ID" dirty="0" smtClean="0"/>
              <a:t>beberapa pesan error yang akan kita temui selama pembuatan kode program dengan bahasa Java. Error merupakan hal yang sangat bisa dimaklumi. Programmer paling ahli sekalipun masih sering ketemu error. Selama anda bisa memahami error yang dimaksud, itu tidak masalah.</a:t>
            </a:r>
          </a:p>
          <a:p>
            <a:pPr algn="just" fontAlgn="base"/>
            <a:r>
              <a:rPr lang="id-ID" dirty="0" smtClean="0"/>
              <a:t>Jika merasa sudah buntu, silahkan copy paste pesan error tersebut ke Google. Besar kemungkinan sudah ada programmer lain yang menghadapi masalah serupa dan menjelaskan solusinya.</a:t>
            </a:r>
          </a:p>
          <a:p>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Latihan 1</a:t>
            </a:r>
            <a:r>
              <a:rPr lang="id-ID" dirty="0" smtClean="0"/>
              <a:t/>
            </a:r>
            <a:br>
              <a:rPr lang="id-ID" dirty="0" smtClean="0"/>
            </a:br>
            <a:endParaRPr lang="id-ID" dirty="0"/>
          </a:p>
        </p:txBody>
      </p:sp>
      <p:sp>
        <p:nvSpPr>
          <p:cNvPr id="3" name="Content Placeholder 2"/>
          <p:cNvSpPr>
            <a:spLocks noGrp="1"/>
          </p:cNvSpPr>
          <p:nvPr>
            <p:ph idx="1"/>
          </p:nvPr>
        </p:nvSpPr>
        <p:spPr>
          <a:xfrm>
            <a:off x="457200" y="1022888"/>
            <a:ext cx="8229600" cy="5477946"/>
          </a:xfrm>
        </p:spPr>
        <p:txBody>
          <a:bodyPr/>
          <a:lstStyle/>
          <a:p>
            <a:pPr marL="0" indent="0" algn="just">
              <a:buNone/>
            </a:pPr>
            <a:r>
              <a:rPr lang="id-ID" b="1" dirty="0" smtClean="0"/>
              <a:t>Menganalisa dan membenahi kesalahan pada </a:t>
            </a:r>
            <a:r>
              <a:rPr lang="id-ID" b="1" dirty="0" smtClean="0"/>
              <a:t>program</a:t>
            </a:r>
          </a:p>
          <a:p>
            <a:pPr lvl="0">
              <a:buNone/>
            </a:pPr>
            <a:r>
              <a:rPr lang="id-ID" dirty="0" smtClean="0"/>
              <a:t>1. Ketiklah </a:t>
            </a:r>
            <a:r>
              <a:rPr lang="id-ID" dirty="0" smtClean="0"/>
              <a:t>program berikut ini dan simpanlah dengan  nama Greeting.java</a:t>
            </a:r>
          </a:p>
          <a:p>
            <a:pPr>
              <a:buNone/>
            </a:pPr>
            <a:endParaRPr lang="id-ID" dirty="0" smtClean="0"/>
          </a:p>
          <a:p>
            <a:pPr>
              <a:buNone/>
            </a:pPr>
            <a:endParaRPr lang="id-ID" dirty="0" smtClean="0"/>
          </a:p>
          <a:p>
            <a:pPr>
              <a:buNone/>
            </a:pPr>
            <a:endParaRPr lang="id-ID" dirty="0" smtClean="0"/>
          </a:p>
          <a:p>
            <a:pPr marL="0" indent="0" algn="just">
              <a:buNone/>
            </a:pPr>
            <a:r>
              <a:rPr lang="id-ID" sz="2800" dirty="0" smtClean="0"/>
              <a:t>Lakukan kompilasi pada file tersebut dan amati hasilnya. Benahilah sehingga program tersebut dapat berjalan dengan baik.</a:t>
            </a:r>
          </a:p>
          <a:p>
            <a:pPr>
              <a:buNone/>
            </a:pPr>
            <a:endParaRPr lang="id-ID" dirty="0"/>
          </a:p>
        </p:txBody>
      </p:sp>
      <p:pic>
        <p:nvPicPr>
          <p:cNvPr id="41986" name="Picture 2"/>
          <p:cNvPicPr>
            <a:picLocks noChangeAspect="1" noChangeArrowheads="1"/>
          </p:cNvPicPr>
          <p:nvPr/>
        </p:nvPicPr>
        <p:blipFill>
          <a:blip r:embed="rId2"/>
          <a:srcRect/>
          <a:stretch>
            <a:fillRect/>
          </a:stretch>
        </p:blipFill>
        <p:spPr bwMode="auto">
          <a:xfrm>
            <a:off x="500034" y="3286123"/>
            <a:ext cx="8404133" cy="1441009"/>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Pengertian Bahasa Pemrograman Java</a:t>
            </a:r>
            <a:br>
              <a:rPr lang="id-ID" b="1" dirty="0"/>
            </a:br>
            <a:endParaRPr lang="id-ID" dirty="0"/>
          </a:p>
        </p:txBody>
      </p:sp>
      <p:sp>
        <p:nvSpPr>
          <p:cNvPr id="3" name="Content Placeholder 2"/>
          <p:cNvSpPr>
            <a:spLocks noGrp="1"/>
          </p:cNvSpPr>
          <p:nvPr>
            <p:ph idx="1"/>
          </p:nvPr>
        </p:nvSpPr>
        <p:spPr/>
        <p:txBody>
          <a:bodyPr/>
          <a:lstStyle/>
          <a:p>
            <a:pPr algn="just" fontAlgn="base">
              <a:buNone/>
            </a:pPr>
            <a:r>
              <a:rPr lang="id-ID" dirty="0" smtClean="0"/>
              <a:t>	adalah </a:t>
            </a:r>
            <a:r>
              <a:rPr lang="id-ID" dirty="0"/>
              <a:t>“</a:t>
            </a:r>
            <a:r>
              <a:rPr lang="id-ID" i="1" dirty="0"/>
              <a:t>bahasa pemrograman umum (general-purpose) yang konkuren (menjalankan banyak hal secara bersamaan), berbasis class, berorientasi object dan dirancang secara khusus agar tidak bergantung pada sistem tertentu</a:t>
            </a:r>
            <a:r>
              <a:rPr lang="id-ID" dirty="0"/>
              <a:t>“.</a:t>
            </a:r>
          </a:p>
          <a:p>
            <a:pPr fontAlgn="base"/>
            <a:r>
              <a:rPr lang="id-ID" b="1" dirty="0"/>
              <a:t> </a:t>
            </a:r>
          </a:p>
          <a:p>
            <a:pPr>
              <a:buNone/>
            </a:pP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Sejarah Bahasa Java</a:t>
            </a:r>
          </a:p>
        </p:txBody>
      </p:sp>
      <p:sp>
        <p:nvSpPr>
          <p:cNvPr id="3" name="Content Placeholder 2"/>
          <p:cNvSpPr>
            <a:spLocks noGrp="1"/>
          </p:cNvSpPr>
          <p:nvPr>
            <p:ph idx="1"/>
          </p:nvPr>
        </p:nvSpPr>
        <p:spPr/>
        <p:txBody>
          <a:bodyPr/>
          <a:lstStyle/>
          <a:p>
            <a:r>
              <a:rPr lang="id-ID" dirty="0" smtClean="0"/>
              <a:t>Bisa anda searching di “mbah” Google</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id-ID" dirty="0" smtClean="0"/>
              <a:t/>
            </a:r>
            <a:br>
              <a:rPr lang="id-ID" dirty="0" smtClean="0"/>
            </a:br>
            <a:r>
              <a:rPr lang="id-ID" dirty="0"/>
              <a:t/>
            </a:r>
            <a:br>
              <a:rPr lang="id-ID" dirty="0"/>
            </a:br>
            <a:r>
              <a:rPr lang="id-ID" b="1" dirty="0" smtClean="0"/>
              <a:t>Mencoba </a:t>
            </a:r>
            <a:r>
              <a:rPr lang="id-ID" b="1" dirty="0"/>
              <a:t>Hasil Pengaturan Path</a:t>
            </a:r>
            <a:r>
              <a:rPr lang="id-ID" dirty="0"/>
              <a:t/>
            </a:r>
            <a:br>
              <a:rPr lang="id-ID" dirty="0"/>
            </a:br>
            <a:r>
              <a:rPr lang="id-ID" dirty="0" smtClean="0"/>
              <a:t/>
            </a:r>
            <a:br>
              <a:rPr lang="id-ID" dirty="0" smtClean="0"/>
            </a:br>
            <a:endParaRPr lang="id-ID" dirty="0"/>
          </a:p>
        </p:txBody>
      </p:sp>
      <p:sp>
        <p:nvSpPr>
          <p:cNvPr id="3" name="Content Placeholder 2"/>
          <p:cNvSpPr>
            <a:spLocks noGrp="1"/>
          </p:cNvSpPr>
          <p:nvPr>
            <p:ph idx="1"/>
          </p:nvPr>
        </p:nvSpPr>
        <p:spPr>
          <a:xfrm>
            <a:off x="285720" y="1600200"/>
            <a:ext cx="8572560" cy="4829196"/>
          </a:xfrm>
        </p:spPr>
        <p:txBody>
          <a:bodyPr>
            <a:normAutofit fontScale="92500" lnSpcReduction="20000"/>
          </a:bodyPr>
          <a:lstStyle/>
          <a:p>
            <a:pPr algn="just" fontAlgn="base"/>
            <a:r>
              <a:rPr lang="id-ID" dirty="0" smtClean="0"/>
              <a:t>Memeriksa </a:t>
            </a:r>
            <a:r>
              <a:rPr lang="id-ID" dirty="0"/>
              <a:t>apakah settingan path sudah benar atau belum. Silahkan tutup jendela cmd Windows apabila masih terbuka, lalu buka kembali.</a:t>
            </a:r>
          </a:p>
          <a:p>
            <a:pPr algn="just" fontAlgn="base"/>
            <a:r>
              <a:rPr lang="id-ID" dirty="0"/>
              <a:t>Kembali, secara default directory aktif cmd ada di </a:t>
            </a:r>
            <a:r>
              <a:rPr lang="id-ID" b="1" dirty="0"/>
              <a:t>C:\</a:t>
            </a:r>
            <a:r>
              <a:rPr lang="id-ID" b="1" dirty="0" smtClean="0"/>
              <a:t>Users\7</a:t>
            </a:r>
            <a:r>
              <a:rPr lang="id-ID" dirty="0" smtClean="0"/>
              <a:t>. </a:t>
            </a:r>
            <a:r>
              <a:rPr lang="id-ID" dirty="0"/>
              <a:t>Langsung saja kita test apakah cmd Windows bisa mencari file </a:t>
            </a:r>
            <a:r>
              <a:rPr lang="id-ID" b="1" dirty="0"/>
              <a:t>java.exe</a:t>
            </a:r>
            <a:r>
              <a:rPr lang="id-ID" dirty="0"/>
              <a:t> dengan mengetik perintah </a:t>
            </a:r>
            <a:r>
              <a:rPr lang="id-ID" b="1" dirty="0"/>
              <a:t>java.exe -version</a:t>
            </a:r>
            <a:r>
              <a:rPr lang="id-ID" dirty="0"/>
              <a:t>. Jika tampil teks berikut:</a:t>
            </a:r>
          </a:p>
          <a:p>
            <a:pPr fontAlgn="base">
              <a:buNone/>
            </a:pPr>
            <a:r>
              <a:rPr lang="id-ID" sz="2100" dirty="0" smtClean="0">
                <a:latin typeface="Courier New" pitchFamily="49" charset="0"/>
                <a:cs typeface="Courier New" pitchFamily="49" charset="0"/>
              </a:rPr>
              <a:t>	java </a:t>
            </a:r>
            <a:r>
              <a:rPr lang="id-ID" sz="2100" dirty="0">
                <a:latin typeface="Courier New" pitchFamily="49" charset="0"/>
                <a:cs typeface="Courier New" pitchFamily="49" charset="0"/>
              </a:rPr>
              <a:t>12.0.1 2019-04-16</a:t>
            </a:r>
          </a:p>
          <a:p>
            <a:pPr fontAlgn="base">
              <a:buNone/>
            </a:pPr>
            <a:r>
              <a:rPr lang="id-ID" sz="2100" dirty="0" smtClean="0">
                <a:latin typeface="Courier New" pitchFamily="49" charset="0"/>
                <a:cs typeface="Courier New" pitchFamily="49" charset="0"/>
              </a:rPr>
              <a:t>	Java(TM</a:t>
            </a:r>
            <a:r>
              <a:rPr lang="id-ID" sz="2100" dirty="0">
                <a:latin typeface="Courier New" pitchFamily="49" charset="0"/>
                <a:cs typeface="Courier New" pitchFamily="49" charset="0"/>
              </a:rPr>
              <a:t>) SE Runtime Environment (build 12.0.1+12)</a:t>
            </a:r>
          </a:p>
          <a:p>
            <a:pPr fontAlgn="base">
              <a:buNone/>
            </a:pPr>
            <a:r>
              <a:rPr lang="id-ID" sz="2100" dirty="0" smtClean="0">
                <a:latin typeface="Courier New" pitchFamily="49" charset="0"/>
                <a:cs typeface="Courier New" pitchFamily="49" charset="0"/>
              </a:rPr>
              <a:t>	Java </a:t>
            </a:r>
            <a:r>
              <a:rPr lang="id-ID" sz="2100" dirty="0">
                <a:latin typeface="Courier New" pitchFamily="49" charset="0"/>
                <a:cs typeface="Courier New" pitchFamily="49" charset="0"/>
              </a:rPr>
              <a:t>HotSpot(TM) 64-Bit Server VM (build 12.0.1+12, mixed mode, sharing)</a:t>
            </a:r>
          </a:p>
          <a:p>
            <a:pPr fontAlgn="base">
              <a:buNone/>
            </a:pPr>
            <a:r>
              <a:rPr lang="id-ID" dirty="0" smtClean="0"/>
              <a:t>	Maka </a:t>
            </a:r>
            <a:r>
              <a:rPr lang="id-ID" dirty="0"/>
              <a:t>artinya settingan path sudah sukses. Sip!</a:t>
            </a:r>
          </a:p>
          <a:p>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Pengertian Teks Editor dan IDE</a:t>
            </a:r>
            <a:br>
              <a:rPr lang="id-ID" dirty="0"/>
            </a:br>
            <a:endParaRPr lang="id-ID" dirty="0"/>
          </a:p>
        </p:txBody>
      </p:sp>
      <p:sp>
        <p:nvSpPr>
          <p:cNvPr id="3" name="Content Placeholder 2"/>
          <p:cNvSpPr>
            <a:spLocks noGrp="1"/>
          </p:cNvSpPr>
          <p:nvPr>
            <p:ph idx="1"/>
          </p:nvPr>
        </p:nvSpPr>
        <p:spPr>
          <a:xfrm>
            <a:off x="457200" y="857232"/>
            <a:ext cx="8229600" cy="6000768"/>
          </a:xfrm>
        </p:spPr>
        <p:txBody>
          <a:bodyPr>
            <a:normAutofit fontScale="70000" lnSpcReduction="20000"/>
          </a:bodyPr>
          <a:lstStyle/>
          <a:p>
            <a:pPr fontAlgn="base"/>
            <a:r>
              <a:rPr lang="id-ID" dirty="0"/>
              <a:t>Untuk menulis kode program Java, tersedia 2 pilihan: menggunakan </a:t>
            </a:r>
            <a:r>
              <a:rPr lang="id-ID" b="1" dirty="0"/>
              <a:t>text editor</a:t>
            </a:r>
            <a:r>
              <a:rPr lang="id-ID" dirty="0"/>
              <a:t> atau memakai </a:t>
            </a:r>
            <a:r>
              <a:rPr lang="id-ID" b="1" dirty="0"/>
              <a:t>IDE</a:t>
            </a:r>
            <a:r>
              <a:rPr lang="id-ID" dirty="0"/>
              <a:t> (Integrated Development Environment).</a:t>
            </a:r>
          </a:p>
          <a:p>
            <a:pPr algn="just" fontAlgn="base"/>
            <a:r>
              <a:rPr lang="id-ID" dirty="0"/>
              <a:t> </a:t>
            </a:r>
            <a:r>
              <a:rPr lang="id-ID" dirty="0" smtClean="0"/>
              <a:t>T</a:t>
            </a:r>
            <a:r>
              <a:rPr lang="id-ID" b="1" dirty="0" smtClean="0"/>
              <a:t>ext </a:t>
            </a:r>
            <a:r>
              <a:rPr lang="id-ID" b="1" dirty="0"/>
              <a:t>editor</a:t>
            </a:r>
            <a:r>
              <a:rPr lang="id-ID" dirty="0"/>
              <a:t> adalah aplikasi yang dirancang secara khusus untuk menulis teks. Aplikasi jenis ini biasanya ringan dan memiliki fitur standar seperti penomoran baris (</a:t>
            </a:r>
            <a:r>
              <a:rPr lang="id-ID" i="1" dirty="0"/>
              <a:t>line numbering</a:t>
            </a:r>
            <a:r>
              <a:rPr lang="id-ID" dirty="0"/>
              <a:t>) dan pewarnaan kode program (</a:t>
            </a:r>
            <a:r>
              <a:rPr lang="id-ID" i="1" dirty="0"/>
              <a:t>syntax highlighting</a:t>
            </a:r>
            <a:r>
              <a:rPr lang="id-ID" dirty="0" smtClean="0"/>
              <a:t>).</a:t>
            </a:r>
          </a:p>
          <a:p>
            <a:pPr fontAlgn="base"/>
            <a:r>
              <a:rPr lang="id-ID" dirty="0" smtClean="0"/>
              <a:t>Pilihan </a:t>
            </a:r>
            <a:r>
              <a:rPr lang="id-ID" dirty="0"/>
              <a:t>text editor </a:t>
            </a:r>
            <a:r>
              <a:rPr lang="id-ID" dirty="0" smtClean="0"/>
              <a:t>yang </a:t>
            </a:r>
            <a:r>
              <a:rPr lang="id-ID" dirty="0"/>
              <a:t>cukup populer adalah </a:t>
            </a:r>
            <a:r>
              <a:rPr lang="id-ID" b="1" dirty="0"/>
              <a:t>Notepad++</a:t>
            </a:r>
            <a:r>
              <a:rPr lang="id-ID" dirty="0"/>
              <a:t>, </a:t>
            </a:r>
            <a:r>
              <a:rPr lang="id-ID" b="1" dirty="0"/>
              <a:t>Sublime Text</a:t>
            </a:r>
            <a:r>
              <a:rPr lang="id-ID" dirty="0"/>
              <a:t>, </a:t>
            </a:r>
            <a:r>
              <a:rPr lang="id-ID" b="1" dirty="0"/>
              <a:t>Atom</a:t>
            </a:r>
            <a:r>
              <a:rPr lang="id-ID" dirty="0"/>
              <a:t>, dan </a:t>
            </a:r>
            <a:r>
              <a:rPr lang="id-ID" b="1" dirty="0"/>
              <a:t>VS Code</a:t>
            </a:r>
            <a:r>
              <a:rPr lang="id-ID" dirty="0"/>
              <a:t>. Aplikasi </a:t>
            </a:r>
            <a:r>
              <a:rPr lang="id-ID" b="1" dirty="0"/>
              <a:t>Notepad</a:t>
            </a:r>
            <a:r>
              <a:rPr lang="id-ID" dirty="0"/>
              <a:t> bawaan Windows sebenarnya juga termasuk text editor, namun kurang pas dipakai untuk membuat program karena terlalu sederhana, misalnya tidak memiliki penomoran baris.</a:t>
            </a:r>
          </a:p>
          <a:p>
            <a:pPr fontAlgn="base"/>
            <a:r>
              <a:rPr lang="id-ID" dirty="0"/>
              <a:t>Selain text editor, </a:t>
            </a:r>
            <a:r>
              <a:rPr lang="id-ID" dirty="0" smtClean="0"/>
              <a:t>menggunakan</a:t>
            </a:r>
            <a:r>
              <a:rPr lang="id-ID" dirty="0"/>
              <a:t> </a:t>
            </a:r>
            <a:r>
              <a:rPr lang="id-ID" b="1" dirty="0"/>
              <a:t>IDE</a:t>
            </a:r>
            <a:r>
              <a:rPr lang="id-ID" dirty="0"/>
              <a:t> (</a:t>
            </a:r>
            <a:r>
              <a:rPr lang="id-ID" i="1" dirty="0"/>
              <a:t>Integrated Development Environment</a:t>
            </a:r>
            <a:r>
              <a:rPr lang="id-ID" dirty="0"/>
              <a:t>). </a:t>
            </a:r>
            <a:r>
              <a:rPr lang="id-ID" b="1" dirty="0"/>
              <a:t>IDE</a:t>
            </a:r>
            <a:r>
              <a:rPr lang="id-ID" dirty="0"/>
              <a:t> ini bisa disebut sebagai “text editor kelas berat” karena fiturnya sangat banyak. Sebab itu pula ukuran file IDE jauh lebih besar daripada text editor biasa.</a:t>
            </a:r>
          </a:p>
          <a:p>
            <a:pPr fontAlgn="base"/>
            <a:r>
              <a:rPr lang="id-ID" dirty="0" smtClean="0"/>
              <a:t>Pilihan </a:t>
            </a:r>
            <a:r>
              <a:rPr lang="id-ID" dirty="0"/>
              <a:t>IDE populer untuk bahasa Java adalah </a:t>
            </a:r>
            <a:r>
              <a:rPr lang="id-ID" b="1" dirty="0"/>
              <a:t>Eclipse</a:t>
            </a:r>
            <a:r>
              <a:rPr lang="id-ID" dirty="0"/>
              <a:t>, </a:t>
            </a:r>
            <a:r>
              <a:rPr lang="id-ID" b="1" dirty="0"/>
              <a:t>NetBeans</a:t>
            </a:r>
            <a:r>
              <a:rPr lang="id-ID" dirty="0"/>
              <a:t> dan </a:t>
            </a:r>
            <a:r>
              <a:rPr lang="id-ID" b="1" dirty="0"/>
              <a:t>IntelliJ IDEA</a:t>
            </a:r>
            <a:r>
              <a:rPr lang="id-ID" dirty="0"/>
              <a:t>. Salah satu fitur dari IDE adalah kita bisa menulis, menjalankan dan melihat error kode program Java di satu tempat saja</a:t>
            </a:r>
          </a:p>
          <a:p>
            <a:pPr algn="just" fontAlgn="base"/>
            <a:endParaRPr lang="id-ID" dirty="0"/>
          </a:p>
          <a:p>
            <a:pPr fontAlgn="base"/>
            <a:endParaRPr lang="id-ID" dirty="0"/>
          </a:p>
          <a:p>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Program Java Pertama</a:t>
            </a:r>
            <a:br>
              <a:rPr lang="id-ID" b="1" dirty="0"/>
            </a:br>
            <a:endParaRPr lang="id-ID" dirty="0"/>
          </a:p>
        </p:txBody>
      </p:sp>
      <p:sp>
        <p:nvSpPr>
          <p:cNvPr id="3" name="Content Placeholder 2"/>
          <p:cNvSpPr>
            <a:spLocks noGrp="1"/>
          </p:cNvSpPr>
          <p:nvPr>
            <p:ph idx="1"/>
          </p:nvPr>
        </p:nvSpPr>
        <p:spPr/>
        <p:txBody>
          <a:bodyPr/>
          <a:lstStyle/>
          <a:p>
            <a:pPr algn="just"/>
            <a:r>
              <a:rPr lang="id-ID" dirty="0"/>
              <a:t>Agar lebih rapi, saya akan buat sebuah folder khusus </a:t>
            </a:r>
            <a:r>
              <a:rPr lang="id-ID" b="1" dirty="0" smtClean="0"/>
              <a:t>belajar_java</a:t>
            </a:r>
            <a:r>
              <a:rPr lang="id-ID" dirty="0"/>
              <a:t> di dalam drive </a:t>
            </a:r>
            <a:r>
              <a:rPr lang="id-ID" b="1" dirty="0" smtClean="0"/>
              <a:t>D</a:t>
            </a:r>
          </a:p>
          <a:p>
            <a:pPr algn="just"/>
            <a:r>
              <a:rPr lang="id-ID" dirty="0"/>
              <a:t>Semua file dalam </a:t>
            </a:r>
            <a:r>
              <a:rPr lang="id-ID" dirty="0" smtClean="0"/>
              <a:t>Materi akan </a:t>
            </a:r>
            <a:r>
              <a:rPr lang="id-ID" dirty="0"/>
              <a:t>berada di dalam folder ini. Namun ini tidak wajib, anda bisa menempatkan file Java dimana saja.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PETUNJUK PRAKTIKUM</a:t>
            </a:r>
            <a:endParaRPr lang="id-ID" dirty="0"/>
          </a:p>
        </p:txBody>
      </p:sp>
      <p:sp>
        <p:nvSpPr>
          <p:cNvPr id="3" name="Content Placeholder 2"/>
          <p:cNvSpPr>
            <a:spLocks noGrp="1"/>
          </p:cNvSpPr>
          <p:nvPr>
            <p:ph idx="1"/>
          </p:nvPr>
        </p:nvSpPr>
        <p:spPr/>
        <p:txBody>
          <a:bodyPr/>
          <a:lstStyle/>
          <a:p>
            <a:pPr marL="514350" indent="-514350" algn="just">
              <a:buAutoNum type="arabicPeriod"/>
            </a:pPr>
            <a:r>
              <a:rPr lang="id-ID" dirty="0" smtClean="0"/>
              <a:t>silahkan </a:t>
            </a:r>
            <a:r>
              <a:rPr lang="id-ID" dirty="0"/>
              <a:t>buka Notepad++ dan buat sebuah file baru dengan cara klik menu </a:t>
            </a:r>
            <a:r>
              <a:rPr lang="id-ID" b="1" dirty="0"/>
              <a:t>File -&gt; New</a:t>
            </a:r>
            <a:r>
              <a:rPr lang="id-ID" dirty="0"/>
              <a:t> atau tekan kombinasi </a:t>
            </a:r>
            <a:r>
              <a:rPr lang="id-ID" b="1" dirty="0"/>
              <a:t>CRTL + N</a:t>
            </a:r>
            <a:r>
              <a:rPr lang="id-ID" dirty="0" smtClean="0"/>
              <a:t>.</a:t>
            </a:r>
          </a:p>
          <a:p>
            <a:pPr marL="514350" indent="-514350">
              <a:buAutoNum type="arabicPeriod"/>
            </a:pPr>
            <a:r>
              <a:rPr lang="id-ID" dirty="0" smtClean="0"/>
              <a:t>K</a:t>
            </a:r>
            <a:r>
              <a:rPr lang="da-DK" dirty="0" smtClean="0"/>
              <a:t>etik kode </a:t>
            </a:r>
            <a:r>
              <a:rPr lang="da-DK" dirty="0"/>
              <a:t>program </a:t>
            </a:r>
            <a:r>
              <a:rPr lang="da-DK" dirty="0" smtClean="0"/>
              <a:t>berikut</a:t>
            </a:r>
            <a:r>
              <a:rPr lang="id-ID" dirty="0" smtClean="0"/>
              <a:t>:</a:t>
            </a:r>
            <a:endParaRPr lang="id-ID" dirty="0"/>
          </a:p>
          <a:p>
            <a:pPr marL="514350" indent="-514350">
              <a:buAutoNum type="arabicPeriod"/>
            </a:pPr>
            <a:endParaRPr lang="id-ID" dirty="0"/>
          </a:p>
        </p:txBody>
      </p:sp>
      <p:pic>
        <p:nvPicPr>
          <p:cNvPr id="4" name="Picture 3"/>
          <p:cNvPicPr/>
          <p:nvPr/>
        </p:nvPicPr>
        <p:blipFill>
          <a:blip r:embed="rId2"/>
          <a:srcRect l="7797" t="50296" r="57032" b="35799"/>
          <a:stretch>
            <a:fillRect/>
          </a:stretch>
        </p:blipFill>
        <p:spPr bwMode="auto">
          <a:xfrm>
            <a:off x="1071538" y="3857628"/>
            <a:ext cx="6357982" cy="19288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143668"/>
          </a:xfrm>
        </p:spPr>
        <p:txBody>
          <a:bodyPr/>
          <a:lstStyle/>
          <a:p>
            <a:pPr algn="just"/>
            <a:r>
              <a:rPr lang="id-ID" dirty="0" smtClean="0"/>
              <a:t>Setelah </a:t>
            </a:r>
            <a:r>
              <a:rPr lang="id-ID" dirty="0"/>
              <a:t>menulis kode program di atas (pastikan sama persis sampai ke titik koma), save ke dalam folder </a:t>
            </a:r>
            <a:r>
              <a:rPr lang="id-ID" b="1" dirty="0"/>
              <a:t>D:\belajar_java</a:t>
            </a:r>
            <a:r>
              <a:rPr lang="id-ID" dirty="0"/>
              <a:t> dengan nama file </a:t>
            </a:r>
            <a:r>
              <a:rPr lang="id-ID" b="1" dirty="0"/>
              <a:t>Hello.java</a:t>
            </a:r>
            <a:r>
              <a:rPr lang="id-ID" dirty="0"/>
              <a:t>.</a:t>
            </a:r>
          </a:p>
        </p:txBody>
      </p:sp>
      <p:pic>
        <p:nvPicPr>
          <p:cNvPr id="4" name="Picture 3"/>
          <p:cNvPicPr/>
          <p:nvPr/>
        </p:nvPicPr>
        <p:blipFill>
          <a:blip r:embed="rId2"/>
          <a:srcRect/>
          <a:stretch>
            <a:fillRect/>
          </a:stretch>
        </p:blipFill>
        <p:spPr bwMode="auto">
          <a:xfrm>
            <a:off x="928662" y="2571744"/>
            <a:ext cx="7858180" cy="39290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383</Words>
  <Application>Microsoft Office PowerPoint</Application>
  <PresentationFormat>On-screen Show (4:3)</PresentationFormat>
  <Paragraphs>87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Pengantar Bahasa Pemrograman Java </vt:lpstr>
      <vt:lpstr>Mengapa Harus Belajar Bahasa Java? </vt:lpstr>
      <vt:lpstr>Pengertian Bahasa Pemrograman Java </vt:lpstr>
      <vt:lpstr>Sejarah Bahasa Java</vt:lpstr>
      <vt:lpstr>  Mencoba Hasil Pengaturan Path  </vt:lpstr>
      <vt:lpstr>Pengertian Teks Editor dan IDE </vt:lpstr>
      <vt:lpstr>Program Java Pertama </vt:lpstr>
      <vt:lpstr>PETUNJUK PRAKTIKUM</vt:lpstr>
      <vt:lpstr>Slide 9</vt:lpstr>
      <vt:lpstr>Slide 10</vt:lpstr>
      <vt:lpstr>Cara Men-compile kode Program Java (javac.exe)</vt:lpstr>
      <vt:lpstr>Slide 12</vt:lpstr>
      <vt:lpstr>Slide 13</vt:lpstr>
      <vt:lpstr>Menjalankan Java Byte Code (java.exe) </vt:lpstr>
      <vt:lpstr>Slide 15</vt:lpstr>
      <vt:lpstr>Berikut proses yang sudah kita buat dalam membuat program dijava</vt:lpstr>
      <vt:lpstr>Melihat Pesan Error Kode Program Java </vt:lpstr>
      <vt:lpstr>Slide 18</vt:lpstr>
      <vt:lpstr>Melihat Pesan Error di Java </vt:lpstr>
      <vt:lpstr>Slide 20</vt:lpstr>
      <vt:lpstr>Slide 21</vt:lpstr>
      <vt:lpstr>Slide 22</vt:lpstr>
      <vt:lpstr>Slide 23</vt:lpstr>
      <vt:lpstr>Slide 24</vt:lpstr>
      <vt:lpstr>Latihan 1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Bahasa Pemrograman Java </dc:title>
  <dc:creator>7</dc:creator>
  <cp:lastModifiedBy>7</cp:lastModifiedBy>
  <cp:revision>4</cp:revision>
  <dcterms:created xsi:type="dcterms:W3CDTF">2020-02-05T01:56:53Z</dcterms:created>
  <dcterms:modified xsi:type="dcterms:W3CDTF">2020-02-05T07:11:33Z</dcterms:modified>
</cp:coreProperties>
</file>