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86" r:id="rId4"/>
    <p:sldId id="287" r:id="rId5"/>
    <p:sldId id="259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81" r:id="rId20"/>
    <p:sldId id="282" r:id="rId21"/>
    <p:sldId id="283" r:id="rId22"/>
    <p:sldId id="284" r:id="rId23"/>
    <p:sldId id="275" r:id="rId24"/>
    <p:sldId id="276" r:id="rId25"/>
    <p:sldId id="277" r:id="rId26"/>
    <p:sldId id="278" r:id="rId27"/>
    <p:sldId id="279" r:id="rId28"/>
    <p:sldId id="280" r:id="rId29"/>
    <p:sldId id="272" r:id="rId30"/>
    <p:sldId id="288" r:id="rId31"/>
    <p:sldId id="285" r:id="rId32"/>
    <p:sldId id="258" r:id="rId3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32" autoAdjust="0"/>
    <p:restoredTop sz="94660"/>
  </p:normalViewPr>
  <p:slideViewPr>
    <p:cSldViewPr>
      <p:cViewPr varScale="1">
        <p:scale>
          <a:sx n="61" d="100"/>
          <a:sy n="61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242E5-1539-418A-9227-23E6C69042D5}" type="datetimeFigureOut">
              <a:rPr lang="id-ID" smtClean="0"/>
              <a:pPr/>
              <a:t>01/12/2019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EBB3E-0B39-4893-B848-94881B3712B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90957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91BB-1C4E-42D8-907A-6D2FB8F4157A}" type="datetimeFigureOut">
              <a:rPr lang="id-ID" smtClean="0"/>
              <a:pPr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2319-63C5-49F1-B416-3E623C8BD1EA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91BB-1C4E-42D8-907A-6D2FB8F4157A}" type="datetimeFigureOut">
              <a:rPr lang="id-ID" smtClean="0"/>
              <a:pPr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2319-63C5-49F1-B416-3E623C8BD1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91BB-1C4E-42D8-907A-6D2FB8F4157A}" type="datetimeFigureOut">
              <a:rPr lang="id-ID" smtClean="0"/>
              <a:pPr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2319-63C5-49F1-B416-3E623C8BD1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91BB-1C4E-42D8-907A-6D2FB8F4157A}" type="datetimeFigureOut">
              <a:rPr lang="id-ID" smtClean="0"/>
              <a:pPr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2319-63C5-49F1-B416-3E623C8BD1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91BB-1C4E-42D8-907A-6D2FB8F4157A}" type="datetimeFigureOut">
              <a:rPr lang="id-ID" smtClean="0"/>
              <a:pPr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2319-63C5-49F1-B416-3E623C8BD1EA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91BB-1C4E-42D8-907A-6D2FB8F4157A}" type="datetimeFigureOut">
              <a:rPr lang="id-ID" smtClean="0"/>
              <a:pPr/>
              <a:t>01/12/2019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2319-63C5-49F1-B416-3E623C8BD1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91BB-1C4E-42D8-907A-6D2FB8F4157A}" type="datetimeFigureOut">
              <a:rPr lang="id-ID" smtClean="0"/>
              <a:pPr/>
              <a:t>01/12/2019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2319-63C5-49F1-B416-3E623C8BD1EA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91BB-1C4E-42D8-907A-6D2FB8F4157A}" type="datetimeFigureOut">
              <a:rPr lang="id-ID" smtClean="0"/>
              <a:pPr/>
              <a:t>01/12/2019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2319-63C5-49F1-B416-3E623C8BD1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91BB-1C4E-42D8-907A-6D2FB8F4157A}" type="datetimeFigureOut">
              <a:rPr lang="id-ID" smtClean="0"/>
              <a:pPr/>
              <a:t>01/12/2019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2319-63C5-49F1-B416-3E623C8BD1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91BB-1C4E-42D8-907A-6D2FB8F4157A}" type="datetimeFigureOut">
              <a:rPr lang="id-ID" smtClean="0"/>
              <a:pPr/>
              <a:t>01/12/2019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2319-63C5-49F1-B416-3E623C8BD1EA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91BB-1C4E-42D8-907A-6D2FB8F4157A}" type="datetimeFigureOut">
              <a:rPr lang="id-ID" smtClean="0"/>
              <a:pPr/>
              <a:t>01/12/2019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2319-63C5-49F1-B416-3E623C8BD1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77591BB-1C4E-42D8-907A-6D2FB8F4157A}" type="datetimeFigureOut">
              <a:rPr lang="id-ID" smtClean="0"/>
              <a:pPr/>
              <a:t>01/12/2019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0E82319-63C5-49F1-B416-3E623C8BD1E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4400" dirty="0" smtClean="0"/>
              <a:t/>
            </a:r>
            <a:br>
              <a:rPr lang="id-ID" sz="4400" dirty="0" smtClean="0"/>
            </a:br>
            <a:r>
              <a:rPr lang="id-ID" sz="4400" dirty="0" smtClean="0"/>
              <a:t>collaboration diagram</a:t>
            </a:r>
            <a:endParaRPr lang="id-ID" sz="4400" dirty="0"/>
          </a:p>
        </p:txBody>
      </p:sp>
      <p:pic>
        <p:nvPicPr>
          <p:cNvPr id="4" name="Picture 3" descr="http://ts4.mm.bing.net/th?id=H.4804587521638511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645024"/>
            <a:ext cx="23812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4648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Contoh 1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mtClean="0"/>
              <a:t>Sequence </a:t>
            </a:r>
          </a:p>
          <a:p>
            <a:pPr marL="0" indent="0">
              <a:buNone/>
            </a:pPr>
            <a:r>
              <a:rPr lang="id-ID" smtClean="0"/>
              <a:t>diagram</a:t>
            </a:r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28799"/>
            <a:ext cx="637222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623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Collaboration Diagram</a:t>
            </a:r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68613"/>
            <a:ext cx="7202426" cy="4612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334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Contoh 2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mtClean="0"/>
              <a:t>Sequence </a:t>
            </a:r>
          </a:p>
          <a:p>
            <a:pPr marL="0" indent="0">
              <a:buNone/>
            </a:pPr>
            <a:r>
              <a:rPr lang="id-ID" smtClean="0"/>
              <a:t>Diagram</a:t>
            </a:r>
            <a:endParaRPr lang="id-ID"/>
          </a:p>
        </p:txBody>
      </p:sp>
      <p:pic>
        <p:nvPicPr>
          <p:cNvPr id="4" name="Picture 4" descr="18fig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712" y="1655799"/>
            <a:ext cx="6962775" cy="4905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6528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mtClean="0"/>
              <a:t>Collaboration</a:t>
            </a:r>
          </a:p>
          <a:p>
            <a:pPr marL="0" indent="0">
              <a:buNone/>
            </a:pPr>
            <a:r>
              <a:rPr lang="id-ID" smtClean="0"/>
              <a:t>Diagram</a:t>
            </a:r>
            <a:endParaRPr lang="id-ID"/>
          </a:p>
        </p:txBody>
      </p:sp>
      <p:pic>
        <p:nvPicPr>
          <p:cNvPr id="4" name="Picture 4" descr="18fig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40188" y="2060848"/>
            <a:ext cx="6549899" cy="4797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1605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Fun Example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628800"/>
            <a:ext cx="6656388" cy="49720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4519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Sequence Diagram</a:t>
            </a:r>
            <a:endParaRPr lang="id-ID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2276872"/>
            <a:ext cx="7772400" cy="411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2921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2132856"/>
            <a:ext cx="7772400" cy="411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185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mtClean="0"/>
              <a:t>Collaboration</a:t>
            </a:r>
          </a:p>
          <a:p>
            <a:pPr marL="0" indent="0">
              <a:buNone/>
            </a:pPr>
            <a:r>
              <a:rPr lang="id-ID" smtClean="0"/>
              <a:t>Diagram</a:t>
            </a:r>
            <a:endParaRPr lang="id-ID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760" y="1484784"/>
            <a:ext cx="6045200" cy="52768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8835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Contoh 3</a:t>
            </a:r>
            <a:endParaRPr lang="th-TH" smtClean="0"/>
          </a:p>
        </p:txBody>
      </p:sp>
      <p:graphicFrame>
        <p:nvGraphicFramePr>
          <p:cNvPr id="11266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395288" y="2565400"/>
          <a:ext cx="3810000" cy="3243263"/>
        </p:xfrm>
        <a:graphic>
          <a:graphicData uri="http://schemas.openxmlformats.org/presentationml/2006/ole">
            <p:oleObj spid="_x0000_s6160" name="Image" r:id="rId3" imgW="5298976" imgH="4511119" progId="">
              <p:embed/>
            </p:oleObj>
          </a:graphicData>
        </a:graphic>
      </p:graphicFrame>
      <p:graphicFrame>
        <p:nvGraphicFramePr>
          <p:cNvPr id="1126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292725" y="2492375"/>
          <a:ext cx="3743325" cy="3644900"/>
        </p:xfrm>
        <a:graphic>
          <a:graphicData uri="http://schemas.openxmlformats.org/presentationml/2006/ole">
            <p:oleObj spid="_x0000_s6161" name="Image" r:id="rId4" imgW="6645958" imgH="6468055" progId="">
              <p:embed/>
            </p:oleObj>
          </a:graphicData>
        </a:graphic>
      </p:graphicFrame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140200" y="4005263"/>
            <a:ext cx="1223963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25551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Contoh 4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Sequence Diagram</a:t>
            </a:r>
            <a:endParaRPr lang="id-ID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610600" cy="531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262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Materi :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Use Case Realization</a:t>
            </a:r>
          </a:p>
          <a:p>
            <a:r>
              <a:rPr lang="id-ID" smtClean="0"/>
              <a:t>Collaboration Diagram</a:t>
            </a:r>
          </a:p>
          <a:p>
            <a:r>
              <a:rPr lang="id-ID" smtClean="0"/>
              <a:t>Collaboration versus Sequence Diagram</a:t>
            </a:r>
            <a:endParaRPr lang="id-ID"/>
          </a:p>
          <a:p>
            <a:r>
              <a:rPr lang="id-ID" smtClean="0"/>
              <a:t>Contoh CD</a:t>
            </a:r>
          </a:p>
          <a:p>
            <a:r>
              <a:rPr lang="id-ID" smtClean="0"/>
              <a:t>Study </a:t>
            </a:r>
            <a:r>
              <a:rPr lang="id-ID"/>
              <a:t>Kasus</a:t>
            </a:r>
          </a:p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44304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Collaboration Diagram</a:t>
            </a:r>
            <a:endParaRPr lang="id-ID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77" y="1844824"/>
            <a:ext cx="77724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5683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9800"/>
            <a:ext cx="7315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4656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7239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181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Exercise : </a:t>
            </a:r>
            <a:r>
              <a:rPr lang="en-US" smtClean="0"/>
              <a:t>Creating Objects</a:t>
            </a:r>
            <a:endParaRPr lang="th-TH" smtClean="0"/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555875" y="2565400"/>
          <a:ext cx="4027488" cy="3049588"/>
        </p:xfrm>
        <a:graphic>
          <a:graphicData uri="http://schemas.openxmlformats.org/presentationml/2006/ole">
            <p:oleObj spid="_x0000_s7178" name="Image" r:id="rId3" imgW="4028239" imgH="3049771" progId="">
              <p:embed/>
            </p:oleObj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692275" y="2997200"/>
            <a:ext cx="839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3200" b="1">
                <a:latin typeface="Angsana New" pitchFamily="18" charset="-34"/>
              </a:rPr>
              <a:t>Actor</a:t>
            </a:r>
            <a:endParaRPr lang="th-TH" sz="3200" b="1">
              <a:latin typeface="Angsana New" pitchFamily="18" charset="-34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36638" y="4724400"/>
            <a:ext cx="1590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3200" b="1">
                <a:latin typeface="Angsana New" pitchFamily="18" charset="-34"/>
              </a:rPr>
              <a:t>Object Only</a:t>
            </a:r>
            <a:endParaRPr lang="th-TH" sz="3200" b="1">
              <a:latin typeface="Angsana New" pitchFamily="18" charset="-34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443663" y="2924175"/>
            <a:ext cx="14303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3200" b="1">
                <a:latin typeface="Angsana New" pitchFamily="18" charset="-34"/>
              </a:rPr>
              <a:t>Class Only</a:t>
            </a:r>
            <a:endParaRPr lang="th-TH" sz="3200" b="1">
              <a:latin typeface="Angsana New" pitchFamily="18" charset="-34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372225" y="4721225"/>
            <a:ext cx="2136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sz="3200" b="1">
                <a:latin typeface="Angsana New" pitchFamily="18" charset="-34"/>
              </a:rPr>
              <a:t>Object and Class</a:t>
            </a:r>
            <a:endParaRPr lang="th-TH" sz="3200" b="1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83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Links Between Objects</a:t>
            </a:r>
            <a:endParaRPr lang="th-TH" smtClean="0"/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13267161"/>
              </p:ext>
            </p:extLst>
          </p:nvPr>
        </p:nvGraphicFramePr>
        <p:xfrm>
          <a:off x="2339752" y="2132856"/>
          <a:ext cx="4181475" cy="3062288"/>
        </p:xfrm>
        <a:graphic>
          <a:graphicData uri="http://schemas.openxmlformats.org/presentationml/2006/ole">
            <p:oleObj spid="_x0000_s8201" name="Image" r:id="rId3" imgW="4180727" imgH="3062478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1170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Messages</a:t>
            </a:r>
            <a:endParaRPr lang="th-TH" smtClean="0"/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33260020"/>
              </p:ext>
            </p:extLst>
          </p:nvPr>
        </p:nvGraphicFramePr>
        <p:xfrm>
          <a:off x="827584" y="2420888"/>
          <a:ext cx="4895850" cy="1647825"/>
        </p:xfrm>
        <a:graphic>
          <a:graphicData uri="http://schemas.openxmlformats.org/presentationml/2006/ole">
            <p:oleObj spid="_x0000_s9232" name="Image" r:id="rId3" imgW="5248147" imgH="1766325" progId="">
              <p:embed/>
            </p:oleObj>
          </a:graphicData>
        </a:graphic>
      </p:graphicFrame>
      <p:graphicFrame>
        <p:nvGraphicFramePr>
          <p:cNvPr id="6147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149680202"/>
              </p:ext>
            </p:extLst>
          </p:nvPr>
        </p:nvGraphicFramePr>
        <p:xfrm>
          <a:off x="745585" y="4486425"/>
          <a:ext cx="4824412" cy="1773238"/>
        </p:xfrm>
        <a:graphic>
          <a:graphicData uri="http://schemas.openxmlformats.org/presentationml/2006/ole">
            <p:oleObj spid="_x0000_s9233" name="Image" r:id="rId4" imgW="5324391" imgH="1956936" progId="">
              <p:embed/>
            </p:oleObj>
          </a:graphicData>
        </a:graphic>
      </p:graphicFrame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685800" y="1997075"/>
            <a:ext cx="43749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id-ID" sz="3200" smtClean="0">
                <a:solidFill>
                  <a:schemeClr val="folHlink"/>
                </a:solidFill>
                <a:latin typeface="+mn-lt"/>
              </a:rPr>
              <a:t>Sequence with number</a:t>
            </a:r>
            <a:endParaRPr lang="th-TH" sz="3200">
              <a:solidFill>
                <a:schemeClr val="folHlink"/>
              </a:solidFill>
              <a:latin typeface="+mn-lt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85800" y="3933056"/>
            <a:ext cx="49439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id-ID" sz="3200" smtClean="0">
                <a:solidFill>
                  <a:schemeClr val="folHlink"/>
                </a:solidFill>
                <a:latin typeface="+mn-lt"/>
              </a:rPr>
              <a:t>Sequence without number</a:t>
            </a:r>
            <a:endParaRPr lang="th-TH" sz="3200">
              <a:solidFill>
                <a:schemeClr val="folHlink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330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Multiple Objects </a:t>
            </a:r>
            <a:r>
              <a:rPr lang="id-ID" smtClean="0"/>
              <a:t>dari kelas yang sama</a:t>
            </a:r>
            <a:endParaRPr lang="th-TH" smtClean="0"/>
          </a:p>
        </p:txBody>
      </p:sp>
      <p:graphicFrame>
        <p:nvGraphicFramePr>
          <p:cNvPr id="717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79388" y="2246313"/>
          <a:ext cx="4968875" cy="4206875"/>
        </p:xfrm>
        <a:graphic>
          <a:graphicData uri="http://schemas.openxmlformats.org/presentationml/2006/ole">
            <p:oleObj spid="_x0000_s10250" name="Image" r:id="rId3" imgW="5375221" imgH="4549241" progId="">
              <p:embed/>
            </p:oleObj>
          </a:graphicData>
        </a:graphic>
      </p:graphicFrame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419475" y="5084763"/>
            <a:ext cx="1584325" cy="1223962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4787900" y="5300663"/>
            <a:ext cx="1152525" cy="4333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918750" y="4706157"/>
            <a:ext cx="3096270" cy="611982"/>
          </a:xfrm>
        </p:spPr>
        <p:txBody>
          <a:bodyPr/>
          <a:lstStyle/>
          <a:p>
            <a:pPr marL="0" indent="0">
              <a:buNone/>
            </a:pPr>
            <a:r>
              <a:rPr lang="id-ID" smtClean="0">
                <a:solidFill>
                  <a:srgbClr val="FFC000"/>
                </a:solidFill>
              </a:rPr>
              <a:t>Multiple instances</a:t>
            </a:r>
            <a:endParaRPr lang="id-ID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053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Reflexive Message</a:t>
            </a:r>
            <a:endParaRPr lang="th-TH" smtClean="0"/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9750" y="2122488"/>
          <a:ext cx="5154613" cy="4114800"/>
        </p:xfrm>
        <a:graphic>
          <a:graphicData uri="http://schemas.openxmlformats.org/presentationml/2006/ole">
            <p:oleObj spid="_x0000_s11274" name="Image" r:id="rId3" imgW="5794564" imgH="4625485" progId="">
              <p:embed/>
            </p:oleObj>
          </a:graphicData>
        </a:graphic>
      </p:graphicFrame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563938" y="4437112"/>
            <a:ext cx="2232025" cy="17272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8070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Multiple Messages per Message Arrow</a:t>
            </a:r>
            <a:endParaRPr lang="th-TH" smtClean="0"/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79388" y="2201863"/>
          <a:ext cx="4397375" cy="3532187"/>
        </p:xfrm>
        <a:graphic>
          <a:graphicData uri="http://schemas.openxmlformats.org/presentationml/2006/ole">
            <p:oleObj spid="_x0000_s12298" name="Image" r:id="rId3" imgW="5362513" imgH="4307801" progId="">
              <p:embed/>
            </p:oleObj>
          </a:graphicData>
        </a:graphic>
      </p:graphicFrame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2627784" y="3284984"/>
            <a:ext cx="1944216" cy="1033253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5936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Latihan 1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Di sebuah perpustakaan, petugas perpus mengambil permintaan referensi dari pengunjung, mencari informasi referensi tersebut dari database, kemudian memberi jawaban kepada pengunjung</a:t>
            </a:r>
          </a:p>
          <a:p>
            <a:r>
              <a:rPr lang="id-ID" smtClean="0"/>
              <a:t>Bagaimana collaboration diagram-nya ?</a:t>
            </a:r>
            <a:endParaRPr lang="id-ID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73016"/>
            <a:ext cx="4819071" cy="292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4663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Use Case Realization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8124747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5064"/>
            <a:ext cx="8097533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6801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6912768" cy="508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592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Latihan 2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mtClean="0"/>
              <a:t>Berikut ini adalah kegiatan penjualan DVD pada toko DVD “Beken”</a:t>
            </a:r>
          </a:p>
          <a:p>
            <a:pPr lvl="1"/>
            <a:r>
              <a:rPr lang="id-ID" smtClean="0"/>
              <a:t>Proses penjualan dimulai saat seorang pengunjung toko/pelanggan menanyakan tentang suatu judul film kepada petugas toko.</a:t>
            </a:r>
          </a:p>
          <a:p>
            <a:pPr lvl="1"/>
            <a:r>
              <a:rPr lang="id-ID" smtClean="0"/>
              <a:t>Oleh petugas toko, permintaan tersebut ditulis dalam bentuk bon. Selanjutnya atas dasar bon tersebut, petugas toko akan mengecek di komputer dan memberitahukan hasilnya kepada pelanggan</a:t>
            </a:r>
          </a:p>
          <a:p>
            <a:pPr lvl="1"/>
            <a:r>
              <a:rPr lang="id-ID" smtClean="0"/>
              <a:t>Jika judul film yang dipesan tidak ada, petugas akan bertanya kepada pelanggan apakah transaksi akan dibatalkan atau diganti dengan judul film yang lain</a:t>
            </a:r>
          </a:p>
          <a:p>
            <a:pPr lvl="1"/>
            <a:r>
              <a:rPr lang="id-ID" smtClean="0"/>
              <a:t>Apabila transaksi dilanjutkan, maka petugas akan mengambil </a:t>
            </a:r>
            <a:r>
              <a:rPr lang="id-ID"/>
              <a:t>DVD yang dipesan pelanggan</a:t>
            </a:r>
            <a:endParaRPr lang="id-ID" smtClean="0"/>
          </a:p>
          <a:p>
            <a:pPr lvl="1"/>
            <a:r>
              <a:rPr lang="id-ID" smtClean="0"/>
              <a:t>Terakhir, petugas melakukan perhitungan pembayaran dan memberikan nota pembayaran</a:t>
            </a:r>
          </a:p>
          <a:p>
            <a:r>
              <a:rPr lang="id-ID" smtClean="0">
                <a:solidFill>
                  <a:srgbClr val="C00000"/>
                </a:solidFill>
              </a:rPr>
              <a:t>Permintaan : gambarkan sequence dan collaboration diagram</a:t>
            </a:r>
            <a:endParaRPr lang="id-ID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568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End of Chapter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="" xmlns:p14="http://schemas.microsoft.com/office/powerpoint/2010/main" val="1958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Jenis aksi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149367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293096"/>
            <a:ext cx="8100221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3745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Collaboration Diagram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mtClean="0"/>
              <a:t>CD merupakan </a:t>
            </a:r>
            <a:r>
              <a:rPr lang="id-ID"/>
              <a:t>cara alternatif untuk </a:t>
            </a:r>
            <a:r>
              <a:rPr lang="id-ID" smtClean="0"/>
              <a:t>menggambarkan suatu skenario dari sistem</a:t>
            </a:r>
            <a:endParaRPr lang="id-ID"/>
          </a:p>
          <a:p>
            <a:r>
              <a:rPr lang="id-ID" smtClean="0"/>
              <a:t>CD </a:t>
            </a:r>
            <a:r>
              <a:rPr lang="en-US" smtClean="0"/>
              <a:t>juga </a:t>
            </a:r>
            <a:r>
              <a:rPr lang="en-US"/>
              <a:t>menggambarkan interaksi antar objek seperti sequence diagram, tetapi lebih menekankan pada peran masing-masing objek dan bukan pada waktu penyampaian message. </a:t>
            </a:r>
            <a:endParaRPr lang="id-ID" smtClean="0"/>
          </a:p>
          <a:p>
            <a:r>
              <a:rPr lang="en-US" smtClean="0"/>
              <a:t>Setiap </a:t>
            </a:r>
            <a:r>
              <a:rPr lang="en-US"/>
              <a:t>message memiliki sequence number</a:t>
            </a:r>
            <a:r>
              <a:rPr lang="id-ID"/>
              <a:t>.</a:t>
            </a:r>
            <a:endParaRPr lang="en-US"/>
          </a:p>
          <a:p>
            <a:r>
              <a:rPr lang="id-ID" smtClean="0"/>
              <a:t>Collaboration Diagram berisi :</a:t>
            </a:r>
            <a:endParaRPr lang="id-ID"/>
          </a:p>
          <a:p>
            <a:pPr marL="457200" lvl="2"/>
            <a:r>
              <a:rPr lang="id-ID" sz="2200"/>
              <a:t>Obyek, yang digambarkan dalam </a:t>
            </a:r>
            <a:r>
              <a:rPr lang="id-ID" sz="2200" smtClean="0"/>
              <a:t>segi empat/rectangle</a:t>
            </a:r>
            <a:endParaRPr lang="id-ID" sz="2200"/>
          </a:p>
          <a:p>
            <a:pPr marL="457200" lvl="2"/>
            <a:r>
              <a:rPr lang="id-ID" sz="2200" smtClean="0"/>
              <a:t>Hubungan/Link antar </a:t>
            </a:r>
            <a:r>
              <a:rPr lang="id-ID" sz="2200"/>
              <a:t>obyek, diperlihatkan sebagai garis yang menghubungkan dengan obyek lain.</a:t>
            </a:r>
          </a:p>
          <a:p>
            <a:pPr marL="457200" lvl="2"/>
            <a:r>
              <a:rPr lang="id-ID" sz="2200" smtClean="0"/>
              <a:t>Pesan/Message </a:t>
            </a:r>
            <a:r>
              <a:rPr lang="id-ID" sz="2200"/>
              <a:t>ditunjukkan sebagai teks dan panah yang </a:t>
            </a:r>
            <a:r>
              <a:rPr lang="id-ID" sz="2200" smtClean="0"/>
              <a:t>mengirim pesan ke penerima pesan</a:t>
            </a:r>
            <a:endParaRPr lang="id-ID" sz="2200"/>
          </a:p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527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Collaboration vs Sequence Diagram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28688" y="2000250"/>
            <a:ext cx="38100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smtClean="0">
                <a:solidFill>
                  <a:srgbClr val="C00000"/>
                </a:solidFill>
              </a:rPr>
              <a:t>Collaboration Diagram</a:t>
            </a:r>
          </a:p>
          <a:p>
            <a:pPr lvl="1" eaLnBrk="1" hangingPunct="1"/>
            <a:r>
              <a:rPr lang="en-US" sz="2000" smtClean="0"/>
              <a:t>Menunjukkan hubungan disamping interaksi</a:t>
            </a:r>
          </a:p>
          <a:p>
            <a:pPr lvl="1" eaLnBrk="1" hangingPunct="1"/>
            <a:r>
              <a:rPr lang="en-US" sz="2000" smtClean="0"/>
              <a:t>Lebih baik untuk memvisualisasikan pattern of collaboration</a:t>
            </a:r>
          </a:p>
          <a:p>
            <a:pPr lvl="1" eaLnBrk="1" hangingPunct="1"/>
            <a:r>
              <a:rPr lang="en-US" sz="2000" smtClean="0"/>
              <a:t>Lebih baik untuk memvisualisasikan semua efek dari object yang diberikan</a:t>
            </a:r>
          </a:p>
          <a:p>
            <a:pPr lvl="1" eaLnBrk="1" hangingPunct="1"/>
            <a:r>
              <a:rPr lang="en-US" sz="2000" smtClean="0"/>
              <a:t>Lebih mudah digunakan untuk sesi brainstorming</a:t>
            </a:r>
            <a:r>
              <a:rPr lang="id-ID" sz="2000" smtClean="0"/>
              <a:t>/fase desain</a:t>
            </a:r>
            <a:endParaRPr lang="en-US" sz="2000" smtClean="0"/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29188" y="2000250"/>
            <a:ext cx="38100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smtClean="0">
                <a:solidFill>
                  <a:srgbClr val="C00000"/>
                </a:solidFill>
              </a:rPr>
              <a:t>Sequence Diagram</a:t>
            </a:r>
          </a:p>
          <a:p>
            <a:pPr lvl="1" eaLnBrk="1" hangingPunct="1"/>
            <a:r>
              <a:rPr lang="en-US" sz="2000" smtClean="0"/>
              <a:t>Menunjukkan urutan message secara eksplisit</a:t>
            </a:r>
          </a:p>
          <a:p>
            <a:pPr lvl="1" eaLnBrk="1" hangingPunct="1"/>
            <a:r>
              <a:rPr lang="en-US" sz="2000" smtClean="0"/>
              <a:t>Lebih baik dalam memvisualisasikan keseluruhan aliran</a:t>
            </a:r>
          </a:p>
          <a:p>
            <a:pPr lvl="1" eaLnBrk="1" hangingPunct="1"/>
            <a:r>
              <a:rPr lang="en-US" sz="2000" smtClean="0"/>
              <a:t>Lebih baik dalam memvisualisasikan spesifikasi yang real time dan s</a:t>
            </a:r>
            <a:r>
              <a:rPr lang="id-ID" sz="2000" smtClean="0"/>
              <a:t>k</a:t>
            </a:r>
            <a:r>
              <a:rPr lang="en-US" sz="2000" smtClean="0"/>
              <a:t>enario yang kompleks</a:t>
            </a:r>
            <a:endParaRPr lang="id-ID" sz="2000" smtClean="0"/>
          </a:p>
          <a:p>
            <a:pPr lvl="1" eaLnBrk="1" hangingPunct="1"/>
            <a:r>
              <a:rPr lang="id-ID" sz="2000" smtClean="0"/>
              <a:t>Cocok untuk fase analisa sistem</a:t>
            </a:r>
            <a:endParaRPr lang="en-US" sz="2000" smtClean="0"/>
          </a:p>
        </p:txBody>
      </p:sp>
    </p:spTree>
    <p:extLst>
      <p:ext uri="{BB962C8B-B14F-4D97-AF65-F5344CB8AC3E}">
        <p14:creationId xmlns="" xmlns:p14="http://schemas.microsoft.com/office/powerpoint/2010/main" val="21996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Komponen CD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Collaboration Diagram mendeskripsikan pola interaksi antar object. Diagram ini menunjukkan object-object yang terlibat dalam interaksi melalui link dan message yang dikirim antar object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FFC000"/>
                </a:solidFill>
              </a:rPr>
              <a:t>Object</a:t>
            </a:r>
            <a:r>
              <a:rPr lang="en-US"/>
              <a:t> dapat direpresentasikan:</a:t>
            </a:r>
          </a:p>
          <a:p>
            <a:pPr lvl="2" indent="-457200">
              <a:lnSpc>
                <a:spcPct val="80000"/>
              </a:lnSpc>
              <a:buFont typeface="+mj-lt"/>
              <a:buAutoNum type="alphaLcParenR"/>
            </a:pPr>
            <a:r>
              <a:rPr lang="en-US" sz="2200"/>
              <a:t>NamaObject:NamaClass</a:t>
            </a:r>
          </a:p>
          <a:p>
            <a:pPr lvl="2" indent="-457200">
              <a:lnSpc>
                <a:spcPct val="80000"/>
              </a:lnSpc>
              <a:buFont typeface="+mj-lt"/>
              <a:buAutoNum type="alphaLcParenR"/>
            </a:pPr>
            <a:r>
              <a:rPr lang="en-US" sz="2200"/>
              <a:t>NamaObject</a:t>
            </a:r>
          </a:p>
          <a:p>
            <a:pPr lvl="2" indent="-457200">
              <a:lnSpc>
                <a:spcPct val="80000"/>
              </a:lnSpc>
              <a:buFont typeface="+mj-lt"/>
              <a:buAutoNum type="alphaLcParenR"/>
            </a:pPr>
            <a:r>
              <a:rPr lang="en-US" sz="2200"/>
              <a:t>:NamaClass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FFC000"/>
                </a:solidFill>
              </a:rPr>
              <a:t>Link</a:t>
            </a:r>
            <a:r>
              <a:rPr lang="en-US"/>
              <a:t> adalah hubungan antar object yang dapat digunakan untuk mengirim message. Link digambarkan dengan garis solid antar dua object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FFC000"/>
                </a:solidFill>
              </a:rPr>
              <a:t>Message</a:t>
            </a:r>
            <a:r>
              <a:rPr lang="en-US"/>
              <a:t> : pengertiannya sama dengan message pada sequence diagram</a:t>
            </a:r>
          </a:p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2415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043" y="1988840"/>
            <a:ext cx="608852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8714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63" y="1916832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4064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1420</TotalTime>
  <Words>436</Words>
  <Application>Microsoft Office PowerPoint</Application>
  <PresentationFormat>On-screen Show (4:3)</PresentationFormat>
  <Paragraphs>78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Clarity</vt:lpstr>
      <vt:lpstr>Image</vt:lpstr>
      <vt:lpstr> collaboration diagram</vt:lpstr>
      <vt:lpstr>Materi :</vt:lpstr>
      <vt:lpstr>Use Case Realization</vt:lpstr>
      <vt:lpstr>Jenis aksi</vt:lpstr>
      <vt:lpstr>Collaboration Diagram</vt:lpstr>
      <vt:lpstr>Collaboration vs Sequence Diagram</vt:lpstr>
      <vt:lpstr>Komponen CD</vt:lpstr>
      <vt:lpstr>Slide 8</vt:lpstr>
      <vt:lpstr>Slide 9</vt:lpstr>
      <vt:lpstr>Contoh 1</vt:lpstr>
      <vt:lpstr>Slide 11</vt:lpstr>
      <vt:lpstr>Contoh 2</vt:lpstr>
      <vt:lpstr>Slide 13</vt:lpstr>
      <vt:lpstr>Fun Example</vt:lpstr>
      <vt:lpstr>Slide 15</vt:lpstr>
      <vt:lpstr>Slide 16</vt:lpstr>
      <vt:lpstr>Slide 17</vt:lpstr>
      <vt:lpstr>Contoh 3</vt:lpstr>
      <vt:lpstr>Contoh 4</vt:lpstr>
      <vt:lpstr>Slide 20</vt:lpstr>
      <vt:lpstr>Slide 21</vt:lpstr>
      <vt:lpstr>Slide 22</vt:lpstr>
      <vt:lpstr>Exercise : Creating Objects</vt:lpstr>
      <vt:lpstr>Links Between Objects</vt:lpstr>
      <vt:lpstr>Creating Messages</vt:lpstr>
      <vt:lpstr>Multiple Objects dari kelas yang sama</vt:lpstr>
      <vt:lpstr>Reflexive Message</vt:lpstr>
      <vt:lpstr>Multiple Messages per Message Arrow</vt:lpstr>
      <vt:lpstr>Latihan 1</vt:lpstr>
      <vt:lpstr>Slide 30</vt:lpstr>
      <vt:lpstr>Latihan 2</vt:lpstr>
      <vt:lpstr>End of Chapter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PERANCANGAN SISTEM BERORIENTASI OBJEK</dc:title>
  <dc:creator>Catur Iswahyudi</dc:creator>
  <cp:lastModifiedBy>7</cp:lastModifiedBy>
  <cp:revision>105</cp:revision>
  <dcterms:created xsi:type="dcterms:W3CDTF">2013-03-01T12:09:50Z</dcterms:created>
  <dcterms:modified xsi:type="dcterms:W3CDTF">2019-12-01T13:37:45Z</dcterms:modified>
</cp:coreProperties>
</file>