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06BCE-05F8-4274-A7FD-9702D27A2E4E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7274E-EA86-46A2-943C-919028FE1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274E-EA86-46A2-943C-919028FE13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DAE73B-447A-4FD6-A13B-2C779562A69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6C982A-8BDD-4C18-9490-620D46643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ault-tolerant_syste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nieto.org/article/product_requirements_in_software_engineer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on-Functional_Require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SQA Concept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248400"/>
            <a:ext cx="5257800" cy="45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Based on D. </a:t>
            </a:r>
            <a:r>
              <a:rPr lang="en-US" dirty="0" err="1" smtClean="0"/>
              <a:t>Galin</a:t>
            </a:r>
            <a:r>
              <a:rPr lang="en-US" dirty="0" smtClean="0"/>
              <a:t> , and R. Patton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Know </a:t>
            </a:r>
            <a:r>
              <a:rPr lang="en-US" dirty="0"/>
              <a:t>what you should be doing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having explicit requirements and specifications</a:t>
            </a:r>
          </a:p>
          <a:p>
            <a:pPr>
              <a:buNone/>
            </a:pPr>
            <a:r>
              <a:rPr lang="en-US" dirty="0" smtClean="0"/>
              <a:t>	– presume </a:t>
            </a:r>
            <a:r>
              <a:rPr lang="en-US" dirty="0"/>
              <a:t>a software development process </a:t>
            </a:r>
            <a:r>
              <a:rPr lang="en-US" dirty="0" smtClean="0"/>
              <a:t>with requirements analysis, acceptance tests, frequent </a:t>
            </a:r>
            <a:r>
              <a:rPr lang="en-US" dirty="0"/>
              <a:t>user feedback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General Principles of QA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3. Know </a:t>
            </a:r>
            <a:r>
              <a:rPr lang="en-US" dirty="0"/>
              <a:t>how to measure the difference</a:t>
            </a:r>
          </a:p>
          <a:p>
            <a:pPr>
              <a:buNone/>
            </a:pPr>
            <a:r>
              <a:rPr lang="en-US" dirty="0"/>
              <a:t>– having explicit measures comparing what is </a:t>
            </a:r>
            <a:r>
              <a:rPr lang="en-US" dirty="0" smtClean="0"/>
              <a:t>being done </a:t>
            </a:r>
            <a:r>
              <a:rPr lang="en-US" dirty="0"/>
              <a:t>from what should be done</a:t>
            </a:r>
          </a:p>
          <a:p>
            <a:pPr>
              <a:buNone/>
            </a:pPr>
            <a:r>
              <a:rPr lang="en-US" dirty="0" smtClean="0"/>
              <a:t>Complementary </a:t>
            </a:r>
            <a:r>
              <a:rPr lang="en-US" dirty="0"/>
              <a:t>methods:</a:t>
            </a:r>
          </a:p>
          <a:p>
            <a:pPr>
              <a:buNone/>
            </a:pPr>
            <a:r>
              <a:rPr lang="en-US" dirty="0"/>
              <a:t>● formal methods – verify mathematically specified properties</a:t>
            </a:r>
          </a:p>
          <a:p>
            <a:pPr>
              <a:buNone/>
            </a:pPr>
            <a:r>
              <a:rPr lang="en-US" dirty="0"/>
              <a:t>● testing – explicit input to exercise software and check </a:t>
            </a:r>
            <a:r>
              <a:rPr lang="en-US" dirty="0" smtClean="0"/>
              <a:t>for expected </a:t>
            </a:r>
            <a:r>
              <a:rPr lang="en-US" dirty="0"/>
              <a:t>output</a:t>
            </a:r>
          </a:p>
          <a:p>
            <a:pPr>
              <a:buNone/>
            </a:pPr>
            <a:r>
              <a:rPr lang="en-US" dirty="0"/>
              <a:t>● inspections – human examination of requirements, </a:t>
            </a:r>
            <a:r>
              <a:rPr lang="en-US" dirty="0" smtClean="0"/>
              <a:t>design, code</a:t>
            </a:r>
            <a:r>
              <a:rPr lang="en-US" dirty="0"/>
              <a:t>, ... based on </a:t>
            </a:r>
            <a:r>
              <a:rPr lang="en-US" dirty="0" smtClean="0"/>
              <a:t>checklists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General Principles of QA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SQA </a:t>
            </a:r>
            <a:r>
              <a:rPr lang="en-US" dirty="0"/>
              <a:t>includes</a:t>
            </a:r>
          </a:p>
          <a:p>
            <a:pPr>
              <a:buNone/>
            </a:pPr>
            <a:r>
              <a:rPr lang="en-US" dirty="0" smtClean="0"/>
              <a:t>	● </a:t>
            </a:r>
            <a:r>
              <a:rPr lang="en-US" dirty="0"/>
              <a:t>Verification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are we building the product right ?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performed at the end of a phase to </a:t>
            </a:r>
            <a:r>
              <a:rPr lang="en-US" dirty="0" smtClean="0"/>
              <a:t>ensure that </a:t>
            </a:r>
            <a:r>
              <a:rPr lang="en-US" dirty="0"/>
              <a:t>requirements established </a:t>
            </a:r>
            <a:r>
              <a:rPr lang="en-US" dirty="0" smtClean="0"/>
              <a:t>during previous </a:t>
            </a:r>
            <a:r>
              <a:rPr lang="en-US" dirty="0"/>
              <a:t>phase have been met</a:t>
            </a:r>
          </a:p>
          <a:p>
            <a:pPr>
              <a:buNone/>
            </a:pPr>
            <a:r>
              <a:rPr lang="en-US" dirty="0" smtClean="0"/>
              <a:t>	● </a:t>
            </a:r>
            <a:r>
              <a:rPr lang="en-US" dirty="0"/>
              <a:t>Validation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are we building the right product ?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performed at the end of the </a:t>
            </a:r>
            <a:r>
              <a:rPr lang="en-US" dirty="0" smtClean="0"/>
              <a:t>development process </a:t>
            </a:r>
            <a:r>
              <a:rPr lang="en-US" dirty="0"/>
              <a:t>to ensure compliance with </a:t>
            </a:r>
            <a:r>
              <a:rPr lang="en-US" dirty="0" smtClean="0"/>
              <a:t>product requirements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00400" y="16764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29718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42672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DESIGN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55626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CODING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428205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429794" y="38854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429794" y="52570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4534694" y="52189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4534694" y="39997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4534694" y="2628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96000" y="3048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1828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4343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19800" y="5715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304800" y="40386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286000" y="2057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286000" y="6019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Reliability Requirements</a:t>
            </a:r>
          </a:p>
          <a:p>
            <a:r>
              <a:rPr lang="en-US" dirty="0" smtClean="0"/>
              <a:t>Reliability is to have your system available in the worst possible scenario. To achieve these goals exist redundancy that provides data reliability, and </a:t>
            </a:r>
            <a:r>
              <a:rPr lang="en-US" dirty="0" smtClean="0">
                <a:hlinkClick r:id="rId3" tooltip="Fault tolerance"/>
              </a:rPr>
              <a:t>fault tolerance</a:t>
            </a:r>
            <a:r>
              <a:rPr lang="en-US" dirty="0" smtClean="0"/>
              <a:t> that provides disk reliability.</a:t>
            </a:r>
          </a:p>
          <a:p>
            <a:r>
              <a:rPr lang="en-US" b="1" dirty="0" smtClean="0"/>
              <a:t>Portability Requirements</a:t>
            </a:r>
          </a:p>
          <a:p>
            <a:r>
              <a:rPr lang="en-US" dirty="0" smtClean="0"/>
              <a:t>System can be easily and quickly docked to a new specified environment when necessary. </a:t>
            </a:r>
          </a:p>
          <a:p>
            <a:r>
              <a:rPr lang="en-US" b="1" dirty="0" smtClean="0"/>
              <a:t>Usability Requirements</a:t>
            </a:r>
          </a:p>
          <a:p>
            <a:r>
              <a:rPr lang="en-US" dirty="0" smtClean="0"/>
              <a:t>Usability involves satisfaction and </a:t>
            </a:r>
            <a:r>
              <a:rPr lang="en-US" dirty="0" err="1" smtClean="0"/>
              <a:t>learnability</a:t>
            </a:r>
            <a:r>
              <a:rPr lang="en-US" dirty="0" smtClean="0"/>
              <a:t>, because if the common user can not learn naturally what the system can and can not do then he will not use it.</a:t>
            </a:r>
          </a:p>
          <a:p>
            <a:r>
              <a:rPr lang="en-US" dirty="0" smtClean="0"/>
              <a:t>Note : without usability the whole system has no meaning because no one will use it</a:t>
            </a:r>
          </a:p>
          <a:p>
            <a:r>
              <a:rPr lang="en-US" b="1" dirty="0" smtClean="0"/>
              <a:t>Efficiency Requirements</a:t>
            </a:r>
          </a:p>
          <a:p>
            <a:r>
              <a:rPr lang="en-US" dirty="0" smtClean="0"/>
              <a:t>It comprises two type:</a:t>
            </a:r>
            <a:r>
              <a:rPr lang="en-US" b="1" dirty="0" smtClean="0"/>
              <a:t> </a:t>
            </a:r>
            <a:endParaRPr lang="en-US" dirty="0" smtClean="0"/>
          </a:p>
          <a:p>
            <a:pPr lvl="1"/>
            <a:r>
              <a:rPr lang="en-US" b="1" dirty="0" smtClean="0"/>
              <a:t>Space Requirements</a:t>
            </a:r>
            <a:r>
              <a:rPr lang="en-US" dirty="0" smtClean="0"/>
              <a:t>, it involves the space the system or application could fill in its life, for example the amount of disk space the database will occupy in the first year, or maybe the </a:t>
            </a:r>
            <a:r>
              <a:rPr lang="en-US" dirty="0" err="1" smtClean="0"/>
              <a:t>minimun</a:t>
            </a:r>
            <a:r>
              <a:rPr lang="en-US" dirty="0" smtClean="0"/>
              <a:t> available memory space need it to correctly perform. </a:t>
            </a:r>
            <a:r>
              <a:rPr lang="en-US" b="1" dirty="0" smtClean="0"/>
              <a:t> </a:t>
            </a:r>
            <a:endParaRPr lang="en-US" dirty="0" smtClean="0"/>
          </a:p>
          <a:p>
            <a:pPr lvl="1"/>
            <a:r>
              <a:rPr lang="en-US" b="1" dirty="0" smtClean="0"/>
              <a:t>Performance Requirements</a:t>
            </a:r>
            <a:r>
              <a:rPr lang="en-US" dirty="0" smtClean="0"/>
              <a:t>, it includes the application </a:t>
            </a:r>
            <a:r>
              <a:rPr lang="en-US" dirty="0" err="1" smtClean="0"/>
              <a:t>reponse</a:t>
            </a:r>
            <a:r>
              <a:rPr lang="en-US" dirty="0" smtClean="0"/>
              <a:t> time, for example some applications would need to have a minimum response time of 0.5 seconds. With this requirement you have to consider how the system will change overtime.</a:t>
            </a:r>
          </a:p>
          <a:p>
            <a:endParaRPr lang="en-US" dirty="0" smtClean="0"/>
          </a:p>
          <a:p>
            <a:r>
              <a:rPr lang="en-US" dirty="0" err="1" smtClean="0">
                <a:hlinkClick r:id="rId4"/>
              </a:rPr>
              <a:t>Nietho,J</a:t>
            </a:r>
            <a:r>
              <a:rPr lang="en-US" dirty="0" smtClean="0">
                <a:hlinkClick r:id="rId4"/>
              </a:rPr>
              <a:t>, http://www.jnieto.org/article/product_requirements_in_software_engineering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Functional requirement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According </a:t>
            </a:r>
            <a:r>
              <a:rPr lang="en-US" dirty="0"/>
              <a:t>to D. </a:t>
            </a:r>
            <a:r>
              <a:rPr lang="en-US" dirty="0" err="1"/>
              <a:t>Galin</a:t>
            </a:r>
            <a:endParaRPr lang="en-US" dirty="0"/>
          </a:p>
          <a:p>
            <a:r>
              <a:rPr lang="en-US" dirty="0"/>
              <a:t>Software quality assurance is:</a:t>
            </a:r>
          </a:p>
          <a:p>
            <a:r>
              <a:rPr lang="en-US" i="1" dirty="0"/>
              <a:t>A systematic, planned set of actions necessary to </a:t>
            </a:r>
            <a:r>
              <a:rPr lang="en-US" i="1" dirty="0" smtClean="0"/>
              <a:t>provide sufficient assurance </a:t>
            </a:r>
            <a:r>
              <a:rPr lang="en-US" i="1" dirty="0"/>
              <a:t>that the software development </a:t>
            </a:r>
            <a:r>
              <a:rPr lang="en-US" i="1" dirty="0" smtClean="0"/>
              <a:t>process or </a:t>
            </a:r>
            <a:r>
              <a:rPr lang="en-US" i="1" dirty="0"/>
              <a:t>the maintenance process of a software system </a:t>
            </a:r>
            <a:r>
              <a:rPr lang="en-US" i="1" dirty="0" smtClean="0"/>
              <a:t>product conforms to established </a:t>
            </a:r>
            <a:r>
              <a:rPr lang="en-US" i="1" dirty="0"/>
              <a:t>functional technical </a:t>
            </a:r>
            <a:r>
              <a:rPr lang="en-US" i="1" dirty="0" smtClean="0"/>
              <a:t>requirements as </a:t>
            </a:r>
            <a:r>
              <a:rPr lang="en-US" i="1" dirty="0"/>
              <a:t>well as with the managerial requirements of keeping </a:t>
            </a:r>
            <a:r>
              <a:rPr lang="en-US" i="1" dirty="0" smtClean="0"/>
              <a:t>the schedule </a:t>
            </a:r>
            <a:r>
              <a:rPr lang="en-US" i="1" dirty="0"/>
              <a:t>and operating within the budgetary </a:t>
            </a:r>
            <a:r>
              <a:rPr lang="en-US" i="1" dirty="0" smtClean="0"/>
              <a:t>confines</a:t>
            </a:r>
          </a:p>
          <a:p>
            <a:r>
              <a:rPr lang="en-US" dirty="0" smtClean="0"/>
              <a:t>According to the IEEE</a:t>
            </a:r>
          </a:p>
          <a:p>
            <a:r>
              <a:rPr lang="en-US" dirty="0" smtClean="0"/>
              <a:t>Software quality assurance is:</a:t>
            </a:r>
          </a:p>
          <a:p>
            <a:r>
              <a:rPr lang="en-US" i="1" dirty="0" smtClean="0"/>
              <a:t>1. A planned and systematic pattern of all actions</a:t>
            </a:r>
          </a:p>
          <a:p>
            <a:r>
              <a:rPr lang="en-US" i="1" dirty="0" smtClean="0"/>
              <a:t>necessary to provide sufficient confidence that an item</a:t>
            </a:r>
          </a:p>
          <a:p>
            <a:r>
              <a:rPr lang="en-US" i="1" dirty="0" smtClean="0"/>
              <a:t>or product conforms to established technical</a:t>
            </a:r>
          </a:p>
          <a:p>
            <a:r>
              <a:rPr lang="en-US" i="1" dirty="0" smtClean="0"/>
              <a:t>requirements.</a:t>
            </a:r>
          </a:p>
          <a:p>
            <a:r>
              <a:rPr lang="en-US" i="1" dirty="0" smtClean="0"/>
              <a:t>2. A set of activities designed to evaluate the process by</a:t>
            </a:r>
          </a:p>
          <a:p>
            <a:r>
              <a:rPr lang="en-US" i="1" dirty="0" smtClean="0"/>
              <a:t>which the products are developed or manufactured.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Software Quality Assurance?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378" t="31252" r="22378" b="18239"/>
          <a:stretch>
            <a:fillRect/>
          </a:stretch>
        </p:blipFill>
        <p:spPr bwMode="auto">
          <a:xfrm>
            <a:off x="457200" y="9906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(</a:t>
            </a:r>
            <a:r>
              <a:rPr lang="en-US" dirty="0"/>
              <a:t>1) Assuring an acceptable level of confidence that the </a:t>
            </a:r>
            <a:r>
              <a:rPr lang="en-US" dirty="0" smtClean="0"/>
              <a:t>software will </a:t>
            </a:r>
            <a:r>
              <a:rPr lang="en-US" dirty="0"/>
              <a:t>conform to functional technical requirements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 function is described as a set of inputs, the behavior (use case) and outputs . Functional requirements may be calculations, data manipulation and processing and other specific functionality that define </a:t>
            </a:r>
            <a:r>
              <a:rPr lang="en-US" i="1" dirty="0" smtClean="0"/>
              <a:t>what</a:t>
            </a:r>
            <a:r>
              <a:rPr lang="en-US" dirty="0" smtClean="0"/>
              <a:t> a system is supposed to accomplish</a:t>
            </a:r>
          </a:p>
          <a:p>
            <a:pPr>
              <a:buNone/>
            </a:pPr>
            <a:r>
              <a:rPr lang="en-US" dirty="0" smtClean="0"/>
              <a:t>Functional requirements are supported by  n</a:t>
            </a:r>
            <a:r>
              <a:rPr lang="en-US" dirty="0" smtClean="0">
                <a:hlinkClick r:id="rId2" tooltip="Non-Functional Requirements"/>
              </a:rPr>
              <a:t>on-functional requirements</a:t>
            </a:r>
            <a:r>
              <a:rPr lang="en-US" dirty="0" smtClean="0"/>
              <a:t>, which enforce constraints on the design or implementation (such as performance requirements, security, or reliability). </a:t>
            </a:r>
          </a:p>
          <a:p>
            <a:pPr>
              <a:buNone/>
            </a:pPr>
            <a:r>
              <a:rPr lang="en-US" dirty="0" smtClean="0"/>
              <a:t>Functional requirements are expressed in the form "system must do &lt;requirement&gt;", while non-functional requirements are "system shall be &lt;requirement&gt;". </a:t>
            </a:r>
          </a:p>
          <a:p>
            <a:pPr>
              <a:buNone/>
            </a:pPr>
            <a:r>
              <a:rPr lang="en-US" dirty="0" smtClean="0"/>
              <a:t>The plan for implementing </a:t>
            </a:r>
            <a:r>
              <a:rPr lang="en-US" i="1" dirty="0" smtClean="0"/>
              <a:t>functional</a:t>
            </a:r>
            <a:r>
              <a:rPr lang="en-US" dirty="0" smtClean="0"/>
              <a:t> requirements is detailed in the system </a:t>
            </a:r>
            <a:r>
              <a:rPr lang="en-US" i="1" dirty="0" smtClean="0"/>
              <a:t>design</a:t>
            </a:r>
            <a:r>
              <a:rPr lang="en-US" dirty="0" smtClean="0"/>
              <a:t>. The plan for implementing </a:t>
            </a:r>
            <a:r>
              <a:rPr lang="en-US" i="1" dirty="0" smtClean="0"/>
              <a:t>non-functional</a:t>
            </a:r>
            <a:r>
              <a:rPr lang="en-US" dirty="0" smtClean="0"/>
              <a:t> requirements is detailed in the system </a:t>
            </a:r>
            <a:r>
              <a:rPr lang="en-US" i="1" dirty="0" smtClean="0"/>
              <a:t>architecture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(2) Assuring an acceptable level of confidence that the </a:t>
            </a:r>
            <a:r>
              <a:rPr lang="en-US" dirty="0" smtClean="0"/>
              <a:t>software will </a:t>
            </a:r>
            <a:r>
              <a:rPr lang="en-US" dirty="0"/>
              <a:t>conform to managerial scheduling and </a:t>
            </a:r>
            <a:r>
              <a:rPr lang="en-US" dirty="0" smtClean="0"/>
              <a:t>budgetary requirements.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SQA in development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logical design of a system relates to an abstract representation of the data flows, inputs and outputs of the system</a:t>
            </a:r>
          </a:p>
          <a:p>
            <a:r>
              <a:rPr lang="en-US" dirty="0" smtClean="0"/>
              <a:t>Often conducted via </a:t>
            </a:r>
            <a:r>
              <a:rPr lang="en-US" dirty="0" err="1" smtClean="0"/>
              <a:t>modelling</a:t>
            </a:r>
            <a:r>
              <a:rPr lang="en-US" dirty="0" smtClean="0"/>
              <a:t>, using an over-abstract (and sometimes graphical) model of the actual system. Logical design includes ER Diagrams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physical design relate to the actual input and output processes of the system. </a:t>
            </a:r>
          </a:p>
          <a:p>
            <a:r>
              <a:rPr lang="en-US" dirty="0" smtClean="0"/>
              <a:t>In terms of how data is input into a system, how it is verified/authenticated, how it is processed, and how it is displayed as In Physical design, the following requirements about the system are decided.</a:t>
            </a:r>
          </a:p>
          <a:p>
            <a:r>
              <a:rPr lang="en-US" dirty="0" smtClean="0"/>
              <a:t>Input requirement,</a:t>
            </a:r>
          </a:p>
          <a:p>
            <a:r>
              <a:rPr lang="en-US" dirty="0" smtClean="0"/>
              <a:t>Output requirements,</a:t>
            </a:r>
          </a:p>
          <a:p>
            <a:r>
              <a:rPr lang="en-US" dirty="0" smtClean="0"/>
              <a:t>Storage requirements,</a:t>
            </a:r>
          </a:p>
          <a:p>
            <a:r>
              <a:rPr lang="en-US" dirty="0" smtClean="0"/>
              <a:t>Processing Requirements,</a:t>
            </a:r>
          </a:p>
          <a:p>
            <a:r>
              <a:rPr lang="en-US" dirty="0" smtClean="0"/>
              <a:t>System control and backup or recovery.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(</a:t>
            </a:r>
            <a:r>
              <a:rPr lang="en-US" dirty="0"/>
              <a:t>1) Assuring an acceptable level of confidence that the software</a:t>
            </a:r>
          </a:p>
          <a:p>
            <a:r>
              <a:rPr lang="en-US" dirty="0"/>
              <a:t>maintenance activities will conform to the functional</a:t>
            </a:r>
          </a:p>
          <a:p>
            <a:r>
              <a:rPr lang="en-US" dirty="0"/>
              <a:t>technical requirements.</a:t>
            </a:r>
          </a:p>
          <a:p>
            <a:r>
              <a:rPr lang="en-US" dirty="0"/>
              <a:t>(2) Assuring an acceptable level of confidence that the software</a:t>
            </a:r>
          </a:p>
          <a:p>
            <a:r>
              <a:rPr lang="en-US" dirty="0"/>
              <a:t>maintenance activities will conform to managerial</a:t>
            </a:r>
          </a:p>
          <a:p>
            <a:r>
              <a:rPr lang="en-US" dirty="0"/>
              <a:t>scheduling and budgetary requirements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The importance of software maintenance</a:t>
            </a:r>
          </a:p>
          <a:p>
            <a:r>
              <a:rPr lang="en-US" dirty="0" smtClean="0"/>
              <a:t>A study by </a:t>
            </a:r>
            <a:r>
              <a:rPr lang="en-US" dirty="0" err="1" smtClean="0"/>
              <a:t>Lientz</a:t>
            </a:r>
            <a:r>
              <a:rPr lang="en-US" dirty="0" smtClean="0"/>
              <a:t> and Swanson, categorized maintenance activities into four classes:</a:t>
            </a:r>
          </a:p>
          <a:p>
            <a:r>
              <a:rPr lang="en-US" dirty="0" smtClean="0"/>
              <a:t>Adaptive – modifying the system to cope with changes in the software environment (Ex. DBMS, OS)</a:t>
            </a:r>
          </a:p>
          <a:p>
            <a:r>
              <a:rPr lang="en-US" dirty="0" smtClean="0"/>
              <a:t>Perfective – implementing new or changed user requirements which concern functional enhancements to the software</a:t>
            </a:r>
          </a:p>
          <a:p>
            <a:r>
              <a:rPr lang="en-US" dirty="0" smtClean="0"/>
              <a:t>Corrective – diagnosing and fixing errors, possibly ones found by users </a:t>
            </a:r>
          </a:p>
          <a:p>
            <a:r>
              <a:rPr lang="en-US" dirty="0" smtClean="0"/>
              <a:t>Preventive – increasing software maintainability or reliability to prevent problems in the future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SQA in maintenance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● </a:t>
            </a:r>
            <a:r>
              <a:rPr lang="en-US" dirty="0"/>
              <a:t>Know what you are doing</a:t>
            </a:r>
          </a:p>
          <a:p>
            <a:pPr>
              <a:buNone/>
            </a:pPr>
            <a:r>
              <a:rPr lang="en-US" dirty="0"/>
              <a:t>● Know what you should be doing</a:t>
            </a:r>
          </a:p>
          <a:p>
            <a:pPr>
              <a:buNone/>
            </a:pPr>
            <a:r>
              <a:rPr lang="en-US" dirty="0"/>
              <a:t>● Know how to measure the difference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Principles of QA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1.Know </a:t>
            </a:r>
            <a:r>
              <a:rPr lang="en-US" dirty="0"/>
              <a:t>what you are doing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understand what is being built, how it is being </a:t>
            </a:r>
            <a:r>
              <a:rPr lang="en-US" dirty="0" smtClean="0"/>
              <a:t>built and </a:t>
            </a:r>
            <a:r>
              <a:rPr lang="en-US" dirty="0"/>
              <a:t>what it currently does</a:t>
            </a:r>
          </a:p>
          <a:p>
            <a:r>
              <a:rPr lang="en-US" dirty="0" smtClean="0"/>
              <a:t>suppose </a:t>
            </a:r>
            <a:r>
              <a:rPr lang="en-US" dirty="0"/>
              <a:t>a software development process </a:t>
            </a:r>
            <a:r>
              <a:rPr lang="en-US" dirty="0" smtClean="0"/>
              <a:t>with management </a:t>
            </a:r>
            <a:r>
              <a:rPr lang="en-US" dirty="0"/>
              <a:t>structure (milestones, </a:t>
            </a:r>
            <a:r>
              <a:rPr lang="en-US" dirty="0" smtClean="0"/>
              <a:t>scheduling) reporting policies, tracking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General Principles of QA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899</TotalTime>
  <Words>782</Words>
  <Application>Microsoft Office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SQA Concept </vt:lpstr>
      <vt:lpstr>What is Software Quality Assurance? </vt:lpstr>
      <vt:lpstr>Slide 3</vt:lpstr>
      <vt:lpstr> SQA in development </vt:lpstr>
      <vt:lpstr>Logical design</vt:lpstr>
      <vt:lpstr>Physical Design</vt:lpstr>
      <vt:lpstr>SQA in maintenance </vt:lpstr>
      <vt:lpstr>General Principles of QA </vt:lpstr>
      <vt:lpstr>Three General Principles of QA </vt:lpstr>
      <vt:lpstr>Three General Principles of QA </vt:lpstr>
      <vt:lpstr>Three General Principles of QA </vt:lpstr>
      <vt:lpstr>Slide 12</vt:lpstr>
      <vt:lpstr>Slide 13</vt:lpstr>
      <vt:lpstr>Non Functional requirement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Wj</dc:creator>
  <cp:lastModifiedBy>Windows7</cp:lastModifiedBy>
  <cp:revision>38</cp:revision>
  <dcterms:created xsi:type="dcterms:W3CDTF">2012-09-28T15:05:43Z</dcterms:created>
  <dcterms:modified xsi:type="dcterms:W3CDTF">2013-10-30T06:49:20Z</dcterms:modified>
</cp:coreProperties>
</file>