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E1EBE5-8967-4BCF-B88B-CC436B205C90}" type="datetimeFigureOut">
              <a:rPr lang="id-ID" smtClean="0"/>
              <a:pPr/>
              <a:t>27/02/2021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B2E0AF-D91C-493E-8C4B-EB8C17CF30F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1EBE5-8967-4BCF-B88B-CC436B205C90}" type="datetimeFigureOut">
              <a:rPr lang="id-ID" smtClean="0"/>
              <a:pPr/>
              <a:t>27/02/2021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2E0AF-D91C-493E-8C4B-EB8C17CF30F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smtClean="0"/>
              <a:t>PANDUAN PENYUSUNAN PROPOSAL PENELITIAN </a:t>
            </a:r>
            <a:br>
              <a:rPr lang="id-ID" sz="3200" dirty="0" smtClean="0"/>
            </a:br>
            <a:r>
              <a:rPr lang="id-ID" sz="3200" dirty="0" smtClean="0"/>
              <a:t>SKRIPSI TEKNIK SIPIL </a:t>
            </a:r>
            <a:r>
              <a:rPr lang="id-ID" sz="3200" dirty="0" smtClean="0"/>
              <a:t>UNIVERSITAS BINA DARMA</a:t>
            </a:r>
            <a:endParaRPr lang="id-ID" sz="3200" dirty="0"/>
          </a:p>
        </p:txBody>
      </p:sp>
      <p:sp>
        <p:nvSpPr>
          <p:cNvPr id="3" name="Content Placeholder 2"/>
          <p:cNvSpPr>
            <a:spLocks noGrp="1"/>
          </p:cNvSpPr>
          <p:nvPr>
            <p:ph idx="1"/>
          </p:nvPr>
        </p:nvSpPr>
        <p:spPr/>
        <p:txBody>
          <a:bodyPr>
            <a:normAutofit fontScale="62500" lnSpcReduction="20000"/>
          </a:bodyPr>
          <a:lstStyle/>
          <a:p>
            <a:pPr>
              <a:buNone/>
            </a:pPr>
            <a:r>
              <a:rPr lang="en-US" b="1" dirty="0" err="1"/>
              <a:t>Penyusunan</a:t>
            </a:r>
            <a:r>
              <a:rPr lang="en-US" b="1" dirty="0"/>
              <a:t> proposal</a:t>
            </a:r>
            <a:endParaRPr lang="id-ID" dirty="0"/>
          </a:p>
          <a:p>
            <a:pPr>
              <a:buNone/>
            </a:pPr>
            <a:r>
              <a:rPr lang="id-ID" dirty="0" smtClean="0"/>
              <a:t>      Dengan </a:t>
            </a:r>
            <a:r>
              <a:rPr lang="id-ID" dirty="0"/>
              <a:t>arahan dari ke pembimbing </a:t>
            </a:r>
            <a:r>
              <a:rPr lang="id-ID" dirty="0" smtClean="0"/>
              <a:t>skripsi</a:t>
            </a:r>
            <a:r>
              <a:rPr lang="id-ID" dirty="0" smtClean="0"/>
              <a:t>nya</a:t>
            </a:r>
            <a:r>
              <a:rPr lang="id-ID" dirty="0"/>
              <a:t>, mahasiswa selanjutnya menyusun proposal penelitian. </a:t>
            </a:r>
            <a:r>
              <a:rPr lang="en-US" dirty="0" err="1"/>
              <a:t>Adapun</a:t>
            </a:r>
            <a:r>
              <a:rPr lang="en-US" dirty="0"/>
              <a:t> </a:t>
            </a:r>
            <a:r>
              <a:rPr lang="en-US" dirty="0" err="1"/>
              <a:t>isi</a:t>
            </a:r>
            <a:r>
              <a:rPr lang="en-US" dirty="0"/>
              <a:t> minimal </a:t>
            </a:r>
            <a:r>
              <a:rPr lang="en-US" dirty="0" err="1"/>
              <a:t>dari</a:t>
            </a:r>
            <a:r>
              <a:rPr lang="en-US" dirty="0"/>
              <a:t> proposal </a:t>
            </a:r>
            <a:r>
              <a:rPr lang="en-US" dirty="0" err="1"/>
              <a:t>penelitian</a:t>
            </a:r>
            <a:r>
              <a:rPr lang="en-US" dirty="0"/>
              <a:t> </a:t>
            </a:r>
            <a:r>
              <a:rPr lang="en-US" dirty="0" err="1"/>
              <a:t>tersebut</a:t>
            </a:r>
            <a:r>
              <a:rPr lang="en-US" dirty="0"/>
              <a:t> </a:t>
            </a:r>
            <a:r>
              <a:rPr lang="en-US" dirty="0" err="1"/>
              <a:t>adalah</a:t>
            </a:r>
            <a:r>
              <a:rPr lang="en-US" dirty="0"/>
              <a:t>: </a:t>
            </a:r>
            <a:endParaRPr lang="id-ID" dirty="0"/>
          </a:p>
          <a:p>
            <a:pPr lvl="0">
              <a:buNone/>
            </a:pPr>
            <a:r>
              <a:rPr lang="id-ID" b="1" dirty="0"/>
              <a:t>Adanya judul penelitian</a:t>
            </a:r>
            <a:r>
              <a:rPr lang="id-ID" dirty="0"/>
              <a:t>. </a:t>
            </a:r>
          </a:p>
          <a:p>
            <a:pPr>
              <a:buNone/>
            </a:pPr>
            <a:r>
              <a:rPr lang="id-ID" dirty="0" smtClean="0"/>
              <a:t>      Judul </a:t>
            </a:r>
            <a:r>
              <a:rPr lang="id-ID" dirty="0"/>
              <a:t>penelitian dapat sama dengan judul pada pra-proposal </a:t>
            </a:r>
            <a:r>
              <a:rPr lang="id-ID" dirty="0" smtClean="0"/>
              <a:t>(form pengajuan judul) dapat </a:t>
            </a:r>
            <a:r>
              <a:rPr lang="id-ID" dirty="0"/>
              <a:t>juga merupakan hasil perbaikan dari konsultasi yang telah dilakukan. </a:t>
            </a:r>
          </a:p>
          <a:p>
            <a:pPr>
              <a:buNone/>
            </a:pPr>
            <a:r>
              <a:rPr lang="id-ID" dirty="0"/>
              <a:t> </a:t>
            </a:r>
          </a:p>
          <a:p>
            <a:pPr lvl="0">
              <a:buNone/>
            </a:pPr>
            <a:r>
              <a:rPr lang="id-ID" b="1" dirty="0"/>
              <a:t>Adanya latar belakang penelitian.</a:t>
            </a:r>
            <a:endParaRPr lang="id-ID" dirty="0"/>
          </a:p>
          <a:p>
            <a:pPr>
              <a:buNone/>
            </a:pPr>
            <a:r>
              <a:rPr lang="id-ID" dirty="0" smtClean="0"/>
              <a:t>      Latar </a:t>
            </a:r>
            <a:r>
              <a:rPr lang="id-ID" dirty="0"/>
              <a:t>belakang penelitian adalah telaah terhadap teori, fakta,data dan fenomena yang menjadi pengantar dan penguat argumentasi kepada masalah penelitian. Pada bagian ini juga dijelaskan kerangka hubungan/relevansi topik yang diteliti hubungannya dengan kosentrasi yang diambil dengan memasukkan kondisi real objek di lapangan dan variabel-variabel yang akan diteliti.</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55000" lnSpcReduction="20000"/>
          </a:bodyPr>
          <a:lstStyle/>
          <a:p>
            <a:pPr lvl="0">
              <a:buNone/>
            </a:pPr>
            <a:r>
              <a:rPr lang="id-ID" b="1" dirty="0" smtClean="0"/>
              <a:t>Adanya </a:t>
            </a:r>
            <a:r>
              <a:rPr lang="id-ID" b="1" dirty="0"/>
              <a:t>identifikasi masalah.</a:t>
            </a:r>
            <a:endParaRPr lang="id-ID" dirty="0"/>
          </a:p>
          <a:p>
            <a:pPr>
              <a:buNone/>
            </a:pPr>
            <a:r>
              <a:rPr lang="id-ID" dirty="0" smtClean="0"/>
              <a:t>      Identifikasi </a:t>
            </a:r>
            <a:r>
              <a:rPr lang="id-ID" dirty="0"/>
              <a:t>masalah adalah turunan dari latar belakang masalah yang </a:t>
            </a:r>
            <a:r>
              <a:rPr lang="id-ID" dirty="0" smtClean="0"/>
              <a:t>merupakan kesimpulan </a:t>
            </a:r>
            <a:r>
              <a:rPr lang="id-ID" dirty="0"/>
              <a:t>awal tentang permasalahan yang menarik untuk diteliti lebih lanjut. Bagian ini disusun sedemikian rupa dalam bentuk pointer-pointer yang singkat dan mudah dipahami yang menggambarkan secara langsung masalah yang ada. Ditulis dalam bentuk kalimat aktif.</a:t>
            </a:r>
          </a:p>
          <a:p>
            <a:pPr>
              <a:buNone/>
            </a:pPr>
            <a:r>
              <a:rPr lang="id-ID" dirty="0"/>
              <a:t> </a:t>
            </a:r>
          </a:p>
          <a:p>
            <a:pPr lvl="0">
              <a:buNone/>
            </a:pPr>
            <a:r>
              <a:rPr lang="id-ID" b="1" dirty="0"/>
              <a:t>Adanya rumusan permasalahan penelitian.</a:t>
            </a:r>
            <a:endParaRPr lang="id-ID" dirty="0"/>
          </a:p>
          <a:p>
            <a:pPr>
              <a:buNone/>
            </a:pPr>
            <a:r>
              <a:rPr lang="id-ID" dirty="0" smtClean="0"/>
              <a:t>       Rumusan </a:t>
            </a:r>
            <a:r>
              <a:rPr lang="id-ID" dirty="0"/>
              <a:t>permasalahan penelitian adalah turunan dari identifikasi permasalahan penelitian. Rumusan permasalahan penelitian disusun dengan memperhatikan beberapa hal:</a:t>
            </a:r>
          </a:p>
          <a:p>
            <a:pPr lvl="0">
              <a:buNone/>
            </a:pPr>
            <a:r>
              <a:rPr lang="id-ID" dirty="0" smtClean="0"/>
              <a:t>       Diyatakan dengan </a:t>
            </a:r>
            <a:r>
              <a:rPr lang="id-ID" dirty="0"/>
              <a:t>jelas, tegas, dan konkrit tentang masalah yang akan diteliti.</a:t>
            </a:r>
          </a:p>
          <a:p>
            <a:pPr lvl="0">
              <a:buNone/>
            </a:pPr>
            <a:r>
              <a:rPr lang="id-ID" dirty="0" smtClean="0"/>
              <a:t>       Relevan </a:t>
            </a:r>
            <a:r>
              <a:rPr lang="id-ID" dirty="0"/>
              <a:t>dengan waktu.</a:t>
            </a:r>
          </a:p>
          <a:p>
            <a:pPr lvl="0">
              <a:buNone/>
            </a:pPr>
            <a:r>
              <a:rPr lang="id-ID" dirty="0" smtClean="0"/>
              <a:t>       Berhubungan </a:t>
            </a:r>
            <a:r>
              <a:rPr lang="id-ID" dirty="0"/>
              <a:t>dengan suatu masalah teoritis atau masalah praktis.</a:t>
            </a:r>
          </a:p>
          <a:p>
            <a:pPr lvl="0">
              <a:buNone/>
            </a:pPr>
            <a:r>
              <a:rPr lang="id-ID" dirty="0" smtClean="0"/>
              <a:t>       Berorientasi </a:t>
            </a:r>
            <a:r>
              <a:rPr lang="id-ID" dirty="0"/>
              <a:t>pada teori (teori merupakan </a:t>
            </a:r>
            <a:r>
              <a:rPr lang="id-ID" i="1" dirty="0"/>
              <a:t>body of knowledge</a:t>
            </a:r>
            <a:r>
              <a:rPr lang="id-ID" dirty="0"/>
              <a:t>).</a:t>
            </a:r>
          </a:p>
          <a:p>
            <a:pPr>
              <a:buNone/>
            </a:pPr>
            <a:r>
              <a:rPr lang="id-ID" dirty="0" smtClean="0"/>
              <a:t>       Ditulis dalam </a:t>
            </a:r>
            <a:r>
              <a:rPr lang="id-ID" dirty="0"/>
              <a:t>bentuk kalimat Tanya (</a:t>
            </a:r>
            <a:r>
              <a:rPr lang="id-ID" i="1" dirty="0"/>
              <a:t>research questions</a:t>
            </a:r>
            <a:r>
              <a:rPr lang="id-ID" dirty="0"/>
              <a:t>) yang mengandung </a:t>
            </a:r>
            <a:r>
              <a:rPr lang="id-ID" dirty="0" smtClean="0"/>
              <a:t>  masalah</a:t>
            </a:r>
            <a:r>
              <a:rPr lang="id-ID" dirty="0"/>
              <a:t>.</a:t>
            </a:r>
          </a:p>
          <a:p>
            <a:pPr>
              <a:buNone/>
            </a:pPr>
            <a:r>
              <a:rPr lang="id-ID" dirty="0"/>
              <a:t> </a:t>
            </a:r>
          </a:p>
          <a:p>
            <a:pPr lvl="0">
              <a:buNone/>
            </a:pPr>
            <a:r>
              <a:rPr lang="id-ID" b="1" dirty="0"/>
              <a:t>Adanya tujuan penelitian</a:t>
            </a:r>
            <a:r>
              <a:rPr lang="id-ID" dirty="0"/>
              <a:t>. </a:t>
            </a:r>
          </a:p>
          <a:p>
            <a:pPr>
              <a:buNone/>
            </a:pPr>
            <a:r>
              <a:rPr lang="id-ID" dirty="0" smtClean="0"/>
              <a:t>      Tujuan </a:t>
            </a:r>
            <a:r>
              <a:rPr lang="id-ID" dirty="0"/>
              <a:t>penelitian yang dikemukakan merupakan masalah dari sudut pandang teoritis dan jelas fokusnya, bisa merupakan penajaman dari hasil konsultasi.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lvl="0">
              <a:buNone/>
            </a:pPr>
            <a:r>
              <a:rPr lang="id-ID" b="1" dirty="0"/>
              <a:t>Adanya maksud penelitian</a:t>
            </a:r>
            <a:r>
              <a:rPr lang="id-ID" dirty="0"/>
              <a:t>.</a:t>
            </a:r>
          </a:p>
          <a:p>
            <a:pPr>
              <a:buNone/>
            </a:pPr>
            <a:r>
              <a:rPr lang="id-ID" dirty="0" smtClean="0"/>
              <a:t>      Maksud </a:t>
            </a:r>
            <a:r>
              <a:rPr lang="id-ID" dirty="0"/>
              <a:t>penelitian yang disusun dapat merupakan hasil penyesuaian dari judul dan masalah penelitian.</a:t>
            </a:r>
          </a:p>
          <a:p>
            <a:pPr>
              <a:buNone/>
            </a:pPr>
            <a:r>
              <a:rPr lang="id-ID" dirty="0"/>
              <a:t> </a:t>
            </a:r>
          </a:p>
          <a:p>
            <a:pPr>
              <a:buNone/>
            </a:pPr>
            <a:r>
              <a:rPr lang="id-ID" dirty="0"/>
              <a:t> </a:t>
            </a:r>
            <a:r>
              <a:rPr lang="id-ID" b="1" dirty="0" smtClean="0"/>
              <a:t>Kajian </a:t>
            </a:r>
            <a:r>
              <a:rPr lang="id-ID" b="1" dirty="0"/>
              <a:t>Kepustakaan.</a:t>
            </a:r>
            <a:endParaRPr lang="id-ID" dirty="0"/>
          </a:p>
          <a:p>
            <a:pPr>
              <a:buNone/>
            </a:pPr>
            <a:r>
              <a:rPr lang="id-ID" dirty="0" smtClean="0"/>
              <a:t>      Isi </a:t>
            </a:r>
            <a:r>
              <a:rPr lang="id-ID" dirty="0"/>
              <a:t>dari kajian kepustakaan adalah telaah terhadap beberapa buku dan artikel dari berbagai sumber yang berkait dengan masalah penelitian. Kajian kepustakaan juga harus mencerminkan pendapat atau sikap mahasiswa sebagai peneliti dalam memandang permasalahan.Selain itu kajian pustaka juga mencantumkan penelitian terdahulu dan kerangka berfikir.</a:t>
            </a:r>
          </a:p>
          <a:p>
            <a:pPr>
              <a:buNone/>
            </a:pPr>
            <a:r>
              <a:rPr lang="id-ID" dirty="0"/>
              <a:t> </a:t>
            </a:r>
          </a:p>
          <a:p>
            <a:pPr lvl="0">
              <a:buNone/>
            </a:pPr>
            <a:r>
              <a:rPr lang="nb-NO" b="1" dirty="0"/>
              <a:t>Rencana Penelitian, Metodologi, dan Metode Penelitian </a:t>
            </a:r>
            <a:r>
              <a:rPr lang="nb-NO" b="1" dirty="0" smtClean="0"/>
              <a:t>yang</a:t>
            </a:r>
            <a:r>
              <a:rPr lang="id-ID" b="1" dirty="0" smtClean="0"/>
              <a:t> </a:t>
            </a:r>
            <a:r>
              <a:rPr lang="nb-NO" b="1" dirty="0" smtClean="0"/>
              <a:t>digunakan</a:t>
            </a:r>
            <a:r>
              <a:rPr lang="nb-NO" dirty="0"/>
              <a:t>. </a:t>
            </a:r>
            <a:endParaRPr lang="id-ID" dirty="0" smtClean="0"/>
          </a:p>
          <a:p>
            <a:pPr lvl="0">
              <a:buNone/>
            </a:pPr>
            <a:r>
              <a:rPr lang="id-ID" dirty="0" smtClean="0"/>
              <a:t>     </a:t>
            </a:r>
            <a:r>
              <a:rPr lang="nb-NO" dirty="0" smtClean="0"/>
              <a:t>Metodologi </a:t>
            </a:r>
            <a:r>
              <a:rPr lang="nb-NO" dirty="0"/>
              <a:t>yang disusun merupakan kerangka konsep penelitian yang akan dilakukan. Sedangkan metode yang dikembangkan dimulai dari pengumpulan data hingga analisis yang akan dilakukan pada kegiatan penelitian. </a:t>
            </a:r>
            <a:endParaRPr lang="id-ID" dirty="0"/>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0000" lnSpcReduction="20000"/>
          </a:bodyPr>
          <a:lstStyle/>
          <a:p>
            <a:pPr lvl="0">
              <a:buNone/>
            </a:pPr>
            <a:r>
              <a:rPr lang="nb-NO" b="1" dirty="0"/>
              <a:t>Lampiran </a:t>
            </a:r>
            <a:endParaRPr lang="id-ID" dirty="0"/>
          </a:p>
          <a:p>
            <a:pPr>
              <a:buNone/>
            </a:pPr>
            <a:r>
              <a:rPr lang="id-ID" dirty="0"/>
              <a:t>	</a:t>
            </a:r>
            <a:r>
              <a:rPr lang="nb-NO" dirty="0"/>
              <a:t>Meliputi daftar pustaka, kuisioneratau angket (bila ada)</a:t>
            </a:r>
            <a:r>
              <a:rPr lang="nb-NO" b="1" dirty="0"/>
              <a:t>. </a:t>
            </a:r>
            <a:endParaRPr lang="id-ID" dirty="0"/>
          </a:p>
          <a:p>
            <a:pPr>
              <a:buNone/>
            </a:pPr>
            <a:r>
              <a:rPr lang="id-ID" dirty="0"/>
              <a:t> </a:t>
            </a:r>
          </a:p>
          <a:p>
            <a:pPr>
              <a:buNone/>
            </a:pPr>
            <a:r>
              <a:rPr lang="id-ID" dirty="0" smtClean="0"/>
              <a:t>     </a:t>
            </a:r>
            <a:r>
              <a:rPr lang="nb-NO" dirty="0" smtClean="0"/>
              <a:t>Bila </a:t>
            </a:r>
            <a:r>
              <a:rPr lang="nb-NO" dirty="0"/>
              <a:t>proposal penelitian dari sisi akademis telah disetujui oleh kedua orang pembimbing, maka mahasiswa bersangkutan dapat mengajukan permohonan kepada ketua program studi untuk mengikuti ujian proposal penelitian. </a:t>
            </a:r>
            <a:endParaRPr lang="id-ID" dirty="0"/>
          </a:p>
          <a:p>
            <a:pPr>
              <a:buNone/>
            </a:pPr>
            <a:r>
              <a:rPr lang="id-ID" dirty="0" smtClean="0"/>
              <a:t>     Bila </a:t>
            </a:r>
            <a:r>
              <a:rPr lang="id-ID" dirty="0"/>
              <a:t>ketua program studi menilai bahwa proposal yang diajukan telah memenuhi persyaratan administrasi, maka Sekretariat Program Pascasarjana menyelenggarakan seminar proposal bagi mahasiswa bersangkutan. Presentasi dilakukan dihadapan para penguji di lingkungan Program Pascasarjana Universitas Bina Darma, dan dipimpin oleh direktur atau dosen yang ditunjuk untuk mewakili bila direktur berhalangan. </a:t>
            </a:r>
          </a:p>
          <a:p>
            <a:pPr>
              <a:buNone/>
            </a:pPr>
            <a:r>
              <a:rPr lang="id-ID" dirty="0" smtClean="0"/>
              <a:t>     Seminar </a:t>
            </a:r>
            <a:r>
              <a:rPr lang="id-ID" dirty="0"/>
              <a:t>Proposal sifatnya terbuka dan dapat dihadiri mahasiswa Program Pascasarjana lainnya. Hasil seminar menjadi arahan mahasiswa ketika melakukan pengumpulan data maupun penyusunan hasil penelitian.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7500" lnSpcReduction="20000"/>
          </a:bodyPr>
          <a:lstStyle/>
          <a:p>
            <a:pPr>
              <a:buNone/>
            </a:pPr>
            <a:r>
              <a:rPr lang="en-US" b="1" dirty="0" err="1"/>
              <a:t>Struktur</a:t>
            </a:r>
            <a:r>
              <a:rPr lang="en-US" b="1" dirty="0"/>
              <a:t> Proposal</a:t>
            </a:r>
            <a:endParaRPr lang="id-ID" dirty="0"/>
          </a:p>
          <a:p>
            <a:pPr>
              <a:buNone/>
            </a:pPr>
            <a:r>
              <a:rPr lang="id-ID" dirty="0"/>
              <a:t>	</a:t>
            </a:r>
            <a:r>
              <a:rPr lang="id-ID" dirty="0" smtClean="0"/>
              <a:t>Proposal </a:t>
            </a:r>
            <a:r>
              <a:rPr lang="id-ID" dirty="0"/>
              <a:t>penelitian disusun dalam 3 Bab, yang terdiri dari</a:t>
            </a:r>
            <a:r>
              <a:rPr lang="id-ID" dirty="0" smtClean="0"/>
              <a:t>:</a:t>
            </a:r>
          </a:p>
          <a:p>
            <a:pPr>
              <a:buNone/>
            </a:pPr>
            <a:endParaRPr lang="id-ID" dirty="0" smtClean="0"/>
          </a:p>
          <a:p>
            <a:pPr lvl="0">
              <a:buNone/>
            </a:pPr>
            <a:r>
              <a:rPr lang="en-US" b="1" dirty="0" err="1" smtClean="0"/>
              <a:t>Bab</a:t>
            </a:r>
            <a:r>
              <a:rPr lang="en-US" b="1" dirty="0" smtClean="0"/>
              <a:t> </a:t>
            </a:r>
            <a:r>
              <a:rPr lang="en-US" b="1" dirty="0"/>
              <a:t>1– </a:t>
            </a:r>
            <a:r>
              <a:rPr lang="en-US" b="1" dirty="0" err="1"/>
              <a:t>Pendahuluan</a:t>
            </a:r>
            <a:endParaRPr lang="id-ID" dirty="0"/>
          </a:p>
          <a:p>
            <a:pPr>
              <a:buNone/>
            </a:pPr>
            <a:r>
              <a:rPr lang="id-ID" dirty="0"/>
              <a:t>	</a:t>
            </a:r>
            <a:r>
              <a:rPr lang="en-US" dirty="0" err="1"/>
              <a:t>Bab</a:t>
            </a:r>
            <a:r>
              <a:rPr lang="en-US" dirty="0"/>
              <a:t> </a:t>
            </a:r>
            <a:r>
              <a:rPr lang="en-US" dirty="0" err="1"/>
              <a:t>ini</a:t>
            </a:r>
            <a:r>
              <a:rPr lang="en-US" dirty="0"/>
              <a:t> </a:t>
            </a:r>
            <a:r>
              <a:rPr lang="en-US" dirty="0" err="1"/>
              <a:t>terdiri</a:t>
            </a:r>
            <a:r>
              <a:rPr lang="en-US" dirty="0"/>
              <a:t> </a:t>
            </a:r>
            <a:r>
              <a:rPr lang="en-US" dirty="0" err="1"/>
              <a:t>dari</a:t>
            </a:r>
            <a:r>
              <a:rPr lang="en-US" dirty="0"/>
              <a:t> :</a:t>
            </a:r>
            <a:endParaRPr lang="id-ID" dirty="0"/>
          </a:p>
          <a:p>
            <a:r>
              <a:rPr lang="id-ID" dirty="0"/>
              <a:t>Latar belakang penelitian,</a:t>
            </a:r>
          </a:p>
          <a:p>
            <a:r>
              <a:rPr lang="id-ID" dirty="0"/>
              <a:t>Identifikasi masalah penelitian,</a:t>
            </a:r>
          </a:p>
          <a:p>
            <a:r>
              <a:rPr lang="id-ID" dirty="0"/>
              <a:t>Batasan masalah penelitian, </a:t>
            </a:r>
          </a:p>
          <a:p>
            <a:r>
              <a:rPr lang="id-ID" dirty="0"/>
              <a:t>Rumusan masalah penelitian.</a:t>
            </a:r>
          </a:p>
          <a:p>
            <a:r>
              <a:rPr lang="id-ID" dirty="0"/>
              <a:t>Tujuan penelitian,</a:t>
            </a:r>
          </a:p>
          <a:p>
            <a:r>
              <a:rPr lang="id-ID" dirty="0"/>
              <a:t>Manfaat penelitian</a:t>
            </a:r>
          </a:p>
          <a:p>
            <a:r>
              <a:rPr lang="en-US" dirty="0" err="1"/>
              <a:t>Ruang</a:t>
            </a:r>
            <a:r>
              <a:rPr lang="en-US" dirty="0"/>
              <a:t> </a:t>
            </a:r>
            <a:r>
              <a:rPr lang="en-US" dirty="0" err="1"/>
              <a:t>Lingkup</a:t>
            </a:r>
            <a:r>
              <a:rPr lang="en-US" dirty="0"/>
              <a:t> </a:t>
            </a:r>
            <a:r>
              <a:rPr lang="en-US" dirty="0" err="1"/>
              <a:t>Penelitian</a:t>
            </a:r>
            <a:endParaRPr lang="id-ID" dirty="0" smtClean="0"/>
          </a:p>
          <a:p>
            <a:r>
              <a:rPr lang="en-US" dirty="0" err="1"/>
              <a:t>Susunan</a:t>
            </a:r>
            <a:r>
              <a:rPr lang="en-US" dirty="0"/>
              <a:t> </a:t>
            </a:r>
            <a:r>
              <a:rPr lang="en-US" dirty="0" err="1"/>
              <a:t>dan</a:t>
            </a:r>
            <a:r>
              <a:rPr lang="en-US" dirty="0"/>
              <a:t> </a:t>
            </a:r>
            <a:r>
              <a:rPr lang="en-US" dirty="0" err="1"/>
              <a:t>Struktur</a:t>
            </a:r>
            <a:r>
              <a:rPr lang="en-US" dirty="0"/>
              <a:t> </a:t>
            </a:r>
            <a:r>
              <a:rPr lang="en-US" dirty="0" err="1"/>
              <a:t>Tesis</a:t>
            </a:r>
            <a:endParaRPr lang="id-ID"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lvl="0">
              <a:buNone/>
            </a:pPr>
            <a:r>
              <a:rPr lang="en-US" b="1" dirty="0" err="1"/>
              <a:t>Bab</a:t>
            </a:r>
            <a:r>
              <a:rPr lang="en-US" b="1" dirty="0"/>
              <a:t> 2 – </a:t>
            </a:r>
            <a:r>
              <a:rPr lang="en-US" b="1" dirty="0" err="1"/>
              <a:t>Kajian</a:t>
            </a:r>
            <a:r>
              <a:rPr lang="en-US" b="1" dirty="0"/>
              <a:t> </a:t>
            </a:r>
            <a:r>
              <a:rPr lang="en-US" b="1" dirty="0" err="1"/>
              <a:t>Pustaka</a:t>
            </a:r>
            <a:r>
              <a:rPr lang="en-US" b="1" dirty="0"/>
              <a:t> / Literature Review</a:t>
            </a:r>
            <a:endParaRPr lang="id-ID" dirty="0"/>
          </a:p>
          <a:p>
            <a:pPr>
              <a:buNone/>
            </a:pPr>
            <a:r>
              <a:rPr lang="en-US" dirty="0" err="1"/>
              <a:t>Bab</a:t>
            </a:r>
            <a:r>
              <a:rPr lang="en-US" dirty="0"/>
              <a:t> </a:t>
            </a:r>
            <a:r>
              <a:rPr lang="en-US" dirty="0" err="1"/>
              <a:t>ini</a:t>
            </a:r>
            <a:r>
              <a:rPr lang="en-US" dirty="0"/>
              <a:t> </a:t>
            </a:r>
            <a:r>
              <a:rPr lang="en-US" dirty="0" err="1"/>
              <a:t>terdiri</a:t>
            </a:r>
            <a:r>
              <a:rPr lang="en-US" dirty="0"/>
              <a:t> </a:t>
            </a:r>
            <a:r>
              <a:rPr lang="en-US" dirty="0" err="1"/>
              <a:t>dari</a:t>
            </a:r>
            <a:r>
              <a:rPr lang="en-US" dirty="0"/>
              <a:t> :</a:t>
            </a:r>
            <a:endParaRPr lang="id-ID" dirty="0"/>
          </a:p>
          <a:p>
            <a:r>
              <a:rPr lang="id-ID" dirty="0"/>
              <a:t>Kajian pustaka,</a:t>
            </a:r>
          </a:p>
          <a:p>
            <a:r>
              <a:rPr lang="id-ID" dirty="0"/>
              <a:t>Penelitian terdahulu, </a:t>
            </a:r>
          </a:p>
          <a:p>
            <a:r>
              <a:rPr lang="id-ID" dirty="0"/>
              <a:t>Kerangka berpikir, </a:t>
            </a:r>
          </a:p>
          <a:p>
            <a:r>
              <a:rPr lang="id-ID" dirty="0"/>
              <a:t>Hipotesis penelitian (bila ada</a:t>
            </a:r>
            <a:r>
              <a:rPr lang="id-ID" dirty="0" smtClean="0"/>
              <a:t>)</a:t>
            </a:r>
          </a:p>
          <a:p>
            <a:pPr lvl="0">
              <a:buNone/>
            </a:pPr>
            <a:endParaRPr lang="id-ID" dirty="0"/>
          </a:p>
          <a:p>
            <a:pPr lvl="0">
              <a:buNone/>
            </a:pPr>
            <a:r>
              <a:rPr lang="en-US" b="1" dirty="0" err="1"/>
              <a:t>Bab</a:t>
            </a:r>
            <a:r>
              <a:rPr lang="en-US" b="1" dirty="0"/>
              <a:t> 3 – </a:t>
            </a:r>
            <a:r>
              <a:rPr lang="en-US" b="1" dirty="0" err="1"/>
              <a:t>Metodologi</a:t>
            </a:r>
            <a:r>
              <a:rPr lang="en-US" b="1" dirty="0"/>
              <a:t> </a:t>
            </a:r>
            <a:r>
              <a:rPr lang="en-US" b="1" dirty="0" err="1"/>
              <a:t>Penelitian</a:t>
            </a:r>
            <a:endParaRPr lang="id-ID" dirty="0"/>
          </a:p>
          <a:p>
            <a:pPr>
              <a:buNone/>
            </a:pPr>
            <a:r>
              <a:rPr lang="en-US" dirty="0" err="1"/>
              <a:t>Bab</a:t>
            </a:r>
            <a:r>
              <a:rPr lang="en-US" dirty="0"/>
              <a:t> </a:t>
            </a:r>
            <a:r>
              <a:rPr lang="en-US" dirty="0" err="1"/>
              <a:t>ini</a:t>
            </a:r>
            <a:r>
              <a:rPr lang="en-US" dirty="0"/>
              <a:t> </a:t>
            </a:r>
            <a:r>
              <a:rPr lang="en-US" dirty="0" err="1"/>
              <a:t>terdiri</a:t>
            </a:r>
            <a:r>
              <a:rPr lang="en-US" dirty="0"/>
              <a:t> </a:t>
            </a:r>
            <a:r>
              <a:rPr lang="en-US" dirty="0" err="1"/>
              <a:t>dari</a:t>
            </a:r>
            <a:r>
              <a:rPr lang="en-US" dirty="0"/>
              <a:t> :</a:t>
            </a:r>
            <a:endParaRPr lang="id-ID" dirty="0"/>
          </a:p>
          <a:p>
            <a:r>
              <a:rPr lang="id-ID" dirty="0" smtClean="0"/>
              <a:t>Desain </a:t>
            </a:r>
            <a:r>
              <a:rPr lang="id-ID" dirty="0"/>
              <a:t>danjadwal penelitian, </a:t>
            </a:r>
          </a:p>
          <a:p>
            <a:r>
              <a:rPr lang="id-ID" dirty="0" smtClean="0"/>
              <a:t>Data penelitian</a:t>
            </a:r>
            <a:r>
              <a:rPr lang="id-ID" dirty="0"/>
              <a:t>, meliputi jenis data,populasi dan sampel penelitian </a:t>
            </a:r>
            <a:r>
              <a:rPr lang="id-ID" dirty="0" smtClean="0"/>
              <a:t>serta teknik </a:t>
            </a:r>
            <a:r>
              <a:rPr lang="id-ID" dirty="0"/>
              <a:t>penarikan sampel(opsional) bila menggunakan metode kuantitatif, dan penentuan informan bila menggunakan metode kualitatif</a:t>
            </a:r>
          </a:p>
          <a:p>
            <a:r>
              <a:rPr lang="id-ID" dirty="0" smtClean="0"/>
              <a:t>Definisi </a:t>
            </a:r>
            <a:r>
              <a:rPr lang="id-ID" dirty="0"/>
              <a:t>operasional variabel (Kuantitatif), </a:t>
            </a:r>
          </a:p>
          <a:p>
            <a:r>
              <a:rPr lang="id-ID" dirty="0" smtClean="0"/>
              <a:t>Konsep </a:t>
            </a:r>
            <a:r>
              <a:rPr lang="id-ID" dirty="0"/>
              <a:t>dan metode penelitian yang digunakan. </a:t>
            </a:r>
          </a:p>
          <a:p>
            <a:r>
              <a:rPr lang="id-ID" dirty="0" smtClean="0"/>
              <a:t>Metode </a:t>
            </a:r>
            <a:r>
              <a:rPr lang="id-ID" dirty="0"/>
              <a:t>pengumpulan data, </a:t>
            </a:r>
          </a:p>
          <a:p>
            <a:r>
              <a:rPr lang="id-ID" dirty="0" smtClean="0"/>
              <a:t>Teknik </a:t>
            </a:r>
            <a:r>
              <a:rPr lang="id-ID" dirty="0"/>
              <a:t>analisis </a:t>
            </a:r>
            <a:r>
              <a:rPr lang="id-ID" dirty="0" smtClean="0"/>
              <a:t>data</a:t>
            </a:r>
          </a:p>
          <a:p>
            <a:pPr lvl="0">
              <a:buNone/>
            </a:pPr>
            <a:r>
              <a:rPr lang="en-US" b="1" dirty="0" err="1" smtClean="0"/>
              <a:t>Lampiran</a:t>
            </a:r>
            <a:r>
              <a:rPr lang="en-US" b="1" dirty="0"/>
              <a:t>, </a:t>
            </a:r>
            <a:r>
              <a:rPr lang="en-US" dirty="0" err="1"/>
              <a:t>termasuk</a:t>
            </a:r>
            <a:r>
              <a:rPr lang="en-US" dirty="0"/>
              <a:t> </a:t>
            </a:r>
            <a:r>
              <a:rPr lang="en-US" dirty="0" err="1"/>
              <a:t>rancangan</a:t>
            </a:r>
            <a:r>
              <a:rPr lang="en-US" dirty="0"/>
              <a:t> </a:t>
            </a:r>
            <a:r>
              <a:rPr lang="en-US" dirty="0" err="1"/>
              <a:t>kuesioner</a:t>
            </a:r>
            <a:r>
              <a:rPr lang="en-US" dirty="0"/>
              <a:t> </a:t>
            </a:r>
            <a:r>
              <a:rPr lang="id-ID" dirty="0"/>
              <a:t>(opsional)</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10011</TotalTime>
  <Words>229</Words>
  <Application>Microsoft Office PowerPoint</Application>
  <PresentationFormat>On-screen Show (4:3)</PresentationFormat>
  <Paragraphs>64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PANDUAN PENYUSUNAN PROPOSAL PENELITIAN  SKRIPSI TEKNIK SIPIL UNIVERSITAS BINA DARMA</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TEHNIK</dc:creator>
  <cp:lastModifiedBy>ASUS-X201E</cp:lastModifiedBy>
  <cp:revision>9</cp:revision>
  <dcterms:created xsi:type="dcterms:W3CDTF">2014-11-11T01:37:50Z</dcterms:created>
  <dcterms:modified xsi:type="dcterms:W3CDTF">2021-02-27T03:01:49Z</dcterms:modified>
</cp:coreProperties>
</file>