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24"/>
  </p:notesMasterIdLst>
  <p:sldIdLst>
    <p:sldId id="262" r:id="rId2"/>
    <p:sldId id="258" r:id="rId3"/>
    <p:sldId id="263" r:id="rId4"/>
    <p:sldId id="259" r:id="rId5"/>
    <p:sldId id="264" r:id="rId6"/>
    <p:sldId id="265" r:id="rId7"/>
    <p:sldId id="260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4" r:id="rId17"/>
    <p:sldId id="275" r:id="rId18"/>
    <p:sldId id="277" r:id="rId19"/>
    <p:sldId id="278" r:id="rId20"/>
    <p:sldId id="279" r:id="rId21"/>
    <p:sldId id="280" r:id="rId22"/>
    <p:sldId id="26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A7FDFA-734A-4BD8-A3E0-43502C020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D4CCE-A700-4793-BA9C-87D088CB35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94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24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5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51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37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0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0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44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154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D4CCE-A700-4793-BA9C-87D088CB357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D4CCE-A700-4793-BA9C-87D088CB35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188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D4CCE-A700-4793-BA9C-87D088CB357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62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5E1E1-56C4-41D5-B1D3-B33653F1F0D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57625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GB"/>
          </a:p>
        </p:txBody>
      </p:sp>
      <p:sp>
        <p:nvSpPr>
          <p:cNvPr id="153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798513"/>
            <a:ext cx="4271962" cy="3203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D4CCE-A700-4793-BA9C-87D088CB35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25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1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8D32DB-ED57-4455-A941-4C18C4A531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D4CCE-A700-4793-BA9C-87D088CB35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66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1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CA4F9-7E55-4E70-A26C-9F98C2A284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4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13F65-ECF0-499F-8F6A-2D68E4DF33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30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79802-067B-4F21-845E-72A0483210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8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41370-D16C-4A1C-9E2C-2C43FCC4A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6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CE345-3FBF-486B-BB3C-F0B4114780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7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C9D03-F0AD-4496-8D26-FA183A91B4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17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338A7-E721-407B-B3AF-66654C085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9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8EDE8-04E1-42B3-AA2D-D96283440A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5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239439-E3C9-4E7E-9D33-A1DE72BD0C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6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EEA8C-BCEB-4E87-BC0F-FF6ADBEBE9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0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AA73F51-B3AE-42DD-A2A0-0B567AA4D7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47C7A-3DD8-41BC-87EB-557AC14837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1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26EB90-FCC5-4822-B8AF-BA5DED6D13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63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2FC16A-3AD8-4435-924C-F334DBF332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LAPANGAN TERBANG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3208374-2700-4BBF-A599-6EA63324D5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LESSON 02.PERENCANAAN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1716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542865"/>
            <a:ext cx="8763000" cy="5262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defRPr/>
            </a:pPr>
            <a:r>
              <a:rPr lang="en-US" sz="2400" dirty="0"/>
              <a:t>	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data/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 :</a:t>
            </a:r>
          </a:p>
          <a:p>
            <a:pPr marL="457200" indent="-457200" eaLnBrk="0" hangingPunct="0">
              <a:defRPr/>
            </a:pP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	Size (</a:t>
            </a:r>
            <a:r>
              <a:rPr lang="en-US" sz="2400" dirty="0" err="1"/>
              <a:t>ukuran</a:t>
            </a:r>
            <a:r>
              <a:rPr lang="en-US" sz="2400" dirty="0"/>
              <a:t>),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;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►Wing-span (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ujung</a:t>
            </a:r>
            <a:r>
              <a:rPr lang="en-US" sz="2400" dirty="0"/>
              <a:t> </a:t>
            </a:r>
            <a:r>
              <a:rPr lang="en-US" sz="2400" dirty="0" err="1"/>
              <a:t>sayap</a:t>
            </a:r>
            <a:r>
              <a:rPr lang="en-US" sz="2400" dirty="0"/>
              <a:t>)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►Fuselage length (</a:t>
            </a:r>
            <a:r>
              <a:rPr lang="en-US" sz="2400" dirty="0" err="1"/>
              <a:t>sumbu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badan)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►Height (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)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parking aprons (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parkir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), terminal buildings/</a:t>
            </a:r>
            <a:r>
              <a:rPr lang="en-US" sz="2400" dirty="0" err="1"/>
              <a:t>hanggar</a:t>
            </a:r>
            <a:r>
              <a:rPr lang="en-US" sz="2400" dirty="0"/>
              <a:t> </a:t>
            </a:r>
            <a:r>
              <a:rPr lang="en-US" sz="2400" dirty="0" err="1"/>
              <a:t>lebar</a:t>
            </a:r>
            <a:r>
              <a:rPr lang="en-US" sz="2400" dirty="0"/>
              <a:t> runways dan taxiways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trafficways. 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Maximum Turning Radius (</a:t>
            </a:r>
            <a:r>
              <a:rPr lang="en-US" sz="2400" dirty="0" err="1"/>
              <a:t>jari-jari</a:t>
            </a:r>
            <a:r>
              <a:rPr lang="en-US" sz="2400" dirty="0"/>
              <a:t> </a:t>
            </a:r>
            <a:r>
              <a:rPr lang="en-US" sz="2400" dirty="0" err="1"/>
              <a:t>putar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9798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A087CB4B-F490-4D7E-A645-3B794ED2E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25" y="1747838"/>
            <a:ext cx="569913" cy="649287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7A0DF69E-49E6-4D09-9EAF-277F99799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2638" y="1971675"/>
            <a:ext cx="2397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C394DBED-4509-42D2-92FD-2794A9E47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9413" y="1981200"/>
            <a:ext cx="2397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02469F20-7C92-4D1A-96C5-AA124178A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4963" y="1990725"/>
            <a:ext cx="2417762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A47FA4C1-F9F4-4C05-B061-51523635C2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1971675"/>
            <a:ext cx="2397125" cy="182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B64CA8F5-98D9-4403-811D-EE0F5D0F6F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86238" y="1016000"/>
            <a:ext cx="60325" cy="752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56156E2E-D9CF-4AB7-AC17-E1DAFDCD8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6563" y="995363"/>
            <a:ext cx="101600" cy="773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D9D93178-E1BB-4BEE-BEF6-19220F0F97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2725" y="1951038"/>
            <a:ext cx="549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6E714D76-DCF6-41AD-AAA7-4678A6A7BE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1747838"/>
            <a:ext cx="487363" cy="109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D5A287AE-ABC7-4EC5-BC9B-37147DC755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95688" y="1766888"/>
            <a:ext cx="484187" cy="109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CDEEE8E-322D-4B2F-8FA7-D9CF89BAE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950" y="1981200"/>
            <a:ext cx="182563" cy="18256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760A307-51A7-4930-B7CE-5E48C2C4C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6350" y="1968500"/>
            <a:ext cx="182563" cy="182563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2BA3B65-CEA0-4E84-9C5C-A2DDF4FD7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300" y="1947863"/>
            <a:ext cx="182563" cy="1825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BE15DE-4660-4241-A8BF-C7A33CE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3" y="1960563"/>
            <a:ext cx="182562" cy="1825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6">
            <a:extLst>
              <a:ext uri="{FF2B5EF4-FFF2-40B4-BE49-F238E27FC236}">
                <a16:creationId xmlns:a16="http://schemas.microsoft.com/office/drawing/2014/main" id="{81216B04-13AF-4A16-86A7-240F7FC83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075" y="2220913"/>
            <a:ext cx="136525" cy="320675"/>
          </a:xfrm>
          <a:prstGeom prst="flowChartAlternate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17">
            <a:extLst>
              <a:ext uri="{FF2B5EF4-FFF2-40B4-BE49-F238E27FC236}">
                <a16:creationId xmlns:a16="http://schemas.microsoft.com/office/drawing/2014/main" id="{CD1B3C1B-F636-48E9-B29A-0E6F19D57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2228850"/>
            <a:ext cx="136525" cy="320675"/>
          </a:xfrm>
          <a:prstGeom prst="flowChartAlternate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FCA4E671-2FEF-4D04-A511-5FA64EE3E4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2725" y="2397125"/>
            <a:ext cx="588963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42B15448-17D4-43D3-B32B-C042D90E0977}"/>
              </a:ext>
            </a:extLst>
          </p:cNvPr>
          <p:cNvSpPr>
            <a:spLocks/>
          </p:cNvSpPr>
          <p:nvPr/>
        </p:nvSpPr>
        <p:spPr bwMode="auto">
          <a:xfrm flipH="1">
            <a:off x="1341438" y="4348163"/>
            <a:ext cx="203200" cy="2444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616F72C8-4AF1-4772-95A1-09B9C895F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3363" y="4348163"/>
            <a:ext cx="5710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>
            <a:extLst>
              <a:ext uri="{FF2B5EF4-FFF2-40B4-BE49-F238E27FC236}">
                <a16:creationId xmlns:a16="http://schemas.microsoft.com/office/drawing/2014/main" id="{2D0081CB-A93F-4BAA-951C-258CD50883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125" y="4511675"/>
            <a:ext cx="447675" cy="26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FB67948F-9ACD-4A53-8A91-E41F3C2D1126}"/>
              </a:ext>
            </a:extLst>
          </p:cNvPr>
          <p:cNvSpPr>
            <a:spLocks/>
          </p:cNvSpPr>
          <p:nvPr/>
        </p:nvSpPr>
        <p:spPr bwMode="auto">
          <a:xfrm flipH="1" flipV="1">
            <a:off x="895350" y="4754563"/>
            <a:ext cx="730250" cy="2238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3">
            <a:extLst>
              <a:ext uri="{FF2B5EF4-FFF2-40B4-BE49-F238E27FC236}">
                <a16:creationId xmlns:a16="http://schemas.microsoft.com/office/drawing/2014/main" id="{D1C9527B-CBE7-408D-92D9-3A96B4526D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84325" y="4775200"/>
            <a:ext cx="4694238" cy="182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A860C11F-1F5D-4C4A-965F-AA81A05EAFB1}"/>
              </a:ext>
            </a:extLst>
          </p:cNvPr>
          <p:cNvSpPr>
            <a:spLocks/>
          </p:cNvSpPr>
          <p:nvPr/>
        </p:nvSpPr>
        <p:spPr bwMode="auto">
          <a:xfrm>
            <a:off x="7172325" y="4348163"/>
            <a:ext cx="142875" cy="88900"/>
          </a:xfrm>
          <a:custGeom>
            <a:avLst/>
            <a:gdLst>
              <a:gd name="T0" fmla="*/ 0 w 21600"/>
              <a:gd name="T1" fmla="*/ 0 h 21600"/>
              <a:gd name="T2" fmla="*/ 1809123659 w 21600"/>
              <a:gd name="T3" fmla="*/ 104988327 h 21600"/>
              <a:gd name="T4" fmla="*/ 0 w 21600"/>
              <a:gd name="T5" fmla="*/ 10498832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9C307D9A-624B-4AEC-AE43-383408737E77}"/>
              </a:ext>
            </a:extLst>
          </p:cNvPr>
          <p:cNvSpPr>
            <a:spLocks/>
          </p:cNvSpPr>
          <p:nvPr/>
        </p:nvSpPr>
        <p:spPr bwMode="auto">
          <a:xfrm flipV="1">
            <a:off x="6238875" y="4410075"/>
            <a:ext cx="1117600" cy="3651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C2072DDD-E619-4033-AA60-3FAD462E887C}"/>
              </a:ext>
            </a:extLst>
          </p:cNvPr>
          <p:cNvSpPr>
            <a:spLocks/>
          </p:cNvSpPr>
          <p:nvPr/>
        </p:nvSpPr>
        <p:spPr bwMode="auto">
          <a:xfrm flipV="1">
            <a:off x="5929313" y="3311525"/>
            <a:ext cx="1036637" cy="9969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57F40B7C-959A-444E-AC74-48B3B007A7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69125" y="3209925"/>
            <a:ext cx="4064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6A6FFB90-4E04-41FC-B030-E4E2015E06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53275" y="3209925"/>
            <a:ext cx="242888" cy="1138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04AD838-A425-4450-B4C7-26307C3C00A2}"/>
              </a:ext>
            </a:extLst>
          </p:cNvPr>
          <p:cNvSpPr>
            <a:spLocks noChangeArrowheads="1"/>
          </p:cNvSpPr>
          <p:nvPr/>
        </p:nvSpPr>
        <p:spPr bwMode="auto">
          <a:xfrm rot="382541">
            <a:off x="6746875" y="4346575"/>
            <a:ext cx="711200" cy="204788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137BB6F-7E4A-472D-B241-3BC71F62D2F9}"/>
              </a:ext>
            </a:extLst>
          </p:cNvPr>
          <p:cNvSpPr>
            <a:spLocks noChangeArrowheads="1"/>
          </p:cNvSpPr>
          <p:nvPr/>
        </p:nvSpPr>
        <p:spPr bwMode="auto">
          <a:xfrm rot="306734">
            <a:off x="2976563" y="4448175"/>
            <a:ext cx="1604962" cy="32702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1">
            <a:extLst>
              <a:ext uri="{FF2B5EF4-FFF2-40B4-BE49-F238E27FC236}">
                <a16:creationId xmlns:a16="http://schemas.microsoft.com/office/drawing/2014/main" id="{9B35FAFA-CEFC-43A1-86D4-A57D22CE1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763" y="4872038"/>
            <a:ext cx="320675" cy="3206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 w="349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32">
            <a:extLst>
              <a:ext uri="{FF2B5EF4-FFF2-40B4-BE49-F238E27FC236}">
                <a16:creationId xmlns:a16="http://schemas.microsoft.com/office/drawing/2014/main" id="{DB1284C8-F004-4153-8B93-1C71F7849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900" y="4859338"/>
            <a:ext cx="320675" cy="3206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 w="349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33">
            <a:extLst>
              <a:ext uri="{FF2B5EF4-FFF2-40B4-BE49-F238E27FC236}">
                <a16:creationId xmlns:a16="http://schemas.microsoft.com/office/drawing/2014/main" id="{F31CE05B-E170-4921-B2F8-188C2BD5F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838700"/>
            <a:ext cx="320675" cy="3206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 w="349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4">
            <a:extLst>
              <a:ext uri="{FF2B5EF4-FFF2-40B4-BE49-F238E27FC236}">
                <a16:creationId xmlns:a16="http://schemas.microsoft.com/office/drawing/2014/main" id="{79CEC3D3-871F-4700-9B6F-2AC944B3D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4625" y="49990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EA11385-2D09-4A8D-9F5B-1FDBE4E48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163" y="4470400"/>
            <a:ext cx="163512" cy="274638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05E896-27EB-436C-8641-EFE34FA4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863" y="4416425"/>
            <a:ext cx="163512" cy="274638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37">
            <a:extLst>
              <a:ext uri="{FF2B5EF4-FFF2-40B4-BE49-F238E27FC236}">
                <a16:creationId xmlns:a16="http://schemas.microsoft.com/office/drawing/2014/main" id="{54454366-2D65-46A2-962A-05B63980A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575" y="4991100"/>
            <a:ext cx="246063" cy="2460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 w="349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50CD39FA-ADDB-478C-A606-D9015F07C5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0113" y="5202238"/>
            <a:ext cx="4332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9">
            <a:extLst>
              <a:ext uri="{FF2B5EF4-FFF2-40B4-BE49-F238E27FC236}">
                <a16:creationId xmlns:a16="http://schemas.microsoft.com/office/drawing/2014/main" id="{E83C2754-EAD7-4ECC-999A-C0E0334C62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75525" y="3190875"/>
            <a:ext cx="630238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80207865-27A3-4EB4-8387-3CA3369D6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0325" y="3190875"/>
            <a:ext cx="0" cy="199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41">
            <a:extLst>
              <a:ext uri="{FF2B5EF4-FFF2-40B4-BE49-F238E27FC236}">
                <a16:creationId xmlns:a16="http://schemas.microsoft.com/office/drawing/2014/main" id="{154B8E1F-F2D3-4839-81DA-174DB72324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37438" y="2743200"/>
            <a:ext cx="0" cy="168592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42">
            <a:extLst>
              <a:ext uri="{FF2B5EF4-FFF2-40B4-BE49-F238E27FC236}">
                <a16:creationId xmlns:a16="http://schemas.microsoft.com/office/drawing/2014/main" id="{5F25748C-A288-45F9-9977-4587788B1B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4075" y="2784475"/>
            <a:ext cx="19050" cy="199072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3">
            <a:extLst>
              <a:ext uri="{FF2B5EF4-FFF2-40B4-BE49-F238E27FC236}">
                <a16:creationId xmlns:a16="http://schemas.microsoft.com/office/drawing/2014/main" id="{D3AE20F4-7BD8-4F52-B1BA-B337DEB5E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4713" y="3089275"/>
            <a:ext cx="6562725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4">
            <a:extLst>
              <a:ext uri="{FF2B5EF4-FFF2-40B4-BE49-F238E27FC236}">
                <a16:creationId xmlns:a16="http://schemas.microsoft.com/office/drawing/2014/main" id="{15AFB617-118D-47A0-8EF3-70E52978A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4638" y="5078413"/>
            <a:ext cx="20637" cy="649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5">
            <a:extLst>
              <a:ext uri="{FF2B5EF4-FFF2-40B4-BE49-F238E27FC236}">
                <a16:creationId xmlns:a16="http://schemas.microsoft.com/office/drawing/2014/main" id="{7886507B-53C3-428E-9776-C0FA69500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6388" y="5008563"/>
            <a:ext cx="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6">
            <a:extLst>
              <a:ext uri="{FF2B5EF4-FFF2-40B4-BE49-F238E27FC236}">
                <a16:creationId xmlns:a16="http://schemas.microsoft.com/office/drawing/2014/main" id="{C1ED9BCC-405E-4FCA-8D93-D83F882F67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4638" y="5486400"/>
            <a:ext cx="2560637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7">
            <a:extLst>
              <a:ext uri="{FF2B5EF4-FFF2-40B4-BE49-F238E27FC236}">
                <a16:creationId xmlns:a16="http://schemas.microsoft.com/office/drawing/2014/main" id="{06615AFF-34AC-4C06-8F91-70A7CCD437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25600" y="508000"/>
            <a:ext cx="0" cy="146367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8">
            <a:extLst>
              <a:ext uri="{FF2B5EF4-FFF2-40B4-BE49-F238E27FC236}">
                <a16:creationId xmlns:a16="http://schemas.microsoft.com/office/drawing/2014/main" id="{7364F83B-F2DC-40D0-B959-56986E09F7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0550" y="517525"/>
            <a:ext cx="0" cy="146367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9">
            <a:extLst>
              <a:ext uri="{FF2B5EF4-FFF2-40B4-BE49-F238E27FC236}">
                <a16:creationId xmlns:a16="http://schemas.microsoft.com/office/drawing/2014/main" id="{E9455CD0-D777-4D7D-AADE-4BF9A0403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4963" y="771525"/>
            <a:ext cx="5324475" cy="2063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50">
            <a:extLst>
              <a:ext uri="{FF2B5EF4-FFF2-40B4-BE49-F238E27FC236}">
                <a16:creationId xmlns:a16="http://schemas.microsoft.com/office/drawing/2014/main" id="{E196EB47-7578-49A2-A88F-8F3284209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540000"/>
            <a:ext cx="0" cy="274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1">
            <a:extLst>
              <a:ext uri="{FF2B5EF4-FFF2-40B4-BE49-F238E27FC236}">
                <a16:creationId xmlns:a16="http://schemas.microsoft.com/office/drawing/2014/main" id="{38633E57-AC4D-434D-9192-9962411ACE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013" y="2547938"/>
            <a:ext cx="0" cy="27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2">
            <a:extLst>
              <a:ext uri="{FF2B5EF4-FFF2-40B4-BE49-F238E27FC236}">
                <a16:creationId xmlns:a16="http://schemas.microsoft.com/office/drawing/2014/main" id="{DBBC7DED-A31F-4244-B779-41EC56210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682875"/>
            <a:ext cx="669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" name="Text Box 53">
            <a:extLst>
              <a:ext uri="{FF2B5EF4-FFF2-40B4-BE49-F238E27FC236}">
                <a16:creationId xmlns:a16="http://schemas.microsoft.com/office/drawing/2014/main" id="{93A00BE3-43DC-49E2-91E4-530AE1C52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8088" y="5888038"/>
            <a:ext cx="14287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Arial" charset="0"/>
              </a:rPr>
              <a:t>SIDE  VIEW</a:t>
            </a:r>
          </a:p>
        </p:txBody>
      </p:sp>
      <p:sp>
        <p:nvSpPr>
          <p:cNvPr id="55" name="Text Box 54">
            <a:extLst>
              <a:ext uri="{FF2B5EF4-FFF2-40B4-BE49-F238E27FC236}">
                <a16:creationId xmlns:a16="http://schemas.microsoft.com/office/drawing/2014/main" id="{2C5DF7D0-E8F5-4B9B-9A22-5F0A6547E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50" y="138113"/>
            <a:ext cx="16827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Arial" charset="0"/>
              </a:rPr>
              <a:t>FRONT  VIEW</a:t>
            </a:r>
          </a:p>
        </p:txBody>
      </p:sp>
      <p:sp>
        <p:nvSpPr>
          <p:cNvPr id="56" name="Text Box 55">
            <a:extLst>
              <a:ext uri="{FF2B5EF4-FFF2-40B4-BE49-F238E27FC236}">
                <a16:creationId xmlns:a16="http://schemas.microsoft.com/office/drawing/2014/main" id="{CA76ED33-3CF1-45D5-BD83-F5DC2C860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768350"/>
            <a:ext cx="1352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Wing-span</a:t>
            </a:r>
          </a:p>
        </p:txBody>
      </p:sp>
      <p:sp>
        <p:nvSpPr>
          <p:cNvPr id="57" name="Text Box 56">
            <a:extLst>
              <a:ext uri="{FF2B5EF4-FFF2-40B4-BE49-F238E27FC236}">
                <a16:creationId xmlns:a16="http://schemas.microsoft.com/office/drawing/2014/main" id="{DFFA43BB-CF17-4DDD-8C5E-CF41B1CF5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5" y="3087688"/>
            <a:ext cx="1924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Fuselage length</a:t>
            </a:r>
          </a:p>
        </p:txBody>
      </p:sp>
      <p:sp>
        <p:nvSpPr>
          <p:cNvPr id="58" name="Text Box 57">
            <a:extLst>
              <a:ext uri="{FF2B5EF4-FFF2-40B4-BE49-F238E27FC236}">
                <a16:creationId xmlns:a16="http://schemas.microsoft.com/office/drawing/2014/main" id="{54EBE93B-C098-46BF-9917-B6DD9200F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500" y="3948113"/>
            <a:ext cx="895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Height</a:t>
            </a:r>
          </a:p>
        </p:txBody>
      </p:sp>
      <p:sp>
        <p:nvSpPr>
          <p:cNvPr id="59" name="Text Box 58">
            <a:extLst>
              <a:ext uri="{FF2B5EF4-FFF2-40B4-BE49-F238E27FC236}">
                <a16:creationId xmlns:a16="http://schemas.microsoft.com/office/drawing/2014/main" id="{88CAC3F4-2DB1-4673-AB71-CA9AEFB60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863" y="2536825"/>
            <a:ext cx="1479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Wheel tread</a:t>
            </a:r>
          </a:p>
        </p:txBody>
      </p:sp>
      <p:sp>
        <p:nvSpPr>
          <p:cNvPr id="60" name="Text Box 59">
            <a:extLst>
              <a:ext uri="{FF2B5EF4-FFF2-40B4-BE49-F238E27FC236}">
                <a16:creationId xmlns:a16="http://schemas.microsoft.com/office/drawing/2014/main" id="{7CE70C84-EE5A-491A-8861-0E4FA2201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5116513"/>
            <a:ext cx="1441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Wheel base</a:t>
            </a:r>
          </a:p>
        </p:txBody>
      </p:sp>
    </p:spTree>
    <p:extLst>
      <p:ext uri="{BB962C8B-B14F-4D97-AF65-F5344CB8AC3E}">
        <p14:creationId xmlns:p14="http://schemas.microsoft.com/office/powerpoint/2010/main" val="93878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542865"/>
            <a:ext cx="8763000" cy="5878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defRPr/>
            </a:pPr>
            <a:r>
              <a:rPr lang="en-US" sz="2400" dirty="0"/>
              <a:t> 	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merencanakan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memperhitungkan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mengikut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jaman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pada  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	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jenis-jenis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 :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	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		</a:t>
            </a:r>
            <a:r>
              <a:rPr lang="en-US" sz="2400" dirty="0" err="1"/>
              <a:t>Kecepatan</a:t>
            </a:r>
            <a:r>
              <a:rPr lang="en-US" sz="2400" dirty="0"/>
              <a:t>			</a:t>
            </a:r>
            <a:r>
              <a:rPr lang="en-US" sz="2400" dirty="0" err="1"/>
              <a:t>Perbandingan</a:t>
            </a: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			   		(miles/hour)		</a:t>
            </a:r>
            <a:r>
              <a:rPr lang="en-US" sz="2400" dirty="0" err="1"/>
              <a:t>terhadap</a:t>
            </a:r>
            <a:r>
              <a:rPr lang="en-US" sz="2400" dirty="0"/>
              <a:t> DC-3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   </a:t>
            </a:r>
            <a:r>
              <a:rPr lang="en-US" sz="2000" dirty="0"/>
              <a:t>DC-3		       		185						1</a:t>
            </a:r>
          </a:p>
          <a:p>
            <a:pPr marL="457200" indent="-457200" eaLnBrk="0" hangingPunct="0">
              <a:defRPr/>
            </a:pPr>
            <a:r>
              <a:rPr lang="en-US" sz="2000" dirty="0"/>
              <a:t>	DC-4		       		240						1,3</a:t>
            </a:r>
          </a:p>
          <a:p>
            <a:pPr marL="457200" indent="-457200" eaLnBrk="0" hangingPunct="0">
              <a:defRPr/>
            </a:pPr>
            <a:r>
              <a:rPr lang="en-US" sz="2000" dirty="0"/>
              <a:t>	DC-6		       		305						1,7</a:t>
            </a:r>
          </a:p>
          <a:p>
            <a:pPr marL="457200" indent="-457200" eaLnBrk="0" hangingPunct="0">
              <a:defRPr/>
            </a:pPr>
            <a:r>
              <a:rPr lang="en-US" sz="2000" dirty="0"/>
              <a:t>	DC-7		       		360						1,9</a:t>
            </a:r>
          </a:p>
          <a:p>
            <a:pPr marL="457200" indent="-457200" eaLnBrk="0" hangingPunct="0">
              <a:defRPr/>
            </a:pPr>
            <a:r>
              <a:rPr lang="en-US" sz="2000" dirty="0"/>
              <a:t>	DC-8	       			570						3,1</a:t>
            </a:r>
          </a:p>
          <a:p>
            <a:pPr marL="457200" indent="-457200" eaLnBrk="0" hangingPunct="0">
              <a:defRPr/>
            </a:pPr>
            <a:r>
              <a:rPr lang="en-US" sz="2000" dirty="0"/>
              <a:t>	DC-10                      	600						3,2</a:t>
            </a:r>
          </a:p>
          <a:p>
            <a:pPr marL="457200" indent="-457200" eaLnBrk="0" hangingPunct="0">
              <a:defRPr/>
            </a:pPr>
            <a:r>
              <a:rPr lang="en-US" sz="2000" dirty="0"/>
              <a:t>	Boeing 747	  		600         					3,2</a:t>
            </a:r>
          </a:p>
          <a:p>
            <a:pPr marL="457200" indent="-457200" eaLnBrk="0" hangingPunct="0">
              <a:defRPr/>
            </a:pPr>
            <a:r>
              <a:rPr lang="en-US" sz="2000" dirty="0"/>
              <a:t>	Concorde	          	1450                  			6,9 </a:t>
            </a:r>
          </a:p>
          <a:p>
            <a:pPr marL="457200" indent="-457200" eaLnBrk="0" hangingPunct="0">
              <a:defRPr/>
            </a:pPr>
            <a:r>
              <a:rPr lang="en-US" sz="2000" dirty="0"/>
              <a:t>  1 mile/hour  =  			1,609 km/jam </a:t>
            </a:r>
          </a:p>
        </p:txBody>
      </p:sp>
    </p:spTree>
    <p:extLst>
      <p:ext uri="{BB962C8B-B14F-4D97-AF65-F5344CB8AC3E}">
        <p14:creationId xmlns:p14="http://schemas.microsoft.com/office/powerpoint/2010/main" val="404682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763000" cy="637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defRPr/>
            </a:pPr>
            <a:r>
              <a:rPr lang="en-US" sz="2400" dirty="0"/>
              <a:t>2. Type </a:t>
            </a:r>
            <a:r>
              <a:rPr lang="en-US" sz="2400" dirty="0" err="1"/>
              <a:t>pesawat</a:t>
            </a:r>
            <a:r>
              <a:rPr lang="en-US" sz="2400" dirty="0"/>
              <a:t>,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komersil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    type </a:t>
            </a:r>
            <a:r>
              <a:rPr lang="en-US" sz="2400" dirty="0" err="1"/>
              <a:t>antara</a:t>
            </a:r>
            <a:r>
              <a:rPr lang="en-US" sz="2400" dirty="0"/>
              <a:t> lain  :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► Piston Engine Air Craft,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yang </a:t>
            </a:r>
            <a:r>
              <a:rPr lang="en-US" sz="2400" dirty="0" err="1"/>
              <a:t>digerak</a:t>
            </a: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         </a:t>
            </a:r>
            <a:r>
              <a:rPr lang="en-US" sz="2400" dirty="0" err="1"/>
              <a:t>kan</a:t>
            </a:r>
            <a:r>
              <a:rPr lang="en-US" sz="2400" dirty="0"/>
              <a:t> oleh </a:t>
            </a:r>
            <a:r>
              <a:rPr lang="en-US" sz="2400" dirty="0" err="1"/>
              <a:t>perputaran</a:t>
            </a:r>
            <a:r>
              <a:rPr lang="en-US" sz="2400" dirty="0"/>
              <a:t> baling-baling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     </a:t>
            </a:r>
            <a:r>
              <a:rPr lang="en-US" sz="2400" dirty="0" err="1"/>
              <a:t>mesin</a:t>
            </a:r>
            <a:r>
              <a:rPr lang="en-US" sz="2400" dirty="0"/>
              <a:t> piston (</a:t>
            </a:r>
            <a:r>
              <a:rPr lang="en-US" sz="2400" dirty="0" err="1"/>
              <a:t>pesawat-pesawat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).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► Turbo Prop,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yang </a:t>
            </a:r>
            <a:r>
              <a:rPr lang="en-US" sz="2400" dirty="0" err="1"/>
              <a:t>digerakkan</a:t>
            </a:r>
            <a:r>
              <a:rPr lang="en-US" sz="2400" dirty="0"/>
              <a:t> oleh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     baling-baling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mesin</a:t>
            </a:r>
            <a:r>
              <a:rPr lang="en-US" sz="2400" dirty="0"/>
              <a:t> </a:t>
            </a:r>
            <a:r>
              <a:rPr lang="en-US" sz="2400" dirty="0" err="1"/>
              <a:t>turbin</a:t>
            </a:r>
            <a:r>
              <a:rPr lang="en-US" sz="2400" dirty="0"/>
              <a:t> (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ringan</a:t>
            </a: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         DC 9, B 737, F 28).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► Turbo Jet,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yang </a:t>
            </a:r>
            <a:r>
              <a:rPr lang="en-US" sz="2400" dirty="0" err="1"/>
              <a:t>digerakkan</a:t>
            </a:r>
            <a:r>
              <a:rPr lang="en-US" sz="2400" dirty="0"/>
              <a:t> oleh </a:t>
            </a:r>
            <a:r>
              <a:rPr lang="en-US" sz="2400" dirty="0" err="1"/>
              <a:t>daya</a:t>
            </a: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         </a:t>
            </a:r>
            <a:r>
              <a:rPr lang="en-US" sz="2400" dirty="0" err="1"/>
              <a:t>dorong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semburan</a:t>
            </a:r>
            <a:r>
              <a:rPr lang="en-US" sz="2400" dirty="0"/>
              <a:t> jet, </a:t>
            </a:r>
            <a:r>
              <a:rPr lang="en-US" sz="2400" dirty="0" err="1"/>
              <a:t>boros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</a:t>
            </a: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         (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berbadan</a:t>
            </a:r>
            <a:r>
              <a:rPr lang="en-US" sz="2400" dirty="0"/>
              <a:t> </a:t>
            </a:r>
            <a:r>
              <a:rPr lang="en-US" sz="2400" dirty="0" err="1"/>
              <a:t>lebar</a:t>
            </a:r>
            <a:r>
              <a:rPr lang="en-US" sz="2400" dirty="0"/>
              <a:t> Concorde)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► Turbo Fan,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yang </a:t>
            </a:r>
            <a:r>
              <a:rPr lang="en-US" sz="2400" dirty="0" err="1"/>
              <a:t>digerakkan</a:t>
            </a:r>
            <a:r>
              <a:rPr lang="en-US" sz="2400" dirty="0"/>
              <a:t> oleh </a:t>
            </a:r>
            <a:r>
              <a:rPr lang="en-US" sz="2400" dirty="0" err="1"/>
              <a:t>daya</a:t>
            </a: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         </a:t>
            </a:r>
            <a:r>
              <a:rPr lang="en-US" sz="2400" dirty="0" err="1"/>
              <a:t>dorong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semburan</a:t>
            </a:r>
            <a:r>
              <a:rPr lang="en-US" sz="2400" dirty="0"/>
              <a:t> jet yang di </a:t>
            </a:r>
            <a:r>
              <a:rPr lang="en-US" sz="2400" dirty="0" err="1"/>
              <a:t>depan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         di </a:t>
            </a:r>
            <a:r>
              <a:rPr lang="en-US" sz="2400" dirty="0" err="1"/>
              <a:t>belakang</a:t>
            </a:r>
            <a:r>
              <a:rPr lang="en-US" sz="2400" dirty="0"/>
              <a:t> </a:t>
            </a:r>
            <a:r>
              <a:rPr lang="en-US" sz="2400" dirty="0" err="1"/>
              <a:t>turbinnya</a:t>
            </a:r>
            <a:r>
              <a:rPr lang="en-US" sz="2400" dirty="0"/>
              <a:t> </a:t>
            </a:r>
            <a:r>
              <a:rPr lang="en-US" sz="2400" dirty="0" err="1"/>
              <a:t>ditambahkan</a:t>
            </a:r>
            <a:r>
              <a:rPr lang="en-US" sz="2400" dirty="0"/>
              <a:t> </a:t>
            </a:r>
            <a:r>
              <a:rPr lang="en-US" sz="2400" dirty="0" err="1"/>
              <a:t>kipas</a:t>
            </a:r>
            <a:r>
              <a:rPr lang="en-US" sz="2400" dirty="0"/>
              <a:t> (fan), se-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    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boros</a:t>
            </a:r>
            <a:r>
              <a:rPr lang="en-US" sz="2400" dirty="0"/>
              <a:t> &amp; </a:t>
            </a:r>
            <a:r>
              <a:rPr lang="en-US" sz="2400" dirty="0" err="1"/>
              <a:t>tenaganya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(DC 8,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     B 747, DC 10, Air Bus 300) </a:t>
            </a:r>
          </a:p>
          <a:p>
            <a:pPr marL="457200" indent="-457200" eaLnBrk="0" hangingPunct="0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8708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763000" cy="60016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defRPr/>
            </a:pPr>
            <a:r>
              <a:rPr lang="en-US" sz="2400" dirty="0"/>
              <a:t>3. 	Weight (</a:t>
            </a:r>
            <a:r>
              <a:rPr lang="en-US" sz="2400" dirty="0" err="1"/>
              <a:t>berat</a:t>
            </a:r>
            <a:r>
              <a:rPr lang="en-US" sz="2400" dirty="0"/>
              <a:t>),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merencanakan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perkerasan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tebal</a:t>
            </a:r>
            <a:r>
              <a:rPr lang="en-US" sz="2400" dirty="0"/>
              <a:t> </a:t>
            </a:r>
            <a:r>
              <a:rPr lang="en-US" sz="2400" dirty="0" err="1"/>
              <a:t>perkerasan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perkerasan</a:t>
            </a:r>
            <a:r>
              <a:rPr lang="en-US" sz="2400" dirty="0"/>
              <a:t> runway, taxiway dan apron.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	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berkenaan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penerbangan</a:t>
            </a:r>
            <a:r>
              <a:rPr lang="en-US" sz="2400" dirty="0"/>
              <a:t>  </a:t>
            </a:r>
            <a:r>
              <a:rPr lang="en-US" sz="2400" dirty="0" err="1"/>
              <a:t>meliputi</a:t>
            </a:r>
            <a:r>
              <a:rPr lang="en-US" sz="2400" dirty="0"/>
              <a:t>  :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	3.1 Operating weight empty,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crew </a:t>
            </a:r>
            <a:r>
              <a:rPr lang="en-US" sz="2400" dirty="0" err="1"/>
              <a:t>pesawat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muatan</a:t>
            </a:r>
            <a:r>
              <a:rPr lang="en-US" sz="2400" dirty="0"/>
              <a:t> dan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bakarnya</a:t>
            </a:r>
            <a:r>
              <a:rPr lang="en-US" sz="2400" dirty="0"/>
              <a:t>.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3.2 Payload,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batasan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angkutan</a:t>
            </a:r>
            <a:r>
              <a:rPr lang="en-US" sz="2400" dirty="0"/>
              <a:t> yang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penumpang</a:t>
            </a:r>
            <a:r>
              <a:rPr lang="en-US" sz="2400" dirty="0"/>
              <a:t> dan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angkutan</a:t>
            </a:r>
            <a:r>
              <a:rPr lang="en-US" sz="2400" dirty="0"/>
              <a:t> (cargo). Payload maximum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muatan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yang </a:t>
            </a:r>
            <a:r>
              <a:rPr lang="en-US" sz="2400" dirty="0" err="1"/>
              <a:t>diijinkan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dimuat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.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3.3 Zero fuel weight,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udara</a:t>
            </a:r>
            <a:r>
              <a:rPr lang="en-US" sz="2400" dirty="0"/>
              <a:t> juga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64968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763000" cy="5262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defRPr/>
            </a:pPr>
            <a:r>
              <a:rPr lang="en-US" sz="2400" dirty="0"/>
              <a:t> 	3.4 Maximum ramp weight,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yang </a:t>
            </a:r>
            <a:r>
              <a:rPr lang="en-US" sz="2400" dirty="0" err="1"/>
              <a:t>diijinkan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taxiway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. </a:t>
            </a:r>
          </a:p>
          <a:p>
            <a:pPr marL="457200" indent="-457200" eaLnBrk="0" hangingPunct="0">
              <a:defRPr/>
            </a:pP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    	3.5 Maximum structural landing weight,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mendarat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roda</a:t>
            </a:r>
            <a:r>
              <a:rPr lang="en-US" sz="2400" dirty="0"/>
              <a:t> badan </a:t>
            </a:r>
            <a:r>
              <a:rPr lang="en-US" sz="2400" dirty="0" err="1"/>
              <a:t>pesawat</a:t>
            </a:r>
            <a:r>
              <a:rPr lang="en-US" sz="2400" dirty="0"/>
              <a:t> (main gear) </a:t>
            </a:r>
            <a:r>
              <a:rPr lang="en-US" sz="2400" dirty="0" err="1"/>
              <a:t>memegang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menumpu</a:t>
            </a:r>
            <a:r>
              <a:rPr lang="en-US" sz="2400" dirty="0"/>
              <a:t> pada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landing. Pada </a:t>
            </a:r>
            <a:r>
              <a:rPr lang="en-US" sz="2400" dirty="0" err="1"/>
              <a:t>saat</a:t>
            </a:r>
            <a:r>
              <a:rPr lang="en-US" sz="2400" dirty="0"/>
              <a:t> take-off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</a:t>
            </a:r>
            <a:r>
              <a:rPr lang="en-US" sz="2400" dirty="0"/>
              <a:t> </a:t>
            </a:r>
            <a:r>
              <a:rPr lang="en-US" sz="2400" dirty="0" err="1"/>
              <a:t>terisi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landing.</a:t>
            </a:r>
          </a:p>
          <a:p>
            <a:pPr marL="457200" indent="-457200" eaLnBrk="0" hangingPunct="0">
              <a:defRPr/>
            </a:pPr>
            <a:r>
              <a:rPr lang="en-US" sz="2400" dirty="0"/>
              <a:t>    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3.6 Maximum structural take-off weight,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</a:t>
            </a:r>
            <a:r>
              <a:rPr lang="en-US" sz="2400" dirty="0" err="1"/>
              <a:t>landas</a:t>
            </a:r>
            <a:r>
              <a:rPr lang="en-US" sz="2400" dirty="0"/>
              <a:t>.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perjalanan</a:t>
            </a:r>
            <a:r>
              <a:rPr lang="en-US" sz="2400" dirty="0"/>
              <a:t>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 :</a:t>
            </a:r>
          </a:p>
        </p:txBody>
      </p:sp>
    </p:spTree>
    <p:extLst>
      <p:ext uri="{BB962C8B-B14F-4D97-AF65-F5344CB8AC3E}">
        <p14:creationId xmlns:p14="http://schemas.microsoft.com/office/powerpoint/2010/main" val="1701631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763000" cy="54476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/>
              <a:t> 	a. Jarak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ditempuh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       b. </a:t>
            </a:r>
            <a:r>
              <a:rPr lang="en-US" sz="2400" dirty="0" err="1"/>
              <a:t>Kecepatan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   c.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meteorologi</a:t>
            </a:r>
            <a:r>
              <a:rPr lang="en-US" sz="2400" dirty="0"/>
              <a:t> (</a:t>
            </a:r>
            <a:r>
              <a:rPr lang="en-US" sz="2400" dirty="0" err="1"/>
              <a:t>angin</a:t>
            </a:r>
            <a:r>
              <a:rPr lang="en-US" sz="2400" dirty="0"/>
              <a:t>, </a:t>
            </a:r>
            <a:r>
              <a:rPr lang="en-US" sz="2400" dirty="0" err="1"/>
              <a:t>temperatur</a:t>
            </a:r>
            <a:r>
              <a:rPr lang="en-US" sz="2400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   d. </a:t>
            </a:r>
            <a:r>
              <a:rPr lang="en-US" sz="2400" dirty="0" err="1"/>
              <a:t>Ketinggian</a:t>
            </a:r>
            <a:r>
              <a:rPr lang="en-US" sz="2400" dirty="0"/>
              <a:t> altitude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   e.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muatan</a:t>
            </a:r>
            <a:r>
              <a:rPr lang="en-US" sz="2400" dirty="0"/>
              <a:t>.   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perjalanan</a:t>
            </a:r>
            <a:r>
              <a:rPr lang="en-US" sz="2400" dirty="0"/>
              <a:t> </a:t>
            </a:r>
            <a:r>
              <a:rPr lang="en-US" sz="2400" dirty="0" err="1"/>
              <a:t>dekat</a:t>
            </a:r>
            <a:r>
              <a:rPr lang="en-US" sz="2400" dirty="0"/>
              <a:t>, </a:t>
            </a:r>
            <a:r>
              <a:rPr lang="en-US" sz="2400" dirty="0" err="1"/>
              <a:t>sedang</a:t>
            </a:r>
            <a:r>
              <a:rPr lang="en-US" sz="2400" dirty="0"/>
              <a:t> dan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ditabelkan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 :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200" dirty="0"/>
              <a:t>						% </a:t>
            </a:r>
            <a:r>
              <a:rPr lang="en-US" sz="2200" dirty="0" err="1"/>
              <a:t>berat</a:t>
            </a:r>
            <a:r>
              <a:rPr lang="en-US" sz="2200" dirty="0"/>
              <a:t> take-off</a:t>
            </a:r>
          </a:p>
          <a:p>
            <a:pPr>
              <a:buFont typeface="Wingdings" pitchFamily="2" charset="2"/>
              <a:buNone/>
            </a:pPr>
            <a:r>
              <a:rPr lang="en-US" sz="2200" dirty="0"/>
              <a:t>Jarak </a:t>
            </a:r>
            <a:r>
              <a:rPr lang="en-US" sz="2200" dirty="0" err="1"/>
              <a:t>yg</a:t>
            </a:r>
            <a:r>
              <a:rPr lang="en-US" sz="2200" dirty="0"/>
              <a:t> </a:t>
            </a:r>
            <a:r>
              <a:rPr lang="en-US" sz="2200" dirty="0" err="1"/>
              <a:t>ditempuh</a:t>
            </a:r>
            <a:r>
              <a:rPr lang="en-US" sz="2200" dirty="0"/>
              <a:t>		Operating       Payload	trip fuel		fuel reserve</a:t>
            </a:r>
          </a:p>
          <a:p>
            <a:pPr>
              <a:buFont typeface="Wingdings" pitchFamily="2" charset="2"/>
              <a:buNone/>
            </a:pPr>
            <a:r>
              <a:rPr lang="en-US" sz="2200" dirty="0"/>
              <a:t>  						weight empty </a:t>
            </a:r>
          </a:p>
          <a:p>
            <a:pPr>
              <a:buFont typeface="Wingdings" pitchFamily="2" charset="2"/>
              <a:buNone/>
            </a:pPr>
            <a:r>
              <a:rPr lang="en-US" sz="2200" dirty="0"/>
              <a:t>Jarak </a:t>
            </a:r>
            <a:r>
              <a:rPr lang="en-US" sz="2200" dirty="0" err="1"/>
              <a:t>dekat</a:t>
            </a:r>
            <a:r>
              <a:rPr lang="en-US" sz="2200" dirty="0"/>
              <a:t>		         		66			24		6 	          4</a:t>
            </a:r>
          </a:p>
          <a:p>
            <a:pPr>
              <a:buFont typeface="Wingdings" pitchFamily="2" charset="2"/>
              <a:buNone/>
            </a:pPr>
            <a:r>
              <a:rPr lang="en-US" sz="2200" dirty="0"/>
              <a:t>Jarak </a:t>
            </a:r>
            <a:r>
              <a:rPr lang="en-US" sz="2200" dirty="0" err="1"/>
              <a:t>sedang</a:t>
            </a:r>
            <a:r>
              <a:rPr lang="en-US" sz="2200" dirty="0"/>
              <a:t>		         	59 			16                 21                    4</a:t>
            </a:r>
          </a:p>
          <a:p>
            <a:pPr>
              <a:buFont typeface="Wingdings" pitchFamily="2" charset="2"/>
              <a:buNone/>
            </a:pPr>
            <a:r>
              <a:rPr lang="en-US" sz="2200" dirty="0"/>
              <a:t>Jarak </a:t>
            </a:r>
            <a:r>
              <a:rPr lang="en-US" sz="2200" dirty="0" err="1"/>
              <a:t>jauh</a:t>
            </a:r>
            <a:r>
              <a:rPr lang="en-US" sz="2200" dirty="0"/>
              <a:t>		         		44 			10                  42                   5</a:t>
            </a:r>
          </a:p>
        </p:txBody>
      </p:sp>
    </p:spTree>
    <p:extLst>
      <p:ext uri="{BB962C8B-B14F-4D97-AF65-F5344CB8AC3E}">
        <p14:creationId xmlns:p14="http://schemas.microsoft.com/office/powerpoint/2010/main" val="2122078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763000" cy="5262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/>
              <a:t>Jadi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,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dipenga-ruhi</a:t>
            </a:r>
            <a:r>
              <a:rPr lang="en-US" sz="2400" dirty="0"/>
              <a:t> oleh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bakarnya</a:t>
            </a:r>
            <a:r>
              <a:rPr lang="en-US" sz="2400" dirty="0"/>
              <a:t>.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</a:t>
            </a:r>
            <a:r>
              <a:rPr lang="en-US" sz="2400" dirty="0"/>
              <a:t> </a:t>
            </a:r>
            <a:r>
              <a:rPr lang="en-US" sz="2400" dirty="0" err="1"/>
              <a:t>cadangan</a:t>
            </a:r>
            <a:r>
              <a:rPr lang="en-US" sz="2400" dirty="0"/>
              <a:t> (fuel reserve) </a:t>
            </a:r>
            <a:r>
              <a:rPr lang="en-US" sz="2400" dirty="0" err="1"/>
              <a:t>ditinjau</a:t>
            </a:r>
            <a:r>
              <a:rPr lang="en-US" sz="2400" dirty="0"/>
              <a:t> </a:t>
            </a:r>
            <a:r>
              <a:rPr lang="en-US" sz="2400" dirty="0" err="1"/>
              <a:t>sewaktu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menda</a:t>
            </a:r>
            <a:r>
              <a:rPr lang="en-US" sz="2400" dirty="0"/>
              <a:t>-rat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pada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(</a:t>
            </a:r>
            <a:r>
              <a:rPr lang="en-US" sz="2400" dirty="0" err="1"/>
              <a:t>banjir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kecelakaan</a:t>
            </a:r>
            <a:r>
              <a:rPr lang="en-US" sz="2400" dirty="0"/>
              <a:t>,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pacu</a:t>
            </a:r>
            <a:r>
              <a:rPr lang="en-US" sz="2400" dirty="0"/>
              <a:t> </a:t>
            </a:r>
            <a:r>
              <a:rPr lang="en-US" sz="2400" dirty="0" err="1"/>
              <a:t>rusak</a:t>
            </a:r>
            <a:r>
              <a:rPr lang="en-US" sz="2400" dirty="0"/>
              <a:t> </a:t>
            </a:r>
            <a:r>
              <a:rPr lang="en-US" sz="2400" dirty="0" err="1"/>
              <a:t>dll</a:t>
            </a:r>
            <a:r>
              <a:rPr lang="en-US" sz="2400" dirty="0"/>
              <a:t>.)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persiapan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terdekat</a:t>
            </a:r>
            <a:r>
              <a:rPr lang="en-US" sz="2400" dirty="0"/>
              <a:t> </a:t>
            </a:r>
            <a:r>
              <a:rPr lang="en-US" sz="2400" dirty="0" err="1"/>
              <a:t>ditambah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tunggu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pendaratan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10 – 30 </a:t>
            </a:r>
            <a:r>
              <a:rPr lang="en-US" sz="2400" dirty="0" err="1"/>
              <a:t>menit</a:t>
            </a:r>
            <a:r>
              <a:rPr lang="en-US" sz="2400" dirty="0"/>
              <a:t>.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payload dan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            ae                                       D                  A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                                                                                   E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                  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          be                                                                                  B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                                                                                                     C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                                                     </a:t>
            </a:r>
            <a:r>
              <a:rPr lang="en-US" sz="2400" dirty="0" err="1"/>
              <a:t>dr</a:t>
            </a:r>
            <a:r>
              <a:rPr lang="en-US" sz="2400" dirty="0"/>
              <a:t>                </a:t>
            </a:r>
            <a:r>
              <a:rPr lang="en-US" sz="2400" dirty="0" err="1"/>
              <a:t>ar</a:t>
            </a:r>
            <a:r>
              <a:rPr lang="en-US" sz="2400" dirty="0"/>
              <a:t>      </a:t>
            </a:r>
            <a:r>
              <a:rPr lang="en-US" sz="2400" dirty="0" err="1"/>
              <a:t>er</a:t>
            </a:r>
            <a:r>
              <a:rPr lang="en-US" sz="2400" dirty="0"/>
              <a:t>      </a:t>
            </a:r>
            <a:r>
              <a:rPr lang="en-US" sz="2400" dirty="0" err="1"/>
              <a:t>br</a:t>
            </a:r>
            <a:r>
              <a:rPr lang="en-US" sz="2400" dirty="0"/>
              <a:t>    </a:t>
            </a:r>
            <a:r>
              <a:rPr lang="en-US" sz="2400" dirty="0" err="1"/>
              <a:t>cr</a:t>
            </a:r>
            <a:endParaRPr lang="en-US" sz="2200" dirty="0"/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A4A839B-2762-4A85-8F3F-C3BAF502F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1325" y="3622675"/>
            <a:ext cx="0" cy="2195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05DB6CA-634D-4C94-B02D-FBC80B6DBA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1325" y="5818188"/>
            <a:ext cx="6442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7E916CB4-1321-48C4-A549-E6307465C0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31962" y="5006975"/>
            <a:ext cx="5913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4BABF9BD-48E1-4D77-B3F8-E18F6F06A3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1325" y="3846513"/>
            <a:ext cx="447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4A2FB22E-4F9B-4B7A-A0AD-D0D6392B6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725" y="3825875"/>
            <a:ext cx="1417637" cy="1189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90A94388-5EE2-4110-9865-765FAE1E4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3487" y="5005388"/>
            <a:ext cx="569913" cy="81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C7A521C1-472E-4075-B353-F3C6EF4930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3487" y="5005388"/>
            <a:ext cx="0" cy="792162"/>
          </a:xfrm>
          <a:prstGeom prst="line">
            <a:avLst/>
          </a:prstGeom>
          <a:noFill/>
          <a:ln w="12700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E200BAF2-0B53-4B4D-A505-FC35858D27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3237" y="4354513"/>
            <a:ext cx="0" cy="1484312"/>
          </a:xfrm>
          <a:prstGeom prst="line">
            <a:avLst/>
          </a:prstGeom>
          <a:noFill/>
          <a:ln w="12700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69E5F8B0-E9A6-4F88-88E5-0C8FA92F8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2675" y="3827463"/>
            <a:ext cx="19050" cy="2011362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994E5846-53B5-4905-9EF1-A2A1D594A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0587" y="3816350"/>
            <a:ext cx="19050" cy="2011363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8D9C32EB-3191-4787-B8D2-00EF339FD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9000" y="3846513"/>
            <a:ext cx="2173287" cy="549275"/>
          </a:xfrm>
          <a:prstGeom prst="line">
            <a:avLst/>
          </a:prstGeom>
          <a:noFill/>
          <a:ln w="28575">
            <a:solidFill>
              <a:srgbClr val="00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EE670EA8-8049-4FE5-A765-C38992890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4167188"/>
            <a:ext cx="1060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Payload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502597C0-18EC-4BC2-90C6-2AAE16ACF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5" y="5805488"/>
            <a:ext cx="781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Jarak</a:t>
            </a:r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2CA96884-FAC4-4847-A8E7-1DC6DBDDC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3325" y="6000750"/>
            <a:ext cx="487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0D733EF4-B3D8-4193-ADF8-4BD461B6F3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2037" y="4619625"/>
            <a:ext cx="0" cy="487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95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763000" cy="5262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defRPr/>
            </a:pPr>
            <a:r>
              <a:rPr lang="en-US" sz="2400" dirty="0"/>
              <a:t> Jika payload </a:t>
            </a:r>
            <a:r>
              <a:rPr lang="en-US" sz="2400" dirty="0" err="1"/>
              <a:t>sebesar</a:t>
            </a:r>
            <a:r>
              <a:rPr lang="en-US" sz="2400" dirty="0"/>
              <a:t> ae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</a:t>
            </a:r>
            <a:r>
              <a:rPr lang="en-US" sz="2400" dirty="0" err="1"/>
              <a:t>ar</a:t>
            </a:r>
            <a:r>
              <a:rPr lang="en-US" sz="2400" dirty="0"/>
              <a:t>, </a:t>
            </a:r>
            <a:r>
              <a:rPr lang="en-US" sz="2400" dirty="0" err="1"/>
              <a:t>begitu</a:t>
            </a:r>
            <a:r>
              <a:rPr lang="en-US" sz="2400" dirty="0"/>
              <a:t> pula </a:t>
            </a:r>
            <a:r>
              <a:rPr lang="en-US" sz="2400" dirty="0" err="1"/>
              <a:t>jika</a:t>
            </a:r>
            <a:r>
              <a:rPr lang="en-US" sz="2400" dirty="0"/>
              <a:t> payload be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yang </a:t>
            </a:r>
            <a:r>
              <a:rPr lang="en-US" sz="2400" dirty="0" err="1"/>
              <a:t>ditempuh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br.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penerbangan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payload = 0 </a:t>
            </a:r>
            <a:r>
              <a:rPr lang="en-US" sz="2400" dirty="0" err="1"/>
              <a:t>adalah</a:t>
            </a:r>
            <a:r>
              <a:rPr lang="en-US" sz="2400" dirty="0"/>
              <a:t> pada cr.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muatan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mendarat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melebihi</a:t>
            </a:r>
            <a:r>
              <a:rPr lang="en-US" sz="2400" dirty="0"/>
              <a:t> maximum structural landing weight,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ditempuh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misalkan</a:t>
            </a:r>
            <a:r>
              <a:rPr lang="en-US" sz="2400" dirty="0"/>
              <a:t> pada D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mendarat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dr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yang </a:t>
            </a:r>
            <a:r>
              <a:rPr lang="en-US" sz="2400" dirty="0" err="1"/>
              <a:t>ditempuh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aeDEBC</a:t>
            </a:r>
            <a:r>
              <a:rPr lang="en-US" sz="2400" dirty="0"/>
              <a:t>.</a:t>
            </a:r>
          </a:p>
          <a:p>
            <a:pPr marL="457200" indent="-457200" eaLnBrk="0" hangingPunct="0">
              <a:defRPr/>
            </a:pP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4. Capacity (</a:t>
            </a:r>
            <a:r>
              <a:rPr lang="en-US" sz="2400" dirty="0" err="1"/>
              <a:t>kapasitas</a:t>
            </a:r>
            <a:r>
              <a:rPr lang="en-US" sz="2400" dirty="0"/>
              <a:t>),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/>
              <a:t>penumpang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terminal building, </a:t>
            </a:r>
            <a:r>
              <a:rPr lang="en-US" sz="2400" dirty="0" err="1"/>
              <a:t>misal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DC-9 </a:t>
            </a:r>
            <a:r>
              <a:rPr lang="en-US" sz="2400" dirty="0" err="1"/>
              <a:t>terdapat</a:t>
            </a:r>
            <a:r>
              <a:rPr lang="en-US" sz="2400" dirty="0"/>
              <a:t> 120 passengers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10 </a:t>
            </a:r>
            <a:r>
              <a:rPr lang="en-US" sz="2400" dirty="0" err="1"/>
              <a:t>pesawat</a:t>
            </a:r>
            <a:r>
              <a:rPr lang="en-US" sz="2400" dirty="0"/>
              <a:t> DC-9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penumpang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1200 orang → Terminal building </a:t>
            </a:r>
            <a:r>
              <a:rPr lang="en-US" sz="2400" dirty="0" err="1"/>
              <a:t>seimbang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kapasitasnya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3903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763000" cy="550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defRPr/>
            </a:pPr>
            <a:r>
              <a:rPr lang="en-US" sz="2200" dirty="0"/>
              <a:t>5. 	Runway length (</a:t>
            </a:r>
            <a:r>
              <a:rPr lang="en-US" sz="2200" dirty="0" err="1"/>
              <a:t>panjang</a:t>
            </a:r>
            <a:r>
              <a:rPr lang="en-US" sz="2200" dirty="0"/>
              <a:t> </a:t>
            </a:r>
            <a:r>
              <a:rPr lang="en-US" sz="2200" dirty="0" err="1"/>
              <a:t>landasan</a:t>
            </a:r>
            <a:r>
              <a:rPr lang="en-US" sz="2200" dirty="0"/>
              <a:t> </a:t>
            </a:r>
            <a:r>
              <a:rPr lang="en-US" sz="2200" dirty="0" err="1"/>
              <a:t>pacu</a:t>
            </a:r>
            <a:r>
              <a:rPr lang="en-US" sz="2200" dirty="0"/>
              <a:t>), </a:t>
            </a:r>
            <a:r>
              <a:rPr lang="en-US" sz="2200" dirty="0" err="1"/>
              <a:t>panjang</a:t>
            </a:r>
            <a:r>
              <a:rPr lang="en-US" sz="2200" dirty="0"/>
              <a:t> runway agar </a:t>
            </a:r>
            <a:r>
              <a:rPr lang="en-US" sz="2200" dirty="0" err="1"/>
              <a:t>pesawat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tinggal</a:t>
            </a:r>
            <a:r>
              <a:rPr lang="en-US" sz="2200" dirty="0"/>
              <a:t> </a:t>
            </a:r>
            <a:r>
              <a:rPr lang="en-US" sz="2200" dirty="0" err="1"/>
              <a:t>landas</a:t>
            </a:r>
            <a:r>
              <a:rPr lang="en-US" sz="2200" dirty="0"/>
              <a:t> </a:t>
            </a:r>
            <a:r>
              <a:rPr lang="en-US" sz="2200" dirty="0" err="1"/>
              <a:t>mempunyai</a:t>
            </a:r>
            <a:r>
              <a:rPr lang="en-US" sz="2200" dirty="0"/>
              <a:t> </a:t>
            </a:r>
            <a:r>
              <a:rPr lang="en-US" sz="2200" dirty="0" err="1"/>
              <a:t>pengaruh</a:t>
            </a:r>
            <a:r>
              <a:rPr lang="en-US" sz="2200" dirty="0"/>
              <a:t> </a:t>
            </a:r>
            <a:r>
              <a:rPr lang="en-US" sz="2200" dirty="0" err="1"/>
              <a:t>besar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luas</a:t>
            </a:r>
            <a:r>
              <a:rPr lang="en-US" sz="2200" dirty="0"/>
              <a:t> </a:t>
            </a:r>
            <a:r>
              <a:rPr lang="en-US" sz="2200" dirty="0" err="1"/>
              <a:t>daerah</a:t>
            </a:r>
            <a:r>
              <a:rPr lang="en-US" sz="2200" dirty="0"/>
              <a:t> yang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dipe-nuhi</a:t>
            </a:r>
            <a:r>
              <a:rPr lang="en-US" sz="2200" dirty="0"/>
              <a:t> oleh </a:t>
            </a:r>
            <a:r>
              <a:rPr lang="en-US" sz="2200" dirty="0" err="1"/>
              <a:t>lapangan</a:t>
            </a:r>
            <a:r>
              <a:rPr lang="en-US" sz="2200" dirty="0"/>
              <a:t> </a:t>
            </a:r>
            <a:r>
              <a:rPr lang="en-US" sz="2200" dirty="0" err="1"/>
              <a:t>terbang</a:t>
            </a:r>
            <a:r>
              <a:rPr lang="en-US" sz="2200" dirty="0"/>
              <a:t>.</a:t>
            </a:r>
          </a:p>
          <a:p>
            <a:pPr marL="457200" indent="-457200" eaLnBrk="0" hangingPunct="0">
              <a:defRPr/>
            </a:pPr>
            <a:r>
              <a:rPr lang="en-US" sz="2200" dirty="0"/>
              <a:t>    </a:t>
            </a:r>
          </a:p>
          <a:p>
            <a:pPr marL="457200" indent="-457200" eaLnBrk="0" hangingPunct="0">
              <a:defRPr/>
            </a:pPr>
            <a:r>
              <a:rPr lang="en-US" sz="2200" dirty="0"/>
              <a:t>	Panjang </a:t>
            </a:r>
            <a:r>
              <a:rPr lang="en-US" sz="2200" dirty="0" err="1"/>
              <a:t>pendeknya</a:t>
            </a:r>
            <a:r>
              <a:rPr lang="en-US" sz="2200" dirty="0"/>
              <a:t> Runway </a:t>
            </a:r>
            <a:r>
              <a:rPr lang="en-US" sz="2200" dirty="0" err="1"/>
              <a:t>dipengaruhi</a:t>
            </a:r>
            <a:r>
              <a:rPr lang="en-US" sz="2200" dirty="0"/>
              <a:t> oleh </a:t>
            </a:r>
            <a:r>
              <a:rPr lang="en-US" sz="2200" dirty="0" err="1"/>
              <a:t>beberapa</a:t>
            </a:r>
            <a:r>
              <a:rPr lang="en-US" sz="2200" dirty="0"/>
              <a:t> </a:t>
            </a:r>
            <a:r>
              <a:rPr lang="en-US" sz="2200" dirty="0" err="1"/>
              <a:t>faktor</a:t>
            </a:r>
            <a:r>
              <a:rPr lang="en-US" sz="2200" dirty="0"/>
              <a:t> </a:t>
            </a:r>
            <a:r>
              <a:rPr lang="en-US" sz="2200" dirty="0" err="1"/>
              <a:t>antara</a:t>
            </a:r>
            <a:r>
              <a:rPr lang="en-US" sz="2200" dirty="0"/>
              <a:t> lain  :</a:t>
            </a:r>
          </a:p>
          <a:p>
            <a:pPr marL="914400" lvl="1" indent="-457200" eaLnBrk="0" hangingPunct="0">
              <a:buFont typeface="+mj-lt"/>
              <a:buAutoNum type="alphaLcPeriod"/>
              <a:defRPr/>
            </a:pPr>
            <a:r>
              <a:rPr lang="en-US" sz="2200" dirty="0" err="1"/>
              <a:t>Pengoperasian</a:t>
            </a:r>
            <a:r>
              <a:rPr lang="en-US" sz="2200" dirty="0"/>
              <a:t> </a:t>
            </a:r>
            <a:r>
              <a:rPr lang="en-US" sz="2200" dirty="0" err="1"/>
              <a:t>pesawat</a:t>
            </a:r>
            <a:r>
              <a:rPr lang="en-US" sz="2200" dirty="0"/>
              <a:t> </a:t>
            </a:r>
            <a:r>
              <a:rPr lang="en-US" sz="2200" dirty="0" err="1"/>
              <a:t>terbang</a:t>
            </a:r>
            <a:endParaRPr lang="en-US" sz="2200" dirty="0"/>
          </a:p>
          <a:p>
            <a:pPr marL="914400" lvl="1" indent="-457200" eaLnBrk="0" hangingPunct="0">
              <a:buFont typeface="+mj-lt"/>
              <a:buAutoNum type="alphaLcPeriod"/>
              <a:defRPr/>
            </a:pPr>
            <a:r>
              <a:rPr lang="en-US" sz="2200" dirty="0" err="1"/>
              <a:t>Keadaan</a:t>
            </a:r>
            <a:r>
              <a:rPr lang="en-US" sz="2200" dirty="0"/>
              <a:t> </a:t>
            </a:r>
            <a:r>
              <a:rPr lang="en-US" sz="2200" dirty="0" err="1"/>
              <a:t>sekeliling</a:t>
            </a:r>
            <a:r>
              <a:rPr lang="en-US" sz="2200" dirty="0"/>
              <a:t> </a:t>
            </a:r>
            <a:r>
              <a:rPr lang="en-US" sz="2200" dirty="0" err="1"/>
              <a:t>lapangan</a:t>
            </a:r>
            <a:r>
              <a:rPr lang="en-US" sz="2200" dirty="0"/>
              <a:t> </a:t>
            </a:r>
            <a:r>
              <a:rPr lang="en-US" sz="2200" dirty="0" err="1"/>
              <a:t>terbang</a:t>
            </a:r>
            <a:endParaRPr lang="en-US" sz="2200" dirty="0"/>
          </a:p>
          <a:p>
            <a:pPr marL="914400" lvl="1" indent="-457200" eaLnBrk="0" hangingPunct="0">
              <a:buFont typeface="+mj-lt"/>
              <a:buAutoNum type="alphaLcPeriod"/>
              <a:defRPr/>
            </a:pPr>
            <a:r>
              <a:rPr lang="en-US" sz="2200" dirty="0"/>
              <a:t>Hal-</a:t>
            </a:r>
            <a:r>
              <a:rPr lang="en-US" sz="2200" dirty="0" err="1"/>
              <a:t>hal</a:t>
            </a:r>
            <a:r>
              <a:rPr lang="en-US" sz="2200" dirty="0"/>
              <a:t> yang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mempengaruhi</a:t>
            </a:r>
            <a:r>
              <a:rPr lang="en-US" sz="2200" dirty="0"/>
              <a:t> </a:t>
            </a:r>
            <a:r>
              <a:rPr lang="en-US" sz="2200" dirty="0" err="1"/>
              <a:t>pondasi</a:t>
            </a:r>
            <a:r>
              <a:rPr lang="en-US" sz="2200" dirty="0"/>
              <a:t> runway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</a:t>
            </a:r>
            <a:r>
              <a:rPr lang="en-US" sz="2200" dirty="0" err="1"/>
              <a:t>pesawat</a:t>
            </a:r>
            <a:r>
              <a:rPr lang="en-US" sz="2200" dirty="0"/>
              <a:t> landing dan take-off.</a:t>
            </a:r>
          </a:p>
          <a:p>
            <a:pPr marL="457200" indent="-457200" eaLnBrk="0" hangingPunct="0">
              <a:defRPr/>
            </a:pPr>
            <a:r>
              <a:rPr lang="en-US" sz="2200" dirty="0"/>
              <a:t>   </a:t>
            </a:r>
          </a:p>
          <a:p>
            <a:pPr marL="457200" indent="-457200" eaLnBrk="0" hangingPunct="0">
              <a:defRPr/>
            </a:pPr>
            <a:r>
              <a:rPr lang="en-US" sz="2200" dirty="0"/>
              <a:t>	Ada 3 </a:t>
            </a:r>
            <a:r>
              <a:rPr lang="en-US" sz="2200" dirty="0" err="1"/>
              <a:t>kasus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peraturan</a:t>
            </a:r>
            <a:r>
              <a:rPr lang="en-US" sz="2200" dirty="0"/>
              <a:t> yang </a:t>
            </a:r>
            <a:r>
              <a:rPr lang="en-US" sz="2200" dirty="0" err="1"/>
              <a:t>menyangkut</a:t>
            </a:r>
            <a:r>
              <a:rPr lang="en-US" sz="2200" dirty="0"/>
              <a:t> </a:t>
            </a:r>
            <a:r>
              <a:rPr lang="en-US" sz="2200" dirty="0" err="1"/>
              <a:t>penentuan</a:t>
            </a:r>
            <a:r>
              <a:rPr lang="en-US" sz="2200" dirty="0"/>
              <a:t> </a:t>
            </a:r>
            <a:r>
              <a:rPr lang="en-US" sz="2200" dirty="0" err="1"/>
              <a:t>panjang</a:t>
            </a:r>
            <a:r>
              <a:rPr lang="en-US" sz="2200" dirty="0"/>
              <a:t> runway  :</a:t>
            </a:r>
          </a:p>
          <a:p>
            <a:pPr marL="457200" indent="-457200" eaLnBrk="0" hangingPunct="0">
              <a:defRPr/>
            </a:pPr>
            <a:r>
              <a:rPr lang="en-US" sz="2200" dirty="0"/>
              <a:t>    	# </a:t>
            </a:r>
            <a:r>
              <a:rPr lang="en-US" sz="2200" dirty="0" err="1"/>
              <a:t>Kasus</a:t>
            </a:r>
            <a:r>
              <a:rPr lang="en-US" sz="2200" dirty="0"/>
              <a:t> </a:t>
            </a:r>
            <a:r>
              <a:rPr lang="en-US" sz="2200" dirty="0" err="1"/>
              <a:t>pendaratan</a:t>
            </a:r>
            <a:r>
              <a:rPr lang="en-US" sz="2200" dirty="0"/>
              <a:t> (landing case)</a:t>
            </a:r>
          </a:p>
          <a:p>
            <a:pPr marL="457200" indent="-457200" eaLnBrk="0" hangingPunct="0">
              <a:defRPr/>
            </a:pPr>
            <a:r>
              <a:rPr lang="en-US" sz="2200" dirty="0"/>
              <a:t>    	# </a:t>
            </a:r>
            <a:r>
              <a:rPr lang="en-US" sz="2200" dirty="0" err="1"/>
              <a:t>Kasus</a:t>
            </a:r>
            <a:r>
              <a:rPr lang="en-US" sz="2200" dirty="0"/>
              <a:t> </a:t>
            </a:r>
            <a:r>
              <a:rPr lang="en-US" sz="2200" dirty="0" err="1"/>
              <a:t>tinggal</a:t>
            </a:r>
            <a:r>
              <a:rPr lang="en-US" sz="2200" dirty="0"/>
              <a:t> </a:t>
            </a:r>
            <a:r>
              <a:rPr lang="en-US" sz="2200" dirty="0" err="1"/>
              <a:t>landas</a:t>
            </a:r>
            <a:r>
              <a:rPr lang="en-US" sz="2200" dirty="0"/>
              <a:t> normal (normal take-off case)</a:t>
            </a:r>
          </a:p>
          <a:p>
            <a:pPr marL="457200" indent="-457200" eaLnBrk="0" hangingPunct="0">
              <a:defRPr/>
            </a:pPr>
            <a:r>
              <a:rPr lang="en-US" sz="2200" dirty="0"/>
              <a:t>	# </a:t>
            </a:r>
            <a:r>
              <a:rPr lang="en-US" sz="2200" dirty="0" err="1"/>
              <a:t>Kasus</a:t>
            </a:r>
            <a:r>
              <a:rPr lang="en-US" sz="2200" dirty="0"/>
              <a:t> take-off </a:t>
            </a:r>
            <a:r>
              <a:rPr lang="en-US" sz="2200" dirty="0" err="1"/>
              <a:t>tapi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kerusakan</a:t>
            </a:r>
            <a:r>
              <a:rPr lang="en-US" sz="2200" dirty="0"/>
              <a:t> </a:t>
            </a:r>
            <a:r>
              <a:rPr lang="en-US" sz="2200" dirty="0" err="1"/>
              <a:t>mesin</a:t>
            </a:r>
            <a:r>
              <a:rPr lang="en-US" sz="2200" dirty="0"/>
              <a:t> (engine failure case).</a:t>
            </a:r>
          </a:p>
        </p:txBody>
      </p:sp>
    </p:spTree>
    <p:extLst>
      <p:ext uri="{BB962C8B-B14F-4D97-AF65-F5344CB8AC3E}">
        <p14:creationId xmlns:p14="http://schemas.microsoft.com/office/powerpoint/2010/main" val="273724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914400"/>
            <a:ext cx="7715250" cy="609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Terbang</a:t>
            </a:r>
            <a:endParaRPr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33438" y="1852737"/>
            <a:ext cx="7715250" cy="1567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marL="457200" indent="-457200" eaLnBrk="0" hangingPunct="0">
              <a:buFontTx/>
              <a:buAutoNum type="arabicPeriod"/>
            </a:pPr>
            <a:r>
              <a:rPr lang="en-US" sz="2400" noProof="1"/>
              <a:t>Jenis Penerbangan Sipil, Organisasi Pener-bangan, Konversi Satuan Ukuran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400" noProof="1"/>
              <a:t>Karakteristik Pesawat Terbang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400" noProof="1"/>
              <a:t>Sistem Lapangan Terbang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914400"/>
            <a:ext cx="7715250" cy="609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dirty="0"/>
              <a:t>SISTEM  LAPANGAN TERBANG</a:t>
            </a:r>
            <a:endParaRPr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33438" y="1852737"/>
            <a:ext cx="7715250" cy="43986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000" noProof="1"/>
              <a:t>Sistem Lapangan Terbang yang dimaksud adalah kese-luruhan dari segala sesuatu yang terdapat pada lapangan terbang.  Sistem lapangan terbang dibagi atas 2 kompo-nen utama, yakni  : “Air-Side” dan “Land-Side” dimana antara keduanya dibatasi oleh Terminal Building.</a:t>
            </a:r>
          </a:p>
          <a:p>
            <a:pPr eaLnBrk="0" hangingPunct="0"/>
            <a:endParaRPr lang="en-US" sz="2000" noProof="1"/>
          </a:p>
          <a:p>
            <a:pPr eaLnBrk="0" hangingPunct="0"/>
            <a:r>
              <a:rPr lang="en-US" sz="2000" noProof="1"/>
              <a:t>Air-Side meliputi Terminal Airspace, Runway, Taxiway, Apron, Holding Pad, Exit Taxiway.</a:t>
            </a:r>
          </a:p>
          <a:p>
            <a:pPr eaLnBrk="0" hangingPunct="0"/>
            <a:r>
              <a:rPr lang="en-US" sz="2000" noProof="1"/>
              <a:t>Air-Side dibagi atas : 	</a:t>
            </a:r>
          </a:p>
          <a:p>
            <a:pPr eaLnBrk="0" hangingPunct="0"/>
            <a:r>
              <a:rPr lang="en-US" sz="2000" noProof="1"/>
              <a:t>a) Air-side bag, aircraft di darat</a:t>
            </a:r>
          </a:p>
          <a:p>
            <a:pPr eaLnBrk="0" hangingPunct="0"/>
            <a:r>
              <a:rPr lang="en-US" sz="2000" noProof="1"/>
              <a:t>b) Air-side bag, aircraft take-off</a:t>
            </a:r>
          </a:p>
          <a:p>
            <a:pPr eaLnBrk="0" hangingPunct="0"/>
            <a:r>
              <a:rPr lang="en-US" sz="2000" noProof="1"/>
              <a:t>Proses peralihan dari kedua Air-side tersebut pelayanan nya dilayani oleh menara pengawas lalu lintas udara dengan menggunakan peralatan-peralatan khusus.</a:t>
            </a:r>
          </a:p>
          <a:p>
            <a:pPr eaLnBrk="0" hangingPunct="0"/>
            <a:r>
              <a:rPr lang="en-US" sz="2000" noProof="1"/>
              <a:t>Land-Side meliputi Terminal Building, Vehicular dan Parking.</a:t>
            </a:r>
          </a:p>
        </p:txBody>
      </p:sp>
    </p:spTree>
    <p:extLst>
      <p:ext uri="{BB962C8B-B14F-4D97-AF65-F5344CB8AC3E}">
        <p14:creationId xmlns:p14="http://schemas.microsoft.com/office/powerpoint/2010/main" val="1929493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88E4BC3-9D6C-466B-9266-7F9EEFF0AC11}"/>
              </a:ext>
            </a:extLst>
          </p:cNvPr>
          <p:cNvGrpSpPr/>
          <p:nvPr/>
        </p:nvGrpSpPr>
        <p:grpSpPr>
          <a:xfrm>
            <a:off x="838200" y="538163"/>
            <a:ext cx="7862888" cy="5780087"/>
            <a:chOff x="838200" y="538163"/>
            <a:chExt cx="7862888" cy="5780087"/>
          </a:xfrm>
        </p:grpSpPr>
        <p:sp>
          <p:nvSpPr>
            <p:cNvPr id="7" name="Text Box 4">
              <a:extLst>
                <a:ext uri="{FF2B5EF4-FFF2-40B4-BE49-F238E27FC236}">
                  <a16:creationId xmlns:a16="http://schemas.microsoft.com/office/drawing/2014/main" id="{DDE6B68B-4786-47B9-B913-B24EA64745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0525" y="538163"/>
              <a:ext cx="3317875" cy="376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Jalur Penerbangan di Angkasa</a:t>
              </a:r>
            </a:p>
          </p:txBody>
        </p: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C5C3CBC4-6E69-4D7E-8E92-48FBD4C592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0125" y="1147763"/>
              <a:ext cx="2098675" cy="376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Terminal  Angkasa</a:t>
              </a:r>
            </a:p>
          </p:txBody>
        </p:sp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5B5B7D10-73F2-4F33-9C17-ED3EC0064A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6225" y="1828800"/>
              <a:ext cx="1019175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Runway</a:t>
              </a:r>
            </a:p>
          </p:txBody>
        </p:sp>
        <p:sp>
          <p:nvSpPr>
            <p:cNvPr id="10" name="Text Box 7">
              <a:extLst>
                <a:ext uri="{FF2B5EF4-FFF2-40B4-BE49-F238E27FC236}">
                  <a16:creationId xmlns:a16="http://schemas.microsoft.com/office/drawing/2014/main" id="{DF655094-DFF2-468A-B0A3-91778F605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6863" y="2895600"/>
              <a:ext cx="1031875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Taxiway</a:t>
              </a:r>
            </a:p>
          </p:txBody>
        </p:sp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C5E4CAE9-270D-4734-8410-9D0FC8391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2625" y="2290763"/>
              <a:ext cx="1476375" cy="376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Exit Taxiway</a:t>
              </a:r>
            </a:p>
          </p:txBody>
        </p:sp>
        <p:sp>
          <p:nvSpPr>
            <p:cNvPr id="12" name="Text Box 9">
              <a:extLst>
                <a:ext uri="{FF2B5EF4-FFF2-40B4-BE49-F238E27FC236}">
                  <a16:creationId xmlns:a16="http://schemas.microsoft.com/office/drawing/2014/main" id="{6AF6BD44-F58E-4811-B792-F7FB54236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2290763"/>
              <a:ext cx="1501775" cy="376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Holding  Pad</a:t>
              </a:r>
            </a:p>
          </p:txBody>
        </p:sp>
        <p:sp>
          <p:nvSpPr>
            <p:cNvPr id="13" name="Text Box 10">
              <a:extLst>
                <a:ext uri="{FF2B5EF4-FFF2-40B4-BE49-F238E27FC236}">
                  <a16:creationId xmlns:a16="http://schemas.microsoft.com/office/drawing/2014/main" id="{6B50D915-E666-4537-B07D-4C0A3AE590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3570288"/>
              <a:ext cx="2098675" cy="9255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Apron / Gate  Area</a:t>
              </a:r>
            </a:p>
            <a:p>
              <a:pPr eaLnBrk="1" hangingPunct="1"/>
              <a:endParaRPr lang="en-US">
                <a:latin typeface="Arial" charset="0"/>
              </a:endParaRPr>
            </a:p>
            <a:p>
              <a:pPr eaLnBrk="1" hangingPunct="1"/>
              <a:r>
                <a:rPr lang="en-US">
                  <a:latin typeface="Arial" charset="0"/>
                </a:rPr>
                <a:t> Terminal  Building</a:t>
              </a:r>
            </a:p>
          </p:txBody>
        </p:sp>
        <p:sp>
          <p:nvSpPr>
            <p:cNvPr id="14" name="Text Box 11">
              <a:extLst>
                <a:ext uri="{FF2B5EF4-FFF2-40B4-BE49-F238E27FC236}">
                  <a16:creationId xmlns:a16="http://schemas.microsoft.com/office/drawing/2014/main" id="{DC8B4B79-6EFC-4B95-B42D-ABB7AFDB96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0225" y="4953000"/>
              <a:ext cx="3254375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Vehicular, Circulation, Parking</a:t>
              </a:r>
            </a:p>
          </p:txBody>
        </p:sp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id="{0104B88C-2FF1-496C-8C57-5BE307CFD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5325" y="5795963"/>
              <a:ext cx="2936875" cy="376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Jalan &amp; Penghubung Darat</a:t>
              </a: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CD41755E-D025-4F7D-B69B-7317B7FCF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1066800"/>
              <a:ext cx="6934200" cy="44958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>
                <a:latin typeface="Arial" charset="0"/>
              </a:endParaRPr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9CBBC7C4-8DDA-43D3-BD34-234EC8B19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9475" y="1676400"/>
              <a:ext cx="6934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A1A9999C-FDDF-4A06-A584-F39D9C16A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3763" y="4057650"/>
              <a:ext cx="6934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0CD856DF-4F5C-43E8-93FD-DCCA671317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1600" y="1011238"/>
              <a:ext cx="0" cy="304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610388AD-8E92-44E5-8680-DE06834578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1600" y="4038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0A0E1B9D-ECC4-4A9C-8DA6-CF9452541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67400" y="1035050"/>
              <a:ext cx="18732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latin typeface="Arial" charset="0"/>
                </a:rPr>
                <a:t>Airfield Surface</a:t>
              </a:r>
            </a:p>
            <a:p>
              <a:pPr eaLnBrk="1" hangingPunct="1"/>
              <a:r>
                <a:rPr lang="en-US" b="1">
                  <a:latin typeface="Arial" charset="0"/>
                </a:rPr>
                <a:t>        System</a:t>
              </a:r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95FF9C23-26F1-4FEA-8158-B64038534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650082" y="2305843"/>
              <a:ext cx="10604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latin typeface="Arial" charset="0"/>
                </a:rPr>
                <a:t>Air-Side</a:t>
              </a: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DFB2D4AD-0EB7-4081-ACFD-09D18C5CB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529432" y="4582318"/>
              <a:ext cx="12890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latin typeface="Arial" charset="0"/>
                </a:rPr>
                <a:t>Land-Side</a:t>
              </a:r>
            </a:p>
          </p:txBody>
        </p:sp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C1A69F61-A3D3-4654-A432-8B6718130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9838" y="5676900"/>
              <a:ext cx="23812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____ Aircraft Flow</a:t>
              </a:r>
            </a:p>
            <a:p>
              <a:pPr eaLnBrk="1" hangingPunct="1"/>
              <a:r>
                <a:rPr lang="en-US">
                  <a:latin typeface="Arial" charset="0"/>
                </a:rPr>
                <a:t>- - - - Passenger Flow</a:t>
              </a:r>
            </a:p>
          </p:txBody>
        </p:sp>
        <p:sp>
          <p:nvSpPr>
            <p:cNvPr id="25" name="Line 24">
              <a:extLst>
                <a:ext uri="{FF2B5EF4-FFF2-40B4-BE49-F238E27FC236}">
                  <a16:creationId xmlns:a16="http://schemas.microsoft.com/office/drawing/2014/main" id="{2E9BB056-1F84-4186-A1EA-000B2B05D7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05400" y="15240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>
              <a:extLst>
                <a:ext uri="{FF2B5EF4-FFF2-40B4-BE49-F238E27FC236}">
                  <a16:creationId xmlns:a16="http://schemas.microsoft.com/office/drawing/2014/main" id="{EF0129B4-C4CD-48B0-87D0-75D4CD9152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38800" y="914400"/>
              <a:ext cx="609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99974F33-E93D-4DBF-8185-0CA3494A15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05400" y="2667000"/>
              <a:ext cx="1371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9D121E8C-779D-4A06-BEA5-95276A9D6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1981200"/>
              <a:ext cx="1371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2955A9FE-3725-4E3F-B9A5-D2A74D5D3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048000"/>
              <a:ext cx="533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7D8BCEFD-7356-4BEC-AB69-C7164F080C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71800" y="914400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6F1D6795-E3B6-4C89-9839-24758B94FA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60763" y="15240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">
              <a:extLst>
                <a:ext uri="{FF2B5EF4-FFF2-40B4-BE49-F238E27FC236}">
                  <a16:creationId xmlns:a16="http://schemas.microsoft.com/office/drawing/2014/main" id="{00209A51-325D-43DB-99E0-FB0760D0A3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4600" y="1981200"/>
              <a:ext cx="160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>
              <a:extLst>
                <a:ext uri="{FF2B5EF4-FFF2-40B4-BE49-F238E27FC236}">
                  <a16:creationId xmlns:a16="http://schemas.microsoft.com/office/drawing/2014/main" id="{1494B06D-1FBE-41C2-B938-57D464A4CA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14600" y="2667000"/>
              <a:ext cx="1600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>
              <a:extLst>
                <a:ext uri="{FF2B5EF4-FFF2-40B4-BE49-F238E27FC236}">
                  <a16:creationId xmlns:a16="http://schemas.microsoft.com/office/drawing/2014/main" id="{1CF60D51-9237-4CDC-8AD7-569D6C0FC0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0" y="31242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>
              <a:extLst>
                <a:ext uri="{FF2B5EF4-FFF2-40B4-BE49-F238E27FC236}">
                  <a16:creationId xmlns:a16="http://schemas.microsoft.com/office/drawing/2014/main" id="{1E5E80C8-EC1A-4521-813E-EF28913E37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15000" y="44958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>
              <a:extLst>
                <a:ext uri="{FF2B5EF4-FFF2-40B4-BE49-F238E27FC236}">
                  <a16:creationId xmlns:a16="http://schemas.microsoft.com/office/drawing/2014/main" id="{DE69BB23-6448-434A-8A17-F983802E90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48000" y="44958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>
              <a:extLst>
                <a:ext uri="{FF2B5EF4-FFF2-40B4-BE49-F238E27FC236}">
                  <a16:creationId xmlns:a16="http://schemas.microsoft.com/office/drawing/2014/main" id="{A4A50EBA-4B18-4ADB-B521-0F5D71B83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4200" y="5334000"/>
              <a:ext cx="609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>
              <a:extLst>
                <a:ext uri="{FF2B5EF4-FFF2-40B4-BE49-F238E27FC236}">
                  <a16:creationId xmlns:a16="http://schemas.microsoft.com/office/drawing/2014/main" id="{36ADDCC8-2BA6-4245-82AB-70B2D506CC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38800" y="5334000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B25DDA0F-FCCB-4E32-AEE4-D246D36D2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4363" y="4252913"/>
              <a:ext cx="1143000" cy="12954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rc 40">
              <a:extLst>
                <a:ext uri="{FF2B5EF4-FFF2-40B4-BE49-F238E27FC236}">
                  <a16:creationId xmlns:a16="http://schemas.microsoft.com/office/drawing/2014/main" id="{28542018-2E7C-4DC0-9908-E76D0543083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38400" y="4252913"/>
              <a:ext cx="1143000" cy="12954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lgDash"/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1">
              <a:extLst>
                <a:ext uri="{FF2B5EF4-FFF2-40B4-BE49-F238E27FC236}">
                  <a16:creationId xmlns:a16="http://schemas.microsoft.com/office/drawing/2014/main" id="{9A01220D-41B6-4F36-B60E-14BD844D32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38400" y="5562600"/>
              <a:ext cx="762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2">
              <a:extLst>
                <a:ext uri="{FF2B5EF4-FFF2-40B4-BE49-F238E27FC236}">
                  <a16:creationId xmlns:a16="http://schemas.microsoft.com/office/drawing/2014/main" id="{901CA17E-722A-4CAD-B07A-273159697B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72200" y="5562600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E0DCB6DE-ABCA-410E-814B-1E8B6F66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9863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610600" cy="5562600"/>
          </a:xfrm>
        </p:spPr>
        <p:txBody>
          <a:bodyPr lIns="90488" tIns="44450" rIns="90488" bIns="44450"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lang="en-US" noProof="1">
                <a:solidFill>
                  <a:schemeClr val="tx1"/>
                </a:solidFill>
              </a:rPr>
              <a:t>5.  </a:t>
            </a:r>
            <a:r>
              <a:rPr lang="en-US" u="sng" noProof="1">
                <a:solidFill>
                  <a:schemeClr val="tx1"/>
                </a:solidFill>
              </a:rPr>
              <a:t>BUKU  REFERENSI</a:t>
            </a:r>
          </a:p>
          <a:p>
            <a:pPr marL="463550" indent="-4635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lang="en-US" noProof="1">
                <a:solidFill>
                  <a:schemeClr val="tx1"/>
                </a:solidFill>
              </a:rPr>
              <a:t>     Buku referensi yg digunakan dalam perkuliahan lapangan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lang="en-US" noProof="1">
                <a:solidFill>
                  <a:schemeClr val="tx1"/>
                </a:solidFill>
              </a:rPr>
              <a:t>      terbang ini adalah  :</a:t>
            </a:r>
          </a:p>
          <a:p>
            <a:pPr marL="914400" indent="-9144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lang="en-US" noProof="1">
                <a:solidFill>
                  <a:schemeClr val="tx1"/>
                </a:solidFill>
              </a:rPr>
              <a:t>      1.  </a:t>
            </a:r>
            <a:r>
              <a:rPr lang="en-US" i="1" noProof="1">
                <a:solidFill>
                  <a:schemeClr val="tx1"/>
                </a:solidFill>
              </a:rPr>
              <a:t>Perencanaan &amp; Perancangan Bandar Udara Jilid 1     &amp; 2, </a:t>
            </a:r>
            <a:r>
              <a:rPr lang="en-US" noProof="1">
                <a:solidFill>
                  <a:schemeClr val="tx1"/>
                </a:solidFill>
              </a:rPr>
              <a:t>Horonjeff, Robert dan Mckelvey, Francis X., Penerbit Erlangga, Jakarta, Tahun 1993.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lang="en-US" noProof="1">
                <a:solidFill>
                  <a:schemeClr val="tx1"/>
                </a:solidFill>
              </a:rPr>
              <a:t>      2.  </a:t>
            </a:r>
            <a:r>
              <a:rPr lang="en-US" i="1" noProof="1">
                <a:solidFill>
                  <a:schemeClr val="tx1"/>
                </a:solidFill>
              </a:rPr>
              <a:t>Merancang, Merencana Lapangan Terbang,</a:t>
            </a:r>
            <a:r>
              <a:rPr lang="en-US" noProof="1">
                <a:solidFill>
                  <a:schemeClr val="tx1"/>
                </a:solidFill>
              </a:rPr>
              <a:t> Basuki,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lang="en-US" noProof="1">
                <a:solidFill>
                  <a:schemeClr val="tx1"/>
                </a:solidFill>
              </a:rPr>
              <a:t>           Heru Ir, Penerbit Alumni, Bandung, Tahun 1993.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lang="en-US" noProof="1">
                <a:solidFill>
                  <a:schemeClr val="tx1"/>
                </a:solidFill>
              </a:rPr>
              <a:t>      3.  </a:t>
            </a:r>
            <a:r>
              <a:rPr lang="en-US" i="1" noProof="1">
                <a:solidFill>
                  <a:schemeClr val="tx1"/>
                </a:solidFill>
              </a:rPr>
              <a:t>Pelabuhan Udara, </a:t>
            </a:r>
            <a:r>
              <a:rPr lang="en-US" noProof="1">
                <a:solidFill>
                  <a:schemeClr val="tx1"/>
                </a:solidFill>
              </a:rPr>
              <a:t>Zainuddin, Achmad BE., Penerbit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lang="en-US" noProof="1">
                <a:solidFill>
                  <a:schemeClr val="tx1"/>
                </a:solidFill>
              </a:rPr>
              <a:t>           Ananda, Yogyakarta, Tahun 1983.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endParaRPr lang="en-US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914400"/>
            <a:ext cx="7715250" cy="609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dirty="0"/>
              <a:t>JENIS  PENERBANGAN  SIPIL</a:t>
            </a:r>
            <a:endParaRPr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33438" y="1852737"/>
            <a:ext cx="7715250" cy="41524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400" noProof="1"/>
              <a:t>Dalam dunia penerbangan dikenal 2 jenis penerbangan Sipil, yaitu  :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400" noProof="1"/>
              <a:t>General Aviation, adalah jenis penerbangan yang dilaksanakan oleh pesawat terbang bukan komersil seperti penerbangan untuk tujuan ; Perjalanan Bisnis, Penyemprotan, Pemetaan Udara, Pengangkutan Barang, Olahraga &amp; Rekreasi dll.</a:t>
            </a:r>
          </a:p>
          <a:p>
            <a:pPr marL="457200" indent="-457200" eaLnBrk="0" hangingPunct="0">
              <a:buFontTx/>
              <a:buAutoNum type="arabicPeriod"/>
            </a:pPr>
            <a:r>
              <a:rPr lang="en-US" sz="2400" noProof="1"/>
              <a:t>Air Carriers, adalah jenis penerbangan pesawat terbang komersil, seperti penerbangan GIA, MNA, BOURAQ, KLM, QANTAS, PANAM, MAS, JAL, Cathay Pacific, dll.</a:t>
            </a:r>
          </a:p>
          <a:p>
            <a:pPr marL="457200" indent="-457200" eaLnBrk="0" hangingPunct="0">
              <a:buFontTx/>
              <a:buAutoNum type="arabicPeriod"/>
            </a:pPr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2220158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542865"/>
            <a:ext cx="8763000" cy="41549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defRPr/>
            </a:pP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	Pada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pesawat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General Aviation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dibanding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Air Carriers,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prasarana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Air Carriers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dan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dibanding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General Aviation. </a:t>
            </a:r>
          </a:p>
          <a:p>
            <a:pPr marL="457200" indent="-457200" eaLnBrk="0" hangingPunct="0">
              <a:defRPr/>
            </a:pPr>
            <a:endParaRPr lang="en-US" sz="2400" dirty="0"/>
          </a:p>
          <a:p>
            <a:pPr marL="457200" indent="-457200" eaLnBrk="0" hangingPunct="0">
              <a:defRPr/>
            </a:pP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	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pacu</a:t>
            </a:r>
            <a:r>
              <a:rPr lang="en-US" sz="2400" dirty="0"/>
              <a:t> (Runway)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Air Carriers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dan </a:t>
            </a:r>
            <a:r>
              <a:rPr lang="en-US" sz="2400" dirty="0" err="1"/>
              <a:t>lebar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diperkeras</a:t>
            </a:r>
            <a:r>
              <a:rPr lang="en-US" sz="2400" dirty="0"/>
              <a:t>,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General Aviation runway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perkerasan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/ </a:t>
            </a:r>
            <a:r>
              <a:rPr lang="en-US" sz="2400" dirty="0" err="1"/>
              <a:t>rumput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perkerasan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914400"/>
            <a:ext cx="7715250" cy="609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dirty="0"/>
              <a:t>ORGANISASI PENERBANGAN</a:t>
            </a:r>
            <a:endParaRPr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33438" y="1852737"/>
            <a:ext cx="7715250" cy="45217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400" noProof="1"/>
              <a:t>Organisasi penerbangan dunia yang mengurusi mengenai  keseragaman peraturan lapangan terbang, pesawat terbang, navigasi udara International adalah  :</a:t>
            </a:r>
          </a:p>
          <a:p>
            <a:pPr marL="457200" indent="-457200" eaLnBrk="0" hangingPunct="0">
              <a:buAutoNum type="alphaUcPeriod"/>
            </a:pPr>
            <a:r>
              <a:rPr lang="en-US" sz="2400" noProof="1"/>
              <a:t>ICAO (International Civil Aviation Organization), yaitu Organisasi Penerbangan Sipil International yang bertujuan :</a:t>
            </a:r>
          </a:p>
          <a:p>
            <a:pPr marL="457200" indent="-457200" eaLnBrk="0" hangingPunct="0">
              <a:buAutoNum type="alphaUcPeriod"/>
            </a:pPr>
            <a:endParaRPr lang="en-US" sz="2400" noProof="1"/>
          </a:p>
          <a:p>
            <a:pPr marL="914400" lvl="1" indent="-457200" eaLnBrk="0" hangingPunct="0">
              <a:buFontTx/>
              <a:buAutoNum type="arabicPeriod"/>
            </a:pPr>
            <a:r>
              <a:rPr lang="en-US" sz="2400" noProof="1"/>
              <a:t>Memberi jaminan soal keamanan dan mengatur pertumbuhan penerbangan sipil Internasional.</a:t>
            </a:r>
          </a:p>
          <a:p>
            <a:pPr marL="914400" lvl="1" indent="-457200" eaLnBrk="0" hangingPunct="0">
              <a:buFontTx/>
              <a:buAutoNum type="arabicPeriod"/>
            </a:pPr>
            <a:r>
              <a:rPr lang="en-US" sz="2400" noProof="1"/>
              <a:t>Mendorong seni perencanaan dan pemakaian pesawat terbang untuk perdamaian. </a:t>
            </a:r>
          </a:p>
          <a:p>
            <a:pPr marL="457200" indent="-457200" eaLnBrk="0" hangingPunct="0">
              <a:buFontTx/>
              <a:buAutoNum type="arabicPeriod"/>
            </a:pPr>
            <a:endParaRPr lang="en-US" sz="2400" noProof="1"/>
          </a:p>
        </p:txBody>
      </p:sp>
    </p:spTree>
    <p:extLst>
      <p:ext uri="{BB962C8B-B14F-4D97-AF65-F5344CB8AC3E}">
        <p14:creationId xmlns:p14="http://schemas.microsoft.com/office/powerpoint/2010/main" val="1387471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542865"/>
            <a:ext cx="8763000" cy="48936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defRPr/>
            </a:pPr>
            <a:r>
              <a:rPr lang="en-US" sz="2400" dirty="0"/>
              <a:t> </a:t>
            </a:r>
          </a:p>
          <a:p>
            <a:pPr marL="457200" indent="-457200" eaLnBrk="0" hangingPunct="0">
              <a:defRPr/>
            </a:pPr>
            <a:endParaRPr lang="en-US" sz="2400" dirty="0"/>
          </a:p>
          <a:p>
            <a:pPr marL="914400" lvl="1" indent="-457200" eaLnBrk="0" hangingPunct="0">
              <a:buFont typeface="+mj-lt"/>
              <a:buAutoNum type="arabicPeriod" startAt="3"/>
              <a:defRPr/>
            </a:pP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lintas</a:t>
            </a:r>
            <a:r>
              <a:rPr lang="en-US" sz="2400" dirty="0"/>
              <a:t> </a:t>
            </a:r>
            <a:r>
              <a:rPr lang="en-US" sz="2400" dirty="0" err="1"/>
              <a:t>udara</a:t>
            </a:r>
            <a:r>
              <a:rPr lang="en-US" sz="2400" dirty="0"/>
              <a:t>,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terbang</a:t>
            </a:r>
            <a:r>
              <a:rPr lang="en-US" sz="2400" dirty="0"/>
              <a:t> dan </a:t>
            </a:r>
            <a:r>
              <a:rPr lang="en-US" sz="2400" dirty="0" err="1"/>
              <a:t>fasilitas-fasilitas</a:t>
            </a:r>
            <a:r>
              <a:rPr lang="en-US" sz="2400" dirty="0"/>
              <a:t> </a:t>
            </a:r>
            <a:r>
              <a:rPr lang="en-US" sz="2400" dirty="0" err="1"/>
              <a:t>navigasi</a:t>
            </a:r>
            <a:r>
              <a:rPr lang="en-US" sz="2400" dirty="0"/>
              <a:t> </a:t>
            </a:r>
            <a:r>
              <a:rPr lang="en-US" sz="2400" dirty="0" err="1"/>
              <a:t>udara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penerbangan</a:t>
            </a:r>
            <a:r>
              <a:rPr lang="en-US" sz="2400" dirty="0"/>
              <a:t> International.</a:t>
            </a:r>
          </a:p>
          <a:p>
            <a:pPr marL="914400" lvl="1" indent="-457200" eaLnBrk="0" hangingPunct="0">
              <a:buFont typeface="+mj-lt"/>
              <a:buAutoNum type="arabicPeriod" startAt="3"/>
              <a:defRPr/>
            </a:pP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angkutan</a:t>
            </a:r>
            <a:r>
              <a:rPr lang="en-US" sz="2400" dirty="0"/>
              <a:t> </a:t>
            </a:r>
            <a:r>
              <a:rPr lang="en-US" sz="2400" dirty="0" err="1"/>
              <a:t>udara</a:t>
            </a:r>
            <a:r>
              <a:rPr lang="en-US" sz="2400" dirty="0"/>
              <a:t> yang </a:t>
            </a:r>
            <a:r>
              <a:rPr lang="en-US" sz="2400" dirty="0" err="1"/>
              <a:t>aman</a:t>
            </a:r>
            <a:r>
              <a:rPr lang="en-US" sz="2400" dirty="0"/>
              <a:t>, </a:t>
            </a:r>
            <a:r>
              <a:rPr lang="en-US" sz="2400" dirty="0" err="1"/>
              <a:t>teratur</a:t>
            </a:r>
            <a:r>
              <a:rPr lang="en-US" sz="2400" dirty="0"/>
              <a:t>, </a:t>
            </a:r>
            <a:r>
              <a:rPr lang="en-US" sz="2400" dirty="0" err="1"/>
              <a:t>efisien</a:t>
            </a:r>
            <a:r>
              <a:rPr lang="en-US" sz="2400" dirty="0"/>
              <a:t> dan </a:t>
            </a:r>
            <a:r>
              <a:rPr lang="en-US" sz="2400" dirty="0" err="1"/>
              <a:t>ekonomis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dunia.</a:t>
            </a:r>
          </a:p>
          <a:p>
            <a:pPr marL="914400" lvl="1" indent="-457200" eaLnBrk="0" hangingPunct="0">
              <a:buFont typeface="+mj-lt"/>
              <a:buAutoNum type="arabicPeriod" startAt="3"/>
              <a:defRPr/>
            </a:pP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pemborosan</a:t>
            </a:r>
            <a:r>
              <a:rPr lang="en-US" sz="2400" dirty="0"/>
              <a:t> yang </a:t>
            </a:r>
            <a:r>
              <a:rPr lang="en-US" sz="2400" dirty="0" err="1"/>
              <a:t>diakibatkan</a:t>
            </a:r>
            <a:r>
              <a:rPr lang="en-US" sz="2400" dirty="0"/>
              <a:t> oleh </a:t>
            </a:r>
            <a:r>
              <a:rPr lang="en-US" sz="2400" dirty="0" err="1"/>
              <a:t>persaingan</a:t>
            </a:r>
            <a:r>
              <a:rPr lang="en-US" sz="2400" dirty="0"/>
              <a:t> yang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beralasan</a:t>
            </a:r>
            <a:r>
              <a:rPr lang="en-US" sz="2400" dirty="0"/>
              <a:t>.</a:t>
            </a:r>
          </a:p>
          <a:p>
            <a:pPr marL="914400" lvl="1" indent="-457200" eaLnBrk="0" hangingPunct="0">
              <a:buFont typeface="+mj-lt"/>
              <a:buAutoNum type="arabicPeriod" startAt="3"/>
              <a:defRPr/>
            </a:pP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pada negara-negara yang </a:t>
            </a:r>
            <a:r>
              <a:rPr lang="en-US" sz="2400" dirty="0" err="1"/>
              <a:t>mengadakan</a:t>
            </a:r>
            <a:r>
              <a:rPr lang="en-US" sz="2400" dirty="0"/>
              <a:t> </a:t>
            </a:r>
            <a:r>
              <a:rPr lang="en-US" sz="2400" dirty="0" err="1"/>
              <a:t>perjanjian</a:t>
            </a:r>
            <a:r>
              <a:rPr lang="en-US" sz="2400" dirty="0"/>
              <a:t> </a:t>
            </a:r>
            <a:r>
              <a:rPr lang="en-US" sz="2400" dirty="0" err="1"/>
              <a:t>penerbangan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memakai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lintas</a:t>
            </a:r>
            <a:r>
              <a:rPr lang="en-US" sz="2400" dirty="0"/>
              <a:t> </a:t>
            </a:r>
            <a:r>
              <a:rPr lang="en-US" sz="2400" dirty="0" err="1"/>
              <a:t>udara</a:t>
            </a:r>
            <a:r>
              <a:rPr lang="en-US" sz="2400" dirty="0"/>
              <a:t>.</a:t>
            </a:r>
          </a:p>
          <a:p>
            <a:pPr marL="914400" lvl="1" indent="-457200" eaLnBrk="0" hangingPunct="0">
              <a:buFont typeface="+mj-lt"/>
              <a:buAutoNum type="arabicPeriod" startAt="3"/>
              <a:defRPr/>
            </a:pPr>
            <a:r>
              <a:rPr lang="en-US" sz="2400" dirty="0" err="1"/>
              <a:t>Menghindari</a:t>
            </a:r>
            <a:r>
              <a:rPr lang="en-US" sz="2400" dirty="0"/>
              <a:t> </a:t>
            </a:r>
            <a:r>
              <a:rPr lang="en-US" sz="2400" dirty="0" err="1"/>
              <a:t>diskriminasi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negara yang </a:t>
            </a:r>
            <a:r>
              <a:rPr lang="en-US" sz="2400" dirty="0" err="1"/>
              <a:t>mengadakan</a:t>
            </a:r>
            <a:r>
              <a:rPr lang="en-US" sz="2400" dirty="0"/>
              <a:t> </a:t>
            </a:r>
            <a:r>
              <a:rPr lang="en-US" sz="2400" dirty="0" err="1"/>
              <a:t>perjanjian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7764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-92075" y="-9525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GB" sz="28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12725" y="1082219"/>
            <a:ext cx="8702675" cy="2554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457200" indent="-457200" eaLnBrk="0" hangingPunct="0"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eaLnBrk="0" hangingPunct="0">
              <a:buFont typeface="+mj-lt"/>
              <a:buAutoNum type="arabicPeriod" startAt="8"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Mengadakan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navigasi-navigasi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udara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Internasional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keamanan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daripada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penerbangan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marL="457200" indent="-457200" eaLnBrk="0" hangingPunct="0">
              <a:buFont typeface="+mj-lt"/>
              <a:buAutoNum type="arabicPeriod" startAt="8"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Mengusahakan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perkembangan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disegala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aspek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mengenai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penerbangan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sipil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Internasional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457200" indent="-457200" eaLnBrk="0" hangingPunct="0"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eaLnBrk="0" hangingPunct="0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 FAA (Federal Aviation Administration),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yaitu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Administrasi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Penerbangan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Federal.</a:t>
            </a:r>
            <a:endParaRPr lang="en-US" sz="2000" u="sng" noProof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914400"/>
            <a:ext cx="7715250" cy="609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>
            <a:normAutofit fontScale="90000"/>
          </a:bodyPr>
          <a:lstStyle/>
          <a:p>
            <a:pPr>
              <a:defRPr/>
            </a:pPr>
            <a:r>
              <a:rPr lang="en-US" dirty="0"/>
              <a:t>KONVERSI SATUAN UKURAN</a:t>
            </a:r>
            <a:endParaRPr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33438" y="1852737"/>
            <a:ext cx="7715250" cy="45217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400" noProof="1"/>
              <a:t>Satuan ukuran yang digunakan dalam lapangan terbang </a:t>
            </a:r>
          </a:p>
          <a:p>
            <a:pPr eaLnBrk="0" hangingPunct="0"/>
            <a:r>
              <a:rPr lang="en-US" sz="2400" noProof="1"/>
              <a:t>meliputi  :  </a:t>
            </a:r>
          </a:p>
          <a:p>
            <a:pPr marL="457200" indent="-457200" eaLnBrk="0" hangingPunct="0">
              <a:buAutoNum type="alphaLcParenR"/>
            </a:pPr>
            <a:r>
              <a:rPr lang="en-US" sz="2400" noProof="1"/>
              <a:t>British Units (foot, inch, pound, ton, mile,ºF, gallon, acre).</a:t>
            </a:r>
          </a:p>
          <a:p>
            <a:pPr marL="457200" indent="-457200" eaLnBrk="0" hangingPunct="0">
              <a:buAutoNum type="alphaLcParenR"/>
            </a:pPr>
            <a:r>
              <a:rPr lang="en-US" sz="2400" noProof="1"/>
              <a:t>Metrik Units (Km, m, cm, Kg, ºC).</a:t>
            </a:r>
          </a:p>
          <a:p>
            <a:pPr eaLnBrk="0" hangingPunct="0"/>
            <a:endParaRPr lang="en-US" sz="2400" noProof="1"/>
          </a:p>
          <a:p>
            <a:pPr eaLnBrk="0" hangingPunct="0"/>
            <a:r>
              <a:rPr lang="en-US" sz="2400" noProof="1"/>
              <a:t>Konversi Satuan British ke Satuan Metrik :</a:t>
            </a:r>
          </a:p>
          <a:p>
            <a:pPr eaLnBrk="0" hangingPunct="0"/>
            <a:r>
              <a:rPr lang="en-US" sz="2400" noProof="1"/>
              <a:t>		British Units		Metrik Units</a:t>
            </a:r>
          </a:p>
          <a:p>
            <a:pPr eaLnBrk="0" hangingPunct="0"/>
            <a:r>
              <a:rPr lang="en-US" sz="2400" noProof="1"/>
              <a:t>		1 foot				0,3048 meter</a:t>
            </a:r>
          </a:p>
          <a:p>
            <a:pPr eaLnBrk="0" hangingPunct="0"/>
            <a:r>
              <a:rPr lang="en-US" sz="2400" noProof="1"/>
              <a:t>		1 inch			2,54 cm = 0,0254 meter</a:t>
            </a:r>
          </a:p>
          <a:p>
            <a:pPr eaLnBrk="0" hangingPunct="0"/>
            <a:r>
              <a:rPr lang="en-US" sz="2400" noProof="1"/>
              <a:t>		1 pound			0,4536 kilogram</a:t>
            </a:r>
          </a:p>
          <a:p>
            <a:pPr eaLnBrk="0" hangingPunct="0"/>
            <a:r>
              <a:rPr lang="en-US" sz="2400" noProof="1"/>
              <a:t>		1 ton (2000 lb)		907,2 kilogram</a:t>
            </a:r>
          </a:p>
          <a:p>
            <a:pPr eaLnBrk="0" hangingPunct="0"/>
            <a:r>
              <a:rPr lang="en-US" sz="2400" noProof="1"/>
              <a:t>		1 nautical mile		1852 meter = 1,852 km</a:t>
            </a:r>
          </a:p>
        </p:txBody>
      </p:sp>
    </p:spTree>
    <p:extLst>
      <p:ext uri="{BB962C8B-B14F-4D97-AF65-F5344CB8AC3E}">
        <p14:creationId xmlns:p14="http://schemas.microsoft.com/office/powerpoint/2010/main" val="3690457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542865"/>
            <a:ext cx="8763000" cy="5262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defRPr/>
            </a:pP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	British Units			</a:t>
            </a:r>
            <a:r>
              <a:rPr lang="en-US" sz="2400" dirty="0" err="1"/>
              <a:t>Metrik</a:t>
            </a:r>
            <a:r>
              <a:rPr lang="en-US" sz="2400" dirty="0"/>
              <a:t> Units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1 statute mile			1609 meter = 1,609 km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1 inch					2,54 cm = 0,0254 meter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1ºF (Fahrenheit)		1ºC = 5/9 (1ºF – 32)  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1 gallon (US. </a:t>
            </a:r>
            <a:r>
              <a:rPr lang="en-US" sz="2400" dirty="0" err="1"/>
              <a:t>Liquit</a:t>
            </a:r>
            <a:r>
              <a:rPr lang="en-US" sz="2400" dirty="0"/>
              <a:t>)	0,003785 meter3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1 acre			          	4046,8 meter2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1 square mile			2.589.988 meter2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1 square foot			0,0929 meter2</a:t>
            </a:r>
          </a:p>
          <a:p>
            <a:pPr marL="457200" indent="-457200" eaLnBrk="0" hangingPunct="0">
              <a:defRPr/>
            </a:pPr>
            <a:r>
              <a:rPr lang="en-US" sz="2400" dirty="0"/>
              <a:t>	1 foot per second		0,3048 meter/</a:t>
            </a:r>
            <a:r>
              <a:rPr lang="en-US" sz="2400" dirty="0" err="1"/>
              <a:t>detik</a:t>
            </a:r>
            <a:r>
              <a:rPr lang="en-US" sz="2400" dirty="0"/>
              <a:t>.</a:t>
            </a:r>
          </a:p>
          <a:p>
            <a:pPr marL="457200" indent="-457200" eaLnBrk="0" hangingPunct="0">
              <a:defRPr/>
            </a:pPr>
            <a:endParaRPr lang="en-US" sz="2400" dirty="0"/>
          </a:p>
          <a:p>
            <a:pPr marL="457200" indent="-457200" eaLnBrk="0" hangingPunct="0">
              <a:defRPr/>
            </a:pPr>
            <a:r>
              <a:rPr lang="en-US" sz="2400" dirty="0"/>
              <a:t>	</a:t>
            </a:r>
            <a:r>
              <a:rPr lang="en-US" sz="2400" dirty="0" err="1"/>
              <a:t>Satuan</a:t>
            </a:r>
            <a:r>
              <a:rPr lang="en-US" sz="2400" dirty="0"/>
              <a:t> yang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di Indonesia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metrik</a:t>
            </a:r>
            <a:r>
              <a:rPr lang="en-US" sz="2400" dirty="0"/>
              <a:t> (</a:t>
            </a:r>
            <a:r>
              <a:rPr lang="en-US" sz="2400" dirty="0" err="1"/>
              <a:t>Metrik</a:t>
            </a:r>
            <a:r>
              <a:rPr lang="en-US" sz="2400" dirty="0"/>
              <a:t> Units).</a:t>
            </a:r>
          </a:p>
          <a:p>
            <a:pPr marL="457200" indent="-457200" eaLnBrk="0" hangingPunct="0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58414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234</TotalTime>
  <Words>1953</Words>
  <Application>Microsoft Office PowerPoint</Application>
  <PresentationFormat>On-screen Show (4:3)</PresentationFormat>
  <Paragraphs>209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Monotype Sorts</vt:lpstr>
      <vt:lpstr>Times New Roman</vt:lpstr>
      <vt:lpstr>Wingdings</vt:lpstr>
      <vt:lpstr>Retrospect</vt:lpstr>
      <vt:lpstr>LAPANGAN TERBANG</vt:lpstr>
      <vt:lpstr>Sistem Lapangan Terbang</vt:lpstr>
      <vt:lpstr>JENIS  PENERBANGAN  SIPIL</vt:lpstr>
      <vt:lpstr>PowerPoint Presentation</vt:lpstr>
      <vt:lpstr>ORGANISASI PENERBANGAN</vt:lpstr>
      <vt:lpstr>PowerPoint Presentation</vt:lpstr>
      <vt:lpstr>PowerPoint Presentation</vt:lpstr>
      <vt:lpstr>KONVERSI SATUAN UKURAN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SISTEM  LAPANGAN TERBANG</vt:lpstr>
      <vt:lpstr>PowerPoint Presentation</vt:lpstr>
      <vt:lpstr>PowerPoint Presentation</vt:lpstr>
    </vt:vector>
  </TitlesOfParts>
  <Company>Assalamu`alaikum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</dc:title>
  <dc:creator>Bismillah</dc:creator>
  <cp:lastModifiedBy>Irham Aswery</cp:lastModifiedBy>
  <cp:revision>25</cp:revision>
  <dcterms:created xsi:type="dcterms:W3CDTF">2004-01-12T14:30:26Z</dcterms:created>
  <dcterms:modified xsi:type="dcterms:W3CDTF">2020-07-06T17:08:39Z</dcterms:modified>
</cp:coreProperties>
</file>