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7"/>
  </p:notesMasterIdLst>
  <p:sldIdLst>
    <p:sldId id="262"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9A7FDFA-734A-4BD8-A3E0-43502C0204B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pPr eaLnBrk="1" hangingPunct="1"/>
            <a:endParaRPr lang="en-US"/>
          </a:p>
        </p:txBody>
      </p:sp>
      <p:sp>
        <p:nvSpPr>
          <p:cNvPr id="12292" name="Slide Number Placeholder 3"/>
          <p:cNvSpPr>
            <a:spLocks noGrp="1"/>
          </p:cNvSpPr>
          <p:nvPr>
            <p:ph type="sldNum" sz="quarter" idx="5"/>
          </p:nvPr>
        </p:nvSpPr>
        <p:spPr>
          <a:noFill/>
        </p:spPr>
        <p:txBody>
          <a:bodyPr/>
          <a:lstStyle/>
          <a:p>
            <a:fld id="{09BD4CCE-A700-4793-BA9C-87D088CB357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pPr eaLnBrk="1" hangingPunct="1"/>
            <a:endParaRPr lang="en-US"/>
          </a:p>
        </p:txBody>
      </p:sp>
      <p:sp>
        <p:nvSpPr>
          <p:cNvPr id="13316" name="Slide Number Placeholder 3"/>
          <p:cNvSpPr>
            <a:spLocks noGrp="1"/>
          </p:cNvSpPr>
          <p:nvPr>
            <p:ph type="sldNum" sz="quarter" idx="5"/>
          </p:nvPr>
        </p:nvSpPr>
        <p:spPr>
          <a:noFill/>
        </p:spPr>
        <p:txBody>
          <a:bodyPr/>
          <a:lstStyle/>
          <a:p>
            <a:fld id="{BDFCA4F9-7E55-4E70-A26C-9F98C2A2845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p>
        </p:txBody>
      </p:sp>
      <p:sp>
        <p:nvSpPr>
          <p:cNvPr id="14340" name="Slide Number Placeholder 3"/>
          <p:cNvSpPr>
            <a:spLocks noGrp="1"/>
          </p:cNvSpPr>
          <p:nvPr>
            <p:ph type="sldNum" sz="quarter" idx="5"/>
          </p:nvPr>
        </p:nvSpPr>
        <p:spPr>
          <a:noFill/>
        </p:spPr>
        <p:txBody>
          <a:bodyPr/>
          <a:lstStyle/>
          <a:p>
            <a:fld id="{458D32DB-ED57-4455-A941-4C18C4A531D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165E1E1-56C4-41D5-B1D3-B33653F1F0D7}" type="slidenum">
              <a:rPr lang="en-US" smtClean="0"/>
              <a:pPr/>
              <a:t>5</a:t>
            </a:fld>
            <a:endParaRPr lang="en-US"/>
          </a:p>
        </p:txBody>
      </p:sp>
      <p:sp>
        <p:nvSpPr>
          <p:cNvPr id="15363" name="Rectangle 2"/>
          <p:cNvSpPr>
            <a:spLocks noGrp="1" noChangeArrowheads="1"/>
          </p:cNvSpPr>
          <p:nvPr>
            <p:ph type="body" idx="1"/>
          </p:nvPr>
        </p:nvSpPr>
        <p:spPr>
          <a:xfrm>
            <a:off x="914400" y="4346575"/>
            <a:ext cx="5029200" cy="3857625"/>
          </a:xfrm>
          <a:noFill/>
          <a:ln/>
        </p:spPr>
        <p:txBody>
          <a:bodyPr lIns="90488" tIns="44450" rIns="90488" bIns="44450"/>
          <a:lstStyle/>
          <a:p>
            <a:pPr eaLnBrk="1" hangingPunct="1"/>
            <a:endParaRPr lang="en-GB"/>
          </a:p>
        </p:txBody>
      </p:sp>
      <p:sp>
        <p:nvSpPr>
          <p:cNvPr id="15364" name="Rectangle 3"/>
          <p:cNvSpPr>
            <a:spLocks noGrp="1" noRot="1" noChangeAspect="1" noChangeArrowheads="1" noTextEdit="1"/>
          </p:cNvSpPr>
          <p:nvPr>
            <p:ph type="sldImg"/>
          </p:nvPr>
        </p:nvSpPr>
        <p:spPr>
          <a:xfrm>
            <a:off x="1293813" y="798513"/>
            <a:ext cx="4271962" cy="3203575"/>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213F65-ECF0-499F-8F6A-2D68E4DF338B}"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30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B79802-067B-4F21-845E-72A048321059}" type="slidenum">
              <a:rPr lang="en-US" smtClean="0"/>
              <a:pPr>
                <a:defRPr/>
              </a:pPr>
              <a:t>‹#›</a:t>
            </a:fld>
            <a:endParaRPr lang="en-US"/>
          </a:p>
        </p:txBody>
      </p:sp>
    </p:spTree>
    <p:extLst>
      <p:ext uri="{BB962C8B-B14F-4D97-AF65-F5344CB8AC3E}">
        <p14:creationId xmlns:p14="http://schemas.microsoft.com/office/powerpoint/2010/main" val="16818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941370-D16C-4A1C-9E2C-2C43FCC4A17D}" type="slidenum">
              <a:rPr lang="en-US" smtClean="0"/>
              <a:pPr>
                <a:defRPr/>
              </a:pPr>
              <a:t>‹#›</a:t>
            </a:fld>
            <a:endParaRPr lang="en-US"/>
          </a:p>
        </p:txBody>
      </p:sp>
    </p:spTree>
    <p:extLst>
      <p:ext uri="{BB962C8B-B14F-4D97-AF65-F5344CB8AC3E}">
        <p14:creationId xmlns:p14="http://schemas.microsoft.com/office/powerpoint/2010/main" val="51136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ACE345-3FBF-486B-BB3C-F0B411478077}" type="slidenum">
              <a:rPr lang="en-US" smtClean="0"/>
              <a:pPr>
                <a:defRPr/>
              </a:pPr>
              <a:t>‹#›</a:t>
            </a:fld>
            <a:endParaRPr lang="en-US"/>
          </a:p>
        </p:txBody>
      </p:sp>
    </p:spTree>
    <p:extLst>
      <p:ext uri="{BB962C8B-B14F-4D97-AF65-F5344CB8AC3E}">
        <p14:creationId xmlns:p14="http://schemas.microsoft.com/office/powerpoint/2010/main" val="163767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3C9D03-F0AD-4496-8D26-FA183A91B43E}"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17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7F338A7-E721-407B-B3AF-66654C0850D0}" type="slidenum">
              <a:rPr lang="en-US" smtClean="0"/>
              <a:pPr>
                <a:defRPr/>
              </a:pPr>
              <a:t>‹#›</a:t>
            </a:fld>
            <a:endParaRPr lang="en-US"/>
          </a:p>
        </p:txBody>
      </p:sp>
    </p:spTree>
    <p:extLst>
      <p:ext uri="{BB962C8B-B14F-4D97-AF65-F5344CB8AC3E}">
        <p14:creationId xmlns:p14="http://schemas.microsoft.com/office/powerpoint/2010/main" val="2450996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2B8EDE8-04E1-42B3-AA2D-D96283440ADA}" type="slidenum">
              <a:rPr lang="en-US" smtClean="0"/>
              <a:pPr>
                <a:defRPr/>
              </a:pPr>
              <a:t>‹#›</a:t>
            </a:fld>
            <a:endParaRPr lang="en-US"/>
          </a:p>
        </p:txBody>
      </p:sp>
    </p:spTree>
    <p:extLst>
      <p:ext uri="{BB962C8B-B14F-4D97-AF65-F5344CB8AC3E}">
        <p14:creationId xmlns:p14="http://schemas.microsoft.com/office/powerpoint/2010/main" val="210405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4239439-E3C9-4E7E-9D33-A1DE72BD0C7F}" type="slidenum">
              <a:rPr lang="en-US" smtClean="0"/>
              <a:pPr>
                <a:defRPr/>
              </a:pPr>
              <a:t>‹#›</a:t>
            </a:fld>
            <a:endParaRPr lang="en-US"/>
          </a:p>
        </p:txBody>
      </p:sp>
    </p:spTree>
    <p:extLst>
      <p:ext uri="{BB962C8B-B14F-4D97-AF65-F5344CB8AC3E}">
        <p14:creationId xmlns:p14="http://schemas.microsoft.com/office/powerpoint/2010/main" val="195656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0CDEEA8C-BCEB-4E87-BC0F-FF6ADBEBE9F9}" type="slidenum">
              <a:rPr lang="en-US" smtClean="0"/>
              <a:pPr>
                <a:defRPr/>
              </a:pPr>
              <a:t>‹#›</a:t>
            </a:fld>
            <a:endParaRPr lang="en-US"/>
          </a:p>
        </p:txBody>
      </p:sp>
    </p:spTree>
    <p:extLst>
      <p:ext uri="{BB962C8B-B14F-4D97-AF65-F5344CB8AC3E}">
        <p14:creationId xmlns:p14="http://schemas.microsoft.com/office/powerpoint/2010/main" val="223110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DAA73F51-B3AE-42DD-A2A0-0B567AA4D7E9}" type="slidenum">
              <a:rPr lang="en-US" smtClean="0"/>
              <a:pPr>
                <a:defRPr/>
              </a:pPr>
              <a:t>‹#›</a:t>
            </a:fld>
            <a:endParaRPr lang="en-US"/>
          </a:p>
        </p:txBody>
      </p:sp>
    </p:spTree>
    <p:extLst>
      <p:ext uri="{BB962C8B-B14F-4D97-AF65-F5344CB8AC3E}">
        <p14:creationId xmlns:p14="http://schemas.microsoft.com/office/powerpoint/2010/main" val="3886337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6447C7A-3DD8-41BC-87EB-557AC1483701}" type="slidenum">
              <a:rPr lang="en-US" smtClean="0"/>
              <a:pPr>
                <a:defRPr/>
              </a:pPr>
              <a:t>‹#›</a:t>
            </a:fld>
            <a:endParaRPr lang="en-US"/>
          </a:p>
        </p:txBody>
      </p:sp>
    </p:spTree>
    <p:extLst>
      <p:ext uri="{BB962C8B-B14F-4D97-AF65-F5344CB8AC3E}">
        <p14:creationId xmlns:p14="http://schemas.microsoft.com/office/powerpoint/2010/main" val="352721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E326EB90-FCC5-4822-B8AF-BA5DED6D1378}"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632719"/>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2FC16A-3AD8-4435-924C-F334DBF332C4}"/>
              </a:ext>
            </a:extLst>
          </p:cNvPr>
          <p:cNvSpPr>
            <a:spLocks noGrp="1"/>
          </p:cNvSpPr>
          <p:nvPr>
            <p:ph type="ctrTitle"/>
          </p:nvPr>
        </p:nvSpPr>
        <p:spPr/>
        <p:txBody>
          <a:bodyPr>
            <a:noAutofit/>
          </a:bodyPr>
          <a:lstStyle/>
          <a:p>
            <a:r>
              <a:rPr lang="en-US" sz="6000" dirty="0"/>
              <a:t>LAPANGAN TERBANG</a:t>
            </a:r>
          </a:p>
        </p:txBody>
      </p:sp>
      <p:sp>
        <p:nvSpPr>
          <p:cNvPr id="5" name="Subtitle 4">
            <a:extLst>
              <a:ext uri="{FF2B5EF4-FFF2-40B4-BE49-F238E27FC236}">
                <a16:creationId xmlns:a16="http://schemas.microsoft.com/office/drawing/2014/main" id="{B3208374-2700-4BBF-A599-6EA63324D5AF}"/>
              </a:ext>
            </a:extLst>
          </p:cNvPr>
          <p:cNvSpPr>
            <a:spLocks noGrp="1"/>
          </p:cNvSpPr>
          <p:nvPr>
            <p:ph type="subTitle" idx="1"/>
          </p:nvPr>
        </p:nvSpPr>
        <p:spPr/>
        <p:txBody>
          <a:bodyPr>
            <a:noAutofit/>
          </a:bodyPr>
          <a:lstStyle/>
          <a:p>
            <a:r>
              <a:rPr lang="en-US" sz="4000" dirty="0"/>
              <a:t>LESSON 01.PENGANTAR</a:t>
            </a:r>
            <a:endParaRPr lang="en-US" sz="4000" dirty="0">
              <a:latin typeface="+mn-lt"/>
            </a:endParaRPr>
          </a:p>
        </p:txBody>
      </p:sp>
    </p:spTree>
    <p:extLst>
      <p:ext uri="{BB962C8B-B14F-4D97-AF65-F5344CB8AC3E}">
        <p14:creationId xmlns:p14="http://schemas.microsoft.com/office/powerpoint/2010/main" val="409171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3438" y="166688"/>
            <a:ext cx="7715250" cy="609600"/>
          </a:xfrm>
          <a:effectLst>
            <a:outerShdw dist="35921" dir="2700000" algn="ctr" rotWithShape="0">
              <a:srgbClr val="000000"/>
            </a:outerShdw>
          </a:effectLst>
        </p:spPr>
        <p:txBody>
          <a:bodyPr lIns="90488" tIns="44450" rIns="90488" bIns="44450">
            <a:normAutofit fontScale="90000"/>
          </a:bodyPr>
          <a:lstStyle/>
          <a:p>
            <a:pPr eaLnBrk="1" fontAlgn="auto" hangingPunct="1">
              <a:spcAft>
                <a:spcPts val="0"/>
              </a:spcAft>
              <a:defRPr/>
            </a:pPr>
            <a:r>
              <a:t>INTRODUCTION</a:t>
            </a:r>
          </a:p>
        </p:txBody>
      </p:sp>
      <p:sp>
        <p:nvSpPr>
          <p:cNvPr id="4099" name="Rectangle 3"/>
          <p:cNvSpPr>
            <a:spLocks noGrp="1" noChangeArrowheads="1"/>
          </p:cNvSpPr>
          <p:nvPr>
            <p:ph idx="1"/>
          </p:nvPr>
        </p:nvSpPr>
        <p:spPr>
          <a:xfrm>
            <a:off x="325438" y="866775"/>
            <a:ext cx="8839200" cy="762000"/>
          </a:xfrm>
        </p:spPr>
        <p:txBody>
          <a:bodyPr lIns="90488" tIns="44450" rIns="90488" bIns="44450"/>
          <a:lstStyle/>
          <a:p>
            <a:pPr eaLnBrk="1" hangingPunct="1">
              <a:buFontTx/>
              <a:buNone/>
            </a:pPr>
            <a:r>
              <a:rPr lang="en-US" b="1" dirty="0">
                <a:solidFill>
                  <a:schemeClr val="tx1"/>
                </a:solidFill>
              </a:rPr>
              <a:t>LAPANGAN  TERBANG</a:t>
            </a:r>
          </a:p>
        </p:txBody>
      </p:sp>
      <p:sp>
        <p:nvSpPr>
          <p:cNvPr id="4100" name="Rectangle 4"/>
          <p:cNvSpPr>
            <a:spLocks noChangeArrowheads="1"/>
          </p:cNvSpPr>
          <p:nvPr/>
        </p:nvSpPr>
        <p:spPr bwMode="auto">
          <a:xfrm>
            <a:off x="228600" y="1852737"/>
            <a:ext cx="8832850" cy="4090863"/>
          </a:xfrm>
          <a:prstGeom prst="rect">
            <a:avLst/>
          </a:prstGeom>
          <a:noFill/>
          <a:ln w="12700">
            <a:noFill/>
            <a:miter lim="800000"/>
            <a:headEnd/>
            <a:tailEnd/>
          </a:ln>
        </p:spPr>
        <p:txBody>
          <a:bodyPr lIns="90488" tIns="44450" rIns="90488" bIns="44450">
            <a:spAutoFit/>
          </a:bodyPr>
          <a:lstStyle/>
          <a:p>
            <a:pPr marL="457200" indent="-457200" eaLnBrk="0" hangingPunct="0">
              <a:buFontTx/>
              <a:buAutoNum type="arabicPeriod"/>
            </a:pPr>
            <a:r>
              <a:rPr lang="en-US" sz="2000" u="sng" noProof="1"/>
              <a:t>PENDAHULUAN</a:t>
            </a:r>
          </a:p>
          <a:p>
            <a:pPr marL="457200" indent="-457200" eaLnBrk="0" hangingPunct="0"/>
            <a:r>
              <a:rPr lang="en-US" sz="2000" noProof="1"/>
              <a:t>	Dengan semakin berkembangnya kecenderungan akan ke-butuhan pelayanan transportasi udara yang aman, lancar, dan cepat di masa sekarang ini, maka diperlukan keseimbangan antara penyediaan infrastruktur transportasi udara dan ren-cana pengembangannya lebih lanjut berdasarkan prospeknya di masa mendatang. </a:t>
            </a:r>
          </a:p>
          <a:p>
            <a:pPr marL="457200" indent="-457200" eaLnBrk="0" hangingPunct="0"/>
            <a:r>
              <a:rPr lang="en-US" sz="2000" noProof="1"/>
              <a:t>	</a:t>
            </a:r>
          </a:p>
          <a:p>
            <a:pPr marL="457200" indent="-457200" eaLnBrk="0" hangingPunct="0"/>
            <a:r>
              <a:rPr lang="en-US" sz="2000" noProof="1"/>
              <a:t>	Penyediaan infrastruktur ini meliputi  : landasan pacu (runway), landasan penghubung (taxiway), apron, gedung terminal, hanggar serta hal lain yang mendu-kung kelancaran pelayanan jasa pada bandar udara. Materi Lapangan Terbang ini memberikan wawasan dan pe-ngetahuan secara khusus tentang perencanaan dan peranca-ngan suatu bandar udara beserta fasilitas pendukungnya sesuai dengan tingkat prioritas kebutuhan &amp; pengembangan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GLAS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lt">
                                    <p:tmPct val="100000"/>
                                  </p:iterate>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75" fill="hold"/>
                                        <p:tgtEl>
                                          <p:spTgt spid="4100"/>
                                        </p:tgtEl>
                                        <p:attrNameLst>
                                          <p:attrName>ppt_x</p:attrName>
                                        </p:attrNameLst>
                                      </p:cBhvr>
                                      <p:tavLst>
                                        <p:tav tm="0">
                                          <p:val>
                                            <p:strVal val="#ppt_x"/>
                                          </p:val>
                                        </p:tav>
                                        <p:tav tm="100000">
                                          <p:val>
                                            <p:strVal val="#ppt_x"/>
                                          </p:val>
                                        </p:tav>
                                      </p:tavLst>
                                    </p:anim>
                                    <p:anim calcmode="lin" valueType="num">
                                      <p:cBhvr additive="base">
                                        <p:cTn id="20" dur="75" fill="hold"/>
                                        <p:tgtEl>
                                          <p:spTgt spid="410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542865"/>
            <a:ext cx="8763000" cy="5324535"/>
          </a:xfrm>
          <a:prstGeom prst="rect">
            <a:avLst/>
          </a:prstGeom>
          <a:noFill/>
          <a:ln w="12700">
            <a:noFill/>
            <a:miter lim="800000"/>
            <a:headEnd/>
            <a:tailEnd/>
          </a:ln>
          <a:effectLst/>
        </p:spPr>
        <p:txBody>
          <a:bodyPr>
            <a:spAutoFit/>
          </a:bodyPr>
          <a:lstStyle/>
          <a:p>
            <a:pPr marL="457200" indent="-457200" eaLnBrk="0" hangingPunct="0">
              <a:defRPr/>
            </a:pPr>
            <a:r>
              <a:rPr lang="en-US" sz="2000" dirty="0"/>
              <a:t>	</a:t>
            </a:r>
            <a:r>
              <a:rPr lang="en-US" sz="2000" noProof="1"/>
              <a:t>selanjutnya menurut persyaratan peraturan dalam perencanaan</a:t>
            </a:r>
          </a:p>
          <a:p>
            <a:pPr marL="457200" indent="-457200" eaLnBrk="0" hangingPunct="0">
              <a:defRPr/>
            </a:pPr>
            <a:r>
              <a:rPr lang="en-US" sz="2000" noProof="1"/>
              <a:t>	bandar udara dari  ICAO (International Civil Aviation Organi-</a:t>
            </a:r>
          </a:p>
          <a:p>
            <a:pPr marL="457200" indent="-457200" eaLnBrk="0" hangingPunct="0">
              <a:defRPr/>
            </a:pPr>
            <a:r>
              <a:rPr lang="en-US" sz="2000" noProof="1"/>
              <a:t>	tion) dan  FAA (Federal Aviation Administration).</a:t>
            </a:r>
          </a:p>
          <a:p>
            <a:pPr marL="457200" indent="-457200" eaLnBrk="0" hangingPunct="0">
              <a:defRPr/>
            </a:pPr>
            <a:endParaRPr lang="en-US" sz="2000" noProof="1"/>
          </a:p>
          <a:p>
            <a:pPr marL="457200" indent="-457200" eaLnBrk="0" hangingPunct="0">
              <a:defRPr/>
            </a:pPr>
            <a:r>
              <a:rPr lang="en-US" sz="2000" noProof="1"/>
              <a:t>2.  </a:t>
            </a:r>
            <a:r>
              <a:rPr lang="en-US" sz="2000" u="sng" noProof="1"/>
              <a:t>DESKRIPSI  PERKULIAHAN</a:t>
            </a:r>
          </a:p>
          <a:p>
            <a:pPr marL="457200" indent="-457200" eaLnBrk="0" hangingPunct="0">
              <a:defRPr/>
            </a:pPr>
            <a:r>
              <a:rPr lang="en-US" sz="2000" noProof="1"/>
              <a:t>	Materi Perkuliahan Lapangan Terbang ini dimaksudkan sebagai bahan pengetahuan khusus bagi para peserta pelatihan untuk memahami proses perencanaan dan perancangan suatu bandar udara atau lapangan terbang beserta fasilitas pendukungnya secara terpadu serta karakteristik pesawat terbang transport utama menurut persyaratan peraturan dari  ICAO dan FAA.</a:t>
            </a:r>
          </a:p>
          <a:p>
            <a:pPr marL="457200" indent="-457200" eaLnBrk="0" hangingPunct="0">
              <a:defRPr/>
            </a:pPr>
            <a:endParaRPr lang="en-US" sz="2000" noProof="1"/>
          </a:p>
          <a:p>
            <a:pPr marL="457200" indent="-457200" eaLnBrk="0" hangingPunct="0">
              <a:buFontTx/>
              <a:buAutoNum type="arabicPeriod" startAt="3"/>
              <a:defRPr/>
            </a:pPr>
            <a:r>
              <a:rPr lang="en-US" sz="2000" u="sng" noProof="1"/>
              <a:t>TUJUAN  INSTRUKSIONAL</a:t>
            </a:r>
          </a:p>
          <a:p>
            <a:pPr marL="457200" indent="-457200" eaLnBrk="0" hangingPunct="0">
              <a:defRPr/>
            </a:pPr>
            <a:r>
              <a:rPr lang="en-US" sz="2000" noProof="1"/>
              <a:t>	Dalam materi  Lapangan Terbang ini, peserta pelatihan diharapkan mengetahui   :</a:t>
            </a:r>
          </a:p>
          <a:p>
            <a:pPr marL="457200" indent="-457200" eaLnBrk="0" hangingPunct="0">
              <a:defRPr/>
            </a:pPr>
            <a:r>
              <a:rPr lang="en-US" sz="2000" noProof="1"/>
              <a:t>	a)  Bagian-bagian dari lapangan terbang (runway,</a:t>
            </a:r>
          </a:p>
          <a:p>
            <a:pPr marL="457200" indent="-457200" eaLnBrk="0" hangingPunct="0">
              <a:defRPr/>
            </a:pPr>
            <a:r>
              <a:rPr lang="en-US" sz="2000" noProof="1"/>
              <a:t>	     taxiway, apron, gedung terminal, hanggar dan fasilitas pen-</a:t>
            </a:r>
          </a:p>
          <a:p>
            <a:pPr marL="457200" indent="-457200" eaLnBrk="0" hangingPunct="0">
              <a:defRPr/>
            </a:pPr>
            <a:r>
              <a:rPr lang="en-US" sz="2000" noProof="1"/>
              <a:t>	     dukungnya) minimal  65% benar.</a:t>
            </a:r>
            <a:endParaRPr lang="en-US" sz="2000" noProof="1">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2075" y="-9525"/>
            <a:ext cx="184150" cy="519113"/>
          </a:xfrm>
          <a:prstGeom prst="rect">
            <a:avLst/>
          </a:prstGeom>
          <a:noFill/>
          <a:ln w="12700">
            <a:noFill/>
            <a:miter lim="800000"/>
            <a:headEnd/>
            <a:tailEnd/>
          </a:ln>
          <a:effectLst/>
        </p:spPr>
        <p:txBody>
          <a:bodyPr wrap="none">
            <a:spAutoFit/>
          </a:bodyPr>
          <a:lstStyle/>
          <a:p>
            <a:pPr eaLnBrk="0" hangingPunct="0">
              <a:defRPr/>
            </a:pPr>
            <a:endParaRPr lang="en-GB" sz="2800">
              <a:effectLst>
                <a:outerShdw blurRad="38100" dist="38100" dir="2700000" algn="tl">
                  <a:srgbClr val="C0C0C0"/>
                </a:outerShdw>
              </a:effectLst>
              <a:latin typeface="Times New Roman" pitchFamily="18" charset="0"/>
            </a:endParaRPr>
          </a:p>
        </p:txBody>
      </p:sp>
      <p:sp>
        <p:nvSpPr>
          <p:cNvPr id="6147" name="Text Box 3"/>
          <p:cNvSpPr txBox="1">
            <a:spLocks noChangeArrowheads="1"/>
          </p:cNvSpPr>
          <p:nvPr/>
        </p:nvSpPr>
        <p:spPr bwMode="auto">
          <a:xfrm>
            <a:off x="212725" y="1082219"/>
            <a:ext cx="8702675" cy="4708981"/>
          </a:xfrm>
          <a:prstGeom prst="rect">
            <a:avLst/>
          </a:prstGeom>
          <a:noFill/>
          <a:ln w="12700">
            <a:noFill/>
            <a:miter lim="800000"/>
            <a:headEnd/>
            <a:tailEnd/>
          </a:ln>
          <a:effectLst/>
        </p:spPr>
        <p:txBody>
          <a:bodyPr wrap="square">
            <a:spAutoFit/>
          </a:bodyPr>
          <a:lstStyle/>
          <a:p>
            <a:pPr marL="457200" indent="-457200" eaLnBrk="0" hangingPunct="0">
              <a:defRPr/>
            </a:pPr>
            <a:r>
              <a:rPr lang="en-US" sz="2000" dirty="0">
                <a:effectLst>
                  <a:outerShdw blurRad="38100" dist="38100" dir="2700000" algn="tl">
                    <a:srgbClr val="C0C0C0"/>
                  </a:outerShdw>
                </a:effectLst>
              </a:rPr>
              <a:t>	</a:t>
            </a:r>
            <a:r>
              <a:rPr lang="en-US" sz="2000" noProof="1"/>
              <a:t>b)  Dasar-dasar perencanaan lapangan terbang   </a:t>
            </a:r>
          </a:p>
          <a:p>
            <a:pPr marL="457200" indent="-457200" eaLnBrk="0" hangingPunct="0">
              <a:defRPr/>
            </a:pPr>
            <a:r>
              <a:rPr lang="en-US" sz="2000" noProof="1"/>
              <a:t>		(perkerasan landas pacu dan landasan hubung, perenca-</a:t>
            </a:r>
          </a:p>
          <a:p>
            <a:pPr marL="457200" indent="-457200" eaLnBrk="0" hangingPunct="0">
              <a:defRPr/>
            </a:pPr>
            <a:r>
              <a:rPr lang="en-US" sz="2000" noProof="1"/>
              <a:t>		naan gedung terminal dan hanggar, serta perencanaan le-</a:t>
            </a:r>
          </a:p>
          <a:p>
            <a:pPr marL="457200" indent="-457200" eaLnBrk="0" hangingPunct="0">
              <a:defRPr/>
            </a:pPr>
            <a:r>
              <a:rPr lang="en-US" sz="2000" noProof="1"/>
              <a:t>		tak fasilitas drainase pada lapangan terbang) minimal 65%</a:t>
            </a:r>
          </a:p>
          <a:p>
            <a:pPr marL="457200" indent="-457200" eaLnBrk="0" hangingPunct="0">
              <a:defRPr/>
            </a:pPr>
            <a:r>
              <a:rPr lang="en-US" sz="2000" noProof="1"/>
              <a:t>		benar.</a:t>
            </a:r>
          </a:p>
          <a:p>
            <a:pPr marL="457200" indent="-457200" eaLnBrk="0" hangingPunct="0">
              <a:defRPr/>
            </a:pPr>
            <a:r>
              <a:rPr lang="en-US" sz="2000" noProof="1"/>
              <a:t> </a:t>
            </a:r>
          </a:p>
          <a:p>
            <a:pPr marL="457200" indent="-457200" eaLnBrk="0" hangingPunct="0">
              <a:defRPr/>
            </a:pPr>
            <a:r>
              <a:rPr lang="en-US" sz="2000" noProof="1"/>
              <a:t>4.  </a:t>
            </a:r>
            <a:r>
              <a:rPr lang="en-US" sz="2000" u="sng" noProof="1"/>
              <a:t>STRATEGI  PELATIHAN</a:t>
            </a:r>
          </a:p>
          <a:p>
            <a:pPr marL="457200" indent="-457200" eaLnBrk="0" hangingPunct="0">
              <a:defRPr/>
            </a:pPr>
            <a:r>
              <a:rPr lang="en-US" sz="2000" noProof="1"/>
              <a:t>	Pada materi lapangan terbang ini, metode pelatihan akan diberikan secara sistematis dan mendasar, dan kemudian dilakukan pengembangan proses berpikir dengan memberikan contoh-contoh perencanaan sederhana pada bagian-bagian fasilitas lapangan terbang. </a:t>
            </a:r>
          </a:p>
          <a:p>
            <a:pPr marL="457200" indent="-457200" eaLnBrk="0" hangingPunct="0">
              <a:defRPr/>
            </a:pPr>
            <a:endParaRPr lang="en-US" sz="2000" noProof="1"/>
          </a:p>
          <a:p>
            <a:pPr marL="457200" indent="-457200" eaLnBrk="0" hangingPunct="0">
              <a:defRPr/>
            </a:pPr>
            <a:r>
              <a:rPr lang="en-US" sz="2000" noProof="1"/>
              <a:t>	Setelah peserta pelatihan menerima pengetahuan dasar-dasar perencanaan fasilitas lapangan terbang (Landas Pacu, Drainase dll.) dilanjutkan dengan metode aplikatif, yaitu dengan pemberian tugas sesuai cakupan materi yang</a:t>
            </a:r>
            <a:endParaRPr lang="en-US" sz="2000" u="sng" noProof="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304800" y="533400"/>
            <a:ext cx="8610600" cy="5562600"/>
          </a:xfrm>
        </p:spPr>
        <p:txBody>
          <a:bodyPr lIns="90488" tIns="44450" rIns="90488" bIns="44450">
            <a:normAutofit/>
          </a:bodyPr>
          <a:lstStyle/>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5.  </a:t>
            </a:r>
            <a:r>
              <a:rPr lang="en-US" u="sng" noProof="1">
                <a:solidFill>
                  <a:schemeClr val="tx1"/>
                </a:solidFill>
              </a:rPr>
              <a:t>BUKU  REFERENSI</a:t>
            </a:r>
          </a:p>
          <a:p>
            <a:pPr marL="463550" indent="-463550" eaLnBrk="1" fontAlgn="auto" hangingPunct="1">
              <a:lnSpc>
                <a:spcPct val="90000"/>
              </a:lnSpc>
              <a:spcAft>
                <a:spcPts val="0"/>
              </a:spcAft>
              <a:buClr>
                <a:schemeClr val="bg2"/>
              </a:buClr>
              <a:buFont typeface="Monotype Sorts" pitchFamily="2" charset="2"/>
              <a:buNone/>
              <a:defRPr/>
            </a:pPr>
            <a:r>
              <a:rPr lang="en-US" noProof="1">
                <a:solidFill>
                  <a:schemeClr val="tx1"/>
                </a:solidFill>
              </a:rPr>
              <a:t>     Buku referensi yg digunakan dalam perkuliahan lapangan</a:t>
            </a:r>
          </a:p>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      terbang ini adalah  :</a:t>
            </a:r>
          </a:p>
          <a:p>
            <a:pPr marL="914400" indent="-914400" eaLnBrk="1" fontAlgn="auto" hangingPunct="1">
              <a:lnSpc>
                <a:spcPct val="90000"/>
              </a:lnSpc>
              <a:spcAft>
                <a:spcPts val="0"/>
              </a:spcAft>
              <a:buClr>
                <a:schemeClr val="bg2"/>
              </a:buClr>
              <a:buFont typeface="Monotype Sorts" pitchFamily="2" charset="2"/>
              <a:buNone/>
              <a:defRPr/>
            </a:pPr>
            <a:r>
              <a:rPr lang="en-US" noProof="1">
                <a:solidFill>
                  <a:schemeClr val="tx1"/>
                </a:solidFill>
              </a:rPr>
              <a:t>      1.  </a:t>
            </a:r>
            <a:r>
              <a:rPr lang="en-US" i="1" noProof="1">
                <a:solidFill>
                  <a:schemeClr val="tx1"/>
                </a:solidFill>
              </a:rPr>
              <a:t>Perencanaan &amp; Perancangan Bandar Udara Jilid 1     &amp; 2, </a:t>
            </a:r>
            <a:r>
              <a:rPr lang="en-US" noProof="1">
                <a:solidFill>
                  <a:schemeClr val="tx1"/>
                </a:solidFill>
              </a:rPr>
              <a:t>Horonjeff, Robert dan Mckelvey, Francis X., Penerbit Erlangga, Jakarta, Tahun 1993.</a:t>
            </a:r>
          </a:p>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      2.  </a:t>
            </a:r>
            <a:r>
              <a:rPr lang="en-US" i="1" noProof="1">
                <a:solidFill>
                  <a:schemeClr val="tx1"/>
                </a:solidFill>
              </a:rPr>
              <a:t>Merancang, Merencana Lapangan Terbang,</a:t>
            </a:r>
            <a:r>
              <a:rPr lang="en-US" noProof="1">
                <a:solidFill>
                  <a:schemeClr val="tx1"/>
                </a:solidFill>
              </a:rPr>
              <a:t> Basuki, </a:t>
            </a:r>
          </a:p>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           Heru Ir, Penerbit Alumni, Bandung, Tahun 1993.</a:t>
            </a:r>
          </a:p>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      3.  </a:t>
            </a:r>
            <a:r>
              <a:rPr lang="en-US" i="1" noProof="1">
                <a:solidFill>
                  <a:schemeClr val="tx1"/>
                </a:solidFill>
              </a:rPr>
              <a:t>Pelabuhan Udara, </a:t>
            </a:r>
            <a:r>
              <a:rPr lang="en-US" noProof="1">
                <a:solidFill>
                  <a:schemeClr val="tx1"/>
                </a:solidFill>
              </a:rPr>
              <a:t>Zainuddin, Achmad BE., Penerbit </a:t>
            </a:r>
          </a:p>
          <a:p>
            <a:pPr marL="609600" indent="-609600" eaLnBrk="1" fontAlgn="auto" hangingPunct="1">
              <a:lnSpc>
                <a:spcPct val="90000"/>
              </a:lnSpc>
              <a:spcAft>
                <a:spcPts val="0"/>
              </a:spcAft>
              <a:buClr>
                <a:schemeClr val="bg2"/>
              </a:buClr>
              <a:buFont typeface="Monotype Sorts" pitchFamily="2" charset="2"/>
              <a:buNone/>
              <a:defRPr/>
            </a:pPr>
            <a:r>
              <a:rPr lang="en-US" noProof="1">
                <a:solidFill>
                  <a:schemeClr val="tx1"/>
                </a:solidFill>
              </a:rPr>
              <a:t>           Ananda, Yogyakarta, Tahun 1983.</a:t>
            </a:r>
          </a:p>
          <a:p>
            <a:pPr marL="609600" indent="-609600" eaLnBrk="1" fontAlgn="auto" hangingPunct="1">
              <a:lnSpc>
                <a:spcPct val="90000"/>
              </a:lnSpc>
              <a:spcAft>
                <a:spcPts val="0"/>
              </a:spcAft>
              <a:buClr>
                <a:schemeClr val="bg2"/>
              </a:buClr>
              <a:buFont typeface="Monotype Sorts" pitchFamily="2" charset="2"/>
              <a:buNone/>
              <a:defRPr/>
            </a:pPr>
            <a:endParaRPr lang="en-US" noProof="1">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75" fill="hold"/>
                                        <p:tgtEl>
                                          <p:spTgt spid="7170">
                                            <p:txEl>
                                              <p:pRg st="0" end="0"/>
                                            </p:txEl>
                                          </p:spTgt>
                                        </p:tgtEl>
                                        <p:attrNameLst>
                                          <p:attrName>ppt_x</p:attrName>
                                        </p:attrNameLst>
                                      </p:cBhvr>
                                      <p:tavLst>
                                        <p:tav tm="0">
                                          <p:val>
                                            <p:strVal val="0-#ppt_w/2"/>
                                          </p:val>
                                        </p:tav>
                                        <p:tav tm="100000">
                                          <p:val>
                                            <p:strVal val="#ppt_x"/>
                                          </p:val>
                                        </p:tav>
                                      </p:tavLst>
                                    </p:anim>
                                    <p:anim calcmode="lin" valueType="num">
                                      <p:cBhvr additive="base">
                                        <p:cTn id="8" dur="75" fill="hold"/>
                                        <p:tgtEl>
                                          <p:spTgt spid="7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additive="base">
                                        <p:cTn id="13" dur="75" fill="hold"/>
                                        <p:tgtEl>
                                          <p:spTgt spid="7170">
                                            <p:txEl>
                                              <p:pRg st="1" end="1"/>
                                            </p:txEl>
                                          </p:spTgt>
                                        </p:tgtEl>
                                        <p:attrNameLst>
                                          <p:attrName>ppt_x</p:attrName>
                                        </p:attrNameLst>
                                      </p:cBhvr>
                                      <p:tavLst>
                                        <p:tav tm="0">
                                          <p:val>
                                            <p:strVal val="0-#ppt_w/2"/>
                                          </p:val>
                                        </p:tav>
                                        <p:tav tm="100000">
                                          <p:val>
                                            <p:strVal val="#ppt_x"/>
                                          </p:val>
                                        </p:tav>
                                      </p:tavLst>
                                    </p:anim>
                                    <p:anim calcmode="lin" valueType="num">
                                      <p:cBhvr additive="base">
                                        <p:cTn id="14" dur="75" fill="hold"/>
                                        <p:tgtEl>
                                          <p:spTgt spid="71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lt">
                                    <p:tmPct val="100000"/>
                                  </p:iterate>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additive="base">
                                        <p:cTn id="19" dur="75" fill="hold"/>
                                        <p:tgtEl>
                                          <p:spTgt spid="7170">
                                            <p:txEl>
                                              <p:pRg st="2" end="2"/>
                                            </p:txEl>
                                          </p:spTgt>
                                        </p:tgtEl>
                                        <p:attrNameLst>
                                          <p:attrName>ppt_x</p:attrName>
                                        </p:attrNameLst>
                                      </p:cBhvr>
                                      <p:tavLst>
                                        <p:tav tm="0">
                                          <p:val>
                                            <p:strVal val="0-#ppt_w/2"/>
                                          </p:val>
                                        </p:tav>
                                        <p:tav tm="100000">
                                          <p:val>
                                            <p:strVal val="#ppt_x"/>
                                          </p:val>
                                        </p:tav>
                                      </p:tavLst>
                                    </p:anim>
                                    <p:anim calcmode="lin" valueType="num">
                                      <p:cBhvr additive="base">
                                        <p:cTn id="20" dur="75" fill="hold"/>
                                        <p:tgtEl>
                                          <p:spTgt spid="71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lt">
                                    <p:tmPct val="100000"/>
                                  </p:iterate>
                                  <p:childTnLst>
                                    <p:set>
                                      <p:cBhvr>
                                        <p:cTn id="24" dur="1" fill="hold">
                                          <p:stCondLst>
                                            <p:cond delay="0"/>
                                          </p:stCondLst>
                                        </p:cTn>
                                        <p:tgtEl>
                                          <p:spTgt spid="7170">
                                            <p:txEl>
                                              <p:pRg st="3" end="3"/>
                                            </p:txEl>
                                          </p:spTgt>
                                        </p:tgtEl>
                                        <p:attrNameLst>
                                          <p:attrName>style.visibility</p:attrName>
                                        </p:attrNameLst>
                                      </p:cBhvr>
                                      <p:to>
                                        <p:strVal val="visible"/>
                                      </p:to>
                                    </p:set>
                                    <p:anim calcmode="lin" valueType="num">
                                      <p:cBhvr additive="base">
                                        <p:cTn id="25" dur="75" fill="hold"/>
                                        <p:tgtEl>
                                          <p:spTgt spid="7170">
                                            <p:txEl>
                                              <p:pRg st="3" end="3"/>
                                            </p:txEl>
                                          </p:spTgt>
                                        </p:tgtEl>
                                        <p:attrNameLst>
                                          <p:attrName>ppt_x</p:attrName>
                                        </p:attrNameLst>
                                      </p:cBhvr>
                                      <p:tavLst>
                                        <p:tav tm="0">
                                          <p:val>
                                            <p:strVal val="0-#ppt_w/2"/>
                                          </p:val>
                                        </p:tav>
                                        <p:tav tm="100000">
                                          <p:val>
                                            <p:strVal val="#ppt_x"/>
                                          </p:val>
                                        </p:tav>
                                      </p:tavLst>
                                    </p:anim>
                                    <p:anim calcmode="lin" valueType="num">
                                      <p:cBhvr additive="base">
                                        <p:cTn id="26" dur="75" fill="hold"/>
                                        <p:tgtEl>
                                          <p:spTgt spid="71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Pct val="100000"/>
                                  </p:iterate>
                                  <p:childTnLst>
                                    <p:set>
                                      <p:cBhvr>
                                        <p:cTn id="30" dur="1" fill="hold">
                                          <p:stCondLst>
                                            <p:cond delay="0"/>
                                          </p:stCondLst>
                                        </p:cTn>
                                        <p:tgtEl>
                                          <p:spTgt spid="7170">
                                            <p:txEl>
                                              <p:pRg st="4" end="4"/>
                                            </p:txEl>
                                          </p:spTgt>
                                        </p:tgtEl>
                                        <p:attrNameLst>
                                          <p:attrName>style.visibility</p:attrName>
                                        </p:attrNameLst>
                                      </p:cBhvr>
                                      <p:to>
                                        <p:strVal val="visible"/>
                                      </p:to>
                                    </p:set>
                                    <p:anim calcmode="lin" valueType="num">
                                      <p:cBhvr additive="base">
                                        <p:cTn id="31" dur="75" fill="hold"/>
                                        <p:tgtEl>
                                          <p:spTgt spid="7170">
                                            <p:txEl>
                                              <p:pRg st="4" end="4"/>
                                            </p:txEl>
                                          </p:spTgt>
                                        </p:tgtEl>
                                        <p:attrNameLst>
                                          <p:attrName>ppt_x</p:attrName>
                                        </p:attrNameLst>
                                      </p:cBhvr>
                                      <p:tavLst>
                                        <p:tav tm="0">
                                          <p:val>
                                            <p:strVal val="0-#ppt_w/2"/>
                                          </p:val>
                                        </p:tav>
                                        <p:tav tm="100000">
                                          <p:val>
                                            <p:strVal val="#ppt_x"/>
                                          </p:val>
                                        </p:tav>
                                      </p:tavLst>
                                    </p:anim>
                                    <p:anim calcmode="lin" valueType="num">
                                      <p:cBhvr additive="base">
                                        <p:cTn id="32" dur="75" fill="hold"/>
                                        <p:tgtEl>
                                          <p:spTgt spid="717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type="lt">
                                    <p:tmPct val="100000"/>
                                  </p:iterate>
                                  <p:childTnLst>
                                    <p:set>
                                      <p:cBhvr>
                                        <p:cTn id="36" dur="1" fill="hold">
                                          <p:stCondLst>
                                            <p:cond delay="0"/>
                                          </p:stCondLst>
                                        </p:cTn>
                                        <p:tgtEl>
                                          <p:spTgt spid="7170">
                                            <p:txEl>
                                              <p:pRg st="5" end="5"/>
                                            </p:txEl>
                                          </p:spTgt>
                                        </p:tgtEl>
                                        <p:attrNameLst>
                                          <p:attrName>style.visibility</p:attrName>
                                        </p:attrNameLst>
                                      </p:cBhvr>
                                      <p:to>
                                        <p:strVal val="visible"/>
                                      </p:to>
                                    </p:set>
                                    <p:anim calcmode="lin" valueType="num">
                                      <p:cBhvr additive="base">
                                        <p:cTn id="37" dur="75" fill="hold"/>
                                        <p:tgtEl>
                                          <p:spTgt spid="7170">
                                            <p:txEl>
                                              <p:pRg st="5" end="5"/>
                                            </p:txEl>
                                          </p:spTgt>
                                        </p:tgtEl>
                                        <p:attrNameLst>
                                          <p:attrName>ppt_x</p:attrName>
                                        </p:attrNameLst>
                                      </p:cBhvr>
                                      <p:tavLst>
                                        <p:tav tm="0">
                                          <p:val>
                                            <p:strVal val="0-#ppt_w/2"/>
                                          </p:val>
                                        </p:tav>
                                        <p:tav tm="100000">
                                          <p:val>
                                            <p:strVal val="#ppt_x"/>
                                          </p:val>
                                        </p:tav>
                                      </p:tavLst>
                                    </p:anim>
                                    <p:anim calcmode="lin" valueType="num">
                                      <p:cBhvr additive="base">
                                        <p:cTn id="38" dur="75" fill="hold"/>
                                        <p:tgtEl>
                                          <p:spTgt spid="717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iterate type="lt">
                                    <p:tmPct val="100000"/>
                                  </p:iterate>
                                  <p:childTnLst>
                                    <p:set>
                                      <p:cBhvr>
                                        <p:cTn id="42" dur="1" fill="hold">
                                          <p:stCondLst>
                                            <p:cond delay="0"/>
                                          </p:stCondLst>
                                        </p:cTn>
                                        <p:tgtEl>
                                          <p:spTgt spid="7170">
                                            <p:txEl>
                                              <p:pRg st="6" end="6"/>
                                            </p:txEl>
                                          </p:spTgt>
                                        </p:tgtEl>
                                        <p:attrNameLst>
                                          <p:attrName>style.visibility</p:attrName>
                                        </p:attrNameLst>
                                      </p:cBhvr>
                                      <p:to>
                                        <p:strVal val="visible"/>
                                      </p:to>
                                    </p:set>
                                    <p:anim calcmode="lin" valueType="num">
                                      <p:cBhvr additive="base">
                                        <p:cTn id="43" dur="75" fill="hold"/>
                                        <p:tgtEl>
                                          <p:spTgt spid="7170">
                                            <p:txEl>
                                              <p:pRg st="6" end="6"/>
                                            </p:txEl>
                                          </p:spTgt>
                                        </p:tgtEl>
                                        <p:attrNameLst>
                                          <p:attrName>ppt_x</p:attrName>
                                        </p:attrNameLst>
                                      </p:cBhvr>
                                      <p:tavLst>
                                        <p:tav tm="0">
                                          <p:val>
                                            <p:strVal val="0-#ppt_w/2"/>
                                          </p:val>
                                        </p:tav>
                                        <p:tav tm="100000">
                                          <p:val>
                                            <p:strVal val="#ppt_x"/>
                                          </p:val>
                                        </p:tav>
                                      </p:tavLst>
                                    </p:anim>
                                    <p:anim calcmode="lin" valueType="num">
                                      <p:cBhvr additive="base">
                                        <p:cTn id="44" dur="75" fill="hold"/>
                                        <p:tgtEl>
                                          <p:spTgt spid="717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iterate type="lt">
                                    <p:tmPct val="100000"/>
                                  </p:iterate>
                                  <p:childTnLst>
                                    <p:set>
                                      <p:cBhvr>
                                        <p:cTn id="48" dur="1" fill="hold">
                                          <p:stCondLst>
                                            <p:cond delay="0"/>
                                          </p:stCondLst>
                                        </p:cTn>
                                        <p:tgtEl>
                                          <p:spTgt spid="7170">
                                            <p:txEl>
                                              <p:pRg st="7" end="7"/>
                                            </p:txEl>
                                          </p:spTgt>
                                        </p:tgtEl>
                                        <p:attrNameLst>
                                          <p:attrName>style.visibility</p:attrName>
                                        </p:attrNameLst>
                                      </p:cBhvr>
                                      <p:to>
                                        <p:strVal val="visible"/>
                                      </p:to>
                                    </p:set>
                                    <p:anim calcmode="lin" valueType="num">
                                      <p:cBhvr additive="base">
                                        <p:cTn id="49" dur="75" fill="hold"/>
                                        <p:tgtEl>
                                          <p:spTgt spid="7170">
                                            <p:txEl>
                                              <p:pRg st="7" end="7"/>
                                            </p:txEl>
                                          </p:spTgt>
                                        </p:tgtEl>
                                        <p:attrNameLst>
                                          <p:attrName>ppt_x</p:attrName>
                                        </p:attrNameLst>
                                      </p:cBhvr>
                                      <p:tavLst>
                                        <p:tav tm="0">
                                          <p:val>
                                            <p:strVal val="0-#ppt_w/2"/>
                                          </p:val>
                                        </p:tav>
                                        <p:tav tm="100000">
                                          <p:val>
                                            <p:strVal val="#ppt_x"/>
                                          </p:val>
                                        </p:tav>
                                      </p:tavLst>
                                    </p:anim>
                                    <p:anim calcmode="lin" valueType="num">
                                      <p:cBhvr additive="base">
                                        <p:cTn id="50" dur="75" fill="hold"/>
                                        <p:tgtEl>
                                          <p:spTgt spid="717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379</TotalTime>
  <Words>444</Words>
  <Application>Microsoft Office PowerPoint</Application>
  <PresentationFormat>On-screen Show (4:3)</PresentationFormat>
  <Paragraphs>42</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Monotype Sorts</vt:lpstr>
      <vt:lpstr>Times New Roman</vt:lpstr>
      <vt:lpstr>Retrospect</vt:lpstr>
      <vt:lpstr>LAPANGAN TERBANG</vt:lpstr>
      <vt:lpstr>INTRODUCTION</vt:lpstr>
      <vt:lpstr>PowerPoint Presentation</vt:lpstr>
      <vt:lpstr>PowerPoint Presentation</vt:lpstr>
      <vt:lpstr>PowerPoint Presentation</vt:lpstr>
    </vt:vector>
  </TitlesOfParts>
  <Company>Assalamu`alaikum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dc:title>
  <dc:creator>Bismillah</dc:creator>
  <cp:lastModifiedBy>Irham Aswery</cp:lastModifiedBy>
  <cp:revision>21</cp:revision>
  <dcterms:created xsi:type="dcterms:W3CDTF">2004-01-12T14:30:26Z</dcterms:created>
  <dcterms:modified xsi:type="dcterms:W3CDTF">2020-07-07T01:47:01Z</dcterms:modified>
</cp:coreProperties>
</file>