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3761" r:id="rId2"/>
    <p:sldMasterId id="2147484051" r:id="rId3"/>
    <p:sldMasterId id="2147484053" r:id="rId4"/>
    <p:sldMasterId id="2147488429" r:id="rId5"/>
  </p:sldMasterIdLst>
  <p:notesMasterIdLst>
    <p:notesMasterId r:id="rId105"/>
  </p:notesMasterIdLst>
  <p:handoutMasterIdLst>
    <p:handoutMasterId r:id="rId106"/>
  </p:handoutMasterIdLst>
  <p:sldIdLst>
    <p:sldId id="670" r:id="rId6"/>
    <p:sldId id="675" r:id="rId7"/>
    <p:sldId id="673" r:id="rId8"/>
    <p:sldId id="674" r:id="rId9"/>
    <p:sldId id="600" r:id="rId10"/>
    <p:sldId id="654" r:id="rId11"/>
    <p:sldId id="665" r:id="rId12"/>
    <p:sldId id="655" r:id="rId13"/>
    <p:sldId id="653" r:id="rId14"/>
    <p:sldId id="644" r:id="rId15"/>
    <p:sldId id="560" r:id="rId16"/>
    <p:sldId id="657" r:id="rId17"/>
    <p:sldId id="561" r:id="rId18"/>
    <p:sldId id="601" r:id="rId19"/>
    <p:sldId id="656" r:id="rId20"/>
    <p:sldId id="664" r:id="rId21"/>
    <p:sldId id="606" r:id="rId22"/>
    <p:sldId id="557" r:id="rId23"/>
    <p:sldId id="558" r:id="rId24"/>
    <p:sldId id="460" r:id="rId25"/>
    <p:sldId id="337" r:id="rId26"/>
    <p:sldId id="338" r:id="rId27"/>
    <p:sldId id="469" r:id="rId28"/>
    <p:sldId id="461" r:id="rId29"/>
    <p:sldId id="566" r:id="rId30"/>
    <p:sldId id="567" r:id="rId31"/>
    <p:sldId id="603" r:id="rId32"/>
    <p:sldId id="658" r:id="rId33"/>
    <p:sldId id="659" r:id="rId34"/>
    <p:sldId id="660" r:id="rId35"/>
    <p:sldId id="661" r:id="rId36"/>
    <p:sldId id="662" r:id="rId37"/>
    <p:sldId id="663" r:id="rId38"/>
    <p:sldId id="553" r:id="rId39"/>
    <p:sldId id="607" r:id="rId40"/>
    <p:sldId id="526" r:id="rId41"/>
    <p:sldId id="531" r:id="rId42"/>
    <p:sldId id="527" r:id="rId43"/>
    <p:sldId id="520" r:id="rId44"/>
    <p:sldId id="522" r:id="rId45"/>
    <p:sldId id="523" r:id="rId46"/>
    <p:sldId id="570" r:id="rId47"/>
    <p:sldId id="305" r:id="rId48"/>
    <p:sldId id="456" r:id="rId49"/>
    <p:sldId id="457" r:id="rId50"/>
    <p:sldId id="458" r:id="rId51"/>
    <p:sldId id="459" r:id="rId52"/>
    <p:sldId id="306" r:id="rId53"/>
    <p:sldId id="563" r:id="rId54"/>
    <p:sldId id="564" r:id="rId55"/>
    <p:sldId id="555" r:id="rId56"/>
    <p:sldId id="534" r:id="rId57"/>
    <p:sldId id="591" r:id="rId58"/>
    <p:sldId id="605" r:id="rId59"/>
    <p:sldId id="307" r:id="rId60"/>
    <p:sldId id="524" r:id="rId61"/>
    <p:sldId id="604" r:id="rId62"/>
    <p:sldId id="615" r:id="rId63"/>
    <p:sldId id="339" r:id="rId64"/>
    <p:sldId id="409" r:id="rId65"/>
    <p:sldId id="341" r:id="rId66"/>
    <p:sldId id="343" r:id="rId67"/>
    <p:sldId id="344" r:id="rId68"/>
    <p:sldId id="397" r:id="rId69"/>
    <p:sldId id="609" r:id="rId70"/>
    <p:sldId id="573" r:id="rId71"/>
    <p:sldId id="574" r:id="rId72"/>
    <p:sldId id="575" r:id="rId73"/>
    <p:sldId id="576" r:id="rId74"/>
    <p:sldId id="577" r:id="rId75"/>
    <p:sldId id="578" r:id="rId76"/>
    <p:sldId id="579" r:id="rId77"/>
    <p:sldId id="612" r:id="rId78"/>
    <p:sldId id="580" r:id="rId79"/>
    <p:sldId id="581" r:id="rId80"/>
    <p:sldId id="613" r:id="rId81"/>
    <p:sldId id="582" r:id="rId82"/>
    <p:sldId id="583" r:id="rId83"/>
    <p:sldId id="584" r:id="rId84"/>
    <p:sldId id="614" r:id="rId85"/>
    <p:sldId id="610" r:id="rId86"/>
    <p:sldId id="611" r:id="rId87"/>
    <p:sldId id="586" r:id="rId88"/>
    <p:sldId id="587" r:id="rId89"/>
    <p:sldId id="588" r:id="rId90"/>
    <p:sldId id="589" r:id="rId91"/>
    <p:sldId id="590" r:id="rId92"/>
    <p:sldId id="592" r:id="rId93"/>
    <p:sldId id="666" r:id="rId94"/>
    <p:sldId id="667" r:id="rId95"/>
    <p:sldId id="668" r:id="rId96"/>
    <p:sldId id="669" r:id="rId97"/>
    <p:sldId id="602" r:id="rId98"/>
    <p:sldId id="594" r:id="rId99"/>
    <p:sldId id="595" r:id="rId100"/>
    <p:sldId id="599" r:id="rId101"/>
    <p:sldId id="598" r:id="rId102"/>
    <p:sldId id="597" r:id="rId103"/>
    <p:sldId id="556" r:id="rId104"/>
  </p:sldIdLst>
  <p:sldSz cx="9144000" cy="6858000" type="screen4x3"/>
  <p:notesSz cx="10021888" cy="6888163"/>
  <p:defaultTextStyle>
    <a:defPPr>
      <a:defRPr lang="en-US"/>
    </a:defPPr>
    <a:lvl1pPr algn="l" rtl="0" eaLnBrk="0" fontAlgn="base" hangingPunct="0">
      <a:spcBef>
        <a:spcPct val="0"/>
      </a:spcBef>
      <a:spcAft>
        <a:spcPct val="0"/>
      </a:spcAft>
      <a:defRPr sz="2800" b="1"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sz="2800" b="1"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sz="2800" b="1"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sz="2800" b="1"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sz="2800" b="1"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sz="2800" b="1"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sz="2800" b="1"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sz="2800" b="1"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sz="2800" b="1"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800000"/>
    <a:srgbClr val="990000"/>
    <a:srgbClr val="FFFF66"/>
    <a:srgbClr val="000000"/>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78" autoAdjust="0"/>
    <p:restoredTop sz="94683" autoAdjust="0"/>
  </p:normalViewPr>
  <p:slideViewPr>
    <p:cSldViewPr>
      <p:cViewPr>
        <p:scale>
          <a:sx n="79" d="100"/>
          <a:sy n="79" d="100"/>
        </p:scale>
        <p:origin x="-10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50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07" Type="http://schemas.openxmlformats.org/officeDocument/2006/relationships/presProps" Target="presProps.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102" Type="http://schemas.openxmlformats.org/officeDocument/2006/relationships/slide" Target="slides/slide97.xml"/><Relationship Id="rId110"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slide" Target="slides/slide98.xml"/><Relationship Id="rId108"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handoutMaster" Target="handoutMasters/handoutMaster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theme" Target="theme/theme1.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2818" cy="345604"/>
          </a:xfrm>
          <a:prstGeom prst="rect">
            <a:avLst/>
          </a:prstGeom>
        </p:spPr>
        <p:txBody>
          <a:bodyPr vert="horz" lIns="96625" tIns="48312" rIns="96625" bIns="48312" rtlCol="0"/>
          <a:lstStyle>
            <a:lvl1pPr algn="l">
              <a:defRPr sz="1300"/>
            </a:lvl1pPr>
          </a:lstStyle>
          <a:p>
            <a:endParaRPr lang="id-ID"/>
          </a:p>
        </p:txBody>
      </p:sp>
      <p:sp>
        <p:nvSpPr>
          <p:cNvPr id="3" name="Date Placeholder 2"/>
          <p:cNvSpPr>
            <a:spLocks noGrp="1"/>
          </p:cNvSpPr>
          <p:nvPr>
            <p:ph type="dt" sz="quarter" idx="1"/>
          </p:nvPr>
        </p:nvSpPr>
        <p:spPr>
          <a:xfrm>
            <a:off x="5676751" y="1"/>
            <a:ext cx="4342818" cy="345604"/>
          </a:xfrm>
          <a:prstGeom prst="rect">
            <a:avLst/>
          </a:prstGeom>
        </p:spPr>
        <p:txBody>
          <a:bodyPr vert="horz" lIns="96625" tIns="48312" rIns="96625" bIns="48312" rtlCol="0"/>
          <a:lstStyle>
            <a:lvl1pPr algn="r">
              <a:defRPr sz="1300"/>
            </a:lvl1pPr>
          </a:lstStyle>
          <a:p>
            <a:endParaRPr lang="id-ID"/>
          </a:p>
        </p:txBody>
      </p:sp>
      <p:sp>
        <p:nvSpPr>
          <p:cNvPr id="4" name="Footer Placeholder 3"/>
          <p:cNvSpPr>
            <a:spLocks noGrp="1"/>
          </p:cNvSpPr>
          <p:nvPr>
            <p:ph type="ftr" sz="quarter" idx="2"/>
          </p:nvPr>
        </p:nvSpPr>
        <p:spPr>
          <a:xfrm>
            <a:off x="0" y="6542560"/>
            <a:ext cx="4342818" cy="345603"/>
          </a:xfrm>
          <a:prstGeom prst="rect">
            <a:avLst/>
          </a:prstGeom>
        </p:spPr>
        <p:txBody>
          <a:bodyPr vert="horz" lIns="96625" tIns="48312" rIns="96625" bIns="48312" rtlCol="0" anchor="b"/>
          <a:lstStyle>
            <a:lvl1pPr algn="l">
              <a:defRPr sz="1300"/>
            </a:lvl1pPr>
          </a:lstStyle>
          <a:p>
            <a:endParaRPr lang="id-ID"/>
          </a:p>
        </p:txBody>
      </p:sp>
      <p:sp>
        <p:nvSpPr>
          <p:cNvPr id="5" name="Slide Number Placeholder 4"/>
          <p:cNvSpPr>
            <a:spLocks noGrp="1"/>
          </p:cNvSpPr>
          <p:nvPr>
            <p:ph type="sldNum" sz="quarter" idx="3"/>
          </p:nvPr>
        </p:nvSpPr>
        <p:spPr>
          <a:xfrm>
            <a:off x="5676751" y="6542560"/>
            <a:ext cx="4342818" cy="345603"/>
          </a:xfrm>
          <a:prstGeom prst="rect">
            <a:avLst/>
          </a:prstGeom>
        </p:spPr>
        <p:txBody>
          <a:bodyPr vert="horz" lIns="96625" tIns="48312" rIns="96625" bIns="48312" rtlCol="0" anchor="b"/>
          <a:lstStyle>
            <a:lvl1pPr algn="r">
              <a:defRPr sz="1300"/>
            </a:lvl1pPr>
          </a:lstStyle>
          <a:p>
            <a:fld id="{9D22FF98-4B1A-43D6-9E2C-9CA6AF387BD7}" type="slidenum">
              <a:rPr lang="id-ID" smtClean="0"/>
              <a:t>‹#›</a:t>
            </a:fld>
            <a:endParaRPr lang="id-ID"/>
          </a:p>
        </p:txBody>
      </p:sp>
    </p:spTree>
    <p:extLst>
      <p:ext uri="{BB962C8B-B14F-4D97-AF65-F5344CB8AC3E}">
        <p14:creationId xmlns:p14="http://schemas.microsoft.com/office/powerpoint/2010/main" val="178095088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6226" name="Rectangle 2"/>
          <p:cNvSpPr>
            <a:spLocks noGrp="1" noChangeArrowheads="1"/>
          </p:cNvSpPr>
          <p:nvPr>
            <p:ph type="hdr" sz="quarter"/>
          </p:nvPr>
        </p:nvSpPr>
        <p:spPr bwMode="auto">
          <a:xfrm>
            <a:off x="0" y="0"/>
            <a:ext cx="4342818" cy="344408"/>
          </a:xfrm>
          <a:prstGeom prst="rect">
            <a:avLst/>
          </a:prstGeom>
          <a:noFill/>
          <a:ln w="9525">
            <a:noFill/>
            <a:miter lim="800000"/>
            <a:headEnd/>
            <a:tailEnd/>
          </a:ln>
          <a:effectLst/>
        </p:spPr>
        <p:txBody>
          <a:bodyPr vert="horz" wrap="square" lIns="96625" tIns="48312" rIns="96625" bIns="48312" numCol="1" anchor="t" anchorCtr="0" compatLnSpc="1">
            <a:prstTxWarp prst="textNoShape">
              <a:avLst/>
            </a:prstTxWarp>
          </a:bodyPr>
          <a:lstStyle>
            <a:lvl1pPr eaLnBrk="0" hangingPunct="0">
              <a:defRPr sz="1300" b="0">
                <a:latin typeface="Times New Roman" pitchFamily="18" charset="0"/>
                <a:cs typeface="+mn-cs"/>
              </a:defRPr>
            </a:lvl1pPr>
          </a:lstStyle>
          <a:p>
            <a:pPr>
              <a:defRPr/>
            </a:pPr>
            <a:endParaRPr lang="en-US"/>
          </a:p>
        </p:txBody>
      </p:sp>
      <p:sp>
        <p:nvSpPr>
          <p:cNvPr id="436227" name="Rectangle 3"/>
          <p:cNvSpPr>
            <a:spLocks noGrp="1" noChangeArrowheads="1"/>
          </p:cNvSpPr>
          <p:nvPr>
            <p:ph type="dt" idx="1"/>
          </p:nvPr>
        </p:nvSpPr>
        <p:spPr bwMode="auto">
          <a:xfrm>
            <a:off x="5676751" y="0"/>
            <a:ext cx="4342818" cy="344408"/>
          </a:xfrm>
          <a:prstGeom prst="rect">
            <a:avLst/>
          </a:prstGeom>
          <a:noFill/>
          <a:ln w="9525">
            <a:noFill/>
            <a:miter lim="800000"/>
            <a:headEnd/>
            <a:tailEnd/>
          </a:ln>
          <a:effectLst/>
        </p:spPr>
        <p:txBody>
          <a:bodyPr vert="horz" wrap="square" lIns="96625" tIns="48312" rIns="96625" bIns="48312" numCol="1" anchor="t" anchorCtr="0" compatLnSpc="1">
            <a:prstTxWarp prst="textNoShape">
              <a:avLst/>
            </a:prstTxWarp>
          </a:bodyPr>
          <a:lstStyle>
            <a:lvl1pPr algn="r" eaLnBrk="0" hangingPunct="0">
              <a:defRPr sz="1300" b="0">
                <a:latin typeface="Times New Roman" pitchFamily="18" charset="0"/>
                <a:cs typeface="+mn-cs"/>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3287713" y="515938"/>
            <a:ext cx="3446462" cy="2584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6229" name="Rectangle 5"/>
          <p:cNvSpPr>
            <a:spLocks noGrp="1" noChangeArrowheads="1"/>
          </p:cNvSpPr>
          <p:nvPr>
            <p:ph type="body" sz="quarter" idx="3"/>
          </p:nvPr>
        </p:nvSpPr>
        <p:spPr bwMode="auto">
          <a:xfrm>
            <a:off x="1002189" y="3271878"/>
            <a:ext cx="8017510" cy="3099673"/>
          </a:xfrm>
          <a:prstGeom prst="rect">
            <a:avLst/>
          </a:prstGeom>
          <a:noFill/>
          <a:ln w="9525">
            <a:noFill/>
            <a:miter lim="800000"/>
            <a:headEnd/>
            <a:tailEnd/>
          </a:ln>
          <a:effectLst/>
        </p:spPr>
        <p:txBody>
          <a:bodyPr vert="horz" wrap="square" lIns="96625" tIns="48312" rIns="96625" bIns="483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6230" name="Rectangle 6"/>
          <p:cNvSpPr>
            <a:spLocks noGrp="1" noChangeArrowheads="1"/>
          </p:cNvSpPr>
          <p:nvPr>
            <p:ph type="ftr" sz="quarter" idx="4"/>
          </p:nvPr>
        </p:nvSpPr>
        <p:spPr bwMode="auto">
          <a:xfrm>
            <a:off x="0" y="6542560"/>
            <a:ext cx="4342818" cy="344408"/>
          </a:xfrm>
          <a:prstGeom prst="rect">
            <a:avLst/>
          </a:prstGeom>
          <a:noFill/>
          <a:ln w="9525">
            <a:noFill/>
            <a:miter lim="800000"/>
            <a:headEnd/>
            <a:tailEnd/>
          </a:ln>
          <a:effectLst/>
        </p:spPr>
        <p:txBody>
          <a:bodyPr vert="horz" wrap="square" lIns="96625" tIns="48312" rIns="96625" bIns="48312" numCol="1" anchor="b" anchorCtr="0" compatLnSpc="1">
            <a:prstTxWarp prst="textNoShape">
              <a:avLst/>
            </a:prstTxWarp>
          </a:bodyPr>
          <a:lstStyle>
            <a:lvl1pPr eaLnBrk="0" hangingPunct="0">
              <a:defRPr sz="1300" b="0">
                <a:latin typeface="Times New Roman" pitchFamily="18" charset="0"/>
                <a:cs typeface="+mn-cs"/>
              </a:defRPr>
            </a:lvl1pPr>
          </a:lstStyle>
          <a:p>
            <a:pPr>
              <a:defRPr/>
            </a:pPr>
            <a:endParaRPr lang="en-US"/>
          </a:p>
        </p:txBody>
      </p:sp>
      <p:sp>
        <p:nvSpPr>
          <p:cNvPr id="436231" name="Rectangle 7"/>
          <p:cNvSpPr>
            <a:spLocks noGrp="1" noChangeArrowheads="1"/>
          </p:cNvSpPr>
          <p:nvPr>
            <p:ph type="sldNum" sz="quarter" idx="5"/>
          </p:nvPr>
        </p:nvSpPr>
        <p:spPr bwMode="auto">
          <a:xfrm>
            <a:off x="5676751" y="6542560"/>
            <a:ext cx="4342818" cy="344408"/>
          </a:xfrm>
          <a:prstGeom prst="rect">
            <a:avLst/>
          </a:prstGeom>
          <a:noFill/>
          <a:ln w="9525">
            <a:noFill/>
            <a:miter lim="800000"/>
            <a:headEnd/>
            <a:tailEnd/>
          </a:ln>
          <a:effectLst/>
        </p:spPr>
        <p:txBody>
          <a:bodyPr vert="horz" wrap="square" lIns="96625" tIns="48312" rIns="96625" bIns="48312" numCol="1" anchor="b" anchorCtr="0" compatLnSpc="1">
            <a:prstTxWarp prst="textNoShape">
              <a:avLst/>
            </a:prstTxWarp>
          </a:bodyPr>
          <a:lstStyle>
            <a:lvl1pPr algn="r" eaLnBrk="0" hangingPunct="0">
              <a:defRPr sz="1300" b="0" smtClean="0">
                <a:latin typeface="Times New Roman" panose="02020603050405020304" pitchFamily="18" charset="0"/>
              </a:defRPr>
            </a:lvl1pPr>
          </a:lstStyle>
          <a:p>
            <a:pPr>
              <a:defRPr/>
            </a:pPr>
            <a:fld id="{2CE870D2-CB1E-4C53-9316-33DA8E945494}" type="slidenum">
              <a:rPr lang="en-US"/>
              <a:pPr>
                <a:defRPr/>
              </a:pPr>
              <a:t>‹#›</a:t>
            </a:fld>
            <a:endParaRPr lang="en-US"/>
          </a:p>
        </p:txBody>
      </p:sp>
    </p:spTree>
    <p:extLst>
      <p:ext uri="{BB962C8B-B14F-4D97-AF65-F5344CB8AC3E}">
        <p14:creationId xmlns:p14="http://schemas.microsoft.com/office/powerpoint/2010/main" val="4127640261"/>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6" name="Date Placeholder 5"/>
          <p:cNvSpPr>
            <a:spLocks noGrp="1"/>
          </p:cNvSpPr>
          <p:nvPr>
            <p:ph type="dt" idx="11"/>
          </p:nvPr>
        </p:nvSpPr>
        <p:spPr/>
        <p:txBody>
          <a:bodyPr/>
          <a:lstStyle/>
          <a:p>
            <a:pPr>
              <a:defRPr/>
            </a:pPr>
            <a:endParaRPr lang="en-US"/>
          </a:p>
        </p:txBody>
      </p:sp>
    </p:spTree>
    <p:extLst>
      <p:ext uri="{BB962C8B-B14F-4D97-AF65-F5344CB8AC3E}">
        <p14:creationId xmlns:p14="http://schemas.microsoft.com/office/powerpoint/2010/main" val="1149982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719168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10298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132557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440699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870695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349721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50180" name="Slide Number Placeholder 3"/>
          <p:cNvSpPr txBox="1">
            <a:spLocks noGrp="1"/>
          </p:cNvSpPr>
          <p:nvPr/>
        </p:nvSpPr>
        <p:spPr bwMode="auto">
          <a:xfrm>
            <a:off x="5676751" y="6542560"/>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2D23BC6D-F380-4C29-B032-C2F8E7E29030}" type="slidenum">
              <a:rPr lang="en-US"/>
              <a:pPr algn="r" eaLnBrk="1" hangingPunct="1">
                <a:spcBef>
                  <a:spcPct val="0"/>
                </a:spcBef>
              </a:pPr>
              <a:t>16</a:t>
            </a:fld>
            <a:endParaRPr lang="en-US"/>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020830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C3462D2A-C886-4F27-8D42-0C361280BAC7}" type="slidenum">
              <a:rPr b="0" noProof="1"/>
              <a:pPr algn="r" eaLnBrk="1" hangingPunct="1">
                <a:spcBef>
                  <a:spcPct val="0"/>
                </a:spcBef>
              </a:pPr>
              <a:t>17</a:t>
            </a:fld>
            <a:endParaRPr lang="id-ID" b="0" noProof="1"/>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637398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616688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365312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5857875" y="420688"/>
            <a:ext cx="2800350" cy="2100262"/>
          </a:xfrm>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470226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254230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927705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183208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0211516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1815215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294511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593536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34751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6975358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76804" name="Slide Number Placeholder 3"/>
          <p:cNvSpPr txBox="1">
            <a:spLocks noGrp="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C15A9A7D-802E-4A63-BE53-E915D8C82418}" type="slidenum">
              <a:rPr noProof="1"/>
              <a:pPr algn="r" eaLnBrk="1" hangingPunct="1">
                <a:spcBef>
                  <a:spcPct val="0"/>
                </a:spcBef>
              </a:pPr>
              <a:t>29</a:t>
            </a:fld>
            <a:endParaRPr lang="id-ID" noProof="1"/>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987175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5857875" y="420688"/>
            <a:ext cx="2800350" cy="2100262"/>
          </a:xfrm>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3927706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78852" name="Slide Number Placeholder 3"/>
          <p:cNvSpPr txBox="1">
            <a:spLocks noGrp="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DEA5DB7-A2E0-40F4-9454-EF61C0692D36}" type="slidenum">
              <a:rPr noProof="1"/>
              <a:pPr algn="r" eaLnBrk="1" hangingPunct="1">
                <a:spcBef>
                  <a:spcPct val="0"/>
                </a:spcBef>
              </a:pPr>
              <a:t>30</a:t>
            </a:fld>
            <a:endParaRPr lang="id-ID" noProof="1"/>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5614908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80900" name="Slide Number Placeholder 3"/>
          <p:cNvSpPr txBox="1">
            <a:spLocks noGrp="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AA3243C-F363-4E94-BB0A-D01F7446C78E}" type="slidenum">
              <a:rPr noProof="1"/>
              <a:pPr algn="r" eaLnBrk="1" hangingPunct="1">
                <a:spcBef>
                  <a:spcPct val="0"/>
                </a:spcBef>
              </a:pPr>
              <a:t>31</a:t>
            </a:fld>
            <a:endParaRPr lang="id-ID" noProof="1"/>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0345628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82948" name="Slide Number Placeholder 3"/>
          <p:cNvSpPr txBox="1">
            <a:spLocks noGrp="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88C3D062-3FAD-433A-A2B9-9DEE8A8E3E29}" type="slidenum">
              <a:rPr noProof="1"/>
              <a:pPr algn="r" eaLnBrk="1" hangingPunct="1">
                <a:spcBef>
                  <a:spcPct val="0"/>
                </a:spcBef>
              </a:pPr>
              <a:t>32</a:t>
            </a:fld>
            <a:endParaRPr lang="id-ID" noProof="1"/>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7641183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84996" name="Slide Number Placeholder 3"/>
          <p:cNvSpPr txBox="1">
            <a:spLocks noGrp="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4A16659B-5C9F-4F02-8484-6909A9040F80}" type="slidenum">
              <a:rPr noProof="1"/>
              <a:pPr algn="r" eaLnBrk="1" hangingPunct="1">
                <a:spcBef>
                  <a:spcPct val="0"/>
                </a:spcBef>
              </a:pPr>
              <a:t>33</a:t>
            </a:fld>
            <a:endParaRPr lang="id-ID" noProof="1"/>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685943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262794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8375135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D1F192F2-31E1-488A-8673-F504EBD6D259}" type="slidenum">
              <a:rPr b="0" noProof="1"/>
              <a:pPr algn="r" eaLnBrk="1" hangingPunct="1">
                <a:spcBef>
                  <a:spcPct val="0"/>
                </a:spcBef>
              </a:pPr>
              <a:t>36</a:t>
            </a:fld>
            <a:endParaRPr lang="id-ID" b="0" noProof="1"/>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01824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0B55D22-E616-4BE4-899C-70CA32F45CE8}" type="slidenum">
              <a:rPr b="0" noProof="1"/>
              <a:pPr algn="r" eaLnBrk="1" hangingPunct="1">
                <a:spcBef>
                  <a:spcPct val="0"/>
                </a:spcBef>
              </a:pPr>
              <a:t>37</a:t>
            </a:fld>
            <a:endParaRPr lang="id-ID" b="0" noProof="1"/>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7916932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noChangeArrowheads="1"/>
          </p:cNvSpPr>
          <p:nvPr/>
        </p:nvSpPr>
        <p:spPr bwMode="auto">
          <a:xfrm>
            <a:off x="5679070" y="6543755"/>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9824BDB-CB24-4809-8521-6515AADC6E0D}" type="slidenum">
              <a:rPr b="0" noProof="1"/>
              <a:pPr algn="r" eaLnBrk="1" hangingPunct="1">
                <a:spcBef>
                  <a:spcPct val="0"/>
                </a:spcBef>
              </a:pPr>
              <a:t>38</a:t>
            </a:fld>
            <a:endParaRPr lang="id-ID" b="0" noProof="1"/>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2400509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655927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xfrm>
            <a:off x="5857875" y="420688"/>
            <a:ext cx="2800350" cy="2100262"/>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8337606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1217346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5165506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6835293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9978076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2239219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0197327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7140495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1393547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9391076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453231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9490716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98013776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5476199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123908" name="Slide Number Placeholder 3"/>
          <p:cNvSpPr txBox="1">
            <a:spLocks noGrp="1"/>
          </p:cNvSpPr>
          <p:nvPr/>
        </p:nvSpPr>
        <p:spPr bwMode="auto">
          <a:xfrm>
            <a:off x="5676751" y="6542560"/>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9B69A38D-AC57-4297-B0FE-AFA22C465A26}" type="slidenum">
              <a:rPr lang="en-US" b="0"/>
              <a:pPr algn="r">
                <a:spcBef>
                  <a:spcPct val="0"/>
                </a:spcBef>
              </a:pPr>
              <a:t>52</a:t>
            </a:fld>
            <a:endParaRPr lang="en-US" b="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05419347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125956" name="Slide Number Placeholder 3"/>
          <p:cNvSpPr txBox="1">
            <a:spLocks noGrp="1"/>
          </p:cNvSpPr>
          <p:nvPr/>
        </p:nvSpPr>
        <p:spPr bwMode="auto">
          <a:xfrm>
            <a:off x="5676751" y="6542560"/>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996BC553-B851-4A6F-B66C-4A96E9DD9164}" type="slidenum">
              <a:rPr lang="en-US"/>
              <a:pPr algn="r">
                <a:spcBef>
                  <a:spcPct val="0"/>
                </a:spcBef>
              </a:pPr>
              <a:t>53</a:t>
            </a:fld>
            <a:endParaRPr lang="en-US"/>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7158509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8146388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25236966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9599650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52662306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1528607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959948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29700" name="Slide Number Placeholder 3"/>
          <p:cNvSpPr txBox="1">
            <a:spLocks noGrp="1"/>
          </p:cNvSpPr>
          <p:nvPr/>
        </p:nvSpPr>
        <p:spPr bwMode="auto">
          <a:xfrm>
            <a:off x="5676751" y="6596373"/>
            <a:ext cx="4342818" cy="34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33F43D3A-C692-4622-B106-08B03D26959C}" type="slidenum">
              <a:rPr lang="en-US" altLang="en-US"/>
              <a:pPr algn="r" eaLnBrk="1" hangingPunct="1">
                <a:spcBef>
                  <a:spcPct val="0"/>
                </a:spcBef>
              </a:pPr>
              <a:t>6</a:t>
            </a:fld>
            <a:endParaRPr lang="en-US" altLang="en-US"/>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882916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9384215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97393051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7584251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59940895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148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0811569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21333506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1860100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41387947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29691135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168586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31748" name="Slide Number Placeholder 3"/>
          <p:cNvSpPr txBox="1">
            <a:spLocks noGrp="1"/>
          </p:cNvSpPr>
          <p:nvPr/>
        </p:nvSpPr>
        <p:spPr bwMode="auto">
          <a:xfrm>
            <a:off x="5676751" y="6542560"/>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EA5709E6-9300-426E-B8B7-ABCBAE2213E0}" type="slidenum">
              <a:rPr lang="en-US" altLang="en-US">
                <a:latin typeface="Comic Sans MS" panose="030F0702030302020204" pitchFamily="66" charset="0"/>
              </a:rPr>
              <a:pPr algn="r" eaLnBrk="1" hangingPunct="1">
                <a:spcBef>
                  <a:spcPct val="0"/>
                </a:spcBef>
              </a:pPr>
              <a:t>7</a:t>
            </a:fld>
            <a:endParaRPr lang="en-US" altLang="en-US">
              <a:latin typeface="Comic Sans MS" panose="030F0702030302020204" pitchFamily="66" charset="0"/>
            </a:endParaRPr>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08436137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160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88076270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27179427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60681966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83066282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87336623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21897849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01499469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14490526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73431635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800454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3796" name="Slide Number Placeholder 3"/>
          <p:cNvSpPr txBox="1">
            <a:spLocks noGrp="1"/>
          </p:cNvSpPr>
          <p:nvPr/>
        </p:nvSpPr>
        <p:spPr bwMode="auto">
          <a:xfrm>
            <a:off x="5676751" y="6542560"/>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C1E8BE9B-5D62-43CF-B177-6F698B0FF27F}" type="slidenum">
              <a:rPr lang="en-US" altLang="en-US"/>
              <a:pPr algn="r" eaLnBrk="1" hangingPunct="1">
                <a:spcBef>
                  <a:spcPct val="0"/>
                </a:spcBef>
              </a:pPr>
              <a:t>8</a:t>
            </a:fld>
            <a:endParaRPr lang="en-US" altLang="en-US"/>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62904423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53339358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28219365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00471073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71512407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82925166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98843150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59782850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8477728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197636" name="Slide Number Placeholder 3"/>
          <p:cNvSpPr txBox="1">
            <a:spLocks noGrp="1"/>
          </p:cNvSpPr>
          <p:nvPr/>
        </p:nvSpPr>
        <p:spPr bwMode="auto">
          <a:xfrm>
            <a:off x="5676751" y="6542560"/>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19612A4A-6242-4DD3-83E9-1C7BE03551F4}" type="slidenum">
              <a:rPr lang="en-US"/>
              <a:pPr algn="r">
                <a:spcBef>
                  <a:spcPct val="0"/>
                </a:spcBef>
              </a:pPr>
              <a:t>88</a:t>
            </a:fld>
            <a:endParaRPr lang="en-US"/>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65603717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286221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35844" name="Slide Number Placeholder 3"/>
          <p:cNvSpPr txBox="1">
            <a:spLocks noGrp="1"/>
          </p:cNvSpPr>
          <p:nvPr/>
        </p:nvSpPr>
        <p:spPr bwMode="auto">
          <a:xfrm>
            <a:off x="5676751" y="6542560"/>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7F093620-77BF-45DD-8B4F-4703F88333B9}" type="slidenum">
              <a:rPr lang="en-US" altLang="en-US"/>
              <a:pPr algn="r" eaLnBrk="1" hangingPunct="1">
                <a:spcBef>
                  <a:spcPct val="0"/>
                </a:spcBef>
              </a:pPr>
              <a:t>9</a:t>
            </a:fld>
            <a:endParaRPr lang="en-US" altLang="en-US"/>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90204362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4156112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53786494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57066981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207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63236425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17136537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21127958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5868017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216068" name="Slide Number Placeholder 3"/>
          <p:cNvSpPr txBox="1">
            <a:spLocks noGrp="1"/>
          </p:cNvSpPr>
          <p:nvPr/>
        </p:nvSpPr>
        <p:spPr bwMode="auto">
          <a:xfrm>
            <a:off x="5676751" y="6542560"/>
            <a:ext cx="4342818" cy="34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2" rIns="96625" bIns="4831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B0740E0C-FFE6-4232-915A-CA5938CE6180}" type="slidenum">
              <a:rPr lang="en-US"/>
              <a:pPr algn="r">
                <a:spcBef>
                  <a:spcPct val="0"/>
                </a:spcBef>
              </a:pPr>
              <a:t>97</a:t>
            </a:fld>
            <a:endParaRPr lang="en-US"/>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1192889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21608944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3" name="Date Placeholder 2"/>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21780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147483646 w 794"/>
                <a:gd name="T1" fmla="*/ 2147483646 h 414"/>
                <a:gd name="T2" fmla="*/ 2147483646 w 794"/>
                <a:gd name="T3" fmla="*/ 2147483646 h 414"/>
                <a:gd name="T4" fmla="*/ 2147483646 w 794"/>
                <a:gd name="T5" fmla="*/ 2147483646 h 414"/>
                <a:gd name="T6" fmla="*/ 2147483646 w 794"/>
                <a:gd name="T7" fmla="*/ 0 h 414"/>
                <a:gd name="T8" fmla="*/ 2147483646 w 794"/>
                <a:gd name="T9" fmla="*/ 2147483646 h 414"/>
                <a:gd name="T10" fmla="*/ 0 w 794"/>
                <a:gd name="T11" fmla="*/ 2147483646 h 414"/>
                <a:gd name="T12" fmla="*/ 2147483646 w 794"/>
                <a:gd name="T13" fmla="*/ 2147483646 h 414"/>
                <a:gd name="T14" fmla="*/ 2147483646 w 794"/>
                <a:gd name="T15" fmla="*/ 2147483646 h 414"/>
                <a:gd name="T16" fmla="*/ 2147483646 w 794"/>
                <a:gd name="T17" fmla="*/ 2147483646 h 414"/>
                <a:gd name="T18" fmla="*/ 2147483646 w 794"/>
                <a:gd name="T19" fmla="*/ 2147483646 h 414"/>
                <a:gd name="T20" fmla="*/ 2147483646 w 794"/>
                <a:gd name="T21" fmla="*/ 2147483646 h 414"/>
                <a:gd name="T22" fmla="*/ 2147483646 w 794"/>
                <a:gd name="T23" fmla="*/ 2147483646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7" name="Freeform 10"/>
            <p:cNvSpPr>
              <a:spLocks/>
            </p:cNvSpPr>
            <p:nvPr userDrawn="1"/>
          </p:nvSpPr>
          <p:spPr bwMode="auto">
            <a:xfrm>
              <a:off x="166" y="261"/>
              <a:ext cx="2244" cy="1007"/>
            </a:xfrm>
            <a:custGeom>
              <a:avLst/>
              <a:gdLst>
                <a:gd name="T0" fmla="*/ 207162036 w 1586"/>
                <a:gd name="T1" fmla="*/ 0 h 821"/>
                <a:gd name="T2" fmla="*/ 2012113443 w 1586"/>
                <a:gd name="T3" fmla="*/ 2245096 h 821"/>
                <a:gd name="T4" fmla="*/ 2147483646 w 1586"/>
                <a:gd name="T5" fmla="*/ 2760058 h 821"/>
                <a:gd name="T6" fmla="*/ 2147483646 w 1586"/>
                <a:gd name="T7" fmla="*/ 3425794 h 821"/>
                <a:gd name="T8" fmla="*/ 2147483646 w 1586"/>
                <a:gd name="T9" fmla="*/ 3551655 h 821"/>
                <a:gd name="T10" fmla="*/ 2040470036 w 1586"/>
                <a:gd name="T11" fmla="*/ 3404133 h 821"/>
                <a:gd name="T12" fmla="*/ 1730677188 w 1586"/>
                <a:gd name="T13" fmla="*/ 3508639 h 821"/>
                <a:gd name="T14" fmla="*/ 62582912 w 1586"/>
                <a:gd name="T15" fmla="*/ 1292679 h 821"/>
                <a:gd name="T16" fmla="*/ 0 w 1586"/>
                <a:gd name="T17" fmla="*/ 649116 h 821"/>
                <a:gd name="T18" fmla="*/ 69395120 w 1586"/>
                <a:gd name="T19" fmla="*/ 136839 h 821"/>
                <a:gd name="T20" fmla="*/ 207162036 w 1586"/>
                <a:gd name="T21" fmla="*/ 0 h 821"/>
                <a:gd name="T22" fmla="*/ 207162036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8" name="Freeform 11"/>
            <p:cNvSpPr>
              <a:spLocks/>
            </p:cNvSpPr>
            <p:nvPr userDrawn="1"/>
          </p:nvSpPr>
          <p:spPr bwMode="auto">
            <a:xfrm>
              <a:off x="474" y="344"/>
              <a:ext cx="1488" cy="919"/>
            </a:xfrm>
            <a:custGeom>
              <a:avLst/>
              <a:gdLst>
                <a:gd name="T0" fmla="*/ 0 w 1049"/>
                <a:gd name="T1" fmla="*/ 1589864 h 747"/>
                <a:gd name="T2" fmla="*/ 1547363285 w 1049"/>
                <a:gd name="T3" fmla="*/ 3657582 h 747"/>
                <a:gd name="T4" fmla="*/ 1576144815 w 1049"/>
                <a:gd name="T5" fmla="*/ 2614917 h 747"/>
                <a:gd name="T6" fmla="*/ 1760725223 w 1049"/>
                <a:gd name="T7" fmla="*/ 2067071 h 747"/>
                <a:gd name="T8" fmla="*/ 130899346 w 1049"/>
                <a:gd name="T9" fmla="*/ 0 h 747"/>
                <a:gd name="T10" fmla="*/ 0 w 1049"/>
                <a:gd name="T11" fmla="*/ 619401 h 747"/>
                <a:gd name="T12" fmla="*/ 0 w 1049"/>
                <a:gd name="T13" fmla="*/ 1589864 h 747"/>
                <a:gd name="T14" fmla="*/ 0 w 1049"/>
                <a:gd name="T15" fmla="*/ 1589864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58723293 w 150"/>
                  <a:gd name="T1" fmla="*/ 0 h 173"/>
                  <a:gd name="T2" fmla="*/ 58423503 w 150"/>
                  <a:gd name="T3" fmla="*/ 406649 h 173"/>
                  <a:gd name="T4" fmla="*/ 0 w 150"/>
                  <a:gd name="T5" fmla="*/ 1060829 h 173"/>
                  <a:gd name="T6" fmla="*/ 115489948 w 150"/>
                  <a:gd name="T7" fmla="*/ 980448 h 173"/>
                  <a:gd name="T8" fmla="*/ 148773324 w 150"/>
                  <a:gd name="T9" fmla="*/ 517990 h 173"/>
                  <a:gd name="T10" fmla="*/ 217083979 w 150"/>
                  <a:gd name="T11" fmla="*/ 164493 h 173"/>
                  <a:gd name="T12" fmla="*/ 158723293 w 150"/>
                  <a:gd name="T13" fmla="*/ 0 h 173"/>
                  <a:gd name="T14" fmla="*/ 15872329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1" name="Freeform 14"/>
              <p:cNvSpPr>
                <a:spLocks/>
              </p:cNvSpPr>
              <p:nvPr userDrawn="1"/>
            </p:nvSpPr>
            <p:spPr bwMode="auto">
              <a:xfrm>
                <a:off x="123" y="148"/>
                <a:ext cx="2386" cy="1081"/>
              </a:xfrm>
              <a:custGeom>
                <a:avLst/>
                <a:gdLst>
                  <a:gd name="T0" fmla="*/ 249679282 w 1684"/>
                  <a:gd name="T1" fmla="*/ 0 h 880"/>
                  <a:gd name="T2" fmla="*/ 100946712 w 1684"/>
                  <a:gd name="T3" fmla="*/ 239610 h 880"/>
                  <a:gd name="T4" fmla="*/ 0 w 1684"/>
                  <a:gd name="T5" fmla="*/ 957967 h 880"/>
                  <a:gd name="T6" fmla="*/ 107674053 w 1684"/>
                  <a:gd name="T7" fmla="*/ 1652033 h 880"/>
                  <a:gd name="T8" fmla="*/ 1892537008 w 1684"/>
                  <a:gd name="T9" fmla="*/ 3990860 h 880"/>
                  <a:gd name="T10" fmla="*/ 2147483646 w 1684"/>
                  <a:gd name="T11" fmla="*/ 3845252 h 880"/>
                  <a:gd name="T12" fmla="*/ 2147483646 w 1684"/>
                  <a:gd name="T13" fmla="*/ 4051057 h 880"/>
                  <a:gd name="T14" fmla="*/ 2147483646 w 1684"/>
                  <a:gd name="T15" fmla="*/ 3724038 h 880"/>
                  <a:gd name="T16" fmla="*/ 2147483646 w 1684"/>
                  <a:gd name="T17" fmla="*/ 3055609 h 880"/>
                  <a:gd name="T18" fmla="*/ 2147483646 w 1684"/>
                  <a:gd name="T19" fmla="*/ 2359443 h 880"/>
                  <a:gd name="T20" fmla="*/ 2147483646 w 1684"/>
                  <a:gd name="T21" fmla="*/ 2426356 h 880"/>
                  <a:gd name="T22" fmla="*/ 2147483646 w 1684"/>
                  <a:gd name="T23" fmla="*/ 3055609 h 880"/>
                  <a:gd name="T24" fmla="*/ 2147483646 w 1684"/>
                  <a:gd name="T25" fmla="*/ 3726616 h 880"/>
                  <a:gd name="T26" fmla="*/ 2147483646 w 1684"/>
                  <a:gd name="T27" fmla="*/ 3623663 h 880"/>
                  <a:gd name="T28" fmla="*/ 1951667920 w 1684"/>
                  <a:gd name="T29" fmla="*/ 3743272 h 880"/>
                  <a:gd name="T30" fmla="*/ 2009271153 w 1684"/>
                  <a:gd name="T31" fmla="*/ 2990255 h 880"/>
                  <a:gd name="T32" fmla="*/ 2142723070 w 1684"/>
                  <a:gd name="T33" fmla="*/ 2477105 h 880"/>
                  <a:gd name="T34" fmla="*/ 1986495566 w 1684"/>
                  <a:gd name="T35" fmla="*/ 2541039 h 880"/>
                  <a:gd name="T36" fmla="*/ 1865377924 w 1684"/>
                  <a:gd name="T37" fmla="*/ 3031594 h 880"/>
                  <a:gd name="T38" fmla="*/ 1824215274 w 1684"/>
                  <a:gd name="T39" fmla="*/ 3642603 h 880"/>
                  <a:gd name="T40" fmla="*/ 171540835 w 1684"/>
                  <a:gd name="T41" fmla="*/ 1426762 h 880"/>
                  <a:gd name="T42" fmla="*/ 127720863 w 1684"/>
                  <a:gd name="T43" fmla="*/ 988244 h 880"/>
                  <a:gd name="T44" fmla="*/ 164852379 w 1684"/>
                  <a:gd name="T45" fmla="*/ 440089 h 880"/>
                  <a:gd name="T46" fmla="*/ 346928340 w 1684"/>
                  <a:gd name="T47" fmla="*/ 0 h 880"/>
                  <a:gd name="T48" fmla="*/ 249679282 w 1684"/>
                  <a:gd name="T49" fmla="*/ 0 h 880"/>
                  <a:gd name="T50" fmla="*/ 24967928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2" name="Freeform 15"/>
              <p:cNvSpPr>
                <a:spLocks/>
              </p:cNvSpPr>
              <p:nvPr userDrawn="1"/>
            </p:nvSpPr>
            <p:spPr bwMode="auto">
              <a:xfrm>
                <a:off x="324" y="158"/>
                <a:ext cx="1686" cy="614"/>
              </a:xfrm>
              <a:custGeom>
                <a:avLst/>
                <a:gdLst>
                  <a:gd name="T0" fmla="*/ 160082158 w 1190"/>
                  <a:gd name="T1" fmla="*/ 0 h 500"/>
                  <a:gd name="T2" fmla="*/ 1902705150 w 1190"/>
                  <a:gd name="T3" fmla="*/ 2224781 h 500"/>
                  <a:gd name="T4" fmla="*/ 1719254179 w 1190"/>
                  <a:gd name="T5" fmla="*/ 2269953 h 500"/>
                  <a:gd name="T6" fmla="*/ 0 w 1190"/>
                  <a:gd name="T7" fmla="*/ 122430 h 500"/>
                  <a:gd name="T8" fmla="*/ 160082158 w 1190"/>
                  <a:gd name="T9" fmla="*/ 0 h 500"/>
                  <a:gd name="T10" fmla="*/ 160082158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3" name="Freeform 16"/>
              <p:cNvSpPr>
                <a:spLocks/>
              </p:cNvSpPr>
              <p:nvPr userDrawn="1"/>
            </p:nvSpPr>
            <p:spPr bwMode="auto">
              <a:xfrm>
                <a:off x="409" y="251"/>
                <a:ext cx="227" cy="410"/>
              </a:xfrm>
              <a:custGeom>
                <a:avLst/>
                <a:gdLst>
                  <a:gd name="T0" fmla="*/ 196559921 w 160"/>
                  <a:gd name="T1" fmla="*/ 0 h 335"/>
                  <a:gd name="T2" fmla="*/ 32186624 w 160"/>
                  <a:gd name="T3" fmla="*/ 421819 h 335"/>
                  <a:gd name="T4" fmla="*/ 0 w 160"/>
                  <a:gd name="T5" fmla="*/ 908736 h 335"/>
                  <a:gd name="T6" fmla="*/ 56404354 w 160"/>
                  <a:gd name="T7" fmla="*/ 1242096 h 335"/>
                  <a:gd name="T8" fmla="*/ 158488187 w 160"/>
                  <a:gd name="T9" fmla="*/ 1324446 h 335"/>
                  <a:gd name="T10" fmla="*/ 128676725 w 160"/>
                  <a:gd name="T11" fmla="*/ 606680 h 335"/>
                  <a:gd name="T12" fmla="*/ 270380626 w 160"/>
                  <a:gd name="T13" fmla="*/ 69078 h 335"/>
                  <a:gd name="T14" fmla="*/ 196559921 w 160"/>
                  <a:gd name="T15" fmla="*/ 0 h 335"/>
                  <a:gd name="T16" fmla="*/ 19655992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4" name="Freeform 17"/>
              <p:cNvSpPr>
                <a:spLocks/>
              </p:cNvSpPr>
              <p:nvPr userDrawn="1"/>
            </p:nvSpPr>
            <p:spPr bwMode="auto">
              <a:xfrm>
                <a:off x="846" y="536"/>
                <a:ext cx="691" cy="364"/>
              </a:xfrm>
              <a:custGeom>
                <a:avLst/>
                <a:gdLst>
                  <a:gd name="T0" fmla="*/ 20564492 w 489"/>
                  <a:gd name="T1" fmla="*/ 165447 h 296"/>
                  <a:gd name="T2" fmla="*/ 229198727 w 489"/>
                  <a:gd name="T3" fmla="*/ 319328 h 296"/>
                  <a:gd name="T4" fmla="*/ 465070280 w 489"/>
                  <a:gd name="T5" fmla="*/ 660242 h 296"/>
                  <a:gd name="T6" fmla="*/ 631618692 w 489"/>
                  <a:gd name="T7" fmla="*/ 1170914 h 296"/>
                  <a:gd name="T8" fmla="*/ 467885418 w 489"/>
                  <a:gd name="T9" fmla="*/ 1107203 h 296"/>
                  <a:gd name="T10" fmla="*/ 198950602 w 489"/>
                  <a:gd name="T11" fmla="*/ 703601 h 296"/>
                  <a:gd name="T12" fmla="*/ 71594342 w 489"/>
                  <a:gd name="T13" fmla="*/ 384910 h 296"/>
                  <a:gd name="T14" fmla="*/ 153132316 w 489"/>
                  <a:gd name="T15" fmla="*/ 784365 h 296"/>
                  <a:gd name="T16" fmla="*/ 390297813 w 489"/>
                  <a:gd name="T17" fmla="*/ 1298042 h 296"/>
                  <a:gd name="T18" fmla="*/ 668517210 w 489"/>
                  <a:gd name="T19" fmla="*/ 1428179 h 296"/>
                  <a:gd name="T20" fmla="*/ 701669894 w 489"/>
                  <a:gd name="T21" fmla="*/ 1077929 h 296"/>
                  <a:gd name="T22" fmla="*/ 565536153 w 489"/>
                  <a:gd name="T23" fmla="*/ 579644 h 296"/>
                  <a:gd name="T24" fmla="*/ 243691978 w 489"/>
                  <a:gd name="T25" fmla="*/ 83484 h 296"/>
                  <a:gd name="T26" fmla="*/ 0 w 489"/>
                  <a:gd name="T27" fmla="*/ 0 h 296"/>
                  <a:gd name="T28" fmla="*/ 20564492 w 489"/>
                  <a:gd name="T29" fmla="*/ 165447 h 296"/>
                  <a:gd name="T30" fmla="*/ 20564492 w 489"/>
                  <a:gd name="T31" fmla="*/ 16544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2 w 794"/>
                <a:gd name="T1" fmla="*/ 1 h 414"/>
                <a:gd name="T2" fmla="*/ 2 w 794"/>
                <a:gd name="T3" fmla="*/ 1 h 414"/>
                <a:gd name="T4" fmla="*/ 2 w 794"/>
                <a:gd name="T5" fmla="*/ 1 h 414"/>
                <a:gd name="T6" fmla="*/ 2 w 794"/>
                <a:gd name="T7" fmla="*/ 0 h 414"/>
                <a:gd name="T8" fmla="*/ 2 w 794"/>
                <a:gd name="T9" fmla="*/ 1 h 414"/>
                <a:gd name="T10" fmla="*/ 0 w 794"/>
                <a:gd name="T11" fmla="*/ 1 h 414"/>
                <a:gd name="T12" fmla="*/ 2 w 794"/>
                <a:gd name="T13" fmla="*/ 1 h 414"/>
                <a:gd name="T14" fmla="*/ 2 w 794"/>
                <a:gd name="T15" fmla="*/ 1 h 414"/>
                <a:gd name="T16" fmla="*/ 2 w 794"/>
                <a:gd name="T17" fmla="*/ 1 h 414"/>
                <a:gd name="T18" fmla="*/ 2 w 794"/>
                <a:gd name="T19" fmla="*/ 1 h 414"/>
                <a:gd name="T20" fmla="*/ 2 w 794"/>
                <a:gd name="T21" fmla="*/ 1 h 414"/>
                <a:gd name="T22" fmla="*/ 2 w 794"/>
                <a:gd name="T23" fmla="*/ 1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7" name="Freeform 20"/>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8" name="Freeform 21"/>
            <p:cNvSpPr>
              <a:spLocks/>
            </p:cNvSpPr>
            <p:nvPr userDrawn="1"/>
          </p:nvSpPr>
          <p:spPr bwMode="auto">
            <a:xfrm rot="7320404">
              <a:off x="5000" y="2913"/>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2" name="Freeform 25"/>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3" name="Freeform 26"/>
              <p:cNvSpPr>
                <a:spLocks/>
              </p:cNvSpPr>
              <p:nvPr userDrawn="1"/>
            </p:nvSpPr>
            <p:spPr bwMode="auto">
              <a:xfrm rot="7320404">
                <a:off x="5364" y="2873"/>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4" name="Freeform 27"/>
              <p:cNvSpPr>
                <a:spLocks/>
              </p:cNvSpPr>
              <p:nvPr userDrawn="1"/>
            </p:nvSpPr>
            <p:spPr bwMode="auto">
              <a:xfrm rot="7320404">
                <a:off x="5137"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6" name="Freeform 29"/>
          <p:cNvSpPr>
            <a:spLocks/>
          </p:cNvSpPr>
          <p:nvPr/>
        </p:nvSpPr>
        <p:spPr bwMode="auto">
          <a:xfrm>
            <a:off x="4076700" y="1930400"/>
            <a:ext cx="889000"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6829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26829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5FA67A96-390D-47C7-8BD2-07DD8CCF2738}" type="slidenum">
              <a:rPr lang="en-US"/>
              <a:pPr>
                <a:defRPr/>
              </a:pPr>
              <a:t>‹#›</a:t>
            </a:fld>
            <a:endParaRPr lang="en-US"/>
          </a:p>
        </p:txBody>
      </p:sp>
    </p:spTree>
    <p:extLst>
      <p:ext uri="{BB962C8B-B14F-4D97-AF65-F5344CB8AC3E}">
        <p14:creationId xmlns:p14="http://schemas.microsoft.com/office/powerpoint/2010/main" val="136134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6D763FF-9F49-4B8B-802F-F07D6C6F46E7}" type="slidenum">
              <a:rPr lang="en-US"/>
              <a:pPr>
                <a:defRPr/>
              </a:pPr>
              <a:t>‹#›</a:t>
            </a:fld>
            <a:endParaRPr lang="en-US"/>
          </a:p>
        </p:txBody>
      </p:sp>
    </p:spTree>
    <p:extLst>
      <p:ext uri="{BB962C8B-B14F-4D97-AF65-F5344CB8AC3E}">
        <p14:creationId xmlns:p14="http://schemas.microsoft.com/office/powerpoint/2010/main" val="4084438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CAA938D-C965-4669-B0BF-F9BEE70586D9}" type="slidenum">
              <a:rPr lang="en-US"/>
              <a:pPr>
                <a:defRPr/>
              </a:pPr>
              <a:t>‹#›</a:t>
            </a:fld>
            <a:endParaRPr lang="en-US"/>
          </a:p>
        </p:txBody>
      </p:sp>
    </p:spTree>
    <p:extLst>
      <p:ext uri="{BB962C8B-B14F-4D97-AF65-F5344CB8AC3E}">
        <p14:creationId xmlns:p14="http://schemas.microsoft.com/office/powerpoint/2010/main" val="3228989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B34A6EB8-BC94-4007-AA94-769DC099CA4F}" type="slidenum">
              <a:rPr lang="en-US"/>
              <a:pPr>
                <a:defRPr/>
              </a:pPr>
              <a:t>‹#›</a:t>
            </a:fld>
            <a:endParaRPr lang="en-US"/>
          </a:p>
        </p:txBody>
      </p:sp>
    </p:spTree>
    <p:extLst>
      <p:ext uri="{BB962C8B-B14F-4D97-AF65-F5344CB8AC3E}">
        <p14:creationId xmlns:p14="http://schemas.microsoft.com/office/powerpoint/2010/main" val="2736082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CD72E1-E432-4705-9FD4-C7DF9A356D0A}" type="slidenum">
              <a:rPr lang="en-US"/>
              <a:pPr>
                <a:defRPr/>
              </a:pPr>
              <a:t>‹#›</a:t>
            </a:fld>
            <a:endParaRPr lang="en-US"/>
          </a:p>
        </p:txBody>
      </p:sp>
    </p:spTree>
    <p:extLst>
      <p:ext uri="{BB962C8B-B14F-4D97-AF65-F5344CB8AC3E}">
        <p14:creationId xmlns:p14="http://schemas.microsoft.com/office/powerpoint/2010/main" val="4149335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9A2FE4-CB44-4474-AFBD-9951622CB877}" type="slidenum">
              <a:rPr lang="en-US"/>
              <a:pPr>
                <a:defRPr/>
              </a:pPr>
              <a:t>‹#›</a:t>
            </a:fld>
            <a:endParaRPr lang="en-US"/>
          </a:p>
        </p:txBody>
      </p:sp>
    </p:spTree>
    <p:extLst>
      <p:ext uri="{BB962C8B-B14F-4D97-AF65-F5344CB8AC3E}">
        <p14:creationId xmlns:p14="http://schemas.microsoft.com/office/powerpoint/2010/main" val="2803311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3AA51F-2A02-4105-982D-318A77EA6BCB}" type="slidenum">
              <a:rPr lang="en-US"/>
              <a:pPr>
                <a:defRPr/>
              </a:pPr>
              <a:t>‹#›</a:t>
            </a:fld>
            <a:endParaRPr lang="en-US"/>
          </a:p>
        </p:txBody>
      </p:sp>
    </p:spTree>
    <p:extLst>
      <p:ext uri="{BB962C8B-B14F-4D97-AF65-F5344CB8AC3E}">
        <p14:creationId xmlns:p14="http://schemas.microsoft.com/office/powerpoint/2010/main" val="3842373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F01052-35AC-4767-BFD0-16894EF0AE1C}" type="slidenum">
              <a:rPr lang="en-US"/>
              <a:pPr>
                <a:defRPr/>
              </a:pPr>
              <a:t>‹#›</a:t>
            </a:fld>
            <a:endParaRPr lang="en-US"/>
          </a:p>
        </p:txBody>
      </p:sp>
    </p:spTree>
    <p:extLst>
      <p:ext uri="{BB962C8B-B14F-4D97-AF65-F5344CB8AC3E}">
        <p14:creationId xmlns:p14="http://schemas.microsoft.com/office/powerpoint/2010/main" val="338413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591B66-E21D-4B83-859C-E72AC958AEA0}" type="slidenum">
              <a:rPr lang="en-US"/>
              <a:pPr>
                <a:defRPr/>
              </a:pPr>
              <a:t>‹#›</a:t>
            </a:fld>
            <a:endParaRPr lang="en-US"/>
          </a:p>
        </p:txBody>
      </p:sp>
    </p:spTree>
    <p:extLst>
      <p:ext uri="{BB962C8B-B14F-4D97-AF65-F5344CB8AC3E}">
        <p14:creationId xmlns:p14="http://schemas.microsoft.com/office/powerpoint/2010/main" val="39463694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40CE363-61EB-41A1-9726-C3C87D1BEC35}" type="slidenum">
              <a:rPr lang="en-US"/>
              <a:pPr>
                <a:defRPr/>
              </a:pPr>
              <a:t>‹#›</a:t>
            </a:fld>
            <a:endParaRPr lang="en-US"/>
          </a:p>
        </p:txBody>
      </p:sp>
    </p:spTree>
    <p:extLst>
      <p:ext uri="{BB962C8B-B14F-4D97-AF65-F5344CB8AC3E}">
        <p14:creationId xmlns:p14="http://schemas.microsoft.com/office/powerpoint/2010/main" val="3394202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4725FC5-0792-46B1-9DD7-80AAB49564CD}" type="slidenum">
              <a:rPr lang="en-US"/>
              <a:pPr>
                <a:defRPr/>
              </a:pPr>
              <a:t>‹#›</a:t>
            </a:fld>
            <a:endParaRPr lang="en-US"/>
          </a:p>
        </p:txBody>
      </p:sp>
    </p:spTree>
    <p:extLst>
      <p:ext uri="{BB962C8B-B14F-4D97-AF65-F5344CB8AC3E}">
        <p14:creationId xmlns:p14="http://schemas.microsoft.com/office/powerpoint/2010/main" val="184440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3490D4B-5596-40DD-9FFE-29987ED3F437}" type="slidenum">
              <a:rPr lang="en-US"/>
              <a:pPr>
                <a:defRPr/>
              </a:pPr>
              <a:t>‹#›</a:t>
            </a:fld>
            <a:endParaRPr lang="en-US"/>
          </a:p>
        </p:txBody>
      </p:sp>
    </p:spTree>
    <p:extLst>
      <p:ext uri="{BB962C8B-B14F-4D97-AF65-F5344CB8AC3E}">
        <p14:creationId xmlns:p14="http://schemas.microsoft.com/office/powerpoint/2010/main" val="3327483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742CF0-0A2F-4F04-8261-AF6AED612302}" type="slidenum">
              <a:rPr lang="en-US"/>
              <a:pPr>
                <a:defRPr/>
              </a:pPr>
              <a:t>‹#›</a:t>
            </a:fld>
            <a:endParaRPr lang="en-US"/>
          </a:p>
        </p:txBody>
      </p:sp>
    </p:spTree>
    <p:extLst>
      <p:ext uri="{BB962C8B-B14F-4D97-AF65-F5344CB8AC3E}">
        <p14:creationId xmlns:p14="http://schemas.microsoft.com/office/powerpoint/2010/main" val="2433104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C1DC60-BFB9-401E-8D25-06878E15E47E}" type="slidenum">
              <a:rPr lang="en-US"/>
              <a:pPr>
                <a:defRPr/>
              </a:pPr>
              <a:t>‹#›</a:t>
            </a:fld>
            <a:endParaRPr lang="en-US"/>
          </a:p>
        </p:txBody>
      </p:sp>
    </p:spTree>
    <p:extLst>
      <p:ext uri="{BB962C8B-B14F-4D97-AF65-F5344CB8AC3E}">
        <p14:creationId xmlns:p14="http://schemas.microsoft.com/office/powerpoint/2010/main" val="1685296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5DF2BA-4274-4D83-9732-CD5FF44057AD}" type="slidenum">
              <a:rPr lang="en-US"/>
              <a:pPr>
                <a:defRPr/>
              </a:pPr>
              <a:t>‹#›</a:t>
            </a:fld>
            <a:endParaRPr lang="en-US"/>
          </a:p>
        </p:txBody>
      </p:sp>
    </p:spTree>
    <p:extLst>
      <p:ext uri="{BB962C8B-B14F-4D97-AF65-F5344CB8AC3E}">
        <p14:creationId xmlns:p14="http://schemas.microsoft.com/office/powerpoint/2010/main" val="21075316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4A3CCC-E452-465C-9889-E30C2A3B297F}" type="slidenum">
              <a:rPr lang="en-US"/>
              <a:pPr>
                <a:defRPr/>
              </a:pPr>
              <a:t>‹#›</a:t>
            </a:fld>
            <a:endParaRPr lang="en-US"/>
          </a:p>
        </p:txBody>
      </p:sp>
    </p:spTree>
    <p:extLst>
      <p:ext uri="{BB962C8B-B14F-4D97-AF65-F5344CB8AC3E}">
        <p14:creationId xmlns:p14="http://schemas.microsoft.com/office/powerpoint/2010/main" val="36433005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938 w 6027"/>
                <a:gd name="T1" fmla="*/ 1 h 2296"/>
                <a:gd name="T2" fmla="*/ 0 w 6027"/>
                <a:gd name="T3" fmla="*/ 1 h 2296"/>
                <a:gd name="T4" fmla="*/ 0 w 6027"/>
                <a:gd name="T5" fmla="*/ 0 h 2296"/>
                <a:gd name="T6" fmla="*/ 938 w 6027"/>
                <a:gd name="T7" fmla="*/ 0 h 2296"/>
                <a:gd name="T8" fmla="*/ 938 w 6027"/>
                <a:gd name="T9" fmla="*/ 1 h 2296"/>
                <a:gd name="T10" fmla="*/ 93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cs typeface="+mn-cs"/>
              </a:endParaRPr>
            </a:p>
          </p:txBody>
        </p:sp>
      </p:grpSp>
      <p:sp>
        <p:nvSpPr>
          <p:cNvPr id="7" name="Freeform 5"/>
          <p:cNvSpPr>
            <a:spLocks/>
          </p:cNvSpPr>
          <p:nvPr/>
        </p:nvSpPr>
        <p:spPr bwMode="hidden">
          <a:xfrm>
            <a:off x="6242050" y="6269038"/>
            <a:ext cx="28956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cs typeface="+mn-cs"/>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778 h 353"/>
                  <a:gd name="T4" fmla="*/ 24 w 186"/>
                  <a:gd name="T5" fmla="*/ 3051 h 353"/>
                  <a:gd name="T6" fmla="*/ 18 w 186"/>
                  <a:gd name="T7" fmla="*/ 6605 h 353"/>
                  <a:gd name="T8" fmla="*/ 42 w 186"/>
                  <a:gd name="T9" fmla="*/ 11467 h 353"/>
                  <a:gd name="T10" fmla="*/ 48 w 186"/>
                  <a:gd name="T11" fmla="*/ 16235 h 353"/>
                  <a:gd name="T12" fmla="*/ 0 w 186"/>
                  <a:gd name="T13" fmla="*/ 35480 h 353"/>
                  <a:gd name="T14" fmla="*/ 54 w 186"/>
                  <a:gd name="T15" fmla="*/ 23465 h 353"/>
                  <a:gd name="T16" fmla="*/ 84 w 186"/>
                  <a:gd name="T17" fmla="*/ 21659 h 353"/>
                  <a:gd name="T18" fmla="*/ 126 w 186"/>
                  <a:gd name="T19" fmla="*/ 12706 h 353"/>
                  <a:gd name="T20" fmla="*/ 144 w 186"/>
                  <a:gd name="T21" fmla="*/ 12021 h 353"/>
                  <a:gd name="T22" fmla="*/ 144 w 186"/>
                  <a:gd name="T23" fmla="*/ 9069 h 353"/>
                  <a:gd name="T24" fmla="*/ 186 w 186"/>
                  <a:gd name="T25" fmla="*/ 6605 h 353"/>
                  <a:gd name="T26" fmla="*/ 162 w 186"/>
                  <a:gd name="T27" fmla="*/ 599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66 h 66"/>
                  <a:gd name="T8" fmla="*/ 6 w 155"/>
                  <a:gd name="T9" fmla="*/ 1923 h 66"/>
                  <a:gd name="T10" fmla="*/ 0 w 155"/>
                  <a:gd name="T11" fmla="*/ 2633 h 66"/>
                  <a:gd name="T12" fmla="*/ 78 w 155"/>
                  <a:gd name="T13" fmla="*/ 6453 h 66"/>
                  <a:gd name="T14" fmla="*/ 96 w 155"/>
                  <a:gd name="T15" fmla="*/ 4542 h 66"/>
                  <a:gd name="T16" fmla="*/ 155 w 155"/>
                  <a:gd name="T17" fmla="*/ 7178 h 66"/>
                  <a:gd name="T18" fmla="*/ 126 w 155"/>
                  <a:gd name="T19" fmla="*/ 263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6" name="Freeform 13"/>
              <p:cNvSpPr>
                <a:spLocks/>
              </p:cNvSpPr>
              <p:nvPr userDrawn="1"/>
            </p:nvSpPr>
            <p:spPr bwMode="ltGray">
              <a:xfrm>
                <a:off x="2486" y="3859"/>
                <a:ext cx="42" cy="81"/>
              </a:xfrm>
              <a:custGeom>
                <a:avLst/>
                <a:gdLst>
                  <a:gd name="T0" fmla="*/ 6 w 42"/>
                  <a:gd name="T1" fmla="*/ 4578 h 72"/>
                  <a:gd name="T2" fmla="*/ 0 w 42"/>
                  <a:gd name="T3" fmla="*/ 2373 h 72"/>
                  <a:gd name="T4" fmla="*/ 12 w 42"/>
                  <a:gd name="T5" fmla="*/ 822 h 72"/>
                  <a:gd name="T6" fmla="*/ 0 w 42"/>
                  <a:gd name="T7" fmla="*/ 822 h 72"/>
                  <a:gd name="T8" fmla="*/ 12 w 42"/>
                  <a:gd name="T9" fmla="*/ 822 h 72"/>
                  <a:gd name="T10" fmla="*/ 24 w 42"/>
                  <a:gd name="T11" fmla="*/ 822 h 72"/>
                  <a:gd name="T12" fmla="*/ 36 w 42"/>
                  <a:gd name="T13" fmla="*/ 822 h 72"/>
                  <a:gd name="T14" fmla="*/ 42 w 42"/>
                  <a:gd name="T15" fmla="*/ 0 h 72"/>
                  <a:gd name="T16" fmla="*/ 30 w 42"/>
                  <a:gd name="T17" fmla="*/ 2373 h 72"/>
                  <a:gd name="T18" fmla="*/ 42 w 42"/>
                  <a:gd name="T19" fmla="*/ 6103 h 72"/>
                  <a:gd name="T20" fmla="*/ 12 w 42"/>
                  <a:gd name="T21" fmla="*/ 8946 h 72"/>
                  <a:gd name="T22" fmla="*/ 6 w 42"/>
                  <a:gd name="T23" fmla="*/ 4578 h 72"/>
                  <a:gd name="T24" fmla="*/ 6 w 42"/>
                  <a:gd name="T25" fmla="*/ 4578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cs typeface="+mn-cs"/>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101 h 287"/>
                <a:gd name="T4" fmla="*/ 66 w 365"/>
                <a:gd name="T5" fmla="*/ 195 h 287"/>
                <a:gd name="T6" fmla="*/ 143 w 365"/>
                <a:gd name="T7" fmla="*/ 320 h 287"/>
                <a:gd name="T8" fmla="*/ 191 w 365"/>
                <a:gd name="T9" fmla="*/ 296 h 287"/>
                <a:gd name="T10" fmla="*/ 341 w 365"/>
                <a:gd name="T11" fmla="*/ 505 h 287"/>
                <a:gd name="T12" fmla="*/ 305 w 365"/>
                <a:gd name="T13" fmla="*/ 308 h 287"/>
                <a:gd name="T14" fmla="*/ 365 w 365"/>
                <a:gd name="T15" fmla="*/ 231 h 287"/>
                <a:gd name="T16" fmla="*/ 359 w 365"/>
                <a:gd name="T17" fmla="*/ 222 h 287"/>
                <a:gd name="T18" fmla="*/ 335 w 365"/>
                <a:gd name="T19" fmla="*/ 204 h 287"/>
                <a:gd name="T20" fmla="*/ 299 w 365"/>
                <a:gd name="T21" fmla="*/ 154 h 287"/>
                <a:gd name="T22" fmla="*/ 257 w 365"/>
                <a:gd name="T23" fmla="*/ 118 h 287"/>
                <a:gd name="T24" fmla="*/ 215 w 365"/>
                <a:gd name="T25" fmla="*/ 95 h 287"/>
                <a:gd name="T26" fmla="*/ 173 w 365"/>
                <a:gd name="T27" fmla="*/ 7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71 h 60"/>
                <a:gd name="T16" fmla="*/ 65 w 71"/>
                <a:gd name="T17" fmla="*/ 83 h 60"/>
                <a:gd name="T18" fmla="*/ 71 w 71"/>
                <a:gd name="T19" fmla="*/ 100 h 60"/>
                <a:gd name="T20" fmla="*/ 71 w 71"/>
                <a:gd name="T21" fmla="*/ 112 h 60"/>
                <a:gd name="T22" fmla="*/ 59 w 71"/>
                <a:gd name="T23" fmla="*/ 100 h 60"/>
                <a:gd name="T24" fmla="*/ 47 w 71"/>
                <a:gd name="T25" fmla="*/ 83 h 60"/>
                <a:gd name="T26" fmla="*/ 23 w 71"/>
                <a:gd name="T27" fmla="*/ 71 h 60"/>
                <a:gd name="T28" fmla="*/ 23 w 71"/>
                <a:gd name="T29" fmla="*/ 77 h 60"/>
                <a:gd name="T30" fmla="*/ 18 w 71"/>
                <a:gd name="T31" fmla="*/ 83 h 60"/>
                <a:gd name="T32" fmla="*/ 12 w 71"/>
                <a:gd name="T33" fmla="*/ 89 h 60"/>
                <a:gd name="T34" fmla="*/ 6 w 71"/>
                <a:gd name="T35" fmla="*/ 89 h 60"/>
                <a:gd name="T36" fmla="*/ 6 w 71"/>
                <a:gd name="T37" fmla="*/ 89 h 60"/>
                <a:gd name="T38" fmla="*/ 6 w 71"/>
                <a:gd name="T39" fmla="*/ 7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95 h 162"/>
                <a:gd name="T10" fmla="*/ 96 w 161"/>
                <a:gd name="T11" fmla="*/ 101 h 162"/>
                <a:gd name="T12" fmla="*/ 102 w 161"/>
                <a:gd name="T13" fmla="*/ 113 h 162"/>
                <a:gd name="T14" fmla="*/ 108 w 161"/>
                <a:gd name="T15" fmla="*/ 128 h 162"/>
                <a:gd name="T16" fmla="*/ 120 w 161"/>
                <a:gd name="T17" fmla="*/ 152 h 162"/>
                <a:gd name="T18" fmla="*/ 143 w 161"/>
                <a:gd name="T19" fmla="*/ 188 h 162"/>
                <a:gd name="T20" fmla="*/ 155 w 161"/>
                <a:gd name="T21" fmla="*/ 228 h 162"/>
                <a:gd name="T22" fmla="*/ 161 w 161"/>
                <a:gd name="T23" fmla="*/ 255 h 162"/>
                <a:gd name="T24" fmla="*/ 161 w 161"/>
                <a:gd name="T25" fmla="*/ 264 h 162"/>
                <a:gd name="T26" fmla="*/ 96 w 161"/>
                <a:gd name="T27" fmla="*/ 164 h 162"/>
                <a:gd name="T28" fmla="*/ 30 w 161"/>
                <a:gd name="T29" fmla="*/ 9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2" name="Freeform 20"/>
            <p:cNvSpPr>
              <a:spLocks/>
            </p:cNvSpPr>
            <p:nvPr userDrawn="1"/>
          </p:nvSpPr>
          <p:spPr bwMode="auto">
            <a:xfrm>
              <a:off x="706" y="3854"/>
              <a:ext cx="59" cy="61"/>
            </a:xfrm>
            <a:custGeom>
              <a:avLst/>
              <a:gdLst>
                <a:gd name="T0" fmla="*/ 59 w 59"/>
                <a:gd name="T1" fmla="*/ 6 h 60"/>
                <a:gd name="T2" fmla="*/ 41 w 59"/>
                <a:gd name="T3" fmla="*/ 71 h 60"/>
                <a:gd name="T4" fmla="*/ 41 w 59"/>
                <a:gd name="T5" fmla="*/ 77 h 60"/>
                <a:gd name="T6" fmla="*/ 47 w 59"/>
                <a:gd name="T7" fmla="*/ 83 h 60"/>
                <a:gd name="T8" fmla="*/ 53 w 59"/>
                <a:gd name="T9" fmla="*/ 100 h 60"/>
                <a:gd name="T10" fmla="*/ 53 w 59"/>
                <a:gd name="T11" fmla="*/ 112 h 60"/>
                <a:gd name="T12" fmla="*/ 47 w 59"/>
                <a:gd name="T13" fmla="*/ 100 h 60"/>
                <a:gd name="T14" fmla="*/ 35 w 59"/>
                <a:gd name="T15" fmla="*/ 89 h 60"/>
                <a:gd name="T16" fmla="*/ 23 w 59"/>
                <a:gd name="T17" fmla="*/ 77 h 60"/>
                <a:gd name="T18" fmla="*/ 17 w 59"/>
                <a:gd name="T19" fmla="*/ 7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3" name="Freeform 21"/>
            <p:cNvSpPr>
              <a:spLocks/>
            </p:cNvSpPr>
            <p:nvPr userDrawn="1"/>
          </p:nvSpPr>
          <p:spPr bwMode="auto">
            <a:xfrm>
              <a:off x="395" y="3811"/>
              <a:ext cx="245" cy="207"/>
            </a:xfrm>
            <a:custGeom>
              <a:avLst/>
              <a:gdLst>
                <a:gd name="T0" fmla="*/ 233 w 245"/>
                <a:gd name="T1" fmla="*/ 77 h 204"/>
                <a:gd name="T2" fmla="*/ 245 w 245"/>
                <a:gd name="T3" fmla="*/ 83 h 204"/>
                <a:gd name="T4" fmla="*/ 209 w 245"/>
                <a:gd name="T5" fmla="*/ 148 h 204"/>
                <a:gd name="T6" fmla="*/ 143 w 245"/>
                <a:gd name="T7" fmla="*/ 236 h 204"/>
                <a:gd name="T8" fmla="*/ 167 w 245"/>
                <a:gd name="T9" fmla="*/ 283 h 204"/>
                <a:gd name="T10" fmla="*/ 179 w 245"/>
                <a:gd name="T11" fmla="*/ 368 h 204"/>
                <a:gd name="T12" fmla="*/ 77 w 245"/>
                <a:gd name="T13" fmla="*/ 236 h 204"/>
                <a:gd name="T14" fmla="*/ 47 w 245"/>
                <a:gd name="T15" fmla="*/ 148 h 204"/>
                <a:gd name="T16" fmla="*/ 89 w 245"/>
                <a:gd name="T17" fmla="*/ 112 h 204"/>
                <a:gd name="T18" fmla="*/ 59 w 245"/>
                <a:gd name="T19" fmla="*/ 7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77 h 204"/>
                <a:gd name="T50" fmla="*/ 233 w 245"/>
                <a:gd name="T51" fmla="*/ 7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350230" name="Rectangle 22"/>
          <p:cNvSpPr>
            <a:spLocks noGrp="1" noChangeArrowheads="1"/>
          </p:cNvSpPr>
          <p:nvPr>
            <p:ph type="ctrTitle" sz="quarter"/>
          </p:nvPr>
        </p:nvSpPr>
        <p:spPr>
          <a:xfrm>
            <a:off x="457200" y="1447800"/>
            <a:ext cx="8229600" cy="1736725"/>
          </a:xfrm>
        </p:spPr>
        <p:txBody>
          <a:bodyPr/>
          <a:lstStyle>
            <a:lvl1pPr>
              <a:defRPr sz="5400"/>
            </a:lvl1pPr>
          </a:lstStyle>
          <a:p>
            <a:r>
              <a:rPr lang="en-GB"/>
              <a:t>Click to edit Master title style</a:t>
            </a:r>
          </a:p>
        </p:txBody>
      </p:sp>
      <p:sp>
        <p:nvSpPr>
          <p:cNvPr id="35023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GB"/>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GB"/>
          </a:p>
        </p:txBody>
      </p:sp>
      <p:sp>
        <p:nvSpPr>
          <p:cNvPr id="25" name="Rectangle 25"/>
          <p:cNvSpPr>
            <a:spLocks noGrp="1" noChangeArrowheads="1"/>
          </p:cNvSpPr>
          <p:nvPr>
            <p:ph type="sldNum" sz="quarter" idx="11"/>
          </p:nvPr>
        </p:nvSpPr>
        <p:spPr/>
        <p:txBody>
          <a:bodyPr/>
          <a:lstStyle>
            <a:lvl1pPr>
              <a:defRPr smtClean="0"/>
            </a:lvl1pPr>
          </a:lstStyle>
          <a:p>
            <a:pPr>
              <a:defRPr/>
            </a:pPr>
            <a:fld id="{645E102D-04FA-470B-8895-C569E16A6355}" type="slidenum">
              <a:rPr lang="en-GB"/>
              <a:pPr>
                <a:defRPr/>
              </a:pPr>
              <a:t>‹#›</a:t>
            </a:fld>
            <a:endParaRPr lang="en-GB"/>
          </a:p>
        </p:txBody>
      </p:sp>
      <p:sp>
        <p:nvSpPr>
          <p:cNvPr id="26" name="Rectangle 26"/>
          <p:cNvSpPr>
            <a:spLocks noGrp="1" noChangeArrowheads="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1111819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5F36328C-F22B-4CF9-85C5-8F67CE160F5D}" type="slidenum">
              <a:rPr lang="en-GB"/>
              <a:pPr>
                <a:defRPr/>
              </a:pPr>
              <a:t>‹#›</a:t>
            </a:fld>
            <a:endParaRPr lang="en-GB"/>
          </a:p>
        </p:txBody>
      </p:sp>
    </p:spTree>
    <p:extLst>
      <p:ext uri="{BB962C8B-B14F-4D97-AF65-F5344CB8AC3E}">
        <p14:creationId xmlns:p14="http://schemas.microsoft.com/office/powerpoint/2010/main" val="22764619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10165EB0-62C3-461F-B65A-CC2230F7698E}" type="slidenum">
              <a:rPr lang="en-GB"/>
              <a:pPr>
                <a:defRPr/>
              </a:pPr>
              <a:t>‹#›</a:t>
            </a:fld>
            <a:endParaRPr lang="en-GB"/>
          </a:p>
        </p:txBody>
      </p:sp>
    </p:spTree>
    <p:extLst>
      <p:ext uri="{BB962C8B-B14F-4D97-AF65-F5344CB8AC3E}">
        <p14:creationId xmlns:p14="http://schemas.microsoft.com/office/powerpoint/2010/main" val="2834927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ECBCC11A-3B90-4340-BFE9-06EF1A270A8E}" type="slidenum">
              <a:rPr lang="en-GB"/>
              <a:pPr>
                <a:defRPr/>
              </a:pPr>
              <a:t>‹#›</a:t>
            </a:fld>
            <a:endParaRPr lang="en-GB"/>
          </a:p>
        </p:txBody>
      </p:sp>
    </p:spTree>
    <p:extLst>
      <p:ext uri="{BB962C8B-B14F-4D97-AF65-F5344CB8AC3E}">
        <p14:creationId xmlns:p14="http://schemas.microsoft.com/office/powerpoint/2010/main" val="17056420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GB"/>
          </a:p>
        </p:txBody>
      </p:sp>
      <p:sp>
        <p:nvSpPr>
          <p:cNvPr id="8" name="Rectangle 25"/>
          <p:cNvSpPr>
            <a:spLocks noGrp="1" noChangeArrowheads="1"/>
          </p:cNvSpPr>
          <p:nvPr>
            <p:ph type="ftr" sz="quarter" idx="11"/>
          </p:nvPr>
        </p:nvSpPr>
        <p:spPr>
          <a:ln/>
        </p:spPr>
        <p:txBody>
          <a:bodyPr/>
          <a:lstStyle>
            <a:lvl1pPr>
              <a:defRPr/>
            </a:lvl1pPr>
          </a:lstStyle>
          <a:p>
            <a:pPr>
              <a:defRPr/>
            </a:pPr>
            <a:endParaRPr lang="en-GB"/>
          </a:p>
        </p:txBody>
      </p:sp>
      <p:sp>
        <p:nvSpPr>
          <p:cNvPr id="9" name="Rectangle 26"/>
          <p:cNvSpPr>
            <a:spLocks noGrp="1" noChangeArrowheads="1"/>
          </p:cNvSpPr>
          <p:nvPr>
            <p:ph type="sldNum" sz="quarter" idx="12"/>
          </p:nvPr>
        </p:nvSpPr>
        <p:spPr>
          <a:ln/>
        </p:spPr>
        <p:txBody>
          <a:bodyPr/>
          <a:lstStyle>
            <a:lvl1pPr>
              <a:defRPr/>
            </a:lvl1pPr>
          </a:lstStyle>
          <a:p>
            <a:pPr>
              <a:defRPr/>
            </a:pPr>
            <a:fld id="{6D814CB2-39F9-4A30-93F7-674898C39876}" type="slidenum">
              <a:rPr lang="en-GB"/>
              <a:pPr>
                <a:defRPr/>
              </a:pPr>
              <a:t>‹#›</a:t>
            </a:fld>
            <a:endParaRPr lang="en-GB"/>
          </a:p>
        </p:txBody>
      </p:sp>
    </p:spTree>
    <p:extLst>
      <p:ext uri="{BB962C8B-B14F-4D97-AF65-F5344CB8AC3E}">
        <p14:creationId xmlns:p14="http://schemas.microsoft.com/office/powerpoint/2010/main" val="4015489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GB"/>
          </a:p>
        </p:txBody>
      </p:sp>
      <p:sp>
        <p:nvSpPr>
          <p:cNvPr id="4" name="Rectangle 25"/>
          <p:cNvSpPr>
            <a:spLocks noGrp="1" noChangeArrowheads="1"/>
          </p:cNvSpPr>
          <p:nvPr>
            <p:ph type="ftr" sz="quarter" idx="11"/>
          </p:nvPr>
        </p:nvSpPr>
        <p:spPr>
          <a:ln/>
        </p:spPr>
        <p:txBody>
          <a:bodyPr/>
          <a:lstStyle>
            <a:lvl1pPr>
              <a:defRPr/>
            </a:lvl1pPr>
          </a:lstStyle>
          <a:p>
            <a:pPr>
              <a:defRPr/>
            </a:pPr>
            <a:endParaRPr lang="en-GB"/>
          </a:p>
        </p:txBody>
      </p:sp>
      <p:sp>
        <p:nvSpPr>
          <p:cNvPr id="5" name="Rectangle 26"/>
          <p:cNvSpPr>
            <a:spLocks noGrp="1" noChangeArrowheads="1"/>
          </p:cNvSpPr>
          <p:nvPr>
            <p:ph type="sldNum" sz="quarter" idx="12"/>
          </p:nvPr>
        </p:nvSpPr>
        <p:spPr>
          <a:ln/>
        </p:spPr>
        <p:txBody>
          <a:bodyPr/>
          <a:lstStyle>
            <a:lvl1pPr>
              <a:defRPr/>
            </a:lvl1pPr>
          </a:lstStyle>
          <a:p>
            <a:pPr>
              <a:defRPr/>
            </a:pPr>
            <a:fld id="{C1695D29-09F6-4436-A642-21A0F2774B6B}" type="slidenum">
              <a:rPr lang="en-GB"/>
              <a:pPr>
                <a:defRPr/>
              </a:pPr>
              <a:t>‹#›</a:t>
            </a:fld>
            <a:endParaRPr lang="en-GB"/>
          </a:p>
        </p:txBody>
      </p:sp>
    </p:spTree>
    <p:extLst>
      <p:ext uri="{BB962C8B-B14F-4D97-AF65-F5344CB8AC3E}">
        <p14:creationId xmlns:p14="http://schemas.microsoft.com/office/powerpoint/2010/main" val="428200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EDEC2CF-B0EE-4D1C-83E9-F9E205BD75FA}" type="slidenum">
              <a:rPr lang="en-US"/>
              <a:pPr>
                <a:defRPr/>
              </a:pPr>
              <a:t>‹#›</a:t>
            </a:fld>
            <a:endParaRPr lang="en-US"/>
          </a:p>
        </p:txBody>
      </p:sp>
    </p:spTree>
    <p:extLst>
      <p:ext uri="{BB962C8B-B14F-4D97-AF65-F5344CB8AC3E}">
        <p14:creationId xmlns:p14="http://schemas.microsoft.com/office/powerpoint/2010/main" val="30222788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GB"/>
          </a:p>
        </p:txBody>
      </p:sp>
      <p:sp>
        <p:nvSpPr>
          <p:cNvPr id="3" name="Rectangle 25"/>
          <p:cNvSpPr>
            <a:spLocks noGrp="1" noChangeArrowheads="1"/>
          </p:cNvSpPr>
          <p:nvPr>
            <p:ph type="ftr" sz="quarter" idx="11"/>
          </p:nvPr>
        </p:nvSpPr>
        <p:spPr>
          <a:ln/>
        </p:spPr>
        <p:txBody>
          <a:bodyPr/>
          <a:lstStyle>
            <a:lvl1pPr>
              <a:defRPr/>
            </a:lvl1pPr>
          </a:lstStyle>
          <a:p>
            <a:pPr>
              <a:defRPr/>
            </a:pPr>
            <a:endParaRPr lang="en-GB"/>
          </a:p>
        </p:txBody>
      </p:sp>
      <p:sp>
        <p:nvSpPr>
          <p:cNvPr id="4" name="Rectangle 26"/>
          <p:cNvSpPr>
            <a:spLocks noGrp="1" noChangeArrowheads="1"/>
          </p:cNvSpPr>
          <p:nvPr>
            <p:ph type="sldNum" sz="quarter" idx="12"/>
          </p:nvPr>
        </p:nvSpPr>
        <p:spPr>
          <a:ln/>
        </p:spPr>
        <p:txBody>
          <a:bodyPr/>
          <a:lstStyle>
            <a:lvl1pPr>
              <a:defRPr/>
            </a:lvl1pPr>
          </a:lstStyle>
          <a:p>
            <a:pPr>
              <a:defRPr/>
            </a:pPr>
            <a:fld id="{6D9917A8-C7D6-41BA-8191-150355DCCD68}" type="slidenum">
              <a:rPr lang="en-GB"/>
              <a:pPr>
                <a:defRPr/>
              </a:pPr>
              <a:t>‹#›</a:t>
            </a:fld>
            <a:endParaRPr lang="en-GB"/>
          </a:p>
        </p:txBody>
      </p:sp>
    </p:spTree>
    <p:extLst>
      <p:ext uri="{BB962C8B-B14F-4D97-AF65-F5344CB8AC3E}">
        <p14:creationId xmlns:p14="http://schemas.microsoft.com/office/powerpoint/2010/main" val="6655480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E4818611-9005-464B-881B-C15056F380A0}" type="slidenum">
              <a:rPr lang="en-GB"/>
              <a:pPr>
                <a:defRPr/>
              </a:pPr>
              <a:t>‹#›</a:t>
            </a:fld>
            <a:endParaRPr lang="en-GB"/>
          </a:p>
        </p:txBody>
      </p:sp>
    </p:spTree>
    <p:extLst>
      <p:ext uri="{BB962C8B-B14F-4D97-AF65-F5344CB8AC3E}">
        <p14:creationId xmlns:p14="http://schemas.microsoft.com/office/powerpoint/2010/main" val="11444657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E3E4B188-77AB-4F87-8453-4EF918227375}" type="slidenum">
              <a:rPr lang="en-GB"/>
              <a:pPr>
                <a:defRPr/>
              </a:pPr>
              <a:t>‹#›</a:t>
            </a:fld>
            <a:endParaRPr lang="en-GB"/>
          </a:p>
        </p:txBody>
      </p:sp>
    </p:spTree>
    <p:extLst>
      <p:ext uri="{BB962C8B-B14F-4D97-AF65-F5344CB8AC3E}">
        <p14:creationId xmlns:p14="http://schemas.microsoft.com/office/powerpoint/2010/main" val="40740561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789387B7-F7F3-4718-A5C5-A06C61B901B6}" type="slidenum">
              <a:rPr lang="en-GB"/>
              <a:pPr>
                <a:defRPr/>
              </a:pPr>
              <a:t>‹#›</a:t>
            </a:fld>
            <a:endParaRPr lang="en-GB"/>
          </a:p>
        </p:txBody>
      </p:sp>
    </p:spTree>
    <p:extLst>
      <p:ext uri="{BB962C8B-B14F-4D97-AF65-F5344CB8AC3E}">
        <p14:creationId xmlns:p14="http://schemas.microsoft.com/office/powerpoint/2010/main" val="40602607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70B602FB-6E5B-4725-8A1D-B2B065D0780C}" type="slidenum">
              <a:rPr lang="en-GB"/>
              <a:pPr>
                <a:defRPr/>
              </a:pPr>
              <a:t>‹#›</a:t>
            </a:fld>
            <a:endParaRPr lang="en-GB"/>
          </a:p>
        </p:txBody>
      </p:sp>
    </p:spTree>
    <p:extLst>
      <p:ext uri="{BB962C8B-B14F-4D97-AF65-F5344CB8AC3E}">
        <p14:creationId xmlns:p14="http://schemas.microsoft.com/office/powerpoint/2010/main" val="4382696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938 w 6027"/>
                <a:gd name="T1" fmla="*/ 1 h 2296"/>
                <a:gd name="T2" fmla="*/ 0 w 6027"/>
                <a:gd name="T3" fmla="*/ 1 h 2296"/>
                <a:gd name="T4" fmla="*/ 0 w 6027"/>
                <a:gd name="T5" fmla="*/ 0 h 2296"/>
                <a:gd name="T6" fmla="*/ 938 w 6027"/>
                <a:gd name="T7" fmla="*/ 0 h 2296"/>
                <a:gd name="T8" fmla="*/ 938 w 6027"/>
                <a:gd name="T9" fmla="*/ 1 h 2296"/>
                <a:gd name="T10" fmla="*/ 93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cs typeface="+mn-cs"/>
              </a:endParaRPr>
            </a:p>
          </p:txBody>
        </p:sp>
      </p:grpSp>
      <p:sp>
        <p:nvSpPr>
          <p:cNvPr id="7" name="Freeform 5"/>
          <p:cNvSpPr>
            <a:spLocks/>
          </p:cNvSpPr>
          <p:nvPr/>
        </p:nvSpPr>
        <p:spPr bwMode="hidden">
          <a:xfrm>
            <a:off x="6242050" y="6269038"/>
            <a:ext cx="28956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cs typeface="+mn-cs"/>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778 h 353"/>
                  <a:gd name="T4" fmla="*/ 24 w 186"/>
                  <a:gd name="T5" fmla="*/ 3051 h 353"/>
                  <a:gd name="T6" fmla="*/ 18 w 186"/>
                  <a:gd name="T7" fmla="*/ 6605 h 353"/>
                  <a:gd name="T8" fmla="*/ 42 w 186"/>
                  <a:gd name="T9" fmla="*/ 11467 h 353"/>
                  <a:gd name="T10" fmla="*/ 48 w 186"/>
                  <a:gd name="T11" fmla="*/ 16235 h 353"/>
                  <a:gd name="T12" fmla="*/ 0 w 186"/>
                  <a:gd name="T13" fmla="*/ 35480 h 353"/>
                  <a:gd name="T14" fmla="*/ 54 w 186"/>
                  <a:gd name="T15" fmla="*/ 23465 h 353"/>
                  <a:gd name="T16" fmla="*/ 84 w 186"/>
                  <a:gd name="T17" fmla="*/ 21659 h 353"/>
                  <a:gd name="T18" fmla="*/ 126 w 186"/>
                  <a:gd name="T19" fmla="*/ 12706 h 353"/>
                  <a:gd name="T20" fmla="*/ 144 w 186"/>
                  <a:gd name="T21" fmla="*/ 12021 h 353"/>
                  <a:gd name="T22" fmla="*/ 144 w 186"/>
                  <a:gd name="T23" fmla="*/ 9069 h 353"/>
                  <a:gd name="T24" fmla="*/ 186 w 186"/>
                  <a:gd name="T25" fmla="*/ 6605 h 353"/>
                  <a:gd name="T26" fmla="*/ 162 w 186"/>
                  <a:gd name="T27" fmla="*/ 599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66 h 66"/>
                  <a:gd name="T8" fmla="*/ 6 w 155"/>
                  <a:gd name="T9" fmla="*/ 1923 h 66"/>
                  <a:gd name="T10" fmla="*/ 0 w 155"/>
                  <a:gd name="T11" fmla="*/ 2633 h 66"/>
                  <a:gd name="T12" fmla="*/ 78 w 155"/>
                  <a:gd name="T13" fmla="*/ 6453 h 66"/>
                  <a:gd name="T14" fmla="*/ 96 w 155"/>
                  <a:gd name="T15" fmla="*/ 4542 h 66"/>
                  <a:gd name="T16" fmla="*/ 155 w 155"/>
                  <a:gd name="T17" fmla="*/ 7178 h 66"/>
                  <a:gd name="T18" fmla="*/ 126 w 155"/>
                  <a:gd name="T19" fmla="*/ 263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6" name="Freeform 13"/>
              <p:cNvSpPr>
                <a:spLocks/>
              </p:cNvSpPr>
              <p:nvPr userDrawn="1"/>
            </p:nvSpPr>
            <p:spPr bwMode="ltGray">
              <a:xfrm>
                <a:off x="2486" y="3859"/>
                <a:ext cx="42" cy="81"/>
              </a:xfrm>
              <a:custGeom>
                <a:avLst/>
                <a:gdLst>
                  <a:gd name="T0" fmla="*/ 6 w 42"/>
                  <a:gd name="T1" fmla="*/ 4578 h 72"/>
                  <a:gd name="T2" fmla="*/ 0 w 42"/>
                  <a:gd name="T3" fmla="*/ 2373 h 72"/>
                  <a:gd name="T4" fmla="*/ 12 w 42"/>
                  <a:gd name="T5" fmla="*/ 822 h 72"/>
                  <a:gd name="T6" fmla="*/ 0 w 42"/>
                  <a:gd name="T7" fmla="*/ 822 h 72"/>
                  <a:gd name="T8" fmla="*/ 12 w 42"/>
                  <a:gd name="T9" fmla="*/ 822 h 72"/>
                  <a:gd name="T10" fmla="*/ 24 w 42"/>
                  <a:gd name="T11" fmla="*/ 822 h 72"/>
                  <a:gd name="T12" fmla="*/ 36 w 42"/>
                  <a:gd name="T13" fmla="*/ 822 h 72"/>
                  <a:gd name="T14" fmla="*/ 42 w 42"/>
                  <a:gd name="T15" fmla="*/ 0 h 72"/>
                  <a:gd name="T16" fmla="*/ 30 w 42"/>
                  <a:gd name="T17" fmla="*/ 2373 h 72"/>
                  <a:gd name="T18" fmla="*/ 42 w 42"/>
                  <a:gd name="T19" fmla="*/ 6103 h 72"/>
                  <a:gd name="T20" fmla="*/ 12 w 42"/>
                  <a:gd name="T21" fmla="*/ 8946 h 72"/>
                  <a:gd name="T22" fmla="*/ 6 w 42"/>
                  <a:gd name="T23" fmla="*/ 4578 h 72"/>
                  <a:gd name="T24" fmla="*/ 6 w 42"/>
                  <a:gd name="T25" fmla="*/ 4578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cs typeface="+mn-cs"/>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101 h 287"/>
                <a:gd name="T4" fmla="*/ 66 w 365"/>
                <a:gd name="T5" fmla="*/ 195 h 287"/>
                <a:gd name="T6" fmla="*/ 143 w 365"/>
                <a:gd name="T7" fmla="*/ 320 h 287"/>
                <a:gd name="T8" fmla="*/ 191 w 365"/>
                <a:gd name="T9" fmla="*/ 296 h 287"/>
                <a:gd name="T10" fmla="*/ 341 w 365"/>
                <a:gd name="T11" fmla="*/ 505 h 287"/>
                <a:gd name="T12" fmla="*/ 305 w 365"/>
                <a:gd name="T13" fmla="*/ 308 h 287"/>
                <a:gd name="T14" fmla="*/ 365 w 365"/>
                <a:gd name="T15" fmla="*/ 231 h 287"/>
                <a:gd name="T16" fmla="*/ 359 w 365"/>
                <a:gd name="T17" fmla="*/ 222 h 287"/>
                <a:gd name="T18" fmla="*/ 335 w 365"/>
                <a:gd name="T19" fmla="*/ 204 h 287"/>
                <a:gd name="T20" fmla="*/ 299 w 365"/>
                <a:gd name="T21" fmla="*/ 154 h 287"/>
                <a:gd name="T22" fmla="*/ 257 w 365"/>
                <a:gd name="T23" fmla="*/ 118 h 287"/>
                <a:gd name="T24" fmla="*/ 215 w 365"/>
                <a:gd name="T25" fmla="*/ 95 h 287"/>
                <a:gd name="T26" fmla="*/ 173 w 365"/>
                <a:gd name="T27" fmla="*/ 7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71 h 60"/>
                <a:gd name="T16" fmla="*/ 65 w 71"/>
                <a:gd name="T17" fmla="*/ 83 h 60"/>
                <a:gd name="T18" fmla="*/ 71 w 71"/>
                <a:gd name="T19" fmla="*/ 100 h 60"/>
                <a:gd name="T20" fmla="*/ 71 w 71"/>
                <a:gd name="T21" fmla="*/ 112 h 60"/>
                <a:gd name="T22" fmla="*/ 59 w 71"/>
                <a:gd name="T23" fmla="*/ 100 h 60"/>
                <a:gd name="T24" fmla="*/ 47 w 71"/>
                <a:gd name="T25" fmla="*/ 83 h 60"/>
                <a:gd name="T26" fmla="*/ 23 w 71"/>
                <a:gd name="T27" fmla="*/ 71 h 60"/>
                <a:gd name="T28" fmla="*/ 23 w 71"/>
                <a:gd name="T29" fmla="*/ 77 h 60"/>
                <a:gd name="T30" fmla="*/ 18 w 71"/>
                <a:gd name="T31" fmla="*/ 83 h 60"/>
                <a:gd name="T32" fmla="*/ 12 w 71"/>
                <a:gd name="T33" fmla="*/ 89 h 60"/>
                <a:gd name="T34" fmla="*/ 6 w 71"/>
                <a:gd name="T35" fmla="*/ 89 h 60"/>
                <a:gd name="T36" fmla="*/ 6 w 71"/>
                <a:gd name="T37" fmla="*/ 89 h 60"/>
                <a:gd name="T38" fmla="*/ 6 w 71"/>
                <a:gd name="T39" fmla="*/ 7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95 h 162"/>
                <a:gd name="T10" fmla="*/ 96 w 161"/>
                <a:gd name="T11" fmla="*/ 101 h 162"/>
                <a:gd name="T12" fmla="*/ 102 w 161"/>
                <a:gd name="T13" fmla="*/ 113 h 162"/>
                <a:gd name="T14" fmla="*/ 108 w 161"/>
                <a:gd name="T15" fmla="*/ 128 h 162"/>
                <a:gd name="T16" fmla="*/ 120 w 161"/>
                <a:gd name="T17" fmla="*/ 152 h 162"/>
                <a:gd name="T18" fmla="*/ 143 w 161"/>
                <a:gd name="T19" fmla="*/ 188 h 162"/>
                <a:gd name="T20" fmla="*/ 155 w 161"/>
                <a:gd name="T21" fmla="*/ 228 h 162"/>
                <a:gd name="T22" fmla="*/ 161 w 161"/>
                <a:gd name="T23" fmla="*/ 255 h 162"/>
                <a:gd name="T24" fmla="*/ 161 w 161"/>
                <a:gd name="T25" fmla="*/ 264 h 162"/>
                <a:gd name="T26" fmla="*/ 96 w 161"/>
                <a:gd name="T27" fmla="*/ 164 h 162"/>
                <a:gd name="T28" fmla="*/ 30 w 161"/>
                <a:gd name="T29" fmla="*/ 9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2" name="Freeform 20"/>
            <p:cNvSpPr>
              <a:spLocks/>
            </p:cNvSpPr>
            <p:nvPr userDrawn="1"/>
          </p:nvSpPr>
          <p:spPr bwMode="auto">
            <a:xfrm>
              <a:off x="706" y="3854"/>
              <a:ext cx="59" cy="61"/>
            </a:xfrm>
            <a:custGeom>
              <a:avLst/>
              <a:gdLst>
                <a:gd name="T0" fmla="*/ 59 w 59"/>
                <a:gd name="T1" fmla="*/ 6 h 60"/>
                <a:gd name="T2" fmla="*/ 41 w 59"/>
                <a:gd name="T3" fmla="*/ 71 h 60"/>
                <a:gd name="T4" fmla="*/ 41 w 59"/>
                <a:gd name="T5" fmla="*/ 77 h 60"/>
                <a:gd name="T6" fmla="*/ 47 w 59"/>
                <a:gd name="T7" fmla="*/ 83 h 60"/>
                <a:gd name="T8" fmla="*/ 53 w 59"/>
                <a:gd name="T9" fmla="*/ 100 h 60"/>
                <a:gd name="T10" fmla="*/ 53 w 59"/>
                <a:gd name="T11" fmla="*/ 112 h 60"/>
                <a:gd name="T12" fmla="*/ 47 w 59"/>
                <a:gd name="T13" fmla="*/ 100 h 60"/>
                <a:gd name="T14" fmla="*/ 35 w 59"/>
                <a:gd name="T15" fmla="*/ 89 h 60"/>
                <a:gd name="T16" fmla="*/ 23 w 59"/>
                <a:gd name="T17" fmla="*/ 77 h 60"/>
                <a:gd name="T18" fmla="*/ 17 w 59"/>
                <a:gd name="T19" fmla="*/ 7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3" name="Freeform 21"/>
            <p:cNvSpPr>
              <a:spLocks/>
            </p:cNvSpPr>
            <p:nvPr userDrawn="1"/>
          </p:nvSpPr>
          <p:spPr bwMode="auto">
            <a:xfrm>
              <a:off x="395" y="3811"/>
              <a:ext cx="245" cy="207"/>
            </a:xfrm>
            <a:custGeom>
              <a:avLst/>
              <a:gdLst>
                <a:gd name="T0" fmla="*/ 233 w 245"/>
                <a:gd name="T1" fmla="*/ 77 h 204"/>
                <a:gd name="T2" fmla="*/ 245 w 245"/>
                <a:gd name="T3" fmla="*/ 83 h 204"/>
                <a:gd name="T4" fmla="*/ 209 w 245"/>
                <a:gd name="T5" fmla="*/ 148 h 204"/>
                <a:gd name="T6" fmla="*/ 143 w 245"/>
                <a:gd name="T7" fmla="*/ 236 h 204"/>
                <a:gd name="T8" fmla="*/ 167 w 245"/>
                <a:gd name="T9" fmla="*/ 283 h 204"/>
                <a:gd name="T10" fmla="*/ 179 w 245"/>
                <a:gd name="T11" fmla="*/ 368 h 204"/>
                <a:gd name="T12" fmla="*/ 77 w 245"/>
                <a:gd name="T13" fmla="*/ 236 h 204"/>
                <a:gd name="T14" fmla="*/ 47 w 245"/>
                <a:gd name="T15" fmla="*/ 148 h 204"/>
                <a:gd name="T16" fmla="*/ 89 w 245"/>
                <a:gd name="T17" fmla="*/ 112 h 204"/>
                <a:gd name="T18" fmla="*/ 59 w 245"/>
                <a:gd name="T19" fmla="*/ 7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77 h 204"/>
                <a:gd name="T50" fmla="*/ 233 w 245"/>
                <a:gd name="T51" fmla="*/ 7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368662" name="Rectangle 22"/>
          <p:cNvSpPr>
            <a:spLocks noGrp="1" noChangeArrowheads="1"/>
          </p:cNvSpPr>
          <p:nvPr>
            <p:ph type="ctrTitle" sz="quarter"/>
          </p:nvPr>
        </p:nvSpPr>
        <p:spPr>
          <a:xfrm>
            <a:off x="457200" y="1447800"/>
            <a:ext cx="8229600" cy="1736725"/>
          </a:xfrm>
        </p:spPr>
        <p:txBody>
          <a:bodyPr/>
          <a:lstStyle>
            <a:lvl1pPr>
              <a:defRPr sz="5400"/>
            </a:lvl1pPr>
          </a:lstStyle>
          <a:p>
            <a:r>
              <a:rPr lang="en-GB"/>
              <a:t>Click to edit Master title style</a:t>
            </a:r>
          </a:p>
        </p:txBody>
      </p:sp>
      <p:sp>
        <p:nvSpPr>
          <p:cNvPr id="36866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GB"/>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GB"/>
          </a:p>
        </p:txBody>
      </p:sp>
      <p:sp>
        <p:nvSpPr>
          <p:cNvPr id="25" name="Rectangle 25"/>
          <p:cNvSpPr>
            <a:spLocks noGrp="1" noChangeArrowheads="1"/>
          </p:cNvSpPr>
          <p:nvPr>
            <p:ph type="sldNum" sz="quarter" idx="11"/>
          </p:nvPr>
        </p:nvSpPr>
        <p:spPr/>
        <p:txBody>
          <a:bodyPr/>
          <a:lstStyle>
            <a:lvl1pPr>
              <a:defRPr smtClean="0"/>
            </a:lvl1pPr>
          </a:lstStyle>
          <a:p>
            <a:pPr>
              <a:defRPr/>
            </a:pPr>
            <a:fld id="{C064ED7B-B2BC-4518-888E-72C1DE4B5865}" type="slidenum">
              <a:rPr lang="en-GB"/>
              <a:pPr>
                <a:defRPr/>
              </a:pPr>
              <a:t>‹#›</a:t>
            </a:fld>
            <a:endParaRPr lang="en-GB"/>
          </a:p>
        </p:txBody>
      </p:sp>
      <p:sp>
        <p:nvSpPr>
          <p:cNvPr id="26" name="Rectangle 26"/>
          <p:cNvSpPr>
            <a:spLocks noGrp="1" noChangeArrowheads="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20681107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9BCFFD34-F560-40C2-BFDC-E2BF529F630D}" type="slidenum">
              <a:rPr lang="en-GB"/>
              <a:pPr>
                <a:defRPr/>
              </a:pPr>
              <a:t>‹#›</a:t>
            </a:fld>
            <a:endParaRPr lang="en-GB"/>
          </a:p>
        </p:txBody>
      </p:sp>
    </p:spTree>
    <p:extLst>
      <p:ext uri="{BB962C8B-B14F-4D97-AF65-F5344CB8AC3E}">
        <p14:creationId xmlns:p14="http://schemas.microsoft.com/office/powerpoint/2010/main" val="24332580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BBBA68B4-236A-413A-B418-612B4A2DC35A}" type="slidenum">
              <a:rPr lang="en-GB"/>
              <a:pPr>
                <a:defRPr/>
              </a:pPr>
              <a:t>‹#›</a:t>
            </a:fld>
            <a:endParaRPr lang="en-GB"/>
          </a:p>
        </p:txBody>
      </p:sp>
    </p:spTree>
    <p:extLst>
      <p:ext uri="{BB962C8B-B14F-4D97-AF65-F5344CB8AC3E}">
        <p14:creationId xmlns:p14="http://schemas.microsoft.com/office/powerpoint/2010/main" val="7037940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04405958-A1B7-44FD-BDBE-EAB8B9B242E7}" type="slidenum">
              <a:rPr lang="en-GB"/>
              <a:pPr>
                <a:defRPr/>
              </a:pPr>
              <a:t>‹#›</a:t>
            </a:fld>
            <a:endParaRPr lang="en-GB"/>
          </a:p>
        </p:txBody>
      </p:sp>
    </p:spTree>
    <p:extLst>
      <p:ext uri="{BB962C8B-B14F-4D97-AF65-F5344CB8AC3E}">
        <p14:creationId xmlns:p14="http://schemas.microsoft.com/office/powerpoint/2010/main" val="265553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GB"/>
          </a:p>
        </p:txBody>
      </p:sp>
      <p:sp>
        <p:nvSpPr>
          <p:cNvPr id="8" name="Rectangle 25"/>
          <p:cNvSpPr>
            <a:spLocks noGrp="1" noChangeArrowheads="1"/>
          </p:cNvSpPr>
          <p:nvPr>
            <p:ph type="ftr" sz="quarter" idx="11"/>
          </p:nvPr>
        </p:nvSpPr>
        <p:spPr>
          <a:ln/>
        </p:spPr>
        <p:txBody>
          <a:bodyPr/>
          <a:lstStyle>
            <a:lvl1pPr>
              <a:defRPr/>
            </a:lvl1pPr>
          </a:lstStyle>
          <a:p>
            <a:pPr>
              <a:defRPr/>
            </a:pPr>
            <a:endParaRPr lang="en-GB"/>
          </a:p>
        </p:txBody>
      </p:sp>
      <p:sp>
        <p:nvSpPr>
          <p:cNvPr id="9" name="Rectangle 26"/>
          <p:cNvSpPr>
            <a:spLocks noGrp="1" noChangeArrowheads="1"/>
          </p:cNvSpPr>
          <p:nvPr>
            <p:ph type="sldNum" sz="quarter" idx="12"/>
          </p:nvPr>
        </p:nvSpPr>
        <p:spPr>
          <a:ln/>
        </p:spPr>
        <p:txBody>
          <a:bodyPr/>
          <a:lstStyle>
            <a:lvl1pPr>
              <a:defRPr/>
            </a:lvl1pPr>
          </a:lstStyle>
          <a:p>
            <a:pPr>
              <a:defRPr/>
            </a:pPr>
            <a:fld id="{727E5F2A-FB10-4B26-9879-3BE53F51E875}" type="slidenum">
              <a:rPr lang="en-GB"/>
              <a:pPr>
                <a:defRPr/>
              </a:pPr>
              <a:t>‹#›</a:t>
            </a:fld>
            <a:endParaRPr lang="en-GB"/>
          </a:p>
        </p:txBody>
      </p:sp>
    </p:spTree>
    <p:extLst>
      <p:ext uri="{BB962C8B-B14F-4D97-AF65-F5344CB8AC3E}">
        <p14:creationId xmlns:p14="http://schemas.microsoft.com/office/powerpoint/2010/main" val="2351749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72C3F7E-7B76-4746-8955-C5C55D3DC6BC}" type="slidenum">
              <a:rPr lang="en-US"/>
              <a:pPr>
                <a:defRPr/>
              </a:pPr>
              <a:t>‹#›</a:t>
            </a:fld>
            <a:endParaRPr lang="en-US"/>
          </a:p>
        </p:txBody>
      </p:sp>
    </p:spTree>
    <p:extLst>
      <p:ext uri="{BB962C8B-B14F-4D97-AF65-F5344CB8AC3E}">
        <p14:creationId xmlns:p14="http://schemas.microsoft.com/office/powerpoint/2010/main" val="17574960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GB"/>
          </a:p>
        </p:txBody>
      </p:sp>
      <p:sp>
        <p:nvSpPr>
          <p:cNvPr id="4" name="Rectangle 25"/>
          <p:cNvSpPr>
            <a:spLocks noGrp="1" noChangeArrowheads="1"/>
          </p:cNvSpPr>
          <p:nvPr>
            <p:ph type="ftr" sz="quarter" idx="11"/>
          </p:nvPr>
        </p:nvSpPr>
        <p:spPr>
          <a:ln/>
        </p:spPr>
        <p:txBody>
          <a:bodyPr/>
          <a:lstStyle>
            <a:lvl1pPr>
              <a:defRPr/>
            </a:lvl1pPr>
          </a:lstStyle>
          <a:p>
            <a:pPr>
              <a:defRPr/>
            </a:pPr>
            <a:endParaRPr lang="en-GB"/>
          </a:p>
        </p:txBody>
      </p:sp>
      <p:sp>
        <p:nvSpPr>
          <p:cNvPr id="5" name="Rectangle 26"/>
          <p:cNvSpPr>
            <a:spLocks noGrp="1" noChangeArrowheads="1"/>
          </p:cNvSpPr>
          <p:nvPr>
            <p:ph type="sldNum" sz="quarter" idx="12"/>
          </p:nvPr>
        </p:nvSpPr>
        <p:spPr>
          <a:ln/>
        </p:spPr>
        <p:txBody>
          <a:bodyPr/>
          <a:lstStyle>
            <a:lvl1pPr>
              <a:defRPr/>
            </a:lvl1pPr>
          </a:lstStyle>
          <a:p>
            <a:pPr>
              <a:defRPr/>
            </a:pPr>
            <a:fld id="{79AB4A75-ADA9-49B2-A97C-73D34427DFCC}" type="slidenum">
              <a:rPr lang="en-GB"/>
              <a:pPr>
                <a:defRPr/>
              </a:pPr>
              <a:t>‹#›</a:t>
            </a:fld>
            <a:endParaRPr lang="en-GB"/>
          </a:p>
        </p:txBody>
      </p:sp>
    </p:spTree>
    <p:extLst>
      <p:ext uri="{BB962C8B-B14F-4D97-AF65-F5344CB8AC3E}">
        <p14:creationId xmlns:p14="http://schemas.microsoft.com/office/powerpoint/2010/main" val="25972190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GB"/>
          </a:p>
        </p:txBody>
      </p:sp>
      <p:sp>
        <p:nvSpPr>
          <p:cNvPr id="3" name="Rectangle 25"/>
          <p:cNvSpPr>
            <a:spLocks noGrp="1" noChangeArrowheads="1"/>
          </p:cNvSpPr>
          <p:nvPr>
            <p:ph type="ftr" sz="quarter" idx="11"/>
          </p:nvPr>
        </p:nvSpPr>
        <p:spPr>
          <a:ln/>
        </p:spPr>
        <p:txBody>
          <a:bodyPr/>
          <a:lstStyle>
            <a:lvl1pPr>
              <a:defRPr/>
            </a:lvl1pPr>
          </a:lstStyle>
          <a:p>
            <a:pPr>
              <a:defRPr/>
            </a:pPr>
            <a:endParaRPr lang="en-GB"/>
          </a:p>
        </p:txBody>
      </p:sp>
      <p:sp>
        <p:nvSpPr>
          <p:cNvPr id="4" name="Rectangle 26"/>
          <p:cNvSpPr>
            <a:spLocks noGrp="1" noChangeArrowheads="1"/>
          </p:cNvSpPr>
          <p:nvPr>
            <p:ph type="sldNum" sz="quarter" idx="12"/>
          </p:nvPr>
        </p:nvSpPr>
        <p:spPr>
          <a:ln/>
        </p:spPr>
        <p:txBody>
          <a:bodyPr/>
          <a:lstStyle>
            <a:lvl1pPr>
              <a:defRPr/>
            </a:lvl1pPr>
          </a:lstStyle>
          <a:p>
            <a:pPr>
              <a:defRPr/>
            </a:pPr>
            <a:fld id="{E0ABC713-CDD8-42B7-9EE3-668DF83F4C7B}" type="slidenum">
              <a:rPr lang="en-GB"/>
              <a:pPr>
                <a:defRPr/>
              </a:pPr>
              <a:t>‹#›</a:t>
            </a:fld>
            <a:endParaRPr lang="en-GB"/>
          </a:p>
        </p:txBody>
      </p:sp>
    </p:spTree>
    <p:extLst>
      <p:ext uri="{BB962C8B-B14F-4D97-AF65-F5344CB8AC3E}">
        <p14:creationId xmlns:p14="http://schemas.microsoft.com/office/powerpoint/2010/main" val="42168952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213BB88D-3FDB-4195-A5EA-3FC73AC998B4}" type="slidenum">
              <a:rPr lang="en-GB"/>
              <a:pPr>
                <a:defRPr/>
              </a:pPr>
              <a:t>‹#›</a:t>
            </a:fld>
            <a:endParaRPr lang="en-GB"/>
          </a:p>
        </p:txBody>
      </p:sp>
    </p:spTree>
    <p:extLst>
      <p:ext uri="{BB962C8B-B14F-4D97-AF65-F5344CB8AC3E}">
        <p14:creationId xmlns:p14="http://schemas.microsoft.com/office/powerpoint/2010/main" val="41841176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14CB80A7-6CC0-47C1-9551-1EB15DB5BD16}" type="slidenum">
              <a:rPr lang="en-GB"/>
              <a:pPr>
                <a:defRPr/>
              </a:pPr>
              <a:t>‹#›</a:t>
            </a:fld>
            <a:endParaRPr lang="en-GB"/>
          </a:p>
        </p:txBody>
      </p:sp>
    </p:spTree>
    <p:extLst>
      <p:ext uri="{BB962C8B-B14F-4D97-AF65-F5344CB8AC3E}">
        <p14:creationId xmlns:p14="http://schemas.microsoft.com/office/powerpoint/2010/main" val="10899994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3EB40458-8100-492F-89C4-7FAF1D660F01}" type="slidenum">
              <a:rPr lang="en-GB"/>
              <a:pPr>
                <a:defRPr/>
              </a:pPr>
              <a:t>‹#›</a:t>
            </a:fld>
            <a:endParaRPr lang="en-GB"/>
          </a:p>
        </p:txBody>
      </p:sp>
    </p:spTree>
    <p:extLst>
      <p:ext uri="{BB962C8B-B14F-4D97-AF65-F5344CB8AC3E}">
        <p14:creationId xmlns:p14="http://schemas.microsoft.com/office/powerpoint/2010/main" val="34589577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765E88CF-6820-485E-BD59-4DC1E8334572}" type="slidenum">
              <a:rPr lang="en-GB"/>
              <a:pPr>
                <a:defRPr/>
              </a:pPr>
              <a:t>‹#›</a:t>
            </a:fld>
            <a:endParaRPr lang="en-GB"/>
          </a:p>
        </p:txBody>
      </p:sp>
    </p:spTree>
    <p:extLst>
      <p:ext uri="{BB962C8B-B14F-4D97-AF65-F5344CB8AC3E}">
        <p14:creationId xmlns:p14="http://schemas.microsoft.com/office/powerpoint/2010/main" val="33377554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6092">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lstStyle>
            <a:lvl1pPr marL="0" indent="0" algn="l">
              <a:buNone/>
              <a:defRPr sz="1846">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5" name="Footer Placeholder 4"/>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6" name="Slide Number Placeholder 5"/>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B57340B7-17F4-4EDF-ADEB-F7294904DF27}" type="slidenum">
              <a:rPr lang="en-CA"/>
              <a:pPr>
                <a:defRPr/>
              </a:pPr>
              <a:t>‹#›</a:t>
            </a:fld>
            <a:endParaRPr lang="en-CA"/>
          </a:p>
        </p:txBody>
      </p:sp>
    </p:spTree>
    <p:extLst>
      <p:ext uri="{BB962C8B-B14F-4D97-AF65-F5344CB8AC3E}">
        <p14:creationId xmlns:p14="http://schemas.microsoft.com/office/powerpoint/2010/main" val="10970932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5" name="Footer Placeholder 4"/>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6" name="Slide Number Placeholder 5"/>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FDABC1EA-17B5-4B03-B843-51532C81FCF7}" type="slidenum">
              <a:rPr lang="en-CA"/>
              <a:pPr>
                <a:defRPr/>
              </a:pPr>
              <a:t>‹#›</a:t>
            </a:fld>
            <a:endParaRPr lang="en-CA"/>
          </a:p>
        </p:txBody>
      </p:sp>
    </p:spTree>
    <p:extLst>
      <p:ext uri="{BB962C8B-B14F-4D97-AF65-F5344CB8AC3E}">
        <p14:creationId xmlns:p14="http://schemas.microsoft.com/office/powerpoint/2010/main" val="25412440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323"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5" name="Footer Placeholder 4"/>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6" name="Slide Number Placeholder 5"/>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95082B07-6CD1-49BC-B38E-BDB7C460C5CC}" type="slidenum">
              <a:rPr lang="en-CA"/>
              <a:pPr>
                <a:defRPr/>
              </a:pPr>
              <a:t>‹#›</a:t>
            </a:fld>
            <a:endParaRPr lang="en-CA"/>
          </a:p>
        </p:txBody>
      </p:sp>
    </p:spTree>
    <p:extLst>
      <p:ext uri="{BB962C8B-B14F-4D97-AF65-F5344CB8AC3E}">
        <p14:creationId xmlns:p14="http://schemas.microsoft.com/office/powerpoint/2010/main" val="22721895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6" name="Footer Placeholder 5"/>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7" name="Slide Number Placeholder 6"/>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1E2FA80F-47F7-4A9A-BAD8-5AA74CDD95FD}" type="slidenum">
              <a:rPr lang="en-CA"/>
              <a:pPr>
                <a:defRPr/>
              </a:pPr>
              <a:t>‹#›</a:t>
            </a:fld>
            <a:endParaRPr lang="en-CA"/>
          </a:p>
        </p:txBody>
      </p:sp>
    </p:spTree>
    <p:extLst>
      <p:ext uri="{BB962C8B-B14F-4D97-AF65-F5344CB8AC3E}">
        <p14:creationId xmlns:p14="http://schemas.microsoft.com/office/powerpoint/2010/main" val="287490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29A0177F-26AE-43D6-9A7A-5F849BC5572C}" type="slidenum">
              <a:rPr lang="en-US"/>
              <a:pPr>
                <a:defRPr/>
              </a:pPr>
              <a:t>‹#›</a:t>
            </a:fld>
            <a:endParaRPr lang="en-US"/>
          </a:p>
        </p:txBody>
      </p:sp>
    </p:spTree>
    <p:extLst>
      <p:ext uri="{BB962C8B-B14F-4D97-AF65-F5344CB8AC3E}">
        <p14:creationId xmlns:p14="http://schemas.microsoft.com/office/powerpoint/2010/main" val="12502161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846" b="1">
                <a:solidFill>
                  <a:schemeClr val="tx2"/>
                </a:solidFill>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846" b="1">
                <a:solidFill>
                  <a:schemeClr val="tx2"/>
                </a:solidFill>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8" name="Footer Placeholder 7"/>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9" name="Slide Number Placeholder 8"/>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B9169C3B-6DF2-48AE-9AFE-C59622737792}" type="slidenum">
              <a:rPr lang="en-CA"/>
              <a:pPr>
                <a:defRPr/>
              </a:pPr>
              <a:t>‹#›</a:t>
            </a:fld>
            <a:endParaRPr lang="en-CA"/>
          </a:p>
        </p:txBody>
      </p:sp>
    </p:spTree>
    <p:extLst>
      <p:ext uri="{BB962C8B-B14F-4D97-AF65-F5344CB8AC3E}">
        <p14:creationId xmlns:p14="http://schemas.microsoft.com/office/powerpoint/2010/main" val="7095709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4" name="Footer Placeholder 3"/>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5" name="Slide Number Placeholder 4"/>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2DD68C45-74B0-437A-A3DA-B56F66F4F0D8}" type="slidenum">
              <a:rPr lang="en-CA"/>
              <a:pPr>
                <a:defRPr/>
              </a:pPr>
              <a:t>‹#›</a:t>
            </a:fld>
            <a:endParaRPr lang="en-CA"/>
          </a:p>
        </p:txBody>
      </p:sp>
    </p:spTree>
    <p:extLst>
      <p:ext uri="{BB962C8B-B14F-4D97-AF65-F5344CB8AC3E}">
        <p14:creationId xmlns:p14="http://schemas.microsoft.com/office/powerpoint/2010/main" val="37426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3" name="Footer Placeholder 2"/>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4" name="Slide Number Placeholder 3"/>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F3AF3916-1086-4DEC-BA17-72368F8B054F}" type="slidenum">
              <a:rPr lang="en-CA"/>
              <a:pPr>
                <a:defRPr/>
              </a:pPr>
              <a:t>‹#›</a:t>
            </a:fld>
            <a:endParaRPr lang="en-CA"/>
          </a:p>
        </p:txBody>
      </p:sp>
    </p:spTree>
    <p:extLst>
      <p:ext uri="{BB962C8B-B14F-4D97-AF65-F5344CB8AC3E}">
        <p14:creationId xmlns:p14="http://schemas.microsoft.com/office/powerpoint/2010/main" val="21599761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031"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lstStyle>
            <a:lvl1pPr marL="0" indent="0" algn="ctr">
              <a:buNone/>
              <a:defRPr sz="1477"/>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4"/>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6" name="Footer Placeholder 5"/>
          <p:cNvSpPr>
            <a:spLocks noGrp="1"/>
          </p:cNvSpPr>
          <p:nvPr>
            <p:ph type="ftr" sz="quarter" idx="15"/>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7" name="Slide Number Placeholder 6"/>
          <p:cNvSpPr>
            <a:spLocks noGrp="1"/>
          </p:cNvSpPr>
          <p:nvPr>
            <p:ph type="sldNum" sz="quarter" idx="16"/>
          </p:nvPr>
        </p:nvSpPr>
        <p:spPr/>
        <p:txBody>
          <a:bodyPr/>
          <a:lstStyle>
            <a:lvl1pPr fontAlgn="base">
              <a:spcBef>
                <a:spcPct val="0"/>
              </a:spcBef>
              <a:spcAft>
                <a:spcPct val="0"/>
              </a:spcAft>
              <a:defRPr b="1">
                <a:latin typeface="Comic Sans MS" panose="030F0702030302020204" pitchFamily="66" charset="0"/>
              </a:defRPr>
            </a:lvl1pPr>
          </a:lstStyle>
          <a:p>
            <a:pPr>
              <a:defRPr/>
            </a:pPr>
            <a:fld id="{A0476546-BCCE-4301-AB24-09BF8B50B266}" type="slidenum">
              <a:rPr lang="en-CA"/>
              <a:pPr>
                <a:defRPr/>
              </a:pPr>
              <a:t>‹#›</a:t>
            </a:fld>
            <a:endParaRPr lang="en-CA"/>
          </a:p>
        </p:txBody>
      </p:sp>
    </p:spTree>
    <p:extLst>
      <p:ext uri="{BB962C8B-B14F-4D97-AF65-F5344CB8AC3E}">
        <p14:creationId xmlns:p14="http://schemas.microsoft.com/office/powerpoint/2010/main" val="358756809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031"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lstStyle>
            <a:lvl1pPr marL="0" indent="0" algn="ctr">
              <a:buNone/>
              <a:defRPr sz="1477"/>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Date Placeholder 7"/>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6" name="Slide Number Placeholder 8"/>
          <p:cNvSpPr>
            <a:spLocks noGrp="1"/>
          </p:cNvSpPr>
          <p:nvPr>
            <p:ph type="sldNum"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fld id="{AA06E9AE-3B75-470D-94E1-53006609D2A5}" type="slidenum">
              <a:rPr lang="en-CA"/>
              <a:pPr>
                <a:defRPr/>
              </a:pPr>
              <a:t>‹#›</a:t>
            </a:fld>
            <a:endParaRPr lang="en-CA"/>
          </a:p>
        </p:txBody>
      </p:sp>
      <p:sp>
        <p:nvSpPr>
          <p:cNvPr id="7" name="Footer Placeholder 9"/>
          <p:cNvSpPr>
            <a:spLocks noGrp="1"/>
          </p:cNvSpPr>
          <p:nvPr>
            <p:ph type="ftr"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Tree>
    <p:extLst>
      <p:ext uri="{BB962C8B-B14F-4D97-AF65-F5344CB8AC3E}">
        <p14:creationId xmlns:p14="http://schemas.microsoft.com/office/powerpoint/2010/main" val="9579478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5" name="Footer Placeholder 4"/>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6" name="Slide Number Placeholder 5"/>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ED2D3A00-766F-4561-BA35-3E92690BE5DE}" type="slidenum">
              <a:rPr lang="en-CA"/>
              <a:pPr>
                <a:defRPr/>
              </a:pPr>
              <a:t>‹#›</a:t>
            </a:fld>
            <a:endParaRPr lang="en-CA"/>
          </a:p>
        </p:txBody>
      </p:sp>
    </p:spTree>
    <p:extLst>
      <p:ext uri="{BB962C8B-B14F-4D97-AF65-F5344CB8AC3E}">
        <p14:creationId xmlns:p14="http://schemas.microsoft.com/office/powerpoint/2010/main" val="21742675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5" name="Footer Placeholder 4"/>
          <p:cNvSpPr>
            <a:spLocks noGrp="1"/>
          </p:cNvSpPr>
          <p:nvPr>
            <p:ph type="ftr" sz="quarter" idx="11"/>
          </p:nvPr>
        </p:nvSpPr>
        <p:spPr/>
        <p:txBody>
          <a:bodyPr/>
          <a:lstStyle>
            <a:lvl1pPr fontAlgn="base">
              <a:spcBef>
                <a:spcPct val="0"/>
              </a:spcBef>
              <a:spcAft>
                <a:spcPct val="0"/>
              </a:spcAft>
              <a:defRPr b="1">
                <a:latin typeface="Comic Sans MS" panose="030F0702030302020204" pitchFamily="66" charset="0"/>
              </a:defRPr>
            </a:lvl1pPr>
          </a:lstStyle>
          <a:p>
            <a:pPr>
              <a:defRPr/>
            </a:pPr>
            <a:endParaRPr lang="en-CA"/>
          </a:p>
        </p:txBody>
      </p:sp>
      <p:sp>
        <p:nvSpPr>
          <p:cNvPr id="6" name="Slide Number Placeholder 5"/>
          <p:cNvSpPr>
            <a:spLocks noGrp="1"/>
          </p:cNvSpPr>
          <p:nvPr>
            <p:ph type="sldNum" sz="quarter" idx="12"/>
          </p:nvPr>
        </p:nvSpPr>
        <p:spPr/>
        <p:txBody>
          <a:bodyPr/>
          <a:lstStyle>
            <a:lvl1pPr fontAlgn="base">
              <a:spcBef>
                <a:spcPct val="0"/>
              </a:spcBef>
              <a:spcAft>
                <a:spcPct val="0"/>
              </a:spcAft>
              <a:defRPr b="1">
                <a:latin typeface="Comic Sans MS" panose="030F0702030302020204" pitchFamily="66" charset="0"/>
              </a:defRPr>
            </a:lvl1pPr>
          </a:lstStyle>
          <a:p>
            <a:pPr>
              <a:defRPr/>
            </a:pPr>
            <a:fld id="{25A9E6B5-B41C-413F-8D1A-BD2EA5ABDDDD}" type="slidenum">
              <a:rPr lang="en-CA"/>
              <a:pPr>
                <a:defRPr/>
              </a:pPr>
              <a:t>‹#›</a:t>
            </a:fld>
            <a:endParaRPr lang="en-CA"/>
          </a:p>
        </p:txBody>
      </p:sp>
    </p:spTree>
    <p:extLst>
      <p:ext uri="{BB962C8B-B14F-4D97-AF65-F5344CB8AC3E}">
        <p14:creationId xmlns:p14="http://schemas.microsoft.com/office/powerpoint/2010/main" val="288554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11D12F41-C884-4ABD-8991-3E57CE4CD614}" type="slidenum">
              <a:rPr lang="en-US"/>
              <a:pPr>
                <a:defRPr/>
              </a:pPr>
              <a:t>‹#›</a:t>
            </a:fld>
            <a:endParaRPr lang="en-US"/>
          </a:p>
        </p:txBody>
      </p:sp>
    </p:spTree>
    <p:extLst>
      <p:ext uri="{BB962C8B-B14F-4D97-AF65-F5344CB8AC3E}">
        <p14:creationId xmlns:p14="http://schemas.microsoft.com/office/powerpoint/2010/main" val="2782148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3A4A148E-CB36-48A7-8253-069BF367EFD9}" type="slidenum">
              <a:rPr lang="en-US"/>
              <a:pPr>
                <a:defRPr/>
              </a:pPr>
              <a:t>‹#›</a:t>
            </a:fld>
            <a:endParaRPr lang="en-US"/>
          </a:p>
        </p:txBody>
      </p:sp>
    </p:spTree>
    <p:extLst>
      <p:ext uri="{BB962C8B-B14F-4D97-AF65-F5344CB8AC3E}">
        <p14:creationId xmlns:p14="http://schemas.microsoft.com/office/powerpoint/2010/main" val="396749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C2ADE50-E26C-448C-B024-67702E7D4DF4}" type="slidenum">
              <a:rPr lang="en-US"/>
              <a:pPr>
                <a:defRPr/>
              </a:pPr>
              <a:t>‹#›</a:t>
            </a:fld>
            <a:endParaRPr lang="en-US"/>
          </a:p>
        </p:txBody>
      </p:sp>
    </p:spTree>
    <p:extLst>
      <p:ext uri="{BB962C8B-B14F-4D97-AF65-F5344CB8AC3E}">
        <p14:creationId xmlns:p14="http://schemas.microsoft.com/office/powerpoint/2010/main" val="51423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40493D19-1DEC-4F77-8497-E95B8213A341}" type="slidenum">
              <a:rPr lang="en-US"/>
              <a:pPr>
                <a:defRPr/>
              </a:pPr>
              <a:t>‹#›</a:t>
            </a:fld>
            <a:endParaRPr lang="en-US"/>
          </a:p>
        </p:txBody>
      </p:sp>
    </p:spTree>
    <p:extLst>
      <p:ext uri="{BB962C8B-B14F-4D97-AF65-F5344CB8AC3E}">
        <p14:creationId xmlns:p14="http://schemas.microsoft.com/office/powerpoint/2010/main" val="141825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7269"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b="0">
                <a:cs typeface="+mn-cs"/>
              </a:defRPr>
            </a:lvl1pPr>
          </a:lstStyle>
          <a:p>
            <a:pPr>
              <a:defRPr/>
            </a:pPr>
            <a:endParaRPr lang="en-US"/>
          </a:p>
        </p:txBody>
      </p:sp>
      <p:sp>
        <p:nvSpPr>
          <p:cNvPr id="267270"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b="0">
                <a:cs typeface="+mn-cs"/>
              </a:defRPr>
            </a:lvl1pPr>
          </a:lstStyle>
          <a:p>
            <a:pPr>
              <a:defRPr/>
            </a:pPr>
            <a:endParaRPr lang="en-US"/>
          </a:p>
        </p:txBody>
      </p:sp>
      <p:sp>
        <p:nvSpPr>
          <p:cNvPr id="267271"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5D6624F3-51CC-4061-BBBD-302660D7AB04}" type="slidenum">
              <a:rPr lang="en-US"/>
              <a:pPr>
                <a:defRPr/>
              </a:pPr>
              <a:t>‹#›</a:t>
            </a:fld>
            <a:endParaRPr lang="en-US"/>
          </a:p>
        </p:txBody>
      </p:sp>
      <p:sp>
        <p:nvSpPr>
          <p:cNvPr id="1032" name="Freeform 8"/>
          <p:cNvSpPr>
            <a:spLocks/>
          </p:cNvSpPr>
          <p:nvPr/>
        </p:nvSpPr>
        <p:spPr bwMode="auto">
          <a:xfrm rot="-3172564">
            <a:off x="7865269" y="24607"/>
            <a:ext cx="1165225" cy="20970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33" name="Freeform 9"/>
          <p:cNvSpPr>
            <a:spLocks/>
          </p:cNvSpPr>
          <p:nvPr/>
        </p:nvSpPr>
        <p:spPr bwMode="auto">
          <a:xfrm rot="-3172564">
            <a:off x="7831138" y="192088"/>
            <a:ext cx="1025525" cy="1571625"/>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 w 2177"/>
                <a:gd name="T1" fmla="*/ 1 h 1298"/>
                <a:gd name="T2" fmla="*/ 1 w 2177"/>
                <a:gd name="T3" fmla="*/ 1 h 1298"/>
                <a:gd name="T4" fmla="*/ 1 w 2177"/>
                <a:gd name="T5" fmla="*/ 1 h 1298"/>
                <a:gd name="T6" fmla="*/ 1 w 2177"/>
                <a:gd name="T7" fmla="*/ 1 h 1298"/>
                <a:gd name="T8" fmla="*/ 1 w 2177"/>
                <a:gd name="T9" fmla="*/ 1 h 1298"/>
                <a:gd name="T10" fmla="*/ 1 w 2177"/>
                <a:gd name="T11" fmla="*/ 1 h 1298"/>
                <a:gd name="T12" fmla="*/ 1 w 2177"/>
                <a:gd name="T13" fmla="*/ 1 h 1298"/>
                <a:gd name="T14" fmla="*/ 1 w 2177"/>
                <a:gd name="T15" fmla="*/ 1 h 1298"/>
                <a:gd name="T16" fmla="*/ 1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1 w 2177"/>
                <a:gd name="T29" fmla="*/ 1 h 1298"/>
                <a:gd name="T30" fmla="*/ 1 w 2177"/>
                <a:gd name="T31" fmla="*/ 1 h 1298"/>
                <a:gd name="T32" fmla="*/ 1 w 2177"/>
                <a:gd name="T33" fmla="*/ 1 h 1298"/>
                <a:gd name="T34" fmla="*/ 0 w 2177"/>
                <a:gd name="T35" fmla="*/ 1 h 1298"/>
                <a:gd name="T36" fmla="*/ 1 w 2177"/>
                <a:gd name="T37" fmla="*/ 1 h 1298"/>
                <a:gd name="T38" fmla="*/ 1 w 2177"/>
                <a:gd name="T39" fmla="*/ 1 h 1298"/>
                <a:gd name="T40" fmla="*/ 1 w 2177"/>
                <a:gd name="T41" fmla="*/ 1 h 1298"/>
                <a:gd name="T42" fmla="*/ 1 w 2177"/>
                <a:gd name="T43" fmla="*/ 1 h 1298"/>
                <a:gd name="T44" fmla="*/ 1 w 2177"/>
                <a:gd name="T45" fmla="*/ 1 h 1298"/>
                <a:gd name="T46" fmla="*/ 1 w 2177"/>
                <a:gd name="T47" fmla="*/ 1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3" name="Freeform 13"/>
            <p:cNvSpPr>
              <a:spLocks/>
            </p:cNvSpPr>
            <p:nvPr userDrawn="1"/>
          </p:nvSpPr>
          <p:spPr bwMode="auto">
            <a:xfrm>
              <a:off x="20" y="3774"/>
              <a:ext cx="792" cy="41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4" name="Freeform 14"/>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1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5" name="Freeform 15"/>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6" name="Freeform 16"/>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8" name="Freeform 18"/>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9" name="Freeform 19"/>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75" name="Freeform 23"/>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1062" name="Freeform 25"/>
              <p:cNvSpPr>
                <a:spLocks/>
              </p:cNvSpPr>
              <p:nvPr userDrawn="1"/>
            </p:nvSpPr>
            <p:spPr bwMode="auto">
              <a:xfrm>
                <a:off x="76" y="3732"/>
                <a:ext cx="595" cy="250"/>
              </a:xfrm>
              <a:custGeom>
                <a:avLst/>
                <a:gdLst>
                  <a:gd name="T0" fmla="*/ 1 w 1190"/>
                  <a:gd name="T1" fmla="*/ 0 h 500"/>
                  <a:gd name="T2" fmla="*/ 1 w 1190"/>
                  <a:gd name="T3" fmla="*/ 1 h 500"/>
                  <a:gd name="T4" fmla="*/ 1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63" name="Freeform 26"/>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67" name="Freeform 30"/>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1 w 1684"/>
                    <a:gd name="T9" fmla="*/ 1 h 880"/>
                    <a:gd name="T10" fmla="*/ 1 w 1684"/>
                    <a:gd name="T11" fmla="*/ 1 h 880"/>
                    <a:gd name="T12" fmla="*/ 1 w 1684"/>
                    <a:gd name="T13" fmla="*/ 1 h 880"/>
                    <a:gd name="T14" fmla="*/ 1 w 1684"/>
                    <a:gd name="T15" fmla="*/ 1 h 880"/>
                    <a:gd name="T16" fmla="*/ 1 w 1684"/>
                    <a:gd name="T17" fmla="*/ 1 h 880"/>
                    <a:gd name="T18" fmla="*/ 1 w 1684"/>
                    <a:gd name="T19" fmla="*/ 1 h 880"/>
                    <a:gd name="T20" fmla="*/ 1 w 1684"/>
                    <a:gd name="T21" fmla="*/ 1 h 880"/>
                    <a:gd name="T22" fmla="*/ 1 w 1684"/>
                    <a:gd name="T23" fmla="*/ 1 h 880"/>
                    <a:gd name="T24" fmla="*/ 1 w 1684"/>
                    <a:gd name="T25" fmla="*/ 1 h 880"/>
                    <a:gd name="T26" fmla="*/ 1 w 1684"/>
                    <a:gd name="T27" fmla="*/ 1 h 880"/>
                    <a:gd name="T28" fmla="*/ 1 w 1684"/>
                    <a:gd name="T29" fmla="*/ 1 h 880"/>
                    <a:gd name="T30" fmla="*/ 1 w 1684"/>
                    <a:gd name="T31" fmla="*/ 1 h 880"/>
                    <a:gd name="T32" fmla="*/ 1 w 1684"/>
                    <a:gd name="T33" fmla="*/ 1 h 880"/>
                    <a:gd name="T34" fmla="*/ 1 w 1684"/>
                    <a:gd name="T35" fmla="*/ 1 h 880"/>
                    <a:gd name="T36" fmla="*/ 1 w 1684"/>
                    <a:gd name="T37" fmla="*/ 1 h 880"/>
                    <a:gd name="T38" fmla="*/ 1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69" name="Freeform 32"/>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1 h 1188"/>
                    <a:gd name="T12" fmla="*/ 1 w 642"/>
                    <a:gd name="T13" fmla="*/ 1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71" name="Freeform 34"/>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72" name="Freeform 35"/>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50" name="Freeform 39"/>
            <p:cNvSpPr>
              <a:spLocks/>
            </p:cNvSpPr>
            <p:nvPr userDrawn="1"/>
          </p:nvSpPr>
          <p:spPr bwMode="auto">
            <a:xfrm flipH="1">
              <a:off x="5506" y="1333"/>
              <a:ext cx="205" cy="1633"/>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42" name="Freeform 45"/>
                <p:cNvSpPr>
                  <a:spLocks/>
                </p:cNvSpPr>
                <p:nvPr userDrawn="1"/>
              </p:nvSpPr>
              <p:spPr bwMode="auto">
                <a:xfrm rot="-3172564">
                  <a:off x="5074" y="306"/>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43" name="Freeform 46"/>
                <p:cNvSpPr>
                  <a:spLocks/>
                </p:cNvSpPr>
                <p:nvPr userDrawn="1"/>
              </p:nvSpPr>
              <p:spPr bwMode="auto">
                <a:xfrm rot="-3172564">
                  <a:off x="4884" y="156"/>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44" name="Freeform 47"/>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45" name="Freeform 48"/>
                <p:cNvSpPr>
                  <a:spLocks/>
                </p:cNvSpPr>
                <p:nvPr userDrawn="1"/>
              </p:nvSpPr>
              <p:spPr bwMode="auto">
                <a:xfrm rot="-3172564">
                  <a:off x="5323" y="871"/>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46" name="Freeform 49"/>
                <p:cNvSpPr>
                  <a:spLocks/>
                </p:cNvSpPr>
                <p:nvPr userDrawn="1"/>
              </p:nvSpPr>
              <p:spPr bwMode="auto">
                <a:xfrm rot="-3172564">
                  <a:off x="5253" y="780"/>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48" name="Freeform 51"/>
                <p:cNvSpPr>
                  <a:spLocks/>
                </p:cNvSpPr>
                <p:nvPr userDrawn="1"/>
              </p:nvSpPr>
              <p:spPr bwMode="auto">
                <a:xfrm rot="-3172564">
                  <a:off x="4973" y="116"/>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id-ID"/>
            </a:p>
          </p:txBody>
        </p:sp>
      </p:grpSp>
    </p:spTree>
  </p:cSld>
  <p:clrMap bg1="lt1" tx1="dk1" bg2="lt2" tx2="dk2" accent1="accent1" accent2="accent2" accent3="accent3" accent4="accent4" accent5="accent5" accent6="accent6" hlink="hlink" folHlink="folHlink"/>
  <p:sldLayoutIdLst>
    <p:sldLayoutId id="2147488497" r:id="rId1"/>
    <p:sldLayoutId id="2147488455" r:id="rId2"/>
    <p:sldLayoutId id="2147488456" r:id="rId3"/>
    <p:sldLayoutId id="2147488457" r:id="rId4"/>
    <p:sldLayoutId id="2147488458" r:id="rId5"/>
    <p:sldLayoutId id="2147488459" r:id="rId6"/>
    <p:sldLayoutId id="2147488460" r:id="rId7"/>
    <p:sldLayoutId id="2147488461" r:id="rId8"/>
    <p:sldLayoutId id="2147488462" r:id="rId9"/>
    <p:sldLayoutId id="2147488463" r:id="rId10"/>
    <p:sldLayoutId id="2147488464" r:id="rId11"/>
    <p:sldLayoutId id="2147488465" r:id="rId12"/>
  </p:sldLayoutIdLst>
  <p:hf sldNum="0" hdr="0" ftr="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9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mn-lt"/>
                <a:cs typeface="+mn-cs"/>
              </a:defRPr>
            </a:lvl1pPr>
          </a:lstStyle>
          <a:p>
            <a:pPr>
              <a:defRPr/>
            </a:pPr>
            <a:endParaRPr lang="en-US"/>
          </a:p>
        </p:txBody>
      </p:sp>
      <p:sp>
        <p:nvSpPr>
          <p:cNvPr id="439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mn-lt"/>
                <a:cs typeface="+mn-cs"/>
              </a:defRPr>
            </a:lvl1pPr>
          </a:lstStyle>
          <a:p>
            <a:pPr>
              <a:defRPr/>
            </a:pPr>
            <a:endParaRPr lang="en-US"/>
          </a:p>
        </p:txBody>
      </p:sp>
      <p:sp>
        <p:nvSpPr>
          <p:cNvPr id="439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smtClean="0">
                <a:latin typeface="Arial" panose="020B0604020202020204" pitchFamily="34" charset="0"/>
              </a:defRPr>
            </a:lvl1pPr>
          </a:lstStyle>
          <a:p>
            <a:pPr>
              <a:defRPr/>
            </a:pPr>
            <a:fld id="{28F6DEA4-CBCF-4837-9899-47CAB2B096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8466" r:id="rId1"/>
    <p:sldLayoutId id="2147488467" r:id="rId2"/>
    <p:sldLayoutId id="2147488468" r:id="rId3"/>
    <p:sldLayoutId id="2147488469" r:id="rId4"/>
    <p:sldLayoutId id="2147488470" r:id="rId5"/>
    <p:sldLayoutId id="2147488471" r:id="rId6"/>
    <p:sldLayoutId id="2147488472" r:id="rId7"/>
    <p:sldLayoutId id="2147488473" r:id="rId8"/>
    <p:sldLayoutId id="2147488474" r:id="rId9"/>
    <p:sldLayoutId id="2147488475" r:id="rId10"/>
    <p:sldLayoutId id="2147488476" r:id="rId11"/>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sp>
          <p:nvSpPr>
            <p:cNvPr id="3097" name="Freeform 3"/>
            <p:cNvSpPr>
              <a:spLocks/>
            </p:cNvSpPr>
            <p:nvPr/>
          </p:nvSpPr>
          <p:spPr bwMode="hidden">
            <a:xfrm>
              <a:off x="0" y="3072"/>
              <a:ext cx="5760" cy="1248"/>
            </a:xfrm>
            <a:custGeom>
              <a:avLst/>
              <a:gdLst>
                <a:gd name="T0" fmla="*/ 938 w 6027"/>
                <a:gd name="T1" fmla="*/ 1 h 2296"/>
                <a:gd name="T2" fmla="*/ 0 w 6027"/>
                <a:gd name="T3" fmla="*/ 1 h 2296"/>
                <a:gd name="T4" fmla="*/ 0 w 6027"/>
                <a:gd name="T5" fmla="*/ 0 h 2296"/>
                <a:gd name="T6" fmla="*/ 938 w 6027"/>
                <a:gd name="T7" fmla="*/ 0 h 2296"/>
                <a:gd name="T8" fmla="*/ 938 w 6027"/>
                <a:gd name="T9" fmla="*/ 1 h 2296"/>
                <a:gd name="T10" fmla="*/ 93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4918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cs typeface="+mn-cs"/>
              </a:endParaRPr>
            </a:p>
          </p:txBody>
        </p:sp>
      </p:grpSp>
      <p:sp>
        <p:nvSpPr>
          <p:cNvPr id="3075" name="Freeform 5"/>
          <p:cNvSpPr>
            <a:spLocks/>
          </p:cNvSpPr>
          <p:nvPr/>
        </p:nvSpPr>
        <p:spPr bwMode="hidden">
          <a:xfrm>
            <a:off x="6248400" y="6262688"/>
            <a:ext cx="28956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3076" name="Group 6"/>
          <p:cNvGrpSpPr>
            <a:grpSpLocks/>
          </p:cNvGrpSpPr>
          <p:nvPr/>
        </p:nvGrpSpPr>
        <p:grpSpPr bwMode="auto">
          <a:xfrm>
            <a:off x="0" y="6019800"/>
            <a:ext cx="7848600" cy="857250"/>
            <a:chOff x="0" y="3792"/>
            <a:chExt cx="4944" cy="540"/>
          </a:xfrm>
        </p:grpSpPr>
        <p:sp>
          <p:nvSpPr>
            <p:cNvPr id="34919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cs typeface="+mn-cs"/>
              </a:endParaRPr>
            </a:p>
          </p:txBody>
        </p:sp>
        <p:grpSp>
          <p:nvGrpSpPr>
            <p:cNvPr id="3090" name="Group 8"/>
            <p:cNvGrpSpPr>
              <a:grpSpLocks/>
            </p:cNvGrpSpPr>
            <p:nvPr userDrawn="1"/>
          </p:nvGrpSpPr>
          <p:grpSpPr bwMode="auto">
            <a:xfrm>
              <a:off x="2486" y="3792"/>
              <a:ext cx="2458" cy="540"/>
              <a:chOff x="2486" y="3792"/>
              <a:chExt cx="2458" cy="540"/>
            </a:xfrm>
          </p:grpSpPr>
          <p:sp>
            <p:nvSpPr>
              <p:cNvPr id="3092"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93" name="Freeform 10"/>
              <p:cNvSpPr>
                <a:spLocks/>
              </p:cNvSpPr>
              <p:nvPr userDrawn="1"/>
            </p:nvSpPr>
            <p:spPr bwMode="ltGray">
              <a:xfrm>
                <a:off x="2677" y="3792"/>
                <a:ext cx="186" cy="395"/>
              </a:xfrm>
              <a:custGeom>
                <a:avLst/>
                <a:gdLst>
                  <a:gd name="T0" fmla="*/ 36 w 186"/>
                  <a:gd name="T1" fmla="*/ 0 h 353"/>
                  <a:gd name="T2" fmla="*/ 54 w 186"/>
                  <a:gd name="T3" fmla="*/ 1778 h 353"/>
                  <a:gd name="T4" fmla="*/ 24 w 186"/>
                  <a:gd name="T5" fmla="*/ 3051 h 353"/>
                  <a:gd name="T6" fmla="*/ 18 w 186"/>
                  <a:gd name="T7" fmla="*/ 6605 h 353"/>
                  <a:gd name="T8" fmla="*/ 42 w 186"/>
                  <a:gd name="T9" fmla="*/ 11467 h 353"/>
                  <a:gd name="T10" fmla="*/ 48 w 186"/>
                  <a:gd name="T11" fmla="*/ 16235 h 353"/>
                  <a:gd name="T12" fmla="*/ 0 w 186"/>
                  <a:gd name="T13" fmla="*/ 35480 h 353"/>
                  <a:gd name="T14" fmla="*/ 54 w 186"/>
                  <a:gd name="T15" fmla="*/ 23465 h 353"/>
                  <a:gd name="T16" fmla="*/ 84 w 186"/>
                  <a:gd name="T17" fmla="*/ 21659 h 353"/>
                  <a:gd name="T18" fmla="*/ 126 w 186"/>
                  <a:gd name="T19" fmla="*/ 12706 h 353"/>
                  <a:gd name="T20" fmla="*/ 144 w 186"/>
                  <a:gd name="T21" fmla="*/ 12021 h 353"/>
                  <a:gd name="T22" fmla="*/ 144 w 186"/>
                  <a:gd name="T23" fmla="*/ 9069 h 353"/>
                  <a:gd name="T24" fmla="*/ 186 w 186"/>
                  <a:gd name="T25" fmla="*/ 6605 h 353"/>
                  <a:gd name="T26" fmla="*/ 162 w 186"/>
                  <a:gd name="T27" fmla="*/ 599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9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9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66 h 66"/>
                  <a:gd name="T8" fmla="*/ 6 w 155"/>
                  <a:gd name="T9" fmla="*/ 1923 h 66"/>
                  <a:gd name="T10" fmla="*/ 0 w 155"/>
                  <a:gd name="T11" fmla="*/ 2633 h 66"/>
                  <a:gd name="T12" fmla="*/ 78 w 155"/>
                  <a:gd name="T13" fmla="*/ 6453 h 66"/>
                  <a:gd name="T14" fmla="*/ 96 w 155"/>
                  <a:gd name="T15" fmla="*/ 4542 h 66"/>
                  <a:gd name="T16" fmla="*/ 155 w 155"/>
                  <a:gd name="T17" fmla="*/ 7178 h 66"/>
                  <a:gd name="T18" fmla="*/ 126 w 155"/>
                  <a:gd name="T19" fmla="*/ 263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96" name="Freeform 13"/>
              <p:cNvSpPr>
                <a:spLocks/>
              </p:cNvSpPr>
              <p:nvPr userDrawn="1"/>
            </p:nvSpPr>
            <p:spPr bwMode="ltGray">
              <a:xfrm>
                <a:off x="2486" y="3859"/>
                <a:ext cx="42" cy="81"/>
              </a:xfrm>
              <a:custGeom>
                <a:avLst/>
                <a:gdLst>
                  <a:gd name="T0" fmla="*/ 6 w 42"/>
                  <a:gd name="T1" fmla="*/ 4578 h 72"/>
                  <a:gd name="T2" fmla="*/ 0 w 42"/>
                  <a:gd name="T3" fmla="*/ 2373 h 72"/>
                  <a:gd name="T4" fmla="*/ 12 w 42"/>
                  <a:gd name="T5" fmla="*/ 822 h 72"/>
                  <a:gd name="T6" fmla="*/ 0 w 42"/>
                  <a:gd name="T7" fmla="*/ 822 h 72"/>
                  <a:gd name="T8" fmla="*/ 12 w 42"/>
                  <a:gd name="T9" fmla="*/ 822 h 72"/>
                  <a:gd name="T10" fmla="*/ 24 w 42"/>
                  <a:gd name="T11" fmla="*/ 822 h 72"/>
                  <a:gd name="T12" fmla="*/ 36 w 42"/>
                  <a:gd name="T13" fmla="*/ 822 h 72"/>
                  <a:gd name="T14" fmla="*/ 42 w 42"/>
                  <a:gd name="T15" fmla="*/ 0 h 72"/>
                  <a:gd name="T16" fmla="*/ 30 w 42"/>
                  <a:gd name="T17" fmla="*/ 2373 h 72"/>
                  <a:gd name="T18" fmla="*/ 42 w 42"/>
                  <a:gd name="T19" fmla="*/ 6103 h 72"/>
                  <a:gd name="T20" fmla="*/ 12 w 42"/>
                  <a:gd name="T21" fmla="*/ 8946 h 72"/>
                  <a:gd name="T22" fmla="*/ 6 w 42"/>
                  <a:gd name="T23" fmla="*/ 4578 h 72"/>
                  <a:gd name="T24" fmla="*/ 6 w 42"/>
                  <a:gd name="T25" fmla="*/ 4578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34919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cs typeface="+mn-cs"/>
              </a:endParaRPr>
            </a:p>
          </p:txBody>
        </p:sp>
      </p:grpSp>
      <p:grpSp>
        <p:nvGrpSpPr>
          <p:cNvPr id="3077" name="Group 15"/>
          <p:cNvGrpSpPr>
            <a:grpSpLocks/>
          </p:cNvGrpSpPr>
          <p:nvPr/>
        </p:nvGrpSpPr>
        <p:grpSpPr bwMode="auto">
          <a:xfrm>
            <a:off x="627063" y="6021388"/>
            <a:ext cx="5684837" cy="849312"/>
            <a:chOff x="395" y="3793"/>
            <a:chExt cx="3581" cy="535"/>
          </a:xfrm>
        </p:grpSpPr>
        <p:sp>
          <p:nvSpPr>
            <p:cNvPr id="3083" name="Freeform 16"/>
            <p:cNvSpPr>
              <a:spLocks/>
            </p:cNvSpPr>
            <p:nvPr/>
          </p:nvSpPr>
          <p:spPr bwMode="auto">
            <a:xfrm>
              <a:off x="1196" y="3793"/>
              <a:ext cx="365" cy="291"/>
            </a:xfrm>
            <a:custGeom>
              <a:avLst/>
              <a:gdLst>
                <a:gd name="T0" fmla="*/ 24 w 365"/>
                <a:gd name="T1" fmla="*/ 24 h 287"/>
                <a:gd name="T2" fmla="*/ 0 w 365"/>
                <a:gd name="T3" fmla="*/ 101 h 287"/>
                <a:gd name="T4" fmla="*/ 66 w 365"/>
                <a:gd name="T5" fmla="*/ 195 h 287"/>
                <a:gd name="T6" fmla="*/ 143 w 365"/>
                <a:gd name="T7" fmla="*/ 320 h 287"/>
                <a:gd name="T8" fmla="*/ 191 w 365"/>
                <a:gd name="T9" fmla="*/ 296 h 287"/>
                <a:gd name="T10" fmla="*/ 341 w 365"/>
                <a:gd name="T11" fmla="*/ 505 h 287"/>
                <a:gd name="T12" fmla="*/ 305 w 365"/>
                <a:gd name="T13" fmla="*/ 308 h 287"/>
                <a:gd name="T14" fmla="*/ 365 w 365"/>
                <a:gd name="T15" fmla="*/ 231 h 287"/>
                <a:gd name="T16" fmla="*/ 359 w 365"/>
                <a:gd name="T17" fmla="*/ 222 h 287"/>
                <a:gd name="T18" fmla="*/ 335 w 365"/>
                <a:gd name="T19" fmla="*/ 204 h 287"/>
                <a:gd name="T20" fmla="*/ 299 w 365"/>
                <a:gd name="T21" fmla="*/ 154 h 287"/>
                <a:gd name="T22" fmla="*/ 257 w 365"/>
                <a:gd name="T23" fmla="*/ 118 h 287"/>
                <a:gd name="T24" fmla="*/ 215 w 365"/>
                <a:gd name="T25" fmla="*/ 95 h 287"/>
                <a:gd name="T26" fmla="*/ 173 w 365"/>
                <a:gd name="T27" fmla="*/ 7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84"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85"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71 h 60"/>
                <a:gd name="T16" fmla="*/ 65 w 71"/>
                <a:gd name="T17" fmla="*/ 83 h 60"/>
                <a:gd name="T18" fmla="*/ 71 w 71"/>
                <a:gd name="T19" fmla="*/ 100 h 60"/>
                <a:gd name="T20" fmla="*/ 71 w 71"/>
                <a:gd name="T21" fmla="*/ 112 h 60"/>
                <a:gd name="T22" fmla="*/ 59 w 71"/>
                <a:gd name="T23" fmla="*/ 100 h 60"/>
                <a:gd name="T24" fmla="*/ 47 w 71"/>
                <a:gd name="T25" fmla="*/ 83 h 60"/>
                <a:gd name="T26" fmla="*/ 23 w 71"/>
                <a:gd name="T27" fmla="*/ 71 h 60"/>
                <a:gd name="T28" fmla="*/ 23 w 71"/>
                <a:gd name="T29" fmla="*/ 77 h 60"/>
                <a:gd name="T30" fmla="*/ 18 w 71"/>
                <a:gd name="T31" fmla="*/ 83 h 60"/>
                <a:gd name="T32" fmla="*/ 12 w 71"/>
                <a:gd name="T33" fmla="*/ 89 h 60"/>
                <a:gd name="T34" fmla="*/ 6 w 71"/>
                <a:gd name="T35" fmla="*/ 89 h 60"/>
                <a:gd name="T36" fmla="*/ 6 w 71"/>
                <a:gd name="T37" fmla="*/ 89 h 60"/>
                <a:gd name="T38" fmla="*/ 6 w 71"/>
                <a:gd name="T39" fmla="*/ 7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86"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95 h 162"/>
                <a:gd name="T10" fmla="*/ 96 w 161"/>
                <a:gd name="T11" fmla="*/ 101 h 162"/>
                <a:gd name="T12" fmla="*/ 102 w 161"/>
                <a:gd name="T13" fmla="*/ 113 h 162"/>
                <a:gd name="T14" fmla="*/ 108 w 161"/>
                <a:gd name="T15" fmla="*/ 128 h 162"/>
                <a:gd name="T16" fmla="*/ 120 w 161"/>
                <a:gd name="T17" fmla="*/ 152 h 162"/>
                <a:gd name="T18" fmla="*/ 143 w 161"/>
                <a:gd name="T19" fmla="*/ 188 h 162"/>
                <a:gd name="T20" fmla="*/ 155 w 161"/>
                <a:gd name="T21" fmla="*/ 228 h 162"/>
                <a:gd name="T22" fmla="*/ 161 w 161"/>
                <a:gd name="T23" fmla="*/ 255 h 162"/>
                <a:gd name="T24" fmla="*/ 161 w 161"/>
                <a:gd name="T25" fmla="*/ 264 h 162"/>
                <a:gd name="T26" fmla="*/ 96 w 161"/>
                <a:gd name="T27" fmla="*/ 164 h 162"/>
                <a:gd name="T28" fmla="*/ 30 w 161"/>
                <a:gd name="T29" fmla="*/ 9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87" name="Freeform 20"/>
            <p:cNvSpPr>
              <a:spLocks/>
            </p:cNvSpPr>
            <p:nvPr/>
          </p:nvSpPr>
          <p:spPr bwMode="auto">
            <a:xfrm>
              <a:off x="706" y="3854"/>
              <a:ext cx="59" cy="61"/>
            </a:xfrm>
            <a:custGeom>
              <a:avLst/>
              <a:gdLst>
                <a:gd name="T0" fmla="*/ 59 w 59"/>
                <a:gd name="T1" fmla="*/ 6 h 60"/>
                <a:gd name="T2" fmla="*/ 41 w 59"/>
                <a:gd name="T3" fmla="*/ 71 h 60"/>
                <a:gd name="T4" fmla="*/ 41 w 59"/>
                <a:gd name="T5" fmla="*/ 77 h 60"/>
                <a:gd name="T6" fmla="*/ 47 w 59"/>
                <a:gd name="T7" fmla="*/ 83 h 60"/>
                <a:gd name="T8" fmla="*/ 53 w 59"/>
                <a:gd name="T9" fmla="*/ 100 h 60"/>
                <a:gd name="T10" fmla="*/ 53 w 59"/>
                <a:gd name="T11" fmla="*/ 112 h 60"/>
                <a:gd name="T12" fmla="*/ 47 w 59"/>
                <a:gd name="T13" fmla="*/ 100 h 60"/>
                <a:gd name="T14" fmla="*/ 35 w 59"/>
                <a:gd name="T15" fmla="*/ 89 h 60"/>
                <a:gd name="T16" fmla="*/ 23 w 59"/>
                <a:gd name="T17" fmla="*/ 77 h 60"/>
                <a:gd name="T18" fmla="*/ 17 w 59"/>
                <a:gd name="T19" fmla="*/ 7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088" name="Freeform 21"/>
            <p:cNvSpPr>
              <a:spLocks/>
            </p:cNvSpPr>
            <p:nvPr/>
          </p:nvSpPr>
          <p:spPr bwMode="auto">
            <a:xfrm>
              <a:off x="395" y="3811"/>
              <a:ext cx="245" cy="207"/>
            </a:xfrm>
            <a:custGeom>
              <a:avLst/>
              <a:gdLst>
                <a:gd name="T0" fmla="*/ 233 w 245"/>
                <a:gd name="T1" fmla="*/ 77 h 204"/>
                <a:gd name="T2" fmla="*/ 245 w 245"/>
                <a:gd name="T3" fmla="*/ 83 h 204"/>
                <a:gd name="T4" fmla="*/ 209 w 245"/>
                <a:gd name="T5" fmla="*/ 148 h 204"/>
                <a:gd name="T6" fmla="*/ 143 w 245"/>
                <a:gd name="T7" fmla="*/ 236 h 204"/>
                <a:gd name="T8" fmla="*/ 167 w 245"/>
                <a:gd name="T9" fmla="*/ 283 h 204"/>
                <a:gd name="T10" fmla="*/ 179 w 245"/>
                <a:gd name="T11" fmla="*/ 368 h 204"/>
                <a:gd name="T12" fmla="*/ 77 w 245"/>
                <a:gd name="T13" fmla="*/ 236 h 204"/>
                <a:gd name="T14" fmla="*/ 47 w 245"/>
                <a:gd name="T15" fmla="*/ 148 h 204"/>
                <a:gd name="T16" fmla="*/ 89 w 245"/>
                <a:gd name="T17" fmla="*/ 112 h 204"/>
                <a:gd name="T18" fmla="*/ 59 w 245"/>
                <a:gd name="T19" fmla="*/ 7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77 h 204"/>
                <a:gd name="T50" fmla="*/ 233 w 245"/>
                <a:gd name="T51" fmla="*/ 7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34920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9" name="Rectangle 2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4920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effectLst>
                  <a:outerShdw blurRad="38100" dist="38100" dir="2700000" algn="tl">
                    <a:srgbClr val="000000"/>
                  </a:outerShdw>
                </a:effectLst>
                <a:latin typeface="+mn-lt"/>
                <a:cs typeface="+mn-cs"/>
              </a:defRPr>
            </a:lvl1pPr>
          </a:lstStyle>
          <a:p>
            <a:pPr>
              <a:defRPr/>
            </a:pPr>
            <a:endParaRPr lang="en-GB"/>
          </a:p>
        </p:txBody>
      </p:sp>
      <p:sp>
        <p:nvSpPr>
          <p:cNvPr id="34920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effectLst>
                  <a:outerShdw blurRad="38100" dist="38100" dir="2700000" algn="tl">
                    <a:srgbClr val="000000"/>
                  </a:outerShdw>
                </a:effectLst>
                <a:latin typeface="+mn-lt"/>
                <a:cs typeface="+mn-cs"/>
              </a:defRPr>
            </a:lvl1pPr>
          </a:lstStyle>
          <a:p>
            <a:pPr>
              <a:defRPr/>
            </a:pPr>
            <a:endParaRPr lang="en-GB"/>
          </a:p>
        </p:txBody>
      </p:sp>
      <p:sp>
        <p:nvSpPr>
          <p:cNvPr id="34921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effectLst>
                  <a:outerShdw blurRad="38100" dist="38100" dir="2700000" algn="tl">
                    <a:srgbClr val="000000"/>
                  </a:outerShdw>
                </a:effectLst>
                <a:latin typeface="Arial" panose="020B0604020202020204" pitchFamily="34" charset="0"/>
              </a:defRPr>
            </a:lvl1pPr>
          </a:lstStyle>
          <a:p>
            <a:pPr>
              <a:defRPr/>
            </a:pPr>
            <a:fld id="{631E363E-2C82-4304-B418-BA53660DF3E5}"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8498" r:id="rId1"/>
    <p:sldLayoutId id="2147488477" r:id="rId2"/>
    <p:sldLayoutId id="2147488478" r:id="rId3"/>
    <p:sldLayoutId id="2147488479" r:id="rId4"/>
    <p:sldLayoutId id="2147488480" r:id="rId5"/>
    <p:sldLayoutId id="2147488481" r:id="rId6"/>
    <p:sldLayoutId id="2147488482" r:id="rId7"/>
    <p:sldLayoutId id="2147488483" r:id="rId8"/>
    <p:sldLayoutId id="2147488484" r:id="rId9"/>
    <p:sldLayoutId id="2147488485" r:id="rId10"/>
    <p:sldLayoutId id="2147488486" r:id="rId11"/>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121" name="Freeform 3"/>
            <p:cNvSpPr>
              <a:spLocks/>
            </p:cNvSpPr>
            <p:nvPr/>
          </p:nvSpPr>
          <p:spPr bwMode="hidden">
            <a:xfrm>
              <a:off x="0" y="3072"/>
              <a:ext cx="5760" cy="1248"/>
            </a:xfrm>
            <a:custGeom>
              <a:avLst/>
              <a:gdLst>
                <a:gd name="T0" fmla="*/ 938 w 6027"/>
                <a:gd name="T1" fmla="*/ 1 h 2296"/>
                <a:gd name="T2" fmla="*/ 0 w 6027"/>
                <a:gd name="T3" fmla="*/ 1 h 2296"/>
                <a:gd name="T4" fmla="*/ 0 w 6027"/>
                <a:gd name="T5" fmla="*/ 0 h 2296"/>
                <a:gd name="T6" fmla="*/ 938 w 6027"/>
                <a:gd name="T7" fmla="*/ 0 h 2296"/>
                <a:gd name="T8" fmla="*/ 938 w 6027"/>
                <a:gd name="T9" fmla="*/ 1 h 2296"/>
                <a:gd name="T10" fmla="*/ 93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36762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cs typeface="+mn-cs"/>
              </a:endParaRPr>
            </a:p>
          </p:txBody>
        </p:sp>
      </p:grpSp>
      <p:sp>
        <p:nvSpPr>
          <p:cNvPr id="4099" name="Freeform 5"/>
          <p:cNvSpPr>
            <a:spLocks/>
          </p:cNvSpPr>
          <p:nvPr/>
        </p:nvSpPr>
        <p:spPr bwMode="hidden">
          <a:xfrm>
            <a:off x="6248400" y="6262688"/>
            <a:ext cx="28956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4100" name="Group 6"/>
          <p:cNvGrpSpPr>
            <a:grpSpLocks/>
          </p:cNvGrpSpPr>
          <p:nvPr/>
        </p:nvGrpSpPr>
        <p:grpSpPr bwMode="auto">
          <a:xfrm>
            <a:off x="0" y="6019800"/>
            <a:ext cx="7848600" cy="857250"/>
            <a:chOff x="0" y="3792"/>
            <a:chExt cx="4944" cy="540"/>
          </a:xfrm>
        </p:grpSpPr>
        <p:sp>
          <p:nvSpPr>
            <p:cNvPr id="36762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cs typeface="+mn-cs"/>
              </a:endParaRPr>
            </a:p>
          </p:txBody>
        </p:sp>
        <p:grpSp>
          <p:nvGrpSpPr>
            <p:cNvPr id="4114" name="Group 8"/>
            <p:cNvGrpSpPr>
              <a:grpSpLocks/>
            </p:cNvGrpSpPr>
            <p:nvPr userDrawn="1"/>
          </p:nvGrpSpPr>
          <p:grpSpPr bwMode="auto">
            <a:xfrm>
              <a:off x="2486" y="3792"/>
              <a:ext cx="2458" cy="540"/>
              <a:chOff x="2486" y="3792"/>
              <a:chExt cx="2458" cy="540"/>
            </a:xfrm>
          </p:grpSpPr>
          <p:sp>
            <p:nvSpPr>
              <p:cNvPr id="4116"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17" name="Freeform 10"/>
              <p:cNvSpPr>
                <a:spLocks/>
              </p:cNvSpPr>
              <p:nvPr userDrawn="1"/>
            </p:nvSpPr>
            <p:spPr bwMode="ltGray">
              <a:xfrm>
                <a:off x="2677" y="3792"/>
                <a:ext cx="186" cy="395"/>
              </a:xfrm>
              <a:custGeom>
                <a:avLst/>
                <a:gdLst>
                  <a:gd name="T0" fmla="*/ 36 w 186"/>
                  <a:gd name="T1" fmla="*/ 0 h 353"/>
                  <a:gd name="T2" fmla="*/ 54 w 186"/>
                  <a:gd name="T3" fmla="*/ 1778 h 353"/>
                  <a:gd name="T4" fmla="*/ 24 w 186"/>
                  <a:gd name="T5" fmla="*/ 3051 h 353"/>
                  <a:gd name="T6" fmla="*/ 18 w 186"/>
                  <a:gd name="T7" fmla="*/ 6605 h 353"/>
                  <a:gd name="T8" fmla="*/ 42 w 186"/>
                  <a:gd name="T9" fmla="*/ 11467 h 353"/>
                  <a:gd name="T10" fmla="*/ 48 w 186"/>
                  <a:gd name="T11" fmla="*/ 16235 h 353"/>
                  <a:gd name="T12" fmla="*/ 0 w 186"/>
                  <a:gd name="T13" fmla="*/ 35480 h 353"/>
                  <a:gd name="T14" fmla="*/ 54 w 186"/>
                  <a:gd name="T15" fmla="*/ 23465 h 353"/>
                  <a:gd name="T16" fmla="*/ 84 w 186"/>
                  <a:gd name="T17" fmla="*/ 21659 h 353"/>
                  <a:gd name="T18" fmla="*/ 126 w 186"/>
                  <a:gd name="T19" fmla="*/ 12706 h 353"/>
                  <a:gd name="T20" fmla="*/ 144 w 186"/>
                  <a:gd name="T21" fmla="*/ 12021 h 353"/>
                  <a:gd name="T22" fmla="*/ 144 w 186"/>
                  <a:gd name="T23" fmla="*/ 9069 h 353"/>
                  <a:gd name="T24" fmla="*/ 186 w 186"/>
                  <a:gd name="T25" fmla="*/ 6605 h 353"/>
                  <a:gd name="T26" fmla="*/ 162 w 186"/>
                  <a:gd name="T27" fmla="*/ 599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18"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19"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66 h 66"/>
                  <a:gd name="T8" fmla="*/ 6 w 155"/>
                  <a:gd name="T9" fmla="*/ 1923 h 66"/>
                  <a:gd name="T10" fmla="*/ 0 w 155"/>
                  <a:gd name="T11" fmla="*/ 2633 h 66"/>
                  <a:gd name="T12" fmla="*/ 78 w 155"/>
                  <a:gd name="T13" fmla="*/ 6453 h 66"/>
                  <a:gd name="T14" fmla="*/ 96 w 155"/>
                  <a:gd name="T15" fmla="*/ 4542 h 66"/>
                  <a:gd name="T16" fmla="*/ 155 w 155"/>
                  <a:gd name="T17" fmla="*/ 7178 h 66"/>
                  <a:gd name="T18" fmla="*/ 126 w 155"/>
                  <a:gd name="T19" fmla="*/ 263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20" name="Freeform 13"/>
              <p:cNvSpPr>
                <a:spLocks/>
              </p:cNvSpPr>
              <p:nvPr userDrawn="1"/>
            </p:nvSpPr>
            <p:spPr bwMode="ltGray">
              <a:xfrm>
                <a:off x="2486" y="3859"/>
                <a:ext cx="42" cy="81"/>
              </a:xfrm>
              <a:custGeom>
                <a:avLst/>
                <a:gdLst>
                  <a:gd name="T0" fmla="*/ 6 w 42"/>
                  <a:gd name="T1" fmla="*/ 4578 h 72"/>
                  <a:gd name="T2" fmla="*/ 0 w 42"/>
                  <a:gd name="T3" fmla="*/ 2373 h 72"/>
                  <a:gd name="T4" fmla="*/ 12 w 42"/>
                  <a:gd name="T5" fmla="*/ 822 h 72"/>
                  <a:gd name="T6" fmla="*/ 0 w 42"/>
                  <a:gd name="T7" fmla="*/ 822 h 72"/>
                  <a:gd name="T8" fmla="*/ 12 w 42"/>
                  <a:gd name="T9" fmla="*/ 822 h 72"/>
                  <a:gd name="T10" fmla="*/ 24 w 42"/>
                  <a:gd name="T11" fmla="*/ 822 h 72"/>
                  <a:gd name="T12" fmla="*/ 36 w 42"/>
                  <a:gd name="T13" fmla="*/ 822 h 72"/>
                  <a:gd name="T14" fmla="*/ 42 w 42"/>
                  <a:gd name="T15" fmla="*/ 0 h 72"/>
                  <a:gd name="T16" fmla="*/ 30 w 42"/>
                  <a:gd name="T17" fmla="*/ 2373 h 72"/>
                  <a:gd name="T18" fmla="*/ 42 w 42"/>
                  <a:gd name="T19" fmla="*/ 6103 h 72"/>
                  <a:gd name="T20" fmla="*/ 12 w 42"/>
                  <a:gd name="T21" fmla="*/ 8946 h 72"/>
                  <a:gd name="T22" fmla="*/ 6 w 42"/>
                  <a:gd name="T23" fmla="*/ 4578 h 72"/>
                  <a:gd name="T24" fmla="*/ 6 w 42"/>
                  <a:gd name="T25" fmla="*/ 4578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36763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cs typeface="+mn-cs"/>
              </a:endParaRPr>
            </a:p>
          </p:txBody>
        </p:sp>
      </p:grpSp>
      <p:grpSp>
        <p:nvGrpSpPr>
          <p:cNvPr id="4101" name="Group 15"/>
          <p:cNvGrpSpPr>
            <a:grpSpLocks/>
          </p:cNvGrpSpPr>
          <p:nvPr/>
        </p:nvGrpSpPr>
        <p:grpSpPr bwMode="auto">
          <a:xfrm>
            <a:off x="627063" y="6021388"/>
            <a:ext cx="5684837" cy="849312"/>
            <a:chOff x="395" y="3793"/>
            <a:chExt cx="3581" cy="535"/>
          </a:xfrm>
        </p:grpSpPr>
        <p:sp>
          <p:nvSpPr>
            <p:cNvPr id="4107" name="Freeform 16"/>
            <p:cNvSpPr>
              <a:spLocks/>
            </p:cNvSpPr>
            <p:nvPr/>
          </p:nvSpPr>
          <p:spPr bwMode="auto">
            <a:xfrm>
              <a:off x="1196" y="3793"/>
              <a:ext cx="365" cy="291"/>
            </a:xfrm>
            <a:custGeom>
              <a:avLst/>
              <a:gdLst>
                <a:gd name="T0" fmla="*/ 24 w 365"/>
                <a:gd name="T1" fmla="*/ 24 h 287"/>
                <a:gd name="T2" fmla="*/ 0 w 365"/>
                <a:gd name="T3" fmla="*/ 101 h 287"/>
                <a:gd name="T4" fmla="*/ 66 w 365"/>
                <a:gd name="T5" fmla="*/ 195 h 287"/>
                <a:gd name="T6" fmla="*/ 143 w 365"/>
                <a:gd name="T7" fmla="*/ 320 h 287"/>
                <a:gd name="T8" fmla="*/ 191 w 365"/>
                <a:gd name="T9" fmla="*/ 296 h 287"/>
                <a:gd name="T10" fmla="*/ 341 w 365"/>
                <a:gd name="T11" fmla="*/ 505 h 287"/>
                <a:gd name="T12" fmla="*/ 305 w 365"/>
                <a:gd name="T13" fmla="*/ 308 h 287"/>
                <a:gd name="T14" fmla="*/ 365 w 365"/>
                <a:gd name="T15" fmla="*/ 231 h 287"/>
                <a:gd name="T16" fmla="*/ 359 w 365"/>
                <a:gd name="T17" fmla="*/ 222 h 287"/>
                <a:gd name="T18" fmla="*/ 335 w 365"/>
                <a:gd name="T19" fmla="*/ 204 h 287"/>
                <a:gd name="T20" fmla="*/ 299 w 365"/>
                <a:gd name="T21" fmla="*/ 154 h 287"/>
                <a:gd name="T22" fmla="*/ 257 w 365"/>
                <a:gd name="T23" fmla="*/ 118 h 287"/>
                <a:gd name="T24" fmla="*/ 215 w 365"/>
                <a:gd name="T25" fmla="*/ 95 h 287"/>
                <a:gd name="T26" fmla="*/ 173 w 365"/>
                <a:gd name="T27" fmla="*/ 7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08"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09"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71 h 60"/>
                <a:gd name="T16" fmla="*/ 65 w 71"/>
                <a:gd name="T17" fmla="*/ 83 h 60"/>
                <a:gd name="T18" fmla="*/ 71 w 71"/>
                <a:gd name="T19" fmla="*/ 100 h 60"/>
                <a:gd name="T20" fmla="*/ 71 w 71"/>
                <a:gd name="T21" fmla="*/ 112 h 60"/>
                <a:gd name="T22" fmla="*/ 59 w 71"/>
                <a:gd name="T23" fmla="*/ 100 h 60"/>
                <a:gd name="T24" fmla="*/ 47 w 71"/>
                <a:gd name="T25" fmla="*/ 83 h 60"/>
                <a:gd name="T26" fmla="*/ 23 w 71"/>
                <a:gd name="T27" fmla="*/ 71 h 60"/>
                <a:gd name="T28" fmla="*/ 23 w 71"/>
                <a:gd name="T29" fmla="*/ 77 h 60"/>
                <a:gd name="T30" fmla="*/ 18 w 71"/>
                <a:gd name="T31" fmla="*/ 83 h 60"/>
                <a:gd name="T32" fmla="*/ 12 w 71"/>
                <a:gd name="T33" fmla="*/ 89 h 60"/>
                <a:gd name="T34" fmla="*/ 6 w 71"/>
                <a:gd name="T35" fmla="*/ 89 h 60"/>
                <a:gd name="T36" fmla="*/ 6 w 71"/>
                <a:gd name="T37" fmla="*/ 89 h 60"/>
                <a:gd name="T38" fmla="*/ 6 w 71"/>
                <a:gd name="T39" fmla="*/ 7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10"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95 h 162"/>
                <a:gd name="T10" fmla="*/ 96 w 161"/>
                <a:gd name="T11" fmla="*/ 101 h 162"/>
                <a:gd name="T12" fmla="*/ 102 w 161"/>
                <a:gd name="T13" fmla="*/ 113 h 162"/>
                <a:gd name="T14" fmla="*/ 108 w 161"/>
                <a:gd name="T15" fmla="*/ 128 h 162"/>
                <a:gd name="T16" fmla="*/ 120 w 161"/>
                <a:gd name="T17" fmla="*/ 152 h 162"/>
                <a:gd name="T18" fmla="*/ 143 w 161"/>
                <a:gd name="T19" fmla="*/ 188 h 162"/>
                <a:gd name="T20" fmla="*/ 155 w 161"/>
                <a:gd name="T21" fmla="*/ 228 h 162"/>
                <a:gd name="T22" fmla="*/ 161 w 161"/>
                <a:gd name="T23" fmla="*/ 255 h 162"/>
                <a:gd name="T24" fmla="*/ 161 w 161"/>
                <a:gd name="T25" fmla="*/ 264 h 162"/>
                <a:gd name="T26" fmla="*/ 96 w 161"/>
                <a:gd name="T27" fmla="*/ 164 h 162"/>
                <a:gd name="T28" fmla="*/ 30 w 161"/>
                <a:gd name="T29" fmla="*/ 9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11" name="Freeform 20"/>
            <p:cNvSpPr>
              <a:spLocks/>
            </p:cNvSpPr>
            <p:nvPr/>
          </p:nvSpPr>
          <p:spPr bwMode="auto">
            <a:xfrm>
              <a:off x="706" y="3854"/>
              <a:ext cx="59" cy="61"/>
            </a:xfrm>
            <a:custGeom>
              <a:avLst/>
              <a:gdLst>
                <a:gd name="T0" fmla="*/ 59 w 59"/>
                <a:gd name="T1" fmla="*/ 6 h 60"/>
                <a:gd name="T2" fmla="*/ 41 w 59"/>
                <a:gd name="T3" fmla="*/ 71 h 60"/>
                <a:gd name="T4" fmla="*/ 41 w 59"/>
                <a:gd name="T5" fmla="*/ 77 h 60"/>
                <a:gd name="T6" fmla="*/ 47 w 59"/>
                <a:gd name="T7" fmla="*/ 83 h 60"/>
                <a:gd name="T8" fmla="*/ 53 w 59"/>
                <a:gd name="T9" fmla="*/ 100 h 60"/>
                <a:gd name="T10" fmla="*/ 53 w 59"/>
                <a:gd name="T11" fmla="*/ 112 h 60"/>
                <a:gd name="T12" fmla="*/ 47 w 59"/>
                <a:gd name="T13" fmla="*/ 100 h 60"/>
                <a:gd name="T14" fmla="*/ 35 w 59"/>
                <a:gd name="T15" fmla="*/ 89 h 60"/>
                <a:gd name="T16" fmla="*/ 23 w 59"/>
                <a:gd name="T17" fmla="*/ 77 h 60"/>
                <a:gd name="T18" fmla="*/ 17 w 59"/>
                <a:gd name="T19" fmla="*/ 7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4112" name="Freeform 21"/>
            <p:cNvSpPr>
              <a:spLocks/>
            </p:cNvSpPr>
            <p:nvPr/>
          </p:nvSpPr>
          <p:spPr bwMode="auto">
            <a:xfrm>
              <a:off x="395" y="3811"/>
              <a:ext cx="245" cy="207"/>
            </a:xfrm>
            <a:custGeom>
              <a:avLst/>
              <a:gdLst>
                <a:gd name="T0" fmla="*/ 233 w 245"/>
                <a:gd name="T1" fmla="*/ 77 h 204"/>
                <a:gd name="T2" fmla="*/ 245 w 245"/>
                <a:gd name="T3" fmla="*/ 83 h 204"/>
                <a:gd name="T4" fmla="*/ 209 w 245"/>
                <a:gd name="T5" fmla="*/ 148 h 204"/>
                <a:gd name="T6" fmla="*/ 143 w 245"/>
                <a:gd name="T7" fmla="*/ 236 h 204"/>
                <a:gd name="T8" fmla="*/ 167 w 245"/>
                <a:gd name="T9" fmla="*/ 283 h 204"/>
                <a:gd name="T10" fmla="*/ 179 w 245"/>
                <a:gd name="T11" fmla="*/ 368 h 204"/>
                <a:gd name="T12" fmla="*/ 77 w 245"/>
                <a:gd name="T13" fmla="*/ 236 h 204"/>
                <a:gd name="T14" fmla="*/ 47 w 245"/>
                <a:gd name="T15" fmla="*/ 148 h 204"/>
                <a:gd name="T16" fmla="*/ 89 w 245"/>
                <a:gd name="T17" fmla="*/ 112 h 204"/>
                <a:gd name="T18" fmla="*/ 59 w 245"/>
                <a:gd name="T19" fmla="*/ 7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77 h 204"/>
                <a:gd name="T50" fmla="*/ 233 w 245"/>
                <a:gd name="T51" fmla="*/ 7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36763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3" name="Rectangle 2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6764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effectLst>
                  <a:outerShdw blurRad="38100" dist="38100" dir="2700000" algn="tl">
                    <a:srgbClr val="000000"/>
                  </a:outerShdw>
                </a:effectLst>
                <a:latin typeface="+mn-lt"/>
                <a:cs typeface="+mn-cs"/>
              </a:defRPr>
            </a:lvl1pPr>
          </a:lstStyle>
          <a:p>
            <a:pPr>
              <a:defRPr/>
            </a:pPr>
            <a:endParaRPr lang="en-GB"/>
          </a:p>
        </p:txBody>
      </p:sp>
      <p:sp>
        <p:nvSpPr>
          <p:cNvPr id="36764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effectLst>
                  <a:outerShdw blurRad="38100" dist="38100" dir="2700000" algn="tl">
                    <a:srgbClr val="000000"/>
                  </a:outerShdw>
                </a:effectLst>
                <a:latin typeface="+mn-lt"/>
                <a:cs typeface="+mn-cs"/>
              </a:defRPr>
            </a:lvl1pPr>
          </a:lstStyle>
          <a:p>
            <a:pPr>
              <a:defRPr/>
            </a:pPr>
            <a:endParaRPr lang="en-GB"/>
          </a:p>
        </p:txBody>
      </p:sp>
      <p:sp>
        <p:nvSpPr>
          <p:cNvPr id="36764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effectLst>
                  <a:outerShdw blurRad="38100" dist="38100" dir="2700000" algn="tl">
                    <a:srgbClr val="000000"/>
                  </a:outerShdw>
                </a:effectLst>
                <a:latin typeface="Arial" panose="020B0604020202020204" pitchFamily="34" charset="0"/>
              </a:defRPr>
            </a:lvl1pPr>
          </a:lstStyle>
          <a:p>
            <a:pPr>
              <a:defRPr/>
            </a:pPr>
            <a:fld id="{64711092-EB0F-4096-80E3-C9B08F95BE77}"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8499" r:id="rId1"/>
    <p:sldLayoutId id="2147488487" r:id="rId2"/>
    <p:sldLayoutId id="2147488488" r:id="rId3"/>
    <p:sldLayoutId id="2147488489" r:id="rId4"/>
    <p:sldLayoutId id="2147488490" r:id="rId5"/>
    <p:sldLayoutId id="2147488491" r:id="rId6"/>
    <p:sldLayoutId id="2147488492" r:id="rId7"/>
    <p:sldLayoutId id="2147488493" r:id="rId8"/>
    <p:sldLayoutId id="2147488494" r:id="rId9"/>
    <p:sldLayoutId id="2147488495" r:id="rId10"/>
    <p:sldLayoutId id="2147488496" r:id="rId11"/>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62" b="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62" b="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eaLnBrk="1" fontAlgn="auto" hangingPunct="1">
              <a:spcBef>
                <a:spcPts val="0"/>
              </a:spcBef>
              <a:spcAft>
                <a:spcPts val="0"/>
              </a:spcAft>
              <a:defRPr sz="1662" b="0" smtClean="0">
                <a:solidFill>
                  <a:srgbClr val="FFFFFF"/>
                </a:solidFill>
                <a:latin typeface="Calibri"/>
              </a:defRPr>
            </a:lvl1pPr>
          </a:lstStyle>
          <a:p>
            <a:pPr>
              <a:defRPr/>
            </a:pPr>
            <a:fld id="{6CB40D1F-1F8A-41C1-A984-6513CDBB2879}" type="slidenum">
              <a:rPr lang="en-CA"/>
              <a:pPr>
                <a:defRPr/>
              </a:pPr>
              <a:t>‹#›</a:t>
            </a:fld>
            <a:endParaRPr lang="en-CA"/>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eaLnBrk="1" fontAlgn="auto" hangingPunct="1">
              <a:spcBef>
                <a:spcPts val="0"/>
              </a:spcBef>
              <a:spcAft>
                <a:spcPts val="0"/>
              </a:spcAft>
              <a:defRPr sz="1108" b="0">
                <a:solidFill>
                  <a:srgbClr val="DFDCB7"/>
                </a:solidFill>
                <a:latin typeface="Calibri"/>
              </a:defRPr>
            </a:lvl1pPr>
          </a:lstStyle>
          <a:p>
            <a:pPr>
              <a:defRPr/>
            </a:pPr>
            <a:endParaRPr lang="en-CA"/>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fontAlgn="auto" hangingPunct="1">
              <a:spcBef>
                <a:spcPts val="0"/>
              </a:spcBef>
              <a:spcAft>
                <a:spcPts val="0"/>
              </a:spcAft>
              <a:defRPr sz="1108" b="0" smtClean="0">
                <a:solidFill>
                  <a:srgbClr val="DFDCB7"/>
                </a:solidFill>
                <a:latin typeface="Calibri"/>
              </a:defRPr>
            </a:lvl1pPr>
          </a:lstStyle>
          <a:p>
            <a:pPr>
              <a:defRPr/>
            </a:pPr>
            <a:endParaRPr lang="en-CA"/>
          </a:p>
        </p:txBody>
      </p:sp>
    </p:spTree>
  </p:cSld>
  <p:clrMap bg1="lt1" tx1="dk1" bg2="lt2" tx2="dk2" accent1="accent1" accent2="accent2" accent3="accent3" accent4="accent4" accent5="accent5" accent6="accent6" hlink="hlink" folHlink="folHlink"/>
  <p:sldLayoutIdLst>
    <p:sldLayoutId id="2147488500" r:id="rId1"/>
    <p:sldLayoutId id="2147488501" r:id="rId2"/>
    <p:sldLayoutId id="2147488502" r:id="rId3"/>
    <p:sldLayoutId id="2147488503" r:id="rId4"/>
    <p:sldLayoutId id="2147488504" r:id="rId5"/>
    <p:sldLayoutId id="2147488505" r:id="rId6"/>
    <p:sldLayoutId id="2147488506" r:id="rId7"/>
    <p:sldLayoutId id="2147488507" r:id="rId8"/>
    <p:sldLayoutId id="2147488508" r:id="rId9"/>
    <p:sldLayoutId id="2147488509" r:id="rId10"/>
    <p:sldLayoutId id="2147488510" r:id="rId11"/>
  </p:sldLayoutIdLst>
  <p:hf sldNum="0" hdr="0" ftr="0"/>
  <p:txStyles>
    <p:titleStyle>
      <a:lvl1pPr algn="l" defTabSz="842963" rtl="0" fontAlgn="base">
        <a:spcBef>
          <a:spcPct val="0"/>
        </a:spcBef>
        <a:spcAft>
          <a:spcPct val="0"/>
        </a:spcAft>
        <a:defRPr sz="4200" kern="1200" spc="-92">
          <a:solidFill>
            <a:schemeClr val="tx2"/>
          </a:solidFill>
          <a:latin typeface="+mj-lt"/>
          <a:ea typeface="+mj-ea"/>
          <a:cs typeface="+mj-cs"/>
        </a:defRPr>
      </a:lvl1pPr>
      <a:lvl2pPr algn="l" defTabSz="842963" rtl="0" fontAlgn="base">
        <a:spcBef>
          <a:spcPct val="0"/>
        </a:spcBef>
        <a:spcAft>
          <a:spcPct val="0"/>
        </a:spcAft>
        <a:defRPr sz="4200">
          <a:solidFill>
            <a:schemeClr val="tx2"/>
          </a:solidFill>
          <a:latin typeface="Cambria" panose="02040503050406030204" pitchFamily="18" charset="0"/>
        </a:defRPr>
      </a:lvl2pPr>
      <a:lvl3pPr algn="l" defTabSz="842963" rtl="0" fontAlgn="base">
        <a:spcBef>
          <a:spcPct val="0"/>
        </a:spcBef>
        <a:spcAft>
          <a:spcPct val="0"/>
        </a:spcAft>
        <a:defRPr sz="4200">
          <a:solidFill>
            <a:schemeClr val="tx2"/>
          </a:solidFill>
          <a:latin typeface="Cambria" panose="02040503050406030204" pitchFamily="18" charset="0"/>
        </a:defRPr>
      </a:lvl3pPr>
      <a:lvl4pPr algn="l" defTabSz="842963" rtl="0" fontAlgn="base">
        <a:spcBef>
          <a:spcPct val="0"/>
        </a:spcBef>
        <a:spcAft>
          <a:spcPct val="0"/>
        </a:spcAft>
        <a:defRPr sz="4200">
          <a:solidFill>
            <a:schemeClr val="tx2"/>
          </a:solidFill>
          <a:latin typeface="Cambria" panose="02040503050406030204" pitchFamily="18" charset="0"/>
        </a:defRPr>
      </a:lvl4pPr>
      <a:lvl5pPr algn="l" defTabSz="842963" rtl="0" fontAlgn="base">
        <a:spcBef>
          <a:spcPct val="0"/>
        </a:spcBef>
        <a:spcAft>
          <a:spcPct val="0"/>
        </a:spcAft>
        <a:defRPr sz="4200">
          <a:solidFill>
            <a:schemeClr val="tx2"/>
          </a:solidFill>
          <a:latin typeface="Cambria" panose="02040503050406030204" pitchFamily="18" charset="0"/>
        </a:defRPr>
      </a:lvl5pPr>
      <a:lvl6pPr marL="457200" algn="l" defTabSz="842963" rtl="0" fontAlgn="base">
        <a:spcBef>
          <a:spcPct val="0"/>
        </a:spcBef>
        <a:spcAft>
          <a:spcPct val="0"/>
        </a:spcAft>
        <a:defRPr sz="4200">
          <a:solidFill>
            <a:schemeClr val="tx2"/>
          </a:solidFill>
          <a:latin typeface="Cambria" panose="02040503050406030204" pitchFamily="18" charset="0"/>
        </a:defRPr>
      </a:lvl6pPr>
      <a:lvl7pPr marL="914400" algn="l" defTabSz="842963" rtl="0" fontAlgn="base">
        <a:spcBef>
          <a:spcPct val="0"/>
        </a:spcBef>
        <a:spcAft>
          <a:spcPct val="0"/>
        </a:spcAft>
        <a:defRPr sz="4200">
          <a:solidFill>
            <a:schemeClr val="tx2"/>
          </a:solidFill>
          <a:latin typeface="Cambria" panose="02040503050406030204" pitchFamily="18" charset="0"/>
        </a:defRPr>
      </a:lvl7pPr>
      <a:lvl8pPr marL="1371600" algn="l" defTabSz="842963" rtl="0" fontAlgn="base">
        <a:spcBef>
          <a:spcPct val="0"/>
        </a:spcBef>
        <a:spcAft>
          <a:spcPct val="0"/>
        </a:spcAft>
        <a:defRPr sz="4200">
          <a:solidFill>
            <a:schemeClr val="tx2"/>
          </a:solidFill>
          <a:latin typeface="Cambria" panose="02040503050406030204" pitchFamily="18" charset="0"/>
        </a:defRPr>
      </a:lvl8pPr>
      <a:lvl9pPr marL="1828800" algn="l" defTabSz="842963" rtl="0" fontAlgn="base">
        <a:spcBef>
          <a:spcPct val="0"/>
        </a:spcBef>
        <a:spcAft>
          <a:spcPct val="0"/>
        </a:spcAft>
        <a:defRPr sz="4200">
          <a:solidFill>
            <a:schemeClr val="tx2"/>
          </a:solidFill>
          <a:latin typeface="Cambria" panose="02040503050406030204" pitchFamily="18" charset="0"/>
        </a:defRPr>
      </a:lvl9pPr>
    </p:titleStyle>
    <p:bodyStyle>
      <a:lvl1pPr marL="315913" indent="-209550" algn="l" defTabSz="842963" rtl="0" fontAlgn="base">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90550" indent="-209550" algn="l" defTabSz="842963" rtl="0" fontAlgn="base">
        <a:spcBef>
          <a:spcPct val="20000"/>
        </a:spcBef>
        <a:spcAft>
          <a:spcPct val="0"/>
        </a:spcAft>
        <a:buClr>
          <a:schemeClr val="accent2"/>
        </a:buClr>
        <a:buFont typeface="Arial" panose="020B0604020202020204" pitchFamily="34" charset="0"/>
        <a:buChar char="•"/>
        <a:defRPr kern="1200">
          <a:solidFill>
            <a:schemeClr val="tx1"/>
          </a:solidFill>
          <a:latin typeface="+mn-lt"/>
          <a:ea typeface="+mn-ea"/>
          <a:cs typeface="+mn-cs"/>
        </a:defRPr>
      </a:lvl2pPr>
      <a:lvl3pPr marL="927100" indent="-209550" algn="l" defTabSz="842963" rtl="0" fontAlgn="base">
        <a:spcBef>
          <a:spcPct val="20000"/>
        </a:spcBef>
        <a:spcAft>
          <a:spcPct val="0"/>
        </a:spcAft>
        <a:buClr>
          <a:srgbClr val="D2CB6C"/>
        </a:buClr>
        <a:buFont typeface="Arial" panose="020B0604020202020204" pitchFamily="34" charset="0"/>
        <a:buChar char="•"/>
        <a:defRPr sz="1600" kern="1200">
          <a:solidFill>
            <a:schemeClr val="tx1"/>
          </a:solidFill>
          <a:latin typeface="+mn-lt"/>
          <a:ea typeface="+mn-ea"/>
          <a:cs typeface="+mn-cs"/>
        </a:defRPr>
      </a:lvl3pPr>
      <a:lvl4pPr marL="1181100" indent="-209550" algn="l" defTabSz="842963" rtl="0" fontAlgn="base">
        <a:spcBef>
          <a:spcPct val="20000"/>
        </a:spcBef>
        <a:spcAft>
          <a:spcPct val="0"/>
        </a:spcAft>
        <a:buClr>
          <a:srgbClr val="95A39D"/>
        </a:buClr>
        <a:buFont typeface="Arial" panose="020B0604020202020204" pitchFamily="34" charset="0"/>
        <a:buChar char="•"/>
        <a:defRPr sz="1400" kern="1200">
          <a:solidFill>
            <a:schemeClr val="tx1"/>
          </a:solidFill>
          <a:latin typeface="+mn-lt"/>
          <a:ea typeface="+mn-ea"/>
          <a:cs typeface="+mn-cs"/>
        </a:defRPr>
      </a:lvl4pPr>
      <a:lvl5pPr marL="1433513" indent="-209550" algn="l" defTabSz="842963" rtl="0" fontAlgn="base">
        <a:spcBef>
          <a:spcPct val="20000"/>
        </a:spcBef>
        <a:spcAft>
          <a:spcPct val="0"/>
        </a:spcAft>
        <a:buClr>
          <a:srgbClr val="C89F5D"/>
        </a:buClr>
        <a:buFont typeface="Arial" panose="020B0604020202020204" pitchFamily="34" charset="0"/>
        <a:buChar char="•"/>
        <a:defRPr sz="1200" kern="1200">
          <a:solidFill>
            <a:schemeClr val="tx1"/>
          </a:solidFill>
          <a:latin typeface="+mn-lt"/>
          <a:ea typeface="+mn-ea"/>
          <a:cs typeface="+mn-cs"/>
        </a:defRPr>
      </a:lvl5pPr>
      <a:lvl6pPr marL="1603757" indent="-168817" algn="l" defTabSz="844083" rtl="0" eaLnBrk="1" latinLnBrk="0" hangingPunct="1">
        <a:spcBef>
          <a:spcPct val="20000"/>
        </a:spcBef>
        <a:buClr>
          <a:schemeClr val="accent1"/>
        </a:buClr>
        <a:buFont typeface="Arial" pitchFamily="34" charset="0"/>
        <a:buChar char="•"/>
        <a:defRPr sz="1292" kern="1200" baseline="0">
          <a:solidFill>
            <a:schemeClr val="tx1"/>
          </a:solidFill>
          <a:latin typeface="+mn-lt"/>
          <a:ea typeface="+mn-ea"/>
          <a:cs typeface="+mn-cs"/>
        </a:defRPr>
      </a:lvl6pPr>
      <a:lvl7pPr marL="1772574" indent="-168817" algn="l" defTabSz="844083" rtl="0" eaLnBrk="1" latinLnBrk="0" hangingPunct="1">
        <a:spcBef>
          <a:spcPct val="20000"/>
        </a:spcBef>
        <a:buClr>
          <a:schemeClr val="accent2"/>
        </a:buClr>
        <a:buFont typeface="Arial" pitchFamily="34" charset="0"/>
        <a:buChar char="•"/>
        <a:defRPr sz="1292" kern="1200">
          <a:solidFill>
            <a:schemeClr val="tx1"/>
          </a:solidFill>
          <a:latin typeface="+mn-lt"/>
          <a:ea typeface="+mn-ea"/>
          <a:cs typeface="+mn-cs"/>
        </a:defRPr>
      </a:lvl7pPr>
      <a:lvl8pPr marL="1941390" indent="-168817" algn="l" defTabSz="844083" rtl="0" eaLnBrk="1" latinLnBrk="0" hangingPunct="1">
        <a:spcBef>
          <a:spcPct val="20000"/>
        </a:spcBef>
        <a:buClr>
          <a:schemeClr val="accent3"/>
        </a:buClr>
        <a:buFont typeface="Arial" pitchFamily="34" charset="0"/>
        <a:buChar char="•"/>
        <a:defRPr sz="1292" kern="1200">
          <a:solidFill>
            <a:schemeClr val="tx1"/>
          </a:solidFill>
          <a:latin typeface="+mn-lt"/>
          <a:ea typeface="+mn-ea"/>
          <a:cs typeface="+mn-cs"/>
        </a:defRPr>
      </a:lvl8pPr>
      <a:lvl9pPr marL="2110207" indent="-168817" algn="l" defTabSz="844083" rtl="0" eaLnBrk="1" latinLnBrk="0" hangingPunct="1">
        <a:spcBef>
          <a:spcPct val="20000"/>
        </a:spcBef>
        <a:buClr>
          <a:schemeClr val="accent4"/>
        </a:buClr>
        <a:buFont typeface="Arial" pitchFamily="34" charset="0"/>
        <a:buChar char="•"/>
        <a:defRPr sz="1292"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2.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notesSlide" Target="../notesSlides/notesSlide60.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0.xml"/></Relationships>
</file>

<file path=ppt/slides/_rels/slide6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5.xml"/><Relationship Id="rId1" Type="http://schemas.openxmlformats.org/officeDocument/2006/relationships/slideLayout" Target="../slideLayouts/slideLayout40.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9.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5.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9.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74239" y="3710355"/>
            <a:ext cx="7174523" cy="1356946"/>
          </a:xfrm>
          <a:extLst/>
        </p:spPr>
        <p:txBody>
          <a:bodyPr>
            <a:normAutofit/>
          </a:bodyPr>
          <a:lstStyle/>
          <a:p>
            <a:pPr eaLnBrk="1" fontAlgn="auto" hangingPunct="1">
              <a:spcAft>
                <a:spcPts val="0"/>
              </a:spcAft>
              <a:defRPr/>
            </a:pPr>
            <a:r>
              <a:rPr lang="id-ID" sz="5539"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Dokumen Kontrak</a:t>
            </a:r>
            <a:r>
              <a:rPr lang="en-US" sz="5539"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endParaRPr lang="en-US" sz="5539"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362200"/>
            <a:ext cx="8229600" cy="1143000"/>
          </a:xfrm>
        </p:spPr>
        <p:txBody>
          <a:bodyPr>
            <a:normAutofit fontScale="90000"/>
          </a:bodyPr>
          <a:lstStyle/>
          <a:p>
            <a:pPr eaLnBrk="1" hangingPunct="1">
              <a:defRPr/>
            </a:pPr>
            <a:r>
              <a:rPr lang="en-US" sz="5300" b="1" dirty="0" err="1" smtClean="0">
                <a:solidFill>
                  <a:srgbClr val="FFC000"/>
                </a:solidFill>
              </a:rPr>
              <a:t>Surat</a:t>
            </a:r>
            <a:r>
              <a:rPr lang="en-US" sz="5300" b="1" dirty="0" smtClean="0">
                <a:solidFill>
                  <a:srgbClr val="FFC000"/>
                </a:solidFill>
              </a:rPr>
              <a:t>  </a:t>
            </a:r>
            <a:r>
              <a:rPr lang="en-US" sz="5300" b="1" dirty="0" err="1" smtClean="0">
                <a:solidFill>
                  <a:srgbClr val="FFC000"/>
                </a:solidFill>
              </a:rPr>
              <a:t>Perjanjian</a:t>
            </a:r>
            <a:r>
              <a:rPr lang="en-US" sz="5300" b="1" dirty="0" smtClean="0">
                <a:solidFill>
                  <a:srgbClr val="FFC000"/>
                </a:solidFill>
              </a:rPr>
              <a:t>  </a:t>
            </a:r>
            <a:br>
              <a:rPr lang="en-US" sz="5300" b="1" dirty="0" smtClean="0">
                <a:solidFill>
                  <a:srgbClr val="FFC000"/>
                </a:solidFill>
              </a:rPr>
            </a:br>
            <a:r>
              <a:rPr lang="en-US" sz="5300" b="1" dirty="0" smtClean="0">
                <a:solidFill>
                  <a:srgbClr val="FFC000"/>
                </a:solidFill>
              </a:rPr>
              <a:t>(</a:t>
            </a:r>
            <a:r>
              <a:rPr lang="en-US" sz="5300" b="1" dirty="0" err="1" smtClean="0">
                <a:solidFill>
                  <a:srgbClr val="FFC000"/>
                </a:solidFill>
              </a:rPr>
              <a:t>Kontrak</a:t>
            </a:r>
            <a:r>
              <a:rPr lang="en-US" sz="5300" b="1" dirty="0" smtClean="0">
                <a:solidFill>
                  <a:srgbClr val="FFC000"/>
                </a:solidFill>
              </a:rPr>
              <a:t>) </a:t>
            </a:r>
            <a:r>
              <a:rPr lang="en-US" b="1" dirty="0" smtClean="0">
                <a:solidFill>
                  <a:srgbClr val="FFC000"/>
                </a:solidFill>
              </a:rPr>
              <a:t/>
            </a:r>
            <a:br>
              <a:rPr lang="en-US" b="1" dirty="0" smtClean="0">
                <a:solidFill>
                  <a:srgbClr val="FFC000"/>
                </a:solidFill>
              </a:rPr>
            </a:br>
            <a:r>
              <a:rPr lang="en-US" b="1" dirty="0" err="1" smtClean="0">
                <a:solidFill>
                  <a:srgbClr val="FFC000"/>
                </a:solidFill>
              </a:rPr>
              <a:t>dan</a:t>
            </a:r>
            <a:r>
              <a:rPr lang="en-US" b="1" dirty="0" smtClean="0">
                <a:solidFill>
                  <a:srgbClr val="FFC000"/>
                </a:solidFill>
              </a:rPr>
              <a:t> </a:t>
            </a:r>
            <a:br>
              <a:rPr lang="en-US" b="1" dirty="0" smtClean="0">
                <a:solidFill>
                  <a:srgbClr val="FFC000"/>
                </a:solidFill>
              </a:rPr>
            </a:br>
            <a:r>
              <a:rPr lang="en-US" b="1" dirty="0" err="1" smtClean="0">
                <a:solidFill>
                  <a:srgbClr val="FFC000"/>
                </a:solidFill>
              </a:rPr>
              <a:t>Lampiran</a:t>
            </a:r>
            <a:r>
              <a:rPr lang="en-US" b="1" dirty="0" smtClean="0">
                <a:solidFill>
                  <a:srgbClr val="FFC000"/>
                </a:solidFill>
              </a:rPr>
              <a:t> </a:t>
            </a:r>
            <a:r>
              <a:rPr lang="en-US" b="1" dirty="0" err="1" smtClean="0">
                <a:solidFill>
                  <a:srgbClr val="FFC000"/>
                </a:solidFill>
              </a:rPr>
              <a:t>Dokumen</a:t>
            </a:r>
            <a:r>
              <a:rPr lang="en-US" b="1" dirty="0" smtClean="0">
                <a:solidFill>
                  <a:srgbClr val="FFC000"/>
                </a:solidFill>
              </a:rPr>
              <a:t> </a:t>
            </a:r>
            <a:r>
              <a:rPr lang="en-US" b="1" dirty="0" err="1" smtClean="0">
                <a:solidFill>
                  <a:srgbClr val="FFC000"/>
                </a:solidFill>
              </a:rPr>
              <a:t>Kontrak</a:t>
            </a:r>
            <a:endParaRPr lang="en-US" b="1" dirty="0" smtClean="0">
              <a:solidFill>
                <a:srgbClr val="FFC000"/>
              </a:solidFill>
            </a:endParaRPr>
          </a:p>
        </p:txBody>
      </p:sp>
      <p:sp>
        <p:nvSpPr>
          <p:cNvPr id="9219" name="Rectangle 3"/>
          <p:cNvSpPr>
            <a:spLocks noGrp="1" noChangeArrowheads="1"/>
          </p:cNvSpPr>
          <p:nvPr>
            <p:ph idx="1"/>
          </p:nvPr>
        </p:nvSpPr>
        <p:spPr>
          <a:xfrm>
            <a:off x="762000" y="3581400"/>
            <a:ext cx="7658100" cy="2674938"/>
          </a:xfrm>
        </p:spPr>
        <p:txBody>
          <a:bodyPr/>
          <a:lstStyle/>
          <a:p>
            <a:pPr marL="742950" indent="-742950" algn="ctr" eaLnBrk="1" hangingPunct="1">
              <a:buFontTx/>
              <a:buNone/>
              <a:defRPr/>
            </a:pPr>
            <a:r>
              <a:rPr lang="id-ID" sz="3600" b="1" dirty="0" smtClean="0"/>
              <a:t>  </a:t>
            </a:r>
            <a:r>
              <a:rPr lang="en-US" sz="3600" b="1" dirty="0" smtClean="0"/>
              <a:t> </a:t>
            </a:r>
          </a:p>
          <a:p>
            <a:pPr marL="609600" indent="-609600" algn="ctr" eaLnBrk="1" hangingPunct="1">
              <a:buFontTx/>
              <a:buNone/>
              <a:defRPr/>
            </a:pPr>
            <a:r>
              <a:rPr lang="en-US" sz="3600" b="1" dirty="0" smtClean="0"/>
              <a:t> </a:t>
            </a:r>
          </a:p>
          <a:p>
            <a:pPr marL="609600" indent="-609600" eaLnBrk="1" hangingPunct="1">
              <a:buFontTx/>
              <a:buNone/>
              <a:defRPr/>
            </a:pPr>
            <a:endParaRPr lang="en-US" b="1" dirty="0" smtClean="0"/>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457200" y="457200"/>
            <a:ext cx="8610600" cy="6096000"/>
          </a:xfrm>
        </p:spPr>
        <p:txBody>
          <a:bodyPr/>
          <a:lstStyle/>
          <a:p>
            <a:pPr marL="609600" indent="-609600" eaLnBrk="1" hangingPunct="1">
              <a:lnSpc>
                <a:spcPct val="90000"/>
              </a:lnSpc>
              <a:buFontTx/>
              <a:buNone/>
            </a:pPr>
            <a:r>
              <a:rPr lang="en-US" sz="2400" b="1" smtClean="0">
                <a:solidFill>
                  <a:srgbClr val="990000"/>
                </a:solidFill>
              </a:rPr>
              <a:t>       </a:t>
            </a:r>
            <a:r>
              <a:rPr lang="id-ID" sz="2400" b="1" smtClean="0">
                <a:solidFill>
                  <a:srgbClr val="990000"/>
                </a:solidFill>
              </a:rPr>
              <a:t> </a:t>
            </a:r>
            <a:r>
              <a:rPr lang="id-ID" b="1" smtClean="0">
                <a:solidFill>
                  <a:srgbClr val="990000"/>
                </a:solidFill>
              </a:rPr>
              <a:t>YANG DIMAKSUD DOKUMEN </a:t>
            </a:r>
          </a:p>
          <a:p>
            <a:pPr marL="609600" indent="-609600" eaLnBrk="1" hangingPunct="1">
              <a:lnSpc>
                <a:spcPct val="90000"/>
              </a:lnSpc>
              <a:buFontTx/>
              <a:buNone/>
            </a:pPr>
            <a:r>
              <a:rPr lang="id-ID" b="1" smtClean="0">
                <a:solidFill>
                  <a:srgbClr val="990000"/>
                </a:solidFill>
              </a:rPr>
              <a:t>      </a:t>
            </a:r>
            <a:r>
              <a:rPr lang="en-US" b="1" smtClean="0">
                <a:solidFill>
                  <a:srgbClr val="990000"/>
                </a:solidFill>
              </a:rPr>
              <a:t>KONTRAK</a:t>
            </a:r>
            <a:r>
              <a:rPr lang="id-ID" b="1" smtClean="0">
                <a:solidFill>
                  <a:srgbClr val="990000"/>
                </a:solidFill>
              </a:rPr>
              <a:t> DAN HIRARKINYA </a:t>
            </a:r>
          </a:p>
          <a:p>
            <a:pPr marL="609600" indent="-609600" eaLnBrk="1" hangingPunct="1">
              <a:lnSpc>
                <a:spcPct val="90000"/>
              </a:lnSpc>
              <a:buFontTx/>
              <a:buNone/>
            </a:pPr>
            <a:r>
              <a:rPr lang="id-ID" b="1" smtClean="0">
                <a:solidFill>
                  <a:srgbClr val="990000"/>
                </a:solidFill>
              </a:rPr>
              <a:t>   </a:t>
            </a:r>
            <a:r>
              <a:rPr lang="en-US" smtClean="0">
                <a:solidFill>
                  <a:srgbClr val="990000"/>
                </a:solidFill>
              </a:rPr>
              <a:t> </a:t>
            </a:r>
            <a:r>
              <a:rPr lang="id-ID" smtClean="0">
                <a:solidFill>
                  <a:srgbClr val="990000"/>
                </a:solidFill>
              </a:rPr>
              <a:t>  </a:t>
            </a:r>
            <a:r>
              <a:rPr lang="en-US" b="1" i="1" smtClean="0">
                <a:solidFill>
                  <a:srgbClr val="990000"/>
                </a:solidFill>
              </a:rPr>
              <a:t>BERDASARKAN SBD - LKPP</a:t>
            </a:r>
            <a:r>
              <a:rPr lang="en-US" b="1" i="1" smtClean="0"/>
              <a:t> </a:t>
            </a:r>
          </a:p>
          <a:p>
            <a:pPr marL="609600" indent="-609600" eaLnBrk="1" hangingPunct="1">
              <a:lnSpc>
                <a:spcPct val="90000"/>
              </a:lnSpc>
              <a:buFontTx/>
              <a:buNone/>
            </a:pPr>
            <a:r>
              <a:rPr lang="en-US" sz="2400" smtClean="0"/>
              <a:t>       </a:t>
            </a:r>
            <a:r>
              <a:rPr lang="id-ID" sz="2400" smtClean="0"/>
              <a:t> </a:t>
            </a:r>
            <a:r>
              <a:rPr lang="en-US" sz="2400" smtClean="0"/>
              <a:t> </a:t>
            </a:r>
            <a:r>
              <a:rPr lang="en-US" sz="1800" b="1" smtClean="0"/>
              <a:t>A.  ADENDUM SURAT</a:t>
            </a:r>
            <a:r>
              <a:rPr lang="id-ID" sz="1800" b="1" smtClean="0"/>
              <a:t>  </a:t>
            </a:r>
            <a:r>
              <a:rPr lang="en-US" sz="1800" b="1" smtClean="0"/>
              <a:t>PERJANJIAN </a:t>
            </a:r>
          </a:p>
          <a:p>
            <a:pPr marL="609600" indent="-609600" eaLnBrk="1" hangingPunct="1">
              <a:lnSpc>
                <a:spcPct val="90000"/>
              </a:lnSpc>
              <a:buFontTx/>
              <a:buNone/>
            </a:pPr>
            <a:r>
              <a:rPr lang="en-US" sz="1800" smtClean="0"/>
              <a:t>	 </a:t>
            </a:r>
            <a:r>
              <a:rPr lang="en-US" sz="2800" b="1" smtClean="0">
                <a:solidFill>
                  <a:srgbClr val="0000CC"/>
                </a:solidFill>
              </a:rPr>
              <a:t>B. POKOK PERJANJIAN</a:t>
            </a:r>
          </a:p>
          <a:p>
            <a:pPr marL="609600" indent="-609600" eaLnBrk="1" hangingPunct="1">
              <a:lnSpc>
                <a:spcPct val="90000"/>
              </a:lnSpc>
              <a:buFontTx/>
              <a:buNone/>
            </a:pPr>
            <a:r>
              <a:rPr lang="en-US" sz="1800" smtClean="0"/>
              <a:t>           C.  </a:t>
            </a:r>
            <a:r>
              <a:rPr lang="id-ID" sz="1800" smtClean="0"/>
              <a:t> </a:t>
            </a:r>
            <a:r>
              <a:rPr lang="en-US" sz="1800" smtClean="0"/>
              <a:t>SURAT PENAWARAN BERIKUT DAFTAR KUANTITAS </a:t>
            </a:r>
            <a:r>
              <a:rPr lang="id-ID" sz="1800" smtClean="0"/>
              <a:t> </a:t>
            </a:r>
            <a:r>
              <a:rPr lang="en-US" sz="1800" smtClean="0"/>
              <a:t>&amp; </a:t>
            </a:r>
          </a:p>
          <a:p>
            <a:pPr marL="609600" indent="-609600" eaLnBrk="1" hangingPunct="1">
              <a:lnSpc>
                <a:spcPct val="90000"/>
              </a:lnSpc>
              <a:buFontTx/>
              <a:buNone/>
            </a:pPr>
            <a:r>
              <a:rPr lang="en-US" sz="1800" smtClean="0"/>
              <a:t>                  HARGA</a:t>
            </a:r>
          </a:p>
          <a:p>
            <a:pPr marL="609600" indent="-609600" eaLnBrk="1" hangingPunct="1">
              <a:lnSpc>
                <a:spcPct val="90000"/>
              </a:lnSpc>
              <a:buFontTx/>
              <a:buNone/>
            </a:pPr>
            <a:r>
              <a:rPr lang="en-US" sz="1800" smtClean="0"/>
              <a:t>	  </a:t>
            </a:r>
            <a:r>
              <a:rPr lang="en-US" sz="1800" b="1" smtClean="0">
                <a:solidFill>
                  <a:srgbClr val="990000"/>
                </a:solidFill>
              </a:rPr>
              <a:t>D.  SYARAT-SYARAT KHUSUS KONTRAK</a:t>
            </a:r>
          </a:p>
          <a:p>
            <a:pPr marL="609600" indent="-609600" eaLnBrk="1" hangingPunct="1">
              <a:lnSpc>
                <a:spcPct val="90000"/>
              </a:lnSpc>
              <a:buFontTx/>
              <a:buNone/>
            </a:pPr>
            <a:r>
              <a:rPr lang="en-US" sz="1800" b="1" smtClean="0">
                <a:solidFill>
                  <a:srgbClr val="990000"/>
                </a:solidFill>
              </a:rPr>
              <a:t>	  E.  SYARAT-SYARAT UMUM KONTRAK</a:t>
            </a:r>
          </a:p>
          <a:p>
            <a:pPr marL="609600" indent="-609600" eaLnBrk="1" hangingPunct="1">
              <a:lnSpc>
                <a:spcPct val="90000"/>
              </a:lnSpc>
              <a:buFontTx/>
              <a:buNone/>
            </a:pPr>
            <a:r>
              <a:rPr lang="en-US" sz="1800" smtClean="0">
                <a:solidFill>
                  <a:srgbClr val="990000"/>
                </a:solidFill>
              </a:rPr>
              <a:t>	  F.  SPESIFIKASI KHUSUS</a:t>
            </a:r>
          </a:p>
          <a:p>
            <a:pPr marL="609600" indent="-609600" eaLnBrk="1" hangingPunct="1">
              <a:lnSpc>
                <a:spcPct val="90000"/>
              </a:lnSpc>
              <a:buFontTx/>
              <a:buNone/>
            </a:pPr>
            <a:r>
              <a:rPr lang="en-US" sz="1800" smtClean="0">
                <a:solidFill>
                  <a:srgbClr val="990000"/>
                </a:solidFill>
              </a:rPr>
              <a:t>	  G.  SPESIFIKASI UMUM</a:t>
            </a:r>
          </a:p>
          <a:p>
            <a:pPr marL="609600" indent="-609600" eaLnBrk="1" hangingPunct="1">
              <a:lnSpc>
                <a:spcPct val="90000"/>
              </a:lnSpc>
              <a:buFontTx/>
              <a:buNone/>
            </a:pPr>
            <a:r>
              <a:rPr lang="en-US" sz="1800" smtClean="0">
                <a:solidFill>
                  <a:srgbClr val="990000"/>
                </a:solidFill>
              </a:rPr>
              <a:t>           H.   GAMBAR - GAMBAR</a:t>
            </a:r>
          </a:p>
          <a:p>
            <a:pPr marL="609600" indent="-609600" eaLnBrk="1" hangingPunct="1">
              <a:lnSpc>
                <a:spcPct val="90000"/>
              </a:lnSpc>
              <a:buFontTx/>
              <a:buNone/>
            </a:pPr>
            <a:r>
              <a:rPr lang="en-US" sz="1800" smtClean="0"/>
              <a:t>	  I.    </a:t>
            </a:r>
            <a:r>
              <a:rPr lang="en-US" sz="1800" b="1" smtClean="0"/>
              <a:t>DOKUMEN LAINNYA </a:t>
            </a:r>
            <a:r>
              <a:rPr lang="en-US" sz="1800" smtClean="0"/>
              <a:t>SEPERTI : JAMINAN – JAMINAN,</a:t>
            </a:r>
          </a:p>
          <a:p>
            <a:pPr marL="609600" indent="-609600" eaLnBrk="1" hangingPunct="1">
              <a:lnSpc>
                <a:spcPct val="90000"/>
              </a:lnSpc>
              <a:buFontTx/>
              <a:buNone/>
            </a:pPr>
            <a:r>
              <a:rPr lang="en-US" sz="1800" smtClean="0"/>
              <a:t>                 SPPBJ, BAHP, BAPP</a:t>
            </a:r>
            <a:r>
              <a:rPr lang="id-ID" sz="1800" smtClean="0"/>
              <a:t> (Berita Acara Pemberian Penjelasan)</a:t>
            </a:r>
            <a:r>
              <a:rPr lang="en-US" sz="2400" smtClean="0"/>
              <a:t> </a:t>
            </a:r>
          </a:p>
          <a:p>
            <a:pPr marL="609600" indent="-609600" eaLnBrk="1" hangingPunct="1">
              <a:lnSpc>
                <a:spcPct val="90000"/>
              </a:lnSpc>
              <a:buFontTx/>
              <a:buNone/>
            </a:pPr>
            <a:r>
              <a:rPr lang="en-US" sz="2400" smtClean="0"/>
              <a:t>       </a:t>
            </a:r>
            <a:r>
              <a:rPr lang="id-ID" sz="2400" smtClean="0"/>
              <a:t>  </a:t>
            </a:r>
            <a:r>
              <a:rPr lang="en-US" sz="2400" b="1" smtClean="0"/>
              <a:t>BILA TERJADI PERTENTANGAN, BERLAKU </a:t>
            </a:r>
          </a:p>
          <a:p>
            <a:pPr marL="609600" indent="-609600" eaLnBrk="1" hangingPunct="1">
              <a:lnSpc>
                <a:spcPct val="90000"/>
              </a:lnSpc>
              <a:buFontTx/>
              <a:buNone/>
            </a:pPr>
            <a:r>
              <a:rPr lang="en-US" sz="2400" b="1" smtClean="0"/>
              <a:t>        </a:t>
            </a:r>
            <a:r>
              <a:rPr lang="id-ID" sz="2400" b="1" smtClean="0"/>
              <a:t> </a:t>
            </a:r>
            <a:r>
              <a:rPr lang="en-US" sz="2400" b="1" smtClean="0"/>
              <a:t>BERDASARKAN  HIRARKI YANG DITETAPKAN</a:t>
            </a:r>
            <a:r>
              <a:rPr lang="en-US" sz="2000" b="1" smtClean="0"/>
              <a:t>.</a:t>
            </a:r>
          </a:p>
          <a:p>
            <a:pPr marL="609600" indent="-609600" eaLnBrk="1" hangingPunct="1">
              <a:lnSpc>
                <a:spcPct val="90000"/>
              </a:lnSpc>
              <a:buFontTx/>
              <a:buNone/>
            </a:pPr>
            <a:endParaRPr lang="en-US" sz="1800" b="1"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762000" y="685800"/>
            <a:ext cx="7772400" cy="5791200"/>
          </a:xfrm>
        </p:spPr>
        <p:txBody>
          <a:bodyPr/>
          <a:lstStyle/>
          <a:p>
            <a:pPr marL="609600" indent="-609600" eaLnBrk="1" hangingPunct="1">
              <a:lnSpc>
                <a:spcPct val="90000"/>
              </a:lnSpc>
              <a:buFontTx/>
              <a:buNone/>
            </a:pPr>
            <a:r>
              <a:rPr lang="en-US" sz="2400" b="1" smtClean="0">
                <a:solidFill>
                  <a:srgbClr val="990000"/>
                </a:solidFill>
              </a:rPr>
              <a:t>   </a:t>
            </a:r>
            <a:r>
              <a:rPr lang="en-US" b="1" smtClean="0">
                <a:solidFill>
                  <a:srgbClr val="990000"/>
                </a:solidFill>
              </a:rPr>
              <a:t>URUTAN HIRARKI DALAM KONTRAK</a:t>
            </a:r>
            <a:r>
              <a:rPr lang="en-US" smtClean="0">
                <a:solidFill>
                  <a:srgbClr val="990000"/>
                </a:solidFill>
              </a:rPr>
              <a:t> </a:t>
            </a:r>
          </a:p>
          <a:p>
            <a:pPr marL="609600" indent="-609600" eaLnBrk="1" hangingPunct="1">
              <a:lnSpc>
                <a:spcPct val="90000"/>
              </a:lnSpc>
              <a:buFontTx/>
              <a:buNone/>
            </a:pPr>
            <a:r>
              <a:rPr lang="en-US" smtClean="0">
                <a:solidFill>
                  <a:srgbClr val="990000"/>
                </a:solidFill>
              </a:rPr>
              <a:t>  </a:t>
            </a:r>
            <a:r>
              <a:rPr lang="en-US" b="1" i="1" smtClean="0">
                <a:solidFill>
                  <a:srgbClr val="990000"/>
                </a:solidFill>
              </a:rPr>
              <a:t>BERDASARKAN FIDIC </a:t>
            </a:r>
            <a:endParaRPr lang="en-US" sz="2400" b="1" i="1" smtClean="0"/>
          </a:p>
          <a:p>
            <a:pPr marL="609600" indent="-609600" eaLnBrk="1" hangingPunct="1">
              <a:lnSpc>
                <a:spcPct val="90000"/>
              </a:lnSpc>
              <a:buFontTx/>
              <a:buNone/>
            </a:pPr>
            <a:r>
              <a:rPr lang="en-US" sz="2400" smtClean="0"/>
              <a:t>    </a:t>
            </a:r>
            <a:r>
              <a:rPr lang="en-US" sz="1800" b="1" smtClean="0"/>
              <a:t>A. SURAT PERJANJIAN KONTRAK</a:t>
            </a:r>
          </a:p>
          <a:p>
            <a:pPr marL="609600" indent="-609600" eaLnBrk="1" hangingPunct="1">
              <a:lnSpc>
                <a:spcPct val="90000"/>
              </a:lnSpc>
              <a:buFontTx/>
              <a:buNone/>
            </a:pPr>
            <a:r>
              <a:rPr lang="id-ID" sz="1800" smtClean="0"/>
              <a:t>     </a:t>
            </a:r>
            <a:r>
              <a:rPr lang="en-US" sz="1800" smtClean="0"/>
              <a:t>B.  SURAT PENUNJUKAN PENYEDIA JASA</a:t>
            </a:r>
          </a:p>
          <a:p>
            <a:pPr marL="609600" indent="-609600" eaLnBrk="1" hangingPunct="1">
              <a:lnSpc>
                <a:spcPct val="90000"/>
              </a:lnSpc>
              <a:buFontTx/>
              <a:buNone/>
            </a:pPr>
            <a:r>
              <a:rPr lang="en-US" sz="1800" smtClean="0"/>
              <a:t>     C.  </a:t>
            </a:r>
            <a:r>
              <a:rPr lang="id-ID" sz="1800" smtClean="0"/>
              <a:t>ADENDUM / AMANDEMEN DOKUMEN NKONTRAK</a:t>
            </a:r>
          </a:p>
          <a:p>
            <a:pPr marL="609600" indent="-609600" eaLnBrk="1" hangingPunct="1">
              <a:lnSpc>
                <a:spcPct val="90000"/>
              </a:lnSpc>
              <a:buFontTx/>
              <a:buNone/>
            </a:pPr>
            <a:r>
              <a:rPr lang="id-ID" sz="1800" smtClean="0"/>
              <a:t>     </a:t>
            </a:r>
            <a:r>
              <a:rPr lang="en-US" sz="1800" smtClean="0"/>
              <a:t>D.  </a:t>
            </a:r>
            <a:r>
              <a:rPr lang="id-ID" sz="1800" smtClean="0"/>
              <a:t>SURAT PENAWARAN</a:t>
            </a:r>
            <a:endParaRPr lang="en-US" sz="1800" smtClean="0"/>
          </a:p>
          <a:p>
            <a:pPr marL="609600" indent="-609600" eaLnBrk="1" hangingPunct="1">
              <a:lnSpc>
                <a:spcPct val="90000"/>
              </a:lnSpc>
              <a:buFontTx/>
              <a:buNone/>
            </a:pPr>
            <a:r>
              <a:rPr lang="id-ID" sz="1800" smtClean="0">
                <a:solidFill>
                  <a:srgbClr val="990000"/>
                </a:solidFill>
              </a:rPr>
              <a:t>     </a:t>
            </a:r>
            <a:r>
              <a:rPr lang="en-US" sz="1800" b="1" smtClean="0">
                <a:solidFill>
                  <a:srgbClr val="0000CC"/>
                </a:solidFill>
              </a:rPr>
              <a:t>E.  SYARAT-SYARAT KHUSUS KONTRAK</a:t>
            </a:r>
            <a:endParaRPr lang="id-ID" sz="1800" b="1" smtClean="0">
              <a:solidFill>
                <a:srgbClr val="0000CC"/>
              </a:solidFill>
            </a:endParaRPr>
          </a:p>
          <a:p>
            <a:pPr marL="609600" indent="-609600" eaLnBrk="1" hangingPunct="1">
              <a:lnSpc>
                <a:spcPct val="90000"/>
              </a:lnSpc>
              <a:buFontTx/>
              <a:buNone/>
            </a:pPr>
            <a:r>
              <a:rPr lang="id-ID" sz="1800" b="1" smtClean="0">
                <a:solidFill>
                  <a:srgbClr val="0000CC"/>
                </a:solidFill>
              </a:rPr>
              <a:t>     </a:t>
            </a:r>
            <a:r>
              <a:rPr lang="en-US" sz="1800" b="1" smtClean="0">
                <a:solidFill>
                  <a:srgbClr val="0000CC"/>
                </a:solidFill>
              </a:rPr>
              <a:t>F.  SYARAT-SYARAT UMUM KONTRAK</a:t>
            </a:r>
          </a:p>
          <a:p>
            <a:pPr marL="609600" indent="-609600" eaLnBrk="1" hangingPunct="1">
              <a:lnSpc>
                <a:spcPct val="90000"/>
              </a:lnSpc>
              <a:buFontTx/>
              <a:buNone/>
            </a:pPr>
            <a:r>
              <a:rPr lang="id-ID" sz="1800" smtClean="0">
                <a:solidFill>
                  <a:srgbClr val="990000"/>
                </a:solidFill>
              </a:rPr>
              <a:t>     </a:t>
            </a:r>
            <a:r>
              <a:rPr lang="en-US" sz="1800" smtClean="0">
                <a:solidFill>
                  <a:srgbClr val="990000"/>
                </a:solidFill>
              </a:rPr>
              <a:t>G.  SPESIFIKASI KHUSUS</a:t>
            </a:r>
            <a:endParaRPr lang="id-ID" sz="1800" smtClean="0">
              <a:solidFill>
                <a:srgbClr val="990000"/>
              </a:solidFill>
            </a:endParaRPr>
          </a:p>
          <a:p>
            <a:pPr marL="609600" indent="-609600" eaLnBrk="1" hangingPunct="1">
              <a:lnSpc>
                <a:spcPct val="90000"/>
              </a:lnSpc>
              <a:buFontTx/>
              <a:buNone/>
            </a:pPr>
            <a:r>
              <a:rPr lang="id-ID" sz="1800" smtClean="0">
                <a:solidFill>
                  <a:srgbClr val="990000"/>
                </a:solidFill>
              </a:rPr>
              <a:t>     </a:t>
            </a:r>
            <a:r>
              <a:rPr lang="en-US" sz="1800" smtClean="0">
                <a:solidFill>
                  <a:srgbClr val="990000"/>
                </a:solidFill>
              </a:rPr>
              <a:t>H.  SPESIFIKASI UMUM</a:t>
            </a:r>
          </a:p>
          <a:p>
            <a:pPr marL="609600" indent="-609600" eaLnBrk="1" hangingPunct="1">
              <a:lnSpc>
                <a:spcPct val="90000"/>
              </a:lnSpc>
              <a:buFontTx/>
              <a:buNone/>
            </a:pPr>
            <a:r>
              <a:rPr lang="id-ID" sz="1800" smtClean="0">
                <a:solidFill>
                  <a:srgbClr val="990000"/>
                </a:solidFill>
              </a:rPr>
              <a:t>      </a:t>
            </a:r>
            <a:r>
              <a:rPr lang="en-US" sz="1800" smtClean="0">
                <a:solidFill>
                  <a:srgbClr val="990000"/>
                </a:solidFill>
              </a:rPr>
              <a:t>I.   </a:t>
            </a:r>
            <a:r>
              <a:rPr lang="en-US" sz="1800" b="1" smtClean="0">
                <a:solidFill>
                  <a:srgbClr val="990000"/>
                </a:solidFill>
              </a:rPr>
              <a:t>GAMBAR-GAMBAR</a:t>
            </a:r>
          </a:p>
          <a:p>
            <a:pPr marL="609600" indent="-609600" eaLnBrk="1" hangingPunct="1">
              <a:lnSpc>
                <a:spcPct val="90000"/>
              </a:lnSpc>
              <a:buFontTx/>
              <a:buNone/>
            </a:pPr>
            <a:r>
              <a:rPr lang="en-US" sz="1800" smtClean="0">
                <a:solidFill>
                  <a:srgbClr val="990000"/>
                </a:solidFill>
              </a:rPr>
              <a:t>     J.   </a:t>
            </a:r>
            <a:r>
              <a:rPr lang="en-US" sz="1800" b="1" smtClean="0">
                <a:solidFill>
                  <a:srgbClr val="990000"/>
                </a:solidFill>
              </a:rPr>
              <a:t>DAFTAR KUANTITAS DAN HARGA</a:t>
            </a:r>
          </a:p>
          <a:p>
            <a:pPr marL="609600" indent="-609600" eaLnBrk="1" hangingPunct="1">
              <a:lnSpc>
                <a:spcPct val="90000"/>
              </a:lnSpc>
              <a:buFontTx/>
              <a:buNone/>
            </a:pPr>
            <a:r>
              <a:rPr lang="id-ID" sz="1800" smtClean="0"/>
              <a:t>     </a:t>
            </a:r>
            <a:r>
              <a:rPr lang="en-US" sz="1800" smtClean="0"/>
              <a:t>K.  DOKUMEN LAINNYA</a:t>
            </a:r>
            <a:r>
              <a:rPr lang="en-US" sz="2400" smtClean="0"/>
              <a:t> </a:t>
            </a:r>
            <a:endParaRPr lang="id-ID" sz="2400" smtClean="0"/>
          </a:p>
          <a:p>
            <a:pPr marL="609600" indent="-609600" eaLnBrk="1" hangingPunct="1">
              <a:lnSpc>
                <a:spcPct val="90000"/>
              </a:lnSpc>
              <a:buFontTx/>
              <a:buNone/>
            </a:pPr>
            <a:endParaRPr lang="en-US" sz="2400" smtClean="0"/>
          </a:p>
          <a:p>
            <a:pPr marL="609600" indent="-609600" eaLnBrk="1" hangingPunct="1">
              <a:lnSpc>
                <a:spcPct val="90000"/>
              </a:lnSpc>
              <a:buFontTx/>
              <a:buNone/>
            </a:pPr>
            <a:r>
              <a:rPr lang="en-US" sz="2400" smtClean="0"/>
              <a:t>    </a:t>
            </a:r>
            <a:r>
              <a:rPr lang="en-US" sz="2400" b="1" smtClean="0"/>
              <a:t>BILA TERJADI PERTENTANGAN, BERLAKU </a:t>
            </a:r>
          </a:p>
          <a:p>
            <a:pPr marL="609600" indent="-609600" eaLnBrk="1" hangingPunct="1">
              <a:lnSpc>
                <a:spcPct val="90000"/>
              </a:lnSpc>
              <a:buFontTx/>
              <a:buNone/>
            </a:pPr>
            <a:r>
              <a:rPr lang="en-US" sz="2400" b="1" smtClean="0"/>
              <a:t>    BERDASARKAN  HIRARKI YANG DITETAPKAN.</a:t>
            </a:r>
          </a:p>
          <a:p>
            <a:pPr marL="609600" indent="-609600" eaLnBrk="1" hangingPunct="1">
              <a:lnSpc>
                <a:spcPct val="90000"/>
              </a:lnSpc>
              <a:buFontTx/>
              <a:buNone/>
            </a:pPr>
            <a:endParaRPr lang="en-US" sz="2400" b="1"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381000" y="838200"/>
            <a:ext cx="83820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id-ID" sz="4400">
                <a:solidFill>
                  <a:srgbClr val="800000"/>
                </a:solidFill>
                <a:latin typeface="Comic Sans MS" panose="030F0702030302020204" pitchFamily="66" charset="0"/>
              </a:rPr>
              <a:t>CONTOH-CONTOH </a:t>
            </a:r>
          </a:p>
          <a:p>
            <a:pPr algn="ctr">
              <a:spcBef>
                <a:spcPct val="0"/>
              </a:spcBef>
              <a:buFontTx/>
              <a:buNone/>
            </a:pPr>
            <a:r>
              <a:rPr lang="id-ID" sz="3600">
                <a:solidFill>
                  <a:srgbClr val="800000"/>
                </a:solidFill>
                <a:latin typeface="Comic Sans MS" panose="030F0702030302020204" pitchFamily="66" charset="0"/>
              </a:rPr>
              <a:t>SURAT PERJANJIAN</a:t>
            </a:r>
            <a:r>
              <a:rPr lang="en-US" sz="3600">
                <a:solidFill>
                  <a:srgbClr val="800000"/>
                </a:solidFill>
                <a:latin typeface="Comic Sans MS" panose="030F0702030302020204" pitchFamily="66" charset="0"/>
              </a:rPr>
              <a:t> </a:t>
            </a:r>
          </a:p>
          <a:p>
            <a:pPr algn="ctr">
              <a:spcBef>
                <a:spcPct val="0"/>
              </a:spcBef>
              <a:buFontTx/>
              <a:buNone/>
            </a:pPr>
            <a:r>
              <a:rPr lang="id-ID" sz="3600">
                <a:solidFill>
                  <a:srgbClr val="800000"/>
                </a:solidFill>
                <a:latin typeface="Comic Sans MS" panose="030F0702030302020204" pitchFamily="66" charset="0"/>
              </a:rPr>
              <a:t>(</a:t>
            </a:r>
            <a:r>
              <a:rPr lang="en-US" sz="3600">
                <a:solidFill>
                  <a:srgbClr val="800000"/>
                </a:solidFill>
                <a:latin typeface="Comic Sans MS" panose="030F0702030302020204" pitchFamily="66" charset="0"/>
              </a:rPr>
              <a:t> </a:t>
            </a:r>
            <a:r>
              <a:rPr lang="id-ID" sz="3600">
                <a:solidFill>
                  <a:srgbClr val="800000"/>
                </a:solidFill>
                <a:latin typeface="Comic Sans MS" panose="030F0702030302020204" pitchFamily="66" charset="0"/>
              </a:rPr>
              <a:t>KONTRAK</a:t>
            </a:r>
            <a:r>
              <a:rPr lang="en-US" sz="3600">
                <a:solidFill>
                  <a:srgbClr val="800000"/>
                </a:solidFill>
                <a:latin typeface="Comic Sans MS" panose="030F0702030302020204" pitchFamily="66" charset="0"/>
              </a:rPr>
              <a:t> </a:t>
            </a:r>
            <a:r>
              <a:rPr lang="id-ID" sz="3600">
                <a:solidFill>
                  <a:srgbClr val="800000"/>
                </a:solidFill>
                <a:latin typeface="Comic Sans MS" panose="030F0702030302020204" pitchFamily="66" charset="0"/>
              </a:rPr>
              <a:t>)</a:t>
            </a:r>
            <a:r>
              <a:rPr lang="en-US" sz="3600">
                <a:solidFill>
                  <a:srgbClr val="800000"/>
                </a:solidFill>
                <a:latin typeface="Comic Sans MS" panose="030F0702030302020204" pitchFamily="66" charset="0"/>
              </a:rPr>
              <a:t> </a:t>
            </a:r>
            <a:endParaRPr lang="id-ID" sz="3600">
              <a:latin typeface="Comic Sans MS" panose="030F0702030302020204" pitchFamily="66" charset="0"/>
            </a:endParaRPr>
          </a:p>
          <a:p>
            <a:pPr>
              <a:spcBef>
                <a:spcPct val="0"/>
              </a:spcBef>
              <a:buFontTx/>
              <a:buNone/>
            </a:pPr>
            <a:r>
              <a:rPr lang="id-ID">
                <a:latin typeface="Comic Sans MS" panose="030F0702030302020204" pitchFamily="66" charset="0"/>
              </a:rPr>
              <a:t> </a:t>
            </a:r>
            <a:r>
              <a:rPr lang="en-US">
                <a:latin typeface="Comic Sans MS" panose="030F0702030302020204" pitchFamily="66" charset="0"/>
              </a:rPr>
              <a:t> </a:t>
            </a:r>
            <a:r>
              <a:rPr lang="id-ID" sz="2800">
                <a:latin typeface="Comic Sans MS" panose="030F0702030302020204" pitchFamily="66" charset="0"/>
              </a:rPr>
              <a:t>1. </a:t>
            </a:r>
            <a:r>
              <a:rPr lang="en-US" sz="2800">
                <a:latin typeface="Comic Sans MS" panose="030F0702030302020204" pitchFamily="66" charset="0"/>
              </a:rPr>
              <a:t> </a:t>
            </a:r>
            <a:r>
              <a:rPr lang="id-ID" sz="2800">
                <a:latin typeface="Comic Sans MS" panose="030F0702030302020204" pitchFamily="66" charset="0"/>
              </a:rPr>
              <a:t>SURAT PERJANJIAN (KONTRAK)</a:t>
            </a:r>
          </a:p>
          <a:p>
            <a:pPr>
              <a:spcBef>
                <a:spcPct val="0"/>
              </a:spcBef>
              <a:buFontTx/>
              <a:buNone/>
            </a:pPr>
            <a:r>
              <a:rPr lang="id-ID" sz="2800">
                <a:latin typeface="Comic Sans MS" panose="030F0702030302020204" pitchFamily="66" charset="0"/>
              </a:rPr>
              <a:t>      PEMBANGUNAN RSUD DKI JAKARTA</a:t>
            </a:r>
          </a:p>
          <a:p>
            <a:pPr>
              <a:spcBef>
                <a:spcPct val="0"/>
              </a:spcBef>
              <a:buFontTx/>
              <a:buNone/>
            </a:pPr>
            <a:r>
              <a:rPr lang="id-ID" sz="2800">
                <a:latin typeface="Comic Sans MS" panose="030F0702030302020204" pitchFamily="66" charset="0"/>
              </a:rPr>
              <a:t>  2.</a:t>
            </a:r>
            <a:r>
              <a:rPr lang="en-US" sz="2800">
                <a:latin typeface="Comic Sans MS" panose="030F0702030302020204" pitchFamily="66" charset="0"/>
              </a:rPr>
              <a:t>  </a:t>
            </a:r>
            <a:r>
              <a:rPr lang="id-ID" sz="2800">
                <a:latin typeface="Comic Sans MS" panose="030F0702030302020204" pitchFamily="66" charset="0"/>
              </a:rPr>
              <a:t>CONTRACT AGREEMENT PHLN–</a:t>
            </a:r>
            <a:r>
              <a:rPr lang="en-US" sz="2800">
                <a:latin typeface="Comic Sans MS" panose="030F0702030302020204" pitchFamily="66" charset="0"/>
              </a:rPr>
              <a:t>CHINA </a:t>
            </a:r>
          </a:p>
          <a:p>
            <a:pPr>
              <a:spcBef>
                <a:spcPct val="0"/>
              </a:spcBef>
              <a:buFontTx/>
              <a:buNone/>
            </a:pPr>
            <a:r>
              <a:rPr lang="en-US" sz="2800">
                <a:latin typeface="Comic Sans MS" panose="030F0702030302020204" pitchFamily="66" charset="0"/>
              </a:rPr>
              <a:t>      </a:t>
            </a:r>
            <a:r>
              <a:rPr lang="id-ID" sz="2800">
                <a:latin typeface="Comic Sans MS" panose="030F0702030302020204" pitchFamily="66" charset="0"/>
              </a:rPr>
              <a:t>PEMBANGUNAN WADUK JATI GEDE</a:t>
            </a:r>
          </a:p>
          <a:p>
            <a:pPr>
              <a:spcBef>
                <a:spcPct val="0"/>
              </a:spcBef>
              <a:buFontTx/>
              <a:buNone/>
            </a:pPr>
            <a:r>
              <a:rPr lang="id-ID" sz="2800">
                <a:latin typeface="Comic Sans MS" panose="030F0702030302020204" pitchFamily="66" charset="0"/>
              </a:rPr>
              <a:t>  3. </a:t>
            </a:r>
            <a:r>
              <a:rPr lang="en-US" sz="2800">
                <a:latin typeface="Comic Sans MS" panose="030F0702030302020204" pitchFamily="66" charset="0"/>
              </a:rPr>
              <a:t> </a:t>
            </a:r>
            <a:r>
              <a:rPr lang="id-ID" sz="2800">
                <a:latin typeface="Comic Sans MS" panose="030F0702030302020204" pitchFamily="66" charset="0"/>
              </a:rPr>
              <a:t>CONTRACT AGREEMENT (JICA–LOAN)</a:t>
            </a:r>
          </a:p>
          <a:p>
            <a:pPr>
              <a:spcBef>
                <a:spcPct val="0"/>
              </a:spcBef>
              <a:buFontTx/>
              <a:buNone/>
            </a:pPr>
            <a:r>
              <a:rPr lang="id-ID" sz="2800">
                <a:latin typeface="Comic Sans MS" panose="030F0702030302020204" pitchFamily="66" charset="0"/>
              </a:rPr>
              <a:t>      PEMBANGUNAN KAMPUS ITB</a:t>
            </a:r>
            <a:r>
              <a:rPr lang="en-US" sz="2800">
                <a:latin typeface="Comic Sans MS" panose="030F0702030302020204" pitchFamily="66" charset="0"/>
              </a:rPr>
              <a:t> </a:t>
            </a:r>
            <a:r>
              <a:rPr lang="id-ID" sz="2800">
                <a:latin typeface="Comic Sans MS" panose="030F0702030302020204" pitchFamily="66" charset="0"/>
              </a:rPr>
              <a:t> </a:t>
            </a:r>
            <a:endParaRPr lang="en-US" sz="2800">
              <a:latin typeface="Comic Sans MS" panose="030F0702030302020204" pitchFamily="66" charset="0"/>
            </a:endParaRPr>
          </a:p>
          <a:p>
            <a:pPr>
              <a:spcBef>
                <a:spcPct val="0"/>
              </a:spcBef>
              <a:buFontTx/>
              <a:buNone/>
            </a:pPr>
            <a:r>
              <a:rPr lang="en-US" sz="2800">
                <a:latin typeface="Comic Sans MS" panose="030F0702030302020204" pitchFamily="66" charset="0"/>
              </a:rPr>
              <a:t>      </a:t>
            </a:r>
            <a:r>
              <a:rPr lang="id-ID" sz="2800">
                <a:latin typeface="Comic Sans MS" panose="030F0702030302020204" pitchFamily="66" charset="0"/>
              </a:rPr>
              <a:t>BANDUNG</a:t>
            </a:r>
            <a:r>
              <a:rPr lang="en-US" sz="2800">
                <a:latin typeface="Comic Sans MS" panose="030F0702030302020204" pitchFamily="66" charset="0"/>
              </a:rPr>
              <a:t> </a:t>
            </a:r>
            <a:r>
              <a:rPr lang="id-ID" sz="2800">
                <a:latin typeface="Comic Sans MS" panose="030F0702030302020204" pitchFamily="66" charset="0"/>
              </a:rPr>
              <a:t>(KONSEP)</a:t>
            </a:r>
          </a:p>
          <a:p>
            <a:pPr>
              <a:spcBef>
                <a:spcPct val="0"/>
              </a:spcBef>
              <a:buFontTx/>
              <a:buNone/>
            </a:pPr>
            <a:r>
              <a:rPr lang="id-ID" sz="2400">
                <a:latin typeface="Comic Sans MS" panose="030F0702030302020204" pitchFamily="66" charset="0"/>
              </a:rPr>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381000" y="457200"/>
            <a:ext cx="84582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d-ID" sz="2800">
                <a:latin typeface="Comic Sans MS" panose="030F0702030302020204" pitchFamily="66" charset="0"/>
              </a:rPr>
              <a:t>BAGAIMANA MENGANTISIPASI KETENTUAN KETENTUAN YANG TIDAK JELAS DALAM PERPRES, UNTUK MEMBUAT SURAT PERJANJIAN (</a:t>
            </a:r>
            <a:r>
              <a:rPr lang="en-US" sz="2800">
                <a:latin typeface="Comic Sans MS" panose="030F0702030302020204" pitchFamily="66" charset="0"/>
              </a:rPr>
              <a:t> </a:t>
            </a:r>
            <a:r>
              <a:rPr lang="id-ID" sz="2800">
                <a:latin typeface="Comic Sans MS" panose="030F0702030302020204" pitchFamily="66" charset="0"/>
              </a:rPr>
              <a:t>KONTRAK ) DAN LAMPIRAN DOKUMEN KONTRAK YANG BENAR ? </a:t>
            </a:r>
          </a:p>
          <a:p>
            <a:pPr>
              <a:spcBef>
                <a:spcPct val="0"/>
              </a:spcBef>
              <a:buFontTx/>
              <a:buNone/>
            </a:pPr>
            <a:r>
              <a:rPr lang="id-ID" sz="4400">
                <a:solidFill>
                  <a:srgbClr val="C00000"/>
                </a:solidFill>
                <a:latin typeface="Comic Sans MS" panose="030F0702030302020204" pitchFamily="66" charset="0"/>
              </a:rPr>
              <a:t>Perhatikan :</a:t>
            </a:r>
          </a:p>
          <a:p>
            <a:pPr>
              <a:spcBef>
                <a:spcPct val="0"/>
              </a:spcBef>
              <a:buFontTx/>
              <a:buNone/>
            </a:pPr>
            <a:r>
              <a:rPr lang="id-ID" sz="2800" b="0" i="1">
                <a:latin typeface="Comic Sans MS" panose="030F0702030302020204" pitchFamily="66" charset="0"/>
              </a:rPr>
              <a:t>1. SBD-LKPP No. 15 tahun 2012 Pasal 7 :</a:t>
            </a:r>
          </a:p>
          <a:p>
            <a:pPr>
              <a:spcBef>
                <a:spcPct val="0"/>
              </a:spcBef>
              <a:buFontTx/>
              <a:buNone/>
            </a:pPr>
            <a:r>
              <a:rPr lang="id-ID" sz="2800" b="0" i="1">
                <a:latin typeface="Comic Sans MS" panose="030F0702030302020204" pitchFamily="66" charset="0"/>
              </a:rPr>
              <a:t>   </a:t>
            </a:r>
            <a:r>
              <a:rPr lang="en-US" sz="2800" b="0" i="1">
                <a:latin typeface="Comic Sans MS" panose="030F0702030302020204" pitchFamily="66" charset="0"/>
              </a:rPr>
              <a:t> </a:t>
            </a:r>
            <a:r>
              <a:rPr lang="id-ID" sz="2800" b="0" i="1">
                <a:latin typeface="Comic Sans MS" panose="030F0702030302020204" pitchFamily="66" charset="0"/>
              </a:rPr>
              <a:t>SBD </a:t>
            </a:r>
            <a:r>
              <a:rPr lang="id-ID" sz="2800" i="1">
                <a:solidFill>
                  <a:srgbClr val="800000"/>
                </a:solidFill>
                <a:latin typeface="Comic Sans MS" panose="030F0702030302020204" pitchFamily="66" charset="0"/>
              </a:rPr>
              <a:t>dapat disesuaikan oleh PPK/KK- ULP</a:t>
            </a:r>
          </a:p>
          <a:p>
            <a:pPr>
              <a:spcBef>
                <a:spcPct val="0"/>
              </a:spcBef>
              <a:buFontTx/>
              <a:buNone/>
            </a:pPr>
            <a:r>
              <a:rPr lang="id-ID" sz="2800" b="0" i="1">
                <a:latin typeface="Comic Sans MS" panose="030F0702030302020204" pitchFamily="66" charset="0"/>
              </a:rPr>
              <a:t>    sesuai dengan kebutuhan, sepanjang tidak</a:t>
            </a:r>
          </a:p>
          <a:p>
            <a:pPr>
              <a:spcBef>
                <a:spcPct val="0"/>
              </a:spcBef>
              <a:buFontTx/>
              <a:buNone/>
            </a:pPr>
            <a:r>
              <a:rPr lang="id-ID" sz="2800" b="0" i="1">
                <a:latin typeface="Comic Sans MS" panose="030F0702030302020204" pitchFamily="66" charset="0"/>
              </a:rPr>
              <a:t>    bertentangn dengan Perpres No. 54 tahun 2010</a:t>
            </a:r>
          </a:p>
          <a:p>
            <a:pPr>
              <a:spcBef>
                <a:spcPct val="0"/>
              </a:spcBef>
              <a:buFontTx/>
              <a:buNone/>
            </a:pPr>
            <a:r>
              <a:rPr lang="id-ID" sz="2800" b="0" i="1">
                <a:latin typeface="Comic Sans MS" panose="030F0702030302020204" pitchFamily="66" charset="0"/>
              </a:rPr>
              <a:t>    dengan perubahan - perubahannya</a:t>
            </a:r>
          </a:p>
          <a:p>
            <a:pPr>
              <a:spcBef>
                <a:spcPct val="0"/>
              </a:spcBef>
              <a:buFontTx/>
              <a:buNone/>
            </a:pPr>
            <a:r>
              <a:rPr lang="id-ID" b="0">
                <a:latin typeface="Comic Sans MS" panose="030F0702030302020204" pitchFamily="66" charset="0"/>
              </a:rPr>
              <a:t>2. KUHPerdata Pasal 1320 tentang</a:t>
            </a:r>
          </a:p>
          <a:p>
            <a:pPr>
              <a:spcBef>
                <a:spcPct val="0"/>
              </a:spcBef>
              <a:buFontTx/>
              <a:buNone/>
            </a:pPr>
            <a:r>
              <a:rPr lang="id-ID" b="0">
                <a:latin typeface="Comic Sans MS" panose="030F0702030302020204" pitchFamily="66" charset="0"/>
              </a:rPr>
              <a:t>    “ Sahnya suatu Perjanjian “.</a:t>
            </a:r>
          </a:p>
          <a:p>
            <a:pPr>
              <a:spcBef>
                <a:spcPct val="0"/>
              </a:spcBef>
              <a:buFontTx/>
              <a:buNone/>
            </a:pPr>
            <a:r>
              <a:rPr lang="id-ID">
                <a:latin typeface="Comic Sans MS" panose="030F0702030302020204" pitchFamily="66" charset="0"/>
              </a:rPr>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304800" y="550863"/>
            <a:ext cx="8534400" cy="6157912"/>
          </a:xfrm>
        </p:spPr>
        <p:txBody>
          <a:bodyPr/>
          <a:lstStyle/>
          <a:p>
            <a:pPr marL="609600" indent="-609600" eaLnBrk="1" hangingPunct="1">
              <a:lnSpc>
                <a:spcPct val="80000"/>
              </a:lnSpc>
              <a:buFontTx/>
              <a:buNone/>
            </a:pPr>
            <a:r>
              <a:rPr lang="en-US" altLang="en-US" sz="2000" b="1" smtClean="0"/>
              <a:t>     </a:t>
            </a:r>
            <a:r>
              <a:rPr lang="id-ID" altLang="en-US" sz="2000" b="1" smtClean="0"/>
              <a:t>  </a:t>
            </a:r>
            <a:r>
              <a:rPr lang="id-ID" altLang="en-US" sz="2800" b="1" smtClean="0"/>
              <a:t>SARAN DALAM PENGAMBILAN KEPUTUSAN</a:t>
            </a:r>
            <a:endParaRPr lang="en-US" altLang="en-US" sz="2800" b="1" smtClean="0"/>
          </a:p>
          <a:p>
            <a:pPr marL="609600" indent="-609600" eaLnBrk="1" hangingPunct="1">
              <a:lnSpc>
                <a:spcPct val="80000"/>
              </a:lnSpc>
              <a:buFontTx/>
              <a:buNone/>
            </a:pPr>
            <a:r>
              <a:rPr lang="en-US" altLang="en-US" sz="2800" b="1" i="1" smtClean="0">
                <a:solidFill>
                  <a:srgbClr val="C00000"/>
                </a:solidFill>
              </a:rPr>
              <a:t>     </a:t>
            </a:r>
            <a:r>
              <a:rPr lang="id-ID" altLang="en-US" sz="2800" b="1" i="1" smtClean="0">
                <a:solidFill>
                  <a:srgbClr val="C00000"/>
                </a:solidFill>
              </a:rPr>
              <a:t>DALAM MENGAPLIKASIKAN KETENTUAN</a:t>
            </a:r>
            <a:endParaRPr lang="en-US" altLang="en-US" sz="2800" b="1" i="1" smtClean="0">
              <a:solidFill>
                <a:srgbClr val="C00000"/>
              </a:solidFill>
            </a:endParaRPr>
          </a:p>
          <a:p>
            <a:pPr marL="609600" indent="-609600" eaLnBrk="1" hangingPunct="1">
              <a:lnSpc>
                <a:spcPct val="80000"/>
              </a:lnSpc>
              <a:buFontTx/>
              <a:buNone/>
            </a:pPr>
            <a:r>
              <a:rPr lang="en-US" altLang="en-US" sz="2800" b="1" i="1" smtClean="0">
                <a:solidFill>
                  <a:srgbClr val="C00000"/>
                </a:solidFill>
              </a:rPr>
              <a:t>     </a:t>
            </a:r>
            <a:r>
              <a:rPr lang="id-ID" altLang="en-US" sz="2800" b="1" i="1" smtClean="0">
                <a:solidFill>
                  <a:srgbClr val="C00000"/>
                </a:solidFill>
              </a:rPr>
              <a:t>YANG </a:t>
            </a:r>
            <a:r>
              <a:rPr lang="en-US" altLang="en-US" sz="2800" b="1" i="1" smtClean="0">
                <a:solidFill>
                  <a:srgbClr val="C00000"/>
                </a:solidFill>
              </a:rPr>
              <a:t>MERAGUKAN / KELIRU</a:t>
            </a:r>
            <a:r>
              <a:rPr lang="id-ID" altLang="en-US" sz="2800" b="1" i="1" smtClean="0">
                <a:solidFill>
                  <a:srgbClr val="C00000"/>
                </a:solidFill>
              </a:rPr>
              <a:t> </a:t>
            </a:r>
            <a:r>
              <a:rPr lang="en-US" altLang="en-US" sz="2800" b="1" i="1" smtClean="0"/>
              <a:t>DALAM</a:t>
            </a:r>
          </a:p>
          <a:p>
            <a:pPr marL="609600" indent="-609600" eaLnBrk="1" hangingPunct="1">
              <a:lnSpc>
                <a:spcPct val="80000"/>
              </a:lnSpc>
              <a:buFontTx/>
              <a:buNone/>
            </a:pPr>
            <a:r>
              <a:rPr lang="en-US" altLang="en-US" sz="2800" b="1" i="1" smtClean="0"/>
              <a:t>     PEMBUATAN DOKUMEN KONTRAK</a:t>
            </a:r>
            <a:r>
              <a:rPr lang="id-ID" altLang="en-US" sz="2800" b="1" smtClean="0"/>
              <a:t> : </a:t>
            </a:r>
          </a:p>
          <a:p>
            <a:pPr marL="609600" indent="-609600" eaLnBrk="1" hangingPunct="1">
              <a:lnSpc>
                <a:spcPct val="80000"/>
              </a:lnSpc>
              <a:buFontTx/>
              <a:buNone/>
            </a:pPr>
            <a:endParaRPr lang="en-US" altLang="en-US" sz="2800" b="1" smtClean="0"/>
          </a:p>
          <a:p>
            <a:pPr marL="609600" indent="-609600" eaLnBrk="1" hangingPunct="1">
              <a:lnSpc>
                <a:spcPct val="80000"/>
              </a:lnSpc>
              <a:buFontTx/>
              <a:buNone/>
            </a:pPr>
            <a:r>
              <a:rPr lang="en-US" altLang="en-US" sz="2000" b="1" smtClean="0"/>
              <a:t>    </a:t>
            </a:r>
            <a:r>
              <a:rPr lang="id-ID" altLang="en-US" sz="2000" b="1" smtClean="0"/>
              <a:t>  </a:t>
            </a:r>
            <a:r>
              <a:rPr lang="en-US" altLang="en-US" sz="2000" b="1" smtClean="0"/>
              <a:t> </a:t>
            </a:r>
            <a:r>
              <a:rPr lang="en-US" altLang="en-US" sz="2400" b="1" i="1" smtClean="0">
                <a:solidFill>
                  <a:srgbClr val="0000CC"/>
                </a:solidFill>
              </a:rPr>
              <a:t>1.  </a:t>
            </a:r>
            <a:r>
              <a:rPr lang="id-ID" altLang="en-US" sz="2400" b="1" i="1" smtClean="0">
                <a:solidFill>
                  <a:srgbClr val="0000CC"/>
                </a:solidFill>
              </a:rPr>
              <a:t> Tidak mengakibatkan Kerugian Negara</a:t>
            </a:r>
          </a:p>
          <a:p>
            <a:pPr marL="609600" indent="-609600" eaLnBrk="1" hangingPunct="1">
              <a:lnSpc>
                <a:spcPct val="80000"/>
              </a:lnSpc>
              <a:buFontTx/>
              <a:buNone/>
            </a:pPr>
            <a:r>
              <a:rPr lang="id-ID" altLang="en-US" sz="2400" b="1" i="1" smtClean="0">
                <a:solidFill>
                  <a:srgbClr val="0000CC"/>
                </a:solidFill>
              </a:rPr>
              <a:t>     </a:t>
            </a:r>
            <a:r>
              <a:rPr lang="en-US" altLang="en-US" sz="2400" b="1" i="1" smtClean="0">
                <a:solidFill>
                  <a:srgbClr val="0000CC"/>
                </a:solidFill>
              </a:rPr>
              <a:t> </a:t>
            </a:r>
            <a:r>
              <a:rPr lang="id-ID" altLang="en-US" sz="2400" b="1" i="1" smtClean="0">
                <a:solidFill>
                  <a:srgbClr val="0000CC"/>
                </a:solidFill>
              </a:rPr>
              <a:t>2.   Beorientasi kepada Asas Manfaat</a:t>
            </a:r>
          </a:p>
          <a:p>
            <a:pPr marL="609600" indent="-609600" eaLnBrk="1" hangingPunct="1">
              <a:lnSpc>
                <a:spcPct val="80000"/>
              </a:lnSpc>
              <a:buFontTx/>
              <a:buNone/>
            </a:pPr>
            <a:r>
              <a:rPr lang="id-ID" altLang="en-US" sz="2400" b="1" i="1" smtClean="0">
                <a:solidFill>
                  <a:srgbClr val="0000CC"/>
                </a:solidFill>
              </a:rPr>
              <a:t>       </a:t>
            </a:r>
            <a:r>
              <a:rPr lang="en-US" altLang="en-US" sz="2400" b="1" i="1" smtClean="0">
                <a:solidFill>
                  <a:srgbClr val="0000CC"/>
                </a:solidFill>
              </a:rPr>
              <a:t> </a:t>
            </a:r>
            <a:r>
              <a:rPr lang="id-ID" altLang="en-US" sz="2400" b="1" i="1" smtClean="0">
                <a:solidFill>
                  <a:srgbClr val="0000CC"/>
                </a:solidFill>
              </a:rPr>
              <a:t>    ( Anggaran Berbasis Kinerja )</a:t>
            </a:r>
          </a:p>
          <a:p>
            <a:pPr marL="609600" indent="-609600" eaLnBrk="1" hangingPunct="1">
              <a:lnSpc>
                <a:spcPct val="80000"/>
              </a:lnSpc>
              <a:buFontTx/>
              <a:buNone/>
            </a:pPr>
            <a:r>
              <a:rPr lang="id-ID" altLang="en-US" sz="2400" b="1" i="1" smtClean="0">
                <a:solidFill>
                  <a:srgbClr val="0000CC"/>
                </a:solidFill>
              </a:rPr>
              <a:t>     </a:t>
            </a:r>
            <a:r>
              <a:rPr lang="en-US" altLang="en-US" sz="2400" b="1" i="1" smtClean="0">
                <a:solidFill>
                  <a:srgbClr val="0000CC"/>
                </a:solidFill>
              </a:rPr>
              <a:t> </a:t>
            </a:r>
            <a:r>
              <a:rPr lang="id-ID" altLang="en-US" sz="2400" b="1" i="1" smtClean="0">
                <a:solidFill>
                  <a:srgbClr val="0000CC"/>
                </a:solidFill>
              </a:rPr>
              <a:t>3.   Tidak melakukan kegiatan yang dapat </a:t>
            </a:r>
          </a:p>
          <a:p>
            <a:pPr marL="609600" indent="-609600" eaLnBrk="1" hangingPunct="1">
              <a:lnSpc>
                <a:spcPct val="80000"/>
              </a:lnSpc>
              <a:buFontTx/>
              <a:buNone/>
            </a:pPr>
            <a:r>
              <a:rPr lang="id-ID" altLang="en-US" sz="2400" b="1" i="1" smtClean="0">
                <a:solidFill>
                  <a:srgbClr val="0000CC"/>
                </a:solidFill>
              </a:rPr>
              <a:t>            mengakibatkan  Perbuatan Melawan Hukum</a:t>
            </a:r>
          </a:p>
          <a:p>
            <a:pPr marL="609600" indent="-609600" eaLnBrk="1" hangingPunct="1">
              <a:lnSpc>
                <a:spcPct val="80000"/>
              </a:lnSpc>
              <a:buFontTx/>
              <a:buNone/>
            </a:pPr>
            <a:r>
              <a:rPr lang="id-ID" altLang="en-US" sz="2400" b="1" i="1" smtClean="0">
                <a:solidFill>
                  <a:srgbClr val="0000CC"/>
                </a:solidFill>
              </a:rPr>
              <a:t>     </a:t>
            </a:r>
            <a:r>
              <a:rPr lang="id-ID" altLang="en-US" sz="2400" b="1" smtClean="0"/>
              <a:t> 4.   </a:t>
            </a:r>
            <a:r>
              <a:rPr lang="id-ID" altLang="en-US" sz="2400" b="1" i="1" smtClean="0">
                <a:solidFill>
                  <a:srgbClr val="C00000"/>
                </a:solidFill>
              </a:rPr>
              <a:t>Membuat Justifikasi ( Telaahan Staf ), </a:t>
            </a:r>
          </a:p>
          <a:p>
            <a:pPr marL="609600" indent="-609600" eaLnBrk="1" hangingPunct="1">
              <a:lnSpc>
                <a:spcPct val="80000"/>
              </a:lnSpc>
              <a:buFontTx/>
              <a:buNone/>
            </a:pPr>
            <a:r>
              <a:rPr lang="id-ID" altLang="en-US" sz="2400" b="1" i="1" smtClean="0">
                <a:solidFill>
                  <a:srgbClr val="C00000"/>
                </a:solidFill>
              </a:rPr>
              <a:t>            kenapa yang dipilih alternatif tersebut </a:t>
            </a:r>
            <a:endParaRPr lang="en-US" altLang="en-US" sz="2400" b="1" i="1" smtClean="0">
              <a:solidFill>
                <a:srgbClr val="C00000"/>
              </a:solidFill>
            </a:endParaRPr>
          </a:p>
          <a:p>
            <a:pPr marL="609600" indent="-609600" eaLnBrk="1" hangingPunct="1">
              <a:lnSpc>
                <a:spcPct val="80000"/>
              </a:lnSpc>
              <a:buFontTx/>
              <a:buNone/>
            </a:pPr>
            <a:endParaRPr lang="id-ID" altLang="en-US" sz="2400" b="1" i="1" smtClean="0">
              <a:solidFill>
                <a:srgbClr val="C00000"/>
              </a:solidFill>
            </a:endParaRPr>
          </a:p>
          <a:p>
            <a:pPr marL="609600" indent="-609600" eaLnBrk="1" hangingPunct="1">
              <a:lnSpc>
                <a:spcPct val="80000"/>
              </a:lnSpc>
              <a:buFontTx/>
              <a:buNone/>
            </a:pPr>
            <a:r>
              <a:rPr lang="id-ID" altLang="en-US" sz="2400" b="1" i="1" smtClean="0">
                <a:solidFill>
                  <a:srgbClr val="C00000"/>
                </a:solidFill>
              </a:rPr>
              <a:t>     </a:t>
            </a:r>
            <a:r>
              <a:rPr lang="en-US" altLang="en-US" sz="2400" b="1" i="1" smtClean="0">
                <a:solidFill>
                  <a:srgbClr val="C00000"/>
                </a:solidFill>
              </a:rPr>
              <a:t> </a:t>
            </a:r>
            <a:r>
              <a:rPr lang="id-ID" altLang="en-US" sz="2800" b="1" i="1" smtClean="0">
                <a:solidFill>
                  <a:srgbClr val="003300"/>
                </a:solidFill>
              </a:rPr>
              <a:t>Contoh :</a:t>
            </a:r>
            <a:r>
              <a:rPr lang="en-US" altLang="en-US" sz="2800" b="1" i="1" smtClean="0">
                <a:solidFill>
                  <a:srgbClr val="003300"/>
                </a:solidFill>
              </a:rPr>
              <a:t> </a:t>
            </a:r>
          </a:p>
          <a:p>
            <a:pPr marL="609600" indent="-609600" eaLnBrk="1" hangingPunct="1">
              <a:lnSpc>
                <a:spcPct val="80000"/>
              </a:lnSpc>
              <a:buFontTx/>
              <a:buNone/>
            </a:pPr>
            <a:r>
              <a:rPr lang="en-US" altLang="en-US" sz="2400" b="1" i="1" smtClean="0">
                <a:solidFill>
                  <a:srgbClr val="003300"/>
                </a:solidFill>
              </a:rPr>
              <a:t>     </a:t>
            </a:r>
            <a:r>
              <a:rPr lang="id-ID" altLang="en-US" sz="2400" b="1" i="1" smtClean="0">
                <a:solidFill>
                  <a:srgbClr val="003300"/>
                </a:solidFill>
              </a:rPr>
              <a:t> </a:t>
            </a:r>
            <a:r>
              <a:rPr lang="en-US" altLang="en-US" sz="2400" b="1" i="1" smtClean="0">
                <a:solidFill>
                  <a:srgbClr val="003300"/>
                </a:solidFill>
              </a:rPr>
              <a:t>Masa laku jaminan pelaksanaan 14 hr setelah FHO</a:t>
            </a:r>
          </a:p>
          <a:p>
            <a:pPr marL="609600" indent="-609600" eaLnBrk="1" hangingPunct="1">
              <a:lnSpc>
                <a:spcPct val="80000"/>
              </a:lnSpc>
              <a:buFontTx/>
              <a:buNone/>
            </a:pPr>
            <a:r>
              <a:rPr lang="en-US" altLang="en-US" sz="2000" b="1" smtClean="0">
                <a:solidFill>
                  <a:srgbClr val="003300"/>
                </a:solidFill>
              </a:rPr>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762000" y="228600"/>
            <a:ext cx="7808913" cy="1462088"/>
          </a:xfrm>
        </p:spPr>
        <p:txBody>
          <a:bodyPr anchor="b"/>
          <a:lstStyle/>
          <a:p>
            <a:pPr algn="l" eaLnBrk="1" hangingPunct="1"/>
            <a:r>
              <a:rPr lang="en-US" sz="2400" b="1" i="1" smtClean="0">
                <a:solidFill>
                  <a:srgbClr val="0000CC"/>
                </a:solidFill>
              </a:rPr>
              <a:t>SARAN DALAM PEMBUATAN DOKUMEN KONTRAK UNTUK MENGATASI PERLAMBATAN DALAM PELAKSANAAN KONTRAK</a:t>
            </a:r>
          </a:p>
        </p:txBody>
      </p:sp>
      <p:sp>
        <p:nvSpPr>
          <p:cNvPr id="73731" name="Rectangle 3"/>
          <p:cNvSpPr>
            <a:spLocks noGrp="1" noChangeArrowheads="1"/>
          </p:cNvSpPr>
          <p:nvPr>
            <p:ph type="body" idx="4294967295"/>
          </p:nvPr>
        </p:nvSpPr>
        <p:spPr>
          <a:xfrm>
            <a:off x="762000" y="1676400"/>
            <a:ext cx="8001000" cy="5181600"/>
          </a:xfrm>
        </p:spPr>
        <p:txBody>
          <a:bodyPr>
            <a:normAutofit fontScale="25000" lnSpcReduction="20000"/>
          </a:bodyPr>
          <a:lstStyle/>
          <a:p>
            <a:pPr eaLnBrk="1" hangingPunct="1">
              <a:lnSpc>
                <a:spcPct val="80000"/>
              </a:lnSpc>
              <a:buFontTx/>
              <a:buNone/>
              <a:defRPr/>
            </a:pPr>
            <a:r>
              <a:rPr lang="en-US" sz="600" dirty="0"/>
              <a:t>             </a:t>
            </a:r>
          </a:p>
          <a:p>
            <a:pPr eaLnBrk="1" hangingPunct="1">
              <a:lnSpc>
                <a:spcPct val="80000"/>
              </a:lnSpc>
              <a:buFontTx/>
              <a:buNone/>
              <a:defRPr/>
            </a:pPr>
            <a:r>
              <a:rPr lang="en-US" sz="4600" dirty="0"/>
              <a:t>    </a:t>
            </a:r>
            <a:r>
              <a:rPr lang="id-ID" sz="4600" dirty="0"/>
              <a:t>   </a:t>
            </a:r>
          </a:p>
          <a:p>
            <a:pPr eaLnBrk="1" hangingPunct="1">
              <a:lnSpc>
                <a:spcPct val="80000"/>
              </a:lnSpc>
              <a:buFontTx/>
              <a:buNone/>
              <a:defRPr/>
            </a:pPr>
            <a:r>
              <a:rPr lang="en-US" sz="8000" b="1" dirty="0" smtClean="0"/>
              <a:t>1</a:t>
            </a:r>
            <a:r>
              <a:rPr lang="en-US" sz="8000" b="1" dirty="0"/>
              <a:t>.  </a:t>
            </a:r>
            <a:r>
              <a:rPr lang="en-US" sz="8000" b="1" dirty="0" smtClean="0"/>
              <a:t> </a:t>
            </a:r>
            <a:r>
              <a:rPr lang="en-US" sz="8000" b="1" dirty="0" err="1" smtClean="0"/>
              <a:t>Sedapat</a:t>
            </a:r>
            <a:r>
              <a:rPr lang="en-US" sz="8000" b="1" dirty="0" smtClean="0"/>
              <a:t> </a:t>
            </a:r>
            <a:r>
              <a:rPr lang="en-US" sz="8000" b="1" dirty="0" err="1" smtClean="0"/>
              <a:t>mungkin</a:t>
            </a:r>
            <a:r>
              <a:rPr lang="en-US" sz="8000" b="1" dirty="0" smtClean="0"/>
              <a:t> </a:t>
            </a:r>
            <a:r>
              <a:rPr lang="en-US" sz="9600" b="1" dirty="0" err="1" smtClean="0"/>
              <a:t>tidak</a:t>
            </a:r>
            <a:r>
              <a:rPr lang="en-US" sz="9600" b="1" dirty="0" smtClean="0"/>
              <a:t> </a:t>
            </a:r>
            <a:r>
              <a:rPr lang="en-US" sz="9600" b="1" dirty="0" err="1" smtClean="0"/>
              <a:t>menggunakan</a:t>
            </a:r>
            <a:r>
              <a:rPr lang="en-US" sz="9600" b="1" dirty="0" smtClean="0"/>
              <a:t> </a:t>
            </a:r>
            <a:r>
              <a:rPr lang="en-US" sz="8000" b="1" dirty="0" err="1" smtClean="0"/>
              <a:t>Sistim</a:t>
            </a:r>
            <a:r>
              <a:rPr lang="en-US" sz="8000" b="1" dirty="0" smtClean="0"/>
              <a:t> </a:t>
            </a:r>
            <a:r>
              <a:rPr lang="en-US" sz="8000" b="1" dirty="0" err="1" smtClean="0"/>
              <a:t>kontrak</a:t>
            </a:r>
            <a:r>
              <a:rPr lang="en-US" sz="8000" b="1" dirty="0" smtClean="0"/>
              <a:t> </a:t>
            </a:r>
          </a:p>
          <a:p>
            <a:pPr eaLnBrk="1" hangingPunct="1">
              <a:lnSpc>
                <a:spcPct val="80000"/>
              </a:lnSpc>
              <a:buFontTx/>
              <a:buNone/>
              <a:defRPr/>
            </a:pPr>
            <a:r>
              <a:rPr lang="en-US" sz="8000" b="1" dirty="0"/>
              <a:t> </a:t>
            </a:r>
            <a:r>
              <a:rPr lang="en-US" sz="8000" b="1" dirty="0" smtClean="0"/>
              <a:t>     Lump sum (</a:t>
            </a:r>
            <a:r>
              <a:rPr lang="en-US" sz="8000" b="1" dirty="0" err="1" smtClean="0"/>
              <a:t>Contoh</a:t>
            </a:r>
            <a:r>
              <a:rPr lang="en-US" sz="8000" b="1" dirty="0" smtClean="0"/>
              <a:t> : </a:t>
            </a:r>
            <a:r>
              <a:rPr lang="en-US" sz="8000" b="1" dirty="0" err="1" smtClean="0"/>
              <a:t>Kontrak</a:t>
            </a:r>
            <a:r>
              <a:rPr lang="en-US" sz="8000" b="1" dirty="0" smtClean="0"/>
              <a:t> RSUD DKI)</a:t>
            </a:r>
          </a:p>
          <a:p>
            <a:pPr eaLnBrk="1" hangingPunct="1">
              <a:lnSpc>
                <a:spcPct val="80000"/>
              </a:lnSpc>
              <a:buFontTx/>
              <a:buNone/>
              <a:defRPr/>
            </a:pPr>
            <a:r>
              <a:rPr lang="en-US" sz="8000" b="1" dirty="0" smtClean="0"/>
              <a:t>2.  </a:t>
            </a:r>
            <a:r>
              <a:rPr lang="en-US" sz="8000" b="1" dirty="0"/>
              <a:t> </a:t>
            </a:r>
            <a:r>
              <a:rPr lang="en-US" sz="8000" b="1" dirty="0" err="1" smtClean="0"/>
              <a:t>Hati</a:t>
            </a:r>
            <a:r>
              <a:rPr lang="en-US" sz="8000" b="1" dirty="0" smtClean="0"/>
              <a:t> – </a:t>
            </a:r>
            <a:r>
              <a:rPr lang="en-US" sz="8000" b="1" dirty="0" err="1" smtClean="0"/>
              <a:t>hati</a:t>
            </a:r>
            <a:r>
              <a:rPr lang="en-US" sz="8000" b="1" dirty="0" smtClean="0"/>
              <a:t>  </a:t>
            </a:r>
            <a:r>
              <a:rPr lang="en-US" sz="8000" b="1" dirty="0" err="1" smtClean="0"/>
              <a:t>dalam</a:t>
            </a:r>
            <a:r>
              <a:rPr lang="en-US" sz="8000" b="1" dirty="0" smtClean="0"/>
              <a:t> </a:t>
            </a:r>
            <a:r>
              <a:rPr lang="en-US" sz="9600" b="1" dirty="0" err="1" smtClean="0"/>
              <a:t>menggugurkan</a:t>
            </a:r>
            <a:r>
              <a:rPr lang="en-US" sz="9600" b="1" dirty="0" smtClean="0"/>
              <a:t> </a:t>
            </a:r>
            <a:r>
              <a:rPr lang="en-US" sz="9600" b="1" dirty="0" err="1" smtClean="0"/>
              <a:t>penawaran</a:t>
            </a:r>
            <a:r>
              <a:rPr lang="en-US" sz="9600" b="1" dirty="0" smtClean="0"/>
              <a:t> </a:t>
            </a:r>
            <a:r>
              <a:rPr lang="en-US" sz="8000" b="1" dirty="0" err="1" smtClean="0"/>
              <a:t>dengan</a:t>
            </a:r>
            <a:r>
              <a:rPr lang="en-US" sz="8000" b="1" dirty="0" smtClean="0"/>
              <a:t>  </a:t>
            </a:r>
          </a:p>
          <a:p>
            <a:pPr eaLnBrk="1" hangingPunct="1">
              <a:lnSpc>
                <a:spcPct val="80000"/>
              </a:lnSpc>
              <a:buFontTx/>
              <a:buNone/>
              <a:defRPr/>
            </a:pPr>
            <a:r>
              <a:rPr lang="en-US" sz="8000" b="1" dirty="0" smtClean="0"/>
              <a:t>      </a:t>
            </a:r>
            <a:r>
              <a:rPr lang="en-US" sz="8000" b="1" dirty="0" err="1" smtClean="0"/>
              <a:t>alasan</a:t>
            </a:r>
            <a:r>
              <a:rPr lang="en-US" sz="8000" b="1" dirty="0" smtClean="0"/>
              <a:t> “ </a:t>
            </a:r>
            <a:r>
              <a:rPr lang="en-US" sz="8000" b="1" dirty="0" err="1" smtClean="0"/>
              <a:t>Nilai</a:t>
            </a:r>
            <a:r>
              <a:rPr lang="en-US" sz="8000" b="1" dirty="0" smtClean="0"/>
              <a:t> </a:t>
            </a:r>
            <a:r>
              <a:rPr lang="en-US" sz="8000" b="1" dirty="0" err="1" smtClean="0"/>
              <a:t>Harga</a:t>
            </a:r>
            <a:r>
              <a:rPr lang="en-US" sz="8000" b="1" dirty="0" smtClean="0"/>
              <a:t> </a:t>
            </a:r>
            <a:r>
              <a:rPr lang="en-US" sz="9600" b="1" dirty="0" err="1" smtClean="0"/>
              <a:t>penawaran</a:t>
            </a:r>
            <a:r>
              <a:rPr lang="en-US" sz="9600" b="1" dirty="0" smtClean="0"/>
              <a:t> </a:t>
            </a:r>
            <a:r>
              <a:rPr lang="en-US" sz="9600" b="1" dirty="0" err="1" smtClean="0"/>
              <a:t>terlampau</a:t>
            </a:r>
            <a:r>
              <a:rPr lang="en-US" sz="9600" b="1" dirty="0" smtClean="0"/>
              <a:t> </a:t>
            </a:r>
            <a:r>
              <a:rPr lang="en-US" sz="9600" b="1" dirty="0" err="1" smtClean="0"/>
              <a:t>rendah</a:t>
            </a:r>
            <a:r>
              <a:rPr lang="en-US" sz="9600" b="1" dirty="0" smtClean="0"/>
              <a:t> “</a:t>
            </a:r>
            <a:endParaRPr lang="en-US" sz="9600" b="1" dirty="0"/>
          </a:p>
          <a:p>
            <a:pPr eaLnBrk="1" hangingPunct="1">
              <a:lnSpc>
                <a:spcPct val="80000"/>
              </a:lnSpc>
              <a:buFontTx/>
              <a:buNone/>
              <a:defRPr/>
            </a:pPr>
            <a:r>
              <a:rPr lang="en-US" sz="8000" b="1" dirty="0" smtClean="0">
                <a:solidFill>
                  <a:srgbClr val="003300"/>
                </a:solidFill>
              </a:rPr>
              <a:t>3.  </a:t>
            </a:r>
            <a:r>
              <a:rPr lang="en-US" sz="8000" b="1" dirty="0" err="1" smtClean="0">
                <a:solidFill>
                  <a:srgbClr val="003300"/>
                </a:solidFill>
              </a:rPr>
              <a:t>Tetap</a:t>
            </a:r>
            <a:r>
              <a:rPr lang="en-US" sz="8000" b="1" dirty="0" smtClean="0">
                <a:solidFill>
                  <a:srgbClr val="003300"/>
                </a:solidFill>
              </a:rPr>
              <a:t> </a:t>
            </a:r>
            <a:r>
              <a:rPr lang="en-US" sz="8000" b="1" dirty="0" err="1" smtClean="0">
                <a:solidFill>
                  <a:srgbClr val="003300"/>
                </a:solidFill>
              </a:rPr>
              <a:t>memberlakukan</a:t>
            </a:r>
            <a:r>
              <a:rPr lang="en-US" sz="8000" b="1" dirty="0" smtClean="0">
                <a:solidFill>
                  <a:srgbClr val="003300"/>
                </a:solidFill>
              </a:rPr>
              <a:t> </a:t>
            </a:r>
            <a:r>
              <a:rPr lang="en-US" sz="9600" b="1" dirty="0" err="1" smtClean="0">
                <a:solidFill>
                  <a:srgbClr val="003300"/>
                </a:solidFill>
              </a:rPr>
              <a:t>syarat</a:t>
            </a:r>
            <a:r>
              <a:rPr lang="en-US" sz="9600" b="1" dirty="0" smtClean="0">
                <a:solidFill>
                  <a:srgbClr val="003300"/>
                </a:solidFill>
              </a:rPr>
              <a:t> </a:t>
            </a:r>
            <a:r>
              <a:rPr lang="en-US" sz="9600" b="1" dirty="0" err="1" smtClean="0">
                <a:solidFill>
                  <a:srgbClr val="003300"/>
                </a:solidFill>
              </a:rPr>
              <a:t>penyampaian</a:t>
            </a:r>
            <a:r>
              <a:rPr lang="en-US" sz="9600" b="1" dirty="0" smtClean="0">
                <a:solidFill>
                  <a:srgbClr val="003300"/>
                </a:solidFill>
              </a:rPr>
              <a:t> </a:t>
            </a:r>
            <a:r>
              <a:rPr lang="en-US" sz="9600" b="1" dirty="0" err="1">
                <a:solidFill>
                  <a:srgbClr val="003300"/>
                </a:solidFill>
              </a:rPr>
              <a:t>J</a:t>
            </a:r>
            <a:r>
              <a:rPr lang="en-US" sz="9600" b="1" dirty="0" err="1" smtClean="0">
                <a:solidFill>
                  <a:srgbClr val="003300"/>
                </a:solidFill>
              </a:rPr>
              <a:t>aminan</a:t>
            </a:r>
            <a:r>
              <a:rPr lang="en-US" sz="9600" b="1" dirty="0" smtClean="0">
                <a:solidFill>
                  <a:srgbClr val="003300"/>
                </a:solidFill>
              </a:rPr>
              <a:t> </a:t>
            </a:r>
          </a:p>
          <a:p>
            <a:pPr eaLnBrk="1" hangingPunct="1">
              <a:lnSpc>
                <a:spcPct val="80000"/>
              </a:lnSpc>
              <a:buFontTx/>
              <a:buNone/>
              <a:defRPr/>
            </a:pPr>
            <a:r>
              <a:rPr lang="en-US" sz="9600" b="1" dirty="0" smtClean="0">
                <a:solidFill>
                  <a:srgbClr val="003300"/>
                </a:solidFill>
              </a:rPr>
              <a:t>      </a:t>
            </a:r>
            <a:r>
              <a:rPr lang="en-US" sz="9600" b="1" dirty="0" err="1">
                <a:solidFill>
                  <a:srgbClr val="003300"/>
                </a:solidFill>
              </a:rPr>
              <a:t>P</a:t>
            </a:r>
            <a:r>
              <a:rPr lang="en-US" sz="9600" b="1" dirty="0" err="1" smtClean="0">
                <a:solidFill>
                  <a:srgbClr val="003300"/>
                </a:solidFill>
              </a:rPr>
              <a:t>elaksanaan</a:t>
            </a:r>
            <a:r>
              <a:rPr lang="en-US" sz="9600" b="1" dirty="0" smtClean="0">
                <a:solidFill>
                  <a:srgbClr val="003300"/>
                </a:solidFill>
              </a:rPr>
              <a:t> </a:t>
            </a:r>
            <a:r>
              <a:rPr lang="en-US" sz="8000" b="1" dirty="0" err="1" smtClean="0">
                <a:solidFill>
                  <a:srgbClr val="003300"/>
                </a:solidFill>
              </a:rPr>
              <a:t>maks</a:t>
            </a:r>
            <a:r>
              <a:rPr lang="en-US" sz="8000" b="1" dirty="0" smtClean="0">
                <a:solidFill>
                  <a:srgbClr val="003300"/>
                </a:solidFill>
              </a:rPr>
              <a:t> 14 </a:t>
            </a:r>
            <a:r>
              <a:rPr lang="en-US" sz="8000" b="1" dirty="0" err="1" smtClean="0">
                <a:solidFill>
                  <a:srgbClr val="003300"/>
                </a:solidFill>
              </a:rPr>
              <a:t>hari</a:t>
            </a:r>
            <a:r>
              <a:rPr lang="en-US" sz="8000" b="1" dirty="0" smtClean="0">
                <a:solidFill>
                  <a:srgbClr val="003300"/>
                </a:solidFill>
              </a:rPr>
              <a:t> </a:t>
            </a:r>
            <a:r>
              <a:rPr lang="en-US" sz="8000" b="1" dirty="0" err="1" smtClean="0">
                <a:solidFill>
                  <a:srgbClr val="003300"/>
                </a:solidFill>
              </a:rPr>
              <a:t>kerja</a:t>
            </a:r>
            <a:r>
              <a:rPr lang="en-US" sz="8000" b="1" dirty="0" smtClean="0">
                <a:solidFill>
                  <a:srgbClr val="003300"/>
                </a:solidFill>
              </a:rPr>
              <a:t> </a:t>
            </a:r>
            <a:r>
              <a:rPr lang="en-US" sz="8000" b="1" dirty="0" err="1" smtClean="0">
                <a:solidFill>
                  <a:srgbClr val="003300"/>
                </a:solidFill>
              </a:rPr>
              <a:t>setelah</a:t>
            </a:r>
            <a:r>
              <a:rPr lang="en-US" sz="8000" b="1" dirty="0" smtClean="0">
                <a:solidFill>
                  <a:srgbClr val="003300"/>
                </a:solidFill>
              </a:rPr>
              <a:t> </a:t>
            </a:r>
            <a:r>
              <a:rPr lang="en-US" sz="8000" b="1" dirty="0" err="1" smtClean="0">
                <a:solidFill>
                  <a:srgbClr val="003300"/>
                </a:solidFill>
              </a:rPr>
              <a:t>Penunjukan</a:t>
            </a:r>
            <a:r>
              <a:rPr lang="en-US" sz="8000" b="1" dirty="0" smtClean="0">
                <a:solidFill>
                  <a:srgbClr val="003300"/>
                </a:solidFill>
              </a:rPr>
              <a:t> </a:t>
            </a:r>
          </a:p>
          <a:p>
            <a:pPr eaLnBrk="1" hangingPunct="1">
              <a:lnSpc>
                <a:spcPct val="80000"/>
              </a:lnSpc>
              <a:buFontTx/>
              <a:buNone/>
              <a:defRPr/>
            </a:pPr>
            <a:r>
              <a:rPr lang="en-US" sz="8000" b="1" dirty="0" smtClean="0">
                <a:solidFill>
                  <a:srgbClr val="003300"/>
                </a:solidFill>
              </a:rPr>
              <a:t>4.   </a:t>
            </a:r>
            <a:r>
              <a:rPr lang="en-US" sz="8000" b="1" dirty="0" err="1" smtClean="0">
                <a:solidFill>
                  <a:srgbClr val="003300"/>
                </a:solidFill>
              </a:rPr>
              <a:t>Memberlakukan</a:t>
            </a:r>
            <a:r>
              <a:rPr lang="en-US" sz="8000" b="1" dirty="0" smtClean="0">
                <a:solidFill>
                  <a:srgbClr val="003300"/>
                </a:solidFill>
              </a:rPr>
              <a:t> </a:t>
            </a:r>
            <a:r>
              <a:rPr lang="en-US" sz="9600" b="1" dirty="0" err="1" smtClean="0">
                <a:solidFill>
                  <a:srgbClr val="003300"/>
                </a:solidFill>
              </a:rPr>
              <a:t>masa</a:t>
            </a:r>
            <a:r>
              <a:rPr lang="en-US" sz="9600" b="1" dirty="0" smtClean="0">
                <a:solidFill>
                  <a:srgbClr val="003300"/>
                </a:solidFill>
              </a:rPr>
              <a:t> </a:t>
            </a:r>
            <a:r>
              <a:rPr lang="en-US" sz="9600" b="1" dirty="0" err="1" smtClean="0">
                <a:solidFill>
                  <a:srgbClr val="003300"/>
                </a:solidFill>
              </a:rPr>
              <a:t>laku</a:t>
            </a:r>
            <a:r>
              <a:rPr lang="en-US" sz="9600" b="1" dirty="0" smtClean="0">
                <a:solidFill>
                  <a:srgbClr val="003300"/>
                </a:solidFill>
              </a:rPr>
              <a:t> </a:t>
            </a:r>
            <a:r>
              <a:rPr lang="en-US" sz="9600" b="1" dirty="0" err="1" smtClean="0">
                <a:solidFill>
                  <a:srgbClr val="003300"/>
                </a:solidFill>
              </a:rPr>
              <a:t>jaminan</a:t>
            </a:r>
            <a:r>
              <a:rPr lang="en-US" sz="9600" b="1" dirty="0" smtClean="0">
                <a:solidFill>
                  <a:srgbClr val="003300"/>
                </a:solidFill>
              </a:rPr>
              <a:t> </a:t>
            </a:r>
            <a:r>
              <a:rPr lang="en-US" sz="9600" b="1" dirty="0" err="1" smtClean="0">
                <a:solidFill>
                  <a:srgbClr val="003300"/>
                </a:solidFill>
              </a:rPr>
              <a:t>pelaksanaan</a:t>
            </a:r>
            <a:r>
              <a:rPr lang="en-US" sz="9600" b="1" dirty="0" smtClean="0">
                <a:solidFill>
                  <a:srgbClr val="003300"/>
                </a:solidFill>
              </a:rPr>
              <a:t> s/d</a:t>
            </a:r>
          </a:p>
          <a:p>
            <a:pPr eaLnBrk="1" hangingPunct="1">
              <a:lnSpc>
                <a:spcPct val="80000"/>
              </a:lnSpc>
              <a:buFontTx/>
              <a:buNone/>
              <a:defRPr/>
            </a:pPr>
            <a:r>
              <a:rPr lang="en-US" sz="9600" b="1" dirty="0" smtClean="0">
                <a:solidFill>
                  <a:srgbClr val="003300"/>
                </a:solidFill>
              </a:rPr>
              <a:t>      minimal 14 </a:t>
            </a:r>
            <a:r>
              <a:rPr lang="en-US" sz="9600" b="1" dirty="0" err="1" smtClean="0">
                <a:solidFill>
                  <a:srgbClr val="003300"/>
                </a:solidFill>
              </a:rPr>
              <a:t>hari</a:t>
            </a:r>
            <a:r>
              <a:rPr lang="en-US" sz="9600" b="1" dirty="0" smtClean="0">
                <a:solidFill>
                  <a:srgbClr val="003300"/>
                </a:solidFill>
              </a:rPr>
              <a:t> </a:t>
            </a:r>
            <a:r>
              <a:rPr lang="en-US" sz="9600" b="1" dirty="0" err="1" smtClean="0">
                <a:solidFill>
                  <a:srgbClr val="003300"/>
                </a:solidFill>
              </a:rPr>
              <a:t>kalender</a:t>
            </a:r>
            <a:r>
              <a:rPr lang="en-US" sz="9600" b="1" dirty="0" smtClean="0">
                <a:solidFill>
                  <a:srgbClr val="003300"/>
                </a:solidFill>
              </a:rPr>
              <a:t> </a:t>
            </a:r>
            <a:r>
              <a:rPr lang="en-US" sz="9600" b="1" dirty="0" err="1" smtClean="0">
                <a:solidFill>
                  <a:srgbClr val="003300"/>
                </a:solidFill>
              </a:rPr>
              <a:t>setelah</a:t>
            </a:r>
            <a:r>
              <a:rPr lang="en-US" sz="9600" b="1" dirty="0" smtClean="0">
                <a:solidFill>
                  <a:srgbClr val="003300"/>
                </a:solidFill>
              </a:rPr>
              <a:t> FHO</a:t>
            </a:r>
          </a:p>
          <a:p>
            <a:pPr eaLnBrk="1" hangingPunct="1">
              <a:lnSpc>
                <a:spcPct val="80000"/>
              </a:lnSpc>
              <a:buFontTx/>
              <a:buNone/>
              <a:defRPr/>
            </a:pPr>
            <a:r>
              <a:rPr lang="en-US" sz="8000" b="1" dirty="0" smtClean="0">
                <a:solidFill>
                  <a:srgbClr val="003300"/>
                </a:solidFill>
              </a:rPr>
              <a:t>5.   </a:t>
            </a:r>
            <a:r>
              <a:rPr lang="en-US" sz="8000" b="1" dirty="0" err="1" smtClean="0">
                <a:solidFill>
                  <a:srgbClr val="0000CC"/>
                </a:solidFill>
              </a:rPr>
              <a:t>Jaminan</a:t>
            </a:r>
            <a:r>
              <a:rPr lang="en-US" sz="8000" b="1" dirty="0" smtClean="0">
                <a:solidFill>
                  <a:srgbClr val="0000CC"/>
                </a:solidFill>
              </a:rPr>
              <a:t> </a:t>
            </a:r>
            <a:r>
              <a:rPr lang="en-US" sz="8000" b="1" dirty="0" err="1">
                <a:solidFill>
                  <a:srgbClr val="0000CC"/>
                </a:solidFill>
              </a:rPr>
              <a:t>U</a:t>
            </a:r>
            <a:r>
              <a:rPr lang="en-US" sz="8000" b="1" dirty="0" err="1" smtClean="0">
                <a:solidFill>
                  <a:srgbClr val="0000CC"/>
                </a:solidFill>
              </a:rPr>
              <a:t>ang</a:t>
            </a:r>
            <a:r>
              <a:rPr lang="en-US" sz="8000" b="1" dirty="0" smtClean="0">
                <a:solidFill>
                  <a:srgbClr val="0000CC"/>
                </a:solidFill>
              </a:rPr>
              <a:t> </a:t>
            </a:r>
            <a:r>
              <a:rPr lang="en-US" sz="8000" b="1" dirty="0" err="1">
                <a:solidFill>
                  <a:srgbClr val="0000CC"/>
                </a:solidFill>
              </a:rPr>
              <a:t>M</a:t>
            </a:r>
            <a:r>
              <a:rPr lang="en-US" sz="8000" b="1" dirty="0" err="1" smtClean="0">
                <a:solidFill>
                  <a:srgbClr val="0000CC"/>
                </a:solidFill>
              </a:rPr>
              <a:t>uka</a:t>
            </a:r>
            <a:r>
              <a:rPr lang="en-US" sz="8000" b="1" dirty="0" smtClean="0">
                <a:solidFill>
                  <a:srgbClr val="0000CC"/>
                </a:solidFill>
              </a:rPr>
              <a:t> </a:t>
            </a:r>
            <a:r>
              <a:rPr lang="en-US" sz="8000" b="1" dirty="0" err="1" smtClean="0">
                <a:solidFill>
                  <a:srgbClr val="0000CC"/>
                </a:solidFill>
              </a:rPr>
              <a:t>disarankan</a:t>
            </a:r>
            <a:r>
              <a:rPr lang="en-US" sz="8000" b="1" dirty="0" smtClean="0">
                <a:solidFill>
                  <a:srgbClr val="0000CC"/>
                </a:solidFill>
              </a:rPr>
              <a:t> </a:t>
            </a:r>
            <a:r>
              <a:rPr lang="en-US" sz="8000" b="1" dirty="0" err="1" smtClean="0">
                <a:solidFill>
                  <a:srgbClr val="0000CC"/>
                </a:solidFill>
              </a:rPr>
              <a:t>tetap</a:t>
            </a:r>
            <a:r>
              <a:rPr lang="en-US" sz="8000" b="1" dirty="0" smtClean="0">
                <a:solidFill>
                  <a:srgbClr val="0000CC"/>
                </a:solidFill>
              </a:rPr>
              <a:t> </a:t>
            </a:r>
            <a:r>
              <a:rPr lang="en-US" sz="8000" b="1" dirty="0" err="1" smtClean="0">
                <a:solidFill>
                  <a:srgbClr val="0000CC"/>
                </a:solidFill>
              </a:rPr>
              <a:t>diperyaratkan</a:t>
            </a:r>
            <a:r>
              <a:rPr lang="en-US" sz="8000" b="1" dirty="0" smtClean="0">
                <a:solidFill>
                  <a:srgbClr val="0000CC"/>
                </a:solidFill>
              </a:rPr>
              <a:t> </a:t>
            </a:r>
            <a:r>
              <a:rPr lang="en-US" sz="8000" b="1" dirty="0" err="1" smtClean="0">
                <a:solidFill>
                  <a:srgbClr val="0000CC"/>
                </a:solidFill>
              </a:rPr>
              <a:t>dari</a:t>
            </a:r>
            <a:r>
              <a:rPr lang="en-US" sz="8000" b="1" dirty="0" smtClean="0">
                <a:solidFill>
                  <a:srgbClr val="0000CC"/>
                </a:solidFill>
              </a:rPr>
              <a:t>   </a:t>
            </a:r>
          </a:p>
          <a:p>
            <a:pPr eaLnBrk="1" hangingPunct="1">
              <a:lnSpc>
                <a:spcPct val="80000"/>
              </a:lnSpc>
              <a:buFontTx/>
              <a:buNone/>
              <a:defRPr/>
            </a:pPr>
            <a:r>
              <a:rPr lang="en-US" sz="8000" b="1" dirty="0" smtClean="0">
                <a:solidFill>
                  <a:srgbClr val="0000CC"/>
                </a:solidFill>
              </a:rPr>
              <a:t>      Bank</a:t>
            </a:r>
            <a:r>
              <a:rPr lang="en-US" sz="8000" b="1" dirty="0" smtClean="0"/>
              <a:t>, </a:t>
            </a:r>
            <a:r>
              <a:rPr lang="en-US" sz="9600" b="1" dirty="0" err="1" smtClean="0"/>
              <a:t>tidak</a:t>
            </a:r>
            <a:r>
              <a:rPr lang="en-US" sz="9600" b="1" dirty="0" smtClean="0"/>
              <a:t> </a:t>
            </a:r>
            <a:r>
              <a:rPr lang="en-US" sz="9600" b="1" dirty="0" err="1" smtClean="0"/>
              <a:t>dari</a:t>
            </a:r>
            <a:r>
              <a:rPr lang="en-US" sz="9600" b="1" dirty="0" smtClean="0"/>
              <a:t> </a:t>
            </a:r>
            <a:r>
              <a:rPr lang="en-US" sz="9600" b="1" dirty="0"/>
              <a:t>P</a:t>
            </a:r>
            <a:r>
              <a:rPr lang="en-US" sz="9600" b="1" dirty="0" smtClean="0"/>
              <a:t>erusahaan </a:t>
            </a:r>
            <a:r>
              <a:rPr lang="en-US" sz="9600" b="1" dirty="0" err="1"/>
              <a:t>A</a:t>
            </a:r>
            <a:r>
              <a:rPr lang="en-US" sz="9600" b="1" dirty="0" err="1" smtClean="0"/>
              <a:t>suransi</a:t>
            </a:r>
            <a:endParaRPr lang="en-US" sz="9600" b="1" dirty="0" smtClean="0"/>
          </a:p>
          <a:p>
            <a:pPr eaLnBrk="1" hangingPunct="1">
              <a:lnSpc>
                <a:spcPct val="80000"/>
              </a:lnSpc>
              <a:buFontTx/>
              <a:buNone/>
              <a:defRPr/>
            </a:pPr>
            <a:r>
              <a:rPr lang="en-US" sz="8000" b="1" dirty="0" smtClean="0">
                <a:solidFill>
                  <a:srgbClr val="0000CC"/>
                </a:solidFill>
              </a:rPr>
              <a:t>      (</a:t>
            </a:r>
            <a:r>
              <a:rPr lang="en-US" sz="8000" b="1" dirty="0" err="1" smtClean="0">
                <a:solidFill>
                  <a:srgbClr val="0000CC"/>
                </a:solidFill>
              </a:rPr>
              <a:t>Terutama</a:t>
            </a:r>
            <a:r>
              <a:rPr lang="en-US" sz="8000" b="1" dirty="0" smtClean="0">
                <a:solidFill>
                  <a:srgbClr val="0000CC"/>
                </a:solidFill>
              </a:rPr>
              <a:t> Untuk </a:t>
            </a:r>
            <a:r>
              <a:rPr lang="en-US" sz="8000" b="1" dirty="0" err="1" smtClean="0">
                <a:solidFill>
                  <a:srgbClr val="0000CC"/>
                </a:solidFill>
              </a:rPr>
              <a:t>pek</a:t>
            </a:r>
            <a:r>
              <a:rPr lang="en-US" sz="8000" b="1" dirty="0" smtClean="0">
                <a:solidFill>
                  <a:srgbClr val="0000CC"/>
                </a:solidFill>
              </a:rPr>
              <a:t>. </a:t>
            </a:r>
            <a:r>
              <a:rPr lang="en-US" sz="8000" b="1" dirty="0" err="1" smtClean="0">
                <a:solidFill>
                  <a:srgbClr val="0000CC"/>
                </a:solidFill>
              </a:rPr>
              <a:t>Kompleks</a:t>
            </a:r>
            <a:r>
              <a:rPr lang="en-US" sz="8000" b="1" dirty="0" smtClean="0">
                <a:solidFill>
                  <a:srgbClr val="0000CC"/>
                </a:solidFill>
              </a:rPr>
              <a:t> </a:t>
            </a:r>
            <a:r>
              <a:rPr lang="en-US" sz="8000" b="1" dirty="0" err="1" smtClean="0">
                <a:solidFill>
                  <a:srgbClr val="0000CC"/>
                </a:solidFill>
              </a:rPr>
              <a:t>atau</a:t>
            </a:r>
            <a:r>
              <a:rPr lang="en-US" sz="8000" b="1" dirty="0" smtClean="0">
                <a:solidFill>
                  <a:srgbClr val="0000CC"/>
                </a:solidFill>
              </a:rPr>
              <a:t> </a:t>
            </a:r>
            <a:r>
              <a:rPr lang="en-US" sz="8000" b="1" dirty="0" err="1" smtClean="0">
                <a:solidFill>
                  <a:srgbClr val="0000CC"/>
                </a:solidFill>
              </a:rPr>
              <a:t>Nilai</a:t>
            </a:r>
            <a:r>
              <a:rPr lang="en-US" sz="8000" b="1" dirty="0" smtClean="0">
                <a:solidFill>
                  <a:srgbClr val="0000CC"/>
                </a:solidFill>
              </a:rPr>
              <a:t> &gt; </a:t>
            </a:r>
            <a:r>
              <a:rPr lang="en-US" sz="8000" b="1" dirty="0" err="1" smtClean="0">
                <a:solidFill>
                  <a:srgbClr val="0000CC"/>
                </a:solidFill>
              </a:rPr>
              <a:t>Rp</a:t>
            </a:r>
            <a:r>
              <a:rPr lang="en-US" sz="8000" b="1" dirty="0" smtClean="0">
                <a:solidFill>
                  <a:srgbClr val="0000CC"/>
                </a:solidFill>
              </a:rPr>
              <a:t>. 100 </a:t>
            </a:r>
          </a:p>
          <a:p>
            <a:pPr eaLnBrk="1" hangingPunct="1">
              <a:lnSpc>
                <a:spcPct val="80000"/>
              </a:lnSpc>
              <a:buFontTx/>
              <a:buNone/>
              <a:defRPr/>
            </a:pPr>
            <a:r>
              <a:rPr lang="en-US" sz="8000" b="1" dirty="0" smtClean="0">
                <a:solidFill>
                  <a:srgbClr val="0000CC"/>
                </a:solidFill>
              </a:rPr>
              <a:t>      </a:t>
            </a:r>
            <a:r>
              <a:rPr lang="en-US" sz="8000" b="1" dirty="0" err="1" smtClean="0">
                <a:solidFill>
                  <a:srgbClr val="0000CC"/>
                </a:solidFill>
              </a:rPr>
              <a:t>Miliar</a:t>
            </a:r>
            <a:r>
              <a:rPr lang="en-US" sz="8000" b="1" dirty="0" smtClean="0">
                <a:solidFill>
                  <a:srgbClr val="0000CC"/>
                </a:solidFill>
              </a:rPr>
              <a:t>) </a:t>
            </a:r>
          </a:p>
          <a:p>
            <a:pPr eaLnBrk="1" hangingPunct="1">
              <a:lnSpc>
                <a:spcPct val="80000"/>
              </a:lnSpc>
              <a:buFontTx/>
              <a:buNone/>
              <a:defRPr/>
            </a:pPr>
            <a:r>
              <a:rPr lang="en-US" sz="8000" b="1" dirty="0" smtClean="0">
                <a:solidFill>
                  <a:srgbClr val="C00000"/>
                </a:solidFill>
              </a:rPr>
              <a:t>6.   </a:t>
            </a:r>
            <a:r>
              <a:rPr lang="en-US" sz="9600" b="1" dirty="0" err="1" smtClean="0">
                <a:solidFill>
                  <a:srgbClr val="C00000"/>
                </a:solidFill>
              </a:rPr>
              <a:t>Buatlah</a:t>
            </a:r>
            <a:r>
              <a:rPr lang="en-US" sz="9600" b="1" dirty="0" smtClean="0">
                <a:solidFill>
                  <a:srgbClr val="C00000"/>
                </a:solidFill>
              </a:rPr>
              <a:t> </a:t>
            </a:r>
            <a:r>
              <a:rPr lang="en-US" sz="9600" b="1" dirty="0" err="1" smtClean="0">
                <a:solidFill>
                  <a:srgbClr val="C00000"/>
                </a:solidFill>
              </a:rPr>
              <a:t>dokumen</a:t>
            </a:r>
            <a:r>
              <a:rPr lang="en-US" sz="9600" b="1" dirty="0" smtClean="0">
                <a:solidFill>
                  <a:srgbClr val="C00000"/>
                </a:solidFill>
              </a:rPr>
              <a:t> </a:t>
            </a:r>
            <a:r>
              <a:rPr lang="en-US" sz="9600" b="1" dirty="0" err="1" smtClean="0">
                <a:solidFill>
                  <a:srgbClr val="C00000"/>
                </a:solidFill>
              </a:rPr>
              <a:t>lelang</a:t>
            </a:r>
            <a:r>
              <a:rPr lang="en-US" sz="9600" b="1" dirty="0" smtClean="0">
                <a:solidFill>
                  <a:srgbClr val="C00000"/>
                </a:solidFill>
              </a:rPr>
              <a:t> </a:t>
            </a:r>
            <a:r>
              <a:rPr lang="en-US" sz="9600" b="1" dirty="0" err="1" smtClean="0">
                <a:solidFill>
                  <a:srgbClr val="C00000"/>
                </a:solidFill>
              </a:rPr>
              <a:t>secara</a:t>
            </a:r>
            <a:r>
              <a:rPr lang="en-US" sz="9600" b="1" dirty="0" smtClean="0">
                <a:solidFill>
                  <a:srgbClr val="C00000"/>
                </a:solidFill>
              </a:rPr>
              <a:t> </a:t>
            </a:r>
            <a:r>
              <a:rPr lang="en-US" sz="9600" b="1" dirty="0" err="1" smtClean="0">
                <a:solidFill>
                  <a:srgbClr val="C00000"/>
                </a:solidFill>
              </a:rPr>
              <a:t>cerdik</a:t>
            </a:r>
            <a:r>
              <a:rPr lang="en-US" sz="9600" b="1" dirty="0" smtClean="0">
                <a:solidFill>
                  <a:srgbClr val="C00000"/>
                </a:solidFill>
              </a:rPr>
              <a:t> </a:t>
            </a:r>
            <a:r>
              <a:rPr lang="en-US" sz="9600" b="1" dirty="0" err="1" smtClean="0">
                <a:solidFill>
                  <a:srgbClr val="C00000"/>
                </a:solidFill>
              </a:rPr>
              <a:t>dan</a:t>
            </a:r>
            <a:r>
              <a:rPr lang="en-US" sz="9600" b="1" dirty="0" smtClean="0">
                <a:solidFill>
                  <a:srgbClr val="C00000"/>
                </a:solidFill>
              </a:rPr>
              <a:t> </a:t>
            </a:r>
            <a:r>
              <a:rPr lang="en-US" sz="9600" b="1" dirty="0" err="1" smtClean="0">
                <a:solidFill>
                  <a:srgbClr val="C00000"/>
                </a:solidFill>
              </a:rPr>
              <a:t>cerdas</a:t>
            </a:r>
            <a:r>
              <a:rPr lang="en-US" sz="8000" b="1" dirty="0" smtClean="0">
                <a:solidFill>
                  <a:srgbClr val="C00000"/>
                </a:solidFill>
              </a:rPr>
              <a:t>,</a:t>
            </a:r>
          </a:p>
          <a:p>
            <a:pPr eaLnBrk="1" hangingPunct="1">
              <a:lnSpc>
                <a:spcPct val="80000"/>
              </a:lnSpc>
              <a:buFontTx/>
              <a:buNone/>
              <a:defRPr/>
            </a:pPr>
            <a:r>
              <a:rPr lang="en-US" sz="8000" b="1" dirty="0" smtClean="0">
                <a:solidFill>
                  <a:srgbClr val="C00000"/>
                </a:solidFill>
              </a:rPr>
              <a:t>      </a:t>
            </a:r>
            <a:r>
              <a:rPr lang="en-US" sz="8000" b="1" dirty="0" err="1" smtClean="0">
                <a:solidFill>
                  <a:srgbClr val="C00000"/>
                </a:solidFill>
              </a:rPr>
              <a:t>sesuai</a:t>
            </a:r>
            <a:r>
              <a:rPr lang="en-US" sz="8000" b="1" dirty="0" smtClean="0">
                <a:solidFill>
                  <a:srgbClr val="C00000"/>
                </a:solidFill>
              </a:rPr>
              <a:t> </a:t>
            </a:r>
            <a:r>
              <a:rPr lang="en-US" sz="8000" b="1" dirty="0" err="1" smtClean="0">
                <a:solidFill>
                  <a:srgbClr val="C00000"/>
                </a:solidFill>
              </a:rPr>
              <a:t>kebutuhan</a:t>
            </a:r>
            <a:r>
              <a:rPr lang="en-US" sz="8000" b="1" dirty="0" smtClean="0">
                <a:solidFill>
                  <a:srgbClr val="C00000"/>
                </a:solidFill>
              </a:rPr>
              <a:t> yang </a:t>
            </a:r>
            <a:r>
              <a:rPr lang="en-US" sz="8000" b="1" dirty="0" err="1" smtClean="0">
                <a:solidFill>
                  <a:srgbClr val="C00000"/>
                </a:solidFill>
              </a:rPr>
              <a:t>tidak</a:t>
            </a:r>
            <a:r>
              <a:rPr lang="en-US" sz="8000" b="1" dirty="0" smtClean="0">
                <a:solidFill>
                  <a:srgbClr val="C00000"/>
                </a:solidFill>
              </a:rPr>
              <a:t> </a:t>
            </a:r>
            <a:r>
              <a:rPr lang="en-US" sz="8000" b="1" dirty="0" err="1" smtClean="0">
                <a:solidFill>
                  <a:srgbClr val="C00000"/>
                </a:solidFill>
              </a:rPr>
              <a:t>menghambat</a:t>
            </a:r>
            <a:r>
              <a:rPr lang="en-US" sz="8000" b="1" dirty="0" smtClean="0">
                <a:solidFill>
                  <a:srgbClr val="C00000"/>
                </a:solidFill>
              </a:rPr>
              <a:t> </a:t>
            </a:r>
            <a:r>
              <a:rPr lang="en-US" sz="8000" b="1" dirty="0" err="1" smtClean="0">
                <a:solidFill>
                  <a:srgbClr val="C00000"/>
                </a:solidFill>
              </a:rPr>
              <a:t>pelaksanaan</a:t>
            </a:r>
            <a:r>
              <a:rPr lang="en-US" sz="8000" b="1" dirty="0" smtClean="0">
                <a:solidFill>
                  <a:srgbClr val="C00000"/>
                </a:solidFill>
              </a:rPr>
              <a:t> </a:t>
            </a:r>
          </a:p>
          <a:p>
            <a:pPr eaLnBrk="1" hangingPunct="1">
              <a:lnSpc>
                <a:spcPct val="80000"/>
              </a:lnSpc>
              <a:buFontTx/>
              <a:buNone/>
              <a:defRPr/>
            </a:pPr>
            <a:r>
              <a:rPr lang="en-US" sz="8000" b="1" dirty="0" smtClean="0">
                <a:solidFill>
                  <a:srgbClr val="C00000"/>
                </a:solidFill>
              </a:rPr>
              <a:t>      </a:t>
            </a:r>
            <a:r>
              <a:rPr lang="en-US" sz="8000" b="1" dirty="0" err="1" smtClean="0">
                <a:solidFill>
                  <a:srgbClr val="C00000"/>
                </a:solidFill>
              </a:rPr>
              <a:t>kontrak</a:t>
            </a:r>
            <a:r>
              <a:rPr lang="en-US" sz="8000" b="1" dirty="0" smtClean="0">
                <a:solidFill>
                  <a:srgbClr val="C00000"/>
                </a:solidFill>
              </a:rPr>
              <a:t> </a:t>
            </a:r>
            <a:r>
              <a:rPr lang="en-US" sz="8000" b="1" dirty="0" err="1" smtClean="0">
                <a:solidFill>
                  <a:srgbClr val="0000CC"/>
                </a:solidFill>
              </a:rPr>
              <a:t>dengan</a:t>
            </a:r>
            <a:r>
              <a:rPr lang="en-US" sz="8000" b="1" dirty="0" smtClean="0">
                <a:solidFill>
                  <a:srgbClr val="0000CC"/>
                </a:solidFill>
              </a:rPr>
              <a:t> </a:t>
            </a:r>
            <a:r>
              <a:rPr lang="en-US" sz="8000" b="1" dirty="0" err="1" smtClean="0">
                <a:solidFill>
                  <a:srgbClr val="0000CC"/>
                </a:solidFill>
              </a:rPr>
              <a:t>resiko</a:t>
            </a:r>
            <a:r>
              <a:rPr lang="en-US" sz="8000" b="1" dirty="0" smtClean="0">
                <a:solidFill>
                  <a:srgbClr val="0000CC"/>
                </a:solidFill>
              </a:rPr>
              <a:t> </a:t>
            </a:r>
            <a:r>
              <a:rPr lang="en-US" sz="8000" b="1" dirty="0" err="1" smtClean="0">
                <a:solidFill>
                  <a:srgbClr val="0000CC"/>
                </a:solidFill>
              </a:rPr>
              <a:t>sekecil</a:t>
            </a:r>
            <a:r>
              <a:rPr lang="en-US" sz="8000" b="1" dirty="0" smtClean="0">
                <a:solidFill>
                  <a:srgbClr val="0000CC"/>
                </a:solidFill>
              </a:rPr>
              <a:t> </a:t>
            </a:r>
            <a:r>
              <a:rPr lang="en-US" sz="8000" b="1" dirty="0" err="1" smtClean="0">
                <a:solidFill>
                  <a:srgbClr val="0000CC"/>
                </a:solidFill>
              </a:rPr>
              <a:t>mungkin</a:t>
            </a:r>
            <a:r>
              <a:rPr lang="en-US" sz="8000" b="1" dirty="0" smtClean="0">
                <a:solidFill>
                  <a:srgbClr val="0000CC"/>
                </a:solidFill>
              </a:rPr>
              <a:t> </a:t>
            </a:r>
            <a:r>
              <a:rPr lang="en-US" sz="8000" b="1" dirty="0" err="1" smtClean="0">
                <a:solidFill>
                  <a:srgbClr val="0000CC"/>
                </a:solidFill>
              </a:rPr>
              <a:t>menimbulkan</a:t>
            </a:r>
            <a:r>
              <a:rPr lang="en-US" sz="8000" b="1" dirty="0" smtClean="0">
                <a:solidFill>
                  <a:srgbClr val="0000CC"/>
                </a:solidFill>
              </a:rPr>
              <a:t> </a:t>
            </a:r>
          </a:p>
          <a:p>
            <a:pPr eaLnBrk="1" hangingPunct="1">
              <a:lnSpc>
                <a:spcPct val="80000"/>
              </a:lnSpc>
              <a:buFontTx/>
              <a:buNone/>
              <a:defRPr/>
            </a:pPr>
            <a:r>
              <a:rPr lang="en-US" sz="8000" b="1" dirty="0" smtClean="0">
                <a:solidFill>
                  <a:srgbClr val="0000CC"/>
                </a:solidFill>
              </a:rPr>
              <a:t>      </a:t>
            </a:r>
            <a:r>
              <a:rPr lang="en-US" sz="8000" b="1" dirty="0" err="1" smtClean="0">
                <a:solidFill>
                  <a:srgbClr val="0000CC"/>
                </a:solidFill>
              </a:rPr>
              <a:t>masalah</a:t>
            </a:r>
            <a:r>
              <a:rPr lang="en-US" sz="8000" b="1" dirty="0" smtClean="0">
                <a:solidFill>
                  <a:srgbClr val="0000CC"/>
                </a:solidFill>
              </a:rPr>
              <a:t> </a:t>
            </a:r>
            <a:r>
              <a:rPr lang="en-US" sz="8000" b="1" dirty="0" err="1" smtClean="0">
                <a:solidFill>
                  <a:srgbClr val="0000CC"/>
                </a:solidFill>
              </a:rPr>
              <a:t>dikemudian</a:t>
            </a:r>
            <a:r>
              <a:rPr lang="en-US" sz="8000" b="1" dirty="0" smtClean="0">
                <a:solidFill>
                  <a:srgbClr val="0000CC"/>
                </a:solidFill>
              </a:rPr>
              <a:t> </a:t>
            </a:r>
            <a:r>
              <a:rPr lang="en-US" sz="8000" b="1" dirty="0" err="1" smtClean="0">
                <a:solidFill>
                  <a:srgbClr val="0000CC"/>
                </a:solidFill>
              </a:rPr>
              <a:t>hari</a:t>
            </a:r>
            <a:r>
              <a:rPr lang="en-US" sz="8000" b="1" dirty="0" smtClean="0">
                <a:solidFill>
                  <a:srgbClr val="0000CC"/>
                </a:solidFill>
              </a:rPr>
              <a:t> </a:t>
            </a:r>
            <a:endParaRPr lang="en-US" sz="8000" b="1" dirty="0">
              <a:solidFill>
                <a:srgbClr val="0000CC"/>
              </a:solidFill>
            </a:endParaRPr>
          </a:p>
          <a:p>
            <a:pPr eaLnBrk="1" hangingPunct="1">
              <a:lnSpc>
                <a:spcPct val="80000"/>
              </a:lnSpc>
              <a:buFontTx/>
              <a:buNone/>
              <a:defRPr/>
            </a:pPr>
            <a:r>
              <a:rPr lang="en-US" sz="8000" dirty="0"/>
              <a:t>   </a:t>
            </a:r>
            <a:endParaRPr lang="id-ID" sz="8000" dirty="0"/>
          </a:p>
          <a:p>
            <a:pPr eaLnBrk="1" hangingPunct="1">
              <a:lnSpc>
                <a:spcPct val="80000"/>
              </a:lnSpc>
              <a:buFontTx/>
              <a:buNone/>
              <a:defRPr/>
            </a:pPr>
            <a:r>
              <a:rPr lang="id-ID" sz="8000" dirty="0"/>
              <a:t>      </a:t>
            </a:r>
            <a:endParaRPr lang="en-US" sz="8000" b="1" dirty="0"/>
          </a:p>
          <a:p>
            <a:pPr eaLnBrk="1" hangingPunct="1">
              <a:lnSpc>
                <a:spcPct val="80000"/>
              </a:lnSpc>
              <a:buFontTx/>
              <a:buNone/>
              <a:defRPr/>
            </a:pPr>
            <a:r>
              <a:rPr lang="en-US" sz="9600" dirty="0"/>
              <a:t>    </a:t>
            </a:r>
            <a:r>
              <a:rPr lang="id-ID" sz="9600" dirty="0"/>
              <a:t>  </a:t>
            </a:r>
          </a:p>
          <a:p>
            <a:pPr eaLnBrk="1" hangingPunct="1">
              <a:lnSpc>
                <a:spcPct val="80000"/>
              </a:lnSpc>
              <a:buFontTx/>
              <a:buNone/>
              <a:defRPr/>
            </a:pPr>
            <a:r>
              <a:rPr lang="id-ID" sz="9600" dirty="0"/>
              <a:t>     </a:t>
            </a:r>
          </a:p>
          <a:p>
            <a:pPr eaLnBrk="1" hangingPunct="1">
              <a:lnSpc>
                <a:spcPct val="80000"/>
              </a:lnSpc>
              <a:buFontTx/>
              <a:buNone/>
              <a:defRPr/>
            </a:pPr>
            <a:r>
              <a:rPr lang="id-ID" sz="9600" dirty="0"/>
              <a:t>   </a:t>
            </a:r>
            <a:endParaRPr lang="en-US" sz="9600" dirty="0"/>
          </a:p>
          <a:p>
            <a:pPr eaLnBrk="1" hangingPunct="1">
              <a:lnSpc>
                <a:spcPct val="80000"/>
              </a:lnSpc>
              <a:buFontTx/>
              <a:buNone/>
              <a:defRPr/>
            </a:pPr>
            <a:r>
              <a:rPr lang="en-US" sz="8000" dirty="0"/>
              <a:t>    </a:t>
            </a:r>
          </a:p>
          <a:p>
            <a:pPr eaLnBrk="1" hangingPunct="1">
              <a:lnSpc>
                <a:spcPct val="80000"/>
              </a:lnSpc>
              <a:buFontTx/>
              <a:buNone/>
              <a:defRPr/>
            </a:pPr>
            <a:r>
              <a:rPr lang="en-US" sz="2400" dirty="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152400" y="533400"/>
            <a:ext cx="8686800" cy="762000"/>
          </a:xfrm>
        </p:spPr>
        <p:txBody>
          <a:bodyPr/>
          <a:lstStyle/>
          <a:p>
            <a:pPr eaLnBrk="1" hangingPunct="1"/>
            <a:r>
              <a:rPr lang="en-US" sz="3200" b="1" smtClean="0">
                <a:solidFill>
                  <a:srgbClr val="C00000"/>
                </a:solidFill>
              </a:rPr>
              <a:t>Penyusunan</a:t>
            </a:r>
            <a:r>
              <a:rPr lang="en-US" sz="3200" b="1" smtClean="0"/>
              <a:t> </a:t>
            </a:r>
            <a:r>
              <a:rPr lang="en-US" sz="3200" b="1" smtClean="0">
                <a:solidFill>
                  <a:srgbClr val="C00000"/>
                </a:solidFill>
              </a:rPr>
              <a:t>Kontrak</a:t>
            </a:r>
            <a:r>
              <a:rPr lang="en-US" sz="3200" b="1" smtClean="0"/>
              <a:t> Berdasarkan  </a:t>
            </a:r>
            <a:br>
              <a:rPr lang="en-US" sz="3200" b="1" smtClean="0"/>
            </a:br>
            <a:r>
              <a:rPr lang="id-ID" sz="3200" b="1" smtClean="0"/>
              <a:t>Juknis LKPP BAB</a:t>
            </a:r>
            <a:r>
              <a:rPr lang="en-US" sz="3200" b="1" smtClean="0"/>
              <a:t> III Bagian A, Butir 10 </a:t>
            </a:r>
          </a:p>
        </p:txBody>
      </p:sp>
      <p:sp>
        <p:nvSpPr>
          <p:cNvPr id="51203" name="Rectangle 3"/>
          <p:cNvSpPr>
            <a:spLocks noGrp="1" noChangeArrowheads="1"/>
          </p:cNvSpPr>
          <p:nvPr>
            <p:ph type="body" idx="4294967295"/>
          </p:nvPr>
        </p:nvSpPr>
        <p:spPr>
          <a:xfrm>
            <a:off x="457200" y="1524000"/>
            <a:ext cx="8229600" cy="4876800"/>
          </a:xfrm>
          <a:ln>
            <a:solidFill>
              <a:schemeClr val="tx1"/>
            </a:solidFill>
            <a:miter lim="800000"/>
            <a:headEnd/>
            <a:tailEnd/>
          </a:ln>
        </p:spPr>
        <p:txBody>
          <a:bodyPr/>
          <a:lstStyle/>
          <a:p>
            <a:pPr marL="609600" indent="-609600" eaLnBrk="1" hangingPunct="1">
              <a:buFontTx/>
              <a:buNone/>
            </a:pPr>
            <a:r>
              <a:rPr lang="es-ES" sz="2400" b="1" smtClean="0">
                <a:solidFill>
                  <a:srgbClr val="0000CC"/>
                </a:solidFill>
              </a:rPr>
              <a:t> </a:t>
            </a:r>
            <a:r>
              <a:rPr lang="es-ES" sz="2800" b="1" smtClean="0">
                <a:solidFill>
                  <a:srgbClr val="0000CC"/>
                </a:solidFill>
              </a:rPr>
              <a:t>(3).  Rancangan Kontrak (Surat Perjanjian), </a:t>
            </a:r>
          </a:p>
          <a:p>
            <a:pPr marL="609600" indent="-609600" eaLnBrk="1" hangingPunct="1">
              <a:buFontTx/>
              <a:buNone/>
            </a:pPr>
            <a:r>
              <a:rPr lang="es-ES" sz="2800" b="1" smtClean="0">
                <a:solidFill>
                  <a:srgbClr val="0000CC"/>
                </a:solidFill>
              </a:rPr>
              <a:t>       </a:t>
            </a:r>
            <a:r>
              <a:rPr lang="id-ID" sz="2800" b="1" smtClean="0">
                <a:solidFill>
                  <a:srgbClr val="0000CC"/>
                </a:solidFill>
              </a:rPr>
              <a:t> </a:t>
            </a:r>
            <a:r>
              <a:rPr lang="es-ES" sz="2800" b="1" smtClean="0">
                <a:solidFill>
                  <a:srgbClr val="0000CC"/>
                </a:solidFill>
              </a:rPr>
              <a:t>terdiri dari : </a:t>
            </a:r>
            <a:endParaRPr lang="es-ES" sz="2400" b="1" smtClean="0">
              <a:solidFill>
                <a:srgbClr val="0000CC"/>
              </a:solidFill>
            </a:endParaRPr>
          </a:p>
          <a:p>
            <a:pPr marL="609600" indent="-609600" eaLnBrk="1" hangingPunct="1">
              <a:buFontTx/>
              <a:buNone/>
            </a:pPr>
            <a:r>
              <a:rPr lang="es-ES" sz="2000" smtClean="0"/>
              <a:t>      </a:t>
            </a:r>
            <a:r>
              <a:rPr lang="id-ID" sz="2000" smtClean="0"/>
              <a:t> </a:t>
            </a:r>
            <a:r>
              <a:rPr lang="es-ES" sz="2000" smtClean="0"/>
              <a:t>    </a:t>
            </a:r>
            <a:r>
              <a:rPr lang="es-ES" sz="2400" smtClean="0"/>
              <a:t>1</a:t>
            </a:r>
            <a:r>
              <a:rPr lang="es-ES" sz="2400" b="1" smtClean="0"/>
              <a:t>). </a:t>
            </a:r>
            <a:r>
              <a:rPr lang="id-ID" sz="2400" b="1" smtClean="0"/>
              <a:t>  </a:t>
            </a:r>
            <a:r>
              <a:rPr lang="es-ES" sz="3600" b="1" smtClean="0"/>
              <a:t>Pokok Perjanjian</a:t>
            </a:r>
            <a:r>
              <a:rPr lang="es-ES" sz="2400" b="1" smtClean="0"/>
              <a:t>, terdiri dari :</a:t>
            </a:r>
          </a:p>
          <a:p>
            <a:pPr marL="609600" indent="-609600" eaLnBrk="1" hangingPunct="1">
              <a:buFontTx/>
              <a:buNone/>
            </a:pPr>
            <a:r>
              <a:rPr lang="es-ES" sz="2400" b="1" smtClean="0"/>
              <a:t>              </a:t>
            </a:r>
            <a:r>
              <a:rPr lang="id-ID" sz="2400" b="1" smtClean="0"/>
              <a:t> </a:t>
            </a:r>
            <a:r>
              <a:rPr lang="en-US" sz="2400" b="1" smtClean="0"/>
              <a:t> </a:t>
            </a:r>
            <a:r>
              <a:rPr lang="es-ES" sz="2400" b="1" smtClean="0"/>
              <a:t> (a).  Pembukaan</a:t>
            </a:r>
          </a:p>
          <a:p>
            <a:pPr marL="609600" indent="-609600" eaLnBrk="1" hangingPunct="1">
              <a:buFontTx/>
              <a:buNone/>
            </a:pPr>
            <a:r>
              <a:rPr lang="es-ES" sz="2400" b="1" smtClean="0"/>
              <a:t>              </a:t>
            </a:r>
            <a:r>
              <a:rPr lang="id-ID" sz="2400" b="1" smtClean="0"/>
              <a:t> </a:t>
            </a:r>
            <a:r>
              <a:rPr lang="es-ES" sz="2400" b="1" smtClean="0"/>
              <a:t>  (b).  Isi</a:t>
            </a:r>
          </a:p>
          <a:p>
            <a:pPr marL="609600" indent="-609600" eaLnBrk="1" hangingPunct="1">
              <a:buFontTx/>
              <a:buNone/>
            </a:pPr>
            <a:r>
              <a:rPr lang="es-ES" sz="2400" b="1" smtClean="0"/>
              <a:t>              </a:t>
            </a:r>
            <a:r>
              <a:rPr lang="id-ID" sz="2400" b="1" smtClean="0"/>
              <a:t> </a:t>
            </a:r>
            <a:r>
              <a:rPr lang="es-ES" sz="2400" b="1" smtClean="0"/>
              <a:t>  (c).  Penutup</a:t>
            </a:r>
            <a:r>
              <a:rPr lang="id-ID" sz="2400" b="1" smtClean="0"/>
              <a:t> </a:t>
            </a:r>
            <a:endParaRPr lang="es-ES" sz="2400" b="1" smtClean="0"/>
          </a:p>
          <a:p>
            <a:pPr marL="609600" indent="-609600" eaLnBrk="1" hangingPunct="1">
              <a:buFontTx/>
              <a:buNone/>
            </a:pPr>
            <a:r>
              <a:rPr lang="es-ES" sz="2400" smtClean="0"/>
              <a:t>         </a:t>
            </a:r>
            <a:r>
              <a:rPr lang="es-ES" b="1" smtClean="0"/>
              <a:t>2). </a:t>
            </a:r>
            <a:r>
              <a:rPr lang="id-ID" b="1" smtClean="0"/>
              <a:t> </a:t>
            </a:r>
            <a:r>
              <a:rPr lang="es-ES" b="1" smtClean="0"/>
              <a:t>Syarat Umum Kontrak</a:t>
            </a:r>
          </a:p>
          <a:p>
            <a:pPr marL="609600" indent="-609600" eaLnBrk="1" hangingPunct="1">
              <a:buFontTx/>
              <a:buNone/>
            </a:pPr>
            <a:r>
              <a:rPr lang="es-ES" b="1" smtClean="0"/>
              <a:t>       3). </a:t>
            </a:r>
            <a:r>
              <a:rPr lang="id-ID" b="1" smtClean="0"/>
              <a:t> </a:t>
            </a:r>
            <a:r>
              <a:rPr lang="es-ES" b="1" smtClean="0"/>
              <a:t>Syarat Khusus Kontrak</a:t>
            </a:r>
          </a:p>
          <a:p>
            <a:pPr marL="609600" indent="-609600" eaLnBrk="1" hangingPunct="1">
              <a:buFontTx/>
              <a:buNone/>
            </a:pPr>
            <a:r>
              <a:rPr lang="es-ES" b="1" smtClean="0"/>
              <a:t>       4). </a:t>
            </a:r>
            <a:r>
              <a:rPr lang="id-ID" b="1" smtClean="0"/>
              <a:t> </a:t>
            </a:r>
            <a:r>
              <a:rPr lang="es-ES" b="1" smtClean="0"/>
              <a:t>Dokumen lainnya</a:t>
            </a:r>
          </a:p>
          <a:p>
            <a:pPr marL="609600" indent="-609600" eaLnBrk="1" hangingPunct="1">
              <a:buFontTx/>
              <a:buNone/>
            </a:pPr>
            <a:r>
              <a:rPr lang="es-ES" sz="2000" smtClean="0"/>
              <a:t>        </a:t>
            </a:r>
          </a:p>
          <a:p>
            <a:pPr marL="609600" indent="-609600" eaLnBrk="1" hangingPunct="1">
              <a:buFontTx/>
              <a:buNone/>
            </a:pPr>
            <a:r>
              <a:rPr lang="es-ES" sz="1800" smtClean="0"/>
              <a:t>                      </a:t>
            </a:r>
          </a:p>
          <a:p>
            <a:pPr marL="609600" indent="-609600" eaLnBrk="1" hangingPunct="1">
              <a:buFontTx/>
              <a:buNone/>
            </a:pPr>
            <a:r>
              <a:rPr lang="es-ES" sz="1800" b="1" smtClean="0"/>
              <a:t> </a:t>
            </a:r>
            <a:endParaRPr lang="fi-FI" sz="1800" b="1" smtClean="0"/>
          </a:p>
          <a:p>
            <a:pPr marL="609600" indent="-609600" eaLnBrk="1" hangingPunct="1">
              <a:buFontTx/>
              <a:buNone/>
            </a:pPr>
            <a:r>
              <a:rPr lang="fi-FI" sz="1800" b="1" smtClean="0"/>
              <a:t> </a:t>
            </a:r>
            <a:endParaRPr lang="en-US" sz="1800" b="1" smtClean="0"/>
          </a:p>
          <a:p>
            <a:pPr marL="609600" indent="-609600" eaLnBrk="1" hangingPunct="1">
              <a:lnSpc>
                <a:spcPct val="80000"/>
              </a:lnSpc>
              <a:buFontTx/>
              <a:buNone/>
            </a:pPr>
            <a:r>
              <a:rPr lang="en-US" sz="1800" b="1" smtClean="0"/>
              <a:t>              </a:t>
            </a:r>
          </a:p>
          <a:p>
            <a:pPr marL="609600" indent="-609600" eaLnBrk="1" hangingPunct="1">
              <a:lnSpc>
                <a:spcPct val="80000"/>
              </a:lnSpc>
              <a:buFontTx/>
              <a:buNone/>
            </a:pPr>
            <a:endParaRPr lang="en-US" sz="1800" b="1" smtClean="0"/>
          </a:p>
          <a:p>
            <a:pPr marL="609600" indent="-609600" eaLnBrk="1" hangingPunct="1">
              <a:lnSpc>
                <a:spcPct val="80000"/>
              </a:lnSpc>
              <a:buFontTx/>
              <a:buNone/>
            </a:pPr>
            <a:r>
              <a:rPr lang="en-US" sz="2000" b="1"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152400"/>
            <a:ext cx="9144000" cy="6705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sz="2800">
              <a:latin typeface="Comic Sans MS" panose="030F0702030302020204" pitchFamily="66" charset="0"/>
            </a:endParaRPr>
          </a:p>
        </p:txBody>
      </p:sp>
      <p:sp>
        <p:nvSpPr>
          <p:cNvPr id="53251" name="Line 3"/>
          <p:cNvSpPr>
            <a:spLocks noChangeShapeType="1"/>
          </p:cNvSpPr>
          <p:nvPr/>
        </p:nvSpPr>
        <p:spPr bwMode="auto">
          <a:xfrm>
            <a:off x="412750" y="723900"/>
            <a:ext cx="8318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252" name="Line 4"/>
          <p:cNvSpPr>
            <a:spLocks noChangeShapeType="1"/>
          </p:cNvSpPr>
          <p:nvPr/>
        </p:nvSpPr>
        <p:spPr bwMode="auto">
          <a:xfrm>
            <a:off x="228600" y="3124200"/>
            <a:ext cx="8686800" cy="127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53" name="Text Box 5"/>
          <p:cNvSpPr txBox="1">
            <a:spLocks noChangeArrowheads="1"/>
          </p:cNvSpPr>
          <p:nvPr/>
        </p:nvSpPr>
        <p:spPr bwMode="auto">
          <a:xfrm>
            <a:off x="2276475" y="1957388"/>
            <a:ext cx="1243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200">
                <a:solidFill>
                  <a:srgbClr val="CC0000"/>
                </a:solidFill>
                <a:latin typeface="Times New Roman" panose="02020603050405020304" pitchFamily="18" charset="0"/>
              </a:rPr>
              <a:t>Commencement</a:t>
            </a:r>
          </a:p>
          <a:p>
            <a:pPr algn="ctr">
              <a:spcBef>
                <a:spcPct val="0"/>
              </a:spcBef>
              <a:buFontTx/>
              <a:buNone/>
            </a:pPr>
            <a:r>
              <a:rPr lang="en-US" sz="1200">
                <a:solidFill>
                  <a:srgbClr val="CC0000"/>
                </a:solidFill>
                <a:latin typeface="Times New Roman" panose="02020603050405020304" pitchFamily="18" charset="0"/>
              </a:rPr>
              <a:t>of  work</a:t>
            </a:r>
          </a:p>
        </p:txBody>
      </p:sp>
      <p:sp>
        <p:nvSpPr>
          <p:cNvPr id="53254" name="Text Box 6"/>
          <p:cNvSpPr txBox="1">
            <a:spLocks noChangeArrowheads="1"/>
          </p:cNvSpPr>
          <p:nvPr/>
        </p:nvSpPr>
        <p:spPr bwMode="auto">
          <a:xfrm>
            <a:off x="368300" y="1600200"/>
            <a:ext cx="8080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a:latin typeface="Times New Roman" panose="02020603050405020304" pitchFamily="18" charset="0"/>
              </a:rPr>
              <a:t>Letter of</a:t>
            </a:r>
          </a:p>
          <a:p>
            <a:pPr algn="ctr">
              <a:spcBef>
                <a:spcPct val="0"/>
              </a:spcBef>
              <a:buFontTx/>
              <a:buNone/>
            </a:pPr>
            <a:r>
              <a:rPr lang="en-US" sz="1000">
                <a:latin typeface="Times New Roman" panose="02020603050405020304" pitchFamily="18" charset="0"/>
              </a:rPr>
              <a:t>Acceptance</a:t>
            </a:r>
          </a:p>
          <a:p>
            <a:pPr algn="ctr">
              <a:spcBef>
                <a:spcPct val="0"/>
              </a:spcBef>
              <a:buFontTx/>
              <a:buNone/>
            </a:pPr>
            <a:endParaRPr lang="en-US" sz="1000" b="0">
              <a:latin typeface="Times New Roman" panose="02020603050405020304" pitchFamily="18" charset="0"/>
            </a:endParaRPr>
          </a:p>
        </p:txBody>
      </p:sp>
      <p:sp>
        <p:nvSpPr>
          <p:cNvPr id="53255" name="Line 7"/>
          <p:cNvSpPr>
            <a:spLocks noChangeShapeType="1"/>
          </p:cNvSpPr>
          <p:nvPr/>
        </p:nvSpPr>
        <p:spPr bwMode="auto">
          <a:xfrm flipH="1">
            <a:off x="609600" y="19812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53256" name="Text Box 8"/>
          <p:cNvSpPr txBox="1">
            <a:spLocks noChangeArrowheads="1"/>
          </p:cNvSpPr>
          <p:nvPr/>
        </p:nvSpPr>
        <p:spPr bwMode="auto">
          <a:xfrm>
            <a:off x="838200" y="2057400"/>
            <a:ext cx="8651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a:latin typeface="Times New Roman" panose="02020603050405020304" pitchFamily="18" charset="0"/>
              </a:rPr>
              <a:t>Contract </a:t>
            </a:r>
          </a:p>
          <a:p>
            <a:pPr algn="ctr">
              <a:spcBef>
                <a:spcPct val="0"/>
              </a:spcBef>
              <a:buFontTx/>
              <a:buNone/>
            </a:pPr>
            <a:r>
              <a:rPr lang="en-US" sz="1000">
                <a:latin typeface="Times New Roman" panose="02020603050405020304" pitchFamily="18" charset="0"/>
              </a:rPr>
              <a:t>Signing</a:t>
            </a:r>
          </a:p>
        </p:txBody>
      </p:sp>
      <p:sp>
        <p:nvSpPr>
          <p:cNvPr id="53257" name="Line 9"/>
          <p:cNvSpPr>
            <a:spLocks noChangeShapeType="1"/>
          </p:cNvSpPr>
          <p:nvPr/>
        </p:nvSpPr>
        <p:spPr bwMode="auto">
          <a:xfrm flipH="1">
            <a:off x="1219200" y="24384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53258" name="Text Box 10"/>
          <p:cNvSpPr txBox="1">
            <a:spLocks noChangeArrowheads="1"/>
          </p:cNvSpPr>
          <p:nvPr/>
        </p:nvSpPr>
        <p:spPr bwMode="auto">
          <a:xfrm>
            <a:off x="1371600" y="1447800"/>
            <a:ext cx="838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a:latin typeface="Times New Roman" panose="02020603050405020304" pitchFamily="18" charset="0"/>
              </a:rPr>
              <a:t>Approval from Exim</a:t>
            </a:r>
          </a:p>
          <a:p>
            <a:pPr algn="ctr">
              <a:spcBef>
                <a:spcPct val="0"/>
              </a:spcBef>
              <a:buFontTx/>
              <a:buNone/>
            </a:pPr>
            <a:r>
              <a:rPr lang="en-US" sz="1000">
                <a:latin typeface="Times New Roman" panose="02020603050405020304" pitchFamily="18" charset="0"/>
              </a:rPr>
              <a:t>Bank China</a:t>
            </a:r>
          </a:p>
        </p:txBody>
      </p:sp>
      <p:sp>
        <p:nvSpPr>
          <p:cNvPr id="53259" name="Line 11"/>
          <p:cNvSpPr>
            <a:spLocks noChangeShapeType="1"/>
          </p:cNvSpPr>
          <p:nvPr/>
        </p:nvSpPr>
        <p:spPr bwMode="auto">
          <a:xfrm>
            <a:off x="1752600" y="19812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53260" name="Line 12"/>
          <p:cNvSpPr>
            <a:spLocks noChangeShapeType="1"/>
          </p:cNvSpPr>
          <p:nvPr/>
        </p:nvSpPr>
        <p:spPr bwMode="auto">
          <a:xfrm flipH="1">
            <a:off x="2209800" y="2743200"/>
            <a:ext cx="142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53261" name="Line 13"/>
          <p:cNvSpPr>
            <a:spLocks noChangeShapeType="1"/>
          </p:cNvSpPr>
          <p:nvPr/>
        </p:nvSpPr>
        <p:spPr bwMode="auto">
          <a:xfrm flipH="1">
            <a:off x="609600" y="3124200"/>
            <a:ext cx="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62" name="Line 14"/>
          <p:cNvSpPr>
            <a:spLocks noChangeShapeType="1"/>
          </p:cNvSpPr>
          <p:nvPr/>
        </p:nvSpPr>
        <p:spPr bwMode="auto">
          <a:xfrm>
            <a:off x="914400" y="3124200"/>
            <a:ext cx="0" cy="79375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63" name="Line 15"/>
          <p:cNvSpPr>
            <a:spLocks noChangeShapeType="1"/>
          </p:cNvSpPr>
          <p:nvPr/>
        </p:nvSpPr>
        <p:spPr bwMode="auto">
          <a:xfrm flipH="1">
            <a:off x="2819400" y="3200400"/>
            <a:ext cx="1588" cy="2362200"/>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64" name="Text Box 16"/>
          <p:cNvSpPr txBox="1">
            <a:spLocks noChangeArrowheads="1"/>
          </p:cNvSpPr>
          <p:nvPr/>
        </p:nvSpPr>
        <p:spPr bwMode="auto">
          <a:xfrm>
            <a:off x="3575050" y="4572000"/>
            <a:ext cx="160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900">
                <a:solidFill>
                  <a:srgbClr val="CC0000"/>
                </a:solidFill>
                <a:latin typeface="Times New Roman" panose="02020603050405020304" pitchFamily="18" charset="0"/>
              </a:rPr>
              <a:t>CONSTRUCTION PERIOD</a:t>
            </a:r>
          </a:p>
          <a:p>
            <a:pPr algn="ctr">
              <a:spcBef>
                <a:spcPct val="0"/>
              </a:spcBef>
              <a:buFontTx/>
              <a:buNone/>
            </a:pPr>
            <a:endParaRPr lang="en-US" sz="900">
              <a:solidFill>
                <a:srgbClr val="CC0000"/>
              </a:solidFill>
              <a:latin typeface="Times New Roman" panose="02020603050405020304" pitchFamily="18" charset="0"/>
            </a:endParaRPr>
          </a:p>
        </p:txBody>
      </p:sp>
      <p:sp>
        <p:nvSpPr>
          <p:cNvPr id="53265" name="Line 17"/>
          <p:cNvSpPr>
            <a:spLocks noChangeShapeType="1"/>
          </p:cNvSpPr>
          <p:nvPr/>
        </p:nvSpPr>
        <p:spPr bwMode="auto">
          <a:xfrm>
            <a:off x="865188" y="3668713"/>
            <a:ext cx="2952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triangle" w="sm" len="sm"/>
                <a:tailEnd type="triangle" w="sm" len="sm"/>
              </a14:hiddenLine>
            </a:ext>
          </a:extLst>
        </p:spPr>
        <p:txBody>
          <a:bodyPr wrap="none" anchor="ctr"/>
          <a:lstStyle/>
          <a:p>
            <a:endParaRPr lang="id-ID"/>
          </a:p>
        </p:txBody>
      </p:sp>
      <p:sp>
        <p:nvSpPr>
          <p:cNvPr id="53266" name="Line 18"/>
          <p:cNvSpPr>
            <a:spLocks noChangeShapeType="1"/>
          </p:cNvSpPr>
          <p:nvPr/>
        </p:nvSpPr>
        <p:spPr bwMode="auto">
          <a:xfrm>
            <a:off x="1484313" y="3668713"/>
            <a:ext cx="2952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triangle" w="sm" len="sm"/>
                <a:tailEnd type="triangle" w="sm" len="sm"/>
              </a14:hiddenLine>
            </a:ext>
          </a:extLst>
        </p:spPr>
        <p:txBody>
          <a:bodyPr wrap="none" anchor="ctr"/>
          <a:lstStyle/>
          <a:p>
            <a:endParaRPr lang="id-ID"/>
          </a:p>
        </p:txBody>
      </p:sp>
      <p:sp>
        <p:nvSpPr>
          <p:cNvPr id="53267" name="Line 19"/>
          <p:cNvSpPr>
            <a:spLocks noChangeShapeType="1"/>
          </p:cNvSpPr>
          <p:nvPr/>
        </p:nvSpPr>
        <p:spPr bwMode="auto">
          <a:xfrm>
            <a:off x="1752600" y="3124200"/>
            <a:ext cx="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68" name="Text Box 20"/>
          <p:cNvSpPr txBox="1">
            <a:spLocks noChangeArrowheads="1"/>
          </p:cNvSpPr>
          <p:nvPr/>
        </p:nvSpPr>
        <p:spPr bwMode="auto">
          <a:xfrm>
            <a:off x="685800" y="4495800"/>
            <a:ext cx="5191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b="0">
                <a:latin typeface="Times New Roman" panose="02020603050405020304" pitchFamily="18" charset="0"/>
              </a:rPr>
              <a:t>Max</a:t>
            </a:r>
          </a:p>
          <a:p>
            <a:pPr algn="ctr">
              <a:spcBef>
                <a:spcPct val="0"/>
              </a:spcBef>
              <a:buFontTx/>
              <a:buNone/>
            </a:pPr>
            <a:r>
              <a:rPr lang="en-US" sz="800" b="0">
                <a:latin typeface="Times New Roman" panose="02020603050405020304" pitchFamily="18" charset="0"/>
              </a:rPr>
              <a:t>28 Days</a:t>
            </a:r>
          </a:p>
        </p:txBody>
      </p:sp>
      <p:sp>
        <p:nvSpPr>
          <p:cNvPr id="53269" name="Text Box 21"/>
          <p:cNvSpPr txBox="1">
            <a:spLocks noChangeArrowheads="1"/>
          </p:cNvSpPr>
          <p:nvPr/>
        </p:nvSpPr>
        <p:spPr bwMode="auto">
          <a:xfrm>
            <a:off x="1752600" y="3810000"/>
            <a:ext cx="496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b="0">
                <a:latin typeface="Times New Roman" panose="02020603050405020304" pitchFamily="18" charset="0"/>
              </a:rPr>
              <a:t>Max</a:t>
            </a:r>
          </a:p>
          <a:p>
            <a:pPr algn="ctr">
              <a:spcBef>
                <a:spcPct val="0"/>
              </a:spcBef>
              <a:buFontTx/>
              <a:buNone/>
            </a:pPr>
            <a:r>
              <a:rPr lang="en-US" sz="800" b="0">
                <a:latin typeface="Times New Roman" panose="02020603050405020304" pitchFamily="18" charset="0"/>
              </a:rPr>
              <a:t>30 days</a:t>
            </a:r>
          </a:p>
        </p:txBody>
      </p:sp>
      <p:sp>
        <p:nvSpPr>
          <p:cNvPr id="53270" name="Text Box 22"/>
          <p:cNvSpPr txBox="1">
            <a:spLocks noChangeArrowheads="1"/>
          </p:cNvSpPr>
          <p:nvPr/>
        </p:nvSpPr>
        <p:spPr bwMode="auto">
          <a:xfrm>
            <a:off x="579438" y="3886200"/>
            <a:ext cx="7000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b="0">
                <a:latin typeface="Times New Roman" panose="02020603050405020304" pitchFamily="18" charset="0"/>
              </a:rPr>
              <a:t>Submis of</a:t>
            </a:r>
          </a:p>
          <a:p>
            <a:pPr algn="ctr">
              <a:spcBef>
                <a:spcPct val="0"/>
              </a:spcBef>
              <a:buFontTx/>
              <a:buNone/>
            </a:pPr>
            <a:r>
              <a:rPr lang="en-US" sz="800" b="0">
                <a:latin typeface="Times New Roman" panose="02020603050405020304" pitchFamily="18" charset="0"/>
              </a:rPr>
              <a:t>Performance</a:t>
            </a:r>
          </a:p>
          <a:p>
            <a:pPr algn="ctr">
              <a:spcBef>
                <a:spcPct val="0"/>
              </a:spcBef>
              <a:buFontTx/>
              <a:buNone/>
            </a:pPr>
            <a:r>
              <a:rPr lang="en-US" sz="800" b="0">
                <a:latin typeface="Times New Roman" panose="02020603050405020304" pitchFamily="18" charset="0"/>
              </a:rPr>
              <a:t>Bond</a:t>
            </a:r>
          </a:p>
        </p:txBody>
      </p:sp>
      <p:sp>
        <p:nvSpPr>
          <p:cNvPr id="53271" name="Line 23"/>
          <p:cNvSpPr>
            <a:spLocks noChangeShapeType="1"/>
          </p:cNvSpPr>
          <p:nvPr/>
        </p:nvSpPr>
        <p:spPr bwMode="auto">
          <a:xfrm flipH="1">
            <a:off x="4038600" y="3124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72" name="Line 24"/>
          <p:cNvSpPr>
            <a:spLocks noChangeShapeType="1"/>
          </p:cNvSpPr>
          <p:nvPr/>
        </p:nvSpPr>
        <p:spPr bwMode="auto">
          <a:xfrm flipH="1">
            <a:off x="4419600" y="3124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73" name="Text Box 25"/>
          <p:cNvSpPr txBox="1">
            <a:spLocks noChangeArrowheads="1"/>
          </p:cNvSpPr>
          <p:nvPr/>
        </p:nvSpPr>
        <p:spPr bwMode="auto">
          <a:xfrm>
            <a:off x="4038600" y="3505200"/>
            <a:ext cx="4095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a:latin typeface="Times New Roman" panose="02020603050405020304" pitchFamily="18" charset="0"/>
              </a:rPr>
              <a:t>CCO</a:t>
            </a:r>
          </a:p>
        </p:txBody>
      </p:sp>
      <p:sp>
        <p:nvSpPr>
          <p:cNvPr id="53274" name="Line 26"/>
          <p:cNvSpPr>
            <a:spLocks noChangeShapeType="1"/>
          </p:cNvSpPr>
          <p:nvPr/>
        </p:nvSpPr>
        <p:spPr bwMode="auto">
          <a:xfrm>
            <a:off x="5791200" y="3200400"/>
            <a:ext cx="1588" cy="1322388"/>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75" name="Line 27"/>
          <p:cNvSpPr>
            <a:spLocks noChangeShapeType="1"/>
          </p:cNvSpPr>
          <p:nvPr/>
        </p:nvSpPr>
        <p:spPr bwMode="auto">
          <a:xfrm>
            <a:off x="7046913" y="3182938"/>
            <a:ext cx="39687" cy="2836862"/>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76" name="Line 28"/>
          <p:cNvSpPr>
            <a:spLocks noChangeShapeType="1"/>
          </p:cNvSpPr>
          <p:nvPr/>
        </p:nvSpPr>
        <p:spPr bwMode="auto">
          <a:xfrm>
            <a:off x="8534400" y="31242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77" name="Text Box 29"/>
          <p:cNvSpPr txBox="1">
            <a:spLocks noChangeArrowheads="1"/>
          </p:cNvSpPr>
          <p:nvPr/>
        </p:nvSpPr>
        <p:spPr bwMode="auto">
          <a:xfrm>
            <a:off x="3124200" y="3505200"/>
            <a:ext cx="8858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a:latin typeface="Times New Roman" panose="02020603050405020304" pitchFamily="18" charset="0"/>
              </a:rPr>
              <a:t>FIELD ENGINERING</a:t>
            </a:r>
          </a:p>
        </p:txBody>
      </p:sp>
      <p:sp>
        <p:nvSpPr>
          <p:cNvPr id="53278" name="Line 30"/>
          <p:cNvSpPr>
            <a:spLocks noChangeShapeType="1"/>
          </p:cNvSpPr>
          <p:nvPr/>
        </p:nvSpPr>
        <p:spPr bwMode="auto">
          <a:xfrm>
            <a:off x="2819400" y="23622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53279" name="Text Box 31"/>
          <p:cNvSpPr txBox="1">
            <a:spLocks noChangeArrowheads="1"/>
          </p:cNvSpPr>
          <p:nvPr/>
        </p:nvSpPr>
        <p:spPr bwMode="auto">
          <a:xfrm>
            <a:off x="1828800" y="23622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a:latin typeface="Times New Roman" panose="02020603050405020304" pitchFamily="18" charset="0"/>
              </a:rPr>
              <a:t>Notice to Commence</a:t>
            </a:r>
          </a:p>
        </p:txBody>
      </p:sp>
      <p:sp>
        <p:nvSpPr>
          <p:cNvPr id="53280" name="Text Box 32"/>
          <p:cNvSpPr txBox="1">
            <a:spLocks noChangeArrowheads="1"/>
          </p:cNvSpPr>
          <p:nvPr/>
        </p:nvSpPr>
        <p:spPr bwMode="auto">
          <a:xfrm>
            <a:off x="2819400" y="2438400"/>
            <a:ext cx="574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US" sz="1000" b="0">
              <a:latin typeface="Times New Roman" panose="02020603050405020304" pitchFamily="18" charset="0"/>
            </a:endParaRPr>
          </a:p>
          <a:p>
            <a:pPr algn="ctr">
              <a:spcBef>
                <a:spcPct val="0"/>
              </a:spcBef>
              <a:buFontTx/>
              <a:buNone/>
            </a:pPr>
            <a:r>
              <a:rPr lang="en-US" sz="1000">
                <a:latin typeface="Times New Roman" panose="02020603050405020304" pitchFamily="18" charset="0"/>
              </a:rPr>
              <a:t>PCM</a:t>
            </a:r>
          </a:p>
        </p:txBody>
      </p:sp>
      <p:sp>
        <p:nvSpPr>
          <p:cNvPr id="53281" name="Line 33"/>
          <p:cNvSpPr>
            <a:spLocks noChangeShapeType="1"/>
          </p:cNvSpPr>
          <p:nvPr/>
        </p:nvSpPr>
        <p:spPr bwMode="auto">
          <a:xfrm flipV="1">
            <a:off x="609600" y="4495800"/>
            <a:ext cx="63817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282" name="Line 34"/>
          <p:cNvSpPr>
            <a:spLocks noChangeShapeType="1"/>
          </p:cNvSpPr>
          <p:nvPr/>
        </p:nvSpPr>
        <p:spPr bwMode="auto">
          <a:xfrm flipH="1">
            <a:off x="1219200" y="3200400"/>
            <a:ext cx="0" cy="1352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283" name="Line 35"/>
          <p:cNvSpPr>
            <a:spLocks noChangeShapeType="1"/>
          </p:cNvSpPr>
          <p:nvPr/>
        </p:nvSpPr>
        <p:spPr bwMode="auto">
          <a:xfrm flipV="1">
            <a:off x="1219200" y="4495800"/>
            <a:ext cx="5334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284" name="Line 36"/>
          <p:cNvSpPr>
            <a:spLocks noChangeShapeType="1"/>
          </p:cNvSpPr>
          <p:nvPr/>
        </p:nvSpPr>
        <p:spPr bwMode="auto">
          <a:xfrm flipV="1">
            <a:off x="1752600" y="3810000"/>
            <a:ext cx="457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285" name="Line 37"/>
          <p:cNvSpPr>
            <a:spLocks noChangeShapeType="1"/>
          </p:cNvSpPr>
          <p:nvPr/>
        </p:nvSpPr>
        <p:spPr bwMode="auto">
          <a:xfrm>
            <a:off x="3124200" y="3124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53286" name="Text Box 38"/>
          <p:cNvSpPr txBox="1">
            <a:spLocks noChangeArrowheads="1"/>
          </p:cNvSpPr>
          <p:nvPr/>
        </p:nvSpPr>
        <p:spPr bwMode="auto">
          <a:xfrm>
            <a:off x="1289050" y="4495800"/>
            <a:ext cx="509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a:latin typeface="Times New Roman" panose="02020603050405020304" pitchFamily="18" charset="0"/>
              </a:rPr>
              <a:t>Max </a:t>
            </a:r>
          </a:p>
          <a:p>
            <a:pPr algn="ctr">
              <a:spcBef>
                <a:spcPct val="0"/>
              </a:spcBef>
              <a:buFontTx/>
              <a:buNone/>
            </a:pPr>
            <a:r>
              <a:rPr lang="en-US" sz="800">
                <a:latin typeface="Times New Roman" panose="02020603050405020304" pitchFamily="18" charset="0"/>
              </a:rPr>
              <a:t>60 days</a:t>
            </a:r>
          </a:p>
        </p:txBody>
      </p:sp>
      <p:sp>
        <p:nvSpPr>
          <p:cNvPr id="53287" name="Line 39"/>
          <p:cNvSpPr>
            <a:spLocks noChangeShapeType="1"/>
          </p:cNvSpPr>
          <p:nvPr/>
        </p:nvSpPr>
        <p:spPr bwMode="auto">
          <a:xfrm flipV="1">
            <a:off x="3124200" y="3429000"/>
            <a:ext cx="9334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288" name="Line 40"/>
          <p:cNvSpPr>
            <a:spLocks noChangeShapeType="1"/>
          </p:cNvSpPr>
          <p:nvPr/>
        </p:nvSpPr>
        <p:spPr bwMode="auto">
          <a:xfrm>
            <a:off x="4038600" y="3429000"/>
            <a:ext cx="40957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289" name="Line 41"/>
          <p:cNvSpPr>
            <a:spLocks noChangeShapeType="1"/>
          </p:cNvSpPr>
          <p:nvPr/>
        </p:nvSpPr>
        <p:spPr bwMode="auto">
          <a:xfrm flipH="1">
            <a:off x="5791200" y="2590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53290" name="Text Box 42"/>
          <p:cNvSpPr txBox="1">
            <a:spLocks noChangeArrowheads="1"/>
          </p:cNvSpPr>
          <p:nvPr/>
        </p:nvSpPr>
        <p:spPr bwMode="auto">
          <a:xfrm>
            <a:off x="5181600" y="1981200"/>
            <a:ext cx="1219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200">
                <a:solidFill>
                  <a:srgbClr val="CC0000"/>
                </a:solidFill>
                <a:latin typeface="Times New Roman" panose="02020603050405020304" pitchFamily="18" charset="0"/>
              </a:rPr>
              <a:t>PHO</a:t>
            </a:r>
          </a:p>
          <a:p>
            <a:pPr algn="ctr">
              <a:spcBef>
                <a:spcPct val="0"/>
              </a:spcBef>
              <a:buFontTx/>
              <a:buNone/>
            </a:pPr>
            <a:r>
              <a:rPr lang="en-US" sz="1200">
                <a:solidFill>
                  <a:srgbClr val="CC0000"/>
                </a:solidFill>
                <a:latin typeface="Times New Roman" panose="02020603050405020304" pitchFamily="18" charset="0"/>
              </a:rPr>
              <a:t>( Taking Over Certificate</a:t>
            </a:r>
            <a:r>
              <a:rPr lang="en-US" sz="1000">
                <a:solidFill>
                  <a:srgbClr val="CC0000"/>
                </a:solidFill>
                <a:latin typeface="Times New Roman" panose="02020603050405020304" pitchFamily="18" charset="0"/>
              </a:rPr>
              <a:t> )</a:t>
            </a:r>
          </a:p>
        </p:txBody>
      </p:sp>
      <p:sp>
        <p:nvSpPr>
          <p:cNvPr id="53291" name="Line 43"/>
          <p:cNvSpPr>
            <a:spLocks noChangeShapeType="1"/>
          </p:cNvSpPr>
          <p:nvPr/>
        </p:nvSpPr>
        <p:spPr bwMode="auto">
          <a:xfrm flipH="1">
            <a:off x="7010400" y="2590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53292" name="Text Box 44"/>
          <p:cNvSpPr txBox="1">
            <a:spLocks noChangeArrowheads="1"/>
          </p:cNvSpPr>
          <p:nvPr/>
        </p:nvSpPr>
        <p:spPr bwMode="auto">
          <a:xfrm>
            <a:off x="6324600" y="1828800"/>
            <a:ext cx="12954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200">
                <a:latin typeface="Times New Roman" panose="02020603050405020304" pitchFamily="18" charset="0"/>
              </a:rPr>
              <a:t>FHO</a:t>
            </a:r>
          </a:p>
          <a:p>
            <a:pPr algn="ctr">
              <a:spcBef>
                <a:spcPct val="0"/>
              </a:spcBef>
              <a:buFontTx/>
              <a:buNone/>
            </a:pPr>
            <a:r>
              <a:rPr lang="en-US" sz="1200">
                <a:latin typeface="Times New Roman" panose="02020603050405020304" pitchFamily="18" charset="0"/>
              </a:rPr>
              <a:t>( Defect Liability Certificate</a:t>
            </a:r>
            <a:r>
              <a:rPr lang="en-US" sz="1000">
                <a:latin typeface="Times New Roman" panose="02020603050405020304" pitchFamily="18" charset="0"/>
              </a:rPr>
              <a:t> )</a:t>
            </a:r>
          </a:p>
        </p:txBody>
      </p:sp>
      <p:sp>
        <p:nvSpPr>
          <p:cNvPr id="53293" name="Line 45"/>
          <p:cNvSpPr>
            <a:spLocks noChangeShapeType="1"/>
          </p:cNvSpPr>
          <p:nvPr/>
        </p:nvSpPr>
        <p:spPr bwMode="auto">
          <a:xfrm flipV="1">
            <a:off x="2819400" y="4495800"/>
            <a:ext cx="2971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294" name="Line 46"/>
          <p:cNvSpPr>
            <a:spLocks noChangeShapeType="1"/>
          </p:cNvSpPr>
          <p:nvPr/>
        </p:nvSpPr>
        <p:spPr bwMode="auto">
          <a:xfrm flipV="1">
            <a:off x="5791200" y="4495800"/>
            <a:ext cx="12954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295" name="Text Box 47"/>
          <p:cNvSpPr txBox="1">
            <a:spLocks noChangeArrowheads="1"/>
          </p:cNvSpPr>
          <p:nvPr/>
        </p:nvSpPr>
        <p:spPr bwMode="auto">
          <a:xfrm>
            <a:off x="5943600" y="4572000"/>
            <a:ext cx="9906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a:latin typeface="Times New Roman" panose="02020603050405020304" pitchFamily="18" charset="0"/>
              </a:rPr>
              <a:t>MAINTENANCE PERIOD</a:t>
            </a:r>
          </a:p>
          <a:p>
            <a:pPr algn="ctr">
              <a:spcBef>
                <a:spcPct val="0"/>
              </a:spcBef>
              <a:buFontTx/>
              <a:buNone/>
            </a:pPr>
            <a:endParaRPr lang="en-US" sz="800">
              <a:latin typeface="Times New Roman" panose="02020603050405020304" pitchFamily="18" charset="0"/>
            </a:endParaRPr>
          </a:p>
        </p:txBody>
      </p:sp>
      <p:sp>
        <p:nvSpPr>
          <p:cNvPr id="53296" name="Line 48"/>
          <p:cNvSpPr>
            <a:spLocks noChangeShapeType="1"/>
          </p:cNvSpPr>
          <p:nvPr/>
        </p:nvSpPr>
        <p:spPr bwMode="auto">
          <a:xfrm flipV="1">
            <a:off x="7010400" y="3810000"/>
            <a:ext cx="15240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297" name="Text Box 49"/>
          <p:cNvSpPr txBox="1">
            <a:spLocks noChangeArrowheads="1"/>
          </p:cNvSpPr>
          <p:nvPr/>
        </p:nvSpPr>
        <p:spPr bwMode="auto">
          <a:xfrm>
            <a:off x="7239000" y="3810000"/>
            <a:ext cx="122237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a:latin typeface="Times New Roman" panose="02020603050405020304" pitchFamily="18" charset="0"/>
              </a:rPr>
              <a:t>Employer and Contractor responsibility for</a:t>
            </a:r>
          </a:p>
          <a:p>
            <a:pPr algn="ctr">
              <a:spcBef>
                <a:spcPct val="0"/>
              </a:spcBef>
              <a:buFontTx/>
              <a:buNone/>
            </a:pPr>
            <a:r>
              <a:rPr lang="en-US" sz="1000">
                <a:latin typeface="Times New Roman" panose="02020603050405020304" pitchFamily="18" charset="0"/>
              </a:rPr>
              <a:t>Building Failure</a:t>
            </a:r>
          </a:p>
          <a:p>
            <a:pPr algn="ctr">
              <a:spcBef>
                <a:spcPct val="0"/>
              </a:spcBef>
              <a:buFontTx/>
              <a:buNone/>
            </a:pPr>
            <a:r>
              <a:rPr lang="en-US" sz="1000">
                <a:latin typeface="Times New Roman" panose="02020603050405020304" pitchFamily="18" charset="0"/>
              </a:rPr>
              <a:t>Max 10 years</a:t>
            </a:r>
          </a:p>
        </p:txBody>
      </p:sp>
      <p:sp>
        <p:nvSpPr>
          <p:cNvPr id="53298" name="Text Box 50"/>
          <p:cNvSpPr txBox="1">
            <a:spLocks noChangeArrowheads="1"/>
          </p:cNvSpPr>
          <p:nvPr/>
        </p:nvSpPr>
        <p:spPr bwMode="auto">
          <a:xfrm>
            <a:off x="4175125" y="5334000"/>
            <a:ext cx="14684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a:latin typeface="Times New Roman" panose="02020603050405020304" pitchFamily="18" charset="0"/>
              </a:rPr>
              <a:t>CONTRACT  PERIOD</a:t>
            </a:r>
          </a:p>
        </p:txBody>
      </p:sp>
      <p:sp>
        <p:nvSpPr>
          <p:cNvPr id="53299" name="Text Box 51"/>
          <p:cNvSpPr txBox="1">
            <a:spLocks noChangeArrowheads="1"/>
          </p:cNvSpPr>
          <p:nvPr/>
        </p:nvSpPr>
        <p:spPr bwMode="auto">
          <a:xfrm>
            <a:off x="5070475" y="22796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d-ID" sz="2400" b="0">
              <a:latin typeface="Times New Roman" panose="02020603050405020304" pitchFamily="18" charset="0"/>
            </a:endParaRPr>
          </a:p>
        </p:txBody>
      </p:sp>
      <p:sp>
        <p:nvSpPr>
          <p:cNvPr id="53300" name="Freeform 52"/>
          <p:cNvSpPr>
            <a:spLocks/>
          </p:cNvSpPr>
          <p:nvPr/>
        </p:nvSpPr>
        <p:spPr bwMode="auto">
          <a:xfrm rot="850805">
            <a:off x="5181600" y="3038475"/>
            <a:ext cx="49213" cy="276225"/>
          </a:xfrm>
          <a:custGeom>
            <a:avLst/>
            <a:gdLst>
              <a:gd name="T0" fmla="*/ 2147483646 w 49"/>
              <a:gd name="T1" fmla="*/ 0 h 174"/>
              <a:gd name="T2" fmla="*/ 2147483646 w 49"/>
              <a:gd name="T3" fmla="*/ 2147483646 h 174"/>
              <a:gd name="T4" fmla="*/ 2147483646 w 49"/>
              <a:gd name="T5" fmla="*/ 2147483646 h 174"/>
              <a:gd name="T6" fmla="*/ 0 w 49"/>
              <a:gd name="T7" fmla="*/ 2147483646 h 174"/>
              <a:gd name="T8" fmla="*/ 0 60000 65536"/>
              <a:gd name="T9" fmla="*/ 0 60000 65536"/>
              <a:gd name="T10" fmla="*/ 0 60000 65536"/>
              <a:gd name="T11" fmla="*/ 0 60000 65536"/>
              <a:gd name="T12" fmla="*/ 0 w 49"/>
              <a:gd name="T13" fmla="*/ 0 h 174"/>
              <a:gd name="T14" fmla="*/ 49 w 49"/>
              <a:gd name="T15" fmla="*/ 174 h 174"/>
            </a:gdLst>
            <a:ahLst/>
            <a:cxnLst>
              <a:cxn ang="T8">
                <a:pos x="T0" y="T1"/>
              </a:cxn>
              <a:cxn ang="T9">
                <a:pos x="T2" y="T3"/>
              </a:cxn>
              <a:cxn ang="T10">
                <a:pos x="T4" y="T5"/>
              </a:cxn>
              <a:cxn ang="T11">
                <a:pos x="T6" y="T7"/>
              </a:cxn>
            </a:cxnLst>
            <a:rect l="T12" t="T13" r="T14" b="T15"/>
            <a:pathLst>
              <a:path w="49" h="174">
                <a:moveTo>
                  <a:pt x="36" y="0"/>
                </a:moveTo>
                <a:cubicBezTo>
                  <a:pt x="20" y="11"/>
                  <a:pt x="4" y="22"/>
                  <a:pt x="6" y="42"/>
                </a:cubicBezTo>
                <a:cubicBezTo>
                  <a:pt x="8" y="62"/>
                  <a:pt x="49" y="98"/>
                  <a:pt x="48" y="120"/>
                </a:cubicBezTo>
                <a:cubicBezTo>
                  <a:pt x="47" y="142"/>
                  <a:pt x="7" y="169"/>
                  <a:pt x="0" y="174"/>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53301" name="Freeform 53"/>
          <p:cNvSpPr>
            <a:spLocks/>
          </p:cNvSpPr>
          <p:nvPr/>
        </p:nvSpPr>
        <p:spPr bwMode="auto">
          <a:xfrm rot="850805">
            <a:off x="5248275" y="3038475"/>
            <a:ext cx="49213" cy="276225"/>
          </a:xfrm>
          <a:custGeom>
            <a:avLst/>
            <a:gdLst>
              <a:gd name="T0" fmla="*/ 2147483646 w 49"/>
              <a:gd name="T1" fmla="*/ 0 h 174"/>
              <a:gd name="T2" fmla="*/ 2147483646 w 49"/>
              <a:gd name="T3" fmla="*/ 2147483646 h 174"/>
              <a:gd name="T4" fmla="*/ 2147483646 w 49"/>
              <a:gd name="T5" fmla="*/ 2147483646 h 174"/>
              <a:gd name="T6" fmla="*/ 0 w 49"/>
              <a:gd name="T7" fmla="*/ 2147483646 h 174"/>
              <a:gd name="T8" fmla="*/ 0 60000 65536"/>
              <a:gd name="T9" fmla="*/ 0 60000 65536"/>
              <a:gd name="T10" fmla="*/ 0 60000 65536"/>
              <a:gd name="T11" fmla="*/ 0 60000 65536"/>
              <a:gd name="T12" fmla="*/ 0 w 49"/>
              <a:gd name="T13" fmla="*/ 0 h 174"/>
              <a:gd name="T14" fmla="*/ 49 w 49"/>
              <a:gd name="T15" fmla="*/ 174 h 174"/>
            </a:gdLst>
            <a:ahLst/>
            <a:cxnLst>
              <a:cxn ang="T8">
                <a:pos x="T0" y="T1"/>
              </a:cxn>
              <a:cxn ang="T9">
                <a:pos x="T2" y="T3"/>
              </a:cxn>
              <a:cxn ang="T10">
                <a:pos x="T4" y="T5"/>
              </a:cxn>
              <a:cxn ang="T11">
                <a:pos x="T6" y="T7"/>
              </a:cxn>
            </a:cxnLst>
            <a:rect l="T12" t="T13" r="T14" b="T15"/>
            <a:pathLst>
              <a:path w="49" h="174">
                <a:moveTo>
                  <a:pt x="36" y="0"/>
                </a:moveTo>
                <a:cubicBezTo>
                  <a:pt x="20" y="11"/>
                  <a:pt x="4" y="22"/>
                  <a:pt x="6" y="42"/>
                </a:cubicBezTo>
                <a:cubicBezTo>
                  <a:pt x="8" y="62"/>
                  <a:pt x="49" y="98"/>
                  <a:pt x="48" y="120"/>
                </a:cubicBezTo>
                <a:cubicBezTo>
                  <a:pt x="47" y="142"/>
                  <a:pt x="7" y="169"/>
                  <a:pt x="0" y="174"/>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53302" name="Line 54"/>
          <p:cNvSpPr>
            <a:spLocks noChangeShapeType="1"/>
          </p:cNvSpPr>
          <p:nvPr/>
        </p:nvSpPr>
        <p:spPr bwMode="auto">
          <a:xfrm>
            <a:off x="2819400" y="1905000"/>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03" name="Line 55"/>
          <p:cNvSpPr>
            <a:spLocks noChangeShapeType="1"/>
          </p:cNvSpPr>
          <p:nvPr/>
        </p:nvSpPr>
        <p:spPr bwMode="auto">
          <a:xfrm>
            <a:off x="4038600" y="19050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04" name="Line 56"/>
          <p:cNvSpPr>
            <a:spLocks noChangeShapeType="1"/>
          </p:cNvSpPr>
          <p:nvPr/>
        </p:nvSpPr>
        <p:spPr bwMode="auto">
          <a:xfrm flipH="1">
            <a:off x="2819400" y="17526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305" name="Text Box 57"/>
          <p:cNvSpPr txBox="1">
            <a:spLocks noChangeArrowheads="1"/>
          </p:cNvSpPr>
          <p:nvPr/>
        </p:nvSpPr>
        <p:spPr bwMode="auto">
          <a:xfrm>
            <a:off x="2971800" y="1524000"/>
            <a:ext cx="952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a:latin typeface="Times New Roman" panose="02020603050405020304" pitchFamily="18" charset="0"/>
              </a:rPr>
              <a:t>Mobilization</a:t>
            </a:r>
          </a:p>
          <a:p>
            <a:pPr algn="ctr">
              <a:spcBef>
                <a:spcPct val="0"/>
              </a:spcBef>
              <a:buFontTx/>
              <a:buNone/>
            </a:pPr>
            <a:r>
              <a:rPr lang="en-US" sz="1000">
                <a:latin typeface="Times New Roman" panose="02020603050405020304" pitchFamily="18" charset="0"/>
              </a:rPr>
              <a:t>30 Days</a:t>
            </a:r>
          </a:p>
        </p:txBody>
      </p:sp>
      <p:sp>
        <p:nvSpPr>
          <p:cNvPr id="53306" name="Line 58"/>
          <p:cNvSpPr>
            <a:spLocks noChangeShapeType="1"/>
          </p:cNvSpPr>
          <p:nvPr/>
        </p:nvSpPr>
        <p:spPr bwMode="auto">
          <a:xfrm flipH="1">
            <a:off x="3886200" y="1752600"/>
            <a:ext cx="1809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d-ID"/>
          </a:p>
        </p:txBody>
      </p:sp>
      <p:sp>
        <p:nvSpPr>
          <p:cNvPr id="53307" name="Line 59"/>
          <p:cNvSpPr>
            <a:spLocks noChangeShapeType="1"/>
          </p:cNvSpPr>
          <p:nvPr/>
        </p:nvSpPr>
        <p:spPr bwMode="auto">
          <a:xfrm>
            <a:off x="2819400" y="1447800"/>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08" name="Line 60"/>
          <p:cNvSpPr>
            <a:spLocks noChangeShapeType="1"/>
          </p:cNvSpPr>
          <p:nvPr/>
        </p:nvSpPr>
        <p:spPr bwMode="auto">
          <a:xfrm>
            <a:off x="4800600" y="1447800"/>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09" name="Line 61"/>
          <p:cNvSpPr>
            <a:spLocks noChangeShapeType="1"/>
          </p:cNvSpPr>
          <p:nvPr/>
        </p:nvSpPr>
        <p:spPr bwMode="auto">
          <a:xfrm flipH="1">
            <a:off x="2819400" y="12954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310" name="Text Box 62"/>
          <p:cNvSpPr txBox="1">
            <a:spLocks noChangeArrowheads="1"/>
          </p:cNvSpPr>
          <p:nvPr/>
        </p:nvSpPr>
        <p:spPr bwMode="auto">
          <a:xfrm>
            <a:off x="3352800" y="1066800"/>
            <a:ext cx="10763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900">
                <a:latin typeface="Times New Roman" panose="02020603050405020304" pitchFamily="18" charset="0"/>
              </a:rPr>
              <a:t>Submission of</a:t>
            </a:r>
          </a:p>
          <a:p>
            <a:pPr algn="ctr">
              <a:spcBef>
                <a:spcPct val="0"/>
              </a:spcBef>
              <a:buFontTx/>
              <a:buNone/>
            </a:pPr>
            <a:r>
              <a:rPr lang="en-US" sz="900">
                <a:latin typeface="Times New Roman" panose="02020603050405020304" pitchFamily="18" charset="0"/>
              </a:rPr>
              <a:t>Advance Payment</a:t>
            </a:r>
          </a:p>
          <a:p>
            <a:pPr algn="ctr">
              <a:spcBef>
                <a:spcPct val="0"/>
              </a:spcBef>
              <a:buFontTx/>
              <a:buNone/>
            </a:pPr>
            <a:r>
              <a:rPr lang="en-US" sz="900">
                <a:latin typeface="Times New Roman" panose="02020603050405020304" pitchFamily="18" charset="0"/>
              </a:rPr>
              <a:t>Within 60 Days</a:t>
            </a:r>
          </a:p>
        </p:txBody>
      </p:sp>
      <p:sp>
        <p:nvSpPr>
          <p:cNvPr id="53311" name="Line 63"/>
          <p:cNvSpPr>
            <a:spLocks noChangeShapeType="1"/>
          </p:cNvSpPr>
          <p:nvPr/>
        </p:nvSpPr>
        <p:spPr bwMode="auto">
          <a:xfrm flipH="1">
            <a:off x="4495800" y="1295400"/>
            <a:ext cx="2952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d-ID"/>
          </a:p>
        </p:txBody>
      </p:sp>
      <p:sp>
        <p:nvSpPr>
          <p:cNvPr id="53312" name="Rectangle 64"/>
          <p:cNvSpPr>
            <a:spLocks noChangeArrowheads="1"/>
          </p:cNvSpPr>
          <p:nvPr/>
        </p:nvSpPr>
        <p:spPr bwMode="auto">
          <a:xfrm>
            <a:off x="0" y="0"/>
            <a:ext cx="9144000" cy="731838"/>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2400">
                <a:solidFill>
                  <a:schemeClr val="bg1"/>
                </a:solidFill>
                <a:latin typeface="Times New Roman" panose="02020603050405020304" pitchFamily="18" charset="0"/>
              </a:rPr>
              <a:t>SEKILAS </a:t>
            </a:r>
            <a:r>
              <a:rPr lang="id-ID" sz="2400">
                <a:solidFill>
                  <a:schemeClr val="bg1"/>
                </a:solidFill>
                <a:latin typeface="Times New Roman" panose="02020603050405020304" pitchFamily="18" charset="0"/>
              </a:rPr>
              <a:t> SKEMA   </a:t>
            </a:r>
            <a:r>
              <a:rPr lang="en-US" sz="2400">
                <a:solidFill>
                  <a:schemeClr val="bg1"/>
                </a:solidFill>
                <a:latin typeface="Times New Roman" panose="02020603050405020304" pitchFamily="18" charset="0"/>
              </a:rPr>
              <a:t>PELAKSANAAN KONTRAK </a:t>
            </a:r>
            <a:r>
              <a:rPr lang="id-ID" sz="2400">
                <a:solidFill>
                  <a:schemeClr val="bg1"/>
                </a:solidFill>
                <a:latin typeface="Times New Roman" panose="02020603050405020304" pitchFamily="18" charset="0"/>
              </a:rPr>
              <a:t> </a:t>
            </a:r>
            <a:r>
              <a:rPr lang="en-US" sz="2400">
                <a:solidFill>
                  <a:schemeClr val="bg1"/>
                </a:solidFill>
                <a:latin typeface="Times New Roman" panose="02020603050405020304" pitchFamily="18" charset="0"/>
              </a:rPr>
              <a:t>( FIDIC)</a:t>
            </a:r>
            <a:endParaRPr lang="en-US" sz="2400" noProof="1">
              <a:solidFill>
                <a:schemeClr val="bg1"/>
              </a:solidFill>
              <a:latin typeface="Times New Roman" panose="02020603050405020304" pitchFamily="18" charset="0"/>
            </a:endParaRPr>
          </a:p>
        </p:txBody>
      </p:sp>
      <p:sp>
        <p:nvSpPr>
          <p:cNvPr id="53313" name="Line 65"/>
          <p:cNvSpPr>
            <a:spLocks noChangeShapeType="1"/>
          </p:cNvSpPr>
          <p:nvPr/>
        </p:nvSpPr>
        <p:spPr bwMode="auto">
          <a:xfrm flipH="1">
            <a:off x="3124200" y="2819400"/>
            <a:ext cx="14288"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53314" name="Line 66"/>
          <p:cNvSpPr>
            <a:spLocks noChangeShapeType="1"/>
          </p:cNvSpPr>
          <p:nvPr/>
        </p:nvSpPr>
        <p:spPr bwMode="auto">
          <a:xfrm flipH="1" flipV="1">
            <a:off x="914400" y="6019800"/>
            <a:ext cx="1981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315" name="Line 67"/>
          <p:cNvSpPr>
            <a:spLocks noChangeShapeType="1"/>
          </p:cNvSpPr>
          <p:nvPr/>
        </p:nvSpPr>
        <p:spPr bwMode="auto">
          <a:xfrm flipH="1">
            <a:off x="5638800" y="5486400"/>
            <a:ext cx="14478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d-ID"/>
          </a:p>
        </p:txBody>
      </p:sp>
      <p:sp>
        <p:nvSpPr>
          <p:cNvPr id="53316" name="Text Box 68"/>
          <p:cNvSpPr txBox="1">
            <a:spLocks noChangeArrowheads="1"/>
          </p:cNvSpPr>
          <p:nvPr/>
        </p:nvSpPr>
        <p:spPr bwMode="auto">
          <a:xfrm>
            <a:off x="2895600" y="5867400"/>
            <a:ext cx="2608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a:latin typeface="Times New Roman" panose="02020603050405020304" pitchFamily="18" charset="0"/>
              </a:rPr>
              <a:t>VALIDITY OF  PERFORMANCE BOND </a:t>
            </a:r>
          </a:p>
          <a:p>
            <a:pPr algn="ctr">
              <a:spcBef>
                <a:spcPct val="0"/>
              </a:spcBef>
              <a:buFontTx/>
              <a:buNone/>
            </a:pPr>
            <a:endParaRPr lang="en-US" sz="1000">
              <a:latin typeface="Times New Roman" panose="02020603050405020304" pitchFamily="18" charset="0"/>
            </a:endParaRPr>
          </a:p>
        </p:txBody>
      </p:sp>
      <p:sp>
        <p:nvSpPr>
          <p:cNvPr id="53317" name="Line 69"/>
          <p:cNvSpPr>
            <a:spLocks noChangeShapeType="1"/>
          </p:cNvSpPr>
          <p:nvPr/>
        </p:nvSpPr>
        <p:spPr bwMode="auto">
          <a:xfrm flipH="1">
            <a:off x="5486400" y="6019800"/>
            <a:ext cx="16002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d-ID"/>
          </a:p>
        </p:txBody>
      </p:sp>
      <p:sp>
        <p:nvSpPr>
          <p:cNvPr id="53318" name="Line 70"/>
          <p:cNvSpPr>
            <a:spLocks noChangeShapeType="1"/>
          </p:cNvSpPr>
          <p:nvPr/>
        </p:nvSpPr>
        <p:spPr bwMode="auto">
          <a:xfrm flipH="1">
            <a:off x="2819400" y="5486400"/>
            <a:ext cx="1295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319" name="Line 71"/>
          <p:cNvSpPr>
            <a:spLocks noChangeShapeType="1"/>
          </p:cNvSpPr>
          <p:nvPr/>
        </p:nvSpPr>
        <p:spPr bwMode="auto">
          <a:xfrm>
            <a:off x="7086600" y="6019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20" name="Line 72"/>
          <p:cNvSpPr>
            <a:spLocks noChangeShapeType="1"/>
          </p:cNvSpPr>
          <p:nvPr/>
        </p:nvSpPr>
        <p:spPr bwMode="auto">
          <a:xfrm>
            <a:off x="7848600" y="6019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21" name="Line 73"/>
          <p:cNvSpPr>
            <a:spLocks noChangeShapeType="1"/>
          </p:cNvSpPr>
          <p:nvPr/>
        </p:nvSpPr>
        <p:spPr bwMode="auto">
          <a:xfrm>
            <a:off x="7086600" y="61722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22" name="Text Box 74"/>
          <p:cNvSpPr txBox="1">
            <a:spLocks noChangeArrowheads="1"/>
          </p:cNvSpPr>
          <p:nvPr/>
        </p:nvSpPr>
        <p:spPr bwMode="auto">
          <a:xfrm>
            <a:off x="7162800" y="61722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000" b="0">
                <a:latin typeface="Times New Roman" panose="02020603050405020304" pitchFamily="18" charset="0"/>
              </a:rPr>
              <a:t>90 Days</a:t>
            </a:r>
          </a:p>
        </p:txBody>
      </p:sp>
      <p:sp>
        <p:nvSpPr>
          <p:cNvPr id="53323" name="Line 75"/>
          <p:cNvSpPr>
            <a:spLocks noChangeShapeType="1"/>
          </p:cNvSpPr>
          <p:nvPr/>
        </p:nvSpPr>
        <p:spPr bwMode="auto">
          <a:xfrm>
            <a:off x="2209800" y="31242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24" name="Line 76"/>
          <p:cNvSpPr>
            <a:spLocks noChangeShapeType="1"/>
          </p:cNvSpPr>
          <p:nvPr/>
        </p:nvSpPr>
        <p:spPr bwMode="auto">
          <a:xfrm>
            <a:off x="2209800" y="3429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25" name="Text Box 77"/>
          <p:cNvSpPr txBox="1">
            <a:spLocks noChangeArrowheads="1"/>
          </p:cNvSpPr>
          <p:nvPr/>
        </p:nvSpPr>
        <p:spPr bwMode="auto">
          <a:xfrm>
            <a:off x="2133600" y="34290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b="0">
                <a:latin typeface="Times New Roman" panose="02020603050405020304" pitchFamily="18" charset="0"/>
              </a:rPr>
              <a:t>Max</a:t>
            </a:r>
          </a:p>
          <a:p>
            <a:pPr algn="ctr">
              <a:spcBef>
                <a:spcPct val="0"/>
              </a:spcBef>
              <a:buFontTx/>
              <a:buNone/>
            </a:pPr>
            <a:r>
              <a:rPr lang="en-US" sz="800" b="0">
                <a:latin typeface="Times New Roman" panose="02020603050405020304" pitchFamily="18" charset="0"/>
              </a:rPr>
              <a:t>30 days</a:t>
            </a:r>
          </a:p>
        </p:txBody>
      </p:sp>
      <p:sp>
        <p:nvSpPr>
          <p:cNvPr id="53326" name="Line 78"/>
          <p:cNvSpPr>
            <a:spLocks noChangeShapeType="1"/>
          </p:cNvSpPr>
          <p:nvPr/>
        </p:nvSpPr>
        <p:spPr bwMode="auto">
          <a:xfrm>
            <a:off x="1524000" y="3124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327" name="Text Box 79"/>
          <p:cNvSpPr txBox="1">
            <a:spLocks noChangeArrowheads="1"/>
          </p:cNvSpPr>
          <p:nvPr/>
        </p:nvSpPr>
        <p:spPr bwMode="auto">
          <a:xfrm>
            <a:off x="1219200" y="3581400"/>
            <a:ext cx="595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b="0">
                <a:latin typeface="Times New Roman" panose="02020603050405020304" pitchFamily="18" charset="0"/>
              </a:rPr>
              <a:t>Site Take </a:t>
            </a:r>
          </a:p>
          <a:p>
            <a:pPr algn="ctr">
              <a:spcBef>
                <a:spcPct val="0"/>
              </a:spcBef>
              <a:buFontTx/>
              <a:buNone/>
            </a:pPr>
            <a:r>
              <a:rPr lang="en-US" sz="800" b="0">
                <a:latin typeface="Times New Roman" panose="02020603050405020304" pitchFamily="18" charset="0"/>
              </a:rPr>
              <a:t>Over</a:t>
            </a:r>
          </a:p>
        </p:txBody>
      </p:sp>
      <p:sp>
        <p:nvSpPr>
          <p:cNvPr id="53328" name="Line 80"/>
          <p:cNvSpPr>
            <a:spLocks noChangeShapeType="1"/>
          </p:cNvSpPr>
          <p:nvPr/>
        </p:nvSpPr>
        <p:spPr bwMode="auto">
          <a:xfrm>
            <a:off x="2209800" y="3810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29" name="Line 81"/>
          <p:cNvSpPr>
            <a:spLocks noChangeShapeType="1"/>
          </p:cNvSpPr>
          <p:nvPr/>
        </p:nvSpPr>
        <p:spPr bwMode="auto">
          <a:xfrm>
            <a:off x="3505200" y="3200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30" name="Line 82"/>
          <p:cNvSpPr>
            <a:spLocks noChangeShapeType="1"/>
          </p:cNvSpPr>
          <p:nvPr/>
        </p:nvSpPr>
        <p:spPr bwMode="auto">
          <a:xfrm>
            <a:off x="3505200" y="31242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331" name="Line 83"/>
          <p:cNvSpPr>
            <a:spLocks noChangeShapeType="1"/>
          </p:cNvSpPr>
          <p:nvPr/>
        </p:nvSpPr>
        <p:spPr bwMode="auto">
          <a:xfrm>
            <a:off x="2209800" y="4038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332" name="Line 84"/>
          <p:cNvSpPr>
            <a:spLocks noChangeShapeType="1"/>
          </p:cNvSpPr>
          <p:nvPr/>
        </p:nvSpPr>
        <p:spPr bwMode="auto">
          <a:xfrm flipH="1">
            <a:off x="3200400" y="4038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333" name="Text Box 85"/>
          <p:cNvSpPr txBox="1">
            <a:spLocks noChangeArrowheads="1"/>
          </p:cNvSpPr>
          <p:nvPr/>
        </p:nvSpPr>
        <p:spPr bwMode="auto">
          <a:xfrm>
            <a:off x="2438400" y="3886200"/>
            <a:ext cx="838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800" b="0">
                <a:latin typeface="Times New Roman" panose="02020603050405020304" pitchFamily="18" charset="0"/>
              </a:rPr>
              <a:t>Establishment of site office</a:t>
            </a:r>
          </a:p>
        </p:txBody>
      </p:sp>
      <p:sp>
        <p:nvSpPr>
          <p:cNvPr id="53334" name="Line 86"/>
          <p:cNvSpPr>
            <a:spLocks noChangeShapeType="1"/>
          </p:cNvSpPr>
          <p:nvPr/>
        </p:nvSpPr>
        <p:spPr bwMode="auto">
          <a:xfrm>
            <a:off x="7086600" y="60198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3335" name="Line 87"/>
          <p:cNvSpPr>
            <a:spLocks noChangeShapeType="1"/>
          </p:cNvSpPr>
          <p:nvPr/>
        </p:nvSpPr>
        <p:spPr bwMode="auto">
          <a:xfrm flipH="1" flipV="1">
            <a:off x="762000" y="4876800"/>
            <a:ext cx="0" cy="1143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nchor="ctr"/>
          <a:lstStyle/>
          <a:p>
            <a:endParaRPr lang="id-ID"/>
          </a:p>
        </p:txBody>
      </p:sp>
      <p:sp>
        <p:nvSpPr>
          <p:cNvPr id="53336" name="Line 88"/>
          <p:cNvSpPr>
            <a:spLocks noChangeShapeType="1"/>
          </p:cNvSpPr>
          <p:nvPr/>
        </p:nvSpPr>
        <p:spPr bwMode="auto">
          <a:xfrm flipV="1">
            <a:off x="914400" y="4876800"/>
            <a:ext cx="0" cy="1143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nchor="ctr"/>
          <a:lstStyle/>
          <a:p>
            <a:endParaRPr lang="id-ID"/>
          </a:p>
        </p:txBody>
      </p:sp>
      <p:sp>
        <p:nvSpPr>
          <p:cNvPr id="53337" name="Line 89"/>
          <p:cNvSpPr>
            <a:spLocks noChangeShapeType="1"/>
          </p:cNvSpPr>
          <p:nvPr/>
        </p:nvSpPr>
        <p:spPr bwMode="auto">
          <a:xfrm flipV="1">
            <a:off x="914400" y="4876800"/>
            <a:ext cx="0" cy="1143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nchor="ctr"/>
          <a:lstStyle/>
          <a:p>
            <a:endParaRPr lang="id-ID"/>
          </a:p>
        </p:txBody>
      </p:sp>
      <p:sp>
        <p:nvSpPr>
          <p:cNvPr id="53338" name="Line 90"/>
          <p:cNvSpPr>
            <a:spLocks noChangeShapeType="1"/>
          </p:cNvSpPr>
          <p:nvPr/>
        </p:nvSpPr>
        <p:spPr bwMode="auto">
          <a:xfrm flipV="1">
            <a:off x="990600" y="4876800"/>
            <a:ext cx="0" cy="1143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nchor="ctr"/>
          <a:lstStyle/>
          <a:p>
            <a:endParaRPr lang="id-ID"/>
          </a:p>
        </p:txBody>
      </p:sp>
      <p:sp>
        <p:nvSpPr>
          <p:cNvPr id="53339" name="Line 91"/>
          <p:cNvSpPr>
            <a:spLocks noChangeShapeType="1"/>
          </p:cNvSpPr>
          <p:nvPr/>
        </p:nvSpPr>
        <p:spPr bwMode="auto">
          <a:xfrm flipV="1">
            <a:off x="914400" y="4876800"/>
            <a:ext cx="0" cy="1143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nchor="ctr"/>
          <a:lstStyle/>
          <a:p>
            <a:endParaRPr lang="id-ID"/>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838200" y="1600200"/>
            <a:ext cx="7526338"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id-ID" sz="4000">
                <a:latin typeface="Comic Sans MS" panose="030F0702030302020204" pitchFamily="66" charset="0"/>
              </a:rPr>
              <a:t>BEBERAPA PASAL TERKAIT </a:t>
            </a:r>
            <a:r>
              <a:rPr lang="en-US" sz="4000">
                <a:latin typeface="Comic Sans MS" panose="030F0702030302020204" pitchFamily="66" charset="0"/>
              </a:rPr>
              <a:t>PEMBUATAN  DOKUMEN </a:t>
            </a:r>
            <a:r>
              <a:rPr lang="id-ID" sz="4000">
                <a:latin typeface="Comic Sans MS" panose="030F0702030302020204" pitchFamily="66" charset="0"/>
              </a:rPr>
              <a:t>KONTRAK BERDASARKAN</a:t>
            </a:r>
          </a:p>
          <a:p>
            <a:pPr algn="ctr">
              <a:spcBef>
                <a:spcPct val="0"/>
              </a:spcBef>
              <a:buClrTx/>
              <a:buFontTx/>
              <a:buNone/>
            </a:pPr>
            <a:r>
              <a:rPr lang="id-ID" sz="4000">
                <a:latin typeface="Comic Sans MS" panose="030F0702030302020204" pitchFamily="66" charset="0"/>
              </a:rPr>
              <a:t>KUHPERDATA</a:t>
            </a:r>
            <a:r>
              <a:rPr lang="en-US" sz="4000">
                <a:latin typeface="Comic Sans MS" panose="030F0702030302020204" pitchFamily="66" charset="0"/>
              </a:rPr>
              <a:t> </a:t>
            </a:r>
            <a:r>
              <a:rPr lang="id-ID" sz="4000">
                <a:latin typeface="Comic Sans MS" panose="030F0702030302020204" pitchFamily="66" charset="0"/>
              </a:rPr>
              <a:t> BUKU III TENTANG </a:t>
            </a:r>
            <a:r>
              <a:rPr lang="en-US" sz="4000">
                <a:latin typeface="Comic Sans MS" panose="030F0702030302020204" pitchFamily="66" charset="0"/>
              </a:rPr>
              <a:t> </a:t>
            </a:r>
            <a:r>
              <a:rPr lang="id-ID" sz="4000">
                <a:latin typeface="Comic Sans MS" panose="030F0702030302020204" pitchFamily="66" charset="0"/>
              </a:rPr>
              <a:t>PERIKATAN</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7"/>
          <p:cNvSpPr>
            <a:spLocks noGrp="1" noChangeArrowheads="1"/>
          </p:cNvSpPr>
          <p:nvPr>
            <p:ph type="title"/>
          </p:nvPr>
        </p:nvSpPr>
        <p:spPr>
          <a:xfrm>
            <a:off x="2" y="852857"/>
            <a:ext cx="9143999" cy="817685"/>
          </a:xfrm>
          <a:extLst>
            <a:ext uri="{FAA26D3D-D897-4be2-8F04-BA451C77F1D7}"/>
          </a:extLst>
        </p:spPr>
        <p:txBody>
          <a:bodyPr/>
          <a:lstStyle/>
          <a:p>
            <a:pPr algn="ctr" defTabSz="844083" fontAlgn="auto">
              <a:spcAft>
                <a:spcPts val="0"/>
              </a:spcAft>
              <a:defRPr/>
            </a:pPr>
            <a:r>
              <a:rPr lang="id-ID" sz="3692"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Impact" pitchFamily="34" charset="0"/>
              </a:rPr>
              <a:t>Deskripsi SINGKAT</a:t>
            </a:r>
            <a:endParaRPr lang="ru-RU" sz="2215"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
        <p:nvSpPr>
          <p:cNvPr id="6" name="Notched Right Arrow 5"/>
          <p:cNvSpPr>
            <a:spLocks noChangeArrowheads="1"/>
          </p:cNvSpPr>
          <p:nvPr/>
        </p:nvSpPr>
        <p:spPr bwMode="auto">
          <a:xfrm>
            <a:off x="6553200" y="6242050"/>
            <a:ext cx="609600" cy="211138"/>
          </a:xfrm>
          <a:prstGeom prst="notchedRightArrow">
            <a:avLst>
              <a:gd name="adj1" fmla="val 50000"/>
              <a:gd name="adj2" fmla="val 50000"/>
            </a:avLst>
          </a:prstGeom>
          <a:solidFill>
            <a:schemeClr val="accent1"/>
          </a:solidFill>
          <a:ln w="25400">
            <a:solidFill>
              <a:srgbClr val="0C8041"/>
            </a:solidFill>
            <a:miter lim="800000"/>
            <a:headEnd/>
            <a:tailEnd/>
          </a:ln>
          <a:effectLst>
            <a:outerShdw sy="23000" kx="-1199993" algn="bl" rotWithShape="0">
              <a:srgbClr val="808080">
                <a:alpha val="20000"/>
              </a:srgbClr>
            </a:outerShdw>
          </a:effectLst>
        </p:spPr>
        <p:txBody>
          <a:bodyPr wrap="none" anchor="ctr"/>
          <a:lstStyle/>
          <a:p>
            <a:pPr algn="ctr" eaLnBrk="1" fontAlgn="auto" hangingPunct="1">
              <a:spcBef>
                <a:spcPts val="0"/>
              </a:spcBef>
              <a:spcAft>
                <a:spcPts val="0"/>
              </a:spcAft>
              <a:defRPr/>
            </a:pPr>
            <a:endParaRPr lang="en-US" sz="1662" b="0" dirty="0">
              <a:solidFill>
                <a:srgbClr val="2F2B20"/>
              </a:solidFill>
              <a:latin typeface="Calibri"/>
              <a:ea typeface="ＭＳ Ｐゴシック" charset="0"/>
            </a:endParaRPr>
          </a:p>
        </p:txBody>
      </p:sp>
      <p:sp>
        <p:nvSpPr>
          <p:cNvPr id="7" name="Rectangle 7"/>
          <p:cNvSpPr>
            <a:spLocks noChangeArrowheads="1"/>
          </p:cNvSpPr>
          <p:nvPr/>
        </p:nvSpPr>
        <p:spPr bwMode="auto">
          <a:xfrm>
            <a:off x="633413" y="2092325"/>
            <a:ext cx="7243762" cy="3970318"/>
          </a:xfrm>
          <a:prstGeom prst="rect">
            <a:avLst/>
          </a:prstGeom>
          <a:noFill/>
          <a:ln w="9525">
            <a:noFill/>
            <a:miter lim="800000"/>
            <a:headEnd/>
            <a:tailEnd/>
          </a:ln>
        </p:spPr>
        <p:txBody>
          <a:bodyPr>
            <a:spAutoFit/>
          </a:bodyPr>
          <a:lstStyle/>
          <a:p>
            <a:pPr eaLnBrk="1" fontAlgn="auto" hangingPunct="1">
              <a:lnSpc>
                <a:spcPct val="150000"/>
              </a:lnSpc>
              <a:spcBef>
                <a:spcPts val="554"/>
              </a:spcBef>
              <a:spcAft>
                <a:spcPts val="554"/>
              </a:spcAft>
              <a:defRPr/>
            </a:pPr>
            <a:r>
              <a:rPr lang="nn-NO" sz="2400" dirty="0" smtClean="0"/>
              <a:t>Mata </a:t>
            </a:r>
            <a:r>
              <a:rPr lang="nn-NO" sz="2400" dirty="0"/>
              <a:t>pendidikan dan pelatihan ini membekali peserta dengan pengetahuan mengenai dokumen kontrak yang meliputi penyusunan dokumen kontrak, surat perjanjian, surat penunjukan, surat penawaran, syarat syarat kontrak, spesifikasi teknis, gambar dan bentuk jaminan, daftar kuantitas dan harga. </a:t>
            </a:r>
            <a:endParaRPr lang="en-US" sz="2769" b="0" dirty="0">
              <a:solidFill>
                <a:srgbClr val="2F2B20"/>
              </a:solidFill>
              <a:latin typeface="Calibri"/>
              <a:cs typeface="Arial" charset="0"/>
            </a:endParaRPr>
          </a:p>
        </p:txBody>
      </p:sp>
      <p:sp>
        <p:nvSpPr>
          <p:cNvPr id="3" name="Date Placeholder 2"/>
          <p:cNvSpPr>
            <a:spLocks noGrp="1"/>
          </p:cNvSpPr>
          <p:nvPr>
            <p:ph type="dt" sz="half" idx="10"/>
          </p:nvPr>
        </p:nvSpPr>
        <p:spPr/>
        <p:txBody>
          <a:bodyPr/>
          <a:lstStyle/>
          <a:p>
            <a:pPr>
              <a:defRPr/>
            </a:pPr>
            <a:endParaRPr lang="en-CA"/>
          </a:p>
        </p:txBody>
      </p:sp>
    </p:spTree>
    <p:extLst>
      <p:ext uri="{BB962C8B-B14F-4D97-AF65-F5344CB8AC3E}">
        <p14:creationId xmlns:p14="http://schemas.microsoft.com/office/powerpoint/2010/main" val="3040866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381000"/>
            <a:ext cx="7620000" cy="2362200"/>
          </a:xfrm>
        </p:spPr>
        <p:txBody>
          <a:bodyPr/>
          <a:lstStyle/>
          <a:p>
            <a:pPr eaLnBrk="1" hangingPunct="1"/>
            <a:r>
              <a:rPr lang="en-US" sz="2800" b="1" smtClean="0">
                <a:solidFill>
                  <a:srgbClr val="0000CC"/>
                </a:solidFill>
              </a:rPr>
              <a:t/>
            </a:r>
            <a:br>
              <a:rPr lang="en-US" sz="2800" b="1" smtClean="0">
                <a:solidFill>
                  <a:srgbClr val="0000CC"/>
                </a:solidFill>
              </a:rPr>
            </a:br>
            <a:r>
              <a:rPr lang="en-US" sz="2800" b="1" smtClean="0">
                <a:solidFill>
                  <a:srgbClr val="0000CC"/>
                </a:solidFill>
              </a:rPr>
              <a:t/>
            </a:r>
            <a:br>
              <a:rPr lang="en-US" sz="2800" b="1" smtClean="0">
                <a:solidFill>
                  <a:srgbClr val="0000CC"/>
                </a:solidFill>
              </a:rPr>
            </a:br>
            <a:r>
              <a:rPr lang="en-US" sz="2800" b="1" smtClean="0">
                <a:solidFill>
                  <a:srgbClr val="0000CC"/>
                </a:solidFill>
              </a:rPr>
              <a:t>PENYUSUNAN </a:t>
            </a:r>
            <a:r>
              <a:rPr lang="id-ID" sz="2800" b="1" smtClean="0">
                <a:solidFill>
                  <a:srgbClr val="0000CC"/>
                </a:solidFill>
              </a:rPr>
              <a:t>DOKUMEN </a:t>
            </a:r>
            <a:r>
              <a:rPr lang="en-US" sz="2800" b="1" smtClean="0">
                <a:solidFill>
                  <a:srgbClr val="0000CC"/>
                </a:solidFill>
              </a:rPr>
              <a:t>KONTRAK</a:t>
            </a:r>
            <a:br>
              <a:rPr lang="en-US" sz="2800" b="1" smtClean="0">
                <a:solidFill>
                  <a:srgbClr val="0000CC"/>
                </a:solidFill>
              </a:rPr>
            </a:br>
            <a:r>
              <a:rPr lang="en-US" sz="2800" b="1" smtClean="0">
                <a:solidFill>
                  <a:srgbClr val="0000CC"/>
                </a:solidFill>
              </a:rPr>
              <a:t> (</a:t>
            </a:r>
            <a:r>
              <a:rPr lang="id-ID" sz="2800" b="1" smtClean="0">
                <a:solidFill>
                  <a:srgbClr val="0000CC"/>
                </a:solidFill>
              </a:rPr>
              <a:t> </a:t>
            </a:r>
            <a:r>
              <a:rPr lang="id-ID" sz="2400" b="1" smtClean="0">
                <a:solidFill>
                  <a:srgbClr val="0000CC"/>
                </a:solidFill>
              </a:rPr>
              <a:t>Tugas Pengguna</a:t>
            </a:r>
            <a:r>
              <a:rPr lang="en-US" sz="2400" b="1" smtClean="0">
                <a:solidFill>
                  <a:srgbClr val="0000CC"/>
                </a:solidFill>
              </a:rPr>
              <a:t> Jasa </a:t>
            </a:r>
            <a:r>
              <a:rPr lang="id-ID" sz="2400" b="1" smtClean="0">
                <a:solidFill>
                  <a:srgbClr val="0000CC"/>
                </a:solidFill>
              </a:rPr>
              <a:t>/</a:t>
            </a:r>
            <a:r>
              <a:rPr lang="en-US" sz="2400" b="1" smtClean="0">
                <a:solidFill>
                  <a:srgbClr val="0000CC"/>
                </a:solidFill>
              </a:rPr>
              <a:t> </a:t>
            </a:r>
            <a:r>
              <a:rPr lang="id-ID" sz="2400" b="1" smtClean="0">
                <a:solidFill>
                  <a:srgbClr val="0000CC"/>
                </a:solidFill>
              </a:rPr>
              <a:t>PPK utk menyiapkan </a:t>
            </a:r>
            <a:br>
              <a:rPr lang="id-ID" sz="2400" b="1" smtClean="0">
                <a:solidFill>
                  <a:srgbClr val="0000CC"/>
                </a:solidFill>
              </a:rPr>
            </a:br>
            <a:r>
              <a:rPr lang="en-US" sz="2400" b="1" smtClean="0">
                <a:solidFill>
                  <a:srgbClr val="0000CC"/>
                </a:solidFill>
              </a:rPr>
              <a:t>D</a:t>
            </a:r>
            <a:r>
              <a:rPr lang="id-ID" sz="2400" b="1" smtClean="0">
                <a:solidFill>
                  <a:srgbClr val="0000CC"/>
                </a:solidFill>
              </a:rPr>
              <a:t>okumen kontrak  </a:t>
            </a:r>
            <a:r>
              <a:rPr lang="en-US" sz="2400" b="1" smtClean="0">
                <a:solidFill>
                  <a:srgbClr val="0000CC"/>
                </a:solidFill>
              </a:rPr>
              <a:t>)  </a:t>
            </a:r>
            <a:endParaRPr lang="en-US" sz="2800" b="1" smtClean="0">
              <a:solidFill>
                <a:srgbClr val="0000CC"/>
              </a:solidFill>
            </a:endParaRPr>
          </a:p>
        </p:txBody>
      </p:sp>
      <p:sp>
        <p:nvSpPr>
          <p:cNvPr id="57347" name="Rectangle 3"/>
          <p:cNvSpPr>
            <a:spLocks noGrp="1" noChangeArrowheads="1"/>
          </p:cNvSpPr>
          <p:nvPr>
            <p:ph type="body" idx="1"/>
          </p:nvPr>
        </p:nvSpPr>
        <p:spPr>
          <a:xfrm>
            <a:off x="609600" y="2057400"/>
            <a:ext cx="8305800" cy="4343400"/>
          </a:xfrm>
        </p:spPr>
        <p:txBody>
          <a:bodyPr/>
          <a:lstStyle/>
          <a:p>
            <a:pPr marL="609600" indent="-609600" eaLnBrk="1" hangingPunct="1">
              <a:lnSpc>
                <a:spcPct val="80000"/>
              </a:lnSpc>
              <a:buFontTx/>
              <a:buNone/>
            </a:pPr>
            <a:r>
              <a:rPr lang="en-US" sz="2800" b="1" smtClean="0"/>
              <a:t> 1. Ketentuan umum Kontrak</a:t>
            </a:r>
            <a:r>
              <a:rPr lang="en-US" sz="2000" b="1" smtClean="0"/>
              <a:t> :</a:t>
            </a:r>
            <a:r>
              <a:rPr lang="id-ID" sz="2000" b="1" smtClean="0"/>
              <a:t> </a:t>
            </a:r>
          </a:p>
          <a:p>
            <a:pPr marL="609600" indent="-609600" eaLnBrk="1" hangingPunct="1">
              <a:lnSpc>
                <a:spcPct val="80000"/>
              </a:lnSpc>
              <a:buFontTx/>
              <a:buNone/>
            </a:pPr>
            <a:endParaRPr lang="en-US" sz="2000" b="1" smtClean="0"/>
          </a:p>
          <a:p>
            <a:pPr marL="609600" indent="-609600" eaLnBrk="1" hangingPunct="1">
              <a:lnSpc>
                <a:spcPct val="80000"/>
              </a:lnSpc>
              <a:buFontTx/>
              <a:buNone/>
            </a:pPr>
            <a:r>
              <a:rPr lang="en-US" sz="2000" b="1" smtClean="0"/>
              <a:t>      </a:t>
            </a:r>
            <a:r>
              <a:rPr lang="en-US" sz="2800" b="1" smtClean="0"/>
              <a:t>Berdasarkan </a:t>
            </a:r>
            <a:r>
              <a:rPr lang="id-ID" sz="2800" b="1" smtClean="0"/>
              <a:t> KUH Perdata </a:t>
            </a:r>
            <a:r>
              <a:rPr lang="en-US" sz="2800" b="1" smtClean="0"/>
              <a:t>pasal 1338 :</a:t>
            </a:r>
          </a:p>
          <a:p>
            <a:pPr marL="609600" indent="-609600" eaLnBrk="1" hangingPunct="1">
              <a:lnSpc>
                <a:spcPct val="80000"/>
              </a:lnSpc>
              <a:buFontTx/>
              <a:buNone/>
            </a:pPr>
            <a:r>
              <a:rPr lang="en-US" sz="1800" smtClean="0"/>
              <a:t>          </a:t>
            </a:r>
            <a:r>
              <a:rPr lang="en-US" sz="2400" smtClean="0"/>
              <a:t>a. </a:t>
            </a:r>
            <a:r>
              <a:rPr lang="en-US" sz="2400" b="1" smtClean="0"/>
              <a:t>“</a:t>
            </a:r>
            <a:r>
              <a:rPr lang="id-ID" sz="2400" b="1" smtClean="0"/>
              <a:t> P</a:t>
            </a:r>
            <a:r>
              <a:rPr lang="en-US" sz="2400" b="1" smtClean="0"/>
              <a:t>erjanjian yang </a:t>
            </a:r>
            <a:r>
              <a:rPr lang="en-US" sz="2400" b="1" smtClean="0">
                <a:solidFill>
                  <a:srgbClr val="0000CC"/>
                </a:solidFill>
              </a:rPr>
              <a:t>dibuat secara sah</a:t>
            </a:r>
            <a:r>
              <a:rPr lang="en-US" sz="2400" b="1" smtClean="0"/>
              <a:t>, berlaku</a:t>
            </a:r>
          </a:p>
          <a:p>
            <a:pPr marL="609600" indent="-609600" eaLnBrk="1" hangingPunct="1">
              <a:lnSpc>
                <a:spcPct val="80000"/>
              </a:lnSpc>
              <a:buFontTx/>
              <a:buNone/>
            </a:pPr>
            <a:r>
              <a:rPr lang="en-US" sz="2400" b="1" smtClean="0"/>
              <a:t>         sebagai u</a:t>
            </a:r>
            <a:r>
              <a:rPr lang="id-ID" sz="2400" b="1" smtClean="0"/>
              <a:t>ndang </a:t>
            </a:r>
            <a:r>
              <a:rPr lang="en-US" sz="2400" b="1" smtClean="0"/>
              <a:t>u</a:t>
            </a:r>
            <a:r>
              <a:rPr lang="id-ID" sz="2400" b="1" smtClean="0"/>
              <a:t>ndang</a:t>
            </a:r>
            <a:r>
              <a:rPr lang="en-US" sz="2400" b="1" smtClean="0"/>
              <a:t> bagi </a:t>
            </a:r>
            <a:r>
              <a:rPr lang="id-ID" sz="2400" b="1" smtClean="0"/>
              <a:t>para pem-</a:t>
            </a:r>
          </a:p>
          <a:p>
            <a:pPr marL="609600" indent="-609600" eaLnBrk="1" hangingPunct="1">
              <a:lnSpc>
                <a:spcPct val="80000"/>
              </a:lnSpc>
              <a:buFontTx/>
              <a:buNone/>
            </a:pPr>
            <a:r>
              <a:rPr lang="id-ID" sz="2400" b="1" smtClean="0"/>
              <a:t>        </a:t>
            </a:r>
            <a:r>
              <a:rPr lang="en-US" sz="2400" b="1" smtClean="0"/>
              <a:t> buatnya</a:t>
            </a:r>
            <a:r>
              <a:rPr lang="id-ID" sz="2400" b="1" smtClean="0"/>
              <a:t> </a:t>
            </a:r>
            <a:r>
              <a:rPr lang="en-US" sz="2400" b="1" smtClean="0"/>
              <a:t>”.</a:t>
            </a:r>
          </a:p>
          <a:p>
            <a:pPr marL="609600" indent="-609600" eaLnBrk="1" hangingPunct="1">
              <a:lnSpc>
                <a:spcPct val="80000"/>
              </a:lnSpc>
              <a:buFontTx/>
              <a:buNone/>
            </a:pPr>
            <a:r>
              <a:rPr lang="en-US" sz="2400" b="1" smtClean="0">
                <a:solidFill>
                  <a:srgbClr val="800000"/>
                </a:solidFill>
              </a:rPr>
              <a:t>.</a:t>
            </a:r>
          </a:p>
          <a:p>
            <a:pPr marL="609600" indent="-609600" eaLnBrk="1" hangingPunct="1">
              <a:lnSpc>
                <a:spcPct val="80000"/>
              </a:lnSpc>
              <a:buFontTx/>
              <a:buNone/>
            </a:pPr>
            <a:r>
              <a:rPr lang="en-US" sz="2400" b="1" smtClean="0"/>
              <a:t>     </a:t>
            </a:r>
            <a:r>
              <a:rPr lang="id-ID" sz="2400" b="1" smtClean="0"/>
              <a:t>b.</a:t>
            </a:r>
            <a:r>
              <a:rPr lang="en-US" sz="2400" b="1" smtClean="0"/>
              <a:t> Yang dimaksud </a:t>
            </a:r>
            <a:r>
              <a:rPr lang="en-US" sz="2400" b="1" smtClean="0">
                <a:solidFill>
                  <a:srgbClr val="0000CC"/>
                </a:solidFill>
              </a:rPr>
              <a:t>Secara sah</a:t>
            </a:r>
            <a:r>
              <a:rPr lang="en-US" sz="2400" b="1" smtClean="0"/>
              <a:t>  ditetapkan </a:t>
            </a:r>
            <a:endParaRPr lang="id-ID" sz="2400" b="1" smtClean="0"/>
          </a:p>
          <a:p>
            <a:pPr marL="609600" indent="-609600" eaLnBrk="1" hangingPunct="1">
              <a:lnSpc>
                <a:spcPct val="80000"/>
              </a:lnSpc>
              <a:buFontTx/>
              <a:buNone/>
            </a:pPr>
            <a:r>
              <a:rPr lang="id-ID" sz="2400" b="1" smtClean="0"/>
              <a:t>         </a:t>
            </a:r>
            <a:r>
              <a:rPr lang="en-US" sz="2400" b="1" smtClean="0"/>
              <a:t>berdasarkan KUHPer</a:t>
            </a:r>
            <a:r>
              <a:rPr lang="id-ID" sz="2400" b="1" smtClean="0"/>
              <a:t>data</a:t>
            </a:r>
            <a:r>
              <a:rPr lang="en-US" sz="2400" b="1" smtClean="0"/>
              <a:t> pasal 1320.</a:t>
            </a:r>
          </a:p>
          <a:p>
            <a:pPr marL="609600" indent="-609600" eaLnBrk="1" hangingPunct="1">
              <a:lnSpc>
                <a:spcPct val="80000"/>
              </a:lnSpc>
              <a:buFontTx/>
              <a:buNone/>
            </a:pPr>
            <a:r>
              <a:rPr lang="en-US" sz="2400"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76200" y="20638"/>
            <a:ext cx="8458200" cy="6400800"/>
          </a:xfrm>
        </p:spPr>
        <p:txBody>
          <a:bodyPr/>
          <a:lstStyle/>
          <a:p>
            <a:pPr marL="609600" indent="-609600" eaLnBrk="1" hangingPunct="1">
              <a:lnSpc>
                <a:spcPct val="80000"/>
              </a:lnSpc>
              <a:buFontTx/>
              <a:buNone/>
            </a:pPr>
            <a:endParaRPr lang="en-US" sz="2400" b="1" smtClean="0"/>
          </a:p>
          <a:p>
            <a:pPr marL="609600" indent="-609600" eaLnBrk="1" hangingPunct="1">
              <a:lnSpc>
                <a:spcPct val="80000"/>
              </a:lnSpc>
              <a:buFontTx/>
              <a:buNone/>
            </a:pPr>
            <a:r>
              <a:rPr lang="en-US" sz="2800" b="1" smtClean="0"/>
              <a:t>    </a:t>
            </a:r>
            <a:r>
              <a:rPr lang="id-ID" sz="2800" b="1" smtClean="0"/>
              <a:t> </a:t>
            </a:r>
            <a:r>
              <a:rPr lang="en-US" sz="2800" b="1" smtClean="0"/>
              <a:t>Berdasarkan KUHPerdata pasal 1338</a:t>
            </a:r>
            <a:r>
              <a:rPr lang="id-ID" sz="2800" b="1" smtClean="0"/>
              <a:t> </a:t>
            </a:r>
          </a:p>
          <a:p>
            <a:pPr marL="609600" indent="-609600" eaLnBrk="1" hangingPunct="1">
              <a:lnSpc>
                <a:spcPct val="80000"/>
              </a:lnSpc>
              <a:buFontTx/>
              <a:buNone/>
            </a:pPr>
            <a:r>
              <a:rPr lang="id-ID" sz="2400" b="1" smtClean="0"/>
              <a:t>                       (Lanjutan)</a:t>
            </a:r>
            <a:r>
              <a:rPr lang="en-US" sz="2400" b="1" smtClean="0"/>
              <a:t> :</a:t>
            </a:r>
          </a:p>
          <a:p>
            <a:pPr marL="609600" indent="-609600" eaLnBrk="1" hangingPunct="1">
              <a:lnSpc>
                <a:spcPct val="80000"/>
              </a:lnSpc>
              <a:buFontTx/>
              <a:buNone/>
            </a:pPr>
            <a:r>
              <a:rPr lang="en-US" sz="2000" smtClean="0"/>
              <a:t>      </a:t>
            </a:r>
            <a:r>
              <a:rPr lang="id-ID" sz="2000" smtClean="0"/>
              <a:t> </a:t>
            </a:r>
            <a:r>
              <a:rPr lang="en-US" sz="2000" smtClean="0"/>
              <a:t>  </a:t>
            </a:r>
            <a:endParaRPr lang="id-ID" sz="2000" smtClean="0"/>
          </a:p>
          <a:p>
            <a:pPr marL="609600" indent="-609600" eaLnBrk="1" hangingPunct="1">
              <a:lnSpc>
                <a:spcPct val="80000"/>
              </a:lnSpc>
              <a:buFontTx/>
              <a:buNone/>
            </a:pPr>
            <a:r>
              <a:rPr lang="id-ID" sz="2000" smtClean="0"/>
              <a:t>         </a:t>
            </a:r>
            <a:r>
              <a:rPr lang="id-ID" sz="2400" smtClean="0"/>
              <a:t>c</a:t>
            </a:r>
            <a:r>
              <a:rPr lang="en-US" sz="2400" smtClean="0"/>
              <a:t>.  </a:t>
            </a:r>
            <a:r>
              <a:rPr lang="id-ID" sz="2400" smtClean="0"/>
              <a:t>T</a:t>
            </a:r>
            <a:r>
              <a:rPr lang="en-US" sz="2400" smtClean="0"/>
              <a:t>idak dapat ditarik kembali tanpa, persetujuan</a:t>
            </a:r>
            <a:endParaRPr lang="id-ID" sz="2400" smtClean="0"/>
          </a:p>
          <a:p>
            <a:pPr marL="609600" indent="-609600" eaLnBrk="1" hangingPunct="1">
              <a:lnSpc>
                <a:spcPct val="80000"/>
              </a:lnSpc>
              <a:buFontTx/>
              <a:buNone/>
            </a:pPr>
            <a:r>
              <a:rPr lang="id-ID" sz="2400" smtClean="0"/>
              <a:t>            </a:t>
            </a:r>
            <a:r>
              <a:rPr lang="en-US" sz="2400" smtClean="0"/>
              <a:t> para pihak.</a:t>
            </a:r>
          </a:p>
          <a:p>
            <a:pPr marL="609600" indent="-609600" eaLnBrk="1" hangingPunct="1">
              <a:lnSpc>
                <a:spcPct val="80000"/>
              </a:lnSpc>
              <a:buFontTx/>
              <a:buNone/>
            </a:pPr>
            <a:r>
              <a:rPr lang="en-US" sz="2400" smtClean="0"/>
              <a:t>       </a:t>
            </a:r>
            <a:r>
              <a:rPr lang="id-ID" sz="2400" b="1" smtClean="0">
                <a:solidFill>
                  <a:srgbClr val="0000CC"/>
                </a:solidFill>
              </a:rPr>
              <a:t>d</a:t>
            </a:r>
            <a:r>
              <a:rPr lang="en-US" sz="2400" b="1" smtClean="0">
                <a:solidFill>
                  <a:srgbClr val="0000CC"/>
                </a:solidFill>
              </a:rPr>
              <a:t>.</a:t>
            </a:r>
            <a:r>
              <a:rPr lang="id-ID" sz="2400" b="1" smtClean="0">
                <a:solidFill>
                  <a:srgbClr val="0000CC"/>
                </a:solidFill>
              </a:rPr>
              <a:t> T</a:t>
            </a:r>
            <a:r>
              <a:rPr lang="en-US" sz="2400" b="1" smtClean="0">
                <a:solidFill>
                  <a:srgbClr val="0000CC"/>
                </a:solidFill>
              </a:rPr>
              <a:t>erjanjian harus dibuat dengan itikad baik.</a:t>
            </a:r>
          </a:p>
          <a:p>
            <a:pPr marL="609600" indent="-609600" eaLnBrk="1" hangingPunct="1">
              <a:lnSpc>
                <a:spcPct val="80000"/>
              </a:lnSpc>
              <a:buFontTx/>
              <a:buNone/>
            </a:pPr>
            <a:r>
              <a:rPr lang="en-US" sz="2400" smtClean="0"/>
              <a:t>            </a:t>
            </a:r>
            <a:r>
              <a:rPr lang="id-ID" sz="2400" smtClean="0"/>
              <a:t>I</a:t>
            </a:r>
            <a:r>
              <a:rPr lang="en-US" sz="2400" smtClean="0"/>
              <a:t>tikad baik dimaksud : suatu perjanjian harus</a:t>
            </a:r>
            <a:endParaRPr lang="id-ID" sz="2400" smtClean="0"/>
          </a:p>
          <a:p>
            <a:pPr marL="609600" indent="-609600" eaLnBrk="1" hangingPunct="1">
              <a:lnSpc>
                <a:spcPct val="80000"/>
              </a:lnSpc>
              <a:buFontTx/>
              <a:buNone/>
            </a:pPr>
            <a:r>
              <a:rPr lang="id-ID" sz="2400" smtClean="0"/>
              <a:t>           </a:t>
            </a:r>
            <a:r>
              <a:rPr lang="en-US" sz="2400" smtClean="0"/>
              <a:t> adil, patut,  tidak boleh melanggar kesusilaan,</a:t>
            </a:r>
            <a:endParaRPr lang="id-ID" sz="2400" smtClean="0"/>
          </a:p>
          <a:p>
            <a:pPr marL="609600" indent="-609600" eaLnBrk="1" hangingPunct="1">
              <a:lnSpc>
                <a:spcPct val="80000"/>
              </a:lnSpc>
              <a:buFontTx/>
              <a:buNone/>
            </a:pPr>
            <a:r>
              <a:rPr lang="id-ID" sz="2400" smtClean="0"/>
              <a:t>           </a:t>
            </a:r>
            <a:r>
              <a:rPr lang="en-US" sz="2400" smtClean="0"/>
              <a:t> tidak boleh  merugikan negara, </a:t>
            </a:r>
            <a:r>
              <a:rPr lang="en-US" sz="2800" b="1" smtClean="0"/>
              <a:t>tidak boleh</a:t>
            </a:r>
            <a:endParaRPr lang="id-ID" sz="2800" b="1" smtClean="0"/>
          </a:p>
          <a:p>
            <a:pPr marL="609600" indent="-609600" eaLnBrk="1" hangingPunct="1">
              <a:lnSpc>
                <a:spcPct val="80000"/>
              </a:lnSpc>
              <a:buFontTx/>
              <a:buNone/>
            </a:pPr>
            <a:r>
              <a:rPr lang="id-ID" sz="2400" smtClean="0"/>
              <a:t>           </a:t>
            </a:r>
            <a:r>
              <a:rPr lang="en-US" sz="2400" smtClean="0"/>
              <a:t> </a:t>
            </a:r>
            <a:r>
              <a:rPr lang="en-US" sz="2800" b="1" smtClean="0"/>
              <a:t>memaksa, </a:t>
            </a:r>
            <a:r>
              <a:rPr lang="en-US" sz="2400" smtClean="0"/>
              <a:t>tidak boleh menipu</a:t>
            </a:r>
          </a:p>
          <a:p>
            <a:pPr marL="609600" indent="-609600" eaLnBrk="1" hangingPunct="1">
              <a:lnSpc>
                <a:spcPct val="80000"/>
              </a:lnSpc>
              <a:buFontTx/>
              <a:buNone/>
            </a:pPr>
            <a:r>
              <a:rPr lang="en-US" sz="2400" smtClean="0"/>
              <a:t>       </a:t>
            </a:r>
            <a:r>
              <a:rPr lang="id-ID" sz="2400" smtClean="0"/>
              <a:t>e</a:t>
            </a:r>
            <a:r>
              <a:rPr lang="en-US" sz="2400" smtClean="0"/>
              <a:t>.  </a:t>
            </a:r>
            <a:r>
              <a:rPr lang="id-ID" sz="2400" b="1" smtClean="0"/>
              <a:t>Negara terdiri : Rakyat, Pemerintah,Wilayah.</a:t>
            </a:r>
          </a:p>
          <a:p>
            <a:pPr marL="609600" indent="-609600" eaLnBrk="1" hangingPunct="1">
              <a:lnSpc>
                <a:spcPct val="80000"/>
              </a:lnSpc>
              <a:buFontTx/>
              <a:buNone/>
            </a:pPr>
            <a:r>
              <a:rPr lang="id-ID" sz="2400" b="1" smtClean="0"/>
              <a:t>        Tidak merugikan Negara berarti tidak boleh</a:t>
            </a:r>
          </a:p>
          <a:p>
            <a:pPr marL="609600" indent="-609600" eaLnBrk="1" hangingPunct="1">
              <a:lnSpc>
                <a:spcPct val="80000"/>
              </a:lnSpc>
              <a:buFontTx/>
              <a:buNone/>
            </a:pPr>
            <a:r>
              <a:rPr lang="id-ID" sz="2400" b="1" smtClean="0"/>
              <a:t>        merugikan Pemerintah, juga tidak boleh meru-</a:t>
            </a:r>
          </a:p>
          <a:p>
            <a:pPr marL="609600" indent="-609600" eaLnBrk="1" hangingPunct="1">
              <a:lnSpc>
                <a:spcPct val="80000"/>
              </a:lnSpc>
              <a:buFontTx/>
              <a:buNone/>
            </a:pPr>
            <a:r>
              <a:rPr lang="id-ID" sz="2400" b="1" smtClean="0"/>
              <a:t>        gikan Rakyat berarti Penyedia jasa bila dalam </a:t>
            </a:r>
          </a:p>
          <a:p>
            <a:pPr marL="609600" indent="-609600" eaLnBrk="1" hangingPunct="1">
              <a:lnSpc>
                <a:spcPct val="80000"/>
              </a:lnSpc>
              <a:buFontTx/>
              <a:buNone/>
            </a:pPr>
            <a:r>
              <a:rPr lang="id-ID" sz="2400" b="1" smtClean="0"/>
              <a:t>             bidang pengadaan barang/jasa)</a:t>
            </a:r>
            <a:endParaRPr lang="en-US" sz="24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457200" y="609600"/>
            <a:ext cx="7848600" cy="5257800"/>
          </a:xfrm>
        </p:spPr>
        <p:txBody>
          <a:bodyPr/>
          <a:lstStyle/>
          <a:p>
            <a:pPr marL="609600" indent="-609600" eaLnBrk="1" hangingPunct="1">
              <a:lnSpc>
                <a:spcPct val="80000"/>
              </a:lnSpc>
              <a:buFontTx/>
              <a:buNone/>
            </a:pPr>
            <a:r>
              <a:rPr lang="en-US" sz="2400" b="1" smtClean="0">
                <a:solidFill>
                  <a:srgbClr val="990000"/>
                </a:solidFill>
              </a:rPr>
              <a:t>f.  </a:t>
            </a:r>
            <a:r>
              <a:rPr lang="en-US" sz="2400" b="1" smtClean="0"/>
              <a:t>Syarat sahnya suatu perjanjian berdasarkan </a:t>
            </a:r>
          </a:p>
          <a:p>
            <a:pPr marL="609600" indent="-609600" eaLnBrk="1" hangingPunct="1">
              <a:lnSpc>
                <a:spcPct val="80000"/>
              </a:lnSpc>
              <a:buFontTx/>
              <a:buNone/>
            </a:pPr>
            <a:r>
              <a:rPr lang="en-US" sz="2400" b="1" smtClean="0"/>
              <a:t>    KUHPerdata pasal 1320</a:t>
            </a:r>
            <a:r>
              <a:rPr lang="id-ID" sz="2400" b="1" smtClean="0"/>
              <a:t> (Lihat skema) :</a:t>
            </a:r>
          </a:p>
          <a:p>
            <a:pPr marL="609600" indent="-609600" eaLnBrk="1" hangingPunct="1">
              <a:lnSpc>
                <a:spcPct val="80000"/>
              </a:lnSpc>
              <a:buFontTx/>
              <a:buNone/>
            </a:pPr>
            <a:endParaRPr lang="en-US" sz="2400" b="1" smtClean="0">
              <a:solidFill>
                <a:srgbClr val="990000"/>
              </a:solidFill>
            </a:endParaRPr>
          </a:p>
          <a:p>
            <a:pPr marL="609600" indent="-609600" eaLnBrk="1" hangingPunct="1">
              <a:lnSpc>
                <a:spcPct val="80000"/>
              </a:lnSpc>
              <a:buFontTx/>
              <a:buNone/>
            </a:pPr>
            <a:r>
              <a:rPr lang="en-US" sz="2000" smtClean="0"/>
              <a:t>    </a:t>
            </a:r>
            <a:r>
              <a:rPr lang="id-ID" sz="2000" smtClean="0"/>
              <a:t> </a:t>
            </a:r>
            <a:r>
              <a:rPr lang="en-US" sz="2000" smtClean="0"/>
              <a:t> </a:t>
            </a:r>
            <a:r>
              <a:rPr lang="id-ID" sz="2000" smtClean="0"/>
              <a:t> </a:t>
            </a:r>
            <a:r>
              <a:rPr lang="en-US" sz="1800" smtClean="0">
                <a:solidFill>
                  <a:srgbClr val="0000CC"/>
                </a:solidFill>
              </a:rPr>
              <a:t>1). </a:t>
            </a:r>
            <a:r>
              <a:rPr lang="en-US" sz="1800" b="1" smtClean="0">
                <a:solidFill>
                  <a:srgbClr val="0000CC"/>
                </a:solidFill>
              </a:rPr>
              <a:t>Kesepakatan mereka yang mengikatkan dirinya</a:t>
            </a:r>
            <a:r>
              <a:rPr lang="id-ID" sz="1800" b="1" smtClean="0">
                <a:solidFill>
                  <a:srgbClr val="0000CC"/>
                </a:solidFill>
              </a:rPr>
              <a:t>/ijab khobul</a:t>
            </a:r>
            <a:endParaRPr lang="en-US" sz="1800" b="1" smtClean="0">
              <a:solidFill>
                <a:srgbClr val="0000CC"/>
              </a:solidFill>
            </a:endParaRPr>
          </a:p>
          <a:p>
            <a:pPr marL="609600" indent="-609600" eaLnBrk="1" hangingPunct="1">
              <a:lnSpc>
                <a:spcPct val="80000"/>
              </a:lnSpc>
              <a:buFontTx/>
              <a:buNone/>
            </a:pPr>
            <a:r>
              <a:rPr lang="en-US" sz="1800" smtClean="0">
                <a:solidFill>
                  <a:srgbClr val="0000CC"/>
                </a:solidFill>
              </a:rPr>
              <a:t>      </a:t>
            </a:r>
            <a:r>
              <a:rPr lang="id-ID" sz="1800" smtClean="0">
                <a:solidFill>
                  <a:srgbClr val="0000CC"/>
                </a:solidFill>
              </a:rPr>
              <a:t>  </a:t>
            </a:r>
            <a:r>
              <a:rPr lang="en-US" sz="1800" smtClean="0">
                <a:solidFill>
                  <a:srgbClr val="0000CC"/>
                </a:solidFill>
              </a:rPr>
              <a:t>     ( tidak dibuat dengan paksaan atau penipuan )</a:t>
            </a:r>
          </a:p>
          <a:p>
            <a:pPr marL="609600" indent="-609600" eaLnBrk="1" hangingPunct="1">
              <a:lnSpc>
                <a:spcPct val="80000"/>
              </a:lnSpc>
              <a:buFontTx/>
              <a:buNone/>
            </a:pPr>
            <a:r>
              <a:rPr lang="en-US" sz="1800" smtClean="0">
                <a:solidFill>
                  <a:srgbClr val="0000CC"/>
                </a:solidFill>
              </a:rPr>
              <a:t>     </a:t>
            </a:r>
            <a:r>
              <a:rPr lang="id-ID" sz="1800" smtClean="0">
                <a:solidFill>
                  <a:srgbClr val="0000CC"/>
                </a:solidFill>
              </a:rPr>
              <a:t>  </a:t>
            </a:r>
            <a:r>
              <a:rPr lang="en-US" sz="1800" smtClean="0">
                <a:solidFill>
                  <a:srgbClr val="0000CC"/>
                </a:solidFill>
              </a:rPr>
              <a:t> 2). </a:t>
            </a:r>
            <a:r>
              <a:rPr lang="en-US" sz="1800" b="1" smtClean="0">
                <a:solidFill>
                  <a:srgbClr val="0000CC"/>
                </a:solidFill>
              </a:rPr>
              <a:t>Kecakapan untuk membuat suatu perikatan</a:t>
            </a:r>
          </a:p>
          <a:p>
            <a:pPr marL="609600" indent="-609600" eaLnBrk="1" hangingPunct="1">
              <a:lnSpc>
                <a:spcPct val="80000"/>
              </a:lnSpc>
              <a:buFontTx/>
              <a:buNone/>
            </a:pPr>
            <a:r>
              <a:rPr lang="en-US" sz="1800" smtClean="0">
                <a:solidFill>
                  <a:srgbClr val="0000CC"/>
                </a:solidFill>
              </a:rPr>
              <a:t>           </a:t>
            </a:r>
            <a:r>
              <a:rPr lang="id-ID" sz="1800" smtClean="0">
                <a:solidFill>
                  <a:srgbClr val="0000CC"/>
                </a:solidFill>
              </a:rPr>
              <a:t>  </a:t>
            </a:r>
            <a:r>
              <a:rPr lang="en-US" sz="1800" smtClean="0">
                <a:solidFill>
                  <a:srgbClr val="0000CC"/>
                </a:solidFill>
              </a:rPr>
              <a:t>(sudah dewasa</a:t>
            </a:r>
            <a:r>
              <a:rPr lang="id-ID" sz="1800" smtClean="0">
                <a:solidFill>
                  <a:srgbClr val="0000CC"/>
                </a:solidFill>
              </a:rPr>
              <a:t>, tidak dibawah pengampuan</a:t>
            </a:r>
            <a:r>
              <a:rPr lang="en-US" sz="1800" smtClean="0">
                <a:solidFill>
                  <a:srgbClr val="0000CC"/>
                </a:solidFill>
              </a:rPr>
              <a:t>) </a:t>
            </a:r>
          </a:p>
          <a:p>
            <a:pPr marL="609600" indent="-609600" eaLnBrk="1" hangingPunct="1">
              <a:lnSpc>
                <a:spcPct val="80000"/>
              </a:lnSpc>
              <a:buFontTx/>
              <a:buNone/>
            </a:pPr>
            <a:r>
              <a:rPr lang="en-US" sz="1800" smtClean="0"/>
              <a:t>     </a:t>
            </a:r>
            <a:r>
              <a:rPr lang="id-ID" sz="1800" smtClean="0"/>
              <a:t>  </a:t>
            </a:r>
            <a:r>
              <a:rPr lang="en-US" sz="1800" smtClean="0"/>
              <a:t> </a:t>
            </a:r>
            <a:r>
              <a:rPr lang="en-US" sz="1800" smtClean="0">
                <a:solidFill>
                  <a:srgbClr val="C00000"/>
                </a:solidFill>
              </a:rPr>
              <a:t>3). </a:t>
            </a:r>
            <a:r>
              <a:rPr lang="en-US" sz="1800" b="1" smtClean="0">
                <a:solidFill>
                  <a:srgbClr val="C00000"/>
                </a:solidFill>
              </a:rPr>
              <a:t>Suatu pokok persoalan tertentu</a:t>
            </a:r>
            <a:r>
              <a:rPr lang="id-ID" sz="1800" b="1" smtClean="0">
                <a:solidFill>
                  <a:srgbClr val="C00000"/>
                </a:solidFill>
              </a:rPr>
              <a:t> (utk sesuatu hal)</a:t>
            </a:r>
            <a:endParaRPr lang="en-US" sz="1800" b="1" smtClean="0">
              <a:solidFill>
                <a:srgbClr val="C00000"/>
              </a:solidFill>
            </a:endParaRPr>
          </a:p>
          <a:p>
            <a:pPr marL="609600" indent="-609600" eaLnBrk="1" hangingPunct="1">
              <a:lnSpc>
                <a:spcPct val="80000"/>
              </a:lnSpc>
              <a:buFontTx/>
              <a:buNone/>
            </a:pPr>
            <a:r>
              <a:rPr lang="en-US" sz="1800" smtClean="0">
                <a:solidFill>
                  <a:srgbClr val="C00000"/>
                </a:solidFill>
              </a:rPr>
              <a:t>       </a:t>
            </a:r>
            <a:r>
              <a:rPr lang="id-ID" sz="1800" smtClean="0">
                <a:solidFill>
                  <a:srgbClr val="C00000"/>
                </a:solidFill>
              </a:rPr>
              <a:t> </a:t>
            </a:r>
            <a:r>
              <a:rPr lang="en-US" sz="1800" smtClean="0">
                <a:solidFill>
                  <a:srgbClr val="C00000"/>
                </a:solidFill>
              </a:rPr>
              <a:t> </a:t>
            </a:r>
            <a:r>
              <a:rPr lang="id-ID" sz="1800" smtClean="0">
                <a:solidFill>
                  <a:srgbClr val="C00000"/>
                </a:solidFill>
              </a:rPr>
              <a:t> </a:t>
            </a:r>
            <a:r>
              <a:rPr lang="en-US" sz="1800" smtClean="0">
                <a:solidFill>
                  <a:srgbClr val="C00000"/>
                </a:solidFill>
              </a:rPr>
              <a:t>   (hak dan kewajiban harus jelas)</a:t>
            </a:r>
          </a:p>
          <a:p>
            <a:pPr marL="609600" indent="-609600" eaLnBrk="1" hangingPunct="1">
              <a:lnSpc>
                <a:spcPct val="80000"/>
              </a:lnSpc>
              <a:buFontTx/>
              <a:buNone/>
            </a:pPr>
            <a:r>
              <a:rPr lang="en-US" sz="1800" smtClean="0">
                <a:solidFill>
                  <a:srgbClr val="C00000"/>
                </a:solidFill>
              </a:rPr>
              <a:t>     </a:t>
            </a:r>
            <a:r>
              <a:rPr lang="id-ID" sz="1800" smtClean="0">
                <a:solidFill>
                  <a:srgbClr val="C00000"/>
                </a:solidFill>
              </a:rPr>
              <a:t>  </a:t>
            </a:r>
            <a:r>
              <a:rPr lang="en-US" sz="1800" smtClean="0">
                <a:solidFill>
                  <a:srgbClr val="C00000"/>
                </a:solidFill>
              </a:rPr>
              <a:t> 4). </a:t>
            </a:r>
            <a:r>
              <a:rPr lang="en-US" sz="1800" b="1" smtClean="0">
                <a:solidFill>
                  <a:srgbClr val="C00000"/>
                </a:solidFill>
              </a:rPr>
              <a:t>Suatu sebab yang tidak terlarang</a:t>
            </a:r>
            <a:r>
              <a:rPr lang="id-ID" sz="1800" b="1" smtClean="0">
                <a:solidFill>
                  <a:srgbClr val="C00000"/>
                </a:solidFill>
              </a:rPr>
              <a:t>/halal</a:t>
            </a:r>
            <a:endParaRPr lang="en-US" sz="1800" b="1" smtClean="0">
              <a:solidFill>
                <a:srgbClr val="C00000"/>
              </a:solidFill>
            </a:endParaRPr>
          </a:p>
          <a:p>
            <a:pPr marL="609600" indent="-609600" eaLnBrk="1" hangingPunct="1">
              <a:lnSpc>
                <a:spcPct val="80000"/>
              </a:lnSpc>
              <a:buFontTx/>
              <a:buNone/>
            </a:pPr>
            <a:r>
              <a:rPr lang="en-US" sz="1800" smtClean="0">
                <a:solidFill>
                  <a:srgbClr val="C00000"/>
                </a:solidFill>
              </a:rPr>
              <a:t>         </a:t>
            </a:r>
            <a:r>
              <a:rPr lang="id-ID" sz="1800" smtClean="0">
                <a:solidFill>
                  <a:srgbClr val="C00000"/>
                </a:solidFill>
              </a:rPr>
              <a:t> </a:t>
            </a:r>
            <a:r>
              <a:rPr lang="en-US" sz="1800" smtClean="0">
                <a:solidFill>
                  <a:srgbClr val="C00000"/>
                </a:solidFill>
              </a:rPr>
              <a:t> </a:t>
            </a:r>
            <a:r>
              <a:rPr lang="id-ID" sz="1800" smtClean="0">
                <a:solidFill>
                  <a:srgbClr val="C00000"/>
                </a:solidFill>
              </a:rPr>
              <a:t> </a:t>
            </a:r>
            <a:r>
              <a:rPr lang="en-US" sz="1800" smtClean="0">
                <a:solidFill>
                  <a:srgbClr val="C00000"/>
                </a:solidFill>
              </a:rPr>
              <a:t> (isi perjanjian harus jelas, tidak mengandung kepalsuan /</a:t>
            </a:r>
          </a:p>
          <a:p>
            <a:pPr marL="609600" indent="-609600" eaLnBrk="1" hangingPunct="1">
              <a:lnSpc>
                <a:spcPct val="80000"/>
              </a:lnSpc>
              <a:buFontTx/>
              <a:buNone/>
            </a:pPr>
            <a:r>
              <a:rPr lang="en-US" sz="1800" smtClean="0">
                <a:solidFill>
                  <a:srgbClr val="C00000"/>
                </a:solidFill>
              </a:rPr>
              <a:t>          </a:t>
            </a:r>
            <a:r>
              <a:rPr lang="id-ID" sz="1800" smtClean="0">
                <a:solidFill>
                  <a:srgbClr val="C00000"/>
                </a:solidFill>
              </a:rPr>
              <a:t> </a:t>
            </a:r>
            <a:r>
              <a:rPr lang="en-US" sz="1800" smtClean="0">
                <a:solidFill>
                  <a:srgbClr val="C00000"/>
                </a:solidFill>
              </a:rPr>
              <a:t> </a:t>
            </a:r>
            <a:r>
              <a:rPr lang="id-ID" sz="1800" smtClean="0">
                <a:solidFill>
                  <a:srgbClr val="C00000"/>
                </a:solidFill>
              </a:rPr>
              <a:t> </a:t>
            </a:r>
            <a:r>
              <a:rPr lang="en-US" sz="1800" smtClean="0">
                <a:solidFill>
                  <a:srgbClr val="C00000"/>
                </a:solidFill>
              </a:rPr>
              <a:t>yang  terlarang, bertentangan dengan kesusilaan / </a:t>
            </a:r>
          </a:p>
          <a:p>
            <a:pPr marL="609600" indent="-609600" eaLnBrk="1" hangingPunct="1">
              <a:lnSpc>
                <a:spcPct val="80000"/>
              </a:lnSpc>
              <a:buFontTx/>
              <a:buNone/>
            </a:pPr>
            <a:r>
              <a:rPr lang="en-US" sz="1800" smtClean="0">
                <a:solidFill>
                  <a:srgbClr val="C00000"/>
                </a:solidFill>
              </a:rPr>
              <a:t>          </a:t>
            </a:r>
            <a:r>
              <a:rPr lang="id-ID" sz="1800" smtClean="0">
                <a:solidFill>
                  <a:srgbClr val="C00000"/>
                </a:solidFill>
              </a:rPr>
              <a:t>  </a:t>
            </a:r>
            <a:r>
              <a:rPr lang="en-US" sz="1800" smtClean="0">
                <a:solidFill>
                  <a:srgbClr val="C00000"/>
                </a:solidFill>
              </a:rPr>
              <a:t> kepentingan umum)</a:t>
            </a:r>
          </a:p>
          <a:p>
            <a:pPr marL="609600" indent="-609600" eaLnBrk="1" hangingPunct="1">
              <a:lnSpc>
                <a:spcPct val="80000"/>
              </a:lnSpc>
              <a:buFontTx/>
              <a:buNone/>
            </a:pPr>
            <a:r>
              <a:rPr lang="en-US" sz="1800" smtClean="0"/>
              <a:t>      </a:t>
            </a:r>
            <a:r>
              <a:rPr lang="id-ID" sz="1800" smtClean="0"/>
              <a:t>  </a:t>
            </a:r>
            <a:r>
              <a:rPr lang="en-US" sz="1600" smtClean="0"/>
              <a:t>Bila syarat 1). dan 2). tidak dipenuhi, </a:t>
            </a:r>
            <a:r>
              <a:rPr lang="en-US" sz="2000" b="1" i="1" smtClean="0">
                <a:solidFill>
                  <a:srgbClr val="0000CC"/>
                </a:solidFill>
              </a:rPr>
              <a:t>maka perjanjian dapat</a:t>
            </a:r>
          </a:p>
          <a:p>
            <a:pPr marL="609600" indent="-609600" eaLnBrk="1" hangingPunct="1">
              <a:lnSpc>
                <a:spcPct val="80000"/>
              </a:lnSpc>
              <a:buFontTx/>
              <a:buNone/>
            </a:pPr>
            <a:r>
              <a:rPr lang="en-US" sz="2000" b="1" i="1" smtClean="0">
                <a:solidFill>
                  <a:srgbClr val="0000CC"/>
                </a:solidFill>
              </a:rPr>
              <a:t>    </a:t>
            </a:r>
            <a:r>
              <a:rPr lang="id-ID" sz="2000" b="1" i="1" smtClean="0">
                <a:solidFill>
                  <a:srgbClr val="0000CC"/>
                </a:solidFill>
              </a:rPr>
              <a:t> </a:t>
            </a:r>
            <a:r>
              <a:rPr lang="en-US" sz="2000" b="1" i="1" smtClean="0">
                <a:solidFill>
                  <a:srgbClr val="0000CC"/>
                </a:solidFill>
              </a:rPr>
              <a:t>dibatalkan di pengadilan (syarat subye</a:t>
            </a:r>
            <a:r>
              <a:rPr lang="id-ID" sz="2000" b="1" i="1" smtClean="0">
                <a:solidFill>
                  <a:srgbClr val="0000CC"/>
                </a:solidFill>
              </a:rPr>
              <a:t>k</a:t>
            </a:r>
            <a:r>
              <a:rPr lang="en-US" sz="2000" b="1" i="1" smtClean="0">
                <a:solidFill>
                  <a:srgbClr val="0000CC"/>
                </a:solidFill>
              </a:rPr>
              <a:t>tif)</a:t>
            </a:r>
          </a:p>
          <a:p>
            <a:pPr marL="609600" indent="-609600" eaLnBrk="1" hangingPunct="1">
              <a:lnSpc>
                <a:spcPct val="80000"/>
              </a:lnSpc>
              <a:buFontTx/>
              <a:buNone/>
            </a:pPr>
            <a:r>
              <a:rPr lang="en-US" sz="1600" smtClean="0"/>
              <a:t>      </a:t>
            </a:r>
            <a:r>
              <a:rPr lang="id-ID" sz="1600" smtClean="0"/>
              <a:t>    </a:t>
            </a:r>
            <a:r>
              <a:rPr lang="en-US" sz="1600" smtClean="0"/>
              <a:t>Bila syarat 3). Dan 4). Tidak dipenuhi</a:t>
            </a:r>
            <a:r>
              <a:rPr lang="en-US" sz="1800" smtClean="0"/>
              <a:t>, </a:t>
            </a:r>
            <a:r>
              <a:rPr lang="en-US" sz="1800" b="1" i="1" smtClean="0">
                <a:solidFill>
                  <a:srgbClr val="C00000"/>
                </a:solidFill>
              </a:rPr>
              <a:t>maka perjanjian batal demi</a:t>
            </a:r>
          </a:p>
          <a:p>
            <a:pPr marL="609600" indent="-609600" eaLnBrk="1" hangingPunct="1">
              <a:lnSpc>
                <a:spcPct val="80000"/>
              </a:lnSpc>
              <a:buFontTx/>
              <a:buNone/>
            </a:pPr>
            <a:r>
              <a:rPr lang="en-US" sz="1800" b="1" i="1" smtClean="0">
                <a:solidFill>
                  <a:srgbClr val="C00000"/>
                </a:solidFill>
              </a:rPr>
              <a:t>    </a:t>
            </a:r>
            <a:r>
              <a:rPr lang="id-ID" sz="1800" b="1" i="1" smtClean="0">
                <a:solidFill>
                  <a:srgbClr val="C00000"/>
                </a:solidFill>
              </a:rPr>
              <a:t>  </a:t>
            </a:r>
            <a:r>
              <a:rPr lang="en-US" sz="1800" b="1" i="1" smtClean="0">
                <a:solidFill>
                  <a:srgbClr val="C00000"/>
                </a:solidFill>
              </a:rPr>
              <a:t>hukum, tanpa harus dibatalkan di pengadilan.(syarat obyektif)</a:t>
            </a:r>
          </a:p>
          <a:p>
            <a:pPr marL="609600" indent="-609600" eaLnBrk="1" hangingPunct="1">
              <a:lnSpc>
                <a:spcPct val="80000"/>
              </a:lnSpc>
              <a:buFontTx/>
              <a:buNone/>
            </a:pPr>
            <a:r>
              <a:rPr lang="en-US" sz="1600" b="1" smtClean="0">
                <a:solidFill>
                  <a:srgbClr val="0000CC"/>
                </a:solidFill>
              </a:rPr>
              <a:t>   </a:t>
            </a:r>
          </a:p>
          <a:p>
            <a:pPr marL="609600" indent="-609600" eaLnBrk="1" hangingPunct="1">
              <a:lnSpc>
                <a:spcPct val="80000"/>
              </a:lnSpc>
              <a:buFontTx/>
              <a:buNone/>
            </a:pPr>
            <a:r>
              <a:rPr lang="en-US" sz="1800" b="1" smtClean="0">
                <a:solidFill>
                  <a:srgbClr val="800000"/>
                </a:solidFill>
              </a:rPr>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358775" y="3810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716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solidFill>
                  <a:srgbClr val="CC0000"/>
                </a:solidFill>
              </a:rPr>
              <a:t>    </a:t>
            </a:r>
            <a:r>
              <a:rPr lang="id-ID">
                <a:solidFill>
                  <a:srgbClr val="CC0000"/>
                </a:solidFill>
              </a:rPr>
              <a:t>Syarat </a:t>
            </a:r>
            <a:r>
              <a:rPr lang="en-US">
                <a:solidFill>
                  <a:srgbClr val="CC0000"/>
                </a:solidFill>
              </a:rPr>
              <a:t>s</a:t>
            </a:r>
            <a:r>
              <a:rPr lang="id-ID">
                <a:solidFill>
                  <a:srgbClr val="CC0000"/>
                </a:solidFill>
              </a:rPr>
              <a:t>ahnya </a:t>
            </a:r>
            <a:r>
              <a:rPr lang="en-US">
                <a:solidFill>
                  <a:srgbClr val="CC0000"/>
                </a:solidFill>
              </a:rPr>
              <a:t>suatu </a:t>
            </a:r>
            <a:r>
              <a:rPr lang="id-ID">
                <a:solidFill>
                  <a:srgbClr val="CC0000"/>
                </a:solidFill>
              </a:rPr>
              <a:t>Perjajian</a:t>
            </a:r>
            <a:endParaRPr lang="en-US">
              <a:solidFill>
                <a:srgbClr val="CC0000"/>
              </a:solidFill>
            </a:endParaRPr>
          </a:p>
          <a:p>
            <a:pPr eaLnBrk="1" hangingPunct="1">
              <a:spcBef>
                <a:spcPct val="0"/>
              </a:spcBef>
              <a:buFontTx/>
              <a:buNone/>
            </a:pPr>
            <a:r>
              <a:rPr lang="en-US">
                <a:solidFill>
                  <a:srgbClr val="CC0000"/>
                </a:solidFill>
              </a:rPr>
              <a:t>          </a:t>
            </a:r>
            <a:r>
              <a:rPr lang="en-US" sz="2800"/>
              <a:t>( pasal 1320 KUHPerdata )</a:t>
            </a:r>
          </a:p>
        </p:txBody>
      </p:sp>
      <p:sp>
        <p:nvSpPr>
          <p:cNvPr id="63491" name="AutoShape 8"/>
          <p:cNvSpPr>
            <a:spLocks noChangeArrowheads="1"/>
          </p:cNvSpPr>
          <p:nvPr/>
        </p:nvSpPr>
        <p:spPr bwMode="auto">
          <a:xfrm>
            <a:off x="2133600" y="1714500"/>
            <a:ext cx="3276600" cy="685800"/>
          </a:xfrm>
          <a:prstGeom prst="flowChartAlternateProcess">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d-ID" sz="1600"/>
              <a:t>Kesepakatan </a:t>
            </a:r>
            <a:r>
              <a:rPr lang="en-US" sz="1600"/>
              <a:t>para pihak/Tidak </a:t>
            </a:r>
          </a:p>
          <a:p>
            <a:pPr eaLnBrk="1" hangingPunct="1">
              <a:spcBef>
                <a:spcPct val="0"/>
              </a:spcBef>
              <a:buFontTx/>
              <a:buNone/>
            </a:pPr>
            <a:r>
              <a:rPr lang="en-US" sz="1600" i="1"/>
              <a:t>terpaksa </a:t>
            </a:r>
            <a:r>
              <a:rPr lang="id-ID" sz="1600" i="1"/>
              <a:t>(consensus  of people)</a:t>
            </a:r>
            <a:endParaRPr lang="en-US" sz="1600" i="1"/>
          </a:p>
        </p:txBody>
      </p:sp>
      <p:sp>
        <p:nvSpPr>
          <p:cNvPr id="63492" name="AutoShape 9"/>
          <p:cNvSpPr>
            <a:spLocks noChangeArrowheads="1"/>
          </p:cNvSpPr>
          <p:nvPr/>
        </p:nvSpPr>
        <p:spPr bwMode="auto">
          <a:xfrm>
            <a:off x="2133600" y="2724150"/>
            <a:ext cx="3200400" cy="762000"/>
          </a:xfrm>
          <a:prstGeom prst="flowChartAlternateProcess">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600"/>
              <a:t>C</a:t>
            </a:r>
            <a:r>
              <a:rPr lang="id-ID" sz="1600"/>
              <a:t>akap</a:t>
            </a:r>
            <a:r>
              <a:rPr lang="en-US" sz="1600"/>
              <a:t>/dewasa</a:t>
            </a:r>
            <a:r>
              <a:rPr lang="id-ID" sz="1600"/>
              <a:t> </a:t>
            </a:r>
            <a:r>
              <a:rPr lang="en-US" sz="1600" b="0"/>
              <a:t>utk membuat</a:t>
            </a:r>
          </a:p>
          <a:p>
            <a:pPr eaLnBrk="1" hangingPunct="1">
              <a:spcBef>
                <a:spcPct val="0"/>
              </a:spcBef>
              <a:buFontTx/>
              <a:buNone/>
            </a:pPr>
            <a:r>
              <a:rPr lang="en-US" sz="1600" b="0"/>
              <a:t>Perjanjian </a:t>
            </a:r>
            <a:r>
              <a:rPr lang="id-ID" sz="1600" b="0" i="1"/>
              <a:t>(personal capacity)</a:t>
            </a:r>
            <a:endParaRPr lang="en-US" sz="1600" b="0" i="1"/>
          </a:p>
        </p:txBody>
      </p:sp>
      <p:sp>
        <p:nvSpPr>
          <p:cNvPr id="63493" name="AutoShape 10"/>
          <p:cNvSpPr>
            <a:spLocks noChangeArrowheads="1"/>
          </p:cNvSpPr>
          <p:nvPr/>
        </p:nvSpPr>
        <p:spPr bwMode="auto">
          <a:xfrm>
            <a:off x="2152650" y="5105400"/>
            <a:ext cx="3181350" cy="609600"/>
          </a:xfrm>
          <a:prstGeom prst="flowChartAlternateProcess">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600"/>
              <a:t>u/ Suatu </a:t>
            </a:r>
            <a:r>
              <a:rPr lang="id-ID" sz="1600"/>
              <a:t>Sebab yang Halal </a:t>
            </a:r>
            <a:endParaRPr lang="en-US" sz="1600"/>
          </a:p>
          <a:p>
            <a:pPr eaLnBrk="1" hangingPunct="1">
              <a:spcBef>
                <a:spcPct val="0"/>
              </a:spcBef>
              <a:buFontTx/>
              <a:buNone/>
            </a:pPr>
            <a:r>
              <a:rPr lang="id-ID" sz="1600" i="1"/>
              <a:t>(legality)</a:t>
            </a:r>
            <a:endParaRPr lang="en-US" sz="1600" i="1"/>
          </a:p>
        </p:txBody>
      </p:sp>
      <p:sp>
        <p:nvSpPr>
          <p:cNvPr id="63494" name="AutoShape 11"/>
          <p:cNvSpPr>
            <a:spLocks noChangeArrowheads="1"/>
          </p:cNvSpPr>
          <p:nvPr/>
        </p:nvSpPr>
        <p:spPr bwMode="auto">
          <a:xfrm>
            <a:off x="2152650" y="3752850"/>
            <a:ext cx="3181350" cy="838200"/>
          </a:xfrm>
          <a:prstGeom prst="flowChartAlternateProcess">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600"/>
              <a:t>Obyek perjanjian u/ Suatu </a:t>
            </a:r>
            <a:r>
              <a:rPr lang="id-ID" sz="1600"/>
              <a:t>Hal </a:t>
            </a:r>
            <a:endParaRPr lang="en-US" sz="1600"/>
          </a:p>
          <a:p>
            <a:pPr eaLnBrk="1" hangingPunct="1">
              <a:spcBef>
                <a:spcPct val="0"/>
              </a:spcBef>
              <a:buFontTx/>
              <a:buNone/>
            </a:pPr>
            <a:r>
              <a:rPr lang="id-ID" sz="1600"/>
              <a:t>tertentu </a:t>
            </a:r>
            <a:r>
              <a:rPr lang="id-ID" sz="1600" i="1"/>
              <a:t>(certainty of terms</a:t>
            </a:r>
            <a:r>
              <a:rPr lang="id-ID" sz="1800" i="1"/>
              <a:t>)</a:t>
            </a:r>
            <a:endParaRPr lang="en-US" sz="1800" i="1"/>
          </a:p>
        </p:txBody>
      </p:sp>
      <p:sp>
        <p:nvSpPr>
          <p:cNvPr id="63495" name="Arc 14"/>
          <p:cNvSpPr>
            <a:spLocks/>
          </p:cNvSpPr>
          <p:nvPr/>
        </p:nvSpPr>
        <p:spPr bwMode="auto">
          <a:xfrm>
            <a:off x="5334000" y="2043113"/>
            <a:ext cx="457200" cy="1219200"/>
          </a:xfrm>
          <a:custGeom>
            <a:avLst/>
            <a:gdLst>
              <a:gd name="T0" fmla="*/ 2147483646 w 21624"/>
              <a:gd name="T1" fmla="*/ 0 h 43200"/>
              <a:gd name="T2" fmla="*/ 0 w 21624"/>
              <a:gd name="T3" fmla="*/ 2147483646 h 43200"/>
              <a:gd name="T4" fmla="*/ 2147483646 w 21624"/>
              <a:gd name="T5" fmla="*/ 2147483646 h 43200"/>
              <a:gd name="T6" fmla="*/ 0 60000 65536"/>
              <a:gd name="T7" fmla="*/ 0 60000 65536"/>
              <a:gd name="T8" fmla="*/ 0 60000 65536"/>
              <a:gd name="T9" fmla="*/ 0 w 21624"/>
              <a:gd name="T10" fmla="*/ 0 h 43200"/>
              <a:gd name="T11" fmla="*/ 21624 w 21624"/>
              <a:gd name="T12" fmla="*/ 43200 h 43200"/>
            </a:gdLst>
            <a:ahLst/>
            <a:cxnLst>
              <a:cxn ang="T6">
                <a:pos x="T0" y="T1"/>
              </a:cxn>
              <a:cxn ang="T7">
                <a:pos x="T2" y="T3"/>
              </a:cxn>
              <a:cxn ang="T8">
                <a:pos x="T4" y="T5"/>
              </a:cxn>
            </a:cxnLst>
            <a:rect l="T9" t="T10" r="T11" b="T12"/>
            <a:pathLst>
              <a:path w="21624" h="43200" fill="none" extrusionOk="0">
                <a:moveTo>
                  <a:pt x="23" y="0"/>
                </a:moveTo>
                <a:cubicBezTo>
                  <a:pt x="11953" y="0"/>
                  <a:pt x="21624" y="9670"/>
                  <a:pt x="21624" y="21600"/>
                </a:cubicBezTo>
                <a:cubicBezTo>
                  <a:pt x="21624" y="33529"/>
                  <a:pt x="11953" y="43200"/>
                  <a:pt x="24" y="43200"/>
                </a:cubicBezTo>
                <a:cubicBezTo>
                  <a:pt x="16" y="43200"/>
                  <a:pt x="8" y="43199"/>
                  <a:pt x="0" y="43199"/>
                </a:cubicBezTo>
              </a:path>
              <a:path w="21624" h="43200" stroke="0" extrusionOk="0">
                <a:moveTo>
                  <a:pt x="23" y="0"/>
                </a:moveTo>
                <a:cubicBezTo>
                  <a:pt x="11953" y="0"/>
                  <a:pt x="21624" y="9670"/>
                  <a:pt x="21624" y="21600"/>
                </a:cubicBezTo>
                <a:cubicBezTo>
                  <a:pt x="21624" y="33529"/>
                  <a:pt x="11953" y="43200"/>
                  <a:pt x="24" y="43200"/>
                </a:cubicBezTo>
                <a:cubicBezTo>
                  <a:pt x="16" y="43200"/>
                  <a:pt x="8" y="43199"/>
                  <a:pt x="0" y="43199"/>
                </a:cubicBezTo>
                <a:lnTo>
                  <a:pt x="24" y="21600"/>
                </a:lnTo>
                <a:lnTo>
                  <a:pt x="23" y="0"/>
                </a:lnTo>
                <a:close/>
              </a:path>
            </a:pathLst>
          </a:cu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id-ID"/>
          </a:p>
        </p:txBody>
      </p:sp>
      <p:sp>
        <p:nvSpPr>
          <p:cNvPr id="63496" name="Arc 15"/>
          <p:cNvSpPr>
            <a:spLocks/>
          </p:cNvSpPr>
          <p:nvPr/>
        </p:nvSpPr>
        <p:spPr bwMode="auto">
          <a:xfrm>
            <a:off x="5334000" y="4171950"/>
            <a:ext cx="457200" cy="1143000"/>
          </a:xfrm>
          <a:custGeom>
            <a:avLst/>
            <a:gdLst>
              <a:gd name="T0" fmla="*/ 2147483646 w 21624"/>
              <a:gd name="T1" fmla="*/ 0 h 43200"/>
              <a:gd name="T2" fmla="*/ 0 w 21624"/>
              <a:gd name="T3" fmla="*/ 2147483646 h 43200"/>
              <a:gd name="T4" fmla="*/ 2147483646 w 21624"/>
              <a:gd name="T5" fmla="*/ 2147483646 h 43200"/>
              <a:gd name="T6" fmla="*/ 0 60000 65536"/>
              <a:gd name="T7" fmla="*/ 0 60000 65536"/>
              <a:gd name="T8" fmla="*/ 0 60000 65536"/>
              <a:gd name="T9" fmla="*/ 0 w 21624"/>
              <a:gd name="T10" fmla="*/ 0 h 43200"/>
              <a:gd name="T11" fmla="*/ 21624 w 21624"/>
              <a:gd name="T12" fmla="*/ 43200 h 43200"/>
            </a:gdLst>
            <a:ahLst/>
            <a:cxnLst>
              <a:cxn ang="T6">
                <a:pos x="T0" y="T1"/>
              </a:cxn>
              <a:cxn ang="T7">
                <a:pos x="T2" y="T3"/>
              </a:cxn>
              <a:cxn ang="T8">
                <a:pos x="T4" y="T5"/>
              </a:cxn>
            </a:cxnLst>
            <a:rect l="T9" t="T10" r="T11" b="T12"/>
            <a:pathLst>
              <a:path w="21624" h="43200" fill="none" extrusionOk="0">
                <a:moveTo>
                  <a:pt x="23" y="0"/>
                </a:moveTo>
                <a:cubicBezTo>
                  <a:pt x="11953" y="0"/>
                  <a:pt x="21624" y="9670"/>
                  <a:pt x="21624" y="21600"/>
                </a:cubicBezTo>
                <a:cubicBezTo>
                  <a:pt x="21624" y="33529"/>
                  <a:pt x="11953" y="43200"/>
                  <a:pt x="24" y="43200"/>
                </a:cubicBezTo>
                <a:cubicBezTo>
                  <a:pt x="16" y="43200"/>
                  <a:pt x="8" y="43199"/>
                  <a:pt x="0" y="43199"/>
                </a:cubicBezTo>
              </a:path>
              <a:path w="21624" h="43200" stroke="0" extrusionOk="0">
                <a:moveTo>
                  <a:pt x="23" y="0"/>
                </a:moveTo>
                <a:cubicBezTo>
                  <a:pt x="11953" y="0"/>
                  <a:pt x="21624" y="9670"/>
                  <a:pt x="21624" y="21600"/>
                </a:cubicBezTo>
                <a:cubicBezTo>
                  <a:pt x="21624" y="33529"/>
                  <a:pt x="11953" y="43200"/>
                  <a:pt x="24" y="43200"/>
                </a:cubicBezTo>
                <a:cubicBezTo>
                  <a:pt x="16" y="43200"/>
                  <a:pt x="8" y="43199"/>
                  <a:pt x="0" y="43199"/>
                </a:cubicBezTo>
                <a:lnTo>
                  <a:pt x="24" y="21600"/>
                </a:lnTo>
                <a:lnTo>
                  <a:pt x="23" y="0"/>
                </a:lnTo>
                <a:close/>
              </a:path>
            </a:pathLst>
          </a:cu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id-ID"/>
          </a:p>
        </p:txBody>
      </p:sp>
      <p:sp>
        <p:nvSpPr>
          <p:cNvPr id="63497" name="Text Box 16"/>
          <p:cNvSpPr txBox="1">
            <a:spLocks noChangeArrowheads="1"/>
          </p:cNvSpPr>
          <p:nvPr/>
        </p:nvSpPr>
        <p:spPr bwMode="auto">
          <a:xfrm>
            <a:off x="5921375" y="2400300"/>
            <a:ext cx="180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d-ID" sz="1800">
                <a:solidFill>
                  <a:srgbClr val="CC0000"/>
                </a:solidFill>
                <a:latin typeface="Garamond" panose="02020404030301010803" pitchFamily="18" charset="0"/>
              </a:rPr>
              <a:t>Subyek  (Orang)</a:t>
            </a:r>
            <a:endParaRPr lang="en-US" sz="1800">
              <a:solidFill>
                <a:srgbClr val="CC0000"/>
              </a:solidFill>
              <a:latin typeface="Garamond" panose="02020404030301010803" pitchFamily="18" charset="0"/>
            </a:endParaRPr>
          </a:p>
        </p:txBody>
      </p:sp>
      <p:sp>
        <p:nvSpPr>
          <p:cNvPr id="63498" name="Text Box 17"/>
          <p:cNvSpPr txBox="1">
            <a:spLocks noChangeArrowheads="1"/>
          </p:cNvSpPr>
          <p:nvPr/>
        </p:nvSpPr>
        <p:spPr bwMode="auto">
          <a:xfrm>
            <a:off x="5921375" y="45720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d-ID" sz="1800">
                <a:solidFill>
                  <a:srgbClr val="CC0000"/>
                </a:solidFill>
                <a:latin typeface="Garamond" panose="02020404030301010803" pitchFamily="18" charset="0"/>
              </a:rPr>
              <a:t>Obyek (Prestasi)</a:t>
            </a:r>
            <a:endParaRPr lang="en-US" sz="1800">
              <a:solidFill>
                <a:srgbClr val="CC0000"/>
              </a:solidFill>
              <a:latin typeface="Garamond" panose="02020404030301010803" pitchFamily="18" charset="0"/>
            </a:endParaRPr>
          </a:p>
        </p:txBody>
      </p:sp>
      <p:sp>
        <p:nvSpPr>
          <p:cNvPr id="63499" name="Rectangle 25"/>
          <p:cNvSpPr>
            <a:spLocks noChangeArrowheads="1"/>
          </p:cNvSpPr>
          <p:nvPr/>
        </p:nvSpPr>
        <p:spPr bwMode="auto">
          <a:xfrm>
            <a:off x="5921375" y="4941888"/>
            <a:ext cx="2362200" cy="838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400"/>
              <a:t>Batal demi hukum Tanpa </a:t>
            </a:r>
          </a:p>
          <a:p>
            <a:pPr algn="ctr" eaLnBrk="1" hangingPunct="1">
              <a:spcBef>
                <a:spcPct val="0"/>
              </a:spcBef>
              <a:buFontTx/>
              <a:buNone/>
            </a:pPr>
            <a:r>
              <a:rPr lang="en-US" sz="1400"/>
              <a:t>harus Dibatalkan di </a:t>
            </a:r>
          </a:p>
          <a:p>
            <a:pPr algn="ctr" eaLnBrk="1" hangingPunct="1">
              <a:spcBef>
                <a:spcPct val="0"/>
              </a:spcBef>
              <a:buFontTx/>
              <a:buNone/>
            </a:pPr>
            <a:r>
              <a:rPr lang="en-US" sz="1400"/>
              <a:t>Pengadilan </a:t>
            </a:r>
            <a:r>
              <a:rPr lang="en-US" sz="1400" b="0"/>
              <a:t>(nul and void)</a:t>
            </a:r>
          </a:p>
        </p:txBody>
      </p:sp>
      <p:sp>
        <p:nvSpPr>
          <p:cNvPr id="63500" name="Rectangle 26"/>
          <p:cNvSpPr>
            <a:spLocks noChangeArrowheads="1"/>
          </p:cNvSpPr>
          <p:nvPr/>
        </p:nvSpPr>
        <p:spPr bwMode="auto">
          <a:xfrm>
            <a:off x="5921375" y="2770188"/>
            <a:ext cx="2286000" cy="838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1400"/>
              <a:t>Dapat dimintakan </a:t>
            </a:r>
          </a:p>
          <a:p>
            <a:pPr algn="ctr" eaLnBrk="1" hangingPunct="1">
              <a:spcBef>
                <a:spcPct val="0"/>
              </a:spcBef>
              <a:buFontTx/>
              <a:buNone/>
            </a:pPr>
            <a:r>
              <a:rPr lang="en-US" sz="1400"/>
              <a:t>pembatalannya</a:t>
            </a:r>
          </a:p>
          <a:p>
            <a:pPr algn="ctr" eaLnBrk="1" hangingPunct="1">
              <a:spcBef>
                <a:spcPct val="0"/>
              </a:spcBef>
              <a:buFontTx/>
              <a:buNone/>
            </a:pPr>
            <a:r>
              <a:rPr lang="en-US" sz="1400"/>
              <a:t>ke pengadilan</a:t>
            </a:r>
            <a:r>
              <a:rPr lang="en-US" sz="1800" b="0"/>
              <a:t> </a:t>
            </a:r>
            <a:r>
              <a:rPr lang="en-US" sz="1400" b="0"/>
              <a:t>(canceling)</a:t>
            </a:r>
          </a:p>
        </p:txBody>
      </p:sp>
      <p:sp>
        <p:nvSpPr>
          <p:cNvPr id="63501" name="TextBox 1"/>
          <p:cNvSpPr txBox="1">
            <a:spLocks noChangeArrowheads="1"/>
          </p:cNvSpPr>
          <p:nvPr/>
        </p:nvSpPr>
        <p:spPr bwMode="auto">
          <a:xfrm>
            <a:off x="1238250" y="1903413"/>
            <a:ext cx="5048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d-ID" sz="2400">
                <a:latin typeface="Comic Sans MS" panose="030F0702030302020204" pitchFamily="66" charset="0"/>
              </a:rPr>
              <a:t>1.</a:t>
            </a:r>
          </a:p>
        </p:txBody>
      </p:sp>
      <p:sp>
        <p:nvSpPr>
          <p:cNvPr id="63502" name="TextBox 28"/>
          <p:cNvSpPr txBox="1">
            <a:spLocks noChangeArrowheads="1"/>
          </p:cNvSpPr>
          <p:nvPr/>
        </p:nvSpPr>
        <p:spPr bwMode="auto">
          <a:xfrm>
            <a:off x="1282700" y="2895600"/>
            <a:ext cx="504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d-ID" sz="2400">
                <a:latin typeface="Comic Sans MS" panose="030F0702030302020204" pitchFamily="66" charset="0"/>
              </a:rPr>
              <a:t>2.</a:t>
            </a:r>
          </a:p>
        </p:txBody>
      </p:sp>
      <p:sp>
        <p:nvSpPr>
          <p:cNvPr id="63503" name="TextBox 29"/>
          <p:cNvSpPr txBox="1">
            <a:spLocks noChangeArrowheads="1"/>
          </p:cNvSpPr>
          <p:nvPr/>
        </p:nvSpPr>
        <p:spPr bwMode="auto">
          <a:xfrm>
            <a:off x="1285875" y="3943350"/>
            <a:ext cx="506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d-ID" sz="2400">
                <a:latin typeface="Comic Sans MS" panose="030F0702030302020204" pitchFamily="66" charset="0"/>
              </a:rPr>
              <a:t>3.</a:t>
            </a:r>
          </a:p>
        </p:txBody>
      </p:sp>
      <p:sp>
        <p:nvSpPr>
          <p:cNvPr id="63504" name="TextBox 30"/>
          <p:cNvSpPr txBox="1">
            <a:spLocks noChangeArrowheads="1"/>
          </p:cNvSpPr>
          <p:nvPr/>
        </p:nvSpPr>
        <p:spPr bwMode="auto">
          <a:xfrm>
            <a:off x="1282700" y="5214938"/>
            <a:ext cx="504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id-ID" sz="2400">
                <a:latin typeface="Comic Sans MS" panose="030F0702030302020204" pitchFamily="66" charset="0"/>
              </a:rPr>
              <a:t>4.</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685800"/>
            <a:ext cx="8153400" cy="4800600"/>
          </a:xfrm>
        </p:spPr>
        <p:txBody>
          <a:bodyPr/>
          <a:lstStyle/>
          <a:p>
            <a:pPr marL="381000" indent="-381000" eaLnBrk="1" hangingPunct="1">
              <a:lnSpc>
                <a:spcPct val="80000"/>
              </a:lnSpc>
              <a:buFontTx/>
              <a:buNone/>
              <a:defRPr/>
            </a:pPr>
            <a:endParaRPr lang="en-US" sz="2000" dirty="0" smtClean="0"/>
          </a:p>
          <a:p>
            <a:pPr marL="381000" indent="-381000" eaLnBrk="1" hangingPunct="1">
              <a:lnSpc>
                <a:spcPct val="80000"/>
              </a:lnSpc>
              <a:buFontTx/>
              <a:buAutoNum type="alphaLcPeriod" startAt="7"/>
              <a:defRPr/>
            </a:pPr>
            <a:r>
              <a:rPr lang="en-US" sz="2800" b="1" dirty="0" smtClean="0">
                <a:solidFill>
                  <a:srgbClr val="800000"/>
                </a:solidFill>
              </a:rPr>
              <a:t> Per</a:t>
            </a:r>
            <a:r>
              <a:rPr lang="id-ID" sz="2800" b="1" dirty="0" smtClean="0">
                <a:solidFill>
                  <a:srgbClr val="800000"/>
                </a:solidFill>
              </a:rPr>
              <a:t>j</a:t>
            </a:r>
            <a:r>
              <a:rPr lang="en-US" sz="2800" b="1" dirty="0" err="1" smtClean="0">
                <a:solidFill>
                  <a:srgbClr val="800000"/>
                </a:solidFill>
              </a:rPr>
              <a:t>anjian</a:t>
            </a:r>
            <a:r>
              <a:rPr lang="en-US" sz="2800" b="1" dirty="0" smtClean="0">
                <a:solidFill>
                  <a:srgbClr val="800000"/>
                </a:solidFill>
              </a:rPr>
              <a:t> / </a:t>
            </a:r>
            <a:r>
              <a:rPr lang="id-ID" sz="2800" b="1" dirty="0" err="1">
                <a:solidFill>
                  <a:srgbClr val="800000"/>
                </a:solidFill>
              </a:rPr>
              <a:t>K</a:t>
            </a:r>
            <a:r>
              <a:rPr lang="en-US" sz="2800" b="1" dirty="0" err="1" smtClean="0">
                <a:solidFill>
                  <a:srgbClr val="800000"/>
                </a:solidFill>
              </a:rPr>
              <a:t>ontrak</a:t>
            </a:r>
            <a:r>
              <a:rPr lang="en-US" sz="2800" b="1" dirty="0" smtClean="0">
                <a:solidFill>
                  <a:srgbClr val="800000"/>
                </a:solidFill>
              </a:rPr>
              <a:t> </a:t>
            </a:r>
            <a:r>
              <a:rPr lang="id-ID" sz="2800" b="1" dirty="0" smtClean="0">
                <a:solidFill>
                  <a:srgbClr val="800000"/>
                </a:solidFill>
              </a:rPr>
              <a:t>jasa </a:t>
            </a:r>
            <a:r>
              <a:rPr lang="en-US" sz="2800" b="1" dirty="0" err="1" smtClean="0">
                <a:solidFill>
                  <a:srgbClr val="800000"/>
                </a:solidFill>
              </a:rPr>
              <a:t>pemborongan</a:t>
            </a:r>
            <a:r>
              <a:rPr lang="en-US" sz="2800" b="1" dirty="0" smtClean="0">
                <a:solidFill>
                  <a:srgbClr val="800000"/>
                </a:solidFill>
              </a:rPr>
              <a:t> </a:t>
            </a:r>
            <a:endParaRPr lang="id-ID" sz="2800" b="1" dirty="0" smtClean="0">
              <a:solidFill>
                <a:srgbClr val="800000"/>
              </a:solidFill>
            </a:endParaRPr>
          </a:p>
          <a:p>
            <a:pPr marL="0" indent="0" eaLnBrk="1" hangingPunct="1">
              <a:lnSpc>
                <a:spcPct val="80000"/>
              </a:lnSpc>
              <a:buFontTx/>
              <a:buNone/>
              <a:defRPr/>
            </a:pPr>
            <a:r>
              <a:rPr lang="id-ID" sz="2800" b="1" dirty="0">
                <a:solidFill>
                  <a:srgbClr val="800000"/>
                </a:solidFill>
              </a:rPr>
              <a:t> </a:t>
            </a:r>
            <a:r>
              <a:rPr lang="id-ID" sz="2800" b="1" dirty="0" smtClean="0">
                <a:solidFill>
                  <a:srgbClr val="800000"/>
                </a:solidFill>
              </a:rPr>
              <a:t>  </a:t>
            </a:r>
            <a:r>
              <a:rPr lang="en-US" sz="2800" b="1" dirty="0" err="1" smtClean="0">
                <a:solidFill>
                  <a:srgbClr val="800000"/>
                </a:solidFill>
              </a:rPr>
              <a:t>diatur</a:t>
            </a:r>
            <a:r>
              <a:rPr lang="id-ID" sz="2800" b="1" dirty="0" smtClean="0">
                <a:solidFill>
                  <a:srgbClr val="800000"/>
                </a:solidFill>
              </a:rPr>
              <a:t> </a:t>
            </a:r>
            <a:r>
              <a:rPr lang="en-US" sz="2800" b="1" dirty="0" err="1" smtClean="0">
                <a:solidFill>
                  <a:srgbClr val="800000"/>
                </a:solidFill>
              </a:rPr>
              <a:t>berdasarkan</a:t>
            </a:r>
            <a:r>
              <a:rPr lang="en-US" sz="2800" b="1" dirty="0" smtClean="0">
                <a:solidFill>
                  <a:srgbClr val="800000"/>
                </a:solidFill>
              </a:rPr>
              <a:t> </a:t>
            </a:r>
            <a:r>
              <a:rPr lang="en-US" sz="2800" b="1" dirty="0" err="1" smtClean="0">
                <a:solidFill>
                  <a:srgbClr val="800000"/>
                </a:solidFill>
              </a:rPr>
              <a:t>KUHPerdata</a:t>
            </a:r>
            <a:r>
              <a:rPr lang="en-US" sz="2800" b="1" dirty="0" smtClean="0">
                <a:solidFill>
                  <a:srgbClr val="800000"/>
                </a:solidFill>
              </a:rPr>
              <a:t> </a:t>
            </a:r>
            <a:r>
              <a:rPr lang="en-US" sz="2800" b="1" dirty="0" err="1" smtClean="0">
                <a:solidFill>
                  <a:srgbClr val="800000"/>
                </a:solidFill>
              </a:rPr>
              <a:t>pasal</a:t>
            </a:r>
            <a:r>
              <a:rPr lang="en-US" sz="2800" b="1" dirty="0" smtClean="0">
                <a:solidFill>
                  <a:srgbClr val="800000"/>
                </a:solidFill>
              </a:rPr>
              <a:t> </a:t>
            </a:r>
            <a:endParaRPr lang="id-ID" sz="2800" b="1" dirty="0" smtClean="0">
              <a:solidFill>
                <a:srgbClr val="800000"/>
              </a:solidFill>
            </a:endParaRPr>
          </a:p>
          <a:p>
            <a:pPr marL="0" indent="0" eaLnBrk="1" hangingPunct="1">
              <a:lnSpc>
                <a:spcPct val="80000"/>
              </a:lnSpc>
              <a:buFontTx/>
              <a:buNone/>
              <a:defRPr/>
            </a:pPr>
            <a:r>
              <a:rPr lang="id-ID" sz="2800" b="1" dirty="0">
                <a:solidFill>
                  <a:srgbClr val="800000"/>
                </a:solidFill>
              </a:rPr>
              <a:t> </a:t>
            </a:r>
            <a:r>
              <a:rPr lang="id-ID" sz="2800" b="1" dirty="0" smtClean="0">
                <a:solidFill>
                  <a:srgbClr val="800000"/>
                </a:solidFill>
              </a:rPr>
              <a:t>  </a:t>
            </a:r>
            <a:r>
              <a:rPr lang="en-US" sz="2800" b="1" dirty="0" smtClean="0">
                <a:solidFill>
                  <a:srgbClr val="800000"/>
                </a:solidFill>
              </a:rPr>
              <a:t>1604</a:t>
            </a:r>
            <a:r>
              <a:rPr lang="id-ID" sz="2800" b="1" dirty="0" smtClean="0">
                <a:solidFill>
                  <a:srgbClr val="800000"/>
                </a:solidFill>
              </a:rPr>
              <a:t> s</a:t>
            </a:r>
            <a:r>
              <a:rPr lang="en-US" sz="2800" b="1" dirty="0" err="1" smtClean="0">
                <a:solidFill>
                  <a:srgbClr val="800000"/>
                </a:solidFill>
              </a:rPr>
              <a:t>ampai</a:t>
            </a:r>
            <a:r>
              <a:rPr lang="en-US" sz="2800" b="1" dirty="0" smtClean="0">
                <a:solidFill>
                  <a:srgbClr val="800000"/>
                </a:solidFill>
              </a:rPr>
              <a:t> </a:t>
            </a:r>
            <a:r>
              <a:rPr lang="en-US" sz="2800" b="1" dirty="0" err="1" smtClean="0">
                <a:solidFill>
                  <a:srgbClr val="800000"/>
                </a:solidFill>
              </a:rPr>
              <a:t>dengan</a:t>
            </a:r>
            <a:r>
              <a:rPr lang="en-US" sz="2800" b="1" dirty="0" smtClean="0">
                <a:solidFill>
                  <a:srgbClr val="800000"/>
                </a:solidFill>
              </a:rPr>
              <a:t> 1617 </a:t>
            </a:r>
            <a:r>
              <a:rPr lang="id-ID" sz="2800" b="1" dirty="0" smtClean="0">
                <a:solidFill>
                  <a:srgbClr val="800000"/>
                </a:solidFill>
              </a:rPr>
              <a:t>a.l</a:t>
            </a:r>
            <a:r>
              <a:rPr lang="en-US" sz="2800" b="1" dirty="0" smtClean="0">
                <a:solidFill>
                  <a:srgbClr val="800000"/>
                </a:solidFill>
              </a:rPr>
              <a:t> </a:t>
            </a:r>
            <a:r>
              <a:rPr lang="en-US" sz="2800" b="1" dirty="0" err="1" smtClean="0">
                <a:solidFill>
                  <a:srgbClr val="800000"/>
                </a:solidFill>
              </a:rPr>
              <a:t>meliputi</a:t>
            </a:r>
            <a:r>
              <a:rPr lang="en-US" sz="2800" b="1" dirty="0" smtClean="0">
                <a:solidFill>
                  <a:srgbClr val="800000"/>
                </a:solidFill>
              </a:rPr>
              <a:t> :</a:t>
            </a:r>
            <a:r>
              <a:rPr lang="id-ID" sz="2800" b="1" dirty="0" smtClean="0">
                <a:solidFill>
                  <a:srgbClr val="800000"/>
                </a:solidFill>
              </a:rPr>
              <a:t> </a:t>
            </a:r>
          </a:p>
          <a:p>
            <a:pPr marL="381000" indent="-381000" eaLnBrk="1" hangingPunct="1">
              <a:lnSpc>
                <a:spcPct val="80000"/>
              </a:lnSpc>
              <a:buFontTx/>
              <a:buNone/>
              <a:defRPr/>
            </a:pPr>
            <a:endParaRPr lang="en-US" sz="2800" b="1" dirty="0" smtClean="0">
              <a:solidFill>
                <a:srgbClr val="800000"/>
              </a:solidFill>
            </a:endParaRPr>
          </a:p>
          <a:p>
            <a:pPr marL="381000" indent="-381000" eaLnBrk="1" hangingPunct="1">
              <a:lnSpc>
                <a:spcPct val="80000"/>
              </a:lnSpc>
              <a:buFontTx/>
              <a:buNone/>
              <a:defRPr/>
            </a:pPr>
            <a:r>
              <a:rPr lang="en-US" sz="2400" b="1" dirty="0" smtClean="0">
                <a:solidFill>
                  <a:srgbClr val="800000"/>
                </a:solidFill>
              </a:rPr>
              <a:t>    </a:t>
            </a:r>
            <a:r>
              <a:rPr lang="en-US" sz="2400" b="1" dirty="0" smtClean="0"/>
              <a:t>&gt; </a:t>
            </a:r>
            <a:r>
              <a:rPr lang="id-ID" sz="2400" b="1" dirty="0" smtClean="0"/>
              <a:t> </a:t>
            </a:r>
            <a:r>
              <a:rPr lang="id-ID" sz="2400" b="1" dirty="0"/>
              <a:t>D</a:t>
            </a:r>
            <a:r>
              <a:rPr lang="en-US" sz="2400" b="1" dirty="0" err="1" smtClean="0"/>
              <a:t>alam</a:t>
            </a:r>
            <a:r>
              <a:rPr lang="en-US" sz="2400" b="1" dirty="0" smtClean="0"/>
              <a:t> </a:t>
            </a:r>
            <a:r>
              <a:rPr lang="en-US" sz="2400" b="1" dirty="0" err="1" smtClean="0"/>
              <a:t>hal</a:t>
            </a:r>
            <a:r>
              <a:rPr lang="en-US" sz="2400" b="1" dirty="0" smtClean="0"/>
              <a:t> </a:t>
            </a:r>
            <a:r>
              <a:rPr lang="en-US" sz="2400" b="1" dirty="0" err="1" smtClean="0"/>
              <a:t>hasil</a:t>
            </a:r>
            <a:r>
              <a:rPr lang="en-US" sz="2400" b="1" dirty="0" smtClean="0"/>
              <a:t> </a:t>
            </a:r>
            <a:r>
              <a:rPr lang="en-US" sz="2400" b="1" dirty="0" err="1" smtClean="0"/>
              <a:t>pekerjaan</a:t>
            </a:r>
            <a:r>
              <a:rPr lang="en-US" sz="2400" b="1" dirty="0" smtClean="0"/>
              <a:t> </a:t>
            </a:r>
            <a:r>
              <a:rPr lang="en-US" sz="2400" b="1" dirty="0" err="1" smtClean="0"/>
              <a:t>musnah</a:t>
            </a:r>
            <a:r>
              <a:rPr lang="en-US" sz="2400" b="1" dirty="0" smtClean="0"/>
              <a:t> </a:t>
            </a:r>
            <a:r>
              <a:rPr lang="en-US" sz="2400" b="1" dirty="0" err="1" smtClean="0"/>
              <a:t>sebelum</a:t>
            </a:r>
            <a:endParaRPr lang="en-US" sz="2400" b="1" dirty="0" smtClean="0"/>
          </a:p>
          <a:p>
            <a:pPr marL="381000" indent="-381000" eaLnBrk="1" hangingPunct="1">
              <a:lnSpc>
                <a:spcPct val="80000"/>
              </a:lnSpc>
              <a:buFontTx/>
              <a:buNone/>
              <a:defRPr/>
            </a:pPr>
            <a:r>
              <a:rPr lang="en-US" sz="2400" b="1" dirty="0" smtClean="0"/>
              <a:t>       </a:t>
            </a:r>
            <a:r>
              <a:rPr lang="id-ID" sz="2400" b="1" dirty="0" smtClean="0"/>
              <a:t> </a:t>
            </a:r>
            <a:r>
              <a:rPr lang="en-US" sz="2400" b="1" dirty="0" err="1" smtClean="0"/>
              <a:t>diserahkan</a:t>
            </a:r>
            <a:endParaRPr lang="en-US" sz="2400" b="1" dirty="0" smtClean="0"/>
          </a:p>
          <a:p>
            <a:pPr marL="381000" indent="-381000" eaLnBrk="1" hangingPunct="1">
              <a:lnSpc>
                <a:spcPct val="80000"/>
              </a:lnSpc>
              <a:buFontTx/>
              <a:buNone/>
              <a:defRPr/>
            </a:pPr>
            <a:r>
              <a:rPr lang="en-US" sz="2400" b="1" dirty="0" smtClean="0"/>
              <a:t>    &gt; </a:t>
            </a:r>
            <a:r>
              <a:rPr lang="id-ID" sz="2400" b="1" dirty="0" smtClean="0"/>
              <a:t> </a:t>
            </a:r>
            <a:r>
              <a:rPr lang="id-ID" sz="2400" b="1" dirty="0"/>
              <a:t>T</a:t>
            </a:r>
            <a:r>
              <a:rPr lang="en-US" sz="2400" b="1" dirty="0" err="1" smtClean="0"/>
              <a:t>anggung</a:t>
            </a:r>
            <a:r>
              <a:rPr lang="en-US" sz="2400" b="1" dirty="0" smtClean="0"/>
              <a:t> </a:t>
            </a:r>
            <a:r>
              <a:rPr lang="en-US" sz="2400" b="1" dirty="0" err="1" smtClean="0"/>
              <a:t>jawab</a:t>
            </a:r>
            <a:r>
              <a:rPr lang="en-US" sz="2400" b="1" dirty="0" smtClean="0"/>
              <a:t> </a:t>
            </a:r>
            <a:r>
              <a:rPr lang="en-US" sz="2400" b="1" dirty="0" err="1" smtClean="0"/>
              <a:t>pemborong</a:t>
            </a:r>
            <a:r>
              <a:rPr lang="en-US" sz="2400" b="1" dirty="0" smtClean="0"/>
              <a:t> / </a:t>
            </a:r>
            <a:r>
              <a:rPr lang="en-US" sz="2400" b="1" dirty="0" err="1" smtClean="0"/>
              <a:t>Arsitek</a:t>
            </a:r>
            <a:r>
              <a:rPr lang="en-US" sz="2400" b="1" dirty="0" smtClean="0"/>
              <a:t> </a:t>
            </a:r>
          </a:p>
          <a:p>
            <a:pPr marL="381000" indent="-381000" eaLnBrk="1" hangingPunct="1">
              <a:lnSpc>
                <a:spcPct val="80000"/>
              </a:lnSpc>
              <a:buFontTx/>
              <a:buNone/>
              <a:defRPr/>
            </a:pPr>
            <a:r>
              <a:rPr lang="en-US" sz="2400" b="1" dirty="0" smtClean="0"/>
              <a:t>        </a:t>
            </a:r>
            <a:r>
              <a:rPr lang="en-US" sz="2400" b="1" dirty="0" err="1" smtClean="0"/>
              <a:t>selama</a:t>
            </a:r>
            <a:r>
              <a:rPr lang="en-US" sz="2400" b="1" dirty="0" smtClean="0"/>
              <a:t> 10 </a:t>
            </a:r>
            <a:r>
              <a:rPr lang="en-US" sz="2400" b="1" dirty="0" err="1" smtClean="0"/>
              <a:t>tahun</a:t>
            </a:r>
            <a:endParaRPr lang="en-US" sz="2400" b="1" dirty="0" smtClean="0"/>
          </a:p>
          <a:p>
            <a:pPr marL="381000" indent="-381000" eaLnBrk="1" hangingPunct="1">
              <a:lnSpc>
                <a:spcPct val="80000"/>
              </a:lnSpc>
              <a:buFontTx/>
              <a:buNone/>
              <a:defRPr/>
            </a:pPr>
            <a:r>
              <a:rPr lang="en-US" sz="2400" b="1" dirty="0" smtClean="0"/>
              <a:t>    &gt; </a:t>
            </a:r>
            <a:r>
              <a:rPr lang="id-ID" sz="2400" b="1" dirty="0"/>
              <a:t> </a:t>
            </a:r>
            <a:r>
              <a:rPr lang="id-ID" sz="2400" b="1" dirty="0" smtClean="0"/>
              <a:t>T</a:t>
            </a:r>
            <a:r>
              <a:rPr lang="en-US" sz="2400" b="1" dirty="0" err="1" smtClean="0"/>
              <a:t>entang</a:t>
            </a:r>
            <a:r>
              <a:rPr lang="en-US" sz="2400" b="1" dirty="0" smtClean="0"/>
              <a:t> </a:t>
            </a:r>
            <a:r>
              <a:rPr lang="en-US" sz="2400" b="1" dirty="0" err="1" smtClean="0"/>
              <a:t>penyesuaian</a:t>
            </a:r>
            <a:r>
              <a:rPr lang="en-US" sz="2400" b="1" dirty="0" smtClean="0"/>
              <a:t> </a:t>
            </a:r>
            <a:r>
              <a:rPr lang="en-US" sz="2400" b="1" dirty="0" err="1" smtClean="0"/>
              <a:t>harga</a:t>
            </a:r>
            <a:endParaRPr lang="en-US" sz="2400" b="1" dirty="0" smtClean="0"/>
          </a:p>
          <a:p>
            <a:pPr marL="381000" indent="-381000" eaLnBrk="1" hangingPunct="1">
              <a:lnSpc>
                <a:spcPct val="80000"/>
              </a:lnSpc>
              <a:buFontTx/>
              <a:buNone/>
              <a:defRPr/>
            </a:pPr>
            <a:r>
              <a:rPr lang="en-US" sz="2400" b="1" dirty="0" smtClean="0"/>
              <a:t>    &gt; </a:t>
            </a:r>
            <a:r>
              <a:rPr lang="id-ID" sz="2400" b="1" dirty="0" smtClean="0"/>
              <a:t> </a:t>
            </a:r>
            <a:r>
              <a:rPr lang="en-US" sz="2400" b="1" dirty="0" err="1" smtClean="0"/>
              <a:t>Pemutusan</a:t>
            </a:r>
            <a:r>
              <a:rPr lang="en-US" sz="2400" b="1" dirty="0" smtClean="0"/>
              <a:t> </a:t>
            </a:r>
            <a:r>
              <a:rPr lang="en-US" sz="2400" b="1" dirty="0" err="1" smtClean="0"/>
              <a:t>perjanjian</a:t>
            </a:r>
            <a:r>
              <a:rPr lang="en-US" sz="2400" b="1" dirty="0" smtClean="0"/>
              <a:t> </a:t>
            </a:r>
            <a:r>
              <a:rPr lang="en-US" sz="2400" b="1" dirty="0" err="1" smtClean="0"/>
              <a:t>pemborongan</a:t>
            </a:r>
            <a:endParaRPr lang="en-US" sz="2400" b="1" dirty="0" smtClean="0"/>
          </a:p>
          <a:p>
            <a:pPr marL="381000" indent="-381000" eaLnBrk="1" hangingPunct="1">
              <a:lnSpc>
                <a:spcPct val="80000"/>
              </a:lnSpc>
              <a:buFontTx/>
              <a:buNone/>
              <a:defRPr/>
            </a:pPr>
            <a:r>
              <a:rPr lang="en-US" sz="2400" b="1" dirty="0" smtClean="0"/>
              <a:t>    &gt; </a:t>
            </a:r>
            <a:r>
              <a:rPr lang="id-ID" sz="2400" b="1" dirty="0" smtClean="0"/>
              <a:t> </a:t>
            </a:r>
            <a:r>
              <a:rPr lang="en-US" sz="2400" b="1" dirty="0" err="1" smtClean="0"/>
              <a:t>Ketentuan</a:t>
            </a:r>
            <a:r>
              <a:rPr lang="en-US" sz="2400" b="1" dirty="0" smtClean="0"/>
              <a:t> </a:t>
            </a:r>
            <a:r>
              <a:rPr lang="en-US" sz="2400" b="1" dirty="0" err="1" smtClean="0"/>
              <a:t>tenaga</a:t>
            </a:r>
            <a:r>
              <a:rPr lang="en-US" sz="2400" b="1" dirty="0" smtClean="0"/>
              <a:t> yang </a:t>
            </a:r>
            <a:r>
              <a:rPr lang="en-US" sz="2400" b="1" dirty="0" err="1" smtClean="0"/>
              <a:t>dipekerjakan</a:t>
            </a:r>
            <a:endParaRPr lang="en-US" sz="2400" b="1" dirty="0" smtClean="0"/>
          </a:p>
          <a:p>
            <a:pPr marL="381000" indent="-381000" eaLnBrk="1" hangingPunct="1">
              <a:lnSpc>
                <a:spcPct val="80000"/>
              </a:lnSpc>
              <a:buFontTx/>
              <a:buNone/>
              <a:defRPr/>
            </a:pPr>
            <a:endParaRPr lang="en-US" sz="2400" b="1" dirty="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1"/>
          <p:cNvSpPr txBox="1">
            <a:spLocks noChangeArrowheads="1"/>
          </p:cNvSpPr>
          <p:nvPr/>
        </p:nvSpPr>
        <p:spPr bwMode="auto">
          <a:xfrm>
            <a:off x="762000" y="1219200"/>
            <a:ext cx="7526338"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id-ID" sz="4000">
                <a:latin typeface="Comic Sans MS" panose="030F0702030302020204" pitchFamily="66" charset="0"/>
              </a:rPr>
              <a:t>KETENTUAN </a:t>
            </a:r>
            <a:r>
              <a:rPr lang="en-US" sz="4000">
                <a:latin typeface="Comic Sans MS" panose="030F0702030302020204" pitchFamily="66" charset="0"/>
              </a:rPr>
              <a:t> </a:t>
            </a:r>
            <a:r>
              <a:rPr lang="id-ID" sz="4000">
                <a:latin typeface="Comic Sans MS" panose="030F0702030302020204" pitchFamily="66" charset="0"/>
              </a:rPr>
              <a:t>KONTRAK KERJA </a:t>
            </a:r>
            <a:r>
              <a:rPr lang="en-US" sz="4000">
                <a:latin typeface="Comic Sans MS" panose="030F0702030302020204" pitchFamily="66" charset="0"/>
              </a:rPr>
              <a:t> </a:t>
            </a:r>
            <a:r>
              <a:rPr lang="id-ID" sz="4000">
                <a:latin typeface="Comic Sans MS" panose="030F0702030302020204" pitchFamily="66" charset="0"/>
              </a:rPr>
              <a:t>KONSTRUKSI BERDASARKAN</a:t>
            </a:r>
          </a:p>
          <a:p>
            <a:pPr algn="ctr">
              <a:spcBef>
                <a:spcPct val="0"/>
              </a:spcBef>
              <a:buClrTx/>
              <a:buFontTx/>
              <a:buNone/>
            </a:pPr>
            <a:r>
              <a:rPr lang="id-ID" sz="4000">
                <a:latin typeface="Comic Sans MS" panose="030F0702030302020204" pitchFamily="66" charset="0"/>
              </a:rPr>
              <a:t>UU NO.18 TAHUN 1999 TENTANG </a:t>
            </a:r>
          </a:p>
          <a:p>
            <a:pPr algn="ctr">
              <a:spcBef>
                <a:spcPct val="0"/>
              </a:spcBef>
              <a:buClrTx/>
              <a:buFontTx/>
              <a:buNone/>
            </a:pPr>
            <a:r>
              <a:rPr lang="id-ID" sz="4000">
                <a:latin typeface="Comic Sans MS" panose="030F0702030302020204" pitchFamily="66" charset="0"/>
              </a:rPr>
              <a:t> JASA KONSTRUKSI</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28600" y="381000"/>
            <a:ext cx="8689975" cy="1431925"/>
          </a:xfrm>
        </p:spPr>
        <p:txBody>
          <a:bodyPr/>
          <a:lstStyle/>
          <a:p>
            <a:pPr eaLnBrk="1" hangingPunct="1"/>
            <a:r>
              <a:rPr lang="en-US" sz="2800" b="1" smtClean="0"/>
              <a:t>   PASAL – PASAL </a:t>
            </a:r>
            <a:r>
              <a:rPr lang="en-US" sz="2800" b="1" smtClean="0">
                <a:solidFill>
                  <a:srgbClr val="0000CC"/>
                </a:solidFill>
              </a:rPr>
              <a:t>DALAM </a:t>
            </a:r>
            <a:br>
              <a:rPr lang="en-US" sz="2800" b="1" smtClean="0">
                <a:solidFill>
                  <a:srgbClr val="0000CC"/>
                </a:solidFill>
              </a:rPr>
            </a:br>
            <a:r>
              <a:rPr lang="en-US" sz="2800" b="1" i="1" smtClean="0">
                <a:solidFill>
                  <a:srgbClr val="0000CC"/>
                </a:solidFill>
              </a:rPr>
              <a:t>UNDANG - UNDANG  JASA  KONSTRUKSI</a:t>
            </a:r>
            <a:r>
              <a:rPr lang="en-US" sz="2800" b="1" smtClean="0"/>
              <a:t> </a:t>
            </a:r>
            <a:br>
              <a:rPr lang="en-US" sz="2800" b="1" smtClean="0"/>
            </a:br>
            <a:r>
              <a:rPr lang="en-US" sz="2800" b="1" smtClean="0"/>
              <a:t>YANG  MENGATUR  TENTANG  KONTRAK</a:t>
            </a:r>
          </a:p>
        </p:txBody>
      </p:sp>
      <p:sp>
        <p:nvSpPr>
          <p:cNvPr id="69635" name="Rectangle 3"/>
          <p:cNvSpPr>
            <a:spLocks noGrp="1" noChangeArrowheads="1"/>
          </p:cNvSpPr>
          <p:nvPr>
            <p:ph type="body" idx="1"/>
          </p:nvPr>
        </p:nvSpPr>
        <p:spPr>
          <a:xfrm>
            <a:off x="685800" y="1905000"/>
            <a:ext cx="7772400" cy="4724400"/>
          </a:xfrm>
        </p:spPr>
        <p:txBody>
          <a:bodyPr/>
          <a:lstStyle/>
          <a:p>
            <a:pPr eaLnBrk="1" hangingPunct="1">
              <a:lnSpc>
                <a:spcPct val="80000"/>
              </a:lnSpc>
              <a:buFont typeface="Wingdings" panose="05000000000000000000" pitchFamily="2" charset="2"/>
              <a:buNone/>
            </a:pPr>
            <a:r>
              <a:rPr lang="id-ID" sz="2400" b="1" smtClean="0">
                <a:solidFill>
                  <a:srgbClr val="CC0000"/>
                </a:solidFill>
              </a:rPr>
              <a:t>      </a:t>
            </a:r>
            <a:r>
              <a:rPr lang="en-US" sz="2800" b="1" smtClean="0">
                <a:solidFill>
                  <a:srgbClr val="CC0000"/>
                </a:solidFill>
              </a:rPr>
              <a:t>Pasal 22, AYAT 2  </a:t>
            </a:r>
          </a:p>
          <a:p>
            <a:pPr eaLnBrk="1" hangingPunct="1">
              <a:lnSpc>
                <a:spcPct val="80000"/>
              </a:lnSpc>
              <a:buFont typeface="Wingdings" panose="05000000000000000000" pitchFamily="2" charset="2"/>
              <a:buNone/>
            </a:pPr>
            <a:r>
              <a:rPr lang="en-US" sz="1800" b="1" smtClean="0"/>
              <a:t>       </a:t>
            </a:r>
            <a:r>
              <a:rPr lang="id-ID" sz="1800" b="1" smtClean="0"/>
              <a:t> </a:t>
            </a:r>
            <a:r>
              <a:rPr lang="en-US" sz="2400" b="1" smtClean="0"/>
              <a:t>Kontrak kerja konstruksi sekurangnya</a:t>
            </a:r>
            <a:r>
              <a:rPr lang="id-ID" sz="2400" b="1" smtClean="0"/>
              <a:t> memuat : </a:t>
            </a:r>
            <a:endParaRPr lang="en-US" sz="2400" b="1" smtClean="0"/>
          </a:p>
          <a:p>
            <a:pPr eaLnBrk="1" hangingPunct="1">
              <a:lnSpc>
                <a:spcPct val="80000"/>
              </a:lnSpc>
              <a:buFont typeface="Wingdings" panose="05000000000000000000" pitchFamily="2" charset="2"/>
              <a:buNone/>
            </a:pPr>
            <a:r>
              <a:rPr lang="en-US" sz="2000" smtClean="0"/>
              <a:t>       &gt;. Para pihak</a:t>
            </a:r>
          </a:p>
          <a:p>
            <a:pPr eaLnBrk="1" hangingPunct="1">
              <a:lnSpc>
                <a:spcPct val="80000"/>
              </a:lnSpc>
              <a:buFont typeface="Wingdings" panose="05000000000000000000" pitchFamily="2" charset="2"/>
              <a:buNone/>
            </a:pPr>
            <a:r>
              <a:rPr lang="en-US" sz="2000" smtClean="0"/>
              <a:t>       &gt;. Rumusan pekerjaan</a:t>
            </a:r>
          </a:p>
          <a:p>
            <a:pPr eaLnBrk="1" hangingPunct="1">
              <a:lnSpc>
                <a:spcPct val="80000"/>
              </a:lnSpc>
              <a:buFont typeface="Wingdings" panose="05000000000000000000" pitchFamily="2" charset="2"/>
              <a:buNone/>
            </a:pPr>
            <a:r>
              <a:rPr lang="en-US" sz="2000" smtClean="0"/>
              <a:t>       &gt;. Masa pertanggungan</a:t>
            </a:r>
          </a:p>
          <a:p>
            <a:pPr eaLnBrk="1" hangingPunct="1">
              <a:lnSpc>
                <a:spcPct val="80000"/>
              </a:lnSpc>
              <a:buFont typeface="Wingdings" panose="05000000000000000000" pitchFamily="2" charset="2"/>
              <a:buNone/>
            </a:pPr>
            <a:r>
              <a:rPr lang="en-US" sz="2000" smtClean="0"/>
              <a:t>       &gt;. Jumlah, kualifikasi, klasifikasi tenaga ahli</a:t>
            </a:r>
          </a:p>
          <a:p>
            <a:pPr eaLnBrk="1" hangingPunct="1">
              <a:lnSpc>
                <a:spcPct val="80000"/>
              </a:lnSpc>
              <a:buFont typeface="Wingdings" panose="05000000000000000000" pitchFamily="2" charset="2"/>
              <a:buNone/>
            </a:pPr>
            <a:r>
              <a:rPr lang="en-US" sz="2000" smtClean="0"/>
              <a:t>       &gt;. Hak dan kewajiban</a:t>
            </a:r>
          </a:p>
          <a:p>
            <a:pPr eaLnBrk="1" hangingPunct="1">
              <a:lnSpc>
                <a:spcPct val="80000"/>
              </a:lnSpc>
              <a:buFont typeface="Wingdings" panose="05000000000000000000" pitchFamily="2" charset="2"/>
              <a:buNone/>
            </a:pPr>
            <a:r>
              <a:rPr lang="en-US" sz="2000" smtClean="0"/>
              <a:t>       &gt;. Cara pembayaran</a:t>
            </a:r>
          </a:p>
          <a:p>
            <a:pPr eaLnBrk="1" hangingPunct="1">
              <a:lnSpc>
                <a:spcPct val="80000"/>
              </a:lnSpc>
              <a:buFont typeface="Wingdings" panose="05000000000000000000" pitchFamily="2" charset="2"/>
              <a:buNone/>
            </a:pPr>
            <a:r>
              <a:rPr lang="en-US" sz="2000" smtClean="0"/>
              <a:t>       &gt;. Cidera janji</a:t>
            </a:r>
          </a:p>
          <a:p>
            <a:pPr eaLnBrk="1" hangingPunct="1">
              <a:lnSpc>
                <a:spcPct val="80000"/>
              </a:lnSpc>
              <a:buFont typeface="Wingdings" panose="05000000000000000000" pitchFamily="2" charset="2"/>
              <a:buNone/>
            </a:pPr>
            <a:r>
              <a:rPr lang="en-US" sz="2000" smtClean="0"/>
              <a:t>       &gt;</a:t>
            </a:r>
            <a:r>
              <a:rPr lang="en-US" sz="2000" b="1" smtClean="0"/>
              <a:t>. Penyelesaian perselisihan</a:t>
            </a:r>
          </a:p>
          <a:p>
            <a:pPr eaLnBrk="1" hangingPunct="1">
              <a:lnSpc>
                <a:spcPct val="80000"/>
              </a:lnSpc>
              <a:buFont typeface="Wingdings" panose="05000000000000000000" pitchFamily="2" charset="2"/>
              <a:buNone/>
            </a:pPr>
            <a:r>
              <a:rPr lang="en-US" sz="2000" smtClean="0"/>
              <a:t>       &gt;. Keadaan memaksa</a:t>
            </a:r>
          </a:p>
          <a:p>
            <a:pPr eaLnBrk="1" hangingPunct="1">
              <a:lnSpc>
                <a:spcPct val="80000"/>
              </a:lnSpc>
              <a:buFont typeface="Wingdings" panose="05000000000000000000" pitchFamily="2" charset="2"/>
              <a:buNone/>
            </a:pPr>
            <a:r>
              <a:rPr lang="en-US" sz="2000" smtClean="0"/>
              <a:t>       &gt;. Kegagalan bangunan</a:t>
            </a:r>
          </a:p>
          <a:p>
            <a:pPr eaLnBrk="1" hangingPunct="1">
              <a:lnSpc>
                <a:spcPct val="80000"/>
              </a:lnSpc>
              <a:buFont typeface="Wingdings" panose="05000000000000000000" pitchFamily="2" charset="2"/>
              <a:buNone/>
            </a:pPr>
            <a:r>
              <a:rPr lang="en-US" sz="2000" smtClean="0"/>
              <a:t>       &gt;. Perlindungan pekerja</a:t>
            </a:r>
          </a:p>
          <a:p>
            <a:pPr eaLnBrk="1" hangingPunct="1">
              <a:lnSpc>
                <a:spcPct val="80000"/>
              </a:lnSpc>
              <a:buFont typeface="Wingdings" panose="05000000000000000000" pitchFamily="2" charset="2"/>
              <a:buNone/>
            </a:pPr>
            <a:r>
              <a:rPr lang="en-US" sz="2000" smtClean="0"/>
              <a:t>       &gt;. Aspek lingkungan</a:t>
            </a:r>
          </a:p>
          <a:p>
            <a:pPr eaLnBrk="1" hangingPunct="1">
              <a:lnSpc>
                <a:spcPct val="80000"/>
              </a:lnSpc>
              <a:buFontTx/>
              <a:buNone/>
            </a:pPr>
            <a:r>
              <a:rPr lang="en-US" sz="2400" b="1" smtClean="0">
                <a:solidFill>
                  <a:srgbClr val="990000"/>
                </a:solidFill>
              </a:rPr>
              <a:t>     </a:t>
            </a:r>
            <a:endParaRPr lang="en-US" sz="24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52400" y="609600"/>
            <a:ext cx="8689975" cy="1981200"/>
          </a:xfrm>
        </p:spPr>
        <p:txBody>
          <a:bodyPr/>
          <a:lstStyle/>
          <a:p>
            <a:pPr eaLnBrk="1" hangingPunct="1"/>
            <a:r>
              <a:rPr lang="en-US" sz="2800" b="1" smtClean="0"/>
              <a:t>   PASAL – PASAL </a:t>
            </a:r>
            <a:r>
              <a:rPr lang="en-US" sz="2800" b="1" smtClean="0">
                <a:solidFill>
                  <a:srgbClr val="C00000"/>
                </a:solidFill>
              </a:rPr>
              <a:t>DALAM </a:t>
            </a:r>
            <a:br>
              <a:rPr lang="en-US" sz="2800" b="1" smtClean="0">
                <a:solidFill>
                  <a:srgbClr val="C00000"/>
                </a:solidFill>
              </a:rPr>
            </a:br>
            <a:r>
              <a:rPr lang="id-ID" sz="2800" b="1" i="1" smtClean="0">
                <a:solidFill>
                  <a:srgbClr val="C00000"/>
                </a:solidFill>
              </a:rPr>
              <a:t>PERATURAN PEMERINTAH </a:t>
            </a:r>
            <a:r>
              <a:rPr lang="id-ID" sz="2800" b="1" i="1" smtClean="0">
                <a:solidFill>
                  <a:schemeClr val="tx1"/>
                </a:solidFill>
              </a:rPr>
              <a:t>NO, 29 TAHUN 2000</a:t>
            </a:r>
            <a:r>
              <a:rPr lang="en-US" sz="2800" b="1" i="1" smtClean="0">
                <a:solidFill>
                  <a:schemeClr val="tx1"/>
                </a:solidFill>
              </a:rPr>
              <a:t>  </a:t>
            </a:r>
            <a:r>
              <a:rPr lang="id-ID" sz="2800" b="1" i="1" smtClean="0">
                <a:solidFill>
                  <a:srgbClr val="C00000"/>
                </a:solidFill>
              </a:rPr>
              <a:t>T</a:t>
            </a:r>
            <a:r>
              <a:rPr lang="en-US" sz="2800" b="1" i="1" smtClean="0">
                <a:solidFill>
                  <a:srgbClr val="C00000"/>
                </a:solidFill>
              </a:rPr>
              <a:t>TG </a:t>
            </a:r>
            <a:r>
              <a:rPr lang="id-ID" sz="2800" b="1" i="1" smtClean="0">
                <a:solidFill>
                  <a:srgbClr val="C00000"/>
                </a:solidFill>
              </a:rPr>
              <a:t>PENYELENGGARAAN </a:t>
            </a:r>
            <a:r>
              <a:rPr lang="en-US" sz="2800" b="1" i="1" smtClean="0">
                <a:solidFill>
                  <a:srgbClr val="C00000"/>
                </a:solidFill>
              </a:rPr>
              <a:t>JASA  KONSTRUKSI</a:t>
            </a:r>
            <a:r>
              <a:rPr lang="id-ID" sz="2800" b="1" smtClean="0">
                <a:solidFill>
                  <a:srgbClr val="C00000"/>
                </a:solidFill>
              </a:rPr>
              <a:t>, </a:t>
            </a:r>
            <a:r>
              <a:rPr lang="id-ID" sz="2800" b="1" smtClean="0"/>
              <a:t>BAB III TENTANG KONTRAK KERJA KONSTRUKSI</a:t>
            </a:r>
            <a:endParaRPr lang="en-US" sz="2800" b="1" smtClean="0"/>
          </a:p>
        </p:txBody>
      </p:sp>
      <p:sp>
        <p:nvSpPr>
          <p:cNvPr id="71683" name="Rectangle 3"/>
          <p:cNvSpPr>
            <a:spLocks noGrp="1" noChangeArrowheads="1"/>
          </p:cNvSpPr>
          <p:nvPr>
            <p:ph type="body" idx="1"/>
          </p:nvPr>
        </p:nvSpPr>
        <p:spPr>
          <a:xfrm>
            <a:off x="228600" y="2971800"/>
            <a:ext cx="8458200" cy="3048000"/>
          </a:xfrm>
        </p:spPr>
        <p:txBody>
          <a:bodyPr/>
          <a:lstStyle/>
          <a:p>
            <a:pPr eaLnBrk="1" hangingPunct="1">
              <a:lnSpc>
                <a:spcPct val="80000"/>
              </a:lnSpc>
              <a:buFont typeface="Wingdings" panose="05000000000000000000" pitchFamily="2" charset="2"/>
              <a:buNone/>
            </a:pPr>
            <a:r>
              <a:rPr lang="id-ID" b="1" smtClean="0">
                <a:solidFill>
                  <a:srgbClr val="CC0000"/>
                </a:solidFill>
              </a:rPr>
              <a:t>     </a:t>
            </a:r>
            <a:r>
              <a:rPr lang="en-US" b="1" smtClean="0"/>
              <a:t>Pasal </a:t>
            </a:r>
            <a:r>
              <a:rPr lang="id-ID" b="1" smtClean="0"/>
              <a:t> </a:t>
            </a:r>
            <a:r>
              <a:rPr lang="en-US" b="1" smtClean="0"/>
              <a:t>2</a:t>
            </a:r>
            <a:r>
              <a:rPr lang="id-ID" b="1" smtClean="0"/>
              <a:t>0 </a:t>
            </a:r>
            <a:r>
              <a:rPr lang="id-ID" i="1" smtClean="0"/>
              <a:t>(Tentang Sistim Kontrak) </a:t>
            </a:r>
          </a:p>
          <a:p>
            <a:pPr eaLnBrk="1" hangingPunct="1">
              <a:lnSpc>
                <a:spcPct val="80000"/>
              </a:lnSpc>
              <a:buFont typeface="Wingdings" panose="05000000000000000000" pitchFamily="2" charset="2"/>
              <a:buNone/>
            </a:pPr>
            <a:r>
              <a:rPr lang="id-ID" b="1" smtClean="0"/>
              <a:t>     </a:t>
            </a:r>
            <a:r>
              <a:rPr lang="id-ID" b="1" smtClean="0">
                <a:solidFill>
                  <a:srgbClr val="C00000"/>
                </a:solidFill>
              </a:rPr>
              <a:t>Pasal  21 </a:t>
            </a:r>
          </a:p>
          <a:p>
            <a:pPr eaLnBrk="1" hangingPunct="1">
              <a:lnSpc>
                <a:spcPct val="80000"/>
              </a:lnSpc>
              <a:buFont typeface="Wingdings" panose="05000000000000000000" pitchFamily="2" charset="2"/>
              <a:buNone/>
            </a:pPr>
            <a:r>
              <a:rPr lang="id-ID" b="1" smtClean="0"/>
              <a:t>     </a:t>
            </a:r>
            <a:r>
              <a:rPr lang="id-ID" b="1" smtClean="0">
                <a:solidFill>
                  <a:srgbClr val="C00000"/>
                </a:solidFill>
              </a:rPr>
              <a:t>(Perhatikan ayat (1) tentang Kriteria </a:t>
            </a:r>
          </a:p>
          <a:p>
            <a:pPr eaLnBrk="1" hangingPunct="1">
              <a:lnSpc>
                <a:spcPct val="80000"/>
              </a:lnSpc>
              <a:buFont typeface="Wingdings" panose="05000000000000000000" pitchFamily="2" charset="2"/>
              <a:buNone/>
            </a:pPr>
            <a:r>
              <a:rPr lang="id-ID" b="1" smtClean="0">
                <a:solidFill>
                  <a:srgbClr val="C00000"/>
                </a:solidFill>
              </a:rPr>
              <a:t>     </a:t>
            </a:r>
            <a:r>
              <a:rPr lang="id-ID" b="1" i="1" smtClean="0">
                <a:solidFill>
                  <a:srgbClr val="C00000"/>
                </a:solidFill>
              </a:rPr>
              <a:t>Sistim Kontrak Lumpsum)</a:t>
            </a:r>
            <a:endParaRPr lang="en-US" b="1" i="1" smtClean="0">
              <a:solidFill>
                <a:srgbClr val="C00000"/>
              </a:solidFill>
            </a:endParaRPr>
          </a:p>
          <a:p>
            <a:pPr eaLnBrk="1" hangingPunct="1">
              <a:lnSpc>
                <a:spcPct val="80000"/>
              </a:lnSpc>
              <a:buFont typeface="Wingdings" panose="05000000000000000000" pitchFamily="2" charset="2"/>
              <a:buNone/>
            </a:pPr>
            <a:r>
              <a:rPr lang="en-US" b="1" smtClean="0"/>
              <a:t>     </a:t>
            </a:r>
            <a:r>
              <a:rPr lang="id-ID" b="1" smtClean="0"/>
              <a:t>Pasal  22 </a:t>
            </a:r>
            <a:r>
              <a:rPr lang="id-ID" i="1" smtClean="0"/>
              <a:t>(Tentang Isi / Lampiran kontrak)</a:t>
            </a:r>
          </a:p>
          <a:p>
            <a:pPr eaLnBrk="1" hangingPunct="1">
              <a:lnSpc>
                <a:spcPct val="80000"/>
              </a:lnSpc>
              <a:buFont typeface="Wingdings" panose="05000000000000000000" pitchFamily="2" charset="2"/>
              <a:buNone/>
            </a:pPr>
            <a:r>
              <a:rPr lang="id-ID" b="1" smtClean="0"/>
              <a:t>     Pasal  23 </a:t>
            </a:r>
            <a:r>
              <a:rPr lang="id-ID" i="1" smtClean="0"/>
              <a:t>(Para pihak, Rumusan pek. dan</a:t>
            </a:r>
          </a:p>
          <a:p>
            <a:pPr eaLnBrk="1" hangingPunct="1">
              <a:lnSpc>
                <a:spcPct val="80000"/>
              </a:lnSpc>
              <a:buFont typeface="Wingdings" panose="05000000000000000000" pitchFamily="2" charset="2"/>
              <a:buNone/>
            </a:pPr>
            <a:r>
              <a:rPr lang="id-ID" i="1" smtClean="0"/>
              <a:t>     ketentuan penting yang perlu diperhatikan)</a:t>
            </a:r>
            <a:endParaRPr lang="en-US" i="1" smtClean="0"/>
          </a:p>
          <a:p>
            <a:pPr eaLnBrk="1" hangingPunct="1">
              <a:lnSpc>
                <a:spcPct val="80000"/>
              </a:lnSpc>
              <a:buFont typeface="Wingdings" panose="05000000000000000000" pitchFamily="2" charset="2"/>
              <a:buNone/>
            </a:pPr>
            <a:r>
              <a:rPr lang="en-US" sz="2000" i="1" smtClean="0"/>
              <a:t>    </a:t>
            </a:r>
          </a:p>
          <a:p>
            <a:pPr eaLnBrk="1" hangingPunct="1">
              <a:lnSpc>
                <a:spcPct val="80000"/>
              </a:lnSpc>
              <a:buFontTx/>
              <a:buNone/>
            </a:pPr>
            <a:r>
              <a:rPr lang="en-US" sz="2400" b="1" smtClean="0">
                <a:solidFill>
                  <a:srgbClr val="990000"/>
                </a:solidFill>
              </a:rPr>
              <a:t>     </a:t>
            </a:r>
            <a:endParaRPr lang="en-US" sz="24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Box 1"/>
          <p:cNvSpPr txBox="1">
            <a:spLocks noChangeArrowheads="1"/>
          </p:cNvSpPr>
          <p:nvPr/>
        </p:nvSpPr>
        <p:spPr bwMode="auto">
          <a:xfrm>
            <a:off x="838200" y="914400"/>
            <a:ext cx="7526338"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en-US">
                <a:latin typeface="Comic Sans MS" panose="030F0702030302020204" pitchFamily="66" charset="0"/>
              </a:rPr>
              <a:t>SEKILAS BEBERAPA</a:t>
            </a:r>
            <a:r>
              <a:rPr lang="id-ID">
                <a:latin typeface="Comic Sans MS" panose="030F0702030302020204" pitchFamily="66" charset="0"/>
              </a:rPr>
              <a:t> </a:t>
            </a:r>
            <a:r>
              <a:rPr lang="en-US">
                <a:latin typeface="Comic Sans MS" panose="030F0702030302020204" pitchFamily="66" charset="0"/>
              </a:rPr>
              <a:t>KETENTUAN DALAM </a:t>
            </a:r>
          </a:p>
          <a:p>
            <a:pPr algn="ctr">
              <a:spcBef>
                <a:spcPct val="0"/>
              </a:spcBef>
              <a:buClrTx/>
              <a:buFontTx/>
              <a:buNone/>
            </a:pPr>
            <a:r>
              <a:rPr lang="en-US">
                <a:latin typeface="Comic Sans MS" panose="030F0702030302020204" pitchFamily="66" charset="0"/>
              </a:rPr>
              <a:t> PERMEN PUPR NO.31/PRT/M/2015 TENTANG</a:t>
            </a:r>
            <a:r>
              <a:rPr lang="id-ID">
                <a:latin typeface="Comic Sans MS" panose="030F0702030302020204" pitchFamily="66" charset="0"/>
              </a:rPr>
              <a:t> </a:t>
            </a:r>
          </a:p>
          <a:p>
            <a:pPr algn="ctr">
              <a:spcBef>
                <a:spcPct val="0"/>
              </a:spcBef>
              <a:buClrTx/>
              <a:buFontTx/>
              <a:buNone/>
            </a:pPr>
            <a:r>
              <a:rPr lang="id-ID">
                <a:latin typeface="Comic Sans MS" panose="030F0702030302020204" pitchFamily="66" charset="0"/>
              </a:rPr>
              <a:t> </a:t>
            </a:r>
            <a:r>
              <a:rPr lang="en-US">
                <a:latin typeface="Comic Sans MS" panose="030F0702030302020204" pitchFamily="66" charset="0"/>
              </a:rPr>
              <a:t>STANDAR DAN PEDOMAN PENGADAAN PEKERJAAN </a:t>
            </a:r>
            <a:r>
              <a:rPr lang="id-ID">
                <a:latin typeface="Comic Sans MS" panose="030F0702030302020204" pitchFamily="66" charset="0"/>
              </a:rPr>
              <a:t>KONSTRUKSI</a:t>
            </a:r>
            <a:r>
              <a:rPr lang="en-US">
                <a:latin typeface="Comic Sans MS" panose="030F0702030302020204" pitchFamily="66" charset="0"/>
              </a:rPr>
              <a:t> DAN JASA KONSULTANSI</a:t>
            </a:r>
            <a:endParaRPr lang="id-ID">
              <a:latin typeface="Comic Sans MS" panose="030F0702030302020204" pitchFamily="66" charset="0"/>
            </a:endParaRP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304800" y="0"/>
            <a:ext cx="8534400" cy="6324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5779" name="Line 3"/>
          <p:cNvSpPr>
            <a:spLocks noChangeShapeType="1"/>
          </p:cNvSpPr>
          <p:nvPr/>
        </p:nvSpPr>
        <p:spPr bwMode="auto">
          <a:xfrm>
            <a:off x="1466850" y="762000"/>
            <a:ext cx="6210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5780" name="Rectangle 4"/>
          <p:cNvSpPr>
            <a:spLocks noGrp="1" noChangeArrowheads="1"/>
          </p:cNvSpPr>
          <p:nvPr>
            <p:ph type="title" idx="4294967295"/>
          </p:nvPr>
        </p:nvSpPr>
        <p:spPr>
          <a:xfrm>
            <a:off x="304800" y="0"/>
            <a:ext cx="8534400" cy="1181100"/>
          </a:xfrm>
          <a:solidFill>
            <a:schemeClr val="tx1"/>
          </a:solidFill>
        </p:spPr>
        <p:txBody>
          <a:bodyPr/>
          <a:lstStyle/>
          <a:p>
            <a:pPr eaLnBrk="1" hangingPunct="1">
              <a:lnSpc>
                <a:spcPct val="80000"/>
              </a:lnSpc>
            </a:pPr>
            <a:r>
              <a:rPr lang="id-ID" altLang="en-US" sz="2400" b="1" noProof="1" smtClean="0">
                <a:solidFill>
                  <a:schemeClr val="bg1"/>
                </a:solidFill>
              </a:rPr>
              <a:t/>
            </a:r>
            <a:br>
              <a:rPr lang="id-ID" altLang="en-US" sz="2400" b="1" noProof="1" smtClean="0">
                <a:solidFill>
                  <a:schemeClr val="bg1"/>
                </a:solidFill>
              </a:rPr>
            </a:br>
            <a:r>
              <a:rPr lang="id-ID" altLang="en-US" sz="2800" b="1" noProof="1" smtClean="0">
                <a:solidFill>
                  <a:schemeClr val="bg1"/>
                </a:solidFill>
              </a:rPr>
              <a:t>KETENTUAN2 YANG PERLU DIDISKUSIKAN</a:t>
            </a:r>
            <a:br>
              <a:rPr lang="id-ID" altLang="en-US" sz="2800" b="1" noProof="1" smtClean="0">
                <a:solidFill>
                  <a:schemeClr val="bg1"/>
                </a:solidFill>
              </a:rPr>
            </a:br>
            <a:r>
              <a:rPr lang="id-ID" altLang="en-US" sz="2800" b="1" noProof="1" smtClean="0">
                <a:solidFill>
                  <a:schemeClr val="bg1"/>
                </a:solidFill>
              </a:rPr>
              <a:t>DALAM PERMEN PU NO. 31 TAHUN 2015</a:t>
            </a:r>
          </a:p>
        </p:txBody>
      </p:sp>
      <p:sp>
        <p:nvSpPr>
          <p:cNvPr id="18437" name="Rectangle 5"/>
          <p:cNvSpPr>
            <a:spLocks noChangeArrowheads="1"/>
          </p:cNvSpPr>
          <p:nvPr/>
        </p:nvSpPr>
        <p:spPr bwMode="auto">
          <a:xfrm>
            <a:off x="381000" y="914400"/>
            <a:ext cx="8534400" cy="9291638"/>
          </a:xfrm>
          <a:prstGeom prst="rect">
            <a:avLst/>
          </a:prstGeom>
          <a:noFill/>
          <a:ln w="9525">
            <a:noFill/>
            <a:miter lim="800000"/>
            <a:headEnd/>
            <a:tailEnd/>
          </a:ln>
        </p:spPr>
        <p:txBody>
          <a:bodyPr>
            <a:spAutoFit/>
          </a:bodyPr>
          <a:lstStyle/>
          <a:p>
            <a:pPr eaLnBrk="1" hangingPunct="1">
              <a:spcAft>
                <a:spcPct val="5000"/>
              </a:spcAft>
              <a:defRPr/>
            </a:pPr>
            <a:endParaRPr lang="en-US" altLang="en-US" i="1" dirty="0">
              <a:latin typeface="Times New Roman" pitchFamily="18" charset="0"/>
              <a:cs typeface="+mn-cs"/>
            </a:endParaRPr>
          </a:p>
          <a:p>
            <a:pPr eaLnBrk="1" hangingPunct="1">
              <a:spcAft>
                <a:spcPct val="5000"/>
              </a:spcAft>
              <a:defRPr/>
            </a:pPr>
            <a:r>
              <a:rPr lang="en-US" altLang="en-US" sz="4000" i="1" dirty="0">
                <a:latin typeface="Times New Roman" pitchFamily="18" charset="0"/>
                <a:cs typeface="+mn-cs"/>
              </a:rPr>
              <a:t> </a:t>
            </a:r>
            <a:r>
              <a:rPr lang="en-US" altLang="en-US" sz="4000" i="1" dirty="0" err="1">
                <a:latin typeface="Times New Roman" pitchFamily="18" charset="0"/>
                <a:cs typeface="+mn-cs"/>
              </a:rPr>
              <a:t>Pasal</a:t>
            </a:r>
            <a:r>
              <a:rPr lang="en-US" altLang="en-US" sz="4000" i="1" dirty="0">
                <a:latin typeface="Times New Roman" pitchFamily="18" charset="0"/>
                <a:cs typeface="+mn-cs"/>
              </a:rPr>
              <a:t> 4b,  </a:t>
            </a:r>
            <a:r>
              <a:rPr lang="en-US" altLang="en-US" sz="4000" i="1" dirty="0" err="1">
                <a:latin typeface="Times New Roman" pitchFamily="18" charset="0"/>
                <a:cs typeface="+mn-cs"/>
              </a:rPr>
              <a:t>Ayat</a:t>
            </a:r>
            <a:r>
              <a:rPr lang="en-US" altLang="en-US" sz="4000" i="1" dirty="0">
                <a:latin typeface="Times New Roman" pitchFamily="18" charset="0"/>
                <a:cs typeface="+mn-cs"/>
              </a:rPr>
              <a:t> (1), </a:t>
            </a:r>
            <a:r>
              <a:rPr lang="en-US" altLang="en-US" sz="4000" i="1" dirty="0" err="1">
                <a:latin typeface="Times New Roman" pitchFamily="18" charset="0"/>
                <a:cs typeface="+mn-cs"/>
              </a:rPr>
              <a:t>huruf</a:t>
            </a:r>
            <a:r>
              <a:rPr lang="en-US" altLang="en-US" sz="4000" i="1" dirty="0">
                <a:latin typeface="Times New Roman" pitchFamily="18" charset="0"/>
                <a:cs typeface="+mn-cs"/>
              </a:rPr>
              <a:t> </a:t>
            </a:r>
            <a:r>
              <a:rPr lang="en-US" altLang="en-US" sz="4000" i="1" dirty="0" err="1">
                <a:latin typeface="Times New Roman" pitchFamily="18" charset="0"/>
                <a:cs typeface="+mn-cs"/>
              </a:rPr>
              <a:t>b,c,d,e</a:t>
            </a:r>
            <a:r>
              <a:rPr lang="en-US" altLang="en-US" sz="4000" i="1" dirty="0">
                <a:latin typeface="Times New Roman" pitchFamily="18" charset="0"/>
                <a:cs typeface="+mn-cs"/>
              </a:rPr>
              <a:t> </a:t>
            </a:r>
            <a:r>
              <a:rPr lang="en-US" altLang="en-US" sz="4000" i="1" dirty="0" err="1">
                <a:latin typeface="Times New Roman" pitchFamily="18" charset="0"/>
                <a:cs typeface="+mn-cs"/>
              </a:rPr>
              <a:t>dan</a:t>
            </a:r>
            <a:endParaRPr lang="en-US" altLang="en-US" sz="4000" i="1" dirty="0">
              <a:latin typeface="Times New Roman" pitchFamily="18" charset="0"/>
              <a:cs typeface="+mn-cs"/>
            </a:endParaRPr>
          </a:p>
          <a:p>
            <a:pPr eaLnBrk="1" hangingPunct="1">
              <a:spcAft>
                <a:spcPct val="5000"/>
              </a:spcAft>
              <a:defRPr/>
            </a:pPr>
            <a:r>
              <a:rPr lang="en-US" altLang="en-US" sz="4000" i="1" dirty="0">
                <a:latin typeface="Times New Roman" pitchFamily="18" charset="0"/>
                <a:cs typeface="+mn-cs"/>
              </a:rPr>
              <a:t> </a:t>
            </a:r>
            <a:r>
              <a:rPr lang="en-US" altLang="en-US" sz="4000" i="1" dirty="0" err="1">
                <a:latin typeface="Times New Roman" pitchFamily="18" charset="0"/>
                <a:cs typeface="+mn-cs"/>
              </a:rPr>
              <a:t>Ayat</a:t>
            </a:r>
            <a:r>
              <a:rPr lang="en-US" altLang="en-US" sz="4000" i="1" dirty="0">
                <a:latin typeface="Times New Roman" pitchFamily="18" charset="0"/>
                <a:cs typeface="+mn-cs"/>
              </a:rPr>
              <a:t> (2) </a:t>
            </a:r>
            <a:r>
              <a:rPr lang="en-US" altLang="en-US" sz="4000" i="1" dirty="0" err="1">
                <a:latin typeface="Times New Roman" pitchFamily="18" charset="0"/>
                <a:cs typeface="+mn-cs"/>
              </a:rPr>
              <a:t>huruf</a:t>
            </a:r>
            <a:r>
              <a:rPr lang="en-US" altLang="en-US" sz="4000" i="1" dirty="0">
                <a:latin typeface="Times New Roman" pitchFamily="18" charset="0"/>
                <a:cs typeface="+mn-cs"/>
              </a:rPr>
              <a:t> a </a:t>
            </a:r>
            <a:r>
              <a:rPr lang="en-US" altLang="en-US" sz="4000" i="1" dirty="0" err="1">
                <a:latin typeface="Times New Roman" pitchFamily="18" charset="0"/>
                <a:cs typeface="+mn-cs"/>
              </a:rPr>
              <a:t>dan</a:t>
            </a:r>
            <a:r>
              <a:rPr lang="en-US" altLang="en-US" sz="4000" i="1" dirty="0">
                <a:latin typeface="Times New Roman" pitchFamily="18" charset="0"/>
                <a:cs typeface="+mn-cs"/>
              </a:rPr>
              <a:t> b</a:t>
            </a:r>
          </a:p>
          <a:p>
            <a:pPr eaLnBrk="1" hangingPunct="1">
              <a:spcAft>
                <a:spcPct val="5000"/>
              </a:spcAft>
              <a:defRPr/>
            </a:pPr>
            <a:r>
              <a:rPr lang="en-US" altLang="en-US" sz="3200" i="1" dirty="0">
                <a:solidFill>
                  <a:srgbClr val="C00000"/>
                </a:solidFill>
                <a:latin typeface="Times New Roman" pitchFamily="18" charset="0"/>
                <a:cs typeface="+mn-cs"/>
              </a:rPr>
              <a:t> </a:t>
            </a:r>
            <a:r>
              <a:rPr lang="en-US" altLang="en-US" sz="3200" i="1" dirty="0" err="1">
                <a:solidFill>
                  <a:srgbClr val="C00000"/>
                </a:solidFill>
                <a:latin typeface="Times New Roman" pitchFamily="18" charset="0"/>
                <a:cs typeface="+mn-cs"/>
              </a:rPr>
              <a:t>Jaminan</a:t>
            </a:r>
            <a:r>
              <a:rPr lang="en-US" altLang="en-US" sz="3200" i="1" dirty="0">
                <a:solidFill>
                  <a:srgbClr val="C00000"/>
                </a:solidFill>
                <a:latin typeface="Times New Roman" pitchFamily="18" charset="0"/>
                <a:cs typeface="+mn-cs"/>
              </a:rPr>
              <a:t> </a:t>
            </a:r>
            <a:r>
              <a:rPr lang="en-US" altLang="en-US" sz="3200" i="1" dirty="0" err="1">
                <a:solidFill>
                  <a:srgbClr val="C00000"/>
                </a:solidFill>
                <a:latin typeface="Times New Roman" pitchFamily="18" charset="0"/>
                <a:cs typeface="+mn-cs"/>
              </a:rPr>
              <a:t>Uang</a:t>
            </a:r>
            <a:r>
              <a:rPr lang="en-US" altLang="en-US" sz="3200" i="1" dirty="0">
                <a:solidFill>
                  <a:srgbClr val="C00000"/>
                </a:solidFill>
                <a:latin typeface="Times New Roman" pitchFamily="18" charset="0"/>
                <a:cs typeface="+mn-cs"/>
              </a:rPr>
              <a:t> </a:t>
            </a:r>
            <a:r>
              <a:rPr lang="en-US" altLang="en-US" sz="3200" i="1" dirty="0" err="1">
                <a:solidFill>
                  <a:srgbClr val="C00000"/>
                </a:solidFill>
                <a:latin typeface="Times New Roman" pitchFamily="18" charset="0"/>
                <a:cs typeface="+mn-cs"/>
              </a:rPr>
              <a:t>muka</a:t>
            </a:r>
            <a:r>
              <a:rPr lang="en-US" altLang="en-US" sz="3200" i="1" dirty="0">
                <a:solidFill>
                  <a:srgbClr val="C00000"/>
                </a:solidFill>
                <a:latin typeface="Times New Roman" pitchFamily="18" charset="0"/>
                <a:cs typeface="+mn-cs"/>
              </a:rPr>
              <a:t> </a:t>
            </a:r>
            <a:r>
              <a:rPr lang="en-US" altLang="en-US" sz="3200" i="1" dirty="0" err="1">
                <a:solidFill>
                  <a:srgbClr val="C00000"/>
                </a:solidFill>
                <a:latin typeface="Times New Roman" pitchFamily="18" charset="0"/>
                <a:cs typeface="+mn-cs"/>
              </a:rPr>
              <a:t>dapat</a:t>
            </a:r>
            <a:r>
              <a:rPr lang="en-US" altLang="en-US" sz="3200" i="1" dirty="0">
                <a:solidFill>
                  <a:srgbClr val="C00000"/>
                </a:solidFill>
                <a:latin typeface="Times New Roman" pitchFamily="18" charset="0"/>
                <a:cs typeface="+mn-cs"/>
              </a:rPr>
              <a:t> / </a:t>
            </a:r>
            <a:r>
              <a:rPr lang="en-US" altLang="en-US" sz="3200" i="1" dirty="0" err="1">
                <a:solidFill>
                  <a:srgbClr val="C00000"/>
                </a:solidFill>
                <a:latin typeface="Times New Roman" pitchFamily="18" charset="0"/>
                <a:cs typeface="+mn-cs"/>
              </a:rPr>
              <a:t>diperbolehkan</a:t>
            </a:r>
            <a:r>
              <a:rPr lang="en-US" altLang="en-US" sz="3200" i="1" dirty="0">
                <a:solidFill>
                  <a:srgbClr val="C00000"/>
                </a:solidFill>
                <a:latin typeface="Times New Roman" pitchFamily="18" charset="0"/>
                <a:cs typeface="+mn-cs"/>
              </a:rPr>
              <a:t> </a:t>
            </a:r>
          </a:p>
          <a:p>
            <a:pPr eaLnBrk="1" hangingPunct="1">
              <a:spcAft>
                <a:spcPct val="5000"/>
              </a:spcAft>
              <a:defRPr/>
            </a:pPr>
            <a:r>
              <a:rPr lang="en-US" altLang="en-US" sz="3200" i="1" dirty="0">
                <a:solidFill>
                  <a:srgbClr val="C00000"/>
                </a:solidFill>
                <a:latin typeface="Times New Roman" pitchFamily="18" charset="0"/>
                <a:cs typeface="+mn-cs"/>
              </a:rPr>
              <a:t> </a:t>
            </a:r>
            <a:r>
              <a:rPr lang="en-US" altLang="en-US" sz="3200" i="1" dirty="0" err="1">
                <a:solidFill>
                  <a:srgbClr val="C00000"/>
                </a:solidFill>
                <a:latin typeface="Times New Roman" pitchFamily="18" charset="0"/>
                <a:cs typeface="+mn-cs"/>
              </a:rPr>
              <a:t>menggunakan</a:t>
            </a:r>
            <a:r>
              <a:rPr lang="en-US" altLang="en-US" sz="3200" i="1" dirty="0">
                <a:solidFill>
                  <a:srgbClr val="C00000"/>
                </a:solidFill>
                <a:latin typeface="Times New Roman" pitchFamily="18" charset="0"/>
                <a:cs typeface="+mn-cs"/>
              </a:rPr>
              <a:t> Perusahaan </a:t>
            </a:r>
            <a:r>
              <a:rPr lang="en-US" altLang="en-US" sz="3200" i="1" dirty="0" err="1">
                <a:solidFill>
                  <a:srgbClr val="C00000"/>
                </a:solidFill>
                <a:latin typeface="Times New Roman" pitchFamily="18" charset="0"/>
                <a:cs typeface="+mn-cs"/>
              </a:rPr>
              <a:t>asuransi</a:t>
            </a:r>
            <a:r>
              <a:rPr lang="id-ID" altLang="en-US" sz="3200" i="1" dirty="0">
                <a:solidFill>
                  <a:srgbClr val="C00000"/>
                </a:solidFill>
                <a:latin typeface="Times New Roman" pitchFamily="18" charset="0"/>
                <a:cs typeface="+mn-cs"/>
              </a:rPr>
              <a:t> </a:t>
            </a:r>
            <a:endParaRPr lang="en-US" altLang="en-US" sz="3200" i="1" dirty="0">
              <a:solidFill>
                <a:srgbClr val="C00000"/>
              </a:solidFill>
              <a:latin typeface="Times New Roman" pitchFamily="18" charset="0"/>
              <a:cs typeface="+mn-cs"/>
            </a:endParaRPr>
          </a:p>
          <a:p>
            <a:pPr eaLnBrk="1" hangingPunct="1">
              <a:spcAft>
                <a:spcPct val="5000"/>
              </a:spcAft>
              <a:defRPr/>
            </a:pPr>
            <a:endParaRPr lang="id-ID" altLang="en-US" sz="3200" i="1" dirty="0">
              <a:solidFill>
                <a:srgbClr val="C00000"/>
              </a:solidFill>
              <a:latin typeface="Times New Roman" pitchFamily="18" charset="0"/>
              <a:cs typeface="+mn-cs"/>
            </a:endParaRPr>
          </a:p>
          <a:p>
            <a:pPr eaLnBrk="1" hangingPunct="1">
              <a:spcAft>
                <a:spcPct val="5000"/>
              </a:spcAft>
              <a:defRPr/>
            </a:pPr>
            <a:r>
              <a:rPr lang="en-US" altLang="en-US" sz="4000" i="1" dirty="0">
                <a:latin typeface="Times New Roman" pitchFamily="18" charset="0"/>
                <a:cs typeface="+mn-cs"/>
              </a:rPr>
              <a:t> SARAN</a:t>
            </a:r>
            <a:r>
              <a:rPr lang="id-ID" altLang="en-US" sz="4000" i="1" dirty="0">
                <a:latin typeface="Times New Roman" pitchFamily="18" charset="0"/>
                <a:cs typeface="+mn-cs"/>
              </a:rPr>
              <a:t> :</a:t>
            </a:r>
            <a:endParaRPr lang="en-US" altLang="en-US" sz="4000" i="1" dirty="0">
              <a:latin typeface="Times New Roman" pitchFamily="18" charset="0"/>
              <a:cs typeface="+mn-cs"/>
            </a:endParaRPr>
          </a:p>
          <a:p>
            <a:pPr marL="514350" indent="-514350" eaLnBrk="1" hangingPunct="1">
              <a:spcAft>
                <a:spcPct val="5000"/>
              </a:spcAft>
              <a:defRPr/>
            </a:pPr>
            <a:r>
              <a:rPr lang="en-US" altLang="en-US" sz="3200" b="0" dirty="0">
                <a:latin typeface="Times New Roman" pitchFamily="18" charset="0"/>
                <a:cs typeface="+mn-cs"/>
              </a:rPr>
              <a:t> </a:t>
            </a:r>
            <a:r>
              <a:rPr lang="en-US" altLang="en-US" sz="3200" b="0" dirty="0" err="1">
                <a:latin typeface="Times New Roman" pitchFamily="18" charset="0"/>
                <a:cs typeface="+mn-cs"/>
              </a:rPr>
              <a:t>Sebaiknya</a:t>
            </a:r>
            <a:r>
              <a:rPr lang="en-US" altLang="en-US" sz="3200" b="0" dirty="0">
                <a:latin typeface="Times New Roman" pitchFamily="18" charset="0"/>
                <a:cs typeface="+mn-cs"/>
              </a:rPr>
              <a:t> </a:t>
            </a:r>
            <a:r>
              <a:rPr lang="en-US" altLang="en-US" sz="3200" b="0" dirty="0" err="1">
                <a:latin typeface="Times New Roman" pitchFamily="18" charset="0"/>
                <a:cs typeface="+mn-cs"/>
              </a:rPr>
              <a:t>untuk</a:t>
            </a:r>
            <a:r>
              <a:rPr lang="en-US" altLang="en-US" sz="3200" b="0" dirty="0">
                <a:latin typeface="Times New Roman" pitchFamily="18" charset="0"/>
                <a:cs typeface="+mn-cs"/>
              </a:rPr>
              <a:t> </a:t>
            </a:r>
            <a:r>
              <a:rPr lang="en-US" altLang="en-US" sz="3200" b="0" dirty="0" err="1">
                <a:latin typeface="Times New Roman" pitchFamily="18" charset="0"/>
                <a:cs typeface="+mn-cs"/>
              </a:rPr>
              <a:t>uang</a:t>
            </a:r>
            <a:r>
              <a:rPr lang="en-US" altLang="en-US" sz="3200" b="0" dirty="0">
                <a:latin typeface="Times New Roman" pitchFamily="18" charset="0"/>
                <a:cs typeface="+mn-cs"/>
              </a:rPr>
              <a:t> </a:t>
            </a:r>
            <a:r>
              <a:rPr lang="en-US" altLang="en-US" sz="3200" b="0" dirty="0" err="1">
                <a:latin typeface="Times New Roman" pitchFamily="18" charset="0"/>
                <a:cs typeface="+mn-cs"/>
              </a:rPr>
              <a:t>muka</a:t>
            </a:r>
            <a:r>
              <a:rPr lang="en-US" altLang="en-US" sz="3200" b="0" dirty="0">
                <a:latin typeface="Times New Roman" pitchFamily="18" charset="0"/>
                <a:cs typeface="+mn-cs"/>
              </a:rPr>
              <a:t> </a:t>
            </a:r>
            <a:r>
              <a:rPr lang="en-US" altLang="en-US" sz="3200" b="0" dirty="0" err="1">
                <a:latin typeface="Times New Roman" pitchFamily="18" charset="0"/>
                <a:cs typeface="+mn-cs"/>
              </a:rPr>
              <a:t>tidak</a:t>
            </a:r>
            <a:r>
              <a:rPr lang="en-US" altLang="en-US" sz="3200" b="0" dirty="0">
                <a:latin typeface="Times New Roman" pitchFamily="18" charset="0"/>
                <a:cs typeface="+mn-cs"/>
              </a:rPr>
              <a:t> </a:t>
            </a:r>
            <a:r>
              <a:rPr lang="en-US" altLang="en-US" sz="3200" b="0" dirty="0" err="1">
                <a:latin typeface="Times New Roman" pitchFamily="18" charset="0"/>
                <a:cs typeface="+mn-cs"/>
              </a:rPr>
              <a:t>menggunakan</a:t>
            </a:r>
            <a:endParaRPr lang="en-US" altLang="en-US" sz="3200" b="0" dirty="0">
              <a:latin typeface="Times New Roman" pitchFamily="18" charset="0"/>
              <a:cs typeface="+mn-cs"/>
            </a:endParaRPr>
          </a:p>
          <a:p>
            <a:pPr marL="514350" indent="-514350" eaLnBrk="1" hangingPunct="1">
              <a:spcAft>
                <a:spcPct val="5000"/>
              </a:spcAft>
              <a:defRPr/>
            </a:pPr>
            <a:r>
              <a:rPr lang="en-US" altLang="en-US" sz="3200" b="0" dirty="0">
                <a:latin typeface="Times New Roman" pitchFamily="18" charset="0"/>
                <a:cs typeface="+mn-cs"/>
              </a:rPr>
              <a:t> Perusahaan </a:t>
            </a:r>
            <a:r>
              <a:rPr lang="en-US" altLang="en-US" sz="3200" b="0" dirty="0" err="1">
                <a:latin typeface="Times New Roman" pitchFamily="18" charset="0"/>
                <a:cs typeface="+mn-cs"/>
              </a:rPr>
              <a:t>Asuransi</a:t>
            </a:r>
            <a:endParaRPr lang="id-ID" altLang="en-US" sz="3200" b="0" i="1" dirty="0">
              <a:solidFill>
                <a:srgbClr val="C00000"/>
              </a:solidFill>
              <a:latin typeface="Times New Roman" pitchFamily="18" charset="0"/>
              <a:cs typeface="+mn-cs"/>
            </a:endParaRPr>
          </a:p>
          <a:p>
            <a:pPr marL="514350" indent="-514350" eaLnBrk="1" hangingPunct="1">
              <a:spcAft>
                <a:spcPct val="5000"/>
              </a:spcAft>
              <a:defRPr/>
            </a:pPr>
            <a:r>
              <a:rPr lang="id-ID" altLang="en-US" sz="2400" i="1" dirty="0">
                <a:solidFill>
                  <a:srgbClr val="C00000"/>
                </a:solidFill>
                <a:latin typeface="Times New Roman" pitchFamily="18" charset="0"/>
                <a:cs typeface="+mn-cs"/>
              </a:rPr>
              <a:t>     </a:t>
            </a:r>
            <a:r>
              <a:rPr lang="id-ID" altLang="en-US" sz="2400" dirty="0">
                <a:latin typeface="Times New Roman" pitchFamily="18" charset="0"/>
                <a:cs typeface="+mn-cs"/>
              </a:rPr>
              <a:t> “.</a:t>
            </a:r>
          </a:p>
          <a:p>
            <a:pPr marL="514350" indent="-514350" eaLnBrk="1" hangingPunct="1">
              <a:spcAft>
                <a:spcPct val="5000"/>
              </a:spcAft>
              <a:defRPr/>
            </a:pPr>
            <a:r>
              <a:rPr lang="id-ID" altLang="en-US" sz="2400" dirty="0">
                <a:latin typeface="Times New Roman" pitchFamily="18" charset="0"/>
                <a:cs typeface="+mn-cs"/>
              </a:rPr>
              <a:t>          </a:t>
            </a: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r>
              <a:rPr lang="en-US" altLang="en-US" sz="2400" dirty="0">
                <a:latin typeface="Times New Roman" pitchFamily="18" charset="0"/>
                <a:cs typeface="+mn-cs"/>
              </a:rPr>
              <a:t>  </a:t>
            </a:r>
            <a:endParaRPr lang="en-US" altLang="en-US" dirty="0">
              <a:latin typeface="Times New Roman" pitchFamily="18" charset="0"/>
              <a:cs typeface="+mn-cs"/>
            </a:endParaRPr>
          </a:p>
          <a:p>
            <a:pPr marL="457200" indent="-457200" eaLnBrk="1" hangingPunct="1">
              <a:spcAft>
                <a:spcPct val="5000"/>
              </a:spcAft>
              <a:defRPr/>
            </a:pPr>
            <a:endParaRPr lang="en-US" altLang="en-US" sz="2400" dirty="0">
              <a:latin typeface="Times New Roman" pitchFamily="18" charset="0"/>
              <a:cs typeface="+mn-cs"/>
            </a:endParaRPr>
          </a:p>
          <a:p>
            <a:pPr marL="457200" indent="-457200" eaLnBrk="1" hangingPunct="1">
              <a:spcAft>
                <a:spcPct val="5000"/>
              </a:spcAft>
              <a:defRPr/>
            </a:pPr>
            <a:r>
              <a:rPr lang="en-US" altLang="en-US" sz="2400" dirty="0">
                <a:latin typeface="Times New Roman" pitchFamily="18" charset="0"/>
                <a:cs typeface="+mn-cs"/>
              </a:rPr>
              <a:t>     </a:t>
            </a:r>
            <a:endParaRPr lang="id-ID" altLang="en-US" sz="2400" dirty="0">
              <a:latin typeface="Times New Roman" pitchFamily="18" charset="0"/>
              <a:cs typeface="+mn-cs"/>
            </a:endParaRPr>
          </a:p>
        </p:txBody>
      </p:sp>
      <p:sp>
        <p:nvSpPr>
          <p:cNvPr id="75782" name="AutoShape 6">
            <a:hlinkClick r:id="" action="ppaction://hlinkshowjump?jump=firstslide" highlightClick="1"/>
          </p:cNvPr>
          <p:cNvSpPr>
            <a:spLocks noChangeArrowheads="1"/>
          </p:cNvSpPr>
          <p:nvPr/>
        </p:nvSpPr>
        <p:spPr bwMode="auto">
          <a:xfrm>
            <a:off x="7086600" y="6524625"/>
            <a:ext cx="207963" cy="333375"/>
          </a:xfrm>
          <a:prstGeom prst="actionButtonBeginning">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5783" name="AutoShape 7">
            <a:hlinkClick r:id="rId3" action="ppaction://hlinksldjump" highlightClick="1"/>
          </p:cNvPr>
          <p:cNvSpPr>
            <a:spLocks noChangeArrowheads="1"/>
          </p:cNvSpPr>
          <p:nvPr/>
        </p:nvSpPr>
        <p:spPr bwMode="auto">
          <a:xfrm>
            <a:off x="7392988" y="6524625"/>
            <a:ext cx="257175" cy="333375"/>
          </a:xfrm>
          <a:prstGeom prst="actionButtonHome">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5784" name="AutoShape 8">
            <a:hlinkClick r:id="" action="ppaction://hlinkshowjump?jump=nextslide" highlightClick="1"/>
          </p:cNvPr>
          <p:cNvSpPr>
            <a:spLocks noChangeArrowheads="1"/>
          </p:cNvSpPr>
          <p:nvPr/>
        </p:nvSpPr>
        <p:spPr bwMode="auto">
          <a:xfrm>
            <a:off x="7751763" y="6515100"/>
            <a:ext cx="249237" cy="342900"/>
          </a:xfrm>
          <a:prstGeom prst="actionButtonForwardNex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7"/>
          <p:cNvSpPr>
            <a:spLocks noGrp="1" noChangeArrowheads="1"/>
          </p:cNvSpPr>
          <p:nvPr>
            <p:ph type="title"/>
          </p:nvPr>
        </p:nvSpPr>
        <p:spPr>
          <a:xfrm>
            <a:off x="2" y="852857"/>
            <a:ext cx="9143999" cy="817685"/>
          </a:xfrm>
          <a:extLst>
            <a:ext uri="{FAA26D3D-D897-4be2-8F04-BA451C77F1D7}"/>
          </a:extLst>
        </p:spPr>
        <p:txBody>
          <a:bodyPr/>
          <a:lstStyle/>
          <a:p>
            <a:pPr algn="ctr" defTabSz="844083" fontAlgn="auto">
              <a:spcAft>
                <a:spcPts val="0"/>
              </a:spcAft>
              <a:defRPr/>
            </a:pPr>
            <a:r>
              <a:rPr lang="en-US" sz="3692"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Impact" pitchFamily="34" charset="0"/>
              </a:rPr>
              <a:t>KOMPETENSI DASAR</a:t>
            </a:r>
            <a:endParaRPr lang="ru-RU" sz="2215"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
        <p:nvSpPr>
          <p:cNvPr id="6" name="Notched Right Arrow 5"/>
          <p:cNvSpPr>
            <a:spLocks noChangeArrowheads="1"/>
          </p:cNvSpPr>
          <p:nvPr/>
        </p:nvSpPr>
        <p:spPr bwMode="auto">
          <a:xfrm>
            <a:off x="6553200" y="6242050"/>
            <a:ext cx="609600" cy="211138"/>
          </a:xfrm>
          <a:prstGeom prst="notchedRightArrow">
            <a:avLst>
              <a:gd name="adj1" fmla="val 50000"/>
              <a:gd name="adj2" fmla="val 50000"/>
            </a:avLst>
          </a:prstGeom>
          <a:solidFill>
            <a:schemeClr val="accent1"/>
          </a:solidFill>
          <a:ln w="25400">
            <a:solidFill>
              <a:srgbClr val="0C8041"/>
            </a:solidFill>
            <a:miter lim="800000"/>
            <a:headEnd/>
            <a:tailEnd/>
          </a:ln>
          <a:effectLst>
            <a:outerShdw sy="23000" kx="-1199993" algn="bl" rotWithShape="0">
              <a:srgbClr val="808080">
                <a:alpha val="20000"/>
              </a:srgbClr>
            </a:outerShdw>
          </a:effectLst>
        </p:spPr>
        <p:txBody>
          <a:bodyPr wrap="none" anchor="ctr"/>
          <a:lstStyle/>
          <a:p>
            <a:pPr algn="ctr" eaLnBrk="1" fontAlgn="auto" hangingPunct="1">
              <a:spcBef>
                <a:spcPts val="0"/>
              </a:spcBef>
              <a:spcAft>
                <a:spcPts val="0"/>
              </a:spcAft>
              <a:defRPr/>
            </a:pPr>
            <a:endParaRPr lang="en-US" sz="1662" b="0" dirty="0">
              <a:solidFill>
                <a:srgbClr val="2F2B20"/>
              </a:solidFill>
              <a:latin typeface="Calibri"/>
              <a:ea typeface="ＭＳ Ｐゴシック" charset="0"/>
            </a:endParaRPr>
          </a:p>
        </p:txBody>
      </p:sp>
      <p:sp>
        <p:nvSpPr>
          <p:cNvPr id="7" name="Rectangle 7"/>
          <p:cNvSpPr>
            <a:spLocks noChangeArrowheads="1"/>
          </p:cNvSpPr>
          <p:nvPr/>
        </p:nvSpPr>
        <p:spPr bwMode="auto">
          <a:xfrm>
            <a:off x="633413" y="2092325"/>
            <a:ext cx="7243762" cy="1754326"/>
          </a:xfrm>
          <a:prstGeom prst="rect">
            <a:avLst/>
          </a:prstGeom>
          <a:noFill/>
          <a:ln w="9525">
            <a:noFill/>
            <a:miter lim="800000"/>
            <a:headEnd/>
            <a:tailEnd/>
          </a:ln>
        </p:spPr>
        <p:txBody>
          <a:bodyPr>
            <a:spAutoFit/>
          </a:bodyPr>
          <a:lstStyle/>
          <a:p>
            <a:pPr eaLnBrk="1" fontAlgn="auto" hangingPunct="1">
              <a:lnSpc>
                <a:spcPct val="150000"/>
              </a:lnSpc>
              <a:spcBef>
                <a:spcPts val="554"/>
              </a:spcBef>
              <a:spcAft>
                <a:spcPts val="554"/>
              </a:spcAft>
              <a:defRPr/>
            </a:pPr>
            <a:r>
              <a:rPr lang="nn-NO" sz="2400" dirty="0" smtClean="0"/>
              <a:t>Setelah </a:t>
            </a:r>
            <a:r>
              <a:rPr lang="nn-NO" sz="2400" dirty="0"/>
              <a:t>mengikuti pembelajaran ini peserta diklat diharapkan mampu memahami penyusunan dokumen kontrak. </a:t>
            </a:r>
            <a:endParaRPr lang="en-US" sz="2769" b="0" dirty="0">
              <a:solidFill>
                <a:srgbClr val="2F2B20"/>
              </a:solidFill>
              <a:latin typeface="Calibri"/>
              <a:cs typeface="Arial" charset="0"/>
            </a:endParaRPr>
          </a:p>
        </p:txBody>
      </p:sp>
      <p:sp>
        <p:nvSpPr>
          <p:cNvPr id="3" name="Date Placeholder 2"/>
          <p:cNvSpPr>
            <a:spLocks noGrp="1"/>
          </p:cNvSpPr>
          <p:nvPr>
            <p:ph type="dt" sz="half" idx="10"/>
          </p:nvPr>
        </p:nvSpPr>
        <p:spPr/>
        <p:txBody>
          <a:bodyPr/>
          <a:lstStyle/>
          <a:p>
            <a:pPr>
              <a:defRPr/>
            </a:pPr>
            <a:endParaRPr lang="en-CA"/>
          </a:p>
        </p:txBody>
      </p:sp>
    </p:spTree>
    <p:extLst>
      <p:ext uri="{BB962C8B-B14F-4D97-AF65-F5344CB8AC3E}">
        <p14:creationId xmlns:p14="http://schemas.microsoft.com/office/powerpoint/2010/main" val="9574920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304800" y="0"/>
            <a:ext cx="8534400" cy="6324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7827" name="Line 3"/>
          <p:cNvSpPr>
            <a:spLocks noChangeShapeType="1"/>
          </p:cNvSpPr>
          <p:nvPr/>
        </p:nvSpPr>
        <p:spPr bwMode="auto">
          <a:xfrm>
            <a:off x="1466850" y="762000"/>
            <a:ext cx="6210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7828" name="Rectangle 4"/>
          <p:cNvSpPr>
            <a:spLocks noGrp="1" noChangeArrowheads="1"/>
          </p:cNvSpPr>
          <p:nvPr>
            <p:ph type="title" idx="4294967295"/>
          </p:nvPr>
        </p:nvSpPr>
        <p:spPr>
          <a:xfrm>
            <a:off x="304800" y="0"/>
            <a:ext cx="8534400" cy="1181100"/>
          </a:xfrm>
          <a:solidFill>
            <a:schemeClr val="tx1"/>
          </a:solidFill>
        </p:spPr>
        <p:txBody>
          <a:bodyPr/>
          <a:lstStyle/>
          <a:p>
            <a:pPr eaLnBrk="1" hangingPunct="1">
              <a:lnSpc>
                <a:spcPct val="80000"/>
              </a:lnSpc>
            </a:pPr>
            <a:r>
              <a:rPr lang="id-ID" altLang="en-US" sz="2400" b="1" noProof="1" smtClean="0">
                <a:solidFill>
                  <a:schemeClr val="bg1"/>
                </a:solidFill>
              </a:rPr>
              <a:t/>
            </a:r>
            <a:br>
              <a:rPr lang="id-ID" altLang="en-US" sz="2400" b="1" noProof="1" smtClean="0">
                <a:solidFill>
                  <a:schemeClr val="bg1"/>
                </a:solidFill>
              </a:rPr>
            </a:br>
            <a:r>
              <a:rPr lang="id-ID" altLang="en-US" sz="2800" b="1" noProof="1" smtClean="0">
                <a:solidFill>
                  <a:schemeClr val="bg1"/>
                </a:solidFill>
              </a:rPr>
              <a:t>KETENTUAN2 YANG PERLU DIDISKUSIKAN</a:t>
            </a:r>
            <a:br>
              <a:rPr lang="id-ID" altLang="en-US" sz="2800" b="1" noProof="1" smtClean="0">
                <a:solidFill>
                  <a:schemeClr val="bg1"/>
                </a:solidFill>
              </a:rPr>
            </a:br>
            <a:r>
              <a:rPr lang="id-ID" altLang="en-US" sz="2800" b="1" noProof="1" smtClean="0">
                <a:solidFill>
                  <a:schemeClr val="bg1"/>
                </a:solidFill>
              </a:rPr>
              <a:t>DALAM PERMEN PU NO. 31 TAHUN 2015</a:t>
            </a:r>
          </a:p>
        </p:txBody>
      </p:sp>
      <p:sp>
        <p:nvSpPr>
          <p:cNvPr id="18437" name="Rectangle 5"/>
          <p:cNvSpPr>
            <a:spLocks noChangeArrowheads="1"/>
          </p:cNvSpPr>
          <p:nvPr/>
        </p:nvSpPr>
        <p:spPr bwMode="auto">
          <a:xfrm>
            <a:off x="381000" y="838200"/>
            <a:ext cx="8610600" cy="9380538"/>
          </a:xfrm>
          <a:prstGeom prst="rect">
            <a:avLst/>
          </a:prstGeom>
          <a:noFill/>
          <a:ln w="9525">
            <a:noFill/>
            <a:miter lim="800000"/>
            <a:headEnd/>
            <a:tailEnd/>
          </a:ln>
        </p:spPr>
        <p:txBody>
          <a:bodyPr>
            <a:spAutoFit/>
          </a:bodyPr>
          <a:lstStyle/>
          <a:p>
            <a:pPr eaLnBrk="1" hangingPunct="1">
              <a:spcAft>
                <a:spcPct val="5000"/>
              </a:spcAft>
              <a:defRPr/>
            </a:pPr>
            <a:endParaRPr lang="en-US" altLang="en-US" i="1" dirty="0">
              <a:latin typeface="Times New Roman" pitchFamily="18" charset="0"/>
              <a:cs typeface="+mn-cs"/>
            </a:endParaRPr>
          </a:p>
          <a:p>
            <a:pPr eaLnBrk="1" hangingPunct="1">
              <a:spcAft>
                <a:spcPct val="5000"/>
              </a:spcAft>
              <a:defRPr/>
            </a:pPr>
            <a:r>
              <a:rPr lang="en-US" altLang="en-US" sz="4000" i="1" dirty="0" err="1">
                <a:latin typeface="Times New Roman" pitchFamily="18" charset="0"/>
                <a:cs typeface="+mn-cs"/>
              </a:rPr>
              <a:t>Pasal</a:t>
            </a:r>
            <a:r>
              <a:rPr lang="en-US" altLang="en-US" sz="4000" i="1" dirty="0">
                <a:latin typeface="Times New Roman" pitchFamily="18" charset="0"/>
                <a:cs typeface="+mn-cs"/>
              </a:rPr>
              <a:t> 6c </a:t>
            </a:r>
            <a:r>
              <a:rPr lang="en-US" altLang="en-US" sz="4000" i="1" dirty="0" err="1">
                <a:latin typeface="Times New Roman" pitchFamily="18" charset="0"/>
                <a:cs typeface="+mn-cs"/>
              </a:rPr>
              <a:t>Ayat</a:t>
            </a:r>
            <a:r>
              <a:rPr lang="en-US" altLang="en-US" sz="4000" i="1" dirty="0">
                <a:latin typeface="Times New Roman" pitchFamily="18" charset="0"/>
                <a:cs typeface="+mn-cs"/>
              </a:rPr>
              <a:t> (3)</a:t>
            </a:r>
          </a:p>
          <a:p>
            <a:pPr eaLnBrk="1" hangingPunct="1">
              <a:spcAft>
                <a:spcPct val="5000"/>
              </a:spcAft>
              <a:defRPr/>
            </a:pPr>
            <a:r>
              <a:rPr lang="en-US" altLang="en-US" i="1" dirty="0" err="1">
                <a:latin typeface="Times New Roman" pitchFamily="18" charset="0"/>
                <a:cs typeface="+mn-cs"/>
              </a:rPr>
              <a:t>Apabila</a:t>
            </a:r>
            <a:r>
              <a:rPr lang="en-US" altLang="en-US" i="1" dirty="0">
                <a:latin typeface="Times New Roman" pitchFamily="18" charset="0"/>
                <a:cs typeface="+mn-cs"/>
              </a:rPr>
              <a:t> total </a:t>
            </a:r>
            <a:r>
              <a:rPr lang="en-US" altLang="en-US" i="1" dirty="0" err="1">
                <a:latin typeface="Times New Roman" pitchFamily="18" charset="0"/>
                <a:cs typeface="+mn-cs"/>
              </a:rPr>
              <a:t>harga</a:t>
            </a:r>
            <a:r>
              <a:rPr lang="en-US" altLang="en-US" i="1" dirty="0">
                <a:latin typeface="Times New Roman" pitchFamily="18" charset="0"/>
                <a:cs typeface="+mn-cs"/>
              </a:rPr>
              <a:t> </a:t>
            </a:r>
            <a:r>
              <a:rPr lang="en-US" altLang="en-US" i="1" dirty="0" err="1">
                <a:latin typeface="Times New Roman" pitchFamily="18" charset="0"/>
                <a:cs typeface="+mn-cs"/>
              </a:rPr>
              <a:t>penawaran</a:t>
            </a:r>
            <a:r>
              <a:rPr lang="en-US" altLang="en-US" i="1" dirty="0">
                <a:latin typeface="Times New Roman" pitchFamily="18" charset="0"/>
                <a:cs typeface="+mn-cs"/>
              </a:rPr>
              <a:t> yang </a:t>
            </a:r>
            <a:r>
              <a:rPr lang="en-US" altLang="en-US" i="1" dirty="0" err="1">
                <a:latin typeface="Times New Roman" pitchFamily="18" charset="0"/>
                <a:cs typeface="+mn-cs"/>
              </a:rPr>
              <a:t>diusulkan</a:t>
            </a:r>
            <a:r>
              <a:rPr lang="en-US" altLang="en-US" i="1" dirty="0">
                <a:latin typeface="Times New Roman" pitchFamily="18" charset="0"/>
                <a:cs typeface="+mn-cs"/>
              </a:rPr>
              <a:t> </a:t>
            </a:r>
            <a:r>
              <a:rPr lang="en-US" altLang="en-US" i="1" dirty="0" err="1">
                <a:latin typeface="Times New Roman" pitchFamily="18" charset="0"/>
                <a:cs typeface="+mn-cs"/>
              </a:rPr>
              <a:t>lebih</a:t>
            </a:r>
            <a:r>
              <a:rPr lang="en-US" altLang="en-US" i="1" dirty="0">
                <a:latin typeface="Times New Roman" pitchFamily="18" charset="0"/>
                <a:cs typeface="+mn-cs"/>
              </a:rPr>
              <a:t> </a:t>
            </a:r>
            <a:r>
              <a:rPr lang="en-US" altLang="en-US" i="1" dirty="0" err="1">
                <a:latin typeface="Times New Roman" pitchFamily="18" charset="0"/>
                <a:cs typeface="+mn-cs"/>
              </a:rPr>
              <a:t>kecil</a:t>
            </a:r>
            <a:r>
              <a:rPr lang="en-US" altLang="en-US" i="1" dirty="0">
                <a:latin typeface="Times New Roman" pitchFamily="18" charset="0"/>
                <a:cs typeface="+mn-cs"/>
              </a:rPr>
              <a:t> </a:t>
            </a:r>
            <a:r>
              <a:rPr lang="en-US" altLang="en-US" i="1" dirty="0" err="1">
                <a:latin typeface="Times New Roman" pitchFamily="18" charset="0"/>
                <a:cs typeface="+mn-cs"/>
              </a:rPr>
              <a:t>dari</a:t>
            </a:r>
            <a:r>
              <a:rPr lang="en-US" altLang="en-US" i="1" dirty="0">
                <a:latin typeface="Times New Roman" pitchFamily="18" charset="0"/>
                <a:cs typeface="+mn-cs"/>
              </a:rPr>
              <a:t> </a:t>
            </a:r>
            <a:r>
              <a:rPr lang="en-US" altLang="en-US" i="1" dirty="0" err="1">
                <a:latin typeface="Times New Roman" pitchFamily="18" charset="0"/>
                <a:cs typeface="+mn-cs"/>
              </a:rPr>
              <a:t>hasil</a:t>
            </a:r>
            <a:r>
              <a:rPr lang="en-US" altLang="en-US" i="1" dirty="0">
                <a:latin typeface="Times New Roman" pitchFamily="18" charset="0"/>
                <a:cs typeface="+mn-cs"/>
              </a:rPr>
              <a:t> </a:t>
            </a:r>
            <a:r>
              <a:rPr lang="en-US" altLang="en-US" i="1" dirty="0" err="1">
                <a:latin typeface="Times New Roman" pitchFamily="18" charset="0"/>
                <a:cs typeface="+mn-cs"/>
              </a:rPr>
              <a:t>evaluasi</a:t>
            </a:r>
            <a:r>
              <a:rPr lang="en-US" altLang="en-US" i="1" dirty="0">
                <a:latin typeface="Times New Roman" pitchFamily="18" charset="0"/>
                <a:cs typeface="+mn-cs"/>
              </a:rPr>
              <a:t> </a:t>
            </a:r>
            <a:r>
              <a:rPr lang="en-US" altLang="en-US" i="1" dirty="0" err="1">
                <a:latin typeface="Times New Roman" pitchFamily="18" charset="0"/>
                <a:cs typeface="+mn-cs"/>
              </a:rPr>
              <a:t>sebagaimana</a:t>
            </a:r>
            <a:r>
              <a:rPr lang="en-US" altLang="en-US" i="1" dirty="0">
                <a:latin typeface="Times New Roman" pitchFamily="18" charset="0"/>
                <a:cs typeface="+mn-cs"/>
              </a:rPr>
              <a:t> </a:t>
            </a:r>
            <a:r>
              <a:rPr lang="en-US" altLang="en-US" i="1" dirty="0" err="1">
                <a:latin typeface="Times New Roman" pitchFamily="18" charset="0"/>
                <a:cs typeface="+mn-cs"/>
              </a:rPr>
              <a:t>dimaksud</a:t>
            </a:r>
            <a:r>
              <a:rPr lang="en-US" altLang="en-US" i="1" dirty="0">
                <a:latin typeface="Times New Roman" pitchFamily="18" charset="0"/>
                <a:cs typeface="+mn-cs"/>
              </a:rPr>
              <a:t> </a:t>
            </a:r>
            <a:r>
              <a:rPr lang="en-US" altLang="en-US" i="1" dirty="0" err="1">
                <a:latin typeface="Times New Roman" pitchFamily="18" charset="0"/>
                <a:cs typeface="+mn-cs"/>
              </a:rPr>
              <a:t>pada</a:t>
            </a:r>
            <a:r>
              <a:rPr lang="en-US" altLang="en-US" i="1" dirty="0">
                <a:latin typeface="Times New Roman" pitchFamily="18" charset="0"/>
                <a:cs typeface="+mn-cs"/>
              </a:rPr>
              <a:t> </a:t>
            </a:r>
            <a:r>
              <a:rPr lang="en-US" altLang="en-US" i="1" dirty="0" err="1">
                <a:latin typeface="Times New Roman" pitchFamily="18" charset="0"/>
                <a:cs typeface="+mn-cs"/>
              </a:rPr>
              <a:t>ayat</a:t>
            </a:r>
            <a:r>
              <a:rPr lang="en-US" altLang="en-US" i="1" dirty="0">
                <a:latin typeface="Times New Roman" pitchFamily="18" charset="0"/>
                <a:cs typeface="+mn-cs"/>
              </a:rPr>
              <a:t> (2), </a:t>
            </a:r>
            <a:r>
              <a:rPr lang="en-US" altLang="en-US" i="1" dirty="0">
                <a:solidFill>
                  <a:srgbClr val="C00000"/>
                </a:solidFill>
                <a:latin typeface="Times New Roman" pitchFamily="18" charset="0"/>
                <a:cs typeface="+mn-cs"/>
              </a:rPr>
              <a:t>MAKA HARGA PENAWARAN DINYATAKAN TIDAK WAJAR DAN </a:t>
            </a:r>
            <a:r>
              <a:rPr lang="en-US" altLang="en-US" i="1" dirty="0" err="1">
                <a:solidFill>
                  <a:srgbClr val="C00000"/>
                </a:solidFill>
                <a:latin typeface="Times New Roman" pitchFamily="18" charset="0"/>
                <a:cs typeface="+mn-cs"/>
              </a:rPr>
              <a:t>DAN</a:t>
            </a:r>
            <a:r>
              <a:rPr lang="en-US" altLang="en-US" i="1" dirty="0">
                <a:solidFill>
                  <a:srgbClr val="C00000"/>
                </a:solidFill>
                <a:latin typeface="Times New Roman" pitchFamily="18" charset="0"/>
                <a:cs typeface="+mn-cs"/>
              </a:rPr>
              <a:t> GUGUR HARGA</a:t>
            </a:r>
            <a:r>
              <a:rPr lang="id-ID" altLang="en-US" i="1" dirty="0">
                <a:solidFill>
                  <a:srgbClr val="C00000"/>
                </a:solidFill>
                <a:latin typeface="Times New Roman" pitchFamily="18" charset="0"/>
                <a:cs typeface="+mn-cs"/>
              </a:rPr>
              <a:t>  </a:t>
            </a:r>
          </a:p>
          <a:p>
            <a:pPr eaLnBrk="1" hangingPunct="1">
              <a:spcAft>
                <a:spcPct val="5000"/>
              </a:spcAft>
              <a:defRPr/>
            </a:pPr>
            <a:r>
              <a:rPr lang="id-ID" altLang="en-US" sz="3200" i="1" dirty="0">
                <a:latin typeface="Times New Roman" pitchFamily="18" charset="0"/>
                <a:cs typeface="+mn-cs"/>
              </a:rPr>
              <a:t>PENDAPAT :</a:t>
            </a:r>
            <a:endParaRPr lang="en-US" altLang="en-US" sz="3200" i="1" dirty="0">
              <a:latin typeface="Times New Roman" pitchFamily="18" charset="0"/>
              <a:cs typeface="+mn-cs"/>
            </a:endParaRPr>
          </a:p>
          <a:p>
            <a:pPr marL="514350" indent="-514350" eaLnBrk="1" hangingPunct="1">
              <a:spcAft>
                <a:spcPct val="5000"/>
              </a:spcAft>
              <a:defRPr/>
            </a:pPr>
            <a:r>
              <a:rPr lang="en-US" altLang="en-US" sz="2000" b="0" dirty="0" err="1">
                <a:latin typeface="Times New Roman" pitchFamily="18" charset="0"/>
                <a:cs typeface="+mn-cs"/>
              </a:rPr>
              <a:t>Dalam</a:t>
            </a:r>
            <a:r>
              <a:rPr lang="en-US" altLang="en-US" sz="2000" b="0" dirty="0">
                <a:latin typeface="Times New Roman" pitchFamily="18" charset="0"/>
                <a:cs typeface="+mn-cs"/>
              </a:rPr>
              <a:t> </a:t>
            </a:r>
            <a:r>
              <a:rPr lang="en-US" altLang="en-US" sz="2000" b="0" dirty="0" err="1">
                <a:latin typeface="Times New Roman" pitchFamily="18" charset="0"/>
                <a:cs typeface="+mn-cs"/>
              </a:rPr>
              <a:t>Undang</a:t>
            </a:r>
            <a:r>
              <a:rPr lang="en-US" altLang="en-US" sz="2000" b="0" dirty="0">
                <a:latin typeface="Times New Roman" pitchFamily="18" charset="0"/>
                <a:cs typeface="+mn-cs"/>
              </a:rPr>
              <a:t> – </a:t>
            </a:r>
            <a:r>
              <a:rPr lang="en-US" altLang="en-US" sz="2000" b="0" dirty="0" err="1">
                <a:latin typeface="Times New Roman" pitchFamily="18" charset="0"/>
                <a:cs typeface="+mn-cs"/>
              </a:rPr>
              <a:t>undang</a:t>
            </a:r>
            <a:r>
              <a:rPr lang="en-US" altLang="en-US" sz="2000" b="0" dirty="0">
                <a:latin typeface="Times New Roman" pitchFamily="18" charset="0"/>
                <a:cs typeface="+mn-cs"/>
              </a:rPr>
              <a:t> </a:t>
            </a:r>
            <a:r>
              <a:rPr lang="en-US" altLang="en-US" sz="2000" b="0" dirty="0" err="1">
                <a:latin typeface="Times New Roman" pitchFamily="18" charset="0"/>
                <a:cs typeface="+mn-cs"/>
              </a:rPr>
              <a:t>Jasa</a:t>
            </a:r>
            <a:r>
              <a:rPr lang="en-US" altLang="en-US" sz="2000" b="0" dirty="0">
                <a:latin typeface="Times New Roman" pitchFamily="18" charset="0"/>
                <a:cs typeface="+mn-cs"/>
              </a:rPr>
              <a:t> </a:t>
            </a:r>
            <a:r>
              <a:rPr lang="en-US" altLang="en-US" sz="2000" b="0" dirty="0" err="1">
                <a:latin typeface="Times New Roman" pitchFamily="18" charset="0"/>
                <a:cs typeface="+mn-cs"/>
              </a:rPr>
              <a:t>Konstruksi</a:t>
            </a:r>
            <a:r>
              <a:rPr lang="en-US" altLang="en-US" sz="2000" b="0" dirty="0">
                <a:latin typeface="Times New Roman" pitchFamily="18" charset="0"/>
                <a:cs typeface="+mn-cs"/>
              </a:rPr>
              <a:t> No. 18 </a:t>
            </a:r>
            <a:r>
              <a:rPr lang="en-US" altLang="en-US" sz="2000" b="0" dirty="0" err="1">
                <a:latin typeface="Times New Roman" pitchFamily="18" charset="0"/>
                <a:cs typeface="+mn-cs"/>
              </a:rPr>
              <a:t>tahun</a:t>
            </a:r>
            <a:r>
              <a:rPr lang="en-US" altLang="en-US" sz="2000" b="0" dirty="0">
                <a:latin typeface="Times New Roman" pitchFamily="18" charset="0"/>
                <a:cs typeface="+mn-cs"/>
              </a:rPr>
              <a:t> 1999 </a:t>
            </a:r>
            <a:r>
              <a:rPr lang="en-US" altLang="en-US" sz="2000" b="0" dirty="0" err="1">
                <a:latin typeface="Times New Roman" pitchFamily="18" charset="0"/>
                <a:cs typeface="+mn-cs"/>
              </a:rPr>
              <a:t>dan</a:t>
            </a:r>
            <a:r>
              <a:rPr lang="en-US" altLang="en-US" sz="2000" b="0" dirty="0">
                <a:latin typeface="Times New Roman" pitchFamily="18" charset="0"/>
                <a:cs typeface="+mn-cs"/>
              </a:rPr>
              <a:t> PP </a:t>
            </a:r>
            <a:r>
              <a:rPr lang="en-US" altLang="en-US" sz="2000" b="0" dirty="0" err="1">
                <a:latin typeface="Times New Roman" pitchFamily="18" charset="0"/>
                <a:cs typeface="+mn-cs"/>
              </a:rPr>
              <a:t>nya</a:t>
            </a:r>
            <a:r>
              <a:rPr lang="en-US" altLang="en-US" sz="2000" b="0" dirty="0">
                <a:latin typeface="Times New Roman" pitchFamily="18" charset="0"/>
                <a:cs typeface="+mn-cs"/>
              </a:rPr>
              <a:t>, </a:t>
            </a:r>
            <a:r>
              <a:rPr lang="en-US" altLang="en-US" sz="2000" b="0" dirty="0" err="1">
                <a:latin typeface="Times New Roman" pitchFamily="18" charset="0"/>
                <a:cs typeface="+mn-cs"/>
              </a:rPr>
              <a:t>dalam</a:t>
            </a:r>
            <a:r>
              <a:rPr lang="en-US" altLang="en-US" sz="2000" b="0" dirty="0">
                <a:latin typeface="Times New Roman" pitchFamily="18" charset="0"/>
                <a:cs typeface="+mn-cs"/>
              </a:rPr>
              <a:t> </a:t>
            </a:r>
          </a:p>
          <a:p>
            <a:pPr marL="514350" indent="-514350" eaLnBrk="1" hangingPunct="1">
              <a:spcAft>
                <a:spcPct val="5000"/>
              </a:spcAft>
              <a:defRPr/>
            </a:pPr>
            <a:r>
              <a:rPr lang="en-US" altLang="en-US" sz="2000" b="0" dirty="0" err="1">
                <a:latin typeface="Times New Roman" pitchFamily="18" charset="0"/>
                <a:cs typeface="+mn-cs"/>
              </a:rPr>
              <a:t>Perpres</a:t>
            </a:r>
            <a:r>
              <a:rPr lang="en-US" altLang="en-US" sz="2000" b="0" dirty="0">
                <a:latin typeface="Times New Roman" pitchFamily="18" charset="0"/>
                <a:cs typeface="+mn-cs"/>
              </a:rPr>
              <a:t> No. 54 </a:t>
            </a:r>
            <a:r>
              <a:rPr lang="en-US" altLang="en-US" sz="2000" b="0" dirty="0" err="1">
                <a:latin typeface="Times New Roman" pitchFamily="18" charset="0"/>
                <a:cs typeface="+mn-cs"/>
              </a:rPr>
              <a:t>tahun</a:t>
            </a:r>
            <a:r>
              <a:rPr lang="en-US" altLang="en-US" sz="2000" b="0" dirty="0">
                <a:latin typeface="Times New Roman" pitchFamily="18" charset="0"/>
                <a:cs typeface="+mn-cs"/>
              </a:rPr>
              <a:t> 2010 </a:t>
            </a:r>
            <a:r>
              <a:rPr lang="en-US" altLang="en-US" sz="2000" b="0" dirty="0" err="1">
                <a:latin typeface="Times New Roman" pitchFamily="18" charset="0"/>
                <a:cs typeface="+mn-cs"/>
              </a:rPr>
              <a:t>dan</a:t>
            </a:r>
            <a:r>
              <a:rPr lang="en-US" altLang="en-US" sz="2000" b="0" dirty="0">
                <a:latin typeface="Times New Roman" pitchFamily="18" charset="0"/>
                <a:cs typeface="+mn-cs"/>
              </a:rPr>
              <a:t> </a:t>
            </a:r>
            <a:r>
              <a:rPr lang="en-US" altLang="en-US" sz="2000" b="0" dirty="0" err="1">
                <a:latin typeface="Times New Roman" pitchFamily="18" charset="0"/>
                <a:cs typeface="+mn-cs"/>
              </a:rPr>
              <a:t>seluruh</a:t>
            </a:r>
            <a:r>
              <a:rPr lang="en-US" altLang="en-US" sz="2000" b="0" dirty="0">
                <a:latin typeface="Times New Roman" pitchFamily="18" charset="0"/>
                <a:cs typeface="+mn-cs"/>
              </a:rPr>
              <a:t> </a:t>
            </a:r>
            <a:r>
              <a:rPr lang="en-US" altLang="en-US" sz="2000" b="0" dirty="0" err="1">
                <a:latin typeface="Times New Roman" pitchFamily="18" charset="0"/>
                <a:cs typeface="+mn-cs"/>
              </a:rPr>
              <a:t>Perubahannya</a:t>
            </a:r>
            <a:r>
              <a:rPr lang="en-US" altLang="en-US" sz="2000" b="0" dirty="0">
                <a:latin typeface="Times New Roman" pitchFamily="18" charset="0"/>
                <a:cs typeface="+mn-cs"/>
              </a:rPr>
              <a:t> Dan </a:t>
            </a:r>
            <a:r>
              <a:rPr lang="en-US" altLang="en-US" sz="2000" b="0" dirty="0" err="1">
                <a:latin typeface="Times New Roman" pitchFamily="18" charset="0"/>
                <a:cs typeface="+mn-cs"/>
              </a:rPr>
              <a:t>Ketentuan</a:t>
            </a:r>
            <a:r>
              <a:rPr lang="en-US" altLang="en-US" sz="2000" b="0" dirty="0">
                <a:latin typeface="Times New Roman" pitchFamily="18" charset="0"/>
                <a:cs typeface="+mn-cs"/>
              </a:rPr>
              <a:t> </a:t>
            </a:r>
          </a:p>
          <a:p>
            <a:pPr marL="514350" indent="-514350" eaLnBrk="1" hangingPunct="1">
              <a:spcAft>
                <a:spcPct val="5000"/>
              </a:spcAft>
              <a:defRPr/>
            </a:pPr>
            <a:r>
              <a:rPr lang="en-US" altLang="en-US" sz="2000" b="0" dirty="0" err="1">
                <a:latin typeface="Times New Roman" pitchFamily="18" charset="0"/>
                <a:cs typeface="+mn-cs"/>
              </a:rPr>
              <a:t>Internasional</a:t>
            </a:r>
            <a:r>
              <a:rPr lang="en-US" altLang="en-US" sz="2000" b="0" dirty="0">
                <a:latin typeface="Times New Roman" pitchFamily="18" charset="0"/>
                <a:cs typeface="+mn-cs"/>
              </a:rPr>
              <a:t> (International Best Practice), </a:t>
            </a:r>
          </a:p>
          <a:p>
            <a:pPr marL="514350" indent="-514350" eaLnBrk="1" hangingPunct="1">
              <a:spcAft>
                <a:spcPct val="5000"/>
              </a:spcAft>
              <a:defRPr/>
            </a:pPr>
            <a:r>
              <a:rPr lang="en-US" altLang="en-US" sz="2400" i="1" dirty="0">
                <a:latin typeface="Times New Roman" pitchFamily="18" charset="0"/>
                <a:cs typeface="+mn-cs"/>
              </a:rPr>
              <a:t>“ TIDAK ADA KETENTUAN DIGUGURKAN DENGAN </a:t>
            </a:r>
          </a:p>
          <a:p>
            <a:pPr marL="514350" indent="-514350" eaLnBrk="1" hangingPunct="1">
              <a:spcAft>
                <a:spcPct val="5000"/>
              </a:spcAft>
              <a:defRPr/>
            </a:pPr>
            <a:r>
              <a:rPr lang="en-US" altLang="en-US" sz="2400" i="1" dirty="0">
                <a:latin typeface="Times New Roman" pitchFamily="18" charset="0"/>
                <a:cs typeface="+mn-cs"/>
              </a:rPr>
              <a:t>ALASAN  PENAWARANNYA TERLAMPAU RENDAH</a:t>
            </a:r>
            <a:r>
              <a:rPr lang="id-ID" altLang="en-US" sz="2400" dirty="0">
                <a:latin typeface="Times New Roman" pitchFamily="18" charset="0"/>
                <a:cs typeface="+mn-cs"/>
              </a:rPr>
              <a:t> “.</a:t>
            </a:r>
          </a:p>
          <a:p>
            <a:pPr marL="514350" indent="-514350" eaLnBrk="1" hangingPunct="1">
              <a:spcAft>
                <a:spcPct val="5000"/>
              </a:spcAft>
              <a:defRPr/>
            </a:pPr>
            <a:r>
              <a:rPr lang="id-ID" altLang="en-US" sz="2400" dirty="0">
                <a:latin typeface="Times New Roman" pitchFamily="18" charset="0"/>
                <a:cs typeface="+mn-cs"/>
              </a:rPr>
              <a:t>          </a:t>
            </a: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r>
              <a:rPr lang="en-US" altLang="en-US" sz="2400" dirty="0">
                <a:latin typeface="Times New Roman" pitchFamily="18" charset="0"/>
                <a:cs typeface="+mn-cs"/>
              </a:rPr>
              <a:t>  </a:t>
            </a:r>
            <a:endParaRPr lang="en-US" altLang="en-US" dirty="0">
              <a:latin typeface="Times New Roman" pitchFamily="18" charset="0"/>
              <a:cs typeface="+mn-cs"/>
            </a:endParaRPr>
          </a:p>
          <a:p>
            <a:pPr marL="457200" indent="-457200" eaLnBrk="1" hangingPunct="1">
              <a:spcAft>
                <a:spcPct val="5000"/>
              </a:spcAft>
              <a:defRPr/>
            </a:pPr>
            <a:endParaRPr lang="en-US" altLang="en-US" sz="2400" dirty="0">
              <a:latin typeface="Times New Roman" pitchFamily="18" charset="0"/>
              <a:cs typeface="+mn-cs"/>
            </a:endParaRPr>
          </a:p>
          <a:p>
            <a:pPr marL="457200" indent="-457200" eaLnBrk="1" hangingPunct="1">
              <a:spcAft>
                <a:spcPct val="5000"/>
              </a:spcAft>
              <a:defRPr/>
            </a:pPr>
            <a:r>
              <a:rPr lang="en-US" altLang="en-US" sz="2400" dirty="0">
                <a:latin typeface="Times New Roman" pitchFamily="18" charset="0"/>
                <a:cs typeface="+mn-cs"/>
              </a:rPr>
              <a:t>     </a:t>
            </a:r>
            <a:endParaRPr lang="id-ID" altLang="en-US" sz="2400" dirty="0">
              <a:latin typeface="Times New Roman" pitchFamily="18" charset="0"/>
              <a:cs typeface="+mn-cs"/>
            </a:endParaRPr>
          </a:p>
        </p:txBody>
      </p:sp>
      <p:sp>
        <p:nvSpPr>
          <p:cNvPr id="77830" name="AutoShape 6">
            <a:hlinkClick r:id="" action="ppaction://hlinkshowjump?jump=firstslide" highlightClick="1"/>
          </p:cNvPr>
          <p:cNvSpPr>
            <a:spLocks noChangeArrowheads="1"/>
          </p:cNvSpPr>
          <p:nvPr/>
        </p:nvSpPr>
        <p:spPr bwMode="auto">
          <a:xfrm>
            <a:off x="7086600" y="6524625"/>
            <a:ext cx="207963" cy="333375"/>
          </a:xfrm>
          <a:prstGeom prst="actionButtonBeginning">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7831" name="AutoShape 7">
            <a:hlinkClick r:id="rId3" action="ppaction://hlinksldjump" highlightClick="1"/>
          </p:cNvPr>
          <p:cNvSpPr>
            <a:spLocks noChangeArrowheads="1"/>
          </p:cNvSpPr>
          <p:nvPr/>
        </p:nvSpPr>
        <p:spPr bwMode="auto">
          <a:xfrm>
            <a:off x="7392988" y="6524625"/>
            <a:ext cx="257175" cy="333375"/>
          </a:xfrm>
          <a:prstGeom prst="actionButtonHome">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7832" name="AutoShape 8">
            <a:hlinkClick r:id="" action="ppaction://hlinkshowjump?jump=nextslide" highlightClick="1"/>
          </p:cNvPr>
          <p:cNvSpPr>
            <a:spLocks noChangeArrowheads="1"/>
          </p:cNvSpPr>
          <p:nvPr/>
        </p:nvSpPr>
        <p:spPr bwMode="auto">
          <a:xfrm>
            <a:off x="7751763" y="6515100"/>
            <a:ext cx="249237" cy="342900"/>
          </a:xfrm>
          <a:prstGeom prst="actionButtonForwardNex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med">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304800" y="0"/>
            <a:ext cx="8534400" cy="6400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9875" name="Line 3"/>
          <p:cNvSpPr>
            <a:spLocks noChangeShapeType="1"/>
          </p:cNvSpPr>
          <p:nvPr/>
        </p:nvSpPr>
        <p:spPr bwMode="auto">
          <a:xfrm>
            <a:off x="1466850" y="762000"/>
            <a:ext cx="6210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9876" name="Rectangle 4"/>
          <p:cNvSpPr>
            <a:spLocks noGrp="1" noChangeArrowheads="1"/>
          </p:cNvSpPr>
          <p:nvPr>
            <p:ph type="title" idx="4294967295"/>
          </p:nvPr>
        </p:nvSpPr>
        <p:spPr>
          <a:xfrm>
            <a:off x="304800" y="0"/>
            <a:ext cx="8534400" cy="1219200"/>
          </a:xfrm>
          <a:solidFill>
            <a:schemeClr val="tx1"/>
          </a:solidFill>
        </p:spPr>
        <p:txBody>
          <a:bodyPr/>
          <a:lstStyle/>
          <a:p>
            <a:pPr eaLnBrk="1" hangingPunct="1">
              <a:lnSpc>
                <a:spcPct val="80000"/>
              </a:lnSpc>
            </a:pPr>
            <a:r>
              <a:rPr lang="id-ID" altLang="en-US" sz="2400" b="1" noProof="1" smtClean="0">
                <a:solidFill>
                  <a:schemeClr val="bg1"/>
                </a:solidFill>
              </a:rPr>
              <a:t/>
            </a:r>
            <a:br>
              <a:rPr lang="id-ID" altLang="en-US" sz="2400" b="1" noProof="1" smtClean="0">
                <a:solidFill>
                  <a:schemeClr val="bg1"/>
                </a:solidFill>
              </a:rPr>
            </a:br>
            <a:r>
              <a:rPr lang="id-ID" altLang="en-US" sz="2400" b="1" noProof="1" smtClean="0">
                <a:solidFill>
                  <a:schemeClr val="bg1"/>
                </a:solidFill>
              </a:rPr>
              <a:t>  </a:t>
            </a:r>
            <a:r>
              <a:rPr lang="id-ID" altLang="en-US" sz="2800" b="1" noProof="1" smtClean="0">
                <a:solidFill>
                  <a:schemeClr val="bg1"/>
                </a:solidFill>
              </a:rPr>
              <a:t>KETENTUAN2 YANG PERLU DIDISKUSIKAN</a:t>
            </a:r>
            <a:br>
              <a:rPr lang="id-ID" altLang="en-US" sz="2800" b="1" noProof="1" smtClean="0">
                <a:solidFill>
                  <a:schemeClr val="bg1"/>
                </a:solidFill>
              </a:rPr>
            </a:br>
            <a:r>
              <a:rPr lang="id-ID" altLang="en-US" sz="2800" b="1" noProof="1" smtClean="0">
                <a:solidFill>
                  <a:schemeClr val="bg1"/>
                </a:solidFill>
              </a:rPr>
              <a:t>DALAM PERMEN NO. 31/PRT/M/2015</a:t>
            </a:r>
          </a:p>
        </p:txBody>
      </p:sp>
      <p:sp>
        <p:nvSpPr>
          <p:cNvPr id="18437" name="Rectangle 5"/>
          <p:cNvSpPr>
            <a:spLocks noChangeArrowheads="1"/>
          </p:cNvSpPr>
          <p:nvPr/>
        </p:nvSpPr>
        <p:spPr bwMode="auto">
          <a:xfrm>
            <a:off x="76200" y="914400"/>
            <a:ext cx="8534400" cy="11107738"/>
          </a:xfrm>
          <a:prstGeom prst="rect">
            <a:avLst/>
          </a:prstGeom>
          <a:noFill/>
          <a:ln w="9525">
            <a:noFill/>
            <a:miter lim="800000"/>
            <a:headEnd/>
            <a:tailEnd/>
          </a:ln>
        </p:spPr>
        <p:txBody>
          <a:bodyPr>
            <a:spAutoFit/>
          </a:bodyPr>
          <a:lstStyle/>
          <a:p>
            <a:pPr eaLnBrk="1" hangingPunct="1">
              <a:spcAft>
                <a:spcPct val="5000"/>
              </a:spcAft>
              <a:defRPr/>
            </a:pPr>
            <a:r>
              <a:rPr lang="id-ID" altLang="en-US" sz="2400" dirty="0">
                <a:latin typeface="Times New Roman" pitchFamily="18" charset="0"/>
                <a:cs typeface="+mn-cs"/>
              </a:rPr>
              <a:t>       </a:t>
            </a:r>
            <a:r>
              <a:rPr lang="en-US" altLang="en-US" sz="2400" dirty="0">
                <a:latin typeface="Times New Roman" pitchFamily="18" charset="0"/>
                <a:cs typeface="+mn-cs"/>
              </a:rPr>
              <a:t> </a:t>
            </a:r>
            <a:endParaRPr lang="en-US" altLang="en-US" dirty="0">
              <a:solidFill>
                <a:srgbClr val="FFFF00"/>
              </a:solidFill>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r>
              <a:rPr lang="id-ID" altLang="en-US" sz="2400" dirty="0">
                <a:latin typeface="Times New Roman" pitchFamily="18" charset="0"/>
                <a:cs typeface="+mn-cs"/>
              </a:rPr>
              <a:t>1</a:t>
            </a:r>
            <a:r>
              <a:rPr lang="en-US" altLang="en-US" sz="2400" dirty="0">
                <a:latin typeface="Times New Roman" pitchFamily="18" charset="0"/>
                <a:cs typeface="+mn-cs"/>
              </a:rPr>
              <a:t>.  </a:t>
            </a:r>
            <a:r>
              <a:rPr lang="en-US" altLang="en-US" sz="2400" dirty="0" err="1">
                <a:latin typeface="Times New Roman" pitchFamily="18" charset="0"/>
                <a:cs typeface="+mn-cs"/>
              </a:rPr>
              <a:t>Permen</a:t>
            </a:r>
            <a:r>
              <a:rPr lang="en-US" altLang="en-US" sz="2400" dirty="0">
                <a:latin typeface="Times New Roman" pitchFamily="18" charset="0"/>
                <a:cs typeface="+mn-cs"/>
              </a:rPr>
              <a:t> PU No. 31/PRT/M/2015 </a:t>
            </a:r>
            <a:r>
              <a:rPr lang="id-ID" altLang="en-US" sz="3200" i="1" dirty="0">
                <a:solidFill>
                  <a:srgbClr val="0000CC"/>
                </a:solidFill>
                <a:latin typeface="Times New Roman" pitchFamily="18" charset="0"/>
                <a:cs typeface="+mn-cs"/>
              </a:rPr>
              <a:t>(B</a:t>
            </a:r>
            <a:r>
              <a:rPr lang="en-US" altLang="en-US" sz="3200" i="1" dirty="0" err="1">
                <a:solidFill>
                  <a:srgbClr val="0000CC"/>
                </a:solidFill>
                <a:latin typeface="Times New Roman" pitchFamily="18" charset="0"/>
                <a:cs typeface="+mn-cs"/>
              </a:rPr>
              <a:t>uku</a:t>
            </a:r>
            <a:r>
              <a:rPr lang="en-US" altLang="en-US" sz="3200" i="1" dirty="0">
                <a:solidFill>
                  <a:srgbClr val="0000CC"/>
                </a:solidFill>
                <a:latin typeface="Times New Roman" pitchFamily="18" charset="0"/>
                <a:cs typeface="+mn-cs"/>
              </a:rPr>
              <a:t> PK. 0</a:t>
            </a:r>
            <a:r>
              <a:rPr lang="id-ID" altLang="en-US" sz="3200" i="1" dirty="0">
                <a:solidFill>
                  <a:srgbClr val="0000CC"/>
                </a:solidFill>
                <a:latin typeface="Times New Roman" pitchFamily="18" charset="0"/>
                <a:cs typeface="+mn-cs"/>
              </a:rPr>
              <a:t>2</a:t>
            </a:r>
            <a:r>
              <a:rPr lang="en-US" altLang="en-US" sz="3200" i="1" dirty="0">
                <a:solidFill>
                  <a:srgbClr val="0000CC"/>
                </a:solidFill>
                <a:latin typeface="Times New Roman" pitchFamily="18" charset="0"/>
                <a:cs typeface="+mn-cs"/>
              </a:rPr>
              <a:t> </a:t>
            </a:r>
            <a:r>
              <a:rPr lang="id-ID" altLang="en-US" sz="3200" i="1" dirty="0">
                <a:solidFill>
                  <a:srgbClr val="0000CC"/>
                </a:solidFill>
                <a:latin typeface="Times New Roman" pitchFamily="18" charset="0"/>
                <a:cs typeface="+mn-cs"/>
              </a:rPr>
              <a:t>HS</a:t>
            </a:r>
            <a:r>
              <a:rPr lang="en-US" altLang="en-US" sz="3200" i="1" dirty="0">
                <a:solidFill>
                  <a:srgbClr val="0000CC"/>
                </a:solidFill>
                <a:latin typeface="Times New Roman" pitchFamily="18" charset="0"/>
                <a:cs typeface="+mn-cs"/>
              </a:rPr>
              <a:t>)</a:t>
            </a:r>
            <a:r>
              <a:rPr lang="id-ID" altLang="en-US" sz="3200" i="1" dirty="0">
                <a:solidFill>
                  <a:srgbClr val="FFFF00"/>
                </a:solidFill>
                <a:latin typeface="Times New Roman" pitchFamily="18" charset="0"/>
                <a:cs typeface="+mn-cs"/>
              </a:rPr>
              <a:t>)</a:t>
            </a:r>
            <a:endParaRPr lang="en-US" altLang="en-US" sz="3200" i="1" dirty="0">
              <a:solidFill>
                <a:srgbClr val="FFFF00"/>
              </a:solidFill>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BAB </a:t>
            </a:r>
            <a:r>
              <a:rPr lang="id-ID" altLang="en-US" sz="2400" dirty="0">
                <a:latin typeface="Times New Roman" pitchFamily="18" charset="0"/>
                <a:cs typeface="+mn-cs"/>
              </a:rPr>
              <a:t> </a:t>
            </a:r>
            <a:r>
              <a:rPr lang="en-US" altLang="en-US" sz="2400" dirty="0">
                <a:latin typeface="Times New Roman" pitchFamily="18" charset="0"/>
                <a:cs typeface="+mn-cs"/>
              </a:rPr>
              <a:t>II. </a:t>
            </a:r>
            <a:r>
              <a:rPr lang="id-ID" altLang="en-US" sz="2400" dirty="0">
                <a:latin typeface="Times New Roman" pitchFamily="18" charset="0"/>
                <a:cs typeface="+mn-cs"/>
              </a:rPr>
              <a:t>E</a:t>
            </a:r>
            <a:r>
              <a:rPr lang="en-US" altLang="en-US" sz="2400" dirty="0">
                <a:solidFill>
                  <a:srgbClr val="0000CC"/>
                </a:solidFill>
                <a:latin typeface="Times New Roman" pitchFamily="18" charset="0"/>
                <a:cs typeface="+mn-cs"/>
              </a:rPr>
              <a:t>. </a:t>
            </a:r>
            <a:r>
              <a:rPr lang="id-ID" altLang="en-US" sz="2400" dirty="0">
                <a:solidFill>
                  <a:srgbClr val="0000CC"/>
                </a:solidFill>
                <a:latin typeface="Times New Roman" pitchFamily="18" charset="0"/>
                <a:cs typeface="+mn-cs"/>
              </a:rPr>
              <a:t>  Butir 27. 16,  huruf  </a:t>
            </a:r>
            <a:r>
              <a:rPr lang="en-US" altLang="en-US" sz="2400" dirty="0">
                <a:solidFill>
                  <a:srgbClr val="0000CC"/>
                </a:solidFill>
                <a:latin typeface="Times New Roman" pitchFamily="18" charset="0"/>
                <a:cs typeface="+mn-cs"/>
              </a:rPr>
              <a:t>C</a:t>
            </a:r>
            <a:r>
              <a:rPr lang="id-ID" altLang="en-US" sz="2400" dirty="0">
                <a:solidFill>
                  <a:srgbClr val="0000CC"/>
                </a:solidFill>
                <a:latin typeface="Times New Roman" pitchFamily="18" charset="0"/>
                <a:cs typeface="+mn-cs"/>
              </a:rPr>
              <a:t> </a:t>
            </a:r>
            <a:r>
              <a:rPr lang="en-US" altLang="en-US" sz="2400" dirty="0">
                <a:solidFill>
                  <a:srgbClr val="0000CC"/>
                </a:solidFill>
                <a:latin typeface="Times New Roman" pitchFamily="18" charset="0"/>
                <a:cs typeface="+mn-cs"/>
              </a:rPr>
              <a:t>:</a:t>
            </a:r>
            <a:r>
              <a:rPr lang="id-ID" altLang="en-US" sz="2400" dirty="0">
                <a:solidFill>
                  <a:srgbClr val="0000CC"/>
                </a:solidFill>
                <a:latin typeface="Times New Roman" pitchFamily="18" charset="0"/>
                <a:cs typeface="+mn-cs"/>
              </a:rPr>
              <a:t> Evaluasi harga</a:t>
            </a:r>
            <a:endParaRPr lang="en-US" altLang="en-US" sz="2400" dirty="0">
              <a:solidFill>
                <a:srgbClr val="0000CC"/>
              </a:solidFill>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r>
              <a:rPr lang="en-US" altLang="en-US" sz="2400" b="0" dirty="0">
                <a:latin typeface="Times New Roman" pitchFamily="18" charset="0"/>
                <a:cs typeface="+mn-cs"/>
              </a:rPr>
              <a:t>“  </a:t>
            </a:r>
            <a:r>
              <a:rPr lang="id-ID" altLang="en-US" sz="2400" b="0" dirty="0">
                <a:latin typeface="Times New Roman" pitchFamily="18" charset="0"/>
                <a:cs typeface="+mn-cs"/>
              </a:rPr>
              <a:t>Apabila total harga penawaran yang diusulkan lebih kecil</a:t>
            </a:r>
          </a:p>
          <a:p>
            <a:pPr marL="514350" indent="-514350" eaLnBrk="1" hangingPunct="1">
              <a:spcAft>
                <a:spcPct val="5000"/>
              </a:spcAft>
              <a:defRPr/>
            </a:pPr>
            <a:r>
              <a:rPr lang="id-ID" altLang="en-US" sz="2400" b="0" dirty="0">
                <a:latin typeface="Times New Roman" pitchFamily="18" charset="0"/>
                <a:cs typeface="+mn-cs"/>
              </a:rPr>
              <a:t>               dari hasil evaluasi kewajaran harga yang dilakukan </a:t>
            </a:r>
            <a:endParaRPr lang="en-US" altLang="en-US" sz="2400" b="0" dirty="0">
              <a:latin typeface="Times New Roman" pitchFamily="18" charset="0"/>
              <a:cs typeface="+mn-cs"/>
            </a:endParaRPr>
          </a:p>
          <a:p>
            <a:pPr marL="514350" indent="-514350" eaLnBrk="1" hangingPunct="1">
              <a:spcAft>
                <a:spcPct val="5000"/>
              </a:spcAft>
              <a:defRPr/>
            </a:pPr>
            <a:r>
              <a:rPr lang="en-US" altLang="en-US" sz="2400" b="0" dirty="0">
                <a:latin typeface="Times New Roman" pitchFamily="18" charset="0"/>
                <a:cs typeface="+mn-cs"/>
              </a:rPr>
              <a:t>               KK-ULP </a:t>
            </a:r>
            <a:r>
              <a:rPr lang="id-ID" altLang="en-US" sz="2400" dirty="0">
                <a:solidFill>
                  <a:srgbClr val="C00000"/>
                </a:solidFill>
                <a:latin typeface="Times New Roman" pitchFamily="18" charset="0"/>
                <a:cs typeface="+mn-cs"/>
              </a:rPr>
              <a:t>maka harga penawaran DINYATAKAN</a:t>
            </a:r>
            <a:r>
              <a:rPr lang="en-US" altLang="en-US" sz="2400" dirty="0">
                <a:solidFill>
                  <a:srgbClr val="C00000"/>
                </a:solidFill>
                <a:latin typeface="Times New Roman" pitchFamily="18" charset="0"/>
                <a:cs typeface="+mn-cs"/>
              </a:rPr>
              <a:t> </a:t>
            </a:r>
          </a:p>
          <a:p>
            <a:pPr marL="514350" indent="-514350" eaLnBrk="1" hangingPunct="1">
              <a:spcAft>
                <a:spcPct val="5000"/>
              </a:spcAft>
              <a:defRPr/>
            </a:pPr>
            <a:r>
              <a:rPr lang="en-US" altLang="en-US" sz="2400" dirty="0">
                <a:solidFill>
                  <a:srgbClr val="C00000"/>
                </a:solidFill>
                <a:latin typeface="Times New Roman" pitchFamily="18" charset="0"/>
                <a:cs typeface="+mn-cs"/>
              </a:rPr>
              <a:t>              </a:t>
            </a:r>
            <a:r>
              <a:rPr lang="id-ID" altLang="en-US" sz="2400" dirty="0">
                <a:solidFill>
                  <a:srgbClr val="C00000"/>
                </a:solidFill>
                <a:latin typeface="Times New Roman" pitchFamily="18" charset="0"/>
                <a:cs typeface="+mn-cs"/>
              </a:rPr>
              <a:t> TIDAK</a:t>
            </a:r>
            <a:r>
              <a:rPr lang="en-US" altLang="en-US" sz="2400" dirty="0">
                <a:solidFill>
                  <a:srgbClr val="C00000"/>
                </a:solidFill>
                <a:latin typeface="Times New Roman" pitchFamily="18" charset="0"/>
                <a:cs typeface="+mn-cs"/>
              </a:rPr>
              <a:t> </a:t>
            </a:r>
            <a:r>
              <a:rPr lang="id-ID" altLang="en-US" sz="2400" dirty="0">
                <a:solidFill>
                  <a:srgbClr val="C00000"/>
                </a:solidFill>
                <a:latin typeface="Times New Roman" pitchFamily="18" charset="0"/>
                <a:cs typeface="+mn-cs"/>
              </a:rPr>
              <a:t>WAJAR dan  GUGUR  HARGA “ </a:t>
            </a:r>
          </a:p>
          <a:p>
            <a:pPr marL="514350" indent="-514350" eaLnBrk="1" hangingPunct="1">
              <a:spcAft>
                <a:spcPct val="5000"/>
              </a:spcAft>
              <a:defRPr/>
            </a:pPr>
            <a:r>
              <a:rPr lang="id-ID" altLang="en-US" sz="2400" dirty="0">
                <a:solidFill>
                  <a:srgbClr val="FFFF00"/>
                </a:solidFill>
                <a:latin typeface="Times New Roman" pitchFamily="18" charset="0"/>
                <a:cs typeface="+mn-cs"/>
              </a:rPr>
              <a:t>            </a:t>
            </a:r>
            <a:r>
              <a:rPr lang="id-ID" altLang="en-US" dirty="0">
                <a:solidFill>
                  <a:srgbClr val="0000CC"/>
                </a:solidFill>
                <a:latin typeface="Times New Roman" pitchFamily="18" charset="0"/>
                <a:cs typeface="+mn-cs"/>
              </a:rPr>
              <a:t>PENDAPAT :</a:t>
            </a:r>
          </a:p>
          <a:p>
            <a:pPr marL="514350" indent="-514350" eaLnBrk="1" hangingPunct="1">
              <a:spcAft>
                <a:spcPct val="5000"/>
              </a:spcAft>
              <a:defRPr/>
            </a:pPr>
            <a:r>
              <a:rPr lang="id-ID" altLang="en-US" sz="2400" dirty="0">
                <a:solidFill>
                  <a:srgbClr val="FFFF00"/>
                </a:solidFill>
                <a:latin typeface="Times New Roman" pitchFamily="18" charset="0"/>
                <a:cs typeface="+mn-cs"/>
              </a:rPr>
              <a:t>            </a:t>
            </a:r>
            <a:r>
              <a:rPr lang="id-ID" altLang="en-US" sz="2400" i="1" dirty="0">
                <a:latin typeface="Times New Roman" pitchFamily="18" charset="0"/>
                <a:cs typeface="+mn-cs"/>
              </a:rPr>
              <a:t>Hati – hati  KK–ULP dalam menggugurkan penawaran </a:t>
            </a:r>
          </a:p>
          <a:p>
            <a:pPr marL="514350" indent="-514350" eaLnBrk="1" hangingPunct="1">
              <a:spcAft>
                <a:spcPct val="5000"/>
              </a:spcAft>
              <a:defRPr/>
            </a:pPr>
            <a:r>
              <a:rPr lang="id-ID" altLang="en-US" sz="2400" i="1" dirty="0">
                <a:latin typeface="Times New Roman" pitchFamily="18" charset="0"/>
                <a:cs typeface="+mn-cs"/>
              </a:rPr>
              <a:t>            yang terendah</a:t>
            </a:r>
            <a:r>
              <a:rPr lang="id-ID" altLang="en-US" sz="2400" dirty="0">
                <a:latin typeface="Times New Roman" pitchFamily="18" charset="0"/>
                <a:cs typeface="+mn-cs"/>
              </a:rPr>
              <a:t>, dan hati2 dalam melakukan penilaian </a:t>
            </a:r>
          </a:p>
          <a:p>
            <a:pPr marL="514350" indent="-514350" eaLnBrk="1" hangingPunct="1">
              <a:spcAft>
                <a:spcPct val="5000"/>
              </a:spcAft>
              <a:defRPr/>
            </a:pPr>
            <a:r>
              <a:rPr lang="id-ID" altLang="en-US" sz="2400" dirty="0">
                <a:latin typeface="Times New Roman" pitchFamily="18" charset="0"/>
                <a:cs typeface="+mn-cs"/>
              </a:rPr>
              <a:t>            kewajaran harga, ini sangat subyektif dan rawan KKN</a:t>
            </a:r>
            <a:endParaRPr lang="en-US" altLang="en-US" sz="2400" dirty="0">
              <a:latin typeface="Times New Roman" pitchFamily="18" charset="0"/>
              <a:cs typeface="+mn-cs"/>
            </a:endParaRPr>
          </a:p>
          <a:p>
            <a:pPr marL="514350" indent="-514350" eaLnBrk="1" hangingPunct="1">
              <a:spcAft>
                <a:spcPct val="5000"/>
              </a:spcAft>
              <a:defRPr/>
            </a:pPr>
            <a:r>
              <a:rPr lang="en-US" altLang="en-US" sz="2400" dirty="0">
                <a:solidFill>
                  <a:srgbClr val="0000CC"/>
                </a:solidFill>
                <a:latin typeface="Times New Roman" pitchFamily="18" charset="0"/>
                <a:cs typeface="+mn-cs"/>
              </a:rPr>
              <a:t> </a:t>
            </a:r>
            <a:r>
              <a:rPr lang="id-ID" altLang="en-US" sz="2400" dirty="0">
                <a:solidFill>
                  <a:srgbClr val="0000CC"/>
                </a:solidFill>
                <a:latin typeface="Times New Roman" pitchFamily="18" charset="0"/>
                <a:cs typeface="+mn-cs"/>
              </a:rPr>
              <a:t>           </a:t>
            </a:r>
            <a:r>
              <a:rPr lang="id-ID" altLang="en-US" sz="2400" i="1" dirty="0">
                <a:solidFill>
                  <a:srgbClr val="0000CC"/>
                </a:solidFill>
                <a:latin typeface="Times New Roman" pitchFamily="18" charset="0"/>
                <a:cs typeface="+mn-cs"/>
              </a:rPr>
              <a:t>Dalam UU Jasa Konstruksi, Perpres tidak ada ketentuan,</a:t>
            </a:r>
          </a:p>
          <a:p>
            <a:pPr marL="514350" indent="-514350" eaLnBrk="1" hangingPunct="1">
              <a:spcAft>
                <a:spcPct val="5000"/>
              </a:spcAft>
              <a:defRPr/>
            </a:pPr>
            <a:r>
              <a:rPr lang="id-ID" altLang="en-US" sz="2400" i="1" dirty="0">
                <a:solidFill>
                  <a:srgbClr val="0000CC"/>
                </a:solidFill>
                <a:latin typeface="Times New Roman" pitchFamily="18" charset="0"/>
                <a:cs typeface="+mn-cs"/>
              </a:rPr>
              <a:t>            penawaran digugurkan karena harga tidak wajar.</a:t>
            </a:r>
            <a:endParaRPr lang="en-US" altLang="en-US" sz="2400" i="1" dirty="0">
              <a:solidFill>
                <a:srgbClr val="0000CC"/>
              </a:solidFill>
              <a:latin typeface="Times New Roman" pitchFamily="18" charset="0"/>
              <a:cs typeface="+mn-cs"/>
            </a:endParaRPr>
          </a:p>
          <a:p>
            <a:pPr marL="514350" indent="-514350" eaLnBrk="1" hangingPunct="1">
              <a:spcAft>
                <a:spcPct val="5000"/>
              </a:spcAft>
              <a:defRPr/>
            </a:pPr>
            <a:endParaRPr lang="en-US" altLang="en-US" sz="2400" i="1" dirty="0">
              <a:latin typeface="Times New Roman" pitchFamily="18" charset="0"/>
              <a:cs typeface="+mn-cs"/>
            </a:endParaRPr>
          </a:p>
          <a:p>
            <a:pPr marL="514350" indent="-514350" eaLnBrk="1" hangingPunct="1">
              <a:spcAft>
                <a:spcPct val="5000"/>
              </a:spcAft>
              <a:defRPr/>
            </a:pPr>
            <a:endParaRPr lang="en-US" altLang="en-US" sz="2400" i="1" dirty="0">
              <a:latin typeface="Times New Roman" pitchFamily="18" charset="0"/>
              <a:cs typeface="+mn-cs"/>
            </a:endParaRPr>
          </a:p>
          <a:p>
            <a:pPr marL="514350" indent="-514350" eaLnBrk="1" hangingPunct="1">
              <a:spcAft>
                <a:spcPct val="5000"/>
              </a:spcAft>
              <a:defRPr/>
            </a:pPr>
            <a:endParaRPr lang="en-US" altLang="en-US" sz="2400" i="1" dirty="0">
              <a:latin typeface="Times New Roman" pitchFamily="18" charset="0"/>
              <a:cs typeface="+mn-cs"/>
            </a:endParaRPr>
          </a:p>
          <a:p>
            <a:pPr marL="514350" indent="-514350" eaLnBrk="1" hangingPunct="1">
              <a:spcAft>
                <a:spcPct val="5000"/>
              </a:spcAft>
              <a:defRPr/>
            </a:pPr>
            <a:r>
              <a:rPr lang="id-ID" altLang="en-US" sz="2400" i="1" dirty="0">
                <a:latin typeface="Times New Roman" pitchFamily="18" charset="0"/>
                <a:cs typeface="+mn-cs"/>
              </a:rPr>
              <a:t> </a:t>
            </a:r>
            <a:endParaRPr lang="en-US" altLang="en-US" sz="2400" i="1" dirty="0">
              <a:latin typeface="Times New Roman" pitchFamily="18" charset="0"/>
              <a:cs typeface="+mn-cs"/>
            </a:endParaRPr>
          </a:p>
          <a:p>
            <a:pPr marL="514350" indent="-514350" eaLnBrk="1" hangingPunct="1">
              <a:spcAft>
                <a:spcPct val="5000"/>
              </a:spcAft>
              <a:defRPr/>
            </a:pPr>
            <a:endParaRPr lang="en-US" altLang="en-US" sz="2400" i="1" dirty="0">
              <a:latin typeface="Times New Roman" pitchFamily="18" charset="0"/>
              <a:cs typeface="+mn-cs"/>
            </a:endParaRPr>
          </a:p>
          <a:p>
            <a:pPr marL="514350" indent="-514350" eaLnBrk="1" hangingPunct="1">
              <a:spcAft>
                <a:spcPct val="5000"/>
              </a:spcAft>
              <a:defRPr/>
            </a:pPr>
            <a:endParaRPr lang="en-US" altLang="en-US" sz="2400" i="1"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r>
              <a:rPr lang="en-US" altLang="en-US" sz="2400" dirty="0">
                <a:latin typeface="Times New Roman" pitchFamily="18" charset="0"/>
                <a:cs typeface="+mn-cs"/>
              </a:rPr>
              <a:t>  </a:t>
            </a:r>
            <a:endParaRPr lang="en-US" altLang="en-US" dirty="0">
              <a:latin typeface="Times New Roman" pitchFamily="18" charset="0"/>
              <a:cs typeface="+mn-cs"/>
            </a:endParaRPr>
          </a:p>
          <a:p>
            <a:pPr marL="457200" indent="-457200" eaLnBrk="1" hangingPunct="1">
              <a:spcAft>
                <a:spcPct val="5000"/>
              </a:spcAft>
              <a:defRPr/>
            </a:pPr>
            <a:endParaRPr lang="en-US" altLang="en-US" sz="2400" dirty="0">
              <a:latin typeface="Times New Roman" pitchFamily="18" charset="0"/>
              <a:cs typeface="+mn-cs"/>
            </a:endParaRPr>
          </a:p>
          <a:p>
            <a:pPr marL="457200" indent="-457200" eaLnBrk="1" hangingPunct="1">
              <a:spcAft>
                <a:spcPct val="5000"/>
              </a:spcAft>
              <a:defRPr/>
            </a:pPr>
            <a:r>
              <a:rPr lang="en-US" altLang="en-US" sz="2400" dirty="0">
                <a:latin typeface="Times New Roman" pitchFamily="18" charset="0"/>
                <a:cs typeface="+mn-cs"/>
              </a:rPr>
              <a:t>     </a:t>
            </a:r>
            <a:endParaRPr lang="id-ID" altLang="en-US" sz="2400" dirty="0">
              <a:latin typeface="Times New Roman" pitchFamily="18" charset="0"/>
              <a:cs typeface="+mn-cs"/>
            </a:endParaRPr>
          </a:p>
        </p:txBody>
      </p:sp>
      <p:sp>
        <p:nvSpPr>
          <p:cNvPr id="79878" name="AutoShape 6">
            <a:hlinkClick r:id="" action="ppaction://hlinkshowjump?jump=firstslide" highlightClick="1"/>
          </p:cNvPr>
          <p:cNvSpPr>
            <a:spLocks noChangeArrowheads="1"/>
          </p:cNvSpPr>
          <p:nvPr/>
        </p:nvSpPr>
        <p:spPr bwMode="auto">
          <a:xfrm>
            <a:off x="7086600" y="6524625"/>
            <a:ext cx="207963" cy="333375"/>
          </a:xfrm>
          <a:prstGeom prst="actionButtonBeginning">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9879" name="AutoShape 7">
            <a:hlinkClick r:id="rId3" action="ppaction://hlinksldjump" highlightClick="1"/>
          </p:cNvPr>
          <p:cNvSpPr>
            <a:spLocks noChangeArrowheads="1"/>
          </p:cNvSpPr>
          <p:nvPr/>
        </p:nvSpPr>
        <p:spPr bwMode="auto">
          <a:xfrm>
            <a:off x="7392988" y="6524625"/>
            <a:ext cx="257175" cy="333375"/>
          </a:xfrm>
          <a:prstGeom prst="actionButtonHome">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79880" name="AutoShape 8">
            <a:hlinkClick r:id="" action="ppaction://hlinkshowjump?jump=nextslide" highlightClick="1"/>
          </p:cNvPr>
          <p:cNvSpPr>
            <a:spLocks noChangeArrowheads="1"/>
          </p:cNvSpPr>
          <p:nvPr/>
        </p:nvSpPr>
        <p:spPr bwMode="auto">
          <a:xfrm>
            <a:off x="7751763" y="6515100"/>
            <a:ext cx="249237" cy="342900"/>
          </a:xfrm>
          <a:prstGeom prst="actionButtonForwardNex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med">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381000" y="0"/>
            <a:ext cx="8382000" cy="6400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81923" name="Line 3"/>
          <p:cNvSpPr>
            <a:spLocks noChangeShapeType="1"/>
          </p:cNvSpPr>
          <p:nvPr/>
        </p:nvSpPr>
        <p:spPr bwMode="auto">
          <a:xfrm>
            <a:off x="1466850" y="762000"/>
            <a:ext cx="6210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81924" name="Rectangle 4"/>
          <p:cNvSpPr>
            <a:spLocks noGrp="1" noChangeArrowheads="1"/>
          </p:cNvSpPr>
          <p:nvPr>
            <p:ph type="title" idx="4294967295"/>
          </p:nvPr>
        </p:nvSpPr>
        <p:spPr>
          <a:xfrm>
            <a:off x="381000" y="0"/>
            <a:ext cx="8382000" cy="1219200"/>
          </a:xfrm>
          <a:solidFill>
            <a:schemeClr val="tx1"/>
          </a:solidFill>
        </p:spPr>
        <p:txBody>
          <a:bodyPr/>
          <a:lstStyle/>
          <a:p>
            <a:pPr eaLnBrk="1" hangingPunct="1">
              <a:lnSpc>
                <a:spcPct val="80000"/>
              </a:lnSpc>
            </a:pPr>
            <a:r>
              <a:rPr lang="id-ID" altLang="en-US" sz="2400" b="1" noProof="1" smtClean="0">
                <a:solidFill>
                  <a:schemeClr val="bg1"/>
                </a:solidFill>
              </a:rPr>
              <a:t/>
            </a:r>
            <a:br>
              <a:rPr lang="id-ID" altLang="en-US" sz="2400" b="1" noProof="1" smtClean="0">
                <a:solidFill>
                  <a:schemeClr val="bg1"/>
                </a:solidFill>
              </a:rPr>
            </a:br>
            <a:r>
              <a:rPr lang="id-ID" altLang="en-US" sz="2800" b="1" noProof="1" smtClean="0">
                <a:solidFill>
                  <a:schemeClr val="bg1"/>
                </a:solidFill>
              </a:rPr>
              <a:t>KETENTUAN2 YANG PERLU DIDISKUSIKAN</a:t>
            </a:r>
            <a:br>
              <a:rPr lang="id-ID" altLang="en-US" sz="2800" b="1" noProof="1" smtClean="0">
                <a:solidFill>
                  <a:schemeClr val="bg1"/>
                </a:solidFill>
              </a:rPr>
            </a:br>
            <a:r>
              <a:rPr lang="id-ID" altLang="en-US" sz="2800" b="1" noProof="1" smtClean="0">
                <a:solidFill>
                  <a:schemeClr val="bg1"/>
                </a:solidFill>
              </a:rPr>
              <a:t>DALAM PERMEN PU NO. 31 TAHUN 2015</a:t>
            </a:r>
          </a:p>
        </p:txBody>
      </p:sp>
      <p:sp>
        <p:nvSpPr>
          <p:cNvPr id="18437" name="Rectangle 5"/>
          <p:cNvSpPr>
            <a:spLocks noChangeArrowheads="1"/>
          </p:cNvSpPr>
          <p:nvPr/>
        </p:nvSpPr>
        <p:spPr bwMode="auto">
          <a:xfrm>
            <a:off x="381000" y="1295400"/>
            <a:ext cx="8382000" cy="8455025"/>
          </a:xfrm>
          <a:prstGeom prst="rect">
            <a:avLst/>
          </a:prstGeom>
          <a:noFill/>
          <a:ln w="9525">
            <a:noFill/>
            <a:miter lim="800000"/>
            <a:headEnd/>
            <a:tailEnd/>
          </a:ln>
        </p:spPr>
        <p:txBody>
          <a:bodyPr>
            <a:spAutoFit/>
          </a:bodyPr>
          <a:lstStyle/>
          <a:p>
            <a:pPr marL="514350" indent="-514350" eaLnBrk="1" hangingPunct="1">
              <a:spcAft>
                <a:spcPct val="5000"/>
              </a:spcAft>
              <a:buFontTx/>
              <a:buAutoNum type="arabicPeriod" startAt="2"/>
              <a:defRPr/>
            </a:pPr>
            <a:r>
              <a:rPr lang="id-ID" altLang="en-US" i="1" dirty="0">
                <a:latin typeface="Times New Roman" pitchFamily="18" charset="0"/>
                <a:cs typeface="+mn-cs"/>
              </a:rPr>
              <a:t>Standar Dokumen Pengadaan Pekerjaan Konstruksi  Kontrak Lumpsum </a:t>
            </a:r>
            <a:r>
              <a:rPr lang="id-ID" altLang="en-US" i="1" dirty="0">
                <a:solidFill>
                  <a:srgbClr val="FFFF00"/>
                </a:solidFill>
                <a:latin typeface="Times New Roman" pitchFamily="18" charset="0"/>
                <a:cs typeface="+mn-cs"/>
              </a:rPr>
              <a:t>(</a:t>
            </a:r>
            <a:r>
              <a:rPr lang="id-ID" altLang="en-US" i="1" dirty="0">
                <a:solidFill>
                  <a:srgbClr val="C00000"/>
                </a:solidFill>
                <a:latin typeface="Times New Roman" pitchFamily="18" charset="0"/>
                <a:cs typeface="+mn-cs"/>
              </a:rPr>
              <a:t>BUKU PK 01 LS)</a:t>
            </a:r>
            <a:r>
              <a:rPr lang="en-US" altLang="en-US" i="1" dirty="0">
                <a:solidFill>
                  <a:srgbClr val="C00000"/>
                </a:solidFill>
                <a:latin typeface="Times New Roman" pitchFamily="18" charset="0"/>
                <a:cs typeface="+mn-cs"/>
              </a:rPr>
              <a:t> </a:t>
            </a:r>
          </a:p>
          <a:p>
            <a:pPr marL="514350" indent="-514350" eaLnBrk="1" hangingPunct="1">
              <a:spcAft>
                <a:spcPct val="5000"/>
              </a:spcAft>
              <a:defRPr/>
            </a:pPr>
            <a:r>
              <a:rPr lang="en-US" altLang="en-US" sz="2400" dirty="0">
                <a:solidFill>
                  <a:srgbClr val="C00000"/>
                </a:solidFill>
                <a:latin typeface="Times New Roman" pitchFamily="18" charset="0"/>
                <a:cs typeface="+mn-cs"/>
              </a:rPr>
              <a:t>      </a:t>
            </a:r>
            <a:r>
              <a:rPr lang="id-ID" altLang="en-US" sz="2400" dirty="0">
                <a:solidFill>
                  <a:srgbClr val="C00000"/>
                </a:solidFill>
                <a:latin typeface="Times New Roman" pitchFamily="18" charset="0"/>
                <a:cs typeface="+mn-cs"/>
              </a:rPr>
              <a:t>a.  BAB IX  Syarat2 Umum Kontrak</a:t>
            </a:r>
          </a:p>
          <a:p>
            <a:pPr marL="514350" indent="-514350" eaLnBrk="1" hangingPunct="1">
              <a:spcAft>
                <a:spcPct val="5000"/>
              </a:spcAft>
              <a:defRPr/>
            </a:pPr>
            <a:r>
              <a:rPr lang="id-ID" altLang="en-US" sz="2400" dirty="0">
                <a:latin typeface="Times New Roman" pitchFamily="18" charset="0"/>
                <a:cs typeface="+mn-cs"/>
              </a:rPr>
              <a:t>           Butir 20.2 : Bila dalam Pemeriksaan lapangan bersama</a:t>
            </a:r>
          </a:p>
          <a:p>
            <a:pPr marL="514350" indent="-514350" eaLnBrk="1" hangingPunct="1">
              <a:spcAft>
                <a:spcPct val="5000"/>
              </a:spcAft>
              <a:defRPr/>
            </a:pPr>
            <a:r>
              <a:rPr lang="id-ID" altLang="en-US" sz="2400" dirty="0">
                <a:latin typeface="Times New Roman" pitchFamily="18" charset="0"/>
                <a:cs typeface="+mn-cs"/>
              </a:rPr>
              <a:t>           ditemukan hal2 yang dapat mengakibatkan perubahan, </a:t>
            </a:r>
          </a:p>
          <a:p>
            <a:pPr marL="514350" indent="-514350" eaLnBrk="1" hangingPunct="1">
              <a:spcAft>
                <a:spcPct val="5000"/>
              </a:spcAft>
              <a:defRPr/>
            </a:pPr>
            <a:r>
              <a:rPr lang="id-ID" altLang="en-US" sz="2400" dirty="0">
                <a:solidFill>
                  <a:srgbClr val="FFFF00"/>
                </a:solidFill>
                <a:latin typeface="Times New Roman" pitchFamily="18" charset="0"/>
                <a:cs typeface="+mn-cs"/>
              </a:rPr>
              <a:t>           </a:t>
            </a:r>
            <a:r>
              <a:rPr lang="id-ID" altLang="en-US" i="1" dirty="0">
                <a:solidFill>
                  <a:srgbClr val="C00000"/>
                </a:solidFill>
                <a:latin typeface="Times New Roman" pitchFamily="18" charset="0"/>
                <a:cs typeface="+mn-cs"/>
              </a:rPr>
              <a:t>maka  perubahan tersebut harus dituangkan </a:t>
            </a:r>
          </a:p>
          <a:p>
            <a:pPr marL="514350" indent="-514350" eaLnBrk="1" hangingPunct="1">
              <a:spcAft>
                <a:spcPct val="5000"/>
              </a:spcAft>
              <a:defRPr/>
            </a:pPr>
            <a:r>
              <a:rPr lang="id-ID" altLang="en-US" i="1" dirty="0">
                <a:solidFill>
                  <a:srgbClr val="C00000"/>
                </a:solidFill>
                <a:latin typeface="Times New Roman" pitchFamily="18" charset="0"/>
                <a:cs typeface="+mn-cs"/>
              </a:rPr>
              <a:t>         dalam  Adendum kontrak ?</a:t>
            </a:r>
          </a:p>
          <a:p>
            <a:pPr marL="514350" indent="-514350" eaLnBrk="1" hangingPunct="1">
              <a:spcAft>
                <a:spcPct val="5000"/>
              </a:spcAft>
              <a:defRPr/>
            </a:pPr>
            <a:r>
              <a:rPr lang="id-ID" altLang="en-US" sz="2400" dirty="0">
                <a:latin typeface="Times New Roman" pitchFamily="18" charset="0"/>
                <a:cs typeface="+mn-cs"/>
              </a:rPr>
              <a:t>      b.  Butir 29.1 : Perpanjangan tanggal penyelesaian harus </a:t>
            </a:r>
          </a:p>
          <a:p>
            <a:pPr marL="514350" indent="-514350" eaLnBrk="1" hangingPunct="1">
              <a:spcAft>
                <a:spcPct val="5000"/>
              </a:spcAft>
              <a:defRPr/>
            </a:pPr>
            <a:r>
              <a:rPr lang="id-ID" altLang="en-US" sz="2400" dirty="0">
                <a:latin typeface="Times New Roman" pitchFamily="18" charset="0"/>
                <a:cs typeface="+mn-cs"/>
              </a:rPr>
              <a:t>           dilakukan melalui adendum kontrak</a:t>
            </a:r>
          </a:p>
          <a:p>
            <a:pPr marL="514350" indent="-514350" eaLnBrk="1" hangingPunct="1">
              <a:spcAft>
                <a:spcPct val="5000"/>
              </a:spcAft>
              <a:defRPr/>
            </a:pPr>
            <a:r>
              <a:rPr lang="id-ID" altLang="en-US" sz="2400" dirty="0">
                <a:latin typeface="Times New Roman" pitchFamily="18" charset="0"/>
                <a:cs typeface="+mn-cs"/>
              </a:rPr>
              <a:t>      c.  Butir 37.1 : Perubahan lingkup pekerjaan huruf a, b, c, </a:t>
            </a:r>
          </a:p>
          <a:p>
            <a:pPr marL="514350" indent="-514350" eaLnBrk="1" hangingPunct="1">
              <a:spcAft>
                <a:spcPct val="5000"/>
              </a:spcAft>
              <a:defRPr/>
            </a:pPr>
            <a:r>
              <a:rPr lang="id-ID" altLang="en-US" sz="2400" dirty="0">
                <a:latin typeface="Times New Roman" pitchFamily="18" charset="0"/>
                <a:cs typeface="+mn-cs"/>
              </a:rPr>
              <a:t>           dan d tentang menambah / mengurangi kuantitas, </a:t>
            </a:r>
          </a:p>
          <a:p>
            <a:pPr marL="514350" indent="-514350" eaLnBrk="1" hangingPunct="1">
              <a:spcAft>
                <a:spcPct val="5000"/>
              </a:spcAft>
              <a:defRPr/>
            </a:pPr>
            <a:r>
              <a:rPr lang="id-ID" altLang="en-US" sz="2400" dirty="0">
                <a:latin typeface="Times New Roman" pitchFamily="18" charset="0"/>
                <a:cs typeface="+mn-cs"/>
              </a:rPr>
              <a:t>           mengubah gambar dan spesifikasi</a:t>
            </a: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r>
              <a:rPr lang="en-US" altLang="en-US" sz="2400" dirty="0">
                <a:latin typeface="Times New Roman" pitchFamily="18" charset="0"/>
                <a:cs typeface="+mn-cs"/>
              </a:rPr>
              <a:t>  </a:t>
            </a:r>
            <a:endParaRPr lang="en-US" altLang="en-US" dirty="0">
              <a:latin typeface="Times New Roman" pitchFamily="18" charset="0"/>
              <a:cs typeface="+mn-cs"/>
            </a:endParaRPr>
          </a:p>
          <a:p>
            <a:pPr marL="457200" indent="-457200" eaLnBrk="1" hangingPunct="1">
              <a:spcAft>
                <a:spcPct val="5000"/>
              </a:spcAft>
              <a:defRPr/>
            </a:pPr>
            <a:endParaRPr lang="en-US" altLang="en-US" sz="2400" dirty="0">
              <a:latin typeface="Times New Roman" pitchFamily="18" charset="0"/>
              <a:cs typeface="+mn-cs"/>
            </a:endParaRPr>
          </a:p>
          <a:p>
            <a:pPr marL="457200" indent="-457200" eaLnBrk="1" hangingPunct="1">
              <a:spcAft>
                <a:spcPct val="5000"/>
              </a:spcAft>
              <a:defRPr/>
            </a:pPr>
            <a:r>
              <a:rPr lang="en-US" altLang="en-US" sz="2400" dirty="0">
                <a:latin typeface="Times New Roman" pitchFamily="18" charset="0"/>
                <a:cs typeface="+mn-cs"/>
              </a:rPr>
              <a:t>     </a:t>
            </a:r>
            <a:endParaRPr lang="id-ID" altLang="en-US" sz="2400" dirty="0">
              <a:latin typeface="Times New Roman" pitchFamily="18" charset="0"/>
              <a:cs typeface="+mn-cs"/>
            </a:endParaRPr>
          </a:p>
        </p:txBody>
      </p:sp>
      <p:sp>
        <p:nvSpPr>
          <p:cNvPr id="81926" name="AutoShape 6">
            <a:hlinkClick r:id="" action="ppaction://hlinkshowjump?jump=firstslide" highlightClick="1"/>
          </p:cNvPr>
          <p:cNvSpPr>
            <a:spLocks noChangeArrowheads="1"/>
          </p:cNvSpPr>
          <p:nvPr/>
        </p:nvSpPr>
        <p:spPr bwMode="auto">
          <a:xfrm>
            <a:off x="7086600" y="6524625"/>
            <a:ext cx="207963" cy="333375"/>
          </a:xfrm>
          <a:prstGeom prst="actionButtonBeginning">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81927" name="AutoShape 7">
            <a:hlinkClick r:id="rId3" action="ppaction://hlinksldjump" highlightClick="1"/>
          </p:cNvPr>
          <p:cNvSpPr>
            <a:spLocks noChangeArrowheads="1"/>
          </p:cNvSpPr>
          <p:nvPr/>
        </p:nvSpPr>
        <p:spPr bwMode="auto">
          <a:xfrm>
            <a:off x="7392988" y="6524625"/>
            <a:ext cx="257175" cy="333375"/>
          </a:xfrm>
          <a:prstGeom prst="actionButtonHome">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81928" name="AutoShape 8">
            <a:hlinkClick r:id="" action="ppaction://hlinkshowjump?jump=nextslide" highlightClick="1"/>
          </p:cNvPr>
          <p:cNvSpPr>
            <a:spLocks noChangeArrowheads="1"/>
          </p:cNvSpPr>
          <p:nvPr/>
        </p:nvSpPr>
        <p:spPr bwMode="auto">
          <a:xfrm>
            <a:off x="7751763" y="6515100"/>
            <a:ext cx="249237" cy="342900"/>
          </a:xfrm>
          <a:prstGeom prst="actionButtonForwardNex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med">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381000" y="0"/>
            <a:ext cx="8382000" cy="6400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83971" name="Line 3"/>
          <p:cNvSpPr>
            <a:spLocks noChangeShapeType="1"/>
          </p:cNvSpPr>
          <p:nvPr/>
        </p:nvSpPr>
        <p:spPr bwMode="auto">
          <a:xfrm>
            <a:off x="1466850" y="762000"/>
            <a:ext cx="6210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83972" name="Rectangle 4"/>
          <p:cNvSpPr>
            <a:spLocks noGrp="1" noChangeArrowheads="1"/>
          </p:cNvSpPr>
          <p:nvPr>
            <p:ph type="title" idx="4294967295"/>
          </p:nvPr>
        </p:nvSpPr>
        <p:spPr>
          <a:xfrm>
            <a:off x="381000" y="0"/>
            <a:ext cx="8382000" cy="1117600"/>
          </a:xfrm>
          <a:solidFill>
            <a:schemeClr val="tx1"/>
          </a:solidFill>
        </p:spPr>
        <p:txBody>
          <a:bodyPr/>
          <a:lstStyle/>
          <a:p>
            <a:pPr eaLnBrk="1" hangingPunct="1">
              <a:lnSpc>
                <a:spcPct val="80000"/>
              </a:lnSpc>
            </a:pPr>
            <a:r>
              <a:rPr lang="id-ID" altLang="en-US" sz="2400" b="1" noProof="1" smtClean="0">
                <a:solidFill>
                  <a:schemeClr val="bg1"/>
                </a:solidFill>
              </a:rPr>
              <a:t/>
            </a:r>
            <a:br>
              <a:rPr lang="id-ID" altLang="en-US" sz="2400" b="1" noProof="1" smtClean="0">
                <a:solidFill>
                  <a:schemeClr val="bg1"/>
                </a:solidFill>
              </a:rPr>
            </a:br>
            <a:r>
              <a:rPr lang="id-ID" altLang="en-US" sz="2800" b="1" noProof="1" smtClean="0">
                <a:solidFill>
                  <a:schemeClr val="bg1"/>
                </a:solidFill>
              </a:rPr>
              <a:t>KETENTUAN2 YANG PERLU DIDISKUSIKAN</a:t>
            </a:r>
            <a:br>
              <a:rPr lang="id-ID" altLang="en-US" sz="2800" b="1" noProof="1" smtClean="0">
                <a:solidFill>
                  <a:schemeClr val="bg1"/>
                </a:solidFill>
              </a:rPr>
            </a:br>
            <a:r>
              <a:rPr lang="id-ID" altLang="en-US" sz="2800" b="1" noProof="1" smtClean="0">
                <a:solidFill>
                  <a:schemeClr val="bg1"/>
                </a:solidFill>
              </a:rPr>
              <a:t>DALAM PERMEN PU NO. 31 TAHUN 2015</a:t>
            </a:r>
          </a:p>
        </p:txBody>
      </p:sp>
      <p:sp>
        <p:nvSpPr>
          <p:cNvPr id="18437" name="Rectangle 5"/>
          <p:cNvSpPr>
            <a:spLocks noChangeArrowheads="1"/>
          </p:cNvSpPr>
          <p:nvPr/>
        </p:nvSpPr>
        <p:spPr bwMode="auto">
          <a:xfrm>
            <a:off x="457200" y="1143000"/>
            <a:ext cx="8382000" cy="8993188"/>
          </a:xfrm>
          <a:prstGeom prst="rect">
            <a:avLst/>
          </a:prstGeom>
          <a:noFill/>
          <a:ln w="9525">
            <a:noFill/>
            <a:miter lim="800000"/>
            <a:headEnd/>
            <a:tailEnd/>
          </a:ln>
        </p:spPr>
        <p:txBody>
          <a:bodyPr>
            <a:spAutoFit/>
          </a:bodyPr>
          <a:lstStyle/>
          <a:p>
            <a:pPr marL="514350" indent="-514350" eaLnBrk="1" hangingPunct="1">
              <a:spcAft>
                <a:spcPct val="5000"/>
              </a:spcAft>
              <a:buFontTx/>
              <a:buAutoNum type="arabicPeriod" startAt="2"/>
              <a:defRPr/>
            </a:pPr>
            <a:r>
              <a:rPr lang="id-ID" altLang="en-US" i="1" dirty="0">
                <a:latin typeface="Times New Roman" pitchFamily="18" charset="0"/>
                <a:cs typeface="+mn-cs"/>
              </a:rPr>
              <a:t>Standar Dokumen Pengadaan Pekerjaan Konstruksi</a:t>
            </a:r>
            <a:r>
              <a:rPr lang="en-US" altLang="en-US" i="1" dirty="0">
                <a:latin typeface="Times New Roman" pitchFamily="18" charset="0"/>
                <a:cs typeface="+mn-cs"/>
              </a:rPr>
              <a:t> </a:t>
            </a:r>
            <a:r>
              <a:rPr lang="id-ID" altLang="en-US" i="1" dirty="0">
                <a:latin typeface="Times New Roman" pitchFamily="18" charset="0"/>
                <a:cs typeface="+mn-cs"/>
              </a:rPr>
              <a:t>(Pelelangan Umum/Pemilihan langsung) Pascakualifikasi, satu sampul, sistim gugur,  Kontrak Lumpsum </a:t>
            </a:r>
            <a:r>
              <a:rPr lang="id-ID" altLang="en-US" i="1" dirty="0">
                <a:solidFill>
                  <a:srgbClr val="C00000"/>
                </a:solidFill>
                <a:latin typeface="Times New Roman" pitchFamily="18" charset="0"/>
                <a:cs typeface="+mn-cs"/>
              </a:rPr>
              <a:t>(BUKU PK 01 LS)</a:t>
            </a:r>
            <a:r>
              <a:rPr lang="en-US" altLang="en-US" i="1" dirty="0">
                <a:solidFill>
                  <a:srgbClr val="C00000"/>
                </a:solidFill>
                <a:latin typeface="Times New Roman" pitchFamily="18" charset="0"/>
                <a:cs typeface="+mn-cs"/>
              </a:rPr>
              <a:t> </a:t>
            </a:r>
            <a:endParaRPr lang="id-ID" altLang="en-US" i="1" dirty="0">
              <a:solidFill>
                <a:srgbClr val="C00000"/>
              </a:solidFill>
              <a:latin typeface="Times New Roman" pitchFamily="18" charset="0"/>
              <a:cs typeface="+mn-cs"/>
            </a:endParaRPr>
          </a:p>
          <a:p>
            <a:pPr eaLnBrk="1" hangingPunct="1">
              <a:spcAft>
                <a:spcPct val="5000"/>
              </a:spcAft>
              <a:defRPr/>
            </a:pPr>
            <a:r>
              <a:rPr lang="id-ID" altLang="en-US" i="1" dirty="0">
                <a:solidFill>
                  <a:srgbClr val="C00000"/>
                </a:solidFill>
                <a:latin typeface="Times New Roman" pitchFamily="18" charset="0"/>
                <a:cs typeface="+mn-cs"/>
              </a:rPr>
              <a:t>     </a:t>
            </a:r>
            <a:r>
              <a:rPr lang="id-ID" altLang="en-US" sz="3600" i="1" dirty="0">
                <a:latin typeface="Times New Roman" pitchFamily="18" charset="0"/>
                <a:cs typeface="+mn-cs"/>
              </a:rPr>
              <a:t>PENDAPAT :</a:t>
            </a:r>
            <a:endParaRPr lang="en-US" altLang="en-US" sz="3600" i="1"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r>
              <a:rPr lang="id-ID" altLang="en-US" sz="2400" dirty="0">
                <a:latin typeface="Times New Roman" pitchFamily="18" charset="0"/>
                <a:cs typeface="+mn-cs"/>
              </a:rPr>
              <a:t>Memperhatikan huruf a, b, dan c  maka disimpulkan </a:t>
            </a:r>
          </a:p>
          <a:p>
            <a:pPr marL="514350" indent="-514350" eaLnBrk="1" hangingPunct="1">
              <a:spcAft>
                <a:spcPct val="5000"/>
              </a:spcAft>
              <a:defRPr/>
            </a:pPr>
            <a:r>
              <a:rPr lang="id-ID" altLang="en-US" sz="2400" dirty="0">
                <a:latin typeface="Times New Roman" pitchFamily="18" charset="0"/>
                <a:cs typeface="+mn-cs"/>
              </a:rPr>
              <a:t>      bahwa Standar Dokumen  Pekerjaan Konstruksi,</a:t>
            </a:r>
          </a:p>
          <a:p>
            <a:pPr marL="514350" indent="-514350" eaLnBrk="1" hangingPunct="1">
              <a:spcAft>
                <a:spcPct val="5000"/>
              </a:spcAft>
              <a:defRPr/>
            </a:pPr>
            <a:r>
              <a:rPr lang="id-ID" altLang="en-US" sz="2400" dirty="0">
                <a:latin typeface="Times New Roman" pitchFamily="18" charset="0"/>
                <a:cs typeface="+mn-cs"/>
              </a:rPr>
              <a:t>      </a:t>
            </a:r>
            <a:r>
              <a:rPr lang="id-ID" altLang="en-US" sz="2400" i="1" dirty="0">
                <a:solidFill>
                  <a:srgbClr val="C00000"/>
                </a:solidFill>
                <a:latin typeface="Times New Roman" pitchFamily="18" charset="0"/>
                <a:cs typeface="+mn-cs"/>
              </a:rPr>
              <a:t>Buku PK 01 LS, TIDAK MENGIKUTI  KETENTUAN</a:t>
            </a:r>
          </a:p>
          <a:p>
            <a:pPr marL="514350" indent="-514350" eaLnBrk="1" hangingPunct="1">
              <a:spcAft>
                <a:spcPct val="5000"/>
              </a:spcAft>
              <a:defRPr/>
            </a:pPr>
            <a:r>
              <a:rPr lang="id-ID" altLang="en-US" sz="2400" i="1" dirty="0">
                <a:solidFill>
                  <a:srgbClr val="C00000"/>
                </a:solidFill>
                <a:latin typeface="Times New Roman" pitchFamily="18" charset="0"/>
                <a:cs typeface="+mn-cs"/>
              </a:rPr>
              <a:t>      TENTANG  SISTIM KONTRAK  LUMPSUM  YANG </a:t>
            </a:r>
          </a:p>
          <a:p>
            <a:pPr marL="514350" indent="-514350" eaLnBrk="1" hangingPunct="1">
              <a:spcAft>
                <a:spcPct val="5000"/>
              </a:spcAft>
              <a:defRPr/>
            </a:pPr>
            <a:r>
              <a:rPr lang="id-ID" altLang="en-US" sz="2400" i="1" dirty="0">
                <a:solidFill>
                  <a:srgbClr val="C00000"/>
                </a:solidFill>
                <a:latin typeface="Times New Roman" pitchFamily="18" charset="0"/>
                <a:cs typeface="+mn-cs"/>
              </a:rPr>
              <a:t>      TELAH  DITETAPKAN  PERPRES NO. 54 TH 2010</a:t>
            </a:r>
          </a:p>
          <a:p>
            <a:pPr marL="514350" indent="-514350" eaLnBrk="1" hangingPunct="1">
              <a:spcAft>
                <a:spcPct val="5000"/>
              </a:spcAft>
              <a:defRPr/>
            </a:pPr>
            <a:r>
              <a:rPr lang="id-ID" altLang="en-US" sz="2400" i="1" dirty="0">
                <a:solidFill>
                  <a:srgbClr val="C00000"/>
                </a:solidFill>
                <a:latin typeface="Times New Roman" pitchFamily="18" charset="0"/>
                <a:cs typeface="+mn-cs"/>
              </a:rPr>
              <a:t>      DENGAN  PERUBAHANNYA PERPRES NO. 70 TH 2012 </a:t>
            </a:r>
          </a:p>
          <a:p>
            <a:pPr marL="514350" indent="-514350" eaLnBrk="1" hangingPunct="1">
              <a:spcAft>
                <a:spcPct val="5000"/>
              </a:spcAft>
              <a:defRPr/>
            </a:pPr>
            <a:r>
              <a:rPr lang="id-ID" altLang="en-US" sz="2400" dirty="0">
                <a:latin typeface="Times New Roman" pitchFamily="18" charset="0"/>
                <a:cs typeface="+mn-cs"/>
              </a:rPr>
              <a:t>      “ Pekerjaan  yang tidak boleh  ditambah/dikurangi  “.</a:t>
            </a:r>
          </a:p>
          <a:p>
            <a:pPr marL="514350" indent="-514350" eaLnBrk="1" hangingPunct="1">
              <a:spcAft>
                <a:spcPct val="5000"/>
              </a:spcAft>
              <a:defRPr/>
            </a:pPr>
            <a:r>
              <a:rPr lang="id-ID" altLang="en-US" sz="2400" dirty="0">
                <a:latin typeface="Times New Roman" pitchFamily="18" charset="0"/>
                <a:cs typeface="+mn-cs"/>
              </a:rPr>
              <a:t>          </a:t>
            </a: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endParaRPr lang="en-US" altLang="en-US" sz="2400" dirty="0">
              <a:latin typeface="Times New Roman" pitchFamily="18" charset="0"/>
              <a:cs typeface="+mn-cs"/>
            </a:endParaRPr>
          </a:p>
          <a:p>
            <a:pPr marL="514350" indent="-514350" eaLnBrk="1" hangingPunct="1">
              <a:spcAft>
                <a:spcPct val="5000"/>
              </a:spcAft>
              <a:defRPr/>
            </a:pPr>
            <a:r>
              <a:rPr lang="en-US" altLang="en-US" sz="2400" dirty="0">
                <a:latin typeface="Times New Roman" pitchFamily="18" charset="0"/>
                <a:cs typeface="+mn-cs"/>
              </a:rPr>
              <a:t>     </a:t>
            </a:r>
          </a:p>
          <a:p>
            <a:pPr marL="514350" indent="-514350" eaLnBrk="1" hangingPunct="1">
              <a:spcAft>
                <a:spcPct val="5000"/>
              </a:spcAft>
              <a:defRPr/>
            </a:pPr>
            <a:r>
              <a:rPr lang="en-US" altLang="en-US" sz="2400" dirty="0">
                <a:latin typeface="Times New Roman" pitchFamily="18" charset="0"/>
                <a:cs typeface="+mn-cs"/>
              </a:rPr>
              <a:t>  </a:t>
            </a:r>
            <a:endParaRPr lang="en-US" altLang="en-US" dirty="0">
              <a:latin typeface="Times New Roman" pitchFamily="18" charset="0"/>
              <a:cs typeface="+mn-cs"/>
            </a:endParaRPr>
          </a:p>
          <a:p>
            <a:pPr marL="457200" indent="-457200" eaLnBrk="1" hangingPunct="1">
              <a:spcAft>
                <a:spcPct val="5000"/>
              </a:spcAft>
              <a:defRPr/>
            </a:pPr>
            <a:endParaRPr lang="en-US" altLang="en-US" sz="2400" dirty="0">
              <a:latin typeface="Times New Roman" pitchFamily="18" charset="0"/>
              <a:cs typeface="+mn-cs"/>
            </a:endParaRPr>
          </a:p>
          <a:p>
            <a:pPr marL="457200" indent="-457200" eaLnBrk="1" hangingPunct="1">
              <a:spcAft>
                <a:spcPct val="5000"/>
              </a:spcAft>
              <a:defRPr/>
            </a:pPr>
            <a:r>
              <a:rPr lang="en-US" altLang="en-US" sz="2400" dirty="0">
                <a:latin typeface="Times New Roman" pitchFamily="18" charset="0"/>
                <a:cs typeface="+mn-cs"/>
              </a:rPr>
              <a:t>     </a:t>
            </a:r>
            <a:endParaRPr lang="id-ID" altLang="en-US" sz="2400" dirty="0">
              <a:latin typeface="Times New Roman" pitchFamily="18" charset="0"/>
              <a:cs typeface="+mn-cs"/>
            </a:endParaRPr>
          </a:p>
        </p:txBody>
      </p:sp>
      <p:sp>
        <p:nvSpPr>
          <p:cNvPr id="83974" name="AutoShape 6">
            <a:hlinkClick r:id="" action="ppaction://hlinkshowjump?jump=firstslide" highlightClick="1"/>
          </p:cNvPr>
          <p:cNvSpPr>
            <a:spLocks noChangeArrowheads="1"/>
          </p:cNvSpPr>
          <p:nvPr/>
        </p:nvSpPr>
        <p:spPr bwMode="auto">
          <a:xfrm>
            <a:off x="7086600" y="6524625"/>
            <a:ext cx="207963" cy="333375"/>
          </a:xfrm>
          <a:prstGeom prst="actionButtonBeginning">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83975" name="AutoShape 7">
            <a:hlinkClick r:id="rId3" action="ppaction://hlinksldjump" highlightClick="1"/>
          </p:cNvPr>
          <p:cNvSpPr>
            <a:spLocks noChangeArrowheads="1"/>
          </p:cNvSpPr>
          <p:nvPr/>
        </p:nvSpPr>
        <p:spPr bwMode="auto">
          <a:xfrm>
            <a:off x="7392988" y="6524625"/>
            <a:ext cx="257175" cy="333375"/>
          </a:xfrm>
          <a:prstGeom prst="actionButtonHome">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83976" name="AutoShape 8">
            <a:hlinkClick r:id="" action="ppaction://hlinkshowjump?jump=nextslide" highlightClick="1"/>
          </p:cNvPr>
          <p:cNvSpPr>
            <a:spLocks noChangeArrowheads="1"/>
          </p:cNvSpPr>
          <p:nvPr/>
        </p:nvSpPr>
        <p:spPr bwMode="auto">
          <a:xfrm>
            <a:off x="7751763" y="6515100"/>
            <a:ext cx="249237" cy="342900"/>
          </a:xfrm>
          <a:prstGeom prst="actionButtonForwardNex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sz="2800">
              <a:latin typeface="Comic Sans MS" panose="030F0702030302020204" pitchFamily="66" charset="0"/>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med">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Box 1"/>
          <p:cNvSpPr txBox="1">
            <a:spLocks noChangeArrowheads="1"/>
          </p:cNvSpPr>
          <p:nvPr/>
        </p:nvSpPr>
        <p:spPr bwMode="auto">
          <a:xfrm>
            <a:off x="788988" y="1752600"/>
            <a:ext cx="7526337"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id-ID" sz="4000">
                <a:latin typeface="Comic Sans MS" panose="030F0702030302020204" pitchFamily="66" charset="0"/>
              </a:rPr>
              <a:t>PENYUSUNAN DOKUMEN </a:t>
            </a:r>
          </a:p>
          <a:p>
            <a:pPr algn="ctr">
              <a:spcBef>
                <a:spcPct val="0"/>
              </a:spcBef>
              <a:buClrTx/>
              <a:buFontTx/>
              <a:buNone/>
            </a:pPr>
            <a:r>
              <a:rPr lang="id-ID" sz="4000">
                <a:latin typeface="Comic Sans MS" panose="030F0702030302020204" pitchFamily="66" charset="0"/>
              </a:rPr>
              <a:t>KONTRAK BERDASARKAN</a:t>
            </a:r>
          </a:p>
          <a:p>
            <a:pPr algn="ctr">
              <a:spcBef>
                <a:spcPct val="0"/>
              </a:spcBef>
              <a:buClrTx/>
              <a:buFontTx/>
              <a:buNone/>
            </a:pPr>
            <a:r>
              <a:rPr lang="id-ID" sz="4000">
                <a:latin typeface="Comic Sans MS" panose="030F0702030302020204" pitchFamily="66" charset="0"/>
              </a:rPr>
              <a:t>PERPRES No. 54/2010  jo PERPRES No.70/2012</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88068" name="Text Box 29"/>
          <p:cNvSpPr txBox="1">
            <a:spLocks noChangeArrowheads="1"/>
          </p:cNvSpPr>
          <p:nvPr/>
        </p:nvSpPr>
        <p:spPr bwMode="auto">
          <a:xfrm>
            <a:off x="862013" y="0"/>
            <a:ext cx="72580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2400"/>
              <a:t>SUSUNAN ORGANISASI PENGADAAN B/J</a:t>
            </a:r>
          </a:p>
          <a:p>
            <a:pPr algn="ctr">
              <a:spcBef>
                <a:spcPct val="0"/>
              </a:spcBef>
              <a:buFontTx/>
              <a:buNone/>
            </a:pPr>
            <a:r>
              <a:rPr lang="en-US" sz="2800"/>
              <a:t>BERDASAR PERPRES NO 54/2010</a:t>
            </a:r>
          </a:p>
        </p:txBody>
      </p:sp>
      <p:sp>
        <p:nvSpPr>
          <p:cNvPr id="88069" name="Rectangle 23"/>
          <p:cNvSpPr>
            <a:spLocks noChangeArrowheads="1"/>
          </p:cNvSpPr>
          <p:nvPr/>
        </p:nvSpPr>
        <p:spPr bwMode="auto">
          <a:xfrm>
            <a:off x="3727450" y="800100"/>
            <a:ext cx="1336675" cy="381000"/>
          </a:xfrm>
          <a:prstGeom prst="rect">
            <a:avLst/>
          </a:prstGeom>
          <a:solidFill>
            <a:srgbClr val="FFFF00"/>
          </a:solidFill>
          <a:ln w="285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2800">
                <a:latin typeface="Comic Sans MS" panose="030F0702030302020204" pitchFamily="66" charset="0"/>
              </a:rPr>
              <a:t>PA/KPA</a:t>
            </a:r>
          </a:p>
        </p:txBody>
      </p:sp>
      <p:sp>
        <p:nvSpPr>
          <p:cNvPr id="88070" name="Line 26"/>
          <p:cNvSpPr>
            <a:spLocks noChangeShapeType="1"/>
          </p:cNvSpPr>
          <p:nvPr/>
        </p:nvSpPr>
        <p:spPr bwMode="auto">
          <a:xfrm>
            <a:off x="4362450" y="12192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88071" name="Line 25"/>
          <p:cNvSpPr>
            <a:spLocks noChangeShapeType="1"/>
          </p:cNvSpPr>
          <p:nvPr/>
        </p:nvSpPr>
        <p:spPr bwMode="auto">
          <a:xfrm>
            <a:off x="2532063" y="1385888"/>
            <a:ext cx="37988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88072" name="Line 27"/>
          <p:cNvSpPr>
            <a:spLocks noChangeShapeType="1"/>
          </p:cNvSpPr>
          <p:nvPr/>
        </p:nvSpPr>
        <p:spPr bwMode="auto">
          <a:xfrm>
            <a:off x="2532063" y="1385888"/>
            <a:ext cx="0" cy="304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88073" name="Line 28"/>
          <p:cNvSpPr>
            <a:spLocks noChangeShapeType="1"/>
          </p:cNvSpPr>
          <p:nvPr/>
        </p:nvSpPr>
        <p:spPr bwMode="auto">
          <a:xfrm>
            <a:off x="6330950" y="1400175"/>
            <a:ext cx="0" cy="304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88074" name="Rectangle 21"/>
          <p:cNvSpPr>
            <a:spLocks noChangeArrowheads="1"/>
          </p:cNvSpPr>
          <p:nvPr/>
        </p:nvSpPr>
        <p:spPr bwMode="auto">
          <a:xfrm>
            <a:off x="1758950" y="1704975"/>
            <a:ext cx="1336675" cy="447675"/>
          </a:xfrm>
          <a:prstGeom prst="rect">
            <a:avLst/>
          </a:prstGeom>
          <a:solidFill>
            <a:srgbClr val="FFFF00"/>
          </a:solidFill>
          <a:ln w="285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200">
                <a:latin typeface="Comic Sans MS" panose="030F0702030302020204" pitchFamily="66" charset="0"/>
              </a:rPr>
              <a:t> </a:t>
            </a:r>
            <a:r>
              <a:rPr lang="en-US" sz="2800">
                <a:latin typeface="Comic Sans MS" panose="030F0702030302020204" pitchFamily="66" charset="0"/>
              </a:rPr>
              <a:t>PPK</a:t>
            </a:r>
            <a:endParaRPr lang="en-US" sz="1200">
              <a:latin typeface="Comic Sans MS" panose="030F0702030302020204" pitchFamily="66" charset="0"/>
            </a:endParaRPr>
          </a:p>
        </p:txBody>
      </p:sp>
      <p:sp>
        <p:nvSpPr>
          <p:cNvPr id="88075" name="Rectangle 22"/>
          <p:cNvSpPr>
            <a:spLocks noChangeArrowheads="1"/>
          </p:cNvSpPr>
          <p:nvPr/>
        </p:nvSpPr>
        <p:spPr bwMode="auto">
          <a:xfrm>
            <a:off x="3451225" y="1704975"/>
            <a:ext cx="1779588" cy="447675"/>
          </a:xfrm>
          <a:prstGeom prst="rect">
            <a:avLst/>
          </a:prstGeom>
          <a:solidFill>
            <a:srgbClr val="FFFF00"/>
          </a:solidFill>
          <a:ln w="285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id-ID" sz="1200">
                <a:latin typeface="Comic Sans MS" panose="030F0702030302020204" pitchFamily="66" charset="0"/>
              </a:rPr>
              <a:t>KK- </a:t>
            </a:r>
            <a:r>
              <a:rPr lang="en-US" sz="1200">
                <a:latin typeface="Comic Sans MS" panose="030F0702030302020204" pitchFamily="66" charset="0"/>
              </a:rPr>
              <a:t>ULP / PEJ</a:t>
            </a:r>
            <a:r>
              <a:rPr lang="id-ID" sz="1200">
                <a:latin typeface="Comic Sans MS" panose="030F0702030302020204" pitchFamily="66" charset="0"/>
              </a:rPr>
              <a:t>A</a:t>
            </a:r>
            <a:r>
              <a:rPr lang="en-US" sz="1200">
                <a:latin typeface="Comic Sans MS" panose="030F0702030302020204" pitchFamily="66" charset="0"/>
              </a:rPr>
              <a:t>B</a:t>
            </a:r>
            <a:r>
              <a:rPr lang="id-ID" sz="1200">
                <a:latin typeface="Comic Sans MS" panose="030F0702030302020204" pitchFamily="66" charset="0"/>
              </a:rPr>
              <a:t>A</a:t>
            </a:r>
            <a:r>
              <a:rPr lang="en-US" sz="1200">
                <a:latin typeface="Comic Sans MS" panose="030F0702030302020204" pitchFamily="66" charset="0"/>
              </a:rPr>
              <a:t>T</a:t>
            </a:r>
          </a:p>
          <a:p>
            <a:pPr algn="ctr">
              <a:spcBef>
                <a:spcPct val="0"/>
              </a:spcBef>
              <a:buFontTx/>
              <a:buNone/>
            </a:pPr>
            <a:r>
              <a:rPr lang="en-US" sz="1200">
                <a:latin typeface="Comic Sans MS" panose="030F0702030302020204" pitchFamily="66" charset="0"/>
              </a:rPr>
              <a:t>PENGADAAN</a:t>
            </a:r>
          </a:p>
        </p:txBody>
      </p:sp>
      <p:sp>
        <p:nvSpPr>
          <p:cNvPr id="88076" name="Rectangle 24"/>
          <p:cNvSpPr>
            <a:spLocks noChangeArrowheads="1"/>
          </p:cNvSpPr>
          <p:nvPr/>
        </p:nvSpPr>
        <p:spPr bwMode="auto">
          <a:xfrm>
            <a:off x="5627688" y="1704975"/>
            <a:ext cx="1911350" cy="447675"/>
          </a:xfrm>
          <a:prstGeom prst="rect">
            <a:avLst/>
          </a:prstGeom>
          <a:solidFill>
            <a:srgbClr val="FFFF00"/>
          </a:solidFill>
          <a:ln w="285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200">
                <a:latin typeface="Comic Sans MS" panose="030F0702030302020204" pitchFamily="66" charset="0"/>
              </a:rPr>
              <a:t>PANITIA / PEJBT. </a:t>
            </a:r>
          </a:p>
          <a:p>
            <a:pPr algn="ctr">
              <a:spcBef>
                <a:spcPct val="0"/>
              </a:spcBef>
              <a:buFontTx/>
              <a:buNone/>
            </a:pPr>
            <a:r>
              <a:rPr lang="en-US" sz="1200">
                <a:latin typeface="Comic Sans MS" panose="030F0702030302020204" pitchFamily="66" charset="0"/>
              </a:rPr>
              <a:t>PENERIMA   HSL.PEK</a:t>
            </a:r>
          </a:p>
        </p:txBody>
      </p:sp>
      <p:graphicFrame>
        <p:nvGraphicFramePr>
          <p:cNvPr id="17" name="Group 32"/>
          <p:cNvGraphicFramePr>
            <a:graphicFrameLocks noGrp="1"/>
          </p:cNvGraphicFramePr>
          <p:nvPr/>
        </p:nvGraphicFramePr>
        <p:xfrm>
          <a:off x="282575" y="2152650"/>
          <a:ext cx="8577263" cy="4784820"/>
        </p:xfrm>
        <a:graphic>
          <a:graphicData uri="http://schemas.openxmlformats.org/drawingml/2006/table">
            <a:tbl>
              <a:tblPr/>
              <a:tblGrid>
                <a:gridCol w="1700665"/>
                <a:gridCol w="1552780"/>
                <a:gridCol w="1478838"/>
                <a:gridCol w="1998510"/>
                <a:gridCol w="1846470"/>
              </a:tblGrid>
              <a:tr h="274136">
                <a:tc rowSpan="2">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PA/KPA</a:t>
                      </a:r>
                    </a:p>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(Ps</a:t>
                      </a:r>
                      <a:r>
                        <a:rPr kumimoji="0" lang="id-ID"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l</a:t>
                      </a: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.8 – 10) </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PPK (Ps</a:t>
                      </a:r>
                      <a:r>
                        <a:rPr kumimoji="0" lang="id-ID"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l</a:t>
                      </a: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11 – 13) </a:t>
                      </a:r>
                      <a:endParaRPr kumimoji="0" lang="sv-SE" sz="1200" b="1"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id-ID"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KK-</a:t>
                      </a: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ULP/</a:t>
                      </a:r>
                      <a:r>
                        <a:rPr kumimoji="0" lang="id-ID"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PEJ.PENGADAAN</a:t>
                      </a:r>
                    </a:p>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(Ps. 14 – 17) </a:t>
                      </a:r>
                      <a:endParaRPr kumimoji="0" lang="sv-SE" sz="1200" b="1"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defRPr/>
                      </a:pPr>
                      <a:endPar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defRPr/>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PANITIA</a:t>
                      </a:r>
                      <a:r>
                        <a:rPr kumimoji="0" lang="id-ID"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a:t>
                      </a:r>
                      <a:r>
                        <a:rPr kumimoji="0" lang="id-ID"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PEJ</a:t>
                      </a:r>
                      <a:r>
                        <a:rPr kumimoji="0" lang="id-ID"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BT</a:t>
                      </a: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a:t>
                      </a:r>
                      <a:r>
                        <a:rPr kumimoji="0" lang="id-ID"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PHP</a:t>
                      </a:r>
                      <a:endParaRPr kumimoji="0" lang="sv-SE"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sv-SE" sz="1200" b="1" i="0" u="none" strike="noStrike" cap="none" normalizeH="0" baseline="0" dirty="0" smtClean="0">
                          <a:ln>
                            <a:noFill/>
                          </a:ln>
                          <a:solidFill>
                            <a:schemeClr val="tx1"/>
                          </a:solidFill>
                          <a:effectLst/>
                          <a:latin typeface="Arial" pitchFamily="34" charset="0"/>
                          <a:cs typeface="Arial" pitchFamily="34" charset="0"/>
                        </a:rPr>
                        <a:t>(Ps. 18)</a:t>
                      </a:r>
                    </a:p>
                  </a:txBody>
                  <a:tcPr marL="84410" marR="84410" marT="45630" marB="456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01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PROSES PEMILIHAN</a:t>
                      </a: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PELAKSANAAN KONTRAK</a:t>
                      </a: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4053576">
                <a:tc>
                  <a:txBody>
                    <a:bodyPr/>
                    <a:lstStyle/>
                    <a:p>
                      <a:pPr marL="111125" marR="0" lvl="0" indent="-111125" algn="l" defTabSz="914400" rtl="0" eaLnBrk="1" fontAlgn="base" latinLnBrk="0" hangingPunct="1">
                        <a:lnSpc>
                          <a:spcPct val="100000"/>
                        </a:lnSpc>
                        <a:spcBef>
                          <a:spcPct val="0"/>
                        </a:spcBef>
                        <a:spcAft>
                          <a:spcPct val="0"/>
                        </a:spcAft>
                        <a:buClrTx/>
                        <a:buSzPct val="100000"/>
                        <a:buFont typeface="+mj-lt"/>
                        <a:buAutoNum type="arabicPeriod"/>
                        <a:tabLst>
                          <a:tab pos="111125" algn="l"/>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Renc Umum Peng B/J      dan Mengumumkan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1125" marR="0" lvl="0" indent="-111125" algn="l" defTabSz="914400" rtl="0" eaLnBrk="0" fontAlgn="base" latinLnBrk="0" hangingPunct="0">
                        <a:lnSpc>
                          <a:spcPct val="100000"/>
                        </a:lnSpc>
                        <a:spcBef>
                          <a:spcPct val="0"/>
                        </a:spcBef>
                        <a:spcAft>
                          <a:spcPct val="0"/>
                        </a:spcAft>
                        <a:buClrTx/>
                        <a:buSzPct val="100000"/>
                        <a:buFont typeface="+mj-lt"/>
                        <a:buAutoNum type="arabicPeriod"/>
                        <a:tabLst>
                          <a:tab pos="111125" algn="l"/>
                        </a:tabLst>
                      </a:pP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Menentukan Paket       Pekerjaan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1125" marR="0" lvl="0" indent="-111125" algn="l" defTabSz="914400" rtl="0" eaLnBrk="0" fontAlgn="base" latinLnBrk="0" hangingPunct="0">
                        <a:lnSpc>
                          <a:spcPct val="100000"/>
                        </a:lnSpc>
                        <a:spcBef>
                          <a:spcPct val="0"/>
                        </a:spcBef>
                        <a:spcAft>
                          <a:spcPct val="0"/>
                        </a:spcAft>
                        <a:buClrTx/>
                        <a:buSzPct val="100000"/>
                        <a:buFont typeface="+mj-lt"/>
                        <a:buAutoNum type="arabicPeriod"/>
                        <a:tabLst>
                          <a:tab pos="111125" algn="l"/>
                        </a:tabLst>
                      </a:pPr>
                      <a:r>
                        <a:rPr kumimoji="0" lang="id-ID"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 M</a:t>
                      </a:r>
                      <a:r>
                        <a:rPr kumimoji="0" lang="fi-FI"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enet</a:t>
                      </a:r>
                      <a:r>
                        <a:rPr kumimoji="0" lang="id-ID"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a</a:t>
                      </a:r>
                      <a:r>
                        <a:rPr kumimoji="0" lang="fi-FI"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p</a:t>
                      </a:r>
                      <a:r>
                        <a:rPr kumimoji="0" lang="id-ID"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k</a:t>
                      </a:r>
                      <a:r>
                        <a:rPr kumimoji="0" lang="fi-FI"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an </a:t>
                      </a:r>
                      <a:r>
                        <a:rPr kumimoji="0" lang="id-ID"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 </a:t>
                      </a:r>
                    </a:p>
                    <a:p>
                      <a:pPr marL="0" marR="0" lvl="0" indent="0" algn="l" defTabSz="914400" rtl="0" eaLnBrk="0" fontAlgn="base" latinLnBrk="0" hangingPunct="0">
                        <a:lnSpc>
                          <a:spcPct val="100000"/>
                        </a:lnSpc>
                        <a:spcBef>
                          <a:spcPct val="0"/>
                        </a:spcBef>
                        <a:spcAft>
                          <a:spcPct val="0"/>
                        </a:spcAft>
                        <a:buClrTx/>
                        <a:buSzPct val="100000"/>
                        <a:buFont typeface="+mj-lt"/>
                        <a:buNone/>
                        <a:tabLst>
                          <a:tab pos="111125" algn="l"/>
                        </a:tabLst>
                      </a:pPr>
                      <a:r>
                        <a:rPr kumimoji="0" lang="id-ID"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    </a:t>
                      </a:r>
                      <a:r>
                        <a:rPr kumimoji="0" lang="fi-FI"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Pemenang    </a:t>
                      </a:r>
                      <a:endParaRPr kumimoji="0" lang="en-US" sz="1400" b="1" i="0" u="none" strike="noStrike" cap="none" normalizeH="0" baseline="0" dirty="0" smtClean="0">
                        <a:ln>
                          <a:noFill/>
                        </a:ln>
                        <a:solidFill>
                          <a:srgbClr val="C00000"/>
                        </a:solidFill>
                        <a:effectLst/>
                        <a:latin typeface="Arial" pitchFamily="34" charset="0"/>
                        <a:cs typeface="Arial" pitchFamily="34" charset="0"/>
                      </a:endParaRPr>
                    </a:p>
                    <a:p>
                      <a:pPr marL="228600" marR="0" lvl="1" indent="-117475" algn="l" defTabSz="914400" rtl="0" eaLnBrk="0" fontAlgn="base" latinLnBrk="0" hangingPunct="0">
                        <a:lnSpc>
                          <a:spcPct val="100000"/>
                        </a:lnSpc>
                        <a:spcBef>
                          <a:spcPct val="0"/>
                        </a:spcBef>
                        <a:spcAft>
                          <a:spcPct val="0"/>
                        </a:spcAft>
                        <a:buClrTx/>
                        <a:buSzPct val="100000"/>
                        <a:buFont typeface="+mj-lt"/>
                        <a:buAutoNum type="alphaLcParenR"/>
                        <a:tabLst>
                          <a:tab pos="111125" algn="l"/>
                        </a:tabLst>
                      </a:pP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B/PK/JL ˃ 100M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228600" marR="0" lvl="1" indent="-117475" algn="l" defTabSz="914400" rtl="0" eaLnBrk="0" fontAlgn="base" latinLnBrk="0" hangingPunct="0">
                        <a:lnSpc>
                          <a:spcPct val="100000"/>
                        </a:lnSpc>
                        <a:spcBef>
                          <a:spcPct val="0"/>
                        </a:spcBef>
                        <a:spcAft>
                          <a:spcPct val="0"/>
                        </a:spcAft>
                        <a:buClrTx/>
                        <a:buSzPct val="100000"/>
                        <a:buFont typeface="+mj-lt"/>
                        <a:buAutoNum type="alphaLcParenR"/>
                        <a:tabLst>
                          <a:tab pos="111125" algn="l"/>
                        </a:tabLst>
                      </a:pP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Konsl tan ˃ 10 M   </a:t>
                      </a:r>
                    </a:p>
                    <a:p>
                      <a:pPr marL="111125" marR="0" lvl="1" indent="-111125" algn="l" defTabSz="914400" rtl="0" eaLnBrk="0" fontAlgn="base" latinLnBrk="0" hangingPunct="0">
                        <a:lnSpc>
                          <a:spcPct val="100000"/>
                        </a:lnSpc>
                        <a:spcBef>
                          <a:spcPct val="0"/>
                        </a:spcBef>
                        <a:spcAft>
                          <a:spcPct val="0"/>
                        </a:spcAft>
                        <a:buClrTx/>
                        <a:buSzPct val="100000"/>
                        <a:buFont typeface="+mj-lt"/>
                        <a:buNone/>
                        <a:tabLst>
                          <a:tab pos="111125" algn="l"/>
                        </a:tabLst>
                      </a:pPr>
                      <a:r>
                        <a:rPr kumimoji="0" lang="id-ID"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(APBN – PA : APBD – KDH)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1125" marR="0" lvl="0" indent="-111125" algn="l" defTabSz="914400" rtl="0" eaLnBrk="0" fontAlgn="base" latinLnBrk="0" hangingPunct="0">
                        <a:lnSpc>
                          <a:spcPct val="100000"/>
                        </a:lnSpc>
                        <a:spcBef>
                          <a:spcPct val="0"/>
                        </a:spcBef>
                        <a:spcAft>
                          <a:spcPct val="0"/>
                        </a:spcAft>
                        <a:buClrTx/>
                        <a:buSzPct val="100000"/>
                        <a:buFont typeface="+mj-lt"/>
                        <a:buAutoNum type="arabicPeriod"/>
                        <a:tabLst>
                          <a:tab pos="111125" algn="l"/>
                        </a:tabLst>
                      </a:pP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Selesaikan bila ada     sengketa PPK vs        ULP/Pej Peng B/J       bila ada perbedaan pendapat, utk          memberikan ke-          Putusan Akhir          (Penjelasan Ps 17                                    ayat (2)h1)</a:t>
                      </a: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l" defTabSz="914400" rtl="0" eaLnBrk="1" fontAlgn="base" latinLnBrk="0" hangingPunct="1">
                        <a:lnSpc>
                          <a:spcPct val="100000"/>
                        </a:lnSpc>
                        <a:spcBef>
                          <a:spcPct val="0"/>
                        </a:spcBef>
                        <a:spcAft>
                          <a:spcPct val="0"/>
                        </a:spcAft>
                        <a:buClrTx/>
                        <a:buSzPct val="100000"/>
                        <a:buFontTx/>
                        <a:buAutoNum type="arabicPeriod"/>
                        <a:tabLst/>
                      </a:pPr>
                      <a:r>
                        <a:rPr kumimoji="0" lang="sv-SE"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Menetapkan HPS  </a:t>
                      </a:r>
                      <a:endParaRPr kumimoji="0" lang="en-US" sz="1400" b="1" i="0" u="none" strike="noStrike" cap="none" normalizeH="0" baseline="0" dirty="0" smtClean="0">
                        <a:ln>
                          <a:noFill/>
                        </a:ln>
                        <a:solidFill>
                          <a:srgbClr val="C00000"/>
                        </a:solidFill>
                        <a:effectLst/>
                        <a:latin typeface="Arial" pitchFamily="34" charset="0"/>
                        <a:cs typeface="Arial" pitchFamily="34" charset="0"/>
                      </a:endParaRPr>
                    </a:p>
                    <a:p>
                      <a:pPr marL="174625" marR="0" lvl="0" indent="-174625" algn="l" defTabSz="914400" rtl="0" eaLnBrk="0" fontAlgn="base" latinLnBrk="0" hangingPunct="0">
                        <a:lnSpc>
                          <a:spcPct val="100000"/>
                        </a:lnSpc>
                        <a:spcBef>
                          <a:spcPct val="0"/>
                        </a:spcBef>
                        <a:spcAft>
                          <a:spcPct val="0"/>
                        </a:spcAft>
                        <a:buClrTx/>
                        <a:buSzPct val="100000"/>
                        <a:buFontTx/>
                        <a:buAutoNum type="arabicPeriod"/>
                        <a:tabLst/>
                      </a:pPr>
                      <a:r>
                        <a:rPr kumimoji="0" lang="sv-SE"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Rancangan  Kontrak  </a:t>
                      </a:r>
                      <a:endParaRPr kumimoji="0" lang="en-US" sz="1400" b="1" i="0" u="none" strike="noStrike" cap="none" normalizeH="0" baseline="0" dirty="0" smtClean="0">
                        <a:ln>
                          <a:noFill/>
                        </a:ln>
                        <a:solidFill>
                          <a:srgbClr val="C00000"/>
                        </a:solidFill>
                        <a:effectLst/>
                        <a:latin typeface="Arial" pitchFamily="34" charset="0"/>
                        <a:cs typeface="Arial" pitchFamily="34" charset="0"/>
                      </a:endParaRPr>
                    </a:p>
                    <a:p>
                      <a:pPr marL="174625" marR="0" lvl="0" indent="-174625" algn="l" defTabSz="914400" rtl="0" eaLnBrk="0" fontAlgn="base" latinLnBrk="0" hangingPunct="0">
                        <a:lnSpc>
                          <a:spcPct val="100000"/>
                        </a:lnSpc>
                        <a:spcBef>
                          <a:spcPct val="0"/>
                        </a:spcBef>
                        <a:spcAft>
                          <a:spcPct val="0"/>
                        </a:spcAft>
                        <a:buClrTx/>
                        <a:buSzPct val="100000"/>
                        <a:buFontTx/>
                        <a:buAutoNum type="arabicPeriod"/>
                        <a:tabLst/>
                      </a:pPr>
                      <a:r>
                        <a:rPr kumimoji="0" lang="sv-SE"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Spesifikasi Teknik </a:t>
                      </a: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74625" marR="0" lvl="0" indent="-174625" algn="l" defTabSz="914400" rtl="0" eaLnBrk="0" fontAlgn="base" latinLnBrk="0" hangingPunct="0">
                        <a:lnSpc>
                          <a:spcPct val="100000"/>
                        </a:lnSpc>
                        <a:spcBef>
                          <a:spcPct val="0"/>
                        </a:spcBef>
                        <a:spcAft>
                          <a:spcPct val="0"/>
                        </a:spcAft>
                        <a:buClrTx/>
                        <a:buSzPct val="100000"/>
                        <a:buFontTx/>
                        <a:buAutoNum type="arabicPeriod"/>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Tim Pendukung       PPK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74625" marR="0" lvl="0" indent="-174625" algn="l" defTabSz="914400" rtl="0" eaLnBrk="0" fontAlgn="base" latinLnBrk="0" hangingPunct="0">
                        <a:lnSpc>
                          <a:spcPct val="100000"/>
                        </a:lnSpc>
                        <a:spcBef>
                          <a:spcPct val="0"/>
                        </a:spcBef>
                        <a:spcAft>
                          <a:spcPct val="0"/>
                        </a:spcAft>
                        <a:buClrTx/>
                        <a:buSzPct val="100000"/>
                        <a:buFontTx/>
                        <a:buAutoNum type="arabicPeriod"/>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Tim TA Anwizing utk membantu ULP</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174625" marR="0" lvl="0" indent="-174625" algn="l" defTabSz="914400" rtl="0" eaLnBrk="0" fontAlgn="base" latinLnBrk="0" hangingPunct="0">
                        <a:lnSpc>
                          <a:spcPct val="100000"/>
                        </a:lnSpc>
                        <a:spcBef>
                          <a:spcPct val="0"/>
                        </a:spcBef>
                        <a:spcAft>
                          <a:spcPct val="0"/>
                        </a:spcAft>
                        <a:buClrTx/>
                        <a:buSzPct val="100000"/>
                        <a:buFontTx/>
                        <a:buAutoNum type="arabicPeriod"/>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Mengusulkan ke           PA/KPA,atas:             </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565150" marR="0" lvl="1" indent="-276225" algn="l" defTabSz="914400" rtl="0" eaLnBrk="0" fontAlgn="base" latinLnBrk="0" hangingPunct="0">
                        <a:lnSpc>
                          <a:spcPct val="100000"/>
                        </a:lnSpc>
                        <a:spcBef>
                          <a:spcPct val="0"/>
                        </a:spcBef>
                        <a:spcAft>
                          <a:spcPct val="0"/>
                        </a:spcAft>
                        <a:buClrTx/>
                        <a:buSzPct val="100000"/>
                        <a:buFontTx/>
                        <a:buAutoNum type="alphaLcPeriod"/>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Perubahan               Paket     </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565150" marR="0" lvl="1" indent="-276225" algn="l" defTabSz="914400" rtl="0" eaLnBrk="0" fontAlgn="base" latinLnBrk="0" hangingPunct="0">
                        <a:lnSpc>
                          <a:spcPct val="100000"/>
                        </a:lnSpc>
                        <a:spcBef>
                          <a:spcPct val="0"/>
                        </a:spcBef>
                        <a:spcAft>
                          <a:spcPct val="0"/>
                        </a:spcAft>
                        <a:buClrTx/>
                        <a:buSzPct val="100000"/>
                        <a:buFontTx/>
                        <a:buAutoNum type="alphaLcPeriod"/>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Jadwal      </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174625" marR="0" lvl="0" indent="-174625" algn="l" defTabSz="914400" rtl="0" eaLnBrk="0" fontAlgn="base" latinLnBrk="0" hangingPunct="0">
                        <a:lnSpc>
                          <a:spcPct val="100000"/>
                        </a:lnSpc>
                        <a:spcBef>
                          <a:spcPct val="0"/>
                        </a:spcBef>
                        <a:spcAft>
                          <a:spcPct val="0"/>
                        </a:spcAft>
                        <a:buClrTx/>
                        <a:buSzPct val="100000"/>
                        <a:buFontTx/>
                        <a:buAutoNum type="arabicPeriod"/>
                        <a:tabLst/>
                      </a:pPr>
                      <a:r>
                        <a:rPr kumimoji="0" lang="sv-SE"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Menerbitkan SPPBJ ( Surat Penunjukan</a:t>
                      </a: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Pct val="100000"/>
                        <a:buFontTx/>
                        <a:buAutoNum type="arabicPeriod"/>
                        <a:tabLst>
                          <a:tab pos="228600" algn="l"/>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Tanda Tangan Kontrak</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Tx/>
                        <a:buAutoNum type="arabicPeriod"/>
                        <a:tabLst>
                          <a:tab pos="228600" algn="l"/>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Menetapkan Besaran Uang Muka</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Tx/>
                        <a:buAutoNum type="arabicPeriod"/>
                        <a:tabLst>
                          <a:tab pos="228600" algn="l"/>
                        </a:tabLst>
                      </a:pPr>
                      <a:r>
                        <a:rPr kumimoji="0" lang="fi-FI" sz="12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Melaksanakan Kontrak/</a:t>
                      </a:r>
                      <a:r>
                        <a:rPr kumimoji="0" lang="id-ID" sz="12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 </a:t>
                      </a:r>
                      <a:r>
                        <a:rPr kumimoji="0" lang="fi-FI" sz="12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Bertanggung Jawab </a:t>
                      </a:r>
                      <a:r>
                        <a:rPr kumimoji="0" lang="id-ID" sz="12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atas </a:t>
                      </a:r>
                      <a:r>
                        <a:rPr kumimoji="0" lang="fi-FI" sz="12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Pelaksanaan Pekerjaan/ Kontrak</a:t>
                      </a:r>
                      <a:endParaRPr kumimoji="0" lang="en-US" sz="1200" b="1" i="0" u="none" strike="noStrike" cap="none" normalizeH="0" baseline="0" dirty="0" smtClean="0">
                        <a:ln>
                          <a:noFill/>
                        </a:ln>
                        <a:solidFill>
                          <a:srgbClr val="C00000"/>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Tx/>
                        <a:buNone/>
                        <a:tabLst>
                          <a:tab pos="228600" algn="l"/>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4.  Membuat Rancangan Kontrak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Pct val="100000"/>
                        <a:buFontTx/>
                        <a:buAutoNum type="arabicPeriod"/>
                        <a:tabLst>
                          <a:tab pos="577850" algn="l"/>
                        </a:tabLst>
                      </a:pPr>
                      <a:r>
                        <a:rPr kumimoji="0" lang="id-ID"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Men</a:t>
                      </a:r>
                      <a:r>
                        <a:rPr kumimoji="0" lang="sv-SE"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etapkan dok.Pemilihan</a:t>
                      </a:r>
                      <a:endParaRPr kumimoji="0" lang="en-US" sz="1400" b="1" i="0" u="none" strike="noStrike" cap="none" normalizeH="0" baseline="0" dirty="0" smtClean="0">
                        <a:ln>
                          <a:noFill/>
                        </a:ln>
                        <a:solidFill>
                          <a:srgbClr val="C00000"/>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Tx/>
                        <a:buAutoNum type="arabicPeriod"/>
                        <a:tabLst>
                          <a:tab pos="577850" algn="l"/>
                        </a:tabLst>
                      </a:pPr>
                      <a:r>
                        <a:rPr kumimoji="0" lang="sv-SE"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Rencana/Jadwal                  </a:t>
                      </a:r>
                      <a:r>
                        <a:rPr kumimoji="0" lang="fi-FI" sz="1200" b="1" i="0" u="none" strike="noStrike" cap="none" normalizeH="0" baseline="0" dirty="0" smtClean="0">
                          <a:ln>
                            <a:noFill/>
                          </a:ln>
                          <a:solidFill>
                            <a:schemeClr val="tx1"/>
                          </a:solidFill>
                          <a:effectLst/>
                          <a:latin typeface="Arial" pitchFamily="34" charset="0"/>
                          <a:ea typeface="SimSun" pitchFamily="2" charset="-122"/>
                          <a:cs typeface="Arial" pitchFamily="34" charset="0"/>
                        </a:rPr>
                        <a:t>Pemilihan   </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Tx/>
                        <a:buAutoNum type="arabicPeriod"/>
                        <a:tabLst>
                          <a:tab pos="577850" algn="l"/>
                        </a:tabLst>
                      </a:pPr>
                      <a:r>
                        <a:rPr kumimoji="0" lang="fi-FI" sz="12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Memproses Lelang     </a:t>
                      </a:r>
                      <a:endParaRPr kumimoji="0" lang="en-US" sz="1200" b="1" i="0" u="none" strike="noStrike" cap="none" normalizeH="0" baseline="0" dirty="0" smtClean="0">
                        <a:ln>
                          <a:noFill/>
                        </a:ln>
                        <a:solidFill>
                          <a:srgbClr val="C00000"/>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Tx/>
                        <a:buAutoNum type="arabicPeriod"/>
                        <a:tabLst>
                          <a:tab pos="577850" algn="l"/>
                        </a:tabLst>
                      </a:pP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menetapkan Nominal                 Jaminan Penawaran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Tx/>
                        <a:buAutoNum type="arabicPeriod"/>
                        <a:tabLst>
                          <a:tab pos="577850" algn="l"/>
                        </a:tabLst>
                      </a:pP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Menjawab Sanggahan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Tx/>
                        <a:buAutoNum type="arabicPeriod"/>
                        <a:tabLst>
                          <a:tab pos="577850" algn="l"/>
                        </a:tabLst>
                      </a:pPr>
                      <a:r>
                        <a:rPr kumimoji="0" lang="fi-FI" sz="1400" b="1" i="0" u="none" strike="noStrike" cap="none" normalizeH="0" baseline="0" dirty="0" smtClean="0">
                          <a:ln>
                            <a:noFill/>
                          </a:ln>
                          <a:solidFill>
                            <a:srgbClr val="C00000"/>
                          </a:solidFill>
                          <a:effectLst/>
                          <a:latin typeface="Arial" pitchFamily="34" charset="0"/>
                          <a:ea typeface="SimSun" pitchFamily="2" charset="-122"/>
                          <a:cs typeface="Arial" pitchFamily="34" charset="0"/>
                        </a:rPr>
                        <a:t>Menetapkan pemenang</a:t>
                      </a:r>
                      <a:r>
                        <a:rPr kumimoji="0" lang="fi-FI" sz="1200" b="0" i="0" u="none" strike="noStrike" cap="none" normalizeH="0" baseline="0" dirty="0" smtClean="0">
                          <a:ln>
                            <a:noFill/>
                          </a:ln>
                          <a:solidFill>
                            <a:srgbClr val="C00000"/>
                          </a:solidFill>
                          <a:effectLst/>
                          <a:latin typeface="Arial" pitchFamily="34" charset="0"/>
                          <a:ea typeface="SimSun" pitchFamily="2" charset="-122"/>
                          <a:cs typeface="Arial" pitchFamily="34" charset="0"/>
                        </a:rPr>
                        <a:t>              </a:t>
                      </a:r>
                      <a:r>
                        <a:rPr kumimoji="0" lang="en-US" sz="1200" b="0" i="0" u="none" strike="noStrike" cap="none" normalizeH="0" baseline="0" dirty="0" smtClean="0">
                          <a:ln>
                            <a:noFill/>
                          </a:ln>
                          <a:solidFill>
                            <a:schemeClr val="tx1"/>
                          </a:solidFill>
                          <a:effectLst/>
                          <a:latin typeface="Arial" pitchFamily="34" charset="0"/>
                          <a:cs typeface="Arial" pitchFamily="34" charset="0"/>
                        </a:rPr>
                        <a:t>a. </a:t>
                      </a:r>
                      <a:r>
                        <a:rPr kumimoji="0" lang="id-ID" sz="1200" b="0" i="0" u="none" strike="noStrike" cap="none" normalizeH="0" baseline="0" dirty="0" smtClean="0">
                          <a:ln>
                            <a:noFill/>
                          </a:ln>
                          <a:solidFill>
                            <a:schemeClr val="tx1"/>
                          </a:solidFill>
                          <a:effectLst/>
                          <a:latin typeface="Arial" pitchFamily="34" charset="0"/>
                          <a:cs typeface="Arial" pitchFamily="34" charset="0"/>
                        </a:rPr>
                        <a:t>KK-</a:t>
                      </a: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ULP utk: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577850" marR="0" lvl="1" indent="-234950" algn="l" defTabSz="914400" rtl="0" eaLnBrk="0" fontAlgn="base" latinLnBrk="0" hangingPunct="0">
                        <a:lnSpc>
                          <a:spcPct val="100000"/>
                        </a:lnSpc>
                        <a:spcBef>
                          <a:spcPct val="0"/>
                        </a:spcBef>
                        <a:spcAft>
                          <a:spcPct val="0"/>
                        </a:spcAft>
                        <a:buClrTx/>
                        <a:buSzPct val="100000"/>
                        <a:buFont typeface="Wingdings" pitchFamily="2" charset="2"/>
                        <a:buChar char=""/>
                        <a:tabLst>
                          <a:tab pos="577850" algn="l"/>
                        </a:tabLst>
                      </a:pP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B/PK/JL sd Rp 100 Miliar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577850" marR="0" lvl="1" indent="-234950" algn="l" defTabSz="914400" rtl="0" eaLnBrk="0" fontAlgn="base" latinLnBrk="0" hangingPunct="0">
                        <a:lnSpc>
                          <a:spcPct val="100000"/>
                        </a:lnSpc>
                        <a:spcBef>
                          <a:spcPct val="0"/>
                        </a:spcBef>
                        <a:spcAft>
                          <a:spcPct val="0"/>
                        </a:spcAft>
                        <a:buClrTx/>
                        <a:buSzPct val="100000"/>
                        <a:buFont typeface="Wingdings" pitchFamily="2" charset="2"/>
                        <a:buChar char=""/>
                        <a:tabLst>
                          <a:tab pos="577850" algn="l"/>
                        </a:tabLst>
                      </a:pPr>
                      <a:r>
                        <a:rPr kumimoji="0" lang="fi-FI"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Konsult  sd Rp 10 Miliar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Pct val="100000"/>
                        <a:buFont typeface="Wingdings" pitchFamily="2" charset="2"/>
                        <a:buNone/>
                        <a:tabLst>
                          <a:tab pos="577850" algn="l"/>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b. Pejbt Peng B/J:</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577850" marR="0" lvl="1" indent="-234950" algn="l" defTabSz="914400" rtl="0" eaLnBrk="0" fontAlgn="base" latinLnBrk="0" hangingPunct="0">
                        <a:lnSpc>
                          <a:spcPct val="100000"/>
                        </a:lnSpc>
                        <a:spcBef>
                          <a:spcPct val="0"/>
                        </a:spcBef>
                        <a:spcAft>
                          <a:spcPct val="0"/>
                        </a:spcAft>
                        <a:buClrTx/>
                        <a:buSzPct val="100000"/>
                        <a:buFont typeface="Wingdings" pitchFamily="2" charset="2"/>
                        <a:buChar char=""/>
                        <a:tabLst>
                          <a:tab pos="577850" algn="l"/>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B/PK/JL sd Rp 200  juta</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577850" marR="0" lvl="1" indent="-234950" algn="l" defTabSz="914400" rtl="0" eaLnBrk="0" fontAlgn="base" latinLnBrk="0" hangingPunct="0">
                        <a:lnSpc>
                          <a:spcPct val="100000"/>
                        </a:lnSpc>
                        <a:spcBef>
                          <a:spcPct val="0"/>
                        </a:spcBef>
                        <a:spcAft>
                          <a:spcPct val="0"/>
                        </a:spcAft>
                        <a:buClrTx/>
                        <a:buSzPct val="100000"/>
                        <a:buFont typeface="Wingdings" pitchFamily="2" charset="2"/>
                        <a:buChar char=""/>
                        <a:tabLst>
                          <a:tab pos="577850" algn="l"/>
                        </a:tabLst>
                      </a:pPr>
                      <a:r>
                        <a:rPr kumimoji="0" lang="sv-SE"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Jasa Konsultansi sd Rp.50 juta</a:t>
                      </a:r>
                    </a:p>
                    <a:p>
                      <a:pPr marL="577850" marR="0" lvl="1" indent="-234950" algn="l" defTabSz="914400" rtl="0" eaLnBrk="0" fontAlgn="base" latinLnBrk="0" hangingPunct="0">
                        <a:lnSpc>
                          <a:spcPct val="100000"/>
                        </a:lnSpc>
                        <a:spcBef>
                          <a:spcPct val="0"/>
                        </a:spcBef>
                        <a:spcAft>
                          <a:spcPct val="0"/>
                        </a:spcAft>
                        <a:buClr>
                          <a:schemeClr val="tx1"/>
                        </a:buClr>
                        <a:buSzPct val="70000"/>
                        <a:buFont typeface="Wingdings" pitchFamily="2" charset="2"/>
                        <a:buChar char=""/>
                        <a:tabLst>
                          <a:tab pos="577850" algn="l"/>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indent="-228600" algn="just">
                        <a:lnSpc>
                          <a:spcPct val="120000"/>
                        </a:lnSpc>
                        <a:buFont typeface="+mj-lt"/>
                        <a:buAutoNum type="arabicPeriod"/>
                      </a:pPr>
                      <a:r>
                        <a:rPr lang="en-US" sz="1200" b="0" i="0" dirty="0" err="1" smtClean="0">
                          <a:solidFill>
                            <a:schemeClr val="tx1"/>
                          </a:solidFill>
                          <a:effectLst/>
                          <a:latin typeface="Arial" pitchFamily="34" charset="0"/>
                          <a:cs typeface="Arial" pitchFamily="34" charset="0"/>
                        </a:rPr>
                        <a:t>Pek</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selesai</a:t>
                      </a:r>
                      <a:r>
                        <a:rPr lang="en-US" sz="1200" b="0" i="0" dirty="0" smtClean="0">
                          <a:solidFill>
                            <a:schemeClr val="tx1"/>
                          </a:solidFill>
                          <a:effectLst/>
                          <a:latin typeface="Arial" pitchFamily="34" charset="0"/>
                          <a:cs typeface="Arial" pitchFamily="34" charset="0"/>
                        </a:rPr>
                        <a:t> 100% </a:t>
                      </a:r>
                      <a:r>
                        <a:rPr lang="en-US" sz="1200" b="0" i="0" dirty="0" err="1" smtClean="0">
                          <a:solidFill>
                            <a:schemeClr val="tx1"/>
                          </a:solidFill>
                          <a:effectLst/>
                          <a:latin typeface="Arial" pitchFamily="34" charset="0"/>
                          <a:cs typeface="Arial" pitchFamily="34" charset="0"/>
                        </a:rPr>
                        <a:t>penyedia</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mengajukan</a:t>
                      </a:r>
                      <a:r>
                        <a:rPr lang="en-US" sz="1200" b="0" i="0" dirty="0" smtClean="0">
                          <a:solidFill>
                            <a:schemeClr val="tx1"/>
                          </a:solidFill>
                          <a:effectLst/>
                          <a:latin typeface="Arial" pitchFamily="34" charset="0"/>
                          <a:cs typeface="Arial" pitchFamily="34" charset="0"/>
                        </a:rPr>
                        <a:t>  </a:t>
                      </a:r>
                    </a:p>
                    <a:p>
                      <a:pPr marL="228600" indent="-228600" algn="just">
                        <a:lnSpc>
                          <a:spcPct val="120000"/>
                        </a:lnSpc>
                        <a:buFont typeface="+mj-lt"/>
                        <a:buNone/>
                      </a:pPr>
                      <a:r>
                        <a:rPr lang="en-US" sz="1200" b="0" i="0" dirty="0" smtClean="0">
                          <a:solidFill>
                            <a:schemeClr val="tx1"/>
                          </a:solidFill>
                          <a:effectLst/>
                          <a:latin typeface="Arial" pitchFamily="34" charset="0"/>
                          <a:cs typeface="Arial" pitchFamily="34" charset="0"/>
                        </a:rPr>
                        <a:t>      PHO/FHO</a:t>
                      </a:r>
                    </a:p>
                    <a:p>
                      <a:pPr marL="168275" indent="-168275">
                        <a:lnSpc>
                          <a:spcPct val="120000"/>
                        </a:lnSpc>
                        <a:buFontTx/>
                        <a:buNone/>
                      </a:pPr>
                      <a:r>
                        <a:rPr lang="en-US" sz="1200" b="0" i="0" dirty="0" smtClean="0">
                          <a:solidFill>
                            <a:schemeClr val="tx1"/>
                          </a:solidFill>
                          <a:effectLst/>
                          <a:latin typeface="Arial" pitchFamily="34" charset="0"/>
                          <a:cs typeface="Arial" pitchFamily="34" charset="0"/>
                        </a:rPr>
                        <a:t>2.  </a:t>
                      </a:r>
                      <a:r>
                        <a:rPr lang="en-US" sz="1200" b="0" i="0" dirty="0" err="1" smtClean="0">
                          <a:solidFill>
                            <a:schemeClr val="tx1"/>
                          </a:solidFill>
                          <a:effectLst/>
                          <a:latin typeface="Arial" pitchFamily="34" charset="0"/>
                          <a:cs typeface="Arial" pitchFamily="34" charset="0"/>
                        </a:rPr>
                        <a:t>Panitia</a:t>
                      </a:r>
                      <a:r>
                        <a:rPr lang="en-US" sz="1200" b="0" i="0" dirty="0" smtClean="0">
                          <a:solidFill>
                            <a:schemeClr val="tx1"/>
                          </a:solidFill>
                          <a:effectLst/>
                          <a:latin typeface="Arial" pitchFamily="34" charset="0"/>
                          <a:cs typeface="Arial" pitchFamily="34" charset="0"/>
                        </a:rPr>
                        <a:t>/</a:t>
                      </a:r>
                      <a:r>
                        <a:rPr lang="en-US" sz="1200" b="0" i="0" dirty="0" err="1" smtClean="0">
                          <a:solidFill>
                            <a:schemeClr val="tx1"/>
                          </a:solidFill>
                          <a:effectLst/>
                          <a:latin typeface="Arial" pitchFamily="34" charset="0"/>
                          <a:cs typeface="Arial" pitchFamily="34" charset="0"/>
                        </a:rPr>
                        <a:t>Pej</a:t>
                      </a:r>
                      <a:r>
                        <a:rPr lang="en-US" sz="1200" b="0" i="0" dirty="0" smtClean="0">
                          <a:solidFill>
                            <a:schemeClr val="tx1"/>
                          </a:solidFill>
                          <a:effectLst/>
                          <a:latin typeface="Arial" pitchFamily="34" charset="0"/>
                          <a:cs typeface="Arial" pitchFamily="34" charset="0"/>
                        </a:rPr>
                        <a:t> P H P  </a:t>
                      </a:r>
                      <a:r>
                        <a:rPr lang="en-US" sz="1200" b="0" i="0" dirty="0" err="1" smtClean="0">
                          <a:solidFill>
                            <a:schemeClr val="tx1"/>
                          </a:solidFill>
                          <a:effectLst/>
                          <a:latin typeface="Arial" pitchFamily="34" charset="0"/>
                          <a:cs typeface="Arial" pitchFamily="34" charset="0"/>
                        </a:rPr>
                        <a:t>menilai</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hasil</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pek</a:t>
                      </a:r>
                      <a:r>
                        <a:rPr lang="en-US" sz="1200" b="0" i="0" dirty="0" smtClean="0">
                          <a:solidFill>
                            <a:schemeClr val="tx1"/>
                          </a:solidFill>
                          <a:effectLst/>
                          <a:latin typeface="Arial" pitchFamily="34" charset="0"/>
                          <a:cs typeface="Arial" pitchFamily="34" charset="0"/>
                        </a:rPr>
                        <a:t>. </a:t>
                      </a:r>
                    </a:p>
                    <a:p>
                      <a:pPr marL="168275" indent="-168275">
                        <a:lnSpc>
                          <a:spcPct val="120000"/>
                        </a:lnSpc>
                        <a:buFontTx/>
                        <a:buNone/>
                      </a:pPr>
                      <a:r>
                        <a:rPr lang="en-US" sz="1200" b="0" i="0" dirty="0" smtClean="0">
                          <a:solidFill>
                            <a:schemeClr val="tx1"/>
                          </a:solidFill>
                          <a:effectLst/>
                          <a:latin typeface="Arial" pitchFamily="34" charset="0"/>
                          <a:cs typeface="Arial" pitchFamily="34" charset="0"/>
                        </a:rPr>
                        <a:t>3. PPK </a:t>
                      </a:r>
                      <a:r>
                        <a:rPr lang="en-US" sz="1200" b="0" i="0" dirty="0" err="1" smtClean="0">
                          <a:solidFill>
                            <a:schemeClr val="tx1"/>
                          </a:solidFill>
                          <a:effectLst/>
                          <a:latin typeface="Arial" pitchFamily="34" charset="0"/>
                          <a:cs typeface="Arial" pitchFamily="34" charset="0"/>
                        </a:rPr>
                        <a:t>menerima</a:t>
                      </a:r>
                      <a:r>
                        <a:rPr lang="en-US" sz="1200" b="0" i="0" dirty="0" smtClean="0">
                          <a:solidFill>
                            <a:schemeClr val="tx1"/>
                          </a:solidFill>
                          <a:effectLst/>
                          <a:latin typeface="Arial" pitchFamily="34" charset="0"/>
                          <a:cs typeface="Arial" pitchFamily="34" charset="0"/>
                        </a:rPr>
                        <a:t> , </a:t>
                      </a:r>
                      <a:r>
                        <a:rPr lang="en-US" sz="1200" b="0" i="0" dirty="0" err="1" smtClean="0">
                          <a:solidFill>
                            <a:schemeClr val="tx1"/>
                          </a:solidFill>
                          <a:effectLst/>
                          <a:latin typeface="Arial" pitchFamily="34" charset="0"/>
                          <a:cs typeface="Arial" pitchFamily="34" charset="0"/>
                        </a:rPr>
                        <a:t>setelah</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pekerjaan</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diterima</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oleh</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Panitia</a:t>
                      </a:r>
                      <a:r>
                        <a:rPr lang="en-US" sz="1200" b="0" i="0" dirty="0" smtClean="0">
                          <a:solidFill>
                            <a:schemeClr val="tx1"/>
                          </a:solidFill>
                          <a:effectLst/>
                          <a:latin typeface="Arial" pitchFamily="34" charset="0"/>
                          <a:cs typeface="Arial" pitchFamily="34" charset="0"/>
                        </a:rPr>
                        <a:t>/</a:t>
                      </a:r>
                      <a:r>
                        <a:rPr lang="en-US" sz="1200" b="0" i="0" dirty="0" err="1" smtClean="0">
                          <a:solidFill>
                            <a:schemeClr val="tx1"/>
                          </a:solidFill>
                          <a:effectLst/>
                          <a:latin typeface="Arial" pitchFamily="34" charset="0"/>
                          <a:cs typeface="Arial" pitchFamily="34" charset="0"/>
                        </a:rPr>
                        <a:t>Pej</a:t>
                      </a:r>
                      <a:r>
                        <a:rPr lang="en-US" sz="1200" b="0" i="0" dirty="0" smtClean="0">
                          <a:solidFill>
                            <a:schemeClr val="tx1"/>
                          </a:solidFill>
                          <a:effectLst/>
                          <a:latin typeface="Arial" pitchFamily="34" charset="0"/>
                          <a:cs typeface="Arial" pitchFamily="34" charset="0"/>
                        </a:rPr>
                        <a:t> P H P</a:t>
                      </a:r>
                    </a:p>
                    <a:p>
                      <a:pPr marL="168275" indent="-168275">
                        <a:lnSpc>
                          <a:spcPct val="120000"/>
                        </a:lnSpc>
                        <a:buFontTx/>
                        <a:buNone/>
                      </a:pPr>
                      <a:r>
                        <a:rPr lang="en-US" sz="1200" b="0" i="0" dirty="0" smtClean="0">
                          <a:solidFill>
                            <a:schemeClr val="tx1"/>
                          </a:solidFill>
                          <a:effectLst/>
                          <a:latin typeface="Arial" pitchFamily="34" charset="0"/>
                          <a:cs typeface="Arial" pitchFamily="34" charset="0"/>
                        </a:rPr>
                        <a:t>4.  </a:t>
                      </a:r>
                      <a:r>
                        <a:rPr lang="en-US" sz="1200" b="0" i="0" dirty="0" err="1" smtClean="0">
                          <a:solidFill>
                            <a:schemeClr val="tx1"/>
                          </a:solidFill>
                          <a:effectLst/>
                          <a:latin typeface="Arial" pitchFamily="34" charset="0"/>
                          <a:cs typeface="Arial" pitchFamily="34" charset="0"/>
                        </a:rPr>
                        <a:t>Pembayaran</a:t>
                      </a:r>
                      <a:r>
                        <a:rPr lang="en-US" sz="1200" b="0" i="0" dirty="0" smtClean="0">
                          <a:solidFill>
                            <a:schemeClr val="tx1"/>
                          </a:solidFill>
                          <a:effectLst/>
                          <a:latin typeface="Arial" pitchFamily="34" charset="0"/>
                          <a:cs typeface="Arial" pitchFamily="34" charset="0"/>
                        </a:rPr>
                        <a:t> 95%  </a:t>
                      </a:r>
                      <a:r>
                        <a:rPr lang="en-US" sz="1200" b="0" i="0" dirty="0" err="1" smtClean="0">
                          <a:solidFill>
                            <a:schemeClr val="tx1"/>
                          </a:solidFill>
                          <a:effectLst/>
                          <a:latin typeface="Arial" pitchFamily="34" charset="0"/>
                          <a:cs typeface="Arial" pitchFamily="34" charset="0"/>
                        </a:rPr>
                        <a:t>atau</a:t>
                      </a:r>
                      <a:r>
                        <a:rPr lang="en-US" sz="1200" b="0" i="0" dirty="0" smtClean="0">
                          <a:solidFill>
                            <a:schemeClr val="tx1"/>
                          </a:solidFill>
                          <a:effectLst/>
                          <a:latin typeface="Arial" pitchFamily="34" charset="0"/>
                          <a:cs typeface="Arial" pitchFamily="34" charset="0"/>
                        </a:rPr>
                        <a:t> 100% </a:t>
                      </a:r>
                      <a:r>
                        <a:rPr lang="en-US" sz="1200" b="0" i="0" dirty="0" err="1" smtClean="0">
                          <a:solidFill>
                            <a:schemeClr val="tx1"/>
                          </a:solidFill>
                          <a:effectLst/>
                          <a:latin typeface="Arial" pitchFamily="34" charset="0"/>
                          <a:cs typeface="Arial" pitchFamily="34" charset="0"/>
                        </a:rPr>
                        <a:t>dan</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pemel</a:t>
                      </a:r>
                      <a:r>
                        <a:rPr lang="en-US" sz="1200" b="0" i="0" dirty="0" smtClean="0">
                          <a:solidFill>
                            <a:schemeClr val="tx1"/>
                          </a:solidFill>
                          <a:effectLst/>
                          <a:latin typeface="Arial" pitchFamily="34" charset="0"/>
                          <a:cs typeface="Arial" pitchFamily="34" charset="0"/>
                        </a:rPr>
                        <a:t> 5 %</a:t>
                      </a:r>
                    </a:p>
                    <a:p>
                      <a:pPr marL="168275" indent="-168275">
                        <a:lnSpc>
                          <a:spcPct val="120000"/>
                        </a:lnSpc>
                        <a:buFontTx/>
                        <a:buNone/>
                      </a:pPr>
                      <a:r>
                        <a:rPr lang="en-US" sz="1200" b="0" i="0" dirty="0" smtClean="0">
                          <a:solidFill>
                            <a:schemeClr val="tx1"/>
                          </a:solidFill>
                          <a:effectLst/>
                          <a:latin typeface="Arial" pitchFamily="34" charset="0"/>
                          <a:cs typeface="Arial" pitchFamily="34" charset="0"/>
                        </a:rPr>
                        <a:t>5. </a:t>
                      </a:r>
                      <a:r>
                        <a:rPr lang="en-US" sz="1200" b="0" i="0" dirty="0" err="1" smtClean="0">
                          <a:solidFill>
                            <a:schemeClr val="tx1"/>
                          </a:solidFill>
                          <a:effectLst/>
                          <a:latin typeface="Arial" pitchFamily="34" charset="0"/>
                          <a:cs typeface="Arial" pitchFamily="34" charset="0"/>
                        </a:rPr>
                        <a:t>Penyedia</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wajib</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memelihara</a:t>
                      </a:r>
                      <a:r>
                        <a:rPr lang="en-US" sz="1200" b="0" i="0" dirty="0" smtClean="0">
                          <a:solidFill>
                            <a:schemeClr val="tx1"/>
                          </a:solidFill>
                          <a:effectLst/>
                          <a:latin typeface="Arial" pitchFamily="34" charset="0"/>
                          <a:cs typeface="Arial" pitchFamily="34" charset="0"/>
                        </a:rPr>
                        <a:t> </a:t>
                      </a:r>
                    </a:p>
                    <a:p>
                      <a:pPr marL="168275" indent="-168275">
                        <a:lnSpc>
                          <a:spcPct val="120000"/>
                        </a:lnSpc>
                        <a:buFontTx/>
                        <a:buNone/>
                      </a:pPr>
                      <a:r>
                        <a:rPr lang="en-US" sz="1200" b="0" i="0" dirty="0" smtClean="0">
                          <a:solidFill>
                            <a:schemeClr val="tx1"/>
                          </a:solidFill>
                          <a:effectLst/>
                          <a:latin typeface="Arial" pitchFamily="34" charset="0"/>
                          <a:cs typeface="Arial" pitchFamily="34" charset="0"/>
                        </a:rPr>
                        <a:t>6. PPK </a:t>
                      </a:r>
                      <a:r>
                        <a:rPr lang="en-US" sz="1200" b="0" i="0" dirty="0" err="1" smtClean="0">
                          <a:solidFill>
                            <a:schemeClr val="tx1"/>
                          </a:solidFill>
                          <a:effectLst/>
                          <a:latin typeface="Arial" pitchFamily="34" charset="0"/>
                          <a:cs typeface="Arial" pitchFamily="34" charset="0"/>
                        </a:rPr>
                        <a:t>menerima</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penyerahan</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akhir</a:t>
                      </a:r>
                      <a:r>
                        <a:rPr lang="en-US" sz="1200" b="0" i="0" dirty="0" smtClean="0">
                          <a:solidFill>
                            <a:schemeClr val="tx1"/>
                          </a:solidFill>
                          <a:effectLst/>
                          <a:latin typeface="Arial" pitchFamily="34" charset="0"/>
                          <a:cs typeface="Arial" pitchFamily="34" charset="0"/>
                        </a:rPr>
                        <a:t>  </a:t>
                      </a:r>
                      <a:r>
                        <a:rPr lang="en-US" sz="1200" b="0" i="0" dirty="0" err="1" smtClean="0">
                          <a:solidFill>
                            <a:schemeClr val="tx1"/>
                          </a:solidFill>
                          <a:effectLst/>
                          <a:latin typeface="Arial" pitchFamily="34" charset="0"/>
                          <a:cs typeface="Arial" pitchFamily="34" charset="0"/>
                        </a:rPr>
                        <a:t>pek</a:t>
                      </a:r>
                      <a:endParaRPr lang="en-US" sz="1200" b="0" i="0" dirty="0" smtClean="0">
                        <a:solidFill>
                          <a:schemeClr val="tx1"/>
                        </a:solidFill>
                        <a:effectLst/>
                        <a:latin typeface="Arial" pitchFamily="34" charset="0"/>
                        <a:cs typeface="Arial" pitchFamily="34" charset="0"/>
                      </a:endParaRPr>
                    </a:p>
                    <a:p>
                      <a:pPr marL="577850" marR="0" lvl="1" indent="-234950" algn="l" defTabSz="914400" rtl="0" eaLnBrk="0" fontAlgn="base" latinLnBrk="0" hangingPunct="0">
                        <a:lnSpc>
                          <a:spcPct val="100000"/>
                        </a:lnSpc>
                        <a:spcBef>
                          <a:spcPct val="0"/>
                        </a:spcBef>
                        <a:spcAft>
                          <a:spcPct val="0"/>
                        </a:spcAft>
                        <a:buClr>
                          <a:schemeClr val="tx1"/>
                        </a:buClr>
                        <a:buSzPct val="70000"/>
                        <a:buFont typeface="Wingdings" pitchFamily="2" charset="2"/>
                        <a:buChar char=""/>
                        <a:tabLst>
                          <a:tab pos="577850" algn="l"/>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txBody>
                  <a:tcPr marL="84410" marR="84410" marT="45630" marB="456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med">
    <p:push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304800" y="304800"/>
            <a:ext cx="8534400" cy="914400"/>
          </a:xfrm>
        </p:spPr>
        <p:txBody>
          <a:bodyPr/>
          <a:lstStyle/>
          <a:p>
            <a:pPr eaLnBrk="1" hangingPunct="1"/>
            <a:r>
              <a:rPr lang="id-ID" sz="3200" b="1" smtClean="0">
                <a:solidFill>
                  <a:srgbClr val="C00000"/>
                </a:solidFill>
              </a:rPr>
              <a:t>1.    </a:t>
            </a:r>
            <a:r>
              <a:rPr lang="en-US" sz="3200" b="1" smtClean="0">
                <a:solidFill>
                  <a:srgbClr val="C00000"/>
                </a:solidFill>
              </a:rPr>
              <a:t>Penyusunan Dokumen Pengadaan</a:t>
            </a:r>
            <a:r>
              <a:rPr lang="en-US" sz="3200" b="1" smtClean="0"/>
              <a:t> </a:t>
            </a:r>
            <a:r>
              <a:rPr lang="en-US" sz="2800" b="1" smtClean="0"/>
              <a:t>Berdasar</a:t>
            </a:r>
            <a:r>
              <a:rPr lang="id-ID" sz="2800" b="1" smtClean="0"/>
              <a:t>kan</a:t>
            </a:r>
            <a:r>
              <a:rPr lang="en-US" sz="2800" b="1" smtClean="0"/>
              <a:t> Perpres No.</a:t>
            </a:r>
            <a:r>
              <a:rPr lang="id-ID" sz="2800" b="1" smtClean="0"/>
              <a:t>54/2010 jo No. 70/</a:t>
            </a:r>
            <a:r>
              <a:rPr lang="en-US" sz="2800" b="1" smtClean="0"/>
              <a:t>201</a:t>
            </a:r>
            <a:r>
              <a:rPr lang="id-ID" sz="2800" b="1" smtClean="0"/>
              <a:t>2</a:t>
            </a:r>
            <a:endParaRPr lang="en-US" sz="2800" b="1" smtClean="0"/>
          </a:p>
        </p:txBody>
      </p:sp>
      <p:sp>
        <p:nvSpPr>
          <p:cNvPr id="90115" name="Rectangle 3"/>
          <p:cNvSpPr>
            <a:spLocks noGrp="1" noChangeArrowheads="1"/>
          </p:cNvSpPr>
          <p:nvPr>
            <p:ph type="body" idx="4294967295"/>
          </p:nvPr>
        </p:nvSpPr>
        <p:spPr>
          <a:xfrm>
            <a:off x="457200" y="1295400"/>
            <a:ext cx="8229600" cy="5486400"/>
          </a:xfrm>
          <a:ln>
            <a:solidFill>
              <a:schemeClr val="tx1"/>
            </a:solidFill>
            <a:miter lim="800000"/>
            <a:headEnd/>
            <a:tailEnd/>
          </a:ln>
        </p:spPr>
        <p:txBody>
          <a:bodyPr/>
          <a:lstStyle/>
          <a:p>
            <a:pPr marL="609600" indent="-609600" eaLnBrk="1" hangingPunct="1">
              <a:buFontTx/>
              <a:buNone/>
            </a:pPr>
            <a:r>
              <a:rPr lang="id-ID" sz="2800" b="1" smtClean="0">
                <a:solidFill>
                  <a:srgbClr val="C00000"/>
                </a:solidFill>
              </a:rPr>
              <a:t> </a:t>
            </a:r>
            <a:r>
              <a:rPr lang="es-ES" sz="2800" b="1" smtClean="0">
                <a:solidFill>
                  <a:srgbClr val="C00000"/>
                </a:solidFill>
              </a:rPr>
              <a:t>Pasal  64 </a:t>
            </a:r>
          </a:p>
          <a:p>
            <a:pPr marL="609600" indent="-609600" eaLnBrk="1" hangingPunct="1">
              <a:buFontTx/>
              <a:buNone/>
            </a:pPr>
            <a:r>
              <a:rPr lang="id-ID" sz="2000" b="1" smtClean="0">
                <a:solidFill>
                  <a:srgbClr val="C00000"/>
                </a:solidFill>
              </a:rPr>
              <a:t> </a:t>
            </a:r>
            <a:r>
              <a:rPr lang="es-ES" sz="2000" b="1" smtClean="0">
                <a:solidFill>
                  <a:srgbClr val="C00000"/>
                </a:solidFill>
              </a:rPr>
              <a:t>Ayat (1) </a:t>
            </a:r>
            <a:r>
              <a:rPr lang="es-ES" sz="1800" b="1" smtClean="0"/>
              <a:t>: </a:t>
            </a:r>
            <a:r>
              <a:rPr lang="id-ID" sz="1800" b="1" smtClean="0"/>
              <a:t>  </a:t>
            </a:r>
            <a:r>
              <a:rPr lang="es-ES" sz="1800" b="1" smtClean="0"/>
              <a:t>ULP/Pejabat pengadaan menyusun </a:t>
            </a:r>
            <a:r>
              <a:rPr lang="es-ES" sz="1800" b="1" smtClean="0">
                <a:solidFill>
                  <a:srgbClr val="0000CC"/>
                </a:solidFill>
              </a:rPr>
              <a:t>Dokumen Pengadaan </a:t>
            </a:r>
          </a:p>
          <a:p>
            <a:pPr marL="609600" indent="-609600" eaLnBrk="1" hangingPunct="1">
              <a:buFontTx/>
              <a:buNone/>
            </a:pPr>
            <a:r>
              <a:rPr lang="es-ES" sz="1800" b="1" smtClean="0"/>
              <a:t> </a:t>
            </a:r>
            <a:r>
              <a:rPr lang="id-ID" sz="1800" b="1" smtClean="0"/>
              <a:t> </a:t>
            </a:r>
            <a:r>
              <a:rPr lang="es-ES" sz="1800" b="1" smtClean="0"/>
              <a:t>                </a:t>
            </a:r>
            <a:r>
              <a:rPr lang="id-ID" sz="1800" b="1" smtClean="0"/>
              <a:t> </a:t>
            </a:r>
            <a:r>
              <a:rPr lang="es-ES" sz="1800" b="1" smtClean="0"/>
              <a:t> </a:t>
            </a:r>
            <a:r>
              <a:rPr lang="id-ID" sz="1800" b="1" smtClean="0"/>
              <a:t> </a:t>
            </a:r>
            <a:r>
              <a:rPr lang="es-ES" sz="1800" b="1" smtClean="0"/>
              <a:t>terdiri dari : </a:t>
            </a:r>
          </a:p>
          <a:p>
            <a:pPr marL="609600" indent="-609600" eaLnBrk="1" hangingPunct="1">
              <a:buFontTx/>
              <a:buNone/>
            </a:pPr>
            <a:r>
              <a:rPr lang="es-ES" sz="2000" b="1" smtClean="0">
                <a:solidFill>
                  <a:srgbClr val="0000CC"/>
                </a:solidFill>
              </a:rPr>
              <a:t>  </a:t>
            </a:r>
            <a:r>
              <a:rPr lang="id-ID" sz="2000" b="1" smtClean="0">
                <a:solidFill>
                  <a:srgbClr val="0000CC"/>
                </a:solidFill>
              </a:rPr>
              <a:t> </a:t>
            </a:r>
            <a:r>
              <a:rPr lang="es-ES" sz="2000" b="1" smtClean="0">
                <a:solidFill>
                  <a:srgbClr val="0000CC"/>
                </a:solidFill>
              </a:rPr>
              <a:t>                a. Dokumen kualifikasi </a:t>
            </a:r>
          </a:p>
          <a:p>
            <a:pPr marL="609600" indent="-609600" eaLnBrk="1" hangingPunct="1">
              <a:buFontTx/>
              <a:buNone/>
            </a:pPr>
            <a:r>
              <a:rPr lang="es-ES" sz="2000" b="1" smtClean="0">
                <a:solidFill>
                  <a:srgbClr val="0000CC"/>
                </a:solidFill>
              </a:rPr>
              <a:t>   </a:t>
            </a:r>
            <a:r>
              <a:rPr lang="id-ID" sz="2000" b="1" smtClean="0">
                <a:solidFill>
                  <a:srgbClr val="0000CC"/>
                </a:solidFill>
              </a:rPr>
              <a:t> </a:t>
            </a:r>
            <a:r>
              <a:rPr lang="es-ES" sz="2000" b="1" smtClean="0">
                <a:solidFill>
                  <a:srgbClr val="0000CC"/>
                </a:solidFill>
              </a:rPr>
              <a:t>               b. Dokumen Pemilihan</a:t>
            </a:r>
          </a:p>
          <a:p>
            <a:pPr marL="609600" indent="-609600" eaLnBrk="1" hangingPunct="1">
              <a:buFontTx/>
              <a:buNone/>
            </a:pPr>
            <a:r>
              <a:rPr lang="id-ID" sz="2000" b="1" smtClean="0">
                <a:solidFill>
                  <a:srgbClr val="C00000"/>
                </a:solidFill>
              </a:rPr>
              <a:t> </a:t>
            </a:r>
            <a:r>
              <a:rPr lang="es-ES" sz="2000" b="1" smtClean="0">
                <a:solidFill>
                  <a:srgbClr val="C00000"/>
                </a:solidFill>
              </a:rPr>
              <a:t>Ayat (3) </a:t>
            </a:r>
            <a:r>
              <a:rPr lang="es-ES" sz="1800" b="1" smtClean="0"/>
              <a:t>: </a:t>
            </a:r>
            <a:r>
              <a:rPr lang="id-ID" sz="1800" b="1" smtClean="0"/>
              <a:t>  </a:t>
            </a:r>
            <a:r>
              <a:rPr lang="es-ES" sz="2400" b="1" smtClean="0">
                <a:solidFill>
                  <a:srgbClr val="0000CC"/>
                </a:solidFill>
              </a:rPr>
              <a:t>Dokumen pemilihan </a:t>
            </a:r>
            <a:r>
              <a:rPr lang="es-ES" sz="1800" b="1" smtClean="0"/>
              <a:t>paling kurang terdiri dari :</a:t>
            </a:r>
          </a:p>
          <a:p>
            <a:pPr marL="609600" indent="-609600" eaLnBrk="1" hangingPunct="1">
              <a:buFontTx/>
              <a:buNone/>
            </a:pPr>
            <a:r>
              <a:rPr lang="es-ES" sz="1800" b="1" smtClean="0"/>
              <a:t> </a:t>
            </a:r>
            <a:r>
              <a:rPr lang="id-ID" sz="1800" b="1" smtClean="0"/>
              <a:t> </a:t>
            </a:r>
            <a:r>
              <a:rPr lang="es-ES" sz="1800" b="1" smtClean="0"/>
              <a:t>                 </a:t>
            </a:r>
            <a:r>
              <a:rPr lang="id-ID" sz="1800" b="1" smtClean="0"/>
              <a:t>  </a:t>
            </a:r>
            <a:r>
              <a:rPr lang="es-ES" sz="1800" smtClean="0"/>
              <a:t>a.  Undangan / Pengumuman</a:t>
            </a:r>
          </a:p>
          <a:p>
            <a:pPr marL="609600" indent="-609600" eaLnBrk="1" hangingPunct="1">
              <a:buFontTx/>
              <a:buNone/>
            </a:pPr>
            <a:r>
              <a:rPr lang="es-ES" sz="1800" smtClean="0"/>
              <a:t>  </a:t>
            </a:r>
            <a:r>
              <a:rPr lang="id-ID" sz="1800" smtClean="0"/>
              <a:t> </a:t>
            </a:r>
            <a:r>
              <a:rPr lang="es-ES" sz="1800" smtClean="0"/>
              <a:t>        </a:t>
            </a:r>
            <a:r>
              <a:rPr lang="id-ID" sz="1800" smtClean="0"/>
              <a:t>  </a:t>
            </a:r>
            <a:r>
              <a:rPr lang="es-ES" sz="1800" smtClean="0"/>
              <a:t>        b.  Instruksi kepada peserta pengadaan</a:t>
            </a:r>
          </a:p>
          <a:p>
            <a:pPr marL="609600" indent="-609600" eaLnBrk="1" hangingPunct="1">
              <a:buFontTx/>
              <a:buNone/>
            </a:pPr>
            <a:r>
              <a:rPr lang="es-ES" sz="1800" smtClean="0"/>
              <a:t>   </a:t>
            </a:r>
            <a:r>
              <a:rPr lang="id-ID" sz="1800" smtClean="0"/>
              <a:t> </a:t>
            </a:r>
            <a:r>
              <a:rPr lang="es-ES" sz="1800" smtClean="0"/>
              <a:t>         </a:t>
            </a:r>
            <a:r>
              <a:rPr lang="id-ID" sz="1800" smtClean="0"/>
              <a:t>  </a:t>
            </a:r>
            <a:r>
              <a:rPr lang="es-ES" sz="1800" smtClean="0"/>
              <a:t>      </a:t>
            </a:r>
            <a:r>
              <a:rPr lang="es-ES" sz="1800" smtClean="0">
                <a:solidFill>
                  <a:srgbClr val="0000CC"/>
                </a:solidFill>
              </a:rPr>
              <a:t>c.  Syarat2 Umum Kontrak</a:t>
            </a:r>
          </a:p>
          <a:p>
            <a:pPr marL="609600" indent="-609600" eaLnBrk="1" hangingPunct="1">
              <a:buFontTx/>
              <a:buNone/>
            </a:pPr>
            <a:r>
              <a:rPr lang="es-ES" sz="1800" smtClean="0">
                <a:solidFill>
                  <a:srgbClr val="0000CC"/>
                </a:solidFill>
              </a:rPr>
              <a:t>    </a:t>
            </a:r>
            <a:r>
              <a:rPr lang="id-ID" sz="1800" smtClean="0">
                <a:solidFill>
                  <a:srgbClr val="0000CC"/>
                </a:solidFill>
              </a:rPr>
              <a:t> </a:t>
            </a:r>
            <a:r>
              <a:rPr lang="es-ES" sz="1800" smtClean="0">
                <a:solidFill>
                  <a:srgbClr val="0000CC"/>
                </a:solidFill>
              </a:rPr>
              <a:t>          </a:t>
            </a:r>
            <a:r>
              <a:rPr lang="id-ID" sz="1800" smtClean="0">
                <a:solidFill>
                  <a:srgbClr val="0000CC"/>
                </a:solidFill>
              </a:rPr>
              <a:t>  </a:t>
            </a:r>
            <a:r>
              <a:rPr lang="es-ES" sz="1800" smtClean="0">
                <a:solidFill>
                  <a:srgbClr val="0000CC"/>
                </a:solidFill>
              </a:rPr>
              <a:t>    d.  Syarat2 Khusus Kontrak</a:t>
            </a:r>
          </a:p>
          <a:p>
            <a:pPr marL="609600" indent="-609600" eaLnBrk="1" hangingPunct="1">
              <a:buFontTx/>
              <a:buNone/>
            </a:pPr>
            <a:r>
              <a:rPr lang="es-ES" sz="1800" smtClean="0">
                <a:solidFill>
                  <a:srgbClr val="0000CC"/>
                </a:solidFill>
              </a:rPr>
              <a:t>     </a:t>
            </a:r>
            <a:r>
              <a:rPr lang="id-ID" sz="1800" smtClean="0">
                <a:solidFill>
                  <a:srgbClr val="0000CC"/>
                </a:solidFill>
              </a:rPr>
              <a:t> </a:t>
            </a:r>
            <a:r>
              <a:rPr lang="es-ES" sz="1800" smtClean="0">
                <a:solidFill>
                  <a:srgbClr val="0000CC"/>
                </a:solidFill>
              </a:rPr>
              <a:t>           </a:t>
            </a:r>
            <a:r>
              <a:rPr lang="id-ID" sz="1800" smtClean="0">
                <a:solidFill>
                  <a:srgbClr val="0000CC"/>
                </a:solidFill>
              </a:rPr>
              <a:t>  </a:t>
            </a:r>
            <a:r>
              <a:rPr lang="es-ES" sz="1800" smtClean="0">
                <a:solidFill>
                  <a:srgbClr val="0000CC"/>
                </a:solidFill>
              </a:rPr>
              <a:t>  e.  Daftar kuantitas dan harag</a:t>
            </a:r>
          </a:p>
          <a:p>
            <a:pPr marL="609600" indent="-609600" eaLnBrk="1" hangingPunct="1">
              <a:buFontTx/>
              <a:buNone/>
            </a:pPr>
            <a:r>
              <a:rPr lang="es-ES" sz="1800" smtClean="0">
                <a:solidFill>
                  <a:srgbClr val="0000CC"/>
                </a:solidFill>
              </a:rPr>
              <a:t>      </a:t>
            </a:r>
            <a:r>
              <a:rPr lang="id-ID" sz="1800" smtClean="0">
                <a:solidFill>
                  <a:srgbClr val="0000CC"/>
                </a:solidFill>
              </a:rPr>
              <a:t> </a:t>
            </a:r>
            <a:r>
              <a:rPr lang="es-ES" sz="1800" smtClean="0">
                <a:solidFill>
                  <a:srgbClr val="0000CC"/>
                </a:solidFill>
              </a:rPr>
              <a:t>            </a:t>
            </a:r>
            <a:r>
              <a:rPr lang="id-ID" sz="1800" smtClean="0">
                <a:solidFill>
                  <a:srgbClr val="0000CC"/>
                </a:solidFill>
              </a:rPr>
              <a:t>  </a:t>
            </a:r>
            <a:r>
              <a:rPr lang="es-ES" sz="1800" smtClean="0">
                <a:solidFill>
                  <a:srgbClr val="0000CC"/>
                </a:solidFill>
              </a:rPr>
              <a:t>f.   Spesifikasi teknis, KAK dan/atau Gambar</a:t>
            </a:r>
          </a:p>
          <a:p>
            <a:pPr marL="609600" indent="-609600" eaLnBrk="1" hangingPunct="1">
              <a:buFontTx/>
              <a:buNone/>
            </a:pPr>
            <a:r>
              <a:rPr lang="es-ES" sz="1800" smtClean="0"/>
              <a:t>       </a:t>
            </a:r>
            <a:r>
              <a:rPr lang="id-ID" sz="1800" smtClean="0"/>
              <a:t> </a:t>
            </a:r>
            <a:r>
              <a:rPr lang="es-ES" sz="1800" smtClean="0"/>
              <a:t>     </a:t>
            </a:r>
            <a:r>
              <a:rPr lang="id-ID" sz="1800" smtClean="0"/>
              <a:t>  </a:t>
            </a:r>
            <a:r>
              <a:rPr lang="es-ES" sz="1800" smtClean="0"/>
              <a:t>      g.  Bentuk Surat Penawaran </a:t>
            </a:r>
          </a:p>
          <a:p>
            <a:pPr marL="609600" indent="-609600" eaLnBrk="1" hangingPunct="1">
              <a:buFontTx/>
              <a:buNone/>
            </a:pPr>
            <a:r>
              <a:rPr lang="es-ES" sz="1800" smtClean="0"/>
              <a:t>        </a:t>
            </a:r>
            <a:r>
              <a:rPr lang="id-ID" sz="1800" smtClean="0"/>
              <a:t> </a:t>
            </a:r>
            <a:r>
              <a:rPr lang="es-ES" sz="1800" smtClean="0"/>
              <a:t>      </a:t>
            </a:r>
            <a:r>
              <a:rPr lang="id-ID" sz="1800" smtClean="0"/>
              <a:t>  </a:t>
            </a:r>
            <a:r>
              <a:rPr lang="es-ES" sz="1800" smtClean="0"/>
              <a:t>    h.  </a:t>
            </a:r>
            <a:r>
              <a:rPr lang="id-ID" sz="2400" b="1" smtClean="0">
                <a:solidFill>
                  <a:srgbClr val="0000CC"/>
                </a:solidFill>
              </a:rPr>
              <a:t>Rancangan Kontrak </a:t>
            </a:r>
            <a:r>
              <a:rPr lang="id-ID" sz="1800" smtClean="0">
                <a:solidFill>
                  <a:srgbClr val="0000CC"/>
                </a:solidFill>
              </a:rPr>
              <a:t>dan </a:t>
            </a:r>
            <a:r>
              <a:rPr lang="es-ES" sz="1800" smtClean="0">
                <a:solidFill>
                  <a:srgbClr val="0000CC"/>
                </a:solidFill>
              </a:rPr>
              <a:t>Bentuk Jaminan </a:t>
            </a:r>
          </a:p>
          <a:p>
            <a:pPr marL="609600" indent="-609600" eaLnBrk="1" hangingPunct="1">
              <a:buFontTx/>
              <a:buNone/>
            </a:pPr>
            <a:r>
              <a:rPr lang="es-ES" sz="1800" smtClean="0"/>
              <a:t>         </a:t>
            </a:r>
            <a:r>
              <a:rPr lang="id-ID" sz="1800" smtClean="0"/>
              <a:t> </a:t>
            </a:r>
            <a:r>
              <a:rPr lang="es-ES" sz="1800" smtClean="0"/>
              <a:t>       </a:t>
            </a:r>
            <a:r>
              <a:rPr lang="id-ID" sz="1800" smtClean="0"/>
              <a:t>  </a:t>
            </a:r>
            <a:r>
              <a:rPr lang="es-ES" sz="1800" smtClean="0"/>
              <a:t>  i.  </a:t>
            </a:r>
            <a:r>
              <a:rPr lang="id-ID" sz="1800" smtClean="0"/>
              <a:t> </a:t>
            </a:r>
            <a:r>
              <a:rPr lang="es-ES" sz="1800" smtClean="0"/>
              <a:t>Contoh Formulir yang perlu diisi</a:t>
            </a:r>
          </a:p>
          <a:p>
            <a:pPr marL="609600" indent="-609600" eaLnBrk="1" hangingPunct="1">
              <a:buFontTx/>
              <a:buNone/>
            </a:pPr>
            <a:r>
              <a:rPr lang="es-ES" sz="1800" b="1" smtClean="0"/>
              <a:t> </a:t>
            </a:r>
            <a:endParaRPr lang="fi-FI" sz="1800" b="1" smtClean="0"/>
          </a:p>
          <a:p>
            <a:pPr marL="609600" indent="-609600" eaLnBrk="1" hangingPunct="1">
              <a:buFontTx/>
              <a:buNone/>
            </a:pPr>
            <a:r>
              <a:rPr lang="fi-FI" sz="1800" b="1" smtClean="0"/>
              <a:t> </a:t>
            </a:r>
            <a:endParaRPr lang="en-US" sz="1800" b="1" smtClean="0"/>
          </a:p>
          <a:p>
            <a:pPr marL="609600" indent="-609600" eaLnBrk="1" hangingPunct="1">
              <a:lnSpc>
                <a:spcPct val="80000"/>
              </a:lnSpc>
              <a:buFontTx/>
              <a:buNone/>
            </a:pPr>
            <a:r>
              <a:rPr lang="en-US" sz="1800" b="1" smtClean="0"/>
              <a:t>              </a:t>
            </a:r>
          </a:p>
          <a:p>
            <a:pPr marL="609600" indent="-609600" eaLnBrk="1" hangingPunct="1">
              <a:lnSpc>
                <a:spcPct val="80000"/>
              </a:lnSpc>
              <a:buFontTx/>
              <a:buNone/>
            </a:pPr>
            <a:endParaRPr lang="en-US" sz="1800" b="1" smtClean="0"/>
          </a:p>
          <a:p>
            <a:pPr marL="609600" indent="-609600" eaLnBrk="1" hangingPunct="1">
              <a:lnSpc>
                <a:spcPct val="80000"/>
              </a:lnSpc>
              <a:buFontTx/>
              <a:buNone/>
            </a:pPr>
            <a:r>
              <a:rPr lang="en-US" sz="2000" b="1"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3"/>
          <p:cNvSpPr>
            <a:spLocks noGrp="1" noChangeArrowheads="1"/>
          </p:cNvSpPr>
          <p:nvPr>
            <p:ph type="body" idx="4294967295"/>
          </p:nvPr>
        </p:nvSpPr>
        <p:spPr>
          <a:xfrm>
            <a:off x="304800" y="533400"/>
            <a:ext cx="8458200" cy="6019800"/>
          </a:xfrm>
          <a:ln>
            <a:solidFill>
              <a:schemeClr val="tx1"/>
            </a:solidFill>
            <a:miter lim="800000"/>
            <a:headEnd/>
            <a:tailEnd/>
          </a:ln>
        </p:spPr>
        <p:txBody>
          <a:bodyPr/>
          <a:lstStyle/>
          <a:p>
            <a:pPr marL="609600" indent="-609600" eaLnBrk="1" hangingPunct="1">
              <a:buFontTx/>
              <a:buNone/>
            </a:pPr>
            <a:r>
              <a:rPr lang="id-ID" sz="2800" b="1" smtClean="0">
                <a:solidFill>
                  <a:srgbClr val="C00000"/>
                </a:solidFill>
              </a:rPr>
              <a:t>      </a:t>
            </a:r>
            <a:r>
              <a:rPr lang="es-ES" sz="2800" b="1" smtClean="0">
                <a:solidFill>
                  <a:srgbClr val="C00000"/>
                </a:solidFill>
              </a:rPr>
              <a:t>Ayat (4).  </a:t>
            </a:r>
            <a:endParaRPr lang="id-ID" sz="2800" b="1" smtClean="0">
              <a:solidFill>
                <a:srgbClr val="C00000"/>
              </a:solidFill>
            </a:endParaRPr>
          </a:p>
          <a:p>
            <a:pPr marL="609600" indent="-609600" eaLnBrk="1" hangingPunct="1">
              <a:buFontTx/>
              <a:buNone/>
            </a:pPr>
            <a:r>
              <a:rPr lang="id-ID" sz="2800" b="1" smtClean="0"/>
              <a:t>      </a:t>
            </a:r>
            <a:r>
              <a:rPr lang="es-ES" sz="3600" b="1" smtClean="0">
                <a:solidFill>
                  <a:srgbClr val="C00000"/>
                </a:solidFill>
              </a:rPr>
              <a:t>PPK menetapkan </a:t>
            </a:r>
            <a:r>
              <a:rPr lang="id-ID" sz="3600" b="1" smtClean="0">
                <a:solidFill>
                  <a:srgbClr val="C00000"/>
                </a:solidFill>
              </a:rPr>
              <a:t>B</a:t>
            </a:r>
            <a:r>
              <a:rPr lang="es-ES" sz="3600" b="1" smtClean="0">
                <a:solidFill>
                  <a:srgbClr val="C00000"/>
                </a:solidFill>
              </a:rPr>
              <a:t>agian dari </a:t>
            </a:r>
            <a:r>
              <a:rPr lang="id-ID" sz="3600" b="1" smtClean="0">
                <a:solidFill>
                  <a:srgbClr val="C00000"/>
                </a:solidFill>
              </a:rPr>
              <a:t>D</a:t>
            </a:r>
            <a:r>
              <a:rPr lang="es-ES" sz="3600" b="1" smtClean="0">
                <a:solidFill>
                  <a:srgbClr val="C00000"/>
                </a:solidFill>
              </a:rPr>
              <a:t>okumen</a:t>
            </a:r>
            <a:r>
              <a:rPr lang="id-ID" sz="3600" b="1" smtClean="0">
                <a:solidFill>
                  <a:srgbClr val="C00000"/>
                </a:solidFill>
              </a:rPr>
              <a:t> P</a:t>
            </a:r>
            <a:r>
              <a:rPr lang="es-ES" sz="3600" b="1" smtClean="0">
                <a:solidFill>
                  <a:srgbClr val="C00000"/>
                </a:solidFill>
              </a:rPr>
              <a:t>engada</a:t>
            </a:r>
            <a:r>
              <a:rPr lang="id-ID" sz="3600" b="1" smtClean="0">
                <a:solidFill>
                  <a:srgbClr val="C00000"/>
                </a:solidFill>
              </a:rPr>
              <a:t>a</a:t>
            </a:r>
            <a:r>
              <a:rPr lang="es-ES" sz="3600" b="1" smtClean="0">
                <a:solidFill>
                  <a:srgbClr val="C00000"/>
                </a:solidFill>
              </a:rPr>
              <a:t>n</a:t>
            </a:r>
            <a:endParaRPr lang="es-ES" sz="2800" b="1" smtClean="0"/>
          </a:p>
          <a:p>
            <a:pPr marL="609600" indent="-609600" eaLnBrk="1" hangingPunct="1">
              <a:buFontTx/>
              <a:buNone/>
            </a:pPr>
            <a:r>
              <a:rPr lang="es-ES" sz="2000" smtClean="0"/>
              <a:t>         </a:t>
            </a:r>
            <a:r>
              <a:rPr lang="id-ID" sz="2400" smtClean="0"/>
              <a:t>(</a:t>
            </a:r>
            <a:r>
              <a:rPr lang="es-ES" sz="2400" smtClean="0"/>
              <a:t>a).  </a:t>
            </a:r>
            <a:r>
              <a:rPr lang="id-ID" sz="2400" smtClean="0"/>
              <a:t> </a:t>
            </a:r>
            <a:r>
              <a:rPr lang="es-ES" sz="2400" smtClean="0"/>
              <a:t>Rancangan SPK </a:t>
            </a:r>
          </a:p>
          <a:p>
            <a:pPr marL="609600" indent="-609600" eaLnBrk="1" hangingPunct="1">
              <a:buFontTx/>
              <a:buNone/>
            </a:pPr>
            <a:r>
              <a:rPr lang="es-ES" sz="2400" smtClean="0"/>
              <a:t>       </a:t>
            </a:r>
            <a:r>
              <a:rPr lang="es-ES" sz="2400" b="1" smtClean="0"/>
              <a:t>(b).  </a:t>
            </a:r>
            <a:r>
              <a:rPr lang="id-ID" sz="2400" b="1" smtClean="0"/>
              <a:t> </a:t>
            </a:r>
            <a:r>
              <a:rPr lang="es-ES" sz="2800" b="1" i="1" smtClean="0">
                <a:solidFill>
                  <a:srgbClr val="C00000"/>
                </a:solidFill>
              </a:rPr>
              <a:t>Rancangan Surat Perjanjian</a:t>
            </a:r>
            <a:r>
              <a:rPr lang="id-ID" sz="2400" b="1" smtClean="0"/>
              <a:t>, termasuk :</a:t>
            </a:r>
            <a:endParaRPr lang="es-ES" sz="2400" b="1" smtClean="0"/>
          </a:p>
          <a:p>
            <a:pPr marL="609600" indent="-609600" eaLnBrk="1" hangingPunct="1">
              <a:buFontTx/>
              <a:buNone/>
            </a:pPr>
            <a:r>
              <a:rPr lang="es-ES" sz="2400" smtClean="0"/>
              <a:t>               </a:t>
            </a:r>
            <a:r>
              <a:rPr lang="es-ES" sz="2400" b="1" smtClean="0"/>
              <a:t>1). Syarat Umum Kontrak</a:t>
            </a:r>
          </a:p>
          <a:p>
            <a:pPr marL="609600" indent="-609600" eaLnBrk="1" hangingPunct="1">
              <a:buFontTx/>
              <a:buNone/>
            </a:pPr>
            <a:r>
              <a:rPr lang="es-ES" sz="2400" b="1" smtClean="0"/>
              <a:t>               2). Syarat Khusus Kontrak </a:t>
            </a:r>
          </a:p>
          <a:p>
            <a:pPr marL="609600" indent="-609600" eaLnBrk="1" hangingPunct="1">
              <a:buFontTx/>
              <a:buNone/>
            </a:pPr>
            <a:r>
              <a:rPr lang="es-ES" sz="2400" b="1" smtClean="0"/>
              <a:t>               3). Spesifikasi teknis, KAK dan atau Gambar </a:t>
            </a:r>
          </a:p>
          <a:p>
            <a:pPr marL="609600" indent="-609600" eaLnBrk="1" hangingPunct="1">
              <a:buFontTx/>
              <a:buNone/>
            </a:pPr>
            <a:r>
              <a:rPr lang="es-ES" sz="2400" b="1" smtClean="0"/>
              <a:t>               4). Daftar </a:t>
            </a:r>
            <a:r>
              <a:rPr lang="id-ID" sz="2400" b="1" smtClean="0"/>
              <a:t>K</a:t>
            </a:r>
            <a:r>
              <a:rPr lang="es-ES" sz="2400" b="1" smtClean="0"/>
              <a:t>uantitas dan</a:t>
            </a:r>
            <a:r>
              <a:rPr lang="id-ID" sz="2400" b="1" smtClean="0"/>
              <a:t> H</a:t>
            </a:r>
            <a:r>
              <a:rPr lang="es-ES" sz="2400" b="1" smtClean="0"/>
              <a:t>arga</a:t>
            </a:r>
          </a:p>
          <a:p>
            <a:pPr marL="609600" indent="-609600" eaLnBrk="1" hangingPunct="1">
              <a:buFontTx/>
              <a:buNone/>
            </a:pPr>
            <a:r>
              <a:rPr lang="es-ES" sz="2400" b="1" smtClean="0"/>
              <a:t>              </a:t>
            </a:r>
            <a:r>
              <a:rPr lang="id-ID" sz="2400" b="1" smtClean="0"/>
              <a:t> </a:t>
            </a:r>
            <a:r>
              <a:rPr lang="es-ES" sz="2400" b="1" smtClean="0"/>
              <a:t>5). Dokumen </a:t>
            </a:r>
            <a:r>
              <a:rPr lang="id-ID" sz="2400" b="1" smtClean="0"/>
              <a:t>L</a:t>
            </a:r>
            <a:r>
              <a:rPr lang="es-ES" sz="2400" b="1" smtClean="0"/>
              <a:t>ainnya</a:t>
            </a:r>
            <a:endParaRPr lang="id-ID" sz="2400" b="1" smtClean="0"/>
          </a:p>
          <a:p>
            <a:pPr marL="609600" indent="-609600" eaLnBrk="1" hangingPunct="1">
              <a:buFontTx/>
              <a:buNone/>
            </a:pPr>
            <a:endParaRPr lang="es-ES" sz="2400" b="1" smtClean="0"/>
          </a:p>
          <a:p>
            <a:pPr marL="609600" indent="-609600" eaLnBrk="1" hangingPunct="1">
              <a:buFontTx/>
              <a:buNone/>
            </a:pPr>
            <a:r>
              <a:rPr lang="es-ES" sz="2400" smtClean="0"/>
              <a:t>       </a:t>
            </a:r>
            <a:r>
              <a:rPr lang="id-ID" sz="2400" smtClean="0"/>
              <a:t> (c).  Harga Perkiraan Sendiri (HPS)</a:t>
            </a:r>
            <a:endParaRPr lang="es-ES" sz="2400" smtClean="0"/>
          </a:p>
          <a:p>
            <a:pPr marL="609600" indent="-609600" eaLnBrk="1" hangingPunct="1">
              <a:buFontTx/>
              <a:buNone/>
            </a:pPr>
            <a:r>
              <a:rPr lang="es-ES" sz="1800" smtClean="0"/>
              <a:t>                      </a:t>
            </a:r>
          </a:p>
          <a:p>
            <a:pPr marL="609600" indent="-609600" eaLnBrk="1" hangingPunct="1">
              <a:buFontTx/>
              <a:buNone/>
            </a:pPr>
            <a:r>
              <a:rPr lang="es-ES" sz="1800" b="1" smtClean="0"/>
              <a:t> </a:t>
            </a:r>
            <a:endParaRPr lang="fi-FI" sz="1800" b="1" smtClean="0"/>
          </a:p>
          <a:p>
            <a:pPr marL="609600" indent="-609600" eaLnBrk="1" hangingPunct="1">
              <a:buFontTx/>
              <a:buNone/>
            </a:pPr>
            <a:r>
              <a:rPr lang="fi-FI" sz="1800" b="1" smtClean="0"/>
              <a:t> </a:t>
            </a:r>
            <a:endParaRPr lang="en-US" sz="1800" b="1" smtClean="0"/>
          </a:p>
          <a:p>
            <a:pPr marL="609600" indent="-609600" eaLnBrk="1" hangingPunct="1">
              <a:lnSpc>
                <a:spcPct val="80000"/>
              </a:lnSpc>
              <a:buFontTx/>
              <a:buNone/>
            </a:pPr>
            <a:r>
              <a:rPr lang="en-US" sz="1800" b="1" smtClean="0"/>
              <a:t>              </a:t>
            </a:r>
          </a:p>
          <a:p>
            <a:pPr marL="609600" indent="-609600" eaLnBrk="1" hangingPunct="1">
              <a:lnSpc>
                <a:spcPct val="80000"/>
              </a:lnSpc>
              <a:buFontTx/>
              <a:buNone/>
            </a:pPr>
            <a:endParaRPr lang="en-US" sz="1800" b="1" smtClean="0"/>
          </a:p>
          <a:p>
            <a:pPr marL="609600" indent="-609600" eaLnBrk="1" hangingPunct="1">
              <a:lnSpc>
                <a:spcPct val="80000"/>
              </a:lnSpc>
              <a:buFontTx/>
              <a:buNone/>
            </a:pPr>
            <a:r>
              <a:rPr lang="en-US" sz="2000" b="1"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228600" y="304800"/>
            <a:ext cx="8686800" cy="762000"/>
          </a:xfrm>
        </p:spPr>
        <p:txBody>
          <a:bodyPr/>
          <a:lstStyle/>
          <a:p>
            <a:pPr eaLnBrk="1" hangingPunct="1"/>
            <a:r>
              <a:rPr lang="en-US" sz="3200" b="1" smtClean="0">
                <a:solidFill>
                  <a:srgbClr val="C00000"/>
                </a:solidFill>
              </a:rPr>
              <a:t>Penyusunan</a:t>
            </a:r>
            <a:r>
              <a:rPr lang="en-US" sz="3200" b="1" smtClean="0"/>
              <a:t> </a:t>
            </a:r>
            <a:r>
              <a:rPr lang="en-US" sz="3200" b="1" smtClean="0">
                <a:solidFill>
                  <a:srgbClr val="C00000"/>
                </a:solidFill>
              </a:rPr>
              <a:t>Kontrak</a:t>
            </a:r>
            <a:r>
              <a:rPr lang="en-US" sz="3200" b="1" smtClean="0"/>
              <a:t> </a:t>
            </a:r>
            <a:r>
              <a:rPr lang="id-ID" sz="3200" b="1" smtClean="0"/>
              <a:t> </a:t>
            </a:r>
            <a:r>
              <a:rPr lang="en-US" sz="3200" b="1" smtClean="0"/>
              <a:t>Berdasarkan  </a:t>
            </a:r>
            <a:br>
              <a:rPr lang="en-US" sz="3200" b="1" smtClean="0"/>
            </a:br>
            <a:r>
              <a:rPr lang="id-ID" sz="3200" b="1" smtClean="0"/>
              <a:t>Juknis LKPP BAB</a:t>
            </a:r>
            <a:r>
              <a:rPr lang="en-US" sz="3200" b="1" smtClean="0"/>
              <a:t> III Bagian A, Butir 10 </a:t>
            </a:r>
          </a:p>
        </p:txBody>
      </p:sp>
      <p:sp>
        <p:nvSpPr>
          <p:cNvPr id="94211" name="Rectangle 3"/>
          <p:cNvSpPr>
            <a:spLocks noGrp="1" noChangeArrowheads="1"/>
          </p:cNvSpPr>
          <p:nvPr>
            <p:ph type="body" idx="4294967295"/>
          </p:nvPr>
        </p:nvSpPr>
        <p:spPr>
          <a:xfrm>
            <a:off x="533400" y="1295400"/>
            <a:ext cx="8153400" cy="5334000"/>
          </a:xfrm>
          <a:ln>
            <a:solidFill>
              <a:schemeClr val="tx1"/>
            </a:solidFill>
            <a:miter lim="800000"/>
            <a:headEnd/>
            <a:tailEnd/>
          </a:ln>
        </p:spPr>
        <p:txBody>
          <a:bodyPr/>
          <a:lstStyle/>
          <a:p>
            <a:pPr marL="609600" indent="-609600" eaLnBrk="1" hangingPunct="1">
              <a:buFontTx/>
              <a:buNone/>
            </a:pPr>
            <a:r>
              <a:rPr lang="es-ES" sz="2400" b="1" smtClean="0"/>
              <a:t>Butir 10 : </a:t>
            </a:r>
            <a:r>
              <a:rPr lang="es-ES" sz="2400" smtClean="0"/>
              <a:t>Penyusunan dokumen pengadaan, terdiri dari :</a:t>
            </a:r>
          </a:p>
          <a:p>
            <a:pPr marL="609600" indent="-609600" eaLnBrk="1" hangingPunct="1">
              <a:buFontTx/>
              <a:buAutoNum type="alphaLcPeriod"/>
            </a:pPr>
            <a:r>
              <a:rPr lang="es-ES" sz="2000" smtClean="0"/>
              <a:t>Dokumen Kualifikasi</a:t>
            </a:r>
          </a:p>
          <a:p>
            <a:pPr marL="609600" indent="-609600" eaLnBrk="1" hangingPunct="1">
              <a:buFontTx/>
              <a:buAutoNum type="alphaLcPeriod"/>
            </a:pPr>
            <a:r>
              <a:rPr lang="es-ES" sz="2800" b="1" smtClean="0"/>
              <a:t>Dokumen Pemilhan</a:t>
            </a:r>
            <a:r>
              <a:rPr lang="es-ES" sz="2000" b="1" smtClean="0"/>
              <a:t>, terdiri dari :</a:t>
            </a:r>
            <a:endParaRPr lang="es-ES" sz="1800" b="1" smtClean="0"/>
          </a:p>
          <a:p>
            <a:pPr marL="609600" indent="-609600" eaLnBrk="1" hangingPunct="1">
              <a:buFontTx/>
              <a:buNone/>
            </a:pPr>
            <a:r>
              <a:rPr lang="es-ES" sz="1800" b="1" smtClean="0"/>
              <a:t>          </a:t>
            </a:r>
            <a:r>
              <a:rPr lang="es-ES" sz="1800" smtClean="0"/>
              <a:t>a).  Isi dokumen pemilihan, terdiri dari :</a:t>
            </a:r>
          </a:p>
          <a:p>
            <a:pPr marL="609600" indent="-609600" eaLnBrk="1" hangingPunct="1">
              <a:buFontTx/>
              <a:buNone/>
            </a:pPr>
            <a:r>
              <a:rPr lang="es-ES" sz="1800" smtClean="0"/>
              <a:t>                </a:t>
            </a:r>
            <a:r>
              <a:rPr lang="es-ES" sz="1800" b="1" smtClean="0"/>
              <a:t>(1). Undangan / Pengumuman</a:t>
            </a:r>
          </a:p>
          <a:p>
            <a:pPr marL="609600" indent="-609600" eaLnBrk="1" hangingPunct="1">
              <a:buFontTx/>
              <a:buNone/>
            </a:pPr>
            <a:r>
              <a:rPr lang="es-ES" sz="1800" b="1" smtClean="0"/>
              <a:t>                (2). Instruksi Kepada peserta</a:t>
            </a:r>
          </a:p>
          <a:p>
            <a:pPr marL="609600" indent="-609600" eaLnBrk="1" hangingPunct="1">
              <a:buFontTx/>
              <a:buNone/>
            </a:pPr>
            <a:r>
              <a:rPr lang="es-ES" sz="1800" b="1" smtClean="0">
                <a:solidFill>
                  <a:srgbClr val="C00000"/>
                </a:solidFill>
              </a:rPr>
              <a:t>                (3). Rancangan kontrak, terdiri dari : (a). Surat Perjanjian</a:t>
            </a:r>
            <a:endParaRPr lang="es-ES" sz="2400" b="1" smtClean="0">
              <a:solidFill>
                <a:srgbClr val="C00000"/>
              </a:solidFill>
            </a:endParaRPr>
          </a:p>
          <a:p>
            <a:pPr marL="609600" indent="-609600" eaLnBrk="1" hangingPunct="1">
              <a:buFontTx/>
              <a:buNone/>
            </a:pPr>
            <a:r>
              <a:rPr lang="es-ES" sz="1800" b="1" smtClean="0">
                <a:solidFill>
                  <a:srgbClr val="C00000"/>
                </a:solidFill>
              </a:rPr>
              <a:t>                                                                          </a:t>
            </a:r>
            <a:r>
              <a:rPr lang="id-ID" sz="1800" b="1" smtClean="0">
                <a:solidFill>
                  <a:srgbClr val="C00000"/>
                </a:solidFill>
              </a:rPr>
              <a:t>    </a:t>
            </a:r>
            <a:r>
              <a:rPr lang="es-ES" sz="1800" b="1" smtClean="0">
                <a:solidFill>
                  <a:srgbClr val="C00000"/>
                </a:solidFill>
              </a:rPr>
              <a:t> (b). Syarat Umum Komtrak</a:t>
            </a:r>
          </a:p>
          <a:p>
            <a:pPr marL="609600" indent="-609600" eaLnBrk="1" hangingPunct="1">
              <a:buFontTx/>
              <a:buNone/>
            </a:pPr>
            <a:r>
              <a:rPr lang="es-ES" sz="1800" b="1" smtClean="0">
                <a:solidFill>
                  <a:srgbClr val="C00000"/>
                </a:solidFill>
              </a:rPr>
              <a:t>                                                                          </a:t>
            </a:r>
            <a:r>
              <a:rPr lang="id-ID" sz="1800" b="1" smtClean="0">
                <a:solidFill>
                  <a:srgbClr val="C00000"/>
                </a:solidFill>
              </a:rPr>
              <a:t>    </a:t>
            </a:r>
            <a:r>
              <a:rPr lang="es-ES" sz="1800" b="1" smtClean="0">
                <a:solidFill>
                  <a:srgbClr val="C00000"/>
                </a:solidFill>
              </a:rPr>
              <a:t> (c). Syarat khusus kontrtak</a:t>
            </a:r>
          </a:p>
          <a:p>
            <a:pPr marL="609600" indent="-609600" eaLnBrk="1" hangingPunct="1">
              <a:buFontTx/>
              <a:buNone/>
            </a:pPr>
            <a:r>
              <a:rPr lang="es-ES" sz="1800" b="1" smtClean="0">
                <a:solidFill>
                  <a:srgbClr val="C00000"/>
                </a:solidFill>
              </a:rPr>
              <a:t>                                                                          </a:t>
            </a:r>
            <a:r>
              <a:rPr lang="id-ID" sz="1800" b="1" smtClean="0">
                <a:solidFill>
                  <a:srgbClr val="C00000"/>
                </a:solidFill>
              </a:rPr>
              <a:t>    </a:t>
            </a:r>
            <a:r>
              <a:rPr lang="es-ES" sz="1800" b="1" smtClean="0">
                <a:solidFill>
                  <a:srgbClr val="C00000"/>
                </a:solidFill>
              </a:rPr>
              <a:t> (d). Dokumen lainnya</a:t>
            </a:r>
          </a:p>
          <a:p>
            <a:pPr marL="609600" indent="-609600" eaLnBrk="1" hangingPunct="1">
              <a:buFontTx/>
              <a:buNone/>
            </a:pPr>
            <a:r>
              <a:rPr lang="es-ES" sz="1800" smtClean="0"/>
              <a:t>                (4). Daftar Kuantitas dan Harga</a:t>
            </a:r>
          </a:p>
          <a:p>
            <a:pPr marL="609600" indent="-609600" eaLnBrk="1" hangingPunct="1">
              <a:buFontTx/>
              <a:buNone/>
            </a:pPr>
            <a:r>
              <a:rPr lang="es-ES" sz="1800" smtClean="0"/>
              <a:t>                (5). Spesifikasi teknis, KAK dan/atau Gambar </a:t>
            </a:r>
          </a:p>
          <a:p>
            <a:pPr marL="609600" indent="-609600" eaLnBrk="1" hangingPunct="1">
              <a:buFontTx/>
              <a:buNone/>
            </a:pPr>
            <a:r>
              <a:rPr lang="es-ES" sz="1800" smtClean="0"/>
              <a:t>                (6). Bentuk Surat penawaran</a:t>
            </a:r>
          </a:p>
          <a:p>
            <a:pPr marL="609600" indent="-609600" eaLnBrk="1" hangingPunct="1">
              <a:buFontTx/>
              <a:buNone/>
            </a:pPr>
            <a:r>
              <a:rPr lang="es-ES" sz="1800" smtClean="0"/>
              <a:t>                (7). Bentuk </a:t>
            </a:r>
            <a:r>
              <a:rPr lang="id-ID" sz="1800" smtClean="0"/>
              <a:t>J</a:t>
            </a:r>
            <a:r>
              <a:rPr lang="es-ES" sz="1800" smtClean="0"/>
              <a:t>aminan-jaminan</a:t>
            </a:r>
          </a:p>
          <a:p>
            <a:pPr marL="609600" indent="-609600" eaLnBrk="1" hangingPunct="1">
              <a:buFontTx/>
              <a:buNone/>
            </a:pPr>
            <a:r>
              <a:rPr lang="es-ES" sz="1800" smtClean="0"/>
              <a:t>                (8). Contoh-contoh Formulir yang perlu diisi</a:t>
            </a:r>
          </a:p>
          <a:p>
            <a:pPr marL="609600" indent="-609600" eaLnBrk="1" hangingPunct="1">
              <a:buFontTx/>
              <a:buNone/>
            </a:pPr>
            <a:r>
              <a:rPr lang="es-ES" sz="1800" b="1" smtClean="0"/>
              <a:t> </a:t>
            </a:r>
            <a:endParaRPr lang="fi-FI" sz="1800" b="1" smtClean="0"/>
          </a:p>
          <a:p>
            <a:pPr marL="609600" indent="-609600" eaLnBrk="1" hangingPunct="1">
              <a:buFontTx/>
              <a:buNone/>
            </a:pPr>
            <a:r>
              <a:rPr lang="fi-FI" sz="1800" b="1" smtClean="0"/>
              <a:t> </a:t>
            </a:r>
            <a:endParaRPr lang="en-US" sz="1800" b="1" smtClean="0"/>
          </a:p>
          <a:p>
            <a:pPr marL="609600" indent="-609600" eaLnBrk="1" hangingPunct="1">
              <a:lnSpc>
                <a:spcPct val="80000"/>
              </a:lnSpc>
              <a:buFontTx/>
              <a:buNone/>
            </a:pPr>
            <a:r>
              <a:rPr lang="en-US" sz="1800" b="1" smtClean="0"/>
              <a:t>              </a:t>
            </a:r>
          </a:p>
          <a:p>
            <a:pPr marL="609600" indent="-609600" eaLnBrk="1" hangingPunct="1">
              <a:lnSpc>
                <a:spcPct val="80000"/>
              </a:lnSpc>
              <a:buFontTx/>
              <a:buNone/>
            </a:pPr>
            <a:endParaRPr lang="en-US" sz="1800" b="1" smtClean="0"/>
          </a:p>
          <a:p>
            <a:pPr marL="609600" indent="-609600" eaLnBrk="1" hangingPunct="1">
              <a:lnSpc>
                <a:spcPct val="80000"/>
              </a:lnSpc>
              <a:buFontTx/>
              <a:buNone/>
            </a:pPr>
            <a:r>
              <a:rPr lang="en-US" sz="2000" b="1"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5"/>
          <p:cNvSpPr>
            <a:spLocks noChangeArrowheads="1"/>
          </p:cNvSpPr>
          <p:nvPr/>
        </p:nvSpPr>
        <p:spPr bwMode="auto">
          <a:xfrm>
            <a:off x="419100" y="152400"/>
            <a:ext cx="8305800" cy="6553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id-ID" sz="2800">
              <a:latin typeface="Comic Sans MS" panose="030F0702030302020204" pitchFamily="66" charset="0"/>
            </a:endParaRPr>
          </a:p>
        </p:txBody>
      </p:sp>
      <p:sp>
        <p:nvSpPr>
          <p:cNvPr id="96259" name="Line 6"/>
          <p:cNvSpPr>
            <a:spLocks noChangeShapeType="1"/>
          </p:cNvSpPr>
          <p:nvPr/>
        </p:nvSpPr>
        <p:spPr bwMode="auto">
          <a:xfrm>
            <a:off x="412750" y="733425"/>
            <a:ext cx="8318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96260" name="Rectangle 8">
            <a:hlinkClick r:id="rId3" action="ppaction://hlinksldjump"/>
          </p:cNvPr>
          <p:cNvSpPr>
            <a:spLocks noChangeArrowheads="1"/>
          </p:cNvSpPr>
          <p:nvPr/>
        </p:nvSpPr>
        <p:spPr bwMode="auto">
          <a:xfrm>
            <a:off x="985838" y="976313"/>
            <a:ext cx="7820025" cy="613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FontTx/>
              <a:buNone/>
            </a:pPr>
            <a:r>
              <a:rPr lang="id-ID" noProof="1">
                <a:solidFill>
                  <a:srgbClr val="C00000"/>
                </a:solidFill>
                <a:latin typeface="Times New Roman" panose="02020603050405020304" pitchFamily="18" charset="0"/>
              </a:rPr>
              <a:t>2.   SISTIM KONTRAK MENURUT </a:t>
            </a:r>
          </a:p>
          <a:p>
            <a:pPr>
              <a:lnSpc>
                <a:spcPct val="90000"/>
              </a:lnSpc>
              <a:spcBef>
                <a:spcPct val="0"/>
              </a:spcBef>
              <a:buFontTx/>
              <a:buNone/>
            </a:pPr>
            <a:r>
              <a:rPr lang="id-ID" noProof="1">
                <a:solidFill>
                  <a:srgbClr val="C00000"/>
                </a:solidFill>
                <a:latin typeface="Times New Roman" panose="02020603050405020304" pitchFamily="18" charset="0"/>
              </a:rPr>
              <a:t>      PERPRES NO. 70/ 2012, Pasal 70 </a:t>
            </a:r>
          </a:p>
          <a:p>
            <a:pPr>
              <a:lnSpc>
                <a:spcPct val="90000"/>
              </a:lnSpc>
              <a:spcBef>
                <a:spcPct val="0"/>
              </a:spcBef>
              <a:buFontTx/>
              <a:buNone/>
            </a:pPr>
            <a:r>
              <a:rPr lang="id-ID" sz="2400" noProof="1">
                <a:latin typeface="Times New Roman" panose="02020603050405020304" pitchFamily="18" charset="0"/>
              </a:rPr>
              <a:t>     </a:t>
            </a:r>
            <a:r>
              <a:rPr lang="id-ID" sz="2000" noProof="1">
                <a:latin typeface="Times New Roman" panose="02020603050405020304" pitchFamily="18" charset="0"/>
              </a:rPr>
              <a:t>PPK menetapkan Jenis Kontrak dlm Rancangan Kontrak:</a:t>
            </a:r>
            <a:r>
              <a:rPr lang="id-ID" sz="2400" noProof="1">
                <a:latin typeface="Times New Roman" panose="02020603050405020304" pitchFamily="18" charset="0"/>
              </a:rPr>
              <a:t>            </a:t>
            </a:r>
          </a:p>
          <a:p>
            <a:pPr>
              <a:lnSpc>
                <a:spcPct val="90000"/>
              </a:lnSpc>
              <a:spcBef>
                <a:spcPct val="0"/>
              </a:spcBef>
              <a:buFontTx/>
              <a:buNone/>
            </a:pPr>
            <a:r>
              <a:rPr lang="id-ID" sz="2000" b="0" noProof="1">
                <a:latin typeface="Times New Roman" panose="02020603050405020304" pitchFamily="18" charset="0"/>
              </a:rPr>
              <a:t>      </a:t>
            </a:r>
            <a:r>
              <a:rPr lang="id-ID" sz="2000" noProof="1">
                <a:latin typeface="Times New Roman" panose="02020603050405020304" pitchFamily="18" charset="0"/>
              </a:rPr>
              <a:t>a.  </a:t>
            </a:r>
            <a:r>
              <a:rPr lang="id-ID" sz="2000" noProof="1">
                <a:solidFill>
                  <a:srgbClr val="0000CC"/>
                </a:solidFill>
                <a:latin typeface="Times New Roman" panose="02020603050405020304" pitchFamily="18" charset="0"/>
              </a:rPr>
              <a:t>Berdasarkan Cara pembayaran</a:t>
            </a:r>
            <a:r>
              <a:rPr lang="id-ID" sz="2000" b="0" noProof="1">
                <a:latin typeface="Times New Roman" panose="02020603050405020304" pitchFamily="18" charset="0"/>
              </a:rPr>
              <a:t>, dilakukan untuk :</a:t>
            </a:r>
          </a:p>
          <a:p>
            <a:pPr>
              <a:lnSpc>
                <a:spcPct val="90000"/>
              </a:lnSpc>
              <a:spcBef>
                <a:spcPct val="0"/>
              </a:spcBef>
              <a:buFontTx/>
              <a:buNone/>
            </a:pPr>
            <a:r>
              <a:rPr lang="id-ID" sz="2000" b="0" noProof="1">
                <a:latin typeface="Times New Roman" panose="02020603050405020304" pitchFamily="18" charset="0"/>
              </a:rPr>
              <a:t>           1). Kontrak Lumpsum</a:t>
            </a:r>
          </a:p>
          <a:p>
            <a:pPr>
              <a:lnSpc>
                <a:spcPct val="90000"/>
              </a:lnSpc>
              <a:spcBef>
                <a:spcPct val="0"/>
              </a:spcBef>
              <a:buFontTx/>
              <a:buNone/>
            </a:pPr>
            <a:r>
              <a:rPr lang="id-ID" sz="2000" b="0" noProof="1">
                <a:latin typeface="Times New Roman" panose="02020603050405020304" pitchFamily="18" charset="0"/>
              </a:rPr>
              <a:t>           2). Kontrak harga satuan</a:t>
            </a:r>
          </a:p>
          <a:p>
            <a:pPr>
              <a:lnSpc>
                <a:spcPct val="90000"/>
              </a:lnSpc>
              <a:spcBef>
                <a:spcPct val="0"/>
              </a:spcBef>
              <a:buFontTx/>
              <a:buNone/>
            </a:pPr>
            <a:r>
              <a:rPr lang="id-ID" sz="2000" b="0" noProof="1">
                <a:latin typeface="Times New Roman" panose="02020603050405020304" pitchFamily="18" charset="0"/>
              </a:rPr>
              <a:t>           3). Kontrak Gabungan Harga satuan dan Lumpsum</a:t>
            </a:r>
          </a:p>
          <a:p>
            <a:pPr>
              <a:lnSpc>
                <a:spcPct val="90000"/>
              </a:lnSpc>
              <a:spcBef>
                <a:spcPct val="0"/>
              </a:spcBef>
              <a:buFontTx/>
              <a:buNone/>
            </a:pPr>
            <a:r>
              <a:rPr lang="id-ID" sz="2000" b="0" noProof="1">
                <a:latin typeface="Times New Roman" panose="02020603050405020304" pitchFamily="18" charset="0"/>
              </a:rPr>
              <a:t>           4). Kontrak Prosentase . 5).Kontrak Terima jadi (Turnkey) </a:t>
            </a:r>
          </a:p>
          <a:p>
            <a:pPr>
              <a:lnSpc>
                <a:spcPct val="90000"/>
              </a:lnSpc>
              <a:spcBef>
                <a:spcPct val="0"/>
              </a:spcBef>
              <a:buFontTx/>
              <a:buNone/>
            </a:pPr>
            <a:r>
              <a:rPr lang="id-ID" sz="2000" b="0" noProof="1">
                <a:latin typeface="Times New Roman" panose="02020603050405020304" pitchFamily="18" charset="0"/>
              </a:rPr>
              <a:t>      </a:t>
            </a:r>
            <a:r>
              <a:rPr lang="id-ID" sz="2000" noProof="1">
                <a:latin typeface="Times New Roman" panose="02020603050405020304" pitchFamily="18" charset="0"/>
              </a:rPr>
              <a:t>b.  </a:t>
            </a:r>
            <a:r>
              <a:rPr lang="id-ID" sz="2000" noProof="1">
                <a:solidFill>
                  <a:srgbClr val="0000CC"/>
                </a:solidFill>
                <a:latin typeface="Times New Roman" panose="02020603050405020304" pitchFamily="18" charset="0"/>
              </a:rPr>
              <a:t>Berdasarkan pembebanan TA</a:t>
            </a:r>
            <a:r>
              <a:rPr lang="id-ID" sz="2000" b="0" noProof="1">
                <a:latin typeface="Times New Roman" panose="02020603050405020304" pitchFamily="18" charset="0"/>
              </a:rPr>
              <a:t>, dilakukan untuk :</a:t>
            </a:r>
          </a:p>
          <a:p>
            <a:pPr>
              <a:lnSpc>
                <a:spcPct val="90000"/>
              </a:lnSpc>
              <a:spcBef>
                <a:spcPct val="0"/>
              </a:spcBef>
              <a:buFontTx/>
              <a:buNone/>
            </a:pPr>
            <a:r>
              <a:rPr lang="id-ID" sz="2000" b="0" noProof="1">
                <a:latin typeface="Times New Roman" panose="02020603050405020304" pitchFamily="18" charset="0"/>
              </a:rPr>
              <a:t>           1). Kontrak Tahun tunggal</a:t>
            </a:r>
          </a:p>
          <a:p>
            <a:pPr>
              <a:lnSpc>
                <a:spcPct val="90000"/>
              </a:lnSpc>
              <a:spcBef>
                <a:spcPct val="0"/>
              </a:spcBef>
              <a:buFontTx/>
              <a:buNone/>
            </a:pPr>
            <a:r>
              <a:rPr lang="id-ID" sz="2000" b="0" noProof="1">
                <a:latin typeface="Times New Roman" panose="02020603050405020304" pitchFamily="18" charset="0"/>
              </a:rPr>
              <a:t>           2). Kontrak Tahun jamak </a:t>
            </a:r>
          </a:p>
          <a:p>
            <a:pPr>
              <a:lnSpc>
                <a:spcPct val="90000"/>
              </a:lnSpc>
              <a:spcBef>
                <a:spcPct val="0"/>
              </a:spcBef>
              <a:buFontTx/>
              <a:buNone/>
            </a:pPr>
            <a:r>
              <a:rPr lang="id-ID" sz="2000" b="0" noProof="1">
                <a:latin typeface="Times New Roman" panose="02020603050405020304" pitchFamily="18" charset="0"/>
              </a:rPr>
              <a:t>      </a:t>
            </a:r>
            <a:r>
              <a:rPr lang="id-ID" sz="2000" noProof="1">
                <a:latin typeface="Times New Roman" panose="02020603050405020304" pitchFamily="18" charset="0"/>
              </a:rPr>
              <a:t>c.  </a:t>
            </a:r>
            <a:r>
              <a:rPr lang="id-ID" sz="2000" noProof="1">
                <a:solidFill>
                  <a:srgbClr val="0000CC"/>
                </a:solidFill>
                <a:latin typeface="Times New Roman" panose="02020603050405020304" pitchFamily="18" charset="0"/>
              </a:rPr>
              <a:t>Berdasarkan sumber pendanaan</a:t>
            </a:r>
            <a:r>
              <a:rPr lang="id-ID" sz="2000" b="0" noProof="1">
                <a:latin typeface="Times New Roman" panose="02020603050405020304" pitchFamily="18" charset="0"/>
              </a:rPr>
              <a:t>, dilakukan untuk :</a:t>
            </a:r>
          </a:p>
          <a:p>
            <a:pPr>
              <a:lnSpc>
                <a:spcPct val="90000"/>
              </a:lnSpc>
              <a:spcBef>
                <a:spcPct val="0"/>
              </a:spcBef>
              <a:buFontTx/>
              <a:buNone/>
            </a:pPr>
            <a:r>
              <a:rPr lang="id-ID" sz="2000" b="0" noProof="1">
                <a:latin typeface="Times New Roman" panose="02020603050405020304" pitchFamily="18" charset="0"/>
              </a:rPr>
              <a:t>           1). Kontrak pengadaan tunggal </a:t>
            </a:r>
          </a:p>
          <a:p>
            <a:pPr>
              <a:lnSpc>
                <a:spcPct val="90000"/>
              </a:lnSpc>
              <a:spcBef>
                <a:spcPct val="0"/>
              </a:spcBef>
              <a:buFontTx/>
              <a:buNone/>
            </a:pPr>
            <a:r>
              <a:rPr lang="id-ID" sz="2000" b="0" noProof="1">
                <a:latin typeface="Times New Roman" panose="02020603050405020304" pitchFamily="18" charset="0"/>
              </a:rPr>
              <a:t>           2). Kontrak pengadaan bersama</a:t>
            </a:r>
          </a:p>
          <a:p>
            <a:pPr>
              <a:lnSpc>
                <a:spcPct val="90000"/>
              </a:lnSpc>
              <a:spcBef>
                <a:spcPct val="0"/>
              </a:spcBef>
              <a:buFontTx/>
              <a:buNone/>
            </a:pPr>
            <a:r>
              <a:rPr lang="id-ID" sz="2000" b="0" noProof="1">
                <a:latin typeface="Times New Roman" panose="02020603050405020304" pitchFamily="18" charset="0"/>
              </a:rPr>
              <a:t>           3). Kontrak payung (Framework Contract)</a:t>
            </a:r>
          </a:p>
          <a:p>
            <a:pPr>
              <a:lnSpc>
                <a:spcPct val="90000"/>
              </a:lnSpc>
              <a:spcBef>
                <a:spcPct val="0"/>
              </a:spcBef>
              <a:buFontTx/>
              <a:buNone/>
            </a:pPr>
            <a:r>
              <a:rPr lang="id-ID" sz="2000" b="0" noProof="1">
                <a:latin typeface="Times New Roman" panose="02020603050405020304" pitchFamily="18" charset="0"/>
              </a:rPr>
              <a:t>      </a:t>
            </a:r>
            <a:r>
              <a:rPr lang="id-ID" sz="2000" noProof="1">
                <a:latin typeface="Times New Roman" panose="02020603050405020304" pitchFamily="18" charset="0"/>
              </a:rPr>
              <a:t>d.  </a:t>
            </a:r>
            <a:r>
              <a:rPr lang="id-ID" sz="2000" noProof="1">
                <a:solidFill>
                  <a:srgbClr val="0000CC"/>
                </a:solidFill>
                <a:latin typeface="Times New Roman" panose="02020603050405020304" pitchFamily="18" charset="0"/>
              </a:rPr>
              <a:t>Berdasarkan Jenis pekerjaan </a:t>
            </a:r>
          </a:p>
          <a:p>
            <a:pPr>
              <a:lnSpc>
                <a:spcPct val="90000"/>
              </a:lnSpc>
              <a:spcBef>
                <a:spcPct val="0"/>
              </a:spcBef>
              <a:buFontTx/>
              <a:buNone/>
            </a:pPr>
            <a:r>
              <a:rPr lang="id-ID" sz="2000" b="0" noProof="1">
                <a:latin typeface="Times New Roman" panose="02020603050405020304" pitchFamily="18" charset="0"/>
              </a:rPr>
              <a:t>           1).  Kontrak pengadaan pekerjaan tunggal</a:t>
            </a:r>
          </a:p>
          <a:p>
            <a:pPr>
              <a:lnSpc>
                <a:spcPct val="90000"/>
              </a:lnSpc>
              <a:spcBef>
                <a:spcPct val="0"/>
              </a:spcBef>
              <a:buFontTx/>
              <a:buNone/>
            </a:pPr>
            <a:r>
              <a:rPr lang="id-ID" sz="2400" b="0" noProof="1">
                <a:latin typeface="Times New Roman" panose="02020603050405020304" pitchFamily="18" charset="0"/>
              </a:rPr>
              <a:t>         </a:t>
            </a:r>
            <a:r>
              <a:rPr lang="id-ID" sz="2400" noProof="1">
                <a:solidFill>
                  <a:srgbClr val="C00000"/>
                </a:solidFill>
                <a:latin typeface="Times New Roman" panose="02020603050405020304" pitchFamily="18" charset="0"/>
              </a:rPr>
              <a:t>2). Kontrak pengadaan pekerjaan terintegrasi</a:t>
            </a:r>
          </a:p>
          <a:p>
            <a:pPr>
              <a:lnSpc>
                <a:spcPct val="90000"/>
              </a:lnSpc>
              <a:spcBef>
                <a:spcPct val="0"/>
              </a:spcBef>
              <a:buFontTx/>
              <a:buNone/>
            </a:pPr>
            <a:endParaRPr lang="id-ID" sz="2000" b="0" noProof="1">
              <a:solidFill>
                <a:srgbClr val="C00000"/>
              </a:solidFill>
              <a:latin typeface="Times New Roman" panose="02020603050405020304" pitchFamily="18" charset="0"/>
            </a:endParaRPr>
          </a:p>
          <a:p>
            <a:pPr>
              <a:lnSpc>
                <a:spcPct val="90000"/>
              </a:lnSpc>
              <a:spcBef>
                <a:spcPct val="0"/>
              </a:spcBef>
              <a:buFontTx/>
              <a:buNone/>
            </a:pPr>
            <a:endParaRPr lang="id-ID" sz="2400" noProof="1">
              <a:solidFill>
                <a:srgbClr val="C00000"/>
              </a:solidFill>
              <a:latin typeface="Times New Roman" panose="02020603050405020304" pitchFamily="18" charset="0"/>
            </a:endParaRPr>
          </a:p>
        </p:txBody>
      </p:sp>
      <p:sp>
        <p:nvSpPr>
          <p:cNvPr id="96261" name="AutoShape 14">
            <a:hlinkClick r:id="" action="ppaction://hlinkshowjump?jump=firstslide" highlightClick="1"/>
          </p:cNvPr>
          <p:cNvSpPr>
            <a:spLocks noChangeArrowheads="1"/>
          </p:cNvSpPr>
          <p:nvPr/>
        </p:nvSpPr>
        <p:spPr bwMode="auto">
          <a:xfrm>
            <a:off x="8167688" y="6299200"/>
            <a:ext cx="276225" cy="333375"/>
          </a:xfrm>
          <a:prstGeom prst="actionButtonBeginning">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id-ID" sz="2800">
              <a:latin typeface="Comic Sans MS" panose="030F0702030302020204" pitchFamily="66" charset="0"/>
            </a:endParaRPr>
          </a:p>
        </p:txBody>
      </p:sp>
      <p:sp>
        <p:nvSpPr>
          <p:cNvPr id="96262" name="Rectangle 15"/>
          <p:cNvSpPr>
            <a:spLocks noChangeArrowheads="1"/>
          </p:cNvSpPr>
          <p:nvPr/>
        </p:nvSpPr>
        <p:spPr bwMode="auto">
          <a:xfrm>
            <a:off x="409575" y="123825"/>
            <a:ext cx="8396288" cy="704850"/>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id-ID" sz="2400" noProof="1">
                <a:solidFill>
                  <a:schemeClr val="bg1"/>
                </a:solidFill>
                <a:latin typeface="Times New Roman" panose="02020603050405020304" pitchFamily="18" charset="0"/>
              </a:rPr>
              <a:t>PENGADAAN BARANG/JASA (PBJ) PEMERINTAH</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7"/>
          <p:cNvSpPr>
            <a:spLocks noGrp="1" noChangeArrowheads="1"/>
          </p:cNvSpPr>
          <p:nvPr>
            <p:ph type="title"/>
          </p:nvPr>
        </p:nvSpPr>
        <p:spPr>
          <a:xfrm>
            <a:off x="2" y="545126"/>
            <a:ext cx="9143999" cy="677008"/>
          </a:xfrm>
          <a:extLst>
            <a:ext uri="{FAA26D3D-D897-4be2-8F04-BA451C77F1D7}"/>
          </a:extLst>
        </p:spPr>
        <p:txBody>
          <a:bodyPr>
            <a:normAutofit fontScale="90000"/>
          </a:bodyPr>
          <a:lstStyle/>
          <a:p>
            <a:pPr algn="ctr" defTabSz="844083" fontAlgn="auto">
              <a:spcAft>
                <a:spcPts val="0"/>
              </a:spcAft>
              <a:defRPr/>
            </a:pPr>
            <a:r>
              <a:rPr lang="en-US" sz="4154"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Impact" pitchFamily="34" charset="0"/>
              </a:rPr>
              <a:t>INDIKATOR HASIL BELAJAR</a:t>
            </a:r>
            <a:endParaRPr lang="ru-RU" sz="4154"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
        <p:nvSpPr>
          <p:cNvPr id="17414" name="Rectangle 6"/>
          <p:cNvSpPr>
            <a:spLocks noGrp="1" noChangeArrowheads="1"/>
          </p:cNvSpPr>
          <p:nvPr>
            <p:ph idx="1"/>
          </p:nvPr>
        </p:nvSpPr>
        <p:spPr>
          <a:xfrm>
            <a:off x="609600" y="1319213"/>
            <a:ext cx="7848600" cy="4430712"/>
          </a:xfrm>
        </p:spPr>
        <p:txBody>
          <a:bodyPr>
            <a:normAutofit fontScale="92500" lnSpcReduction="10000"/>
          </a:bodyPr>
          <a:lstStyle/>
          <a:p>
            <a:pPr marL="0" indent="0" defTabSz="844083" fontAlgn="auto">
              <a:spcAft>
                <a:spcPts val="0"/>
              </a:spcAft>
              <a:buFont typeface="Arial" panose="020B0604020202020204" pitchFamily="34" charset="0"/>
              <a:buNone/>
              <a:defRPr/>
            </a:pPr>
            <a:r>
              <a:rPr lang="id-ID" sz="2769" b="1" dirty="0" smtClean="0">
                <a:latin typeface="Arial" charset="0"/>
                <a:cs typeface="Arial" charset="0"/>
              </a:rPr>
              <a:t>Setelah pembelajaran </a:t>
            </a:r>
            <a:r>
              <a:rPr lang="id-ID" sz="2769" b="1" dirty="0">
                <a:latin typeface="Arial" charset="0"/>
                <a:cs typeface="Arial" charset="0"/>
              </a:rPr>
              <a:t>ini, peserta diharapkan mampu menjelaskan</a:t>
            </a:r>
            <a:r>
              <a:rPr lang="id-ID" sz="2769" b="1" dirty="0" smtClean="0">
                <a:latin typeface="Arial" charset="0"/>
                <a:cs typeface="Arial" charset="0"/>
              </a:rPr>
              <a:t>: </a:t>
            </a:r>
          </a:p>
          <a:p>
            <a:pPr marL="0" indent="0" defTabSz="844083" fontAlgn="auto">
              <a:spcAft>
                <a:spcPts val="0"/>
              </a:spcAft>
              <a:buFont typeface="Arial" panose="020B0604020202020204" pitchFamily="34" charset="0"/>
              <a:buNone/>
              <a:defRPr/>
            </a:pPr>
            <a:endParaRPr lang="en-US" sz="2769" b="1" dirty="0">
              <a:latin typeface="Arial" charset="0"/>
              <a:cs typeface="Arial" charset="0"/>
            </a:endParaRPr>
          </a:p>
          <a:p>
            <a:pPr marL="474796" indent="-474796" defTabSz="844083" fontAlgn="auto">
              <a:spcAft>
                <a:spcPts val="0"/>
              </a:spcAft>
              <a:buFontTx/>
              <a:buAutoNum type="arabicPeriod"/>
              <a:defRPr/>
            </a:pPr>
            <a:r>
              <a:rPr lang="id-ID" sz="2769" b="1" dirty="0" smtClean="0">
                <a:latin typeface="Arial" charset="0"/>
                <a:cs typeface="Arial" charset="0"/>
              </a:rPr>
              <a:t>Penyusunan </a:t>
            </a:r>
            <a:r>
              <a:rPr lang="id-ID" sz="2769" b="1" dirty="0">
                <a:latin typeface="Arial" charset="0"/>
                <a:cs typeface="Arial" charset="0"/>
              </a:rPr>
              <a:t>dokumen kontrak;</a:t>
            </a:r>
          </a:p>
          <a:p>
            <a:pPr marL="474796" indent="-474796" defTabSz="844083" fontAlgn="auto">
              <a:spcAft>
                <a:spcPts val="0"/>
              </a:spcAft>
              <a:buFontTx/>
              <a:buAutoNum type="arabicPeriod"/>
              <a:defRPr/>
            </a:pPr>
            <a:r>
              <a:rPr lang="id-ID" sz="2769" b="1" dirty="0" smtClean="0">
                <a:latin typeface="Arial" charset="0"/>
                <a:cs typeface="Arial" charset="0"/>
              </a:rPr>
              <a:t>Rancangan </a:t>
            </a:r>
            <a:r>
              <a:rPr lang="id-ID" sz="2769" b="1" dirty="0">
                <a:latin typeface="Arial" charset="0"/>
                <a:cs typeface="Arial" charset="0"/>
              </a:rPr>
              <a:t>surat perjanjian/kontrak;</a:t>
            </a:r>
          </a:p>
          <a:p>
            <a:pPr marL="474796" indent="-474796" defTabSz="844083" fontAlgn="auto">
              <a:spcAft>
                <a:spcPts val="0"/>
              </a:spcAft>
              <a:buFontTx/>
              <a:buAutoNum type="arabicPeriod"/>
              <a:defRPr/>
            </a:pPr>
            <a:r>
              <a:rPr lang="id-ID" sz="2769" b="1" dirty="0" smtClean="0">
                <a:latin typeface="Arial" charset="0"/>
                <a:cs typeface="Arial" charset="0"/>
              </a:rPr>
              <a:t>Daftar </a:t>
            </a:r>
            <a:r>
              <a:rPr lang="id-ID" sz="2769" b="1" dirty="0">
                <a:latin typeface="Arial" charset="0"/>
                <a:cs typeface="Arial" charset="0"/>
              </a:rPr>
              <a:t>kuantitas dan harga;</a:t>
            </a:r>
          </a:p>
          <a:p>
            <a:pPr marL="474796" indent="-474796" defTabSz="844083" fontAlgn="auto">
              <a:spcAft>
                <a:spcPts val="0"/>
              </a:spcAft>
              <a:buFontTx/>
              <a:buAutoNum type="arabicPeriod"/>
              <a:defRPr/>
            </a:pPr>
            <a:r>
              <a:rPr lang="id-ID" sz="2769" b="1" dirty="0" smtClean="0">
                <a:latin typeface="Arial" charset="0"/>
                <a:cs typeface="Arial" charset="0"/>
              </a:rPr>
              <a:t>Syarat </a:t>
            </a:r>
            <a:r>
              <a:rPr lang="id-ID" sz="2769" b="1" dirty="0">
                <a:latin typeface="Arial" charset="0"/>
                <a:cs typeface="Arial" charset="0"/>
              </a:rPr>
              <a:t>– syarat khusus kontrak;</a:t>
            </a:r>
          </a:p>
          <a:p>
            <a:pPr marL="474796" indent="-474796" defTabSz="844083" fontAlgn="auto">
              <a:spcAft>
                <a:spcPts val="0"/>
              </a:spcAft>
              <a:buFontTx/>
              <a:buAutoNum type="arabicPeriod"/>
              <a:defRPr/>
            </a:pPr>
            <a:r>
              <a:rPr lang="id-ID" sz="2769" b="1" dirty="0" smtClean="0">
                <a:latin typeface="Arial" charset="0"/>
                <a:cs typeface="Arial" charset="0"/>
              </a:rPr>
              <a:t>Syarat-syarat </a:t>
            </a:r>
            <a:r>
              <a:rPr lang="id-ID" sz="2769" b="1" dirty="0">
                <a:latin typeface="Arial" charset="0"/>
                <a:cs typeface="Arial" charset="0"/>
              </a:rPr>
              <a:t>umum kontrak;</a:t>
            </a:r>
          </a:p>
          <a:p>
            <a:pPr marL="474796" indent="-474796" defTabSz="844083" fontAlgn="auto">
              <a:spcAft>
                <a:spcPts val="0"/>
              </a:spcAft>
              <a:buFontTx/>
              <a:buAutoNum type="arabicPeriod"/>
              <a:defRPr/>
            </a:pPr>
            <a:r>
              <a:rPr lang="id-ID" sz="2769" b="1" dirty="0" smtClean="0">
                <a:latin typeface="Arial" charset="0"/>
                <a:cs typeface="Arial" charset="0"/>
              </a:rPr>
              <a:t>Spesifikasi </a:t>
            </a:r>
            <a:r>
              <a:rPr lang="id-ID" sz="2769" b="1" dirty="0">
                <a:latin typeface="Arial" charset="0"/>
                <a:cs typeface="Arial" charset="0"/>
              </a:rPr>
              <a:t>Teknis dan Gambar</a:t>
            </a:r>
          </a:p>
          <a:p>
            <a:pPr marL="474796" indent="-474796" defTabSz="844083" fontAlgn="auto">
              <a:spcAft>
                <a:spcPts val="0"/>
              </a:spcAft>
              <a:buFontTx/>
              <a:buAutoNum type="arabicPeriod"/>
              <a:defRPr/>
            </a:pPr>
            <a:r>
              <a:rPr lang="id-ID" sz="2769" b="1" dirty="0" smtClean="0">
                <a:latin typeface="Arial" charset="0"/>
                <a:cs typeface="Arial" charset="0"/>
              </a:rPr>
              <a:t>Dokumen </a:t>
            </a:r>
            <a:r>
              <a:rPr lang="id-ID" sz="2769" b="1" dirty="0">
                <a:latin typeface="Arial" charset="0"/>
                <a:cs typeface="Arial" charset="0"/>
              </a:rPr>
              <a:t>lain</a:t>
            </a:r>
          </a:p>
          <a:p>
            <a:pPr marL="474796" indent="-474796" defTabSz="844083" fontAlgn="auto">
              <a:spcAft>
                <a:spcPts val="0"/>
              </a:spcAft>
              <a:buFontTx/>
              <a:buAutoNum type="arabicPeriod"/>
              <a:defRPr/>
            </a:pPr>
            <a:endParaRPr lang="id-ID" sz="2769" b="1" dirty="0">
              <a:latin typeface="Arial" charset="0"/>
              <a:cs typeface="Arial" charset="0"/>
            </a:endParaRPr>
          </a:p>
          <a:p>
            <a:pPr marL="474796" indent="-474796" defTabSz="844083" fontAlgn="auto">
              <a:spcAft>
                <a:spcPts val="0"/>
              </a:spcAft>
              <a:buFontTx/>
              <a:buAutoNum type="arabicPeriod"/>
              <a:defRPr/>
            </a:pPr>
            <a:endParaRPr lang="id-ID" sz="2769" b="1" dirty="0" smtClean="0">
              <a:latin typeface="Arial" charset="0"/>
              <a:cs typeface="Arial" charset="0"/>
            </a:endParaRPr>
          </a:p>
          <a:p>
            <a:pPr marL="474796" indent="-474796" defTabSz="844083" fontAlgn="auto">
              <a:spcAft>
                <a:spcPts val="0"/>
              </a:spcAft>
              <a:buFontTx/>
              <a:buAutoNum type="arabicPeriod"/>
              <a:defRPr/>
            </a:pPr>
            <a:endParaRPr lang="en-US" sz="2769" b="1" dirty="0">
              <a:latin typeface="Arial" charset="0"/>
              <a:cs typeface="Arial" charset="0"/>
            </a:endParaRPr>
          </a:p>
        </p:txBody>
      </p:sp>
      <p:sp>
        <p:nvSpPr>
          <p:cNvPr id="6" name="Notched Right Arrow 5"/>
          <p:cNvSpPr>
            <a:spLocks noChangeArrowheads="1"/>
          </p:cNvSpPr>
          <p:nvPr/>
        </p:nvSpPr>
        <p:spPr bwMode="auto">
          <a:xfrm>
            <a:off x="6553200" y="6242050"/>
            <a:ext cx="609600" cy="211138"/>
          </a:xfrm>
          <a:prstGeom prst="notchedRightArrow">
            <a:avLst>
              <a:gd name="adj1" fmla="val 50000"/>
              <a:gd name="adj2" fmla="val 50000"/>
            </a:avLst>
          </a:prstGeom>
          <a:solidFill>
            <a:schemeClr val="accent1"/>
          </a:solidFill>
          <a:ln w="25400">
            <a:solidFill>
              <a:srgbClr val="0C8041"/>
            </a:solidFill>
            <a:miter lim="800000"/>
            <a:headEnd/>
            <a:tailEnd/>
          </a:ln>
          <a:effectLst>
            <a:outerShdw sy="23000" kx="-1199993" algn="bl" rotWithShape="0">
              <a:srgbClr val="808080">
                <a:alpha val="20000"/>
              </a:srgbClr>
            </a:outerShdw>
          </a:effectLst>
        </p:spPr>
        <p:txBody>
          <a:bodyPr wrap="none" anchor="ctr"/>
          <a:lstStyle/>
          <a:p>
            <a:pPr algn="ctr" eaLnBrk="1" fontAlgn="auto" hangingPunct="1">
              <a:spcBef>
                <a:spcPts val="0"/>
              </a:spcBef>
              <a:spcAft>
                <a:spcPts val="0"/>
              </a:spcAft>
              <a:defRPr/>
            </a:pPr>
            <a:endParaRPr lang="en-US" sz="1662" b="0" dirty="0">
              <a:solidFill>
                <a:srgbClr val="2F2B20"/>
              </a:solidFill>
              <a:latin typeface="Calibri"/>
              <a:ea typeface="ＭＳ Ｐゴシック" charset="0"/>
            </a:endParaRPr>
          </a:p>
        </p:txBody>
      </p:sp>
      <p:sp>
        <p:nvSpPr>
          <p:cNvPr id="3" name="Date Placeholder 2"/>
          <p:cNvSpPr>
            <a:spLocks noGrp="1"/>
          </p:cNvSpPr>
          <p:nvPr>
            <p:ph type="dt" sz="half" idx="10"/>
          </p:nvPr>
        </p:nvSpPr>
        <p:spPr/>
        <p:txBody>
          <a:bodyPr/>
          <a:lstStyle/>
          <a:p>
            <a:pPr>
              <a:defRPr/>
            </a:pPr>
            <a:endParaRPr lang="en-CA"/>
          </a:p>
        </p:txBody>
      </p:sp>
    </p:spTree>
    <p:extLst>
      <p:ext uri="{BB962C8B-B14F-4D97-AF65-F5344CB8AC3E}">
        <p14:creationId xmlns:p14="http://schemas.microsoft.com/office/powerpoint/2010/main" val="1713521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 calcmode="lin" valueType="num">
                                      <p:cBhvr additive="base">
                                        <p:cTn id="7" dur="500" fill="hold"/>
                                        <p:tgtEl>
                                          <p:spTgt spid="174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4">
                                            <p:txEl>
                                              <p:pRg st="2" end="2"/>
                                            </p:txEl>
                                          </p:spTgt>
                                        </p:tgtEl>
                                        <p:attrNameLst>
                                          <p:attrName>style.visibility</p:attrName>
                                        </p:attrNameLst>
                                      </p:cBhvr>
                                      <p:to>
                                        <p:strVal val="visible"/>
                                      </p:to>
                                    </p:set>
                                    <p:anim calcmode="lin" valueType="num">
                                      <p:cBhvr additive="base">
                                        <p:cTn id="13" dur="500" fill="hold"/>
                                        <p:tgtEl>
                                          <p:spTgt spid="174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4">
                                            <p:txEl>
                                              <p:pRg st="3" end="3"/>
                                            </p:txEl>
                                          </p:spTgt>
                                        </p:tgtEl>
                                        <p:attrNameLst>
                                          <p:attrName>style.visibility</p:attrName>
                                        </p:attrNameLst>
                                      </p:cBhvr>
                                      <p:to>
                                        <p:strVal val="visible"/>
                                      </p:to>
                                    </p:set>
                                    <p:anim calcmode="lin" valueType="num">
                                      <p:cBhvr additive="base">
                                        <p:cTn id="19" dur="500" fill="hold"/>
                                        <p:tgtEl>
                                          <p:spTgt spid="1741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4">
                                            <p:txEl>
                                              <p:pRg st="4" end="4"/>
                                            </p:txEl>
                                          </p:spTgt>
                                        </p:tgtEl>
                                        <p:attrNameLst>
                                          <p:attrName>style.visibility</p:attrName>
                                        </p:attrNameLst>
                                      </p:cBhvr>
                                      <p:to>
                                        <p:strVal val="visible"/>
                                      </p:to>
                                    </p:set>
                                    <p:anim calcmode="lin" valueType="num">
                                      <p:cBhvr additive="base">
                                        <p:cTn id="25" dur="500" fill="hold"/>
                                        <p:tgtEl>
                                          <p:spTgt spid="1741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4">
                                            <p:txEl>
                                              <p:pRg st="5" end="5"/>
                                            </p:txEl>
                                          </p:spTgt>
                                        </p:tgtEl>
                                        <p:attrNameLst>
                                          <p:attrName>style.visibility</p:attrName>
                                        </p:attrNameLst>
                                      </p:cBhvr>
                                      <p:to>
                                        <p:strVal val="visible"/>
                                      </p:to>
                                    </p:set>
                                    <p:anim calcmode="lin" valueType="num">
                                      <p:cBhvr additive="base">
                                        <p:cTn id="31" dur="500" fill="hold"/>
                                        <p:tgtEl>
                                          <p:spTgt spid="1741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4">
                                            <p:txEl>
                                              <p:pRg st="6" end="6"/>
                                            </p:txEl>
                                          </p:spTgt>
                                        </p:tgtEl>
                                        <p:attrNameLst>
                                          <p:attrName>style.visibility</p:attrName>
                                        </p:attrNameLst>
                                      </p:cBhvr>
                                      <p:to>
                                        <p:strVal val="visible"/>
                                      </p:to>
                                    </p:set>
                                    <p:anim calcmode="lin" valueType="num">
                                      <p:cBhvr additive="base">
                                        <p:cTn id="37" dur="500" fill="hold"/>
                                        <p:tgtEl>
                                          <p:spTgt spid="1741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4">
                                            <p:txEl>
                                              <p:pRg st="7" end="7"/>
                                            </p:txEl>
                                          </p:spTgt>
                                        </p:tgtEl>
                                        <p:attrNameLst>
                                          <p:attrName>style.visibility</p:attrName>
                                        </p:attrNameLst>
                                      </p:cBhvr>
                                      <p:to>
                                        <p:strVal val="visible"/>
                                      </p:to>
                                    </p:set>
                                    <p:anim calcmode="lin" valueType="num">
                                      <p:cBhvr additive="base">
                                        <p:cTn id="43" dur="500" fill="hold"/>
                                        <p:tgtEl>
                                          <p:spTgt spid="1741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414">
                                            <p:txEl>
                                              <p:pRg st="8" end="8"/>
                                            </p:txEl>
                                          </p:spTgt>
                                        </p:tgtEl>
                                        <p:attrNameLst>
                                          <p:attrName>style.visibility</p:attrName>
                                        </p:attrNameLst>
                                      </p:cBhvr>
                                      <p:to>
                                        <p:strVal val="visible"/>
                                      </p:to>
                                    </p:set>
                                    <p:anim calcmode="lin" valueType="num">
                                      <p:cBhvr additive="base">
                                        <p:cTn id="49" dur="500" fill="hold"/>
                                        <p:tgtEl>
                                          <p:spTgt spid="1741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414">
                                            <p:txEl>
                                              <p:pRg st="8" end="8"/>
                                            </p:txEl>
                                          </p:spTgt>
                                        </p:tgtEl>
                                        <p:attrNameLst>
                                          <p:attrName>ppt_y</p:attrName>
                                        </p:attrNameLst>
                                      </p:cBhvr>
                                      <p:tavLst>
                                        <p:tav tm="0">
                                          <p:val>
                                            <p:strVal val="1+#ppt_h/2"/>
                                          </p:val>
                                        </p:tav>
                                        <p:tav tm="100000">
                                          <p:val>
                                            <p:strVal val="#ppt_y"/>
                                          </p:val>
                                        </p:tav>
                                      </p:tavLst>
                                    </p:anim>
                                  </p:childTnLst>
                                </p:cTn>
                              </p:par>
                            </p:childTnLst>
                          </p:cTn>
                        </p:par>
                        <p:par>
                          <p:cTn id="51" fill="hold" nodeType="afterGroup">
                            <p:stCondLst>
                              <p:cond delay="500"/>
                            </p:stCondLst>
                            <p:childTnLst>
                              <p:par>
                                <p:cTn id="52" presetID="2" presetClass="entr" presetSubtype="8" fill="hold" grpId="0" nodeType="after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additive="base">
                                        <p:cTn id="54" dur="500" fill="hold"/>
                                        <p:tgtEl>
                                          <p:spTgt spid="6"/>
                                        </p:tgtEl>
                                        <p:attrNameLst>
                                          <p:attrName>ppt_x</p:attrName>
                                        </p:attrNameLst>
                                      </p:cBhvr>
                                      <p:tavLst>
                                        <p:tav tm="0">
                                          <p:val>
                                            <p:strVal val="0-#ppt_w/2"/>
                                          </p:val>
                                        </p:tav>
                                        <p:tav tm="100000">
                                          <p:val>
                                            <p:strVal val="#ppt_x"/>
                                          </p:val>
                                        </p:tav>
                                      </p:tavLst>
                                    </p:anim>
                                    <p:anim calcmode="lin" valueType="num">
                                      <p:cBhvr additive="base">
                                        <p:cTn id="5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838200" y="381000"/>
            <a:ext cx="6934200" cy="931863"/>
          </a:xfrm>
        </p:spPr>
        <p:txBody>
          <a:bodyPr/>
          <a:lstStyle/>
          <a:p>
            <a:pPr algn="l" eaLnBrk="1" hangingPunct="1"/>
            <a:r>
              <a:rPr lang="en-US" sz="3200" b="1" smtClean="0">
                <a:solidFill>
                  <a:srgbClr val="0000CC"/>
                </a:solidFill>
              </a:rPr>
              <a:t>LAYANAN JASA KONSTRUKSI</a:t>
            </a:r>
            <a:br>
              <a:rPr lang="en-US" sz="3200" b="1" smtClean="0">
                <a:solidFill>
                  <a:srgbClr val="0000CC"/>
                </a:solidFill>
              </a:rPr>
            </a:br>
            <a:r>
              <a:rPr lang="en-US" sz="3200" b="1" smtClean="0">
                <a:solidFill>
                  <a:srgbClr val="0000CC"/>
                </a:solidFill>
              </a:rPr>
              <a:t>SECARA TERINTEGRASI</a:t>
            </a:r>
          </a:p>
        </p:txBody>
      </p:sp>
      <p:sp>
        <p:nvSpPr>
          <p:cNvPr id="32771" name="Rectangle 3"/>
          <p:cNvSpPr>
            <a:spLocks noGrp="1" noChangeArrowheads="1"/>
          </p:cNvSpPr>
          <p:nvPr>
            <p:ph idx="1"/>
          </p:nvPr>
        </p:nvSpPr>
        <p:spPr>
          <a:xfrm>
            <a:off x="838200" y="1447800"/>
            <a:ext cx="7772400" cy="5181600"/>
          </a:xfrm>
        </p:spPr>
        <p:txBody>
          <a:bodyPr/>
          <a:lstStyle/>
          <a:p>
            <a:pPr marL="609600" indent="-609600" eaLnBrk="1" hangingPunct="1">
              <a:lnSpc>
                <a:spcPct val="80000"/>
              </a:lnSpc>
              <a:buFontTx/>
              <a:buAutoNum type="arabicPeriod"/>
              <a:defRPr/>
            </a:pPr>
            <a:r>
              <a:rPr lang="en-US" sz="1800" b="1" dirty="0" smtClean="0"/>
              <a:t>LAYANAN JASA KONTRUKSI PADA DASAR DILAKUKAN</a:t>
            </a:r>
          </a:p>
          <a:p>
            <a:pPr marL="609600" indent="-609600" eaLnBrk="1" hangingPunct="1">
              <a:lnSpc>
                <a:spcPct val="80000"/>
              </a:lnSpc>
              <a:buFontTx/>
              <a:buNone/>
              <a:defRPr/>
            </a:pPr>
            <a:r>
              <a:rPr lang="en-US" sz="1800" b="1" dirty="0" smtClean="0"/>
              <a:t>         SECARA TERPISAH YAITU :</a:t>
            </a:r>
          </a:p>
          <a:p>
            <a:pPr marL="609600" indent="-609600" eaLnBrk="1" hangingPunct="1">
              <a:lnSpc>
                <a:spcPct val="80000"/>
              </a:lnSpc>
              <a:buFontTx/>
              <a:buNone/>
              <a:defRPr/>
            </a:pPr>
            <a:r>
              <a:rPr lang="en-US" sz="1800" dirty="0" smtClean="0"/>
              <a:t>         a.  </a:t>
            </a:r>
            <a:r>
              <a:rPr lang="en-US" sz="1800" dirty="0" err="1" smtClean="0"/>
              <a:t>Perencanaan</a:t>
            </a:r>
            <a:r>
              <a:rPr lang="en-US" sz="1800" dirty="0" smtClean="0"/>
              <a:t> </a:t>
            </a:r>
            <a:r>
              <a:rPr lang="en-US" sz="1800" dirty="0" err="1" smtClean="0"/>
              <a:t>konstruksi</a:t>
            </a:r>
            <a:r>
              <a:rPr lang="en-US" sz="1800" dirty="0" smtClean="0"/>
              <a:t>,</a:t>
            </a:r>
          </a:p>
          <a:p>
            <a:pPr marL="609600" indent="-609600" eaLnBrk="1" hangingPunct="1">
              <a:lnSpc>
                <a:spcPct val="80000"/>
              </a:lnSpc>
              <a:buFontTx/>
              <a:buNone/>
              <a:defRPr/>
            </a:pPr>
            <a:r>
              <a:rPr lang="en-US" sz="1800" dirty="0" smtClean="0"/>
              <a:t>         b.  </a:t>
            </a:r>
            <a:r>
              <a:rPr lang="en-US" sz="1800" dirty="0" err="1" smtClean="0"/>
              <a:t>Pelaksanaan</a:t>
            </a:r>
            <a:r>
              <a:rPr lang="en-US" sz="1800" dirty="0" smtClean="0"/>
              <a:t> </a:t>
            </a:r>
            <a:r>
              <a:rPr lang="en-US" sz="1800" dirty="0" err="1" smtClean="0"/>
              <a:t>konstruksi</a:t>
            </a:r>
            <a:r>
              <a:rPr lang="en-US" sz="1800" dirty="0" smtClean="0"/>
              <a:t>, </a:t>
            </a:r>
            <a:r>
              <a:rPr lang="en-US" sz="1800" dirty="0" err="1" smtClean="0"/>
              <a:t>dan</a:t>
            </a:r>
            <a:endParaRPr lang="en-US" sz="1800" dirty="0" smtClean="0"/>
          </a:p>
          <a:p>
            <a:pPr marL="609600" indent="-609600" eaLnBrk="1" hangingPunct="1">
              <a:lnSpc>
                <a:spcPct val="80000"/>
              </a:lnSpc>
              <a:buFontTx/>
              <a:buNone/>
              <a:defRPr/>
            </a:pPr>
            <a:r>
              <a:rPr lang="en-US" sz="1800" dirty="0" smtClean="0"/>
              <a:t>         c.  </a:t>
            </a:r>
            <a:r>
              <a:rPr lang="en-US" sz="1800" dirty="0" err="1" smtClean="0"/>
              <a:t>Pengawasan</a:t>
            </a:r>
            <a:r>
              <a:rPr lang="en-US" sz="1800" dirty="0" smtClean="0"/>
              <a:t> </a:t>
            </a:r>
            <a:r>
              <a:rPr lang="en-US" sz="1800" dirty="0" err="1" smtClean="0"/>
              <a:t>konstruksi</a:t>
            </a:r>
            <a:r>
              <a:rPr lang="en-US" sz="1800" dirty="0" smtClean="0"/>
              <a:t>.</a:t>
            </a:r>
          </a:p>
          <a:p>
            <a:pPr marL="609600" indent="-609600" eaLnBrk="1" hangingPunct="1">
              <a:lnSpc>
                <a:spcPct val="80000"/>
              </a:lnSpc>
              <a:buFontTx/>
              <a:buNone/>
              <a:defRPr/>
            </a:pPr>
            <a:endParaRPr lang="en-US" sz="1800" dirty="0" smtClean="0"/>
          </a:p>
          <a:p>
            <a:pPr marL="0" indent="0" eaLnBrk="1" hangingPunct="1">
              <a:lnSpc>
                <a:spcPct val="80000"/>
              </a:lnSpc>
              <a:buFontTx/>
              <a:buNone/>
              <a:defRPr/>
            </a:pPr>
            <a:r>
              <a:rPr lang="id-ID" sz="1800" dirty="0" smtClean="0"/>
              <a:t>2.      </a:t>
            </a:r>
            <a:r>
              <a:rPr lang="en-US" sz="1800" b="1" dirty="0" smtClean="0"/>
              <a:t>LAYANAN JASA PERENCANAAN, PELAKSANAAN, DAN </a:t>
            </a:r>
          </a:p>
          <a:p>
            <a:pPr marL="609600" indent="-609600" eaLnBrk="1" hangingPunct="1">
              <a:lnSpc>
                <a:spcPct val="80000"/>
              </a:lnSpc>
              <a:buFontTx/>
              <a:buNone/>
              <a:defRPr/>
            </a:pPr>
            <a:r>
              <a:rPr lang="en-US" sz="1800" b="1" dirty="0" smtClean="0"/>
              <a:t>         PENGAWASAN KONSTRUKSI DAPAT </a:t>
            </a:r>
            <a:r>
              <a:rPr lang="en-US" sz="1800" b="1" dirty="0" smtClean="0">
                <a:solidFill>
                  <a:srgbClr val="CC0000"/>
                </a:solidFill>
              </a:rPr>
              <a:t>DILAKUKAN SECARA</a:t>
            </a:r>
          </a:p>
          <a:p>
            <a:pPr marL="609600" indent="-609600" eaLnBrk="1" hangingPunct="1">
              <a:lnSpc>
                <a:spcPct val="80000"/>
              </a:lnSpc>
              <a:buFontTx/>
              <a:buNone/>
              <a:defRPr/>
            </a:pPr>
            <a:r>
              <a:rPr lang="en-US" sz="1800" b="1" dirty="0" smtClean="0">
                <a:solidFill>
                  <a:srgbClr val="CC0000"/>
                </a:solidFill>
              </a:rPr>
              <a:t>      </a:t>
            </a:r>
            <a:r>
              <a:rPr lang="id-ID" sz="1800" b="1" dirty="0" smtClean="0">
                <a:solidFill>
                  <a:srgbClr val="CC0000"/>
                </a:solidFill>
              </a:rPr>
              <a:t>   </a:t>
            </a:r>
            <a:r>
              <a:rPr lang="en-US" sz="1800" b="1" dirty="0" smtClean="0">
                <a:solidFill>
                  <a:srgbClr val="CC0000"/>
                </a:solidFill>
              </a:rPr>
              <a:t>TERINTEGRASI,</a:t>
            </a:r>
            <a:r>
              <a:rPr lang="en-US" sz="1800" dirty="0" smtClean="0"/>
              <a:t> </a:t>
            </a:r>
            <a:r>
              <a:rPr lang="en-US" sz="1800" b="1" dirty="0" smtClean="0"/>
              <a:t>DENGAN MEMPERHATIKAN </a:t>
            </a:r>
            <a:r>
              <a:rPr lang="en-US" sz="1800" dirty="0" smtClean="0"/>
              <a:t>:</a:t>
            </a:r>
          </a:p>
          <a:p>
            <a:pPr marL="609600" indent="-609600" eaLnBrk="1" hangingPunct="1">
              <a:lnSpc>
                <a:spcPct val="80000"/>
              </a:lnSpc>
              <a:buFontTx/>
              <a:buNone/>
              <a:defRPr/>
            </a:pPr>
            <a:r>
              <a:rPr lang="en-US" sz="1800" dirty="0" smtClean="0"/>
              <a:t>          a.  </a:t>
            </a:r>
            <a:r>
              <a:rPr lang="en-US" sz="1800" dirty="0" err="1" smtClean="0"/>
              <a:t>Besaran</a:t>
            </a:r>
            <a:r>
              <a:rPr lang="en-US" sz="1800" dirty="0" smtClean="0"/>
              <a:t> / </a:t>
            </a:r>
            <a:r>
              <a:rPr lang="en-US" sz="1800" dirty="0" err="1" smtClean="0"/>
              <a:t>nilai</a:t>
            </a:r>
            <a:r>
              <a:rPr lang="en-US" sz="1800" dirty="0" smtClean="0"/>
              <a:t> </a:t>
            </a:r>
            <a:r>
              <a:rPr lang="en-US" sz="1800" dirty="0" err="1" smtClean="0"/>
              <a:t>pekerjaan</a:t>
            </a:r>
            <a:endParaRPr lang="en-US" sz="1800" dirty="0" smtClean="0"/>
          </a:p>
          <a:p>
            <a:pPr marL="609600" indent="-609600" eaLnBrk="1" hangingPunct="1">
              <a:lnSpc>
                <a:spcPct val="80000"/>
              </a:lnSpc>
              <a:buFontTx/>
              <a:buNone/>
              <a:defRPr/>
            </a:pPr>
            <a:r>
              <a:rPr lang="en-US" sz="1800" dirty="0" smtClean="0"/>
              <a:t>          b.  </a:t>
            </a:r>
            <a:r>
              <a:rPr lang="en-US" sz="1800" dirty="0" err="1" smtClean="0"/>
              <a:t>Kecanggihan</a:t>
            </a:r>
            <a:r>
              <a:rPr lang="en-US" sz="1800" dirty="0" smtClean="0"/>
              <a:t> </a:t>
            </a:r>
            <a:r>
              <a:rPr lang="en-US" sz="1800" dirty="0" err="1" smtClean="0"/>
              <a:t>teknologinya</a:t>
            </a:r>
            <a:endParaRPr lang="en-US" sz="1800" dirty="0" smtClean="0"/>
          </a:p>
          <a:p>
            <a:pPr marL="609600" indent="-609600" eaLnBrk="1" hangingPunct="1">
              <a:lnSpc>
                <a:spcPct val="80000"/>
              </a:lnSpc>
              <a:buFontTx/>
              <a:buNone/>
              <a:defRPr/>
            </a:pPr>
            <a:r>
              <a:rPr lang="en-US" sz="1800" dirty="0" smtClean="0"/>
              <a:t>          c.  </a:t>
            </a:r>
            <a:r>
              <a:rPr lang="en-US" sz="1800" dirty="0" err="1" smtClean="0"/>
              <a:t>Resiko</a:t>
            </a:r>
            <a:r>
              <a:rPr lang="en-US" sz="1800" dirty="0" smtClean="0"/>
              <a:t> </a:t>
            </a:r>
            <a:r>
              <a:rPr lang="en-US" sz="1800" dirty="0" err="1" smtClean="0"/>
              <a:t>besar</a:t>
            </a:r>
            <a:r>
              <a:rPr lang="en-US" sz="1800" dirty="0" smtClean="0"/>
              <a:t> </a:t>
            </a:r>
            <a:r>
              <a:rPr lang="en-US" sz="1800" dirty="0" err="1" smtClean="0"/>
              <a:t>bagi</a:t>
            </a:r>
            <a:r>
              <a:rPr lang="en-US" sz="1800" dirty="0" smtClean="0"/>
              <a:t> </a:t>
            </a:r>
            <a:r>
              <a:rPr lang="en-US" sz="1800" dirty="0" err="1" smtClean="0"/>
              <a:t>para</a:t>
            </a:r>
            <a:r>
              <a:rPr lang="en-US" sz="1800" dirty="0" smtClean="0"/>
              <a:t> </a:t>
            </a:r>
            <a:r>
              <a:rPr lang="en-US" sz="1800" dirty="0" err="1" smtClean="0"/>
              <a:t>pihak</a:t>
            </a:r>
            <a:r>
              <a:rPr lang="en-US" sz="1800" dirty="0" smtClean="0"/>
              <a:t> / </a:t>
            </a:r>
            <a:r>
              <a:rPr lang="en-US" sz="1800" dirty="0" err="1" smtClean="0"/>
              <a:t>kepentingan</a:t>
            </a:r>
            <a:r>
              <a:rPr lang="en-US" sz="1800" dirty="0" smtClean="0"/>
              <a:t> </a:t>
            </a:r>
            <a:r>
              <a:rPr lang="en-US" sz="1800" dirty="0" err="1" smtClean="0"/>
              <a:t>umum</a:t>
            </a:r>
            <a:r>
              <a:rPr lang="en-US" sz="1800" dirty="0" smtClean="0"/>
              <a:t>.</a:t>
            </a:r>
          </a:p>
          <a:p>
            <a:pPr marL="609600" indent="-609600" eaLnBrk="1" hangingPunct="1">
              <a:lnSpc>
                <a:spcPct val="80000"/>
              </a:lnSpc>
              <a:buFontTx/>
              <a:buNone/>
              <a:defRPr/>
            </a:pPr>
            <a:endParaRPr lang="en-US" sz="1800" dirty="0" smtClean="0"/>
          </a:p>
          <a:p>
            <a:pPr marL="609600" indent="-609600" eaLnBrk="1" hangingPunct="1">
              <a:lnSpc>
                <a:spcPct val="80000"/>
              </a:lnSpc>
              <a:buFontTx/>
              <a:buAutoNum type="arabicPeriod" startAt="3"/>
              <a:defRPr/>
            </a:pPr>
            <a:r>
              <a:rPr lang="en-US" sz="1800" b="1" dirty="0" smtClean="0"/>
              <a:t>PENGGABUNGAN KETIGA FUNGSI DIKENAL SEBAGAI </a:t>
            </a:r>
          </a:p>
          <a:p>
            <a:pPr marL="609600" indent="-609600" eaLnBrk="1" hangingPunct="1">
              <a:lnSpc>
                <a:spcPct val="80000"/>
              </a:lnSpc>
              <a:buFontTx/>
              <a:buNone/>
              <a:defRPr/>
            </a:pPr>
            <a:r>
              <a:rPr lang="en-US" sz="1800" dirty="0" smtClean="0"/>
              <a:t>          </a:t>
            </a:r>
            <a:r>
              <a:rPr lang="en-US" sz="1800" b="1" dirty="0" smtClean="0">
                <a:solidFill>
                  <a:srgbClr val="CC0000"/>
                </a:solidFill>
              </a:rPr>
              <a:t>GABUNGAN PERENCANAAN, PENGADAAN BARANG, DAN </a:t>
            </a:r>
          </a:p>
          <a:p>
            <a:pPr marL="609600" indent="-609600" eaLnBrk="1" hangingPunct="1">
              <a:lnSpc>
                <a:spcPct val="80000"/>
              </a:lnSpc>
              <a:buFontTx/>
              <a:buNone/>
              <a:defRPr/>
            </a:pPr>
            <a:r>
              <a:rPr lang="en-US" sz="1800" b="1" dirty="0" smtClean="0">
                <a:solidFill>
                  <a:srgbClr val="CC0000"/>
                </a:solidFill>
              </a:rPr>
              <a:t>       </a:t>
            </a:r>
            <a:r>
              <a:rPr lang="id-ID" sz="1800" b="1" dirty="0" smtClean="0">
                <a:solidFill>
                  <a:srgbClr val="CC0000"/>
                </a:solidFill>
              </a:rPr>
              <a:t>   </a:t>
            </a:r>
            <a:r>
              <a:rPr lang="en-US" sz="1800" b="1" dirty="0" smtClean="0">
                <a:solidFill>
                  <a:srgbClr val="CC0000"/>
                </a:solidFill>
              </a:rPr>
              <a:t>PEMBANGUNAN FISIK </a:t>
            </a:r>
            <a:r>
              <a:rPr lang="en-US" sz="2000" b="1" dirty="0" smtClean="0">
                <a:solidFill>
                  <a:srgbClr val="0000CC"/>
                </a:solidFill>
              </a:rPr>
              <a:t>(</a:t>
            </a:r>
            <a:r>
              <a:rPr lang="id-ID" sz="2000" b="1" dirty="0" smtClean="0">
                <a:solidFill>
                  <a:srgbClr val="0000CC"/>
                </a:solidFill>
              </a:rPr>
              <a:t>E</a:t>
            </a:r>
            <a:r>
              <a:rPr lang="en-US" sz="2000" b="1" dirty="0" err="1" smtClean="0">
                <a:solidFill>
                  <a:srgbClr val="0000CC"/>
                </a:solidFill>
              </a:rPr>
              <a:t>ngineering</a:t>
            </a:r>
            <a:r>
              <a:rPr lang="en-US" sz="2000" b="1" dirty="0" smtClean="0">
                <a:solidFill>
                  <a:srgbClr val="0000CC"/>
                </a:solidFill>
              </a:rPr>
              <a:t>, </a:t>
            </a:r>
            <a:r>
              <a:rPr lang="id-ID" sz="2000" b="1" dirty="0" smtClean="0">
                <a:solidFill>
                  <a:srgbClr val="0000CC"/>
                </a:solidFill>
              </a:rPr>
              <a:t>P</a:t>
            </a:r>
            <a:r>
              <a:rPr lang="en-US" sz="2000" b="1" dirty="0" err="1" smtClean="0">
                <a:solidFill>
                  <a:srgbClr val="0000CC"/>
                </a:solidFill>
              </a:rPr>
              <a:t>rocurement</a:t>
            </a:r>
            <a:r>
              <a:rPr lang="en-US" sz="2000" b="1" dirty="0" smtClean="0">
                <a:solidFill>
                  <a:srgbClr val="0000CC"/>
                </a:solidFill>
              </a:rPr>
              <a:t>, and   </a:t>
            </a:r>
            <a:endParaRPr lang="id-ID" sz="2000" b="1" dirty="0" smtClean="0">
              <a:solidFill>
                <a:srgbClr val="0000CC"/>
              </a:solidFill>
            </a:endParaRPr>
          </a:p>
          <a:p>
            <a:pPr marL="609600" indent="-609600" eaLnBrk="1" hangingPunct="1">
              <a:lnSpc>
                <a:spcPct val="80000"/>
              </a:lnSpc>
              <a:buFontTx/>
              <a:buNone/>
              <a:defRPr/>
            </a:pPr>
            <a:r>
              <a:rPr lang="id-ID" sz="2000" b="1" dirty="0">
                <a:solidFill>
                  <a:srgbClr val="0000CC"/>
                </a:solidFill>
              </a:rPr>
              <a:t> </a:t>
            </a:r>
            <a:r>
              <a:rPr lang="id-ID" sz="2000" b="1" dirty="0" smtClean="0">
                <a:solidFill>
                  <a:srgbClr val="0000CC"/>
                </a:solidFill>
              </a:rPr>
              <a:t>        </a:t>
            </a:r>
            <a:r>
              <a:rPr lang="id-ID" sz="2000" b="1" dirty="0">
                <a:solidFill>
                  <a:srgbClr val="0000CC"/>
                </a:solidFill>
              </a:rPr>
              <a:t>C</a:t>
            </a:r>
            <a:r>
              <a:rPr lang="en-US" sz="2000" b="1" dirty="0" err="1" smtClean="0">
                <a:solidFill>
                  <a:srgbClr val="0000CC"/>
                </a:solidFill>
              </a:rPr>
              <a:t>ostruction</a:t>
            </a:r>
            <a:r>
              <a:rPr lang="en-US" sz="2000" b="1" dirty="0" smtClean="0">
                <a:solidFill>
                  <a:srgbClr val="0000CC"/>
                </a:solidFill>
              </a:rPr>
              <a:t>) </a:t>
            </a:r>
            <a:r>
              <a:rPr lang="en-US" sz="2000" b="1" dirty="0" err="1" smtClean="0">
                <a:solidFill>
                  <a:srgbClr val="0000CC"/>
                </a:solidFill>
              </a:rPr>
              <a:t>atau</a:t>
            </a:r>
            <a:r>
              <a:rPr lang="en-US" sz="2000" b="1" dirty="0" smtClean="0">
                <a:solidFill>
                  <a:srgbClr val="0000CC"/>
                </a:solidFill>
              </a:rPr>
              <a:t> GABUNGAN PERENCANAAN DAN</a:t>
            </a:r>
            <a:r>
              <a:rPr lang="id-ID" sz="2000" b="1" dirty="0" smtClean="0">
                <a:solidFill>
                  <a:srgbClr val="0000CC"/>
                </a:solidFill>
              </a:rPr>
              <a:t> </a:t>
            </a:r>
          </a:p>
          <a:p>
            <a:pPr marL="609600" indent="-609600" eaLnBrk="1" hangingPunct="1">
              <a:lnSpc>
                <a:spcPct val="80000"/>
              </a:lnSpc>
              <a:buFontTx/>
              <a:buNone/>
              <a:defRPr/>
            </a:pPr>
            <a:r>
              <a:rPr lang="id-ID" sz="2000" b="1" dirty="0">
                <a:solidFill>
                  <a:srgbClr val="0000CC"/>
                </a:solidFill>
              </a:rPr>
              <a:t> </a:t>
            </a:r>
            <a:r>
              <a:rPr lang="id-ID" sz="2000" b="1" dirty="0" smtClean="0">
                <a:solidFill>
                  <a:srgbClr val="0000CC"/>
                </a:solidFill>
              </a:rPr>
              <a:t>       </a:t>
            </a:r>
            <a:r>
              <a:rPr lang="en-US" sz="2000" b="1" dirty="0" smtClean="0">
                <a:solidFill>
                  <a:srgbClr val="0000CC"/>
                </a:solidFill>
              </a:rPr>
              <a:t> PEMBANGUNAN (</a:t>
            </a:r>
            <a:r>
              <a:rPr lang="id-ID" sz="2000" b="1" dirty="0" smtClean="0">
                <a:solidFill>
                  <a:srgbClr val="0000CC"/>
                </a:solidFill>
              </a:rPr>
              <a:t>D</a:t>
            </a:r>
            <a:r>
              <a:rPr lang="en-US" sz="2000" b="1" dirty="0" err="1" smtClean="0">
                <a:solidFill>
                  <a:srgbClr val="0000CC"/>
                </a:solidFill>
              </a:rPr>
              <a:t>esign</a:t>
            </a:r>
            <a:r>
              <a:rPr lang="en-US" sz="2000" b="1" dirty="0" smtClean="0">
                <a:solidFill>
                  <a:srgbClr val="0000CC"/>
                </a:solidFill>
              </a:rPr>
              <a:t> and </a:t>
            </a:r>
            <a:r>
              <a:rPr lang="id-ID" sz="2000" b="1" dirty="0" smtClean="0">
                <a:solidFill>
                  <a:srgbClr val="0000CC"/>
                </a:solidFill>
              </a:rPr>
              <a:t>B</a:t>
            </a:r>
            <a:r>
              <a:rPr lang="en-US" sz="2000" b="1" dirty="0" err="1" smtClean="0">
                <a:solidFill>
                  <a:srgbClr val="0000CC"/>
                </a:solidFill>
              </a:rPr>
              <a:t>uild</a:t>
            </a:r>
            <a:r>
              <a:rPr lang="en-US" sz="2000" b="1" dirty="0" smtClean="0">
                <a:solidFill>
                  <a:srgbClr val="0000CC"/>
                </a:solidFill>
              </a:rPr>
              <a:t>).</a:t>
            </a:r>
          </a:p>
          <a:p>
            <a:pPr marL="609600" indent="-609600" eaLnBrk="1" hangingPunct="1">
              <a:lnSpc>
                <a:spcPct val="80000"/>
              </a:lnSpc>
              <a:buFontTx/>
              <a:buNone/>
              <a:defRPr/>
            </a:pPr>
            <a:endParaRPr lang="en-US" sz="1800" b="1" dirty="0" smtClean="0">
              <a:solidFill>
                <a:srgbClr val="CC0000"/>
              </a:solidFill>
            </a:endParaRPr>
          </a:p>
          <a:p>
            <a:pPr marL="609600" indent="-609600" eaLnBrk="1" hangingPunct="1">
              <a:lnSpc>
                <a:spcPct val="80000"/>
              </a:lnSpc>
              <a:buFontTx/>
              <a:buNone/>
              <a:defRPr/>
            </a:pPr>
            <a:endParaRPr lang="en-US" sz="1800" b="1" dirty="0" smtClean="0">
              <a:solidFill>
                <a:srgbClr val="CC0000"/>
              </a:solidFill>
            </a:endParaRPr>
          </a:p>
          <a:p>
            <a:pPr marL="609600" indent="-609600" eaLnBrk="1" hangingPunct="1">
              <a:lnSpc>
                <a:spcPct val="80000"/>
              </a:lnSpc>
              <a:buFontTx/>
              <a:buNone/>
              <a:defRPr/>
            </a:pPr>
            <a:endParaRPr lang="en-US" sz="1800" b="1" dirty="0" smtClean="0">
              <a:solidFill>
                <a:srgbClr val="CC0000"/>
              </a:solidFill>
            </a:endParaRPr>
          </a:p>
          <a:p>
            <a:pPr marL="609600" indent="-609600" eaLnBrk="1" hangingPunct="1">
              <a:lnSpc>
                <a:spcPct val="80000"/>
              </a:lnSpc>
              <a:buFontTx/>
              <a:buNone/>
              <a:defRPr/>
            </a:pPr>
            <a:r>
              <a:rPr lang="en-US" sz="700" b="1" dirty="0" smtClean="0">
                <a:solidFill>
                  <a:schemeClr val="folHlink"/>
                </a:solidFill>
              </a:rPr>
              <a:t>	</a:t>
            </a:r>
          </a:p>
          <a:p>
            <a:pPr marL="609600" indent="-609600" eaLnBrk="1" hangingPunct="1">
              <a:lnSpc>
                <a:spcPct val="80000"/>
              </a:lnSpc>
              <a:buFontTx/>
              <a:buNone/>
              <a:defRPr/>
            </a:pPr>
            <a:r>
              <a:rPr lang="en-US" sz="700" dirty="0" smtClean="0"/>
              <a:t>	.               </a:t>
            </a:r>
            <a:br>
              <a:rPr lang="en-US" sz="700" dirty="0" smtClean="0"/>
            </a:br>
            <a:r>
              <a:rPr lang="en-US" sz="1000" dirty="0" smtClean="0"/>
              <a:t>                                            </a:t>
            </a:r>
          </a:p>
          <a:p>
            <a:pPr marL="2209800" lvl="4" indent="-381000" eaLnBrk="1" hangingPunct="1">
              <a:lnSpc>
                <a:spcPct val="80000"/>
              </a:lnSpc>
              <a:buFontTx/>
              <a:buNone/>
              <a:defRPr/>
            </a:pPr>
            <a:endParaRPr lang="en-US" sz="1000" dirty="0" smtClean="0"/>
          </a:p>
          <a:p>
            <a:pPr marL="609600" indent="-609600" eaLnBrk="1" hangingPunct="1">
              <a:lnSpc>
                <a:spcPct val="80000"/>
              </a:lnSpc>
              <a:buFontTx/>
              <a:buNone/>
              <a:defRPr/>
            </a:pPr>
            <a:r>
              <a:rPr lang="en-US" sz="700" dirty="0" smtClean="0"/>
              <a:t>	</a:t>
            </a:r>
          </a:p>
          <a:p>
            <a:pPr marL="2209800" lvl="4" indent="-381000" eaLnBrk="1" hangingPunct="1">
              <a:lnSpc>
                <a:spcPct val="80000"/>
              </a:lnSpc>
              <a:buFontTx/>
              <a:buNone/>
              <a:defRPr/>
            </a:pPr>
            <a:endParaRPr lang="en-US" sz="1000" dirty="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idx="1"/>
          </p:nvPr>
        </p:nvSpPr>
        <p:spPr>
          <a:xfrm>
            <a:off x="609600" y="990600"/>
            <a:ext cx="7772400" cy="5334000"/>
          </a:xfrm>
        </p:spPr>
        <p:txBody>
          <a:bodyPr/>
          <a:lstStyle/>
          <a:p>
            <a:pPr marL="609600" indent="-609600" eaLnBrk="1" hangingPunct="1">
              <a:lnSpc>
                <a:spcPct val="80000"/>
              </a:lnSpc>
              <a:buFontTx/>
              <a:buAutoNum type="arabicPeriod" startAt="4"/>
            </a:pPr>
            <a:r>
              <a:rPr lang="en-US" sz="1800" b="1" smtClean="0"/>
              <a:t>PEMILIHAN PENYEDIA JASA PEKERJAAN TERINTEGTRASI</a:t>
            </a:r>
          </a:p>
          <a:p>
            <a:pPr marL="609600" indent="-609600" eaLnBrk="1" hangingPunct="1">
              <a:lnSpc>
                <a:spcPct val="80000"/>
              </a:lnSpc>
              <a:buFontTx/>
              <a:buNone/>
            </a:pPr>
            <a:r>
              <a:rPr lang="en-US" sz="1800" smtClean="0"/>
              <a:t>          DILAKUKAN </a:t>
            </a:r>
            <a:r>
              <a:rPr lang="en-US" sz="1800" b="1" smtClean="0">
                <a:solidFill>
                  <a:srgbClr val="CC0000"/>
                </a:solidFill>
              </a:rPr>
              <a:t>DENGAN CARA PELELANGAN TERBATAS</a:t>
            </a:r>
            <a:r>
              <a:rPr lang="en-US" sz="1800" smtClean="0"/>
              <a:t>.</a:t>
            </a:r>
          </a:p>
          <a:p>
            <a:pPr marL="609600" indent="-609600" eaLnBrk="1" hangingPunct="1">
              <a:lnSpc>
                <a:spcPct val="80000"/>
              </a:lnSpc>
              <a:buFontTx/>
              <a:buNone/>
            </a:pPr>
            <a:r>
              <a:rPr lang="en-US" sz="1800" smtClean="0"/>
              <a:t>          </a:t>
            </a:r>
            <a:r>
              <a:rPr lang="en-US" sz="2400" smtClean="0"/>
              <a:t>(mengacu pada pasal 10,  PP No. 29 Tahun 2000).</a:t>
            </a:r>
          </a:p>
          <a:p>
            <a:pPr marL="609600" indent="-609600" eaLnBrk="1" hangingPunct="1">
              <a:lnSpc>
                <a:spcPct val="80000"/>
              </a:lnSpc>
              <a:buFontTx/>
              <a:buNone/>
            </a:pPr>
            <a:endParaRPr lang="en-US" sz="1800" smtClean="0"/>
          </a:p>
          <a:p>
            <a:pPr marL="609600" indent="-609600" eaLnBrk="1" hangingPunct="1">
              <a:lnSpc>
                <a:spcPct val="80000"/>
              </a:lnSpc>
              <a:buFontTx/>
              <a:buNone/>
            </a:pPr>
            <a:r>
              <a:rPr lang="en-US" sz="1800" smtClean="0"/>
              <a:t>5.       </a:t>
            </a:r>
            <a:r>
              <a:rPr lang="en-US" sz="1800" b="1" smtClean="0"/>
              <a:t>KRITERIA PEKERJAAN YANG DAPAT DILAKUKAN SECARA TERINTEGRASI </a:t>
            </a:r>
            <a:r>
              <a:rPr lang="id-ID" sz="1800" b="1" smtClean="0"/>
              <a:t>UMUMNYA </a:t>
            </a:r>
            <a:r>
              <a:rPr lang="en-US" sz="1800" b="1" smtClean="0"/>
              <a:t>ADALAH : </a:t>
            </a:r>
          </a:p>
          <a:p>
            <a:pPr marL="609600" indent="-609600" eaLnBrk="1" hangingPunct="1">
              <a:lnSpc>
                <a:spcPct val="80000"/>
              </a:lnSpc>
              <a:buFontTx/>
              <a:buNone/>
            </a:pPr>
            <a:r>
              <a:rPr lang="en-US" sz="1800" smtClean="0"/>
              <a:t>          </a:t>
            </a:r>
            <a:r>
              <a:rPr lang="en-US" sz="2000" smtClean="0"/>
              <a:t>a.  </a:t>
            </a:r>
            <a:r>
              <a:rPr lang="id-ID" sz="2000" smtClean="0"/>
              <a:t> </a:t>
            </a:r>
            <a:r>
              <a:rPr lang="en-US" sz="2000" smtClean="0"/>
              <a:t>Pekerjaan yang bersifat kompleks</a:t>
            </a:r>
          </a:p>
          <a:p>
            <a:pPr marL="609600" indent="-609600" eaLnBrk="1" hangingPunct="1">
              <a:lnSpc>
                <a:spcPct val="80000"/>
              </a:lnSpc>
              <a:buFontTx/>
              <a:buNone/>
            </a:pPr>
            <a:r>
              <a:rPr lang="en-US" sz="2000" smtClean="0"/>
              <a:t>         b.  </a:t>
            </a:r>
            <a:r>
              <a:rPr lang="id-ID" sz="2000" smtClean="0"/>
              <a:t> </a:t>
            </a:r>
            <a:r>
              <a:rPr lang="en-US" sz="2000" smtClean="0"/>
              <a:t>Teknologi tinggi</a:t>
            </a:r>
          </a:p>
          <a:p>
            <a:pPr marL="609600" indent="-609600" eaLnBrk="1" hangingPunct="1">
              <a:lnSpc>
                <a:spcPct val="80000"/>
              </a:lnSpc>
              <a:buFontTx/>
              <a:buNone/>
            </a:pPr>
            <a:r>
              <a:rPr lang="en-US" sz="2000" smtClean="0"/>
              <a:t>         c.   Mempunyai resiko tinggi</a:t>
            </a:r>
          </a:p>
          <a:p>
            <a:pPr marL="609600" indent="-609600" eaLnBrk="1" hangingPunct="1">
              <a:lnSpc>
                <a:spcPct val="80000"/>
              </a:lnSpc>
              <a:buFontTx/>
              <a:buNone/>
            </a:pPr>
            <a:r>
              <a:rPr lang="en-US" sz="2000" smtClean="0"/>
              <a:t>         d.   Nilai besar</a:t>
            </a:r>
            <a:endParaRPr lang="id-ID" sz="2000" smtClean="0"/>
          </a:p>
          <a:p>
            <a:pPr marL="609600" indent="-609600" eaLnBrk="1" hangingPunct="1">
              <a:lnSpc>
                <a:spcPct val="80000"/>
              </a:lnSpc>
              <a:buFontTx/>
              <a:buNone/>
            </a:pPr>
            <a:r>
              <a:rPr lang="id-ID" sz="2000" smtClean="0"/>
              <a:t>         Namun ada contoh sederhana pek.terintegrasi adalah: </a:t>
            </a:r>
          </a:p>
          <a:p>
            <a:pPr marL="609600" indent="-609600" eaLnBrk="1" hangingPunct="1">
              <a:lnSpc>
                <a:spcPct val="80000"/>
              </a:lnSpc>
              <a:buFontTx/>
              <a:buNone/>
            </a:pPr>
            <a:r>
              <a:rPr lang="id-ID" sz="2000" smtClean="0"/>
              <a:t>         pembelian / pembangunan rumah ke dan oleh pengembang.</a:t>
            </a:r>
            <a:endParaRPr lang="en-US" sz="2000" smtClean="0"/>
          </a:p>
          <a:p>
            <a:pPr marL="609600" indent="-609600" eaLnBrk="1" hangingPunct="1">
              <a:lnSpc>
                <a:spcPct val="80000"/>
              </a:lnSpc>
              <a:buFontTx/>
              <a:buNone/>
            </a:pPr>
            <a:endParaRPr lang="en-US" sz="2000" smtClean="0"/>
          </a:p>
          <a:p>
            <a:pPr marL="609600" indent="-609600" eaLnBrk="1" hangingPunct="1">
              <a:lnSpc>
                <a:spcPct val="80000"/>
              </a:lnSpc>
              <a:buFontTx/>
              <a:buNone/>
            </a:pPr>
            <a:r>
              <a:rPr lang="en-US" sz="1800" smtClean="0"/>
              <a:t>6.      </a:t>
            </a:r>
            <a:r>
              <a:rPr lang="id-ID" sz="1800" smtClean="0"/>
              <a:t> </a:t>
            </a:r>
            <a:r>
              <a:rPr lang="en-US" sz="1800" smtClean="0"/>
              <a:t>KETENTUAN DAN SYARAT – SYARAT PEKERJAAN YANG DAPAT DILAKUKAN SECARA TERINTEGRASI </a:t>
            </a:r>
            <a:r>
              <a:rPr lang="en-US" sz="1800" b="1" smtClean="0">
                <a:solidFill>
                  <a:srgbClr val="0000CC"/>
                </a:solidFill>
              </a:rPr>
              <a:t>DIATUR LEBIH LANJUT DENGAN KEPUTUSAN MENTERI YANG BERTANGGUNG JAWAB BIDANG KONSTRUKSI. </a:t>
            </a:r>
          </a:p>
          <a:p>
            <a:pPr marL="609600" indent="-609600" eaLnBrk="1" hangingPunct="1">
              <a:lnSpc>
                <a:spcPct val="80000"/>
              </a:lnSpc>
              <a:buFontTx/>
              <a:buNone/>
            </a:pPr>
            <a:r>
              <a:rPr lang="en-US" sz="1800" b="1" smtClean="0">
                <a:solidFill>
                  <a:srgbClr val="CC0000"/>
                </a:solidFill>
              </a:rPr>
              <a:t>          </a:t>
            </a:r>
            <a:r>
              <a:rPr lang="id-ID" sz="2400" b="1" smtClean="0">
                <a:solidFill>
                  <a:srgbClr val="CC0000"/>
                </a:solidFill>
              </a:rPr>
              <a:t>( LIHAT PERMEN PU NO. 1</a:t>
            </a:r>
            <a:r>
              <a:rPr lang="en-US" sz="2400" b="1" smtClean="0">
                <a:solidFill>
                  <a:srgbClr val="CC0000"/>
                </a:solidFill>
              </a:rPr>
              <a:t>9</a:t>
            </a:r>
            <a:r>
              <a:rPr lang="id-ID" sz="2400" b="1" smtClean="0">
                <a:solidFill>
                  <a:srgbClr val="CC0000"/>
                </a:solidFill>
              </a:rPr>
              <a:t> TAHUN 201</a:t>
            </a:r>
            <a:r>
              <a:rPr lang="en-US" sz="2400" b="1" smtClean="0">
                <a:solidFill>
                  <a:srgbClr val="CC0000"/>
                </a:solidFill>
              </a:rPr>
              <a:t>5</a:t>
            </a:r>
            <a:r>
              <a:rPr lang="id-ID" sz="2400" b="1" smtClean="0">
                <a:solidFill>
                  <a:srgbClr val="CC0000"/>
                </a:solidFill>
              </a:rPr>
              <a:t> )</a:t>
            </a:r>
            <a:endParaRPr lang="en-US" sz="2400" b="1" smtClean="0">
              <a:solidFill>
                <a:srgbClr val="CC0000"/>
              </a:solidFill>
            </a:endParaRPr>
          </a:p>
          <a:p>
            <a:pPr marL="609600" indent="-609600" eaLnBrk="1" hangingPunct="1">
              <a:lnSpc>
                <a:spcPct val="80000"/>
              </a:lnSpc>
              <a:buFontTx/>
              <a:buNone/>
            </a:pPr>
            <a:endParaRPr lang="en-US" sz="1800" b="1" smtClean="0">
              <a:solidFill>
                <a:srgbClr val="CC0000"/>
              </a:solidFill>
            </a:endParaRPr>
          </a:p>
          <a:p>
            <a:pPr marL="609600" indent="-609600" eaLnBrk="1" hangingPunct="1">
              <a:lnSpc>
                <a:spcPct val="80000"/>
              </a:lnSpc>
              <a:buFontTx/>
              <a:buNone/>
            </a:pPr>
            <a:endParaRPr lang="en-US" sz="1800" b="1" smtClean="0">
              <a:solidFill>
                <a:srgbClr val="CC0000"/>
              </a:solidFill>
            </a:endParaRPr>
          </a:p>
          <a:p>
            <a:pPr marL="609600" indent="-609600" eaLnBrk="1" hangingPunct="1">
              <a:lnSpc>
                <a:spcPct val="80000"/>
              </a:lnSpc>
              <a:buFontTx/>
              <a:buNone/>
            </a:pPr>
            <a:endParaRPr lang="en-US" sz="1800" b="1" smtClean="0">
              <a:solidFill>
                <a:srgbClr val="CC0000"/>
              </a:solidFill>
            </a:endParaRPr>
          </a:p>
          <a:p>
            <a:pPr marL="609600" indent="-609600" eaLnBrk="1" hangingPunct="1">
              <a:lnSpc>
                <a:spcPct val="80000"/>
              </a:lnSpc>
              <a:buFontTx/>
              <a:buNone/>
            </a:pPr>
            <a:r>
              <a:rPr lang="en-US" sz="700" b="1" smtClean="0">
                <a:solidFill>
                  <a:schemeClr val="folHlink"/>
                </a:solidFill>
              </a:rPr>
              <a:t>	</a:t>
            </a:r>
          </a:p>
          <a:p>
            <a:pPr marL="609600" indent="-609600" eaLnBrk="1" hangingPunct="1">
              <a:lnSpc>
                <a:spcPct val="80000"/>
              </a:lnSpc>
              <a:buFontTx/>
              <a:buNone/>
            </a:pPr>
            <a:r>
              <a:rPr lang="en-US" sz="700" smtClean="0"/>
              <a:t>	.               </a:t>
            </a:r>
            <a:br>
              <a:rPr lang="en-US" sz="700" smtClean="0"/>
            </a:br>
            <a:r>
              <a:rPr lang="en-US" sz="1000" smtClean="0"/>
              <a:t>                                            </a:t>
            </a:r>
          </a:p>
          <a:p>
            <a:pPr marL="2209800" lvl="4" indent="-381000" eaLnBrk="1" hangingPunct="1">
              <a:lnSpc>
                <a:spcPct val="80000"/>
              </a:lnSpc>
              <a:buFontTx/>
              <a:buNone/>
            </a:pPr>
            <a:endParaRPr lang="en-US" sz="1000" smtClean="0"/>
          </a:p>
          <a:p>
            <a:pPr marL="609600" indent="-609600" eaLnBrk="1" hangingPunct="1">
              <a:lnSpc>
                <a:spcPct val="80000"/>
              </a:lnSpc>
              <a:buFontTx/>
              <a:buNone/>
            </a:pPr>
            <a:r>
              <a:rPr lang="en-US" sz="700" smtClean="0"/>
              <a:t>	</a:t>
            </a:r>
          </a:p>
          <a:p>
            <a:pPr marL="2209800" lvl="4" indent="-381000" eaLnBrk="1" hangingPunct="1">
              <a:lnSpc>
                <a:spcPct val="80000"/>
              </a:lnSpc>
              <a:buFontTx/>
              <a:buNone/>
            </a:pPr>
            <a:endParaRPr lang="en-US" sz="10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Box 1"/>
          <p:cNvSpPr txBox="1">
            <a:spLocks noChangeArrowheads="1"/>
          </p:cNvSpPr>
          <p:nvPr/>
        </p:nvSpPr>
        <p:spPr bwMode="auto">
          <a:xfrm>
            <a:off x="788988" y="2514600"/>
            <a:ext cx="75263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id-ID" sz="4000">
                <a:latin typeface="Comic Sans MS" panose="030F0702030302020204" pitchFamily="66" charset="0"/>
              </a:rPr>
              <a:t>PEMBUATAN SURAT PERJANJIAN (KONTRAK)</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381000" y="762000"/>
            <a:ext cx="8229600" cy="931863"/>
          </a:xfrm>
        </p:spPr>
        <p:txBody>
          <a:bodyPr/>
          <a:lstStyle/>
          <a:p>
            <a:pPr eaLnBrk="1" hangingPunct="1"/>
            <a:r>
              <a:rPr lang="en-US" sz="3600" b="1" smtClean="0">
                <a:solidFill>
                  <a:srgbClr val="0000CC"/>
                </a:solidFill>
              </a:rPr>
              <a:t>PE</a:t>
            </a:r>
            <a:r>
              <a:rPr lang="id-ID" sz="3600" b="1" smtClean="0">
                <a:solidFill>
                  <a:srgbClr val="0000CC"/>
                </a:solidFill>
              </a:rPr>
              <a:t>MBUATAN </a:t>
            </a:r>
            <a:r>
              <a:rPr lang="en-US" sz="3600" b="1" smtClean="0">
                <a:solidFill>
                  <a:srgbClr val="0000CC"/>
                </a:solidFill>
              </a:rPr>
              <a:t> </a:t>
            </a:r>
            <a:r>
              <a:rPr lang="id-ID" sz="3600" b="1" smtClean="0">
                <a:solidFill>
                  <a:srgbClr val="0000CC"/>
                </a:solidFill>
              </a:rPr>
              <a:t>SURAT </a:t>
            </a:r>
            <a:br>
              <a:rPr lang="id-ID" sz="3600" b="1" smtClean="0">
                <a:solidFill>
                  <a:srgbClr val="0000CC"/>
                </a:solidFill>
              </a:rPr>
            </a:br>
            <a:r>
              <a:rPr lang="id-ID" sz="3600" b="1" smtClean="0">
                <a:solidFill>
                  <a:srgbClr val="0000CC"/>
                </a:solidFill>
              </a:rPr>
              <a:t>PERJANJIAN (</a:t>
            </a:r>
            <a:r>
              <a:rPr lang="en-US" sz="3600" b="1" smtClean="0">
                <a:solidFill>
                  <a:srgbClr val="0000CC"/>
                </a:solidFill>
              </a:rPr>
              <a:t>KONTRAK</a:t>
            </a:r>
            <a:r>
              <a:rPr lang="id-ID" sz="3600" b="1" smtClean="0">
                <a:solidFill>
                  <a:srgbClr val="0000CC"/>
                </a:solidFill>
              </a:rPr>
              <a:t>)</a:t>
            </a:r>
            <a:endParaRPr lang="en-US" sz="3600" b="1" smtClean="0">
              <a:solidFill>
                <a:srgbClr val="0000CC"/>
              </a:solidFill>
            </a:endParaRPr>
          </a:p>
        </p:txBody>
      </p:sp>
      <p:sp>
        <p:nvSpPr>
          <p:cNvPr id="104451" name="Rectangle 3"/>
          <p:cNvSpPr>
            <a:spLocks noGrp="1" noChangeArrowheads="1"/>
          </p:cNvSpPr>
          <p:nvPr>
            <p:ph type="body" idx="1"/>
          </p:nvPr>
        </p:nvSpPr>
        <p:spPr>
          <a:xfrm>
            <a:off x="838200" y="1676400"/>
            <a:ext cx="7772400" cy="4114800"/>
          </a:xfrm>
        </p:spPr>
        <p:txBody>
          <a:bodyPr/>
          <a:lstStyle/>
          <a:p>
            <a:pPr marL="609600" indent="-609600" eaLnBrk="1" hangingPunct="1">
              <a:lnSpc>
                <a:spcPct val="80000"/>
              </a:lnSpc>
              <a:buFontTx/>
              <a:buNone/>
            </a:pPr>
            <a:endParaRPr lang="en-US" sz="2000" smtClean="0"/>
          </a:p>
          <a:p>
            <a:pPr marL="609600" indent="-609600" eaLnBrk="1" hangingPunct="1">
              <a:lnSpc>
                <a:spcPct val="80000"/>
              </a:lnSpc>
              <a:buFontTx/>
              <a:buNone/>
            </a:pPr>
            <a:r>
              <a:rPr lang="en-US" sz="2000" b="1" smtClean="0"/>
              <a:t> </a:t>
            </a:r>
            <a:r>
              <a:rPr lang="id-ID" b="1" smtClean="0">
                <a:solidFill>
                  <a:srgbClr val="990000"/>
                </a:solidFill>
              </a:rPr>
              <a:t>  </a:t>
            </a:r>
            <a:r>
              <a:rPr lang="en-US" b="1" smtClean="0">
                <a:solidFill>
                  <a:srgbClr val="990000"/>
                </a:solidFill>
              </a:rPr>
              <a:t> KERANGKA KONTRAK</a:t>
            </a:r>
          </a:p>
          <a:p>
            <a:pPr marL="609600" indent="-609600" eaLnBrk="1" hangingPunct="1">
              <a:lnSpc>
                <a:spcPct val="80000"/>
              </a:lnSpc>
              <a:buFontTx/>
              <a:buNone/>
            </a:pPr>
            <a:endParaRPr lang="en-US" sz="2000" b="1" smtClean="0">
              <a:solidFill>
                <a:srgbClr val="990000"/>
              </a:solidFill>
            </a:endParaRPr>
          </a:p>
          <a:p>
            <a:pPr marL="609600" indent="-609600" eaLnBrk="1" hangingPunct="1">
              <a:lnSpc>
                <a:spcPct val="80000"/>
              </a:lnSpc>
              <a:buFontTx/>
              <a:buNone/>
            </a:pPr>
            <a:r>
              <a:rPr lang="en-US" sz="2000" smtClean="0"/>
              <a:t>	 </a:t>
            </a:r>
            <a:r>
              <a:rPr lang="en-US" sz="2000" b="1" smtClean="0"/>
              <a:t>A.  BAGIAN PENDAHULUAN</a:t>
            </a:r>
          </a:p>
          <a:p>
            <a:pPr marL="609600" indent="-609600" eaLnBrk="1" hangingPunct="1">
              <a:lnSpc>
                <a:spcPct val="80000"/>
              </a:lnSpc>
              <a:buFontTx/>
              <a:buNone/>
            </a:pPr>
            <a:endParaRPr lang="en-US" sz="1600" b="1" smtClean="0"/>
          </a:p>
          <a:p>
            <a:pPr marL="609600" indent="-609600" eaLnBrk="1" hangingPunct="1">
              <a:lnSpc>
                <a:spcPct val="80000"/>
              </a:lnSpc>
              <a:buFontTx/>
              <a:buNone/>
            </a:pPr>
            <a:r>
              <a:rPr lang="en-US" sz="1600" smtClean="0"/>
              <a:t>	  </a:t>
            </a:r>
            <a:r>
              <a:rPr lang="en-US" sz="2000" b="1" smtClean="0"/>
              <a:t>B.  ISI KONTRAK</a:t>
            </a:r>
            <a:r>
              <a:rPr lang="en-US" sz="2000" smtClean="0"/>
              <a:t> ( </a:t>
            </a:r>
            <a:r>
              <a:rPr lang="id-ID" sz="2000" smtClean="0"/>
              <a:t>P</a:t>
            </a:r>
            <a:r>
              <a:rPr lang="en-US" sz="2000" smtClean="0"/>
              <a:t>ara pihak,</a:t>
            </a:r>
            <a:r>
              <a:rPr lang="id-ID" sz="2000" smtClean="0"/>
              <a:t> P</a:t>
            </a:r>
            <a:r>
              <a:rPr lang="en-US" sz="2000" smtClean="0"/>
              <a:t>okok pekerjaan,</a:t>
            </a:r>
            <a:r>
              <a:rPr lang="id-ID" sz="2000" smtClean="0"/>
              <a:t> H</a:t>
            </a:r>
            <a:r>
              <a:rPr lang="en-US" sz="2000" smtClean="0"/>
              <a:t>ak/</a:t>
            </a:r>
          </a:p>
          <a:p>
            <a:pPr marL="609600" indent="-609600" eaLnBrk="1" hangingPunct="1">
              <a:lnSpc>
                <a:spcPct val="80000"/>
              </a:lnSpc>
              <a:buFontTx/>
              <a:buNone/>
            </a:pPr>
            <a:r>
              <a:rPr lang="en-US" sz="2000" smtClean="0"/>
              <a:t>                </a:t>
            </a:r>
            <a:r>
              <a:rPr lang="id-ID" sz="2000" smtClean="0"/>
              <a:t>K</a:t>
            </a:r>
            <a:r>
              <a:rPr lang="en-US" sz="2000" smtClean="0"/>
              <a:t>ewajiban,</a:t>
            </a:r>
            <a:r>
              <a:rPr lang="id-ID" sz="2000" smtClean="0"/>
              <a:t> N</a:t>
            </a:r>
            <a:r>
              <a:rPr lang="en-US" sz="2000" smtClean="0"/>
              <a:t>ilai kontrak,</a:t>
            </a:r>
            <a:r>
              <a:rPr lang="id-ID" sz="2000" smtClean="0"/>
              <a:t> S</a:t>
            </a:r>
            <a:r>
              <a:rPr lang="en-US" sz="2000" smtClean="0"/>
              <a:t>pesifikasi teknis, </a:t>
            </a:r>
            <a:r>
              <a:rPr lang="id-ID" sz="2000" smtClean="0"/>
              <a:t>J</a:t>
            </a:r>
            <a:r>
              <a:rPr lang="en-US" sz="2000" smtClean="0"/>
              <a:t>angka </a:t>
            </a:r>
          </a:p>
          <a:p>
            <a:pPr marL="609600" indent="-609600" eaLnBrk="1" hangingPunct="1">
              <a:lnSpc>
                <a:spcPct val="80000"/>
              </a:lnSpc>
              <a:buFontTx/>
              <a:buNone/>
            </a:pPr>
            <a:r>
              <a:rPr lang="en-US" sz="2000" smtClean="0"/>
              <a:t>                waktu,</a:t>
            </a:r>
            <a:r>
              <a:rPr lang="id-ID" sz="2000" smtClean="0"/>
              <a:t> J</a:t>
            </a:r>
            <a:r>
              <a:rPr lang="en-US" sz="2000" smtClean="0"/>
              <a:t>aminan kualitas,</a:t>
            </a:r>
            <a:r>
              <a:rPr lang="id-ID" sz="2000" smtClean="0"/>
              <a:t> C</a:t>
            </a:r>
            <a:r>
              <a:rPr lang="en-US" sz="2000" smtClean="0"/>
              <a:t>idera janji dan </a:t>
            </a:r>
            <a:r>
              <a:rPr lang="id-ID" sz="2000" smtClean="0"/>
              <a:t>S</a:t>
            </a:r>
            <a:r>
              <a:rPr lang="en-US" sz="2000" smtClean="0"/>
              <a:t>anksi</a:t>
            </a:r>
          </a:p>
          <a:p>
            <a:pPr marL="609600" indent="-609600" eaLnBrk="1" hangingPunct="1">
              <a:lnSpc>
                <a:spcPct val="80000"/>
              </a:lnSpc>
              <a:buFontTx/>
              <a:buNone/>
            </a:pPr>
            <a:r>
              <a:rPr lang="en-US" sz="2000" smtClean="0"/>
              <a:t>                </a:t>
            </a:r>
            <a:r>
              <a:rPr lang="id-ID" sz="2000" smtClean="0"/>
              <a:t>P</a:t>
            </a:r>
            <a:r>
              <a:rPr lang="en-US" sz="2000" smtClean="0"/>
              <a:t>emutusan kontrak </a:t>
            </a:r>
            <a:r>
              <a:rPr lang="id-ID" sz="2000" smtClean="0"/>
              <a:t>secara </a:t>
            </a:r>
            <a:r>
              <a:rPr lang="en-US" sz="2000" smtClean="0"/>
              <a:t>sepihak,</a:t>
            </a:r>
            <a:r>
              <a:rPr lang="id-ID" sz="2000" smtClean="0"/>
              <a:t> K</a:t>
            </a:r>
            <a:r>
              <a:rPr lang="en-US" sz="2000" smtClean="0"/>
              <a:t>eadaan</a:t>
            </a:r>
            <a:r>
              <a:rPr lang="id-ID" sz="2000" smtClean="0"/>
              <a:t> </a:t>
            </a:r>
            <a:r>
              <a:rPr lang="en-US" sz="2000" smtClean="0"/>
              <a:t>memaksa,</a:t>
            </a:r>
          </a:p>
          <a:p>
            <a:pPr marL="609600" indent="-609600" eaLnBrk="1" hangingPunct="1">
              <a:lnSpc>
                <a:spcPct val="80000"/>
              </a:lnSpc>
              <a:buFontTx/>
              <a:buNone/>
            </a:pPr>
            <a:r>
              <a:rPr lang="en-US" sz="2000" smtClean="0"/>
              <a:t>                </a:t>
            </a:r>
            <a:r>
              <a:rPr lang="id-ID" sz="2000" smtClean="0"/>
              <a:t>K</a:t>
            </a:r>
            <a:r>
              <a:rPr lang="en-US" sz="2000" smtClean="0"/>
              <a:t>egagalan pelaksanaan,</a:t>
            </a:r>
            <a:r>
              <a:rPr lang="id-ID" sz="2000" smtClean="0"/>
              <a:t> Penyelesaian p</a:t>
            </a:r>
            <a:r>
              <a:rPr lang="en-US" sz="2000" smtClean="0"/>
              <a:t>erselisihan</a:t>
            </a:r>
            <a:r>
              <a:rPr lang="id-ID" sz="2000" smtClean="0"/>
              <a:t> )</a:t>
            </a:r>
            <a:r>
              <a:rPr lang="en-US" sz="1800" smtClean="0"/>
              <a:t>.</a:t>
            </a:r>
            <a:r>
              <a:rPr lang="en-US" sz="1600" smtClean="0"/>
              <a:t>      </a:t>
            </a:r>
          </a:p>
          <a:p>
            <a:pPr marL="609600" indent="-609600" eaLnBrk="1" hangingPunct="1">
              <a:lnSpc>
                <a:spcPct val="80000"/>
              </a:lnSpc>
              <a:buFontTx/>
              <a:buNone/>
            </a:pPr>
            <a:r>
              <a:rPr lang="en-US" sz="1600" smtClean="0"/>
              <a:t>       </a:t>
            </a:r>
          </a:p>
          <a:p>
            <a:pPr marL="609600" indent="-609600" eaLnBrk="1" hangingPunct="1">
              <a:lnSpc>
                <a:spcPct val="80000"/>
              </a:lnSpc>
              <a:buFontTx/>
              <a:buNone/>
            </a:pPr>
            <a:r>
              <a:rPr lang="en-US" sz="1600" smtClean="0"/>
              <a:t>            </a:t>
            </a:r>
            <a:r>
              <a:rPr lang="en-US" sz="2000" b="1" smtClean="0"/>
              <a:t>C.  PENUTUP </a:t>
            </a:r>
          </a:p>
          <a:p>
            <a:pPr marL="609600" indent="-609600" eaLnBrk="1" hangingPunct="1">
              <a:lnSpc>
                <a:spcPct val="80000"/>
              </a:lnSpc>
              <a:buFontTx/>
              <a:buNone/>
            </a:pPr>
            <a:endParaRPr lang="en-US" sz="2000" b="1" smtClean="0"/>
          </a:p>
          <a:p>
            <a:pPr marL="609600" indent="-609600" eaLnBrk="1" hangingPunct="1">
              <a:lnSpc>
                <a:spcPct val="80000"/>
              </a:lnSpc>
              <a:buFontTx/>
              <a:buNone/>
            </a:pPr>
            <a:r>
              <a:rPr lang="en-US" sz="2000" b="1" smtClean="0"/>
              <a:t>       D</a:t>
            </a:r>
            <a:r>
              <a:rPr lang="en-US" sz="2000" b="1" smtClean="0">
                <a:solidFill>
                  <a:schemeClr val="tx2"/>
                </a:solidFill>
              </a:rPr>
              <a:t>. </a:t>
            </a:r>
            <a:r>
              <a:rPr lang="en-US" sz="2000" b="1" smtClean="0"/>
              <a:t>LAMPIRAN KONTRAK</a:t>
            </a:r>
          </a:p>
          <a:p>
            <a:pPr marL="609600" indent="-609600" eaLnBrk="1" hangingPunct="1">
              <a:lnSpc>
                <a:spcPct val="80000"/>
              </a:lnSpc>
              <a:buFontTx/>
              <a:buNone/>
            </a:pPr>
            <a:endParaRPr lang="en-US" sz="2000" b="1" smtClean="0">
              <a:solidFill>
                <a:schemeClr val="tx2"/>
              </a:solidFill>
            </a:endParaRPr>
          </a:p>
          <a:p>
            <a:pPr marL="609600" indent="-609600" eaLnBrk="1" hangingPunct="1">
              <a:lnSpc>
                <a:spcPct val="80000"/>
              </a:lnSpc>
              <a:buFontTx/>
              <a:buAutoNum type="arabicPeriod"/>
            </a:pPr>
            <a:endParaRPr lang="en-US" sz="1600" b="1" smtClean="0">
              <a:solidFill>
                <a:schemeClr val="tx2"/>
              </a:solidFill>
            </a:endParaRPr>
          </a:p>
          <a:p>
            <a:pPr marL="609600" indent="-609600" eaLnBrk="1" hangingPunct="1">
              <a:lnSpc>
                <a:spcPct val="80000"/>
              </a:lnSpc>
              <a:buFontTx/>
              <a:buNone/>
            </a:pPr>
            <a:endParaRPr lang="en-US" sz="1600" smtClean="0"/>
          </a:p>
          <a:p>
            <a:pPr marL="609600" indent="-609600" eaLnBrk="1" hangingPunct="1">
              <a:lnSpc>
                <a:spcPct val="80000"/>
              </a:lnSpc>
              <a:buFontTx/>
              <a:buAutoNum type="arabicPeriod"/>
            </a:pPr>
            <a:endParaRPr lang="en-US" sz="2000" smtClean="0"/>
          </a:p>
          <a:p>
            <a:pPr marL="609600" indent="-609600" eaLnBrk="1" hangingPunct="1">
              <a:lnSpc>
                <a:spcPct val="80000"/>
              </a:lnSpc>
              <a:buFontTx/>
              <a:buAutoNum type="arabicPeriod"/>
            </a:pPr>
            <a:endParaRPr lang="en-US" sz="2000" smtClean="0"/>
          </a:p>
          <a:p>
            <a:pPr marL="609600" indent="-609600" eaLnBrk="1" hangingPunct="1">
              <a:lnSpc>
                <a:spcPct val="80000"/>
              </a:lnSpc>
              <a:buFontTx/>
              <a:buAutoNum type="arabicPeriod"/>
            </a:pPr>
            <a:endParaRPr lang="en-US" sz="2000" smtClean="0"/>
          </a:p>
          <a:p>
            <a:pPr marL="609600" indent="-609600" eaLnBrk="1" hangingPunct="1">
              <a:lnSpc>
                <a:spcPct val="80000"/>
              </a:lnSpc>
              <a:buFontTx/>
              <a:buAutoNum type="arabicPeriod"/>
            </a:pPr>
            <a:endParaRPr lang="en-US" sz="20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228600" y="685800"/>
            <a:ext cx="8229600" cy="931863"/>
          </a:xfrm>
        </p:spPr>
        <p:txBody>
          <a:bodyPr/>
          <a:lstStyle/>
          <a:p>
            <a:pPr eaLnBrk="1" hangingPunct="1"/>
            <a:r>
              <a:rPr lang="en-US" sz="3600" b="1" smtClean="0">
                <a:solidFill>
                  <a:srgbClr val="0000CC"/>
                </a:solidFill>
              </a:rPr>
              <a:t>PE</a:t>
            </a:r>
            <a:r>
              <a:rPr lang="id-ID" sz="3600" b="1" smtClean="0">
                <a:solidFill>
                  <a:srgbClr val="0000CC"/>
                </a:solidFill>
              </a:rPr>
              <a:t>MBUATAN </a:t>
            </a:r>
            <a:r>
              <a:rPr lang="en-US" sz="3600" b="1" smtClean="0">
                <a:solidFill>
                  <a:srgbClr val="0000CC"/>
                </a:solidFill>
              </a:rPr>
              <a:t> </a:t>
            </a:r>
            <a:r>
              <a:rPr lang="id-ID" sz="3600" b="1" smtClean="0">
                <a:solidFill>
                  <a:srgbClr val="0000CC"/>
                </a:solidFill>
              </a:rPr>
              <a:t>SURAT </a:t>
            </a:r>
            <a:br>
              <a:rPr lang="id-ID" sz="3600" b="1" smtClean="0">
                <a:solidFill>
                  <a:srgbClr val="0000CC"/>
                </a:solidFill>
              </a:rPr>
            </a:br>
            <a:r>
              <a:rPr lang="id-ID" sz="3600" b="1" smtClean="0">
                <a:solidFill>
                  <a:srgbClr val="0000CC"/>
                </a:solidFill>
              </a:rPr>
              <a:t>PERJANJIAN (</a:t>
            </a:r>
            <a:r>
              <a:rPr lang="en-US" sz="3600" b="1" smtClean="0">
                <a:solidFill>
                  <a:srgbClr val="0000CC"/>
                </a:solidFill>
              </a:rPr>
              <a:t>KONTRAK</a:t>
            </a:r>
            <a:r>
              <a:rPr lang="id-ID" sz="3600" b="1" smtClean="0">
                <a:solidFill>
                  <a:srgbClr val="0000CC"/>
                </a:solidFill>
              </a:rPr>
              <a:t>)</a:t>
            </a:r>
            <a:endParaRPr lang="en-US" sz="3600" b="1" smtClean="0">
              <a:solidFill>
                <a:srgbClr val="0000CC"/>
              </a:solidFill>
            </a:endParaRPr>
          </a:p>
        </p:txBody>
      </p:sp>
      <p:sp>
        <p:nvSpPr>
          <p:cNvPr id="32771" name="Rectangle 3"/>
          <p:cNvSpPr>
            <a:spLocks noGrp="1" noChangeArrowheads="1"/>
          </p:cNvSpPr>
          <p:nvPr>
            <p:ph type="body" idx="1"/>
          </p:nvPr>
        </p:nvSpPr>
        <p:spPr>
          <a:xfrm>
            <a:off x="609600" y="1828800"/>
            <a:ext cx="8153400" cy="4724400"/>
          </a:xfrm>
        </p:spPr>
        <p:txBody>
          <a:bodyPr/>
          <a:lstStyle/>
          <a:p>
            <a:pPr marL="0" indent="0" eaLnBrk="1" hangingPunct="1">
              <a:buFontTx/>
              <a:buNone/>
              <a:defRPr/>
            </a:pPr>
            <a:r>
              <a:rPr lang="id-ID" sz="2800" b="1" dirty="0" smtClean="0"/>
              <a:t>    A.  </a:t>
            </a:r>
            <a:r>
              <a:rPr lang="en-US" sz="2800" b="1" dirty="0" smtClean="0"/>
              <a:t>PENDAHULUAN</a:t>
            </a:r>
          </a:p>
          <a:p>
            <a:pPr marL="609600" indent="-609600" eaLnBrk="1" hangingPunct="1">
              <a:buFontTx/>
              <a:buNone/>
              <a:defRPr/>
            </a:pPr>
            <a:r>
              <a:rPr lang="en-US" sz="2800" dirty="0" smtClean="0"/>
              <a:t>     </a:t>
            </a:r>
            <a:r>
              <a:rPr lang="id-ID" sz="2800" dirty="0" smtClean="0"/>
              <a:t>      </a:t>
            </a:r>
            <a:r>
              <a:rPr lang="en-US" sz="2800" dirty="0" smtClean="0"/>
              <a:t> </a:t>
            </a:r>
            <a:r>
              <a:rPr lang="en-US" sz="2400" b="1" dirty="0" smtClean="0"/>
              <a:t>1. </a:t>
            </a:r>
            <a:r>
              <a:rPr lang="en-US" sz="2400" b="1" dirty="0" err="1" smtClean="0"/>
              <a:t>Pembukaan</a:t>
            </a:r>
            <a:endParaRPr lang="en-US" sz="2400" b="1" dirty="0" smtClean="0"/>
          </a:p>
          <a:p>
            <a:pPr marL="609600" indent="-609600" eaLnBrk="1" hangingPunct="1">
              <a:buFontTx/>
              <a:buNone/>
              <a:defRPr/>
            </a:pPr>
            <a:r>
              <a:rPr lang="en-US" sz="2000" dirty="0" smtClean="0"/>
              <a:t>            </a:t>
            </a:r>
            <a:r>
              <a:rPr lang="id-ID" sz="2000" dirty="0" smtClean="0"/>
              <a:t>        </a:t>
            </a:r>
            <a:r>
              <a:rPr lang="en-US" sz="2000" dirty="0" smtClean="0"/>
              <a:t>  a.  </a:t>
            </a:r>
            <a:r>
              <a:rPr lang="en-US" sz="2000" dirty="0" err="1" smtClean="0"/>
              <a:t>Sebutan</a:t>
            </a:r>
            <a:r>
              <a:rPr lang="en-US" sz="2000" dirty="0" smtClean="0"/>
              <a:t> </a:t>
            </a:r>
            <a:r>
              <a:rPr lang="en-US" sz="2000" dirty="0" err="1" smtClean="0"/>
              <a:t>atau</a:t>
            </a:r>
            <a:r>
              <a:rPr lang="en-US" sz="2000" dirty="0" smtClean="0"/>
              <a:t> </a:t>
            </a:r>
            <a:r>
              <a:rPr lang="en-US" sz="2000" dirty="0" err="1" smtClean="0"/>
              <a:t>Nama</a:t>
            </a:r>
            <a:r>
              <a:rPr lang="en-US" sz="2000" dirty="0" smtClean="0"/>
              <a:t> </a:t>
            </a:r>
            <a:r>
              <a:rPr lang="en-US" sz="2000" dirty="0" err="1" smtClean="0"/>
              <a:t>Kontrak</a:t>
            </a:r>
            <a:endParaRPr lang="en-US" sz="2000" dirty="0" smtClean="0"/>
          </a:p>
          <a:p>
            <a:pPr marL="609600" indent="-609600" eaLnBrk="1" hangingPunct="1">
              <a:buFontTx/>
              <a:buNone/>
              <a:defRPr/>
            </a:pPr>
            <a:r>
              <a:rPr lang="en-US" sz="2000" dirty="0" smtClean="0"/>
              <a:t>              </a:t>
            </a:r>
            <a:r>
              <a:rPr lang="id-ID" sz="2000" dirty="0" smtClean="0"/>
              <a:t>        </a:t>
            </a:r>
            <a:r>
              <a:rPr lang="en-US" sz="2000" dirty="0" smtClean="0"/>
              <a:t>b.  </a:t>
            </a:r>
            <a:r>
              <a:rPr lang="en-US" sz="2000" dirty="0" err="1" smtClean="0"/>
              <a:t>Tanggal</a:t>
            </a:r>
            <a:r>
              <a:rPr lang="en-US" sz="2000" dirty="0" smtClean="0"/>
              <a:t> </a:t>
            </a:r>
            <a:r>
              <a:rPr lang="en-US" sz="2000" dirty="0" err="1" smtClean="0"/>
              <a:t>kontrak</a:t>
            </a:r>
            <a:r>
              <a:rPr lang="en-US" sz="2000" dirty="0" smtClean="0"/>
              <a:t> / </a:t>
            </a:r>
            <a:r>
              <a:rPr lang="en-US" sz="2000" dirty="0" err="1" smtClean="0"/>
              <a:t>Perjanjian</a:t>
            </a:r>
            <a:r>
              <a:rPr lang="en-US" sz="2000" dirty="0" smtClean="0"/>
              <a:t> </a:t>
            </a:r>
            <a:r>
              <a:rPr lang="en-US" sz="2000" dirty="0" err="1" smtClean="0"/>
              <a:t>dibuat</a:t>
            </a:r>
            <a:endParaRPr lang="en-US" sz="2000" dirty="0" smtClean="0"/>
          </a:p>
          <a:p>
            <a:pPr marL="609600" indent="-609600" eaLnBrk="1" hangingPunct="1">
              <a:buFontTx/>
              <a:buNone/>
              <a:defRPr/>
            </a:pPr>
            <a:r>
              <a:rPr lang="en-US" sz="2000" dirty="0" smtClean="0"/>
              <a:t>              </a:t>
            </a:r>
            <a:r>
              <a:rPr lang="id-ID" sz="2000" dirty="0" smtClean="0"/>
              <a:t>        </a:t>
            </a:r>
            <a:r>
              <a:rPr lang="en-US" sz="2000" dirty="0" smtClean="0"/>
              <a:t>c.  </a:t>
            </a:r>
            <a:r>
              <a:rPr lang="en-US" sz="2000" dirty="0" err="1" smtClean="0"/>
              <a:t>Tempat</a:t>
            </a:r>
            <a:r>
              <a:rPr lang="en-US" sz="2000" dirty="0" smtClean="0"/>
              <a:t> </a:t>
            </a:r>
            <a:r>
              <a:rPr lang="en-US" sz="2000" dirty="0" err="1" smtClean="0"/>
              <a:t>dibuat</a:t>
            </a:r>
            <a:r>
              <a:rPr lang="en-US" sz="2000" dirty="0" smtClean="0"/>
              <a:t> / </a:t>
            </a:r>
            <a:r>
              <a:rPr lang="en-US" sz="2000" dirty="0" err="1" smtClean="0"/>
              <a:t>ditandatangani</a:t>
            </a:r>
            <a:endParaRPr lang="en-US" sz="2000" dirty="0" smtClean="0"/>
          </a:p>
          <a:p>
            <a:pPr marL="609600" indent="-609600" eaLnBrk="1" hangingPunct="1">
              <a:buFontTx/>
              <a:buNone/>
              <a:defRPr/>
            </a:pPr>
            <a:endParaRPr lang="en-US" sz="2000" dirty="0" smtClean="0"/>
          </a:p>
          <a:p>
            <a:pPr marL="609600" indent="-609600" eaLnBrk="1" hangingPunct="1">
              <a:buFontTx/>
              <a:buNone/>
              <a:defRPr/>
            </a:pPr>
            <a:r>
              <a:rPr lang="en-US" sz="2400" dirty="0" smtClean="0"/>
              <a:t>       </a:t>
            </a:r>
            <a:r>
              <a:rPr lang="id-ID" sz="2400" dirty="0" smtClean="0"/>
              <a:t>      </a:t>
            </a:r>
            <a:r>
              <a:rPr lang="en-US" sz="2400" b="1" dirty="0" smtClean="0"/>
              <a:t>2. </a:t>
            </a:r>
            <a:r>
              <a:rPr lang="en-US" sz="2400" b="1" dirty="0" err="1" smtClean="0"/>
              <a:t>Pencantuman</a:t>
            </a:r>
            <a:r>
              <a:rPr lang="en-US" sz="2400" b="1" dirty="0" smtClean="0"/>
              <a:t> </a:t>
            </a:r>
            <a:r>
              <a:rPr lang="en-US" sz="2400" b="1" dirty="0" err="1" smtClean="0"/>
              <a:t>identitas</a:t>
            </a:r>
            <a:endParaRPr lang="en-US" sz="2400" b="1" dirty="0" smtClean="0"/>
          </a:p>
          <a:p>
            <a:pPr marL="609600" indent="-609600" eaLnBrk="1" hangingPunct="1">
              <a:buFontTx/>
              <a:buNone/>
              <a:defRPr/>
            </a:pPr>
            <a:r>
              <a:rPr lang="en-US" sz="2000" dirty="0" smtClean="0"/>
              <a:t>             </a:t>
            </a:r>
            <a:r>
              <a:rPr lang="id-ID" sz="2000" dirty="0" smtClean="0"/>
              <a:t>       </a:t>
            </a:r>
            <a:r>
              <a:rPr lang="en-US" sz="2000" dirty="0" smtClean="0"/>
              <a:t> a.  Para </a:t>
            </a:r>
            <a:r>
              <a:rPr lang="en-US" sz="2000" dirty="0" err="1" smtClean="0"/>
              <a:t>pihak</a:t>
            </a:r>
            <a:r>
              <a:rPr lang="en-US" sz="2000" dirty="0" smtClean="0"/>
              <a:t> </a:t>
            </a:r>
            <a:r>
              <a:rPr lang="en-US" sz="2000" dirty="0" err="1" smtClean="0"/>
              <a:t>harus</a:t>
            </a:r>
            <a:r>
              <a:rPr lang="en-US" sz="2000" dirty="0" smtClean="0"/>
              <a:t> </a:t>
            </a:r>
            <a:r>
              <a:rPr lang="en-US" sz="2000" dirty="0" err="1" smtClean="0"/>
              <a:t>jelas</a:t>
            </a:r>
            <a:endParaRPr lang="en-US" sz="2000" dirty="0" smtClean="0"/>
          </a:p>
          <a:p>
            <a:pPr marL="609600" indent="-609600" eaLnBrk="1" hangingPunct="1">
              <a:buFontTx/>
              <a:buNone/>
              <a:defRPr/>
            </a:pPr>
            <a:r>
              <a:rPr lang="en-US" sz="2000" dirty="0" smtClean="0"/>
              <a:t>             </a:t>
            </a:r>
            <a:r>
              <a:rPr lang="id-ID" sz="2000" dirty="0" smtClean="0"/>
              <a:t>       </a:t>
            </a:r>
            <a:r>
              <a:rPr lang="en-US" sz="2000" dirty="0" smtClean="0"/>
              <a:t> b.  Yang </a:t>
            </a:r>
            <a:r>
              <a:rPr lang="en-US" sz="2000" dirty="0" err="1" smtClean="0"/>
              <a:t>tanda</a:t>
            </a:r>
            <a:r>
              <a:rPr lang="en-US" sz="2000" dirty="0" smtClean="0"/>
              <a:t> </a:t>
            </a:r>
            <a:r>
              <a:rPr lang="en-US" sz="2000" dirty="0" err="1" smtClean="0"/>
              <a:t>tangan</a:t>
            </a:r>
            <a:r>
              <a:rPr lang="en-US" sz="2000" dirty="0" smtClean="0"/>
              <a:t> </a:t>
            </a:r>
            <a:r>
              <a:rPr lang="en-US" sz="2000" dirty="0" err="1" smtClean="0"/>
              <a:t>harus</a:t>
            </a:r>
            <a:r>
              <a:rPr lang="en-US" sz="2000" dirty="0" smtClean="0"/>
              <a:t> </a:t>
            </a:r>
            <a:r>
              <a:rPr lang="en-US" sz="2000" dirty="0" err="1" smtClean="0"/>
              <a:t>jelas</a:t>
            </a:r>
            <a:r>
              <a:rPr lang="id-ID" sz="2000" dirty="0" smtClean="0"/>
              <a:t> </a:t>
            </a:r>
            <a:r>
              <a:rPr lang="en-US" sz="2000" dirty="0" err="1" smtClean="0"/>
              <a:t>kapasitasnya</a:t>
            </a:r>
            <a:endParaRPr lang="en-US" sz="2000" dirty="0" smtClean="0"/>
          </a:p>
          <a:p>
            <a:pPr marL="609600" indent="-609600" eaLnBrk="1" hangingPunct="1">
              <a:buFontTx/>
              <a:buNone/>
              <a:defRPr/>
            </a:pPr>
            <a:r>
              <a:rPr lang="en-US" sz="2000" dirty="0" smtClean="0"/>
              <a:t>             </a:t>
            </a:r>
            <a:r>
              <a:rPr lang="id-ID" sz="2000" dirty="0" smtClean="0"/>
              <a:t>       </a:t>
            </a:r>
            <a:r>
              <a:rPr lang="en-US" sz="2000" dirty="0" smtClean="0"/>
              <a:t> c.  </a:t>
            </a:r>
            <a:r>
              <a:rPr lang="en-US" sz="2000" dirty="0" err="1" smtClean="0"/>
              <a:t>Penjelasan</a:t>
            </a:r>
            <a:r>
              <a:rPr lang="en-US" sz="2000" dirty="0" smtClean="0"/>
              <a:t> </a:t>
            </a:r>
            <a:r>
              <a:rPr lang="en-US" sz="2000" dirty="0" err="1" smtClean="0"/>
              <a:t>kenapa</a:t>
            </a:r>
            <a:r>
              <a:rPr lang="en-US" sz="2000" dirty="0" smtClean="0"/>
              <a:t> </a:t>
            </a:r>
            <a:r>
              <a:rPr lang="en-US" sz="2000" dirty="0" err="1" smtClean="0"/>
              <a:t>mengadakan</a:t>
            </a:r>
            <a:r>
              <a:rPr lang="en-US" sz="2000" dirty="0" smtClean="0"/>
              <a:t> </a:t>
            </a:r>
            <a:r>
              <a:rPr lang="en-US" sz="2000" dirty="0" err="1" smtClean="0"/>
              <a:t>kontrak</a:t>
            </a:r>
            <a:endParaRPr lang="en-US" sz="2000" dirty="0" smtClean="0"/>
          </a:p>
          <a:p>
            <a:pPr marL="609600" indent="-609600" eaLnBrk="1" hangingPunct="1">
              <a:buFontTx/>
              <a:buNone/>
              <a:defRPr/>
            </a:pPr>
            <a:r>
              <a:rPr lang="en-US" sz="2000" dirty="0" smtClean="0"/>
              <a:t>	</a:t>
            </a:r>
            <a:endParaRPr lang="en-US" sz="2000" dirty="0" smtClean="0">
              <a:solidFill>
                <a:schemeClr val="tx2"/>
              </a:solidFill>
            </a:endParaRPr>
          </a:p>
          <a:p>
            <a:pPr marL="609600" indent="-609600" eaLnBrk="1" hangingPunct="1">
              <a:buFontTx/>
              <a:buNone/>
              <a:defRPr/>
            </a:pPr>
            <a:endParaRPr lang="en-US" sz="2000" dirty="0" smtClean="0"/>
          </a:p>
          <a:p>
            <a:pPr marL="609600" indent="-609600" eaLnBrk="1" hangingPunct="1">
              <a:defRPr/>
            </a:pPr>
            <a:endParaRPr lang="en-US" dirty="0" smtClean="0"/>
          </a:p>
          <a:p>
            <a:pPr marL="609600" indent="-609600" eaLnBrk="1" hangingPunct="1">
              <a:defRPr/>
            </a:pPr>
            <a:endParaRPr lang="en-US" dirty="0" smtClean="0"/>
          </a:p>
          <a:p>
            <a:pPr marL="609600" indent="-609600" eaLnBrk="1" hangingPunct="1">
              <a:defRPr/>
            </a:pPr>
            <a:endParaRPr lang="en-US" dirty="0" smtClean="0"/>
          </a:p>
          <a:p>
            <a:pPr marL="609600" indent="-609600" eaLnBrk="1" hangingPunct="1">
              <a:defRPr/>
            </a:pPr>
            <a:endParaRPr lang="en-US" dirty="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533400"/>
            <a:ext cx="8229600" cy="931863"/>
          </a:xfrm>
        </p:spPr>
        <p:txBody>
          <a:bodyPr/>
          <a:lstStyle/>
          <a:p>
            <a:pPr eaLnBrk="1" hangingPunct="1"/>
            <a:r>
              <a:rPr lang="en-US" sz="3600" b="1" smtClean="0">
                <a:solidFill>
                  <a:srgbClr val="0000CC"/>
                </a:solidFill>
              </a:rPr>
              <a:t>PENYUSUNAN </a:t>
            </a:r>
            <a:r>
              <a:rPr lang="id-ID" sz="3600" b="1" smtClean="0">
                <a:solidFill>
                  <a:srgbClr val="0000CC"/>
                </a:solidFill>
              </a:rPr>
              <a:t>SURAT</a:t>
            </a:r>
            <a:br>
              <a:rPr lang="id-ID" sz="3600" b="1" smtClean="0">
                <a:solidFill>
                  <a:srgbClr val="0000CC"/>
                </a:solidFill>
              </a:rPr>
            </a:br>
            <a:r>
              <a:rPr lang="id-ID" sz="3600" b="1" smtClean="0">
                <a:solidFill>
                  <a:srgbClr val="0000CC"/>
                </a:solidFill>
              </a:rPr>
              <a:t>PERJANJIAN (</a:t>
            </a:r>
            <a:r>
              <a:rPr lang="en-US" sz="3600" b="1" smtClean="0">
                <a:solidFill>
                  <a:srgbClr val="0000CC"/>
                </a:solidFill>
              </a:rPr>
              <a:t>KONTRAK</a:t>
            </a:r>
            <a:r>
              <a:rPr lang="id-ID" sz="3600" b="1" smtClean="0">
                <a:solidFill>
                  <a:srgbClr val="0000CC"/>
                </a:solidFill>
              </a:rPr>
              <a:t>)</a:t>
            </a:r>
            <a:endParaRPr lang="en-US" sz="3600" b="1" smtClean="0">
              <a:solidFill>
                <a:srgbClr val="0000CC"/>
              </a:solidFill>
            </a:endParaRPr>
          </a:p>
        </p:txBody>
      </p:sp>
      <p:sp>
        <p:nvSpPr>
          <p:cNvPr id="33795" name="Rectangle 3"/>
          <p:cNvSpPr>
            <a:spLocks noGrp="1" noChangeArrowheads="1"/>
          </p:cNvSpPr>
          <p:nvPr>
            <p:ph type="body" idx="1"/>
          </p:nvPr>
        </p:nvSpPr>
        <p:spPr>
          <a:xfrm>
            <a:off x="685800" y="1524000"/>
            <a:ext cx="7924800" cy="4800600"/>
          </a:xfrm>
        </p:spPr>
        <p:txBody>
          <a:bodyPr/>
          <a:lstStyle/>
          <a:p>
            <a:pPr marL="0" indent="0" eaLnBrk="1" hangingPunct="1">
              <a:lnSpc>
                <a:spcPct val="80000"/>
              </a:lnSpc>
              <a:buFontTx/>
              <a:buNone/>
              <a:defRPr/>
            </a:pPr>
            <a:r>
              <a:rPr lang="id-ID" sz="2800" b="1" dirty="0" smtClean="0"/>
              <a:t>B.  </a:t>
            </a:r>
            <a:r>
              <a:rPr lang="en-US" sz="2800" b="1" dirty="0" smtClean="0"/>
              <a:t>ISI KONTRAK</a:t>
            </a:r>
            <a:endParaRPr lang="en-US" sz="2400" b="1" dirty="0" smtClean="0"/>
          </a:p>
          <a:p>
            <a:pPr marL="609600" indent="-609600" eaLnBrk="1" hangingPunct="1">
              <a:lnSpc>
                <a:spcPct val="80000"/>
              </a:lnSpc>
              <a:buFontTx/>
              <a:buNone/>
              <a:defRPr/>
            </a:pPr>
            <a:r>
              <a:rPr lang="id-ID" sz="2000" b="1" dirty="0" smtClean="0"/>
              <a:t> </a:t>
            </a:r>
            <a:r>
              <a:rPr lang="en-US" sz="2000" b="1" dirty="0" smtClean="0"/>
              <a:t> </a:t>
            </a:r>
            <a:r>
              <a:rPr lang="en-US" sz="2400" b="1" dirty="0" smtClean="0"/>
              <a:t>1. </a:t>
            </a:r>
            <a:r>
              <a:rPr lang="en-US" sz="2400" b="1" dirty="0" err="1" smtClean="0"/>
              <a:t>Definisi</a:t>
            </a:r>
            <a:endParaRPr lang="en-US" sz="2400" b="1" dirty="0" smtClean="0"/>
          </a:p>
          <a:p>
            <a:pPr marL="609600" indent="-609600" eaLnBrk="1" hangingPunct="1">
              <a:lnSpc>
                <a:spcPct val="80000"/>
              </a:lnSpc>
              <a:buFontTx/>
              <a:buNone/>
              <a:defRPr/>
            </a:pPr>
            <a:r>
              <a:rPr lang="en-US" sz="2000" b="1" dirty="0" smtClean="0"/>
              <a:t> </a:t>
            </a:r>
            <a:r>
              <a:rPr lang="id-ID" sz="2000" b="1" dirty="0" smtClean="0"/>
              <a:t> </a:t>
            </a:r>
            <a:r>
              <a:rPr lang="en-US" sz="2400" b="1" dirty="0" smtClean="0"/>
              <a:t>2. </a:t>
            </a:r>
            <a:r>
              <a:rPr lang="en-US" sz="2400" b="1" dirty="0" err="1" smtClean="0"/>
              <a:t>Transaksi</a:t>
            </a:r>
            <a:r>
              <a:rPr lang="en-US" sz="2000" b="1" dirty="0" smtClean="0"/>
              <a:t> </a:t>
            </a:r>
            <a:r>
              <a:rPr lang="en-US" sz="2000" dirty="0" smtClean="0"/>
              <a:t>( kesepakatan2 )</a:t>
            </a:r>
          </a:p>
          <a:p>
            <a:pPr marL="609600" indent="-609600" eaLnBrk="1" hangingPunct="1">
              <a:lnSpc>
                <a:spcPct val="80000"/>
              </a:lnSpc>
              <a:buFontTx/>
              <a:buNone/>
              <a:defRPr/>
            </a:pPr>
            <a:r>
              <a:rPr lang="id-ID" sz="2000" b="1" dirty="0" smtClean="0"/>
              <a:t> </a:t>
            </a:r>
            <a:r>
              <a:rPr lang="en-US" sz="2000" b="1" dirty="0" smtClean="0"/>
              <a:t> </a:t>
            </a:r>
            <a:r>
              <a:rPr lang="en-US" sz="2400" b="1" dirty="0" smtClean="0"/>
              <a:t>3. </a:t>
            </a:r>
            <a:r>
              <a:rPr lang="en-US" sz="2400" b="1" dirty="0" err="1" smtClean="0"/>
              <a:t>Spesifik</a:t>
            </a:r>
            <a:r>
              <a:rPr lang="en-US" sz="2000" dirty="0" smtClean="0"/>
              <a:t> ( </a:t>
            </a:r>
            <a:r>
              <a:rPr lang="en-US" sz="2000" dirty="0" err="1" smtClean="0"/>
              <a:t>bila</a:t>
            </a:r>
            <a:r>
              <a:rPr lang="en-US" sz="2000" dirty="0" smtClean="0"/>
              <a:t> </a:t>
            </a:r>
            <a:r>
              <a:rPr lang="en-US" sz="2000" dirty="0" err="1" smtClean="0"/>
              <a:t>ada</a:t>
            </a:r>
            <a:r>
              <a:rPr lang="en-US" sz="2000" dirty="0" smtClean="0"/>
              <a:t> hal2 </a:t>
            </a:r>
            <a:r>
              <a:rPr lang="en-US" sz="2000" dirty="0" err="1" smtClean="0"/>
              <a:t>khusus</a:t>
            </a:r>
            <a:r>
              <a:rPr lang="en-US" sz="2000" dirty="0" smtClean="0"/>
              <a:t> )</a:t>
            </a:r>
          </a:p>
          <a:p>
            <a:pPr marL="609600" indent="-609600" eaLnBrk="1" hangingPunct="1">
              <a:lnSpc>
                <a:spcPct val="80000"/>
              </a:lnSpc>
              <a:buFontTx/>
              <a:buNone/>
              <a:defRPr/>
            </a:pPr>
            <a:r>
              <a:rPr lang="en-US" sz="2000" dirty="0" smtClean="0"/>
              <a:t> </a:t>
            </a:r>
            <a:r>
              <a:rPr lang="id-ID" sz="2000" dirty="0" smtClean="0"/>
              <a:t>  </a:t>
            </a:r>
            <a:r>
              <a:rPr lang="en-US" sz="2400" b="1" dirty="0" smtClean="0"/>
              <a:t>4.</a:t>
            </a:r>
            <a:r>
              <a:rPr lang="id-ID" sz="2400" b="1" dirty="0" smtClean="0"/>
              <a:t> </a:t>
            </a:r>
            <a:r>
              <a:rPr lang="en-US" sz="2400" b="1" dirty="0" err="1" smtClean="0"/>
              <a:t>Umum</a:t>
            </a:r>
            <a:r>
              <a:rPr lang="en-US" sz="2000" dirty="0" smtClean="0"/>
              <a:t> ( </a:t>
            </a:r>
            <a:r>
              <a:rPr lang="en-US" sz="2000" dirty="0" err="1" smtClean="0"/>
              <a:t>mengatur</a:t>
            </a:r>
            <a:r>
              <a:rPr lang="en-US" sz="2000" dirty="0" smtClean="0"/>
              <a:t> hal2 </a:t>
            </a:r>
            <a:r>
              <a:rPr lang="en-US" sz="2000" dirty="0" err="1" smtClean="0"/>
              <a:t>domisili</a:t>
            </a:r>
            <a:r>
              <a:rPr lang="en-US" sz="2000" dirty="0" smtClean="0"/>
              <a:t> </a:t>
            </a:r>
            <a:r>
              <a:rPr lang="en-US" sz="2000" dirty="0" err="1" smtClean="0"/>
              <a:t>hukum</a:t>
            </a:r>
            <a:r>
              <a:rPr lang="en-US" sz="2000" dirty="0" smtClean="0"/>
              <a:t>, </a:t>
            </a:r>
            <a:r>
              <a:rPr lang="en-US" sz="2000" dirty="0" err="1" smtClean="0"/>
              <a:t>rumusan</a:t>
            </a:r>
            <a:r>
              <a:rPr lang="en-US" sz="2000" dirty="0" smtClean="0"/>
              <a:t> </a:t>
            </a:r>
            <a:r>
              <a:rPr lang="id-ID" sz="2000" dirty="0" smtClean="0"/>
              <a:t> </a:t>
            </a:r>
            <a:r>
              <a:rPr lang="en-US" sz="2000" dirty="0" err="1" smtClean="0"/>
              <a:t>pekerjaan</a:t>
            </a:r>
            <a:r>
              <a:rPr lang="en-US" sz="2000" dirty="0" smtClean="0"/>
              <a:t> </a:t>
            </a:r>
            <a:r>
              <a:rPr lang="id-ID" sz="2000" dirty="0" smtClean="0"/>
              <a:t>  </a:t>
            </a:r>
            <a:r>
              <a:rPr lang="en-US" sz="2000" dirty="0" smtClean="0"/>
              <a:t>/ </a:t>
            </a:r>
            <a:r>
              <a:rPr lang="en-US" sz="2000" dirty="0" err="1" smtClean="0"/>
              <a:t>lingkup</a:t>
            </a:r>
            <a:r>
              <a:rPr lang="en-US" sz="2000" dirty="0" smtClean="0"/>
              <a:t> </a:t>
            </a:r>
            <a:r>
              <a:rPr lang="en-US" sz="2000" dirty="0" err="1" smtClean="0"/>
              <a:t>pekerjaan</a:t>
            </a:r>
            <a:r>
              <a:rPr lang="en-US" sz="2000" dirty="0" smtClean="0"/>
              <a:t>,  </a:t>
            </a:r>
            <a:r>
              <a:rPr lang="en-US" sz="2000" dirty="0" err="1" smtClean="0"/>
              <a:t>hak</a:t>
            </a:r>
            <a:r>
              <a:rPr lang="en-US" sz="2000" dirty="0" smtClean="0"/>
              <a:t> </a:t>
            </a:r>
            <a:r>
              <a:rPr lang="en-US" sz="2000" dirty="0" err="1" smtClean="0"/>
              <a:t>dan</a:t>
            </a:r>
            <a:r>
              <a:rPr lang="en-US" sz="2000" dirty="0" smtClean="0"/>
              <a:t> </a:t>
            </a:r>
            <a:r>
              <a:rPr lang="en-US" sz="2000" dirty="0" err="1" smtClean="0"/>
              <a:t>kewajiban</a:t>
            </a:r>
            <a:r>
              <a:rPr lang="en-US" sz="2000" dirty="0" smtClean="0"/>
              <a:t>, </a:t>
            </a:r>
            <a:r>
              <a:rPr lang="en-US" sz="2000" dirty="0" err="1" smtClean="0"/>
              <a:t>nilai</a:t>
            </a:r>
            <a:r>
              <a:rPr lang="en-US" sz="2000" dirty="0" smtClean="0"/>
              <a:t> </a:t>
            </a:r>
            <a:r>
              <a:rPr lang="en-US" sz="2000" dirty="0" err="1" smtClean="0"/>
              <a:t>kontrak</a:t>
            </a:r>
            <a:r>
              <a:rPr lang="en-US" sz="2000" dirty="0" smtClean="0"/>
              <a:t>, </a:t>
            </a:r>
            <a:r>
              <a:rPr lang="en-US" sz="2000" dirty="0" err="1" smtClean="0"/>
              <a:t>spesifikasi</a:t>
            </a:r>
            <a:r>
              <a:rPr lang="en-US" sz="2000" dirty="0" smtClean="0"/>
              <a:t> </a:t>
            </a:r>
            <a:r>
              <a:rPr lang="en-US" sz="2000" dirty="0" err="1" smtClean="0"/>
              <a:t>teknis</a:t>
            </a:r>
            <a:r>
              <a:rPr lang="en-US" sz="2000" dirty="0" smtClean="0"/>
              <a:t> / </a:t>
            </a:r>
            <a:r>
              <a:rPr lang="en-US" sz="2000" dirty="0" err="1" smtClean="0"/>
              <a:t>persyaratan</a:t>
            </a:r>
            <a:r>
              <a:rPr lang="en-US" sz="2000" dirty="0" smtClean="0"/>
              <a:t> </a:t>
            </a:r>
            <a:r>
              <a:rPr lang="en-US" sz="2000" dirty="0" err="1" smtClean="0"/>
              <a:t>teknis</a:t>
            </a:r>
            <a:r>
              <a:rPr lang="en-US" sz="2000" dirty="0" smtClean="0"/>
              <a:t>, </a:t>
            </a:r>
            <a:r>
              <a:rPr lang="en-US" sz="2000" dirty="0" err="1" smtClean="0"/>
              <a:t>jangka</a:t>
            </a:r>
            <a:r>
              <a:rPr lang="en-US" sz="2000" dirty="0" smtClean="0"/>
              <a:t> </a:t>
            </a:r>
            <a:r>
              <a:rPr lang="en-US" sz="2000" dirty="0" err="1" smtClean="0"/>
              <a:t>waktu</a:t>
            </a:r>
            <a:r>
              <a:rPr lang="en-US" sz="2000" dirty="0" smtClean="0"/>
              <a:t> </a:t>
            </a:r>
            <a:r>
              <a:rPr lang="en-US" sz="2000" dirty="0" err="1" smtClean="0"/>
              <a:t>pemeliharaan</a:t>
            </a:r>
            <a:r>
              <a:rPr lang="en-US" sz="2000" dirty="0" smtClean="0"/>
              <a:t> / </a:t>
            </a:r>
            <a:r>
              <a:rPr lang="en-US" sz="2000" dirty="0" err="1" smtClean="0"/>
              <a:t>jaminan</a:t>
            </a:r>
            <a:r>
              <a:rPr lang="en-US" sz="2000" dirty="0" smtClean="0"/>
              <a:t> </a:t>
            </a:r>
            <a:r>
              <a:rPr lang="en-US" sz="2000" dirty="0" err="1" smtClean="0"/>
              <a:t>kualitas</a:t>
            </a:r>
            <a:r>
              <a:rPr lang="en-US" sz="2000" dirty="0" smtClean="0"/>
              <a:t>, </a:t>
            </a:r>
            <a:r>
              <a:rPr lang="en-US" sz="2000" dirty="0" err="1" smtClean="0"/>
              <a:t>tenaga</a:t>
            </a:r>
            <a:r>
              <a:rPr lang="en-US" sz="2000" dirty="0" smtClean="0"/>
              <a:t> </a:t>
            </a:r>
            <a:r>
              <a:rPr lang="en-US" sz="2000" dirty="0" err="1" smtClean="0"/>
              <a:t>ahli</a:t>
            </a:r>
            <a:r>
              <a:rPr lang="en-US" sz="2000" dirty="0" smtClean="0"/>
              <a:t> /</a:t>
            </a:r>
          </a:p>
          <a:p>
            <a:pPr marL="609600" indent="-609600" eaLnBrk="1" hangingPunct="1">
              <a:lnSpc>
                <a:spcPct val="80000"/>
              </a:lnSpc>
              <a:buFontTx/>
              <a:buNone/>
              <a:defRPr/>
            </a:pPr>
            <a:r>
              <a:rPr lang="en-US" sz="2000" dirty="0" smtClean="0"/>
              <a:t>        </a:t>
            </a:r>
            <a:r>
              <a:rPr lang="en-US" sz="2000" dirty="0" err="1" smtClean="0"/>
              <a:t>terampil</a:t>
            </a:r>
            <a:r>
              <a:rPr lang="en-US" sz="2000" dirty="0" smtClean="0"/>
              <a:t>, </a:t>
            </a:r>
            <a:r>
              <a:rPr lang="en-US" sz="2000" dirty="0" err="1" smtClean="0"/>
              <a:t>cara</a:t>
            </a:r>
            <a:r>
              <a:rPr lang="en-US" sz="2000" dirty="0" smtClean="0"/>
              <a:t> </a:t>
            </a:r>
            <a:r>
              <a:rPr lang="en-US" sz="2000" dirty="0" err="1" smtClean="0"/>
              <a:t>pembayaran</a:t>
            </a:r>
            <a:r>
              <a:rPr lang="en-US" sz="2000" dirty="0" smtClean="0"/>
              <a:t>. </a:t>
            </a:r>
            <a:r>
              <a:rPr lang="en-US" sz="2000" dirty="0" err="1" smtClean="0"/>
              <a:t>Perlindungan</a:t>
            </a:r>
            <a:r>
              <a:rPr lang="en-US" sz="2000" dirty="0" smtClean="0"/>
              <a:t> </a:t>
            </a:r>
            <a:r>
              <a:rPr lang="en-US" sz="2000" dirty="0" err="1" smtClean="0"/>
              <a:t>pekerja</a:t>
            </a:r>
            <a:r>
              <a:rPr lang="en-US" sz="2000" dirty="0" smtClean="0"/>
              <a:t>, </a:t>
            </a:r>
          </a:p>
          <a:p>
            <a:pPr marL="609600" indent="-609600" eaLnBrk="1" hangingPunct="1">
              <a:lnSpc>
                <a:spcPct val="80000"/>
              </a:lnSpc>
              <a:buFontTx/>
              <a:buNone/>
              <a:defRPr/>
            </a:pPr>
            <a:r>
              <a:rPr lang="en-US" sz="2000" dirty="0" smtClean="0"/>
              <a:t>        </a:t>
            </a:r>
            <a:r>
              <a:rPr lang="en-US" sz="2000" dirty="0" err="1" smtClean="0"/>
              <a:t>Cedera</a:t>
            </a:r>
            <a:r>
              <a:rPr lang="en-US" sz="2000" dirty="0" smtClean="0"/>
              <a:t> </a:t>
            </a:r>
            <a:r>
              <a:rPr lang="en-US" sz="2000" dirty="0" err="1" smtClean="0"/>
              <a:t>janji</a:t>
            </a:r>
            <a:r>
              <a:rPr lang="en-US" sz="2000" dirty="0" smtClean="0"/>
              <a:t> / </a:t>
            </a:r>
            <a:r>
              <a:rPr lang="en-US" sz="2000" dirty="0" err="1" smtClean="0"/>
              <a:t>penyelesaian</a:t>
            </a:r>
            <a:r>
              <a:rPr lang="en-US" sz="2000" dirty="0" smtClean="0"/>
              <a:t> </a:t>
            </a:r>
            <a:r>
              <a:rPr lang="en-US" sz="2000" dirty="0" err="1" smtClean="0"/>
              <a:t>sengketa</a:t>
            </a:r>
            <a:r>
              <a:rPr lang="en-US" sz="2000" dirty="0" smtClean="0"/>
              <a:t>, </a:t>
            </a:r>
            <a:r>
              <a:rPr lang="en-US" sz="2000" dirty="0" err="1" smtClean="0"/>
              <a:t>keadaan</a:t>
            </a:r>
            <a:r>
              <a:rPr lang="en-US" sz="2000" dirty="0" smtClean="0"/>
              <a:t> </a:t>
            </a:r>
            <a:r>
              <a:rPr lang="en-US" sz="2000" dirty="0" err="1" smtClean="0"/>
              <a:t>memaksa</a:t>
            </a:r>
            <a:r>
              <a:rPr lang="en-US" sz="2000" dirty="0" smtClean="0"/>
              <a:t>, </a:t>
            </a:r>
          </a:p>
          <a:p>
            <a:pPr marL="609600" indent="-609600" eaLnBrk="1" hangingPunct="1">
              <a:lnSpc>
                <a:spcPct val="80000"/>
              </a:lnSpc>
              <a:buFontTx/>
              <a:buNone/>
              <a:defRPr/>
            </a:pPr>
            <a:r>
              <a:rPr lang="en-US" sz="2000" dirty="0" smtClean="0"/>
              <a:t>        </a:t>
            </a:r>
            <a:r>
              <a:rPr lang="en-US" sz="2000" dirty="0" err="1" smtClean="0"/>
              <a:t>pemutusan</a:t>
            </a:r>
            <a:r>
              <a:rPr lang="en-US" sz="2000" dirty="0" smtClean="0"/>
              <a:t> </a:t>
            </a:r>
            <a:r>
              <a:rPr lang="en-US" sz="2000" dirty="0" err="1" smtClean="0"/>
              <a:t>kontrak</a:t>
            </a:r>
            <a:r>
              <a:rPr lang="en-US" sz="2000" dirty="0" smtClean="0"/>
              <a:t>, </a:t>
            </a:r>
            <a:r>
              <a:rPr lang="en-US" sz="2000" dirty="0" err="1" smtClean="0"/>
              <a:t>pilihan</a:t>
            </a:r>
            <a:r>
              <a:rPr lang="en-US" sz="2000" dirty="0" smtClean="0"/>
              <a:t> </a:t>
            </a:r>
            <a:r>
              <a:rPr lang="en-US" sz="2000" dirty="0" err="1" smtClean="0"/>
              <a:t>hukum</a:t>
            </a:r>
            <a:r>
              <a:rPr lang="en-US" sz="2000" dirty="0" smtClean="0"/>
              <a:t>, </a:t>
            </a:r>
            <a:r>
              <a:rPr lang="en-US" sz="2000" dirty="0" err="1" smtClean="0"/>
              <a:t>keseluruhan</a:t>
            </a:r>
            <a:endParaRPr lang="en-US" sz="2000" dirty="0" smtClean="0"/>
          </a:p>
          <a:p>
            <a:pPr marL="609600" indent="-609600" eaLnBrk="1" hangingPunct="1">
              <a:lnSpc>
                <a:spcPct val="80000"/>
              </a:lnSpc>
              <a:buFontTx/>
              <a:buNone/>
              <a:defRPr/>
            </a:pPr>
            <a:r>
              <a:rPr lang="en-US" sz="2000" dirty="0" smtClean="0"/>
              <a:t>        </a:t>
            </a:r>
            <a:r>
              <a:rPr lang="en-US" sz="2000" dirty="0" err="1" smtClean="0"/>
              <a:t>perjanjian</a:t>
            </a:r>
            <a:r>
              <a:rPr lang="en-US" sz="2000" dirty="0" smtClean="0"/>
              <a:t>, </a:t>
            </a:r>
            <a:r>
              <a:rPr lang="en-US" sz="2000" dirty="0" err="1" smtClean="0"/>
              <a:t>dll</a:t>
            </a:r>
            <a:r>
              <a:rPr lang="en-US" sz="2000" dirty="0" smtClean="0"/>
              <a:t> )</a:t>
            </a:r>
          </a:p>
          <a:p>
            <a:pPr marL="609600" indent="-609600" eaLnBrk="1" hangingPunct="1">
              <a:lnSpc>
                <a:spcPct val="80000"/>
              </a:lnSpc>
              <a:buFontTx/>
              <a:buNone/>
              <a:defRPr/>
            </a:pPr>
            <a:r>
              <a:rPr lang="en-US" sz="2000" dirty="0" smtClean="0"/>
              <a:t>    </a:t>
            </a:r>
            <a:r>
              <a:rPr lang="en-US" sz="2000" b="1" dirty="0" err="1" smtClean="0">
                <a:solidFill>
                  <a:srgbClr val="0000CC"/>
                </a:solidFill>
              </a:rPr>
              <a:t>Uraian</a:t>
            </a:r>
            <a:r>
              <a:rPr lang="en-US" sz="2000" b="1" dirty="0" smtClean="0">
                <a:solidFill>
                  <a:srgbClr val="0000CC"/>
                </a:solidFill>
              </a:rPr>
              <a:t> yang </a:t>
            </a:r>
            <a:r>
              <a:rPr lang="en-US" sz="2000" b="1" dirty="0" err="1" smtClean="0">
                <a:solidFill>
                  <a:srgbClr val="0000CC"/>
                </a:solidFill>
              </a:rPr>
              <a:t>harus</a:t>
            </a:r>
            <a:r>
              <a:rPr lang="en-US" sz="2000" b="1" dirty="0" smtClean="0">
                <a:solidFill>
                  <a:srgbClr val="0000CC"/>
                </a:solidFill>
              </a:rPr>
              <a:t> </a:t>
            </a:r>
            <a:r>
              <a:rPr lang="en-US" sz="2000" b="1" dirty="0" err="1" smtClean="0">
                <a:solidFill>
                  <a:srgbClr val="0000CC"/>
                </a:solidFill>
              </a:rPr>
              <a:t>dimuat</a:t>
            </a:r>
            <a:r>
              <a:rPr lang="en-US" sz="2000" b="1" dirty="0" smtClean="0">
                <a:solidFill>
                  <a:srgbClr val="0000CC"/>
                </a:solidFill>
              </a:rPr>
              <a:t> </a:t>
            </a:r>
            <a:r>
              <a:rPr lang="en-US" sz="2000" b="1" dirty="0" err="1" smtClean="0">
                <a:solidFill>
                  <a:srgbClr val="0000CC"/>
                </a:solidFill>
              </a:rPr>
              <a:t>dalam</a:t>
            </a:r>
            <a:r>
              <a:rPr lang="en-US" sz="2000" b="1" dirty="0" smtClean="0">
                <a:solidFill>
                  <a:srgbClr val="0000CC"/>
                </a:solidFill>
              </a:rPr>
              <a:t> </a:t>
            </a:r>
            <a:r>
              <a:rPr lang="en-US" sz="2000" b="1" dirty="0" err="1" smtClean="0">
                <a:solidFill>
                  <a:srgbClr val="0000CC"/>
                </a:solidFill>
              </a:rPr>
              <a:t>Kontrak</a:t>
            </a:r>
            <a:r>
              <a:rPr lang="en-US" sz="2000" b="1" dirty="0" smtClean="0">
                <a:solidFill>
                  <a:srgbClr val="0000CC"/>
                </a:solidFill>
              </a:rPr>
              <a:t> </a:t>
            </a:r>
            <a:r>
              <a:rPr lang="en-US" sz="2000" b="1" dirty="0" err="1" smtClean="0">
                <a:solidFill>
                  <a:srgbClr val="0000CC"/>
                </a:solidFill>
              </a:rPr>
              <a:t>Kerja</a:t>
            </a:r>
            <a:r>
              <a:rPr lang="en-US" sz="2000" b="1" dirty="0" smtClean="0">
                <a:solidFill>
                  <a:srgbClr val="0000CC"/>
                </a:solidFill>
              </a:rPr>
              <a:t> </a:t>
            </a:r>
            <a:r>
              <a:rPr lang="en-US" sz="2000" b="1" dirty="0" err="1" smtClean="0">
                <a:solidFill>
                  <a:srgbClr val="0000CC"/>
                </a:solidFill>
              </a:rPr>
              <a:t>Konstruksi</a:t>
            </a:r>
            <a:r>
              <a:rPr lang="en-US" sz="2000" b="1" dirty="0" smtClean="0">
                <a:solidFill>
                  <a:srgbClr val="0000CC"/>
                </a:solidFill>
              </a:rPr>
              <a:t>,</a:t>
            </a:r>
          </a:p>
          <a:p>
            <a:pPr marL="609600" indent="-609600" eaLnBrk="1" hangingPunct="1">
              <a:lnSpc>
                <a:spcPct val="80000"/>
              </a:lnSpc>
              <a:buFontTx/>
              <a:buNone/>
              <a:defRPr/>
            </a:pPr>
            <a:r>
              <a:rPr lang="en-US" sz="2000" b="1" dirty="0" smtClean="0">
                <a:solidFill>
                  <a:srgbClr val="0000CC"/>
                </a:solidFill>
              </a:rPr>
              <a:t>  </a:t>
            </a:r>
            <a:r>
              <a:rPr lang="id-ID" sz="2000" b="1" dirty="0" smtClean="0">
                <a:solidFill>
                  <a:srgbClr val="0000CC"/>
                </a:solidFill>
              </a:rPr>
              <a:t>     </a:t>
            </a:r>
            <a:r>
              <a:rPr lang="en-US" sz="2000" b="1" dirty="0" smtClean="0">
                <a:solidFill>
                  <a:srgbClr val="0000CC"/>
                </a:solidFill>
              </a:rPr>
              <a:t>  </a:t>
            </a:r>
            <a:r>
              <a:rPr lang="en-US" sz="2000" b="1" dirty="0" err="1" smtClean="0">
                <a:solidFill>
                  <a:srgbClr val="0000CC"/>
                </a:solidFill>
              </a:rPr>
              <a:t>ditetapkan</a:t>
            </a:r>
            <a:r>
              <a:rPr lang="en-US" sz="2000" b="1" dirty="0" smtClean="0">
                <a:solidFill>
                  <a:srgbClr val="0000CC"/>
                </a:solidFill>
              </a:rPr>
              <a:t> </a:t>
            </a:r>
            <a:r>
              <a:rPr lang="en-US" sz="2000" b="1" dirty="0" err="1" smtClean="0">
                <a:solidFill>
                  <a:srgbClr val="0000CC"/>
                </a:solidFill>
              </a:rPr>
              <a:t>dalam</a:t>
            </a:r>
            <a:r>
              <a:rPr lang="en-US" sz="2000" b="1" dirty="0" smtClean="0">
                <a:solidFill>
                  <a:srgbClr val="0000CC"/>
                </a:solidFill>
              </a:rPr>
              <a:t> </a:t>
            </a:r>
            <a:r>
              <a:rPr lang="en-US" sz="2000" b="1" dirty="0" err="1" smtClean="0">
                <a:solidFill>
                  <a:srgbClr val="0000CC"/>
                </a:solidFill>
              </a:rPr>
              <a:t>Pasal</a:t>
            </a:r>
            <a:r>
              <a:rPr lang="en-US" sz="2000" b="1" dirty="0" smtClean="0">
                <a:solidFill>
                  <a:srgbClr val="0000CC"/>
                </a:solidFill>
              </a:rPr>
              <a:t> 22 </a:t>
            </a:r>
            <a:r>
              <a:rPr lang="en-US" sz="2000" b="1" dirty="0" err="1" smtClean="0">
                <a:solidFill>
                  <a:srgbClr val="0000CC"/>
                </a:solidFill>
              </a:rPr>
              <a:t>ayat</a:t>
            </a:r>
            <a:r>
              <a:rPr lang="en-US" sz="2000" b="1" dirty="0" smtClean="0">
                <a:solidFill>
                  <a:srgbClr val="0000CC"/>
                </a:solidFill>
              </a:rPr>
              <a:t> (2) UU </a:t>
            </a:r>
            <a:r>
              <a:rPr lang="en-US" sz="2000" b="1" dirty="0" err="1" smtClean="0">
                <a:solidFill>
                  <a:srgbClr val="0000CC"/>
                </a:solidFill>
              </a:rPr>
              <a:t>Jasa</a:t>
            </a:r>
            <a:r>
              <a:rPr lang="en-US" sz="2000" b="1" dirty="0" smtClean="0">
                <a:solidFill>
                  <a:srgbClr val="0000CC"/>
                </a:solidFill>
              </a:rPr>
              <a:t> </a:t>
            </a:r>
            <a:endParaRPr lang="id-ID" sz="2000" b="1" dirty="0" smtClean="0">
              <a:solidFill>
                <a:srgbClr val="0000CC"/>
              </a:solidFill>
            </a:endParaRPr>
          </a:p>
          <a:p>
            <a:pPr marL="609600" indent="-609600" eaLnBrk="1" hangingPunct="1">
              <a:lnSpc>
                <a:spcPct val="80000"/>
              </a:lnSpc>
              <a:buFontTx/>
              <a:buNone/>
              <a:defRPr/>
            </a:pPr>
            <a:r>
              <a:rPr lang="id-ID" sz="2000" b="1" dirty="0">
                <a:solidFill>
                  <a:srgbClr val="0000CC"/>
                </a:solidFill>
              </a:rPr>
              <a:t> </a:t>
            </a:r>
            <a:r>
              <a:rPr lang="id-ID" sz="2000" b="1" dirty="0" smtClean="0">
                <a:solidFill>
                  <a:srgbClr val="0000CC"/>
                </a:solidFill>
              </a:rPr>
              <a:t>        </a:t>
            </a:r>
            <a:r>
              <a:rPr lang="en-US" sz="2000" b="1" dirty="0" err="1" smtClean="0">
                <a:solidFill>
                  <a:srgbClr val="0000CC"/>
                </a:solidFill>
              </a:rPr>
              <a:t>Konstruksi</a:t>
            </a:r>
            <a:endParaRPr lang="en-US" sz="2000" b="1" dirty="0" smtClean="0">
              <a:solidFill>
                <a:srgbClr val="0000CC"/>
              </a:solidFill>
            </a:endParaRPr>
          </a:p>
          <a:p>
            <a:pPr marL="609600" indent="-609600" eaLnBrk="1" hangingPunct="1">
              <a:lnSpc>
                <a:spcPct val="80000"/>
              </a:lnSpc>
              <a:buFontTx/>
              <a:buNone/>
              <a:defRPr/>
            </a:pPr>
            <a:r>
              <a:rPr lang="en-US" sz="2000" b="1" dirty="0" smtClean="0">
                <a:solidFill>
                  <a:srgbClr val="0000CC"/>
                </a:solidFill>
              </a:rPr>
              <a:t>      </a:t>
            </a:r>
          </a:p>
          <a:p>
            <a:pPr marL="609600" indent="-609600" eaLnBrk="1" hangingPunct="1">
              <a:lnSpc>
                <a:spcPct val="80000"/>
              </a:lnSpc>
              <a:buFontTx/>
              <a:buAutoNum type="arabicPeriod"/>
              <a:defRPr/>
            </a:pPr>
            <a:endParaRPr lang="en-US" sz="2000" b="1" dirty="0" smtClean="0">
              <a:solidFill>
                <a:srgbClr val="0000CC"/>
              </a:solidFill>
            </a:endParaRPr>
          </a:p>
          <a:p>
            <a:pPr marL="609600" indent="-609600" eaLnBrk="1" hangingPunct="1">
              <a:lnSpc>
                <a:spcPct val="80000"/>
              </a:lnSpc>
              <a:buFontTx/>
              <a:buAutoNum type="arabicPeriod"/>
              <a:defRPr/>
            </a:pPr>
            <a:endParaRPr lang="en-US" sz="2000" dirty="0" smtClean="0"/>
          </a:p>
          <a:p>
            <a:pPr marL="609600" indent="-609600" eaLnBrk="1" hangingPunct="1">
              <a:lnSpc>
                <a:spcPct val="80000"/>
              </a:lnSpc>
              <a:buFontTx/>
              <a:buAutoNum type="arabicPeriod"/>
              <a:defRPr/>
            </a:pPr>
            <a:endParaRPr lang="en-US" sz="2000" dirty="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04800" y="685800"/>
            <a:ext cx="8229600" cy="931863"/>
          </a:xfrm>
        </p:spPr>
        <p:txBody>
          <a:bodyPr/>
          <a:lstStyle/>
          <a:p>
            <a:pPr eaLnBrk="1" hangingPunct="1"/>
            <a:r>
              <a:rPr lang="en-US" sz="3600" b="1" smtClean="0">
                <a:solidFill>
                  <a:srgbClr val="0000CC"/>
                </a:solidFill>
              </a:rPr>
              <a:t>PENYUSUNAN </a:t>
            </a:r>
            <a:r>
              <a:rPr lang="id-ID" sz="3600" b="1" smtClean="0">
                <a:solidFill>
                  <a:srgbClr val="0000CC"/>
                </a:solidFill>
              </a:rPr>
              <a:t>SURAT </a:t>
            </a:r>
            <a:br>
              <a:rPr lang="id-ID" sz="3600" b="1" smtClean="0">
                <a:solidFill>
                  <a:srgbClr val="0000CC"/>
                </a:solidFill>
              </a:rPr>
            </a:br>
            <a:r>
              <a:rPr lang="id-ID" sz="3600" b="1" smtClean="0">
                <a:solidFill>
                  <a:srgbClr val="0000CC"/>
                </a:solidFill>
              </a:rPr>
              <a:t>PERJANJIAN (</a:t>
            </a:r>
            <a:r>
              <a:rPr lang="en-US" sz="3600" b="1" smtClean="0">
                <a:solidFill>
                  <a:srgbClr val="0000CC"/>
                </a:solidFill>
              </a:rPr>
              <a:t>KONTRAK</a:t>
            </a:r>
            <a:r>
              <a:rPr lang="id-ID" sz="3600" b="1" smtClean="0">
                <a:solidFill>
                  <a:srgbClr val="0000CC"/>
                </a:solidFill>
              </a:rPr>
              <a:t>)</a:t>
            </a:r>
            <a:endParaRPr lang="en-US" sz="3600" b="1" smtClean="0">
              <a:solidFill>
                <a:srgbClr val="0000CC"/>
              </a:solidFill>
            </a:endParaRPr>
          </a:p>
        </p:txBody>
      </p:sp>
      <p:sp>
        <p:nvSpPr>
          <p:cNvPr id="110595" name="Rectangle 3"/>
          <p:cNvSpPr>
            <a:spLocks noGrp="1" noChangeArrowheads="1"/>
          </p:cNvSpPr>
          <p:nvPr>
            <p:ph type="body" idx="1"/>
          </p:nvPr>
        </p:nvSpPr>
        <p:spPr>
          <a:xfrm>
            <a:off x="685800" y="1905000"/>
            <a:ext cx="7772400" cy="4343400"/>
          </a:xfrm>
        </p:spPr>
        <p:txBody>
          <a:bodyPr/>
          <a:lstStyle/>
          <a:p>
            <a:pPr marL="609600" indent="-609600" eaLnBrk="1" hangingPunct="1">
              <a:buFontTx/>
              <a:buNone/>
            </a:pPr>
            <a:r>
              <a:rPr lang="en-US" sz="2800" smtClean="0"/>
              <a:t> </a:t>
            </a:r>
            <a:r>
              <a:rPr lang="id-ID" sz="2800" smtClean="0"/>
              <a:t>     </a:t>
            </a:r>
            <a:r>
              <a:rPr lang="en-US" sz="2800" b="1" smtClean="0"/>
              <a:t>C. PENUTUP</a:t>
            </a:r>
            <a:r>
              <a:rPr lang="id-ID" sz="2800" b="1" smtClean="0"/>
              <a:t> </a:t>
            </a:r>
            <a:endParaRPr lang="en-US" sz="2800" b="1" smtClean="0"/>
          </a:p>
          <a:p>
            <a:pPr marL="609600" indent="-609600" eaLnBrk="1" hangingPunct="1">
              <a:buFontTx/>
              <a:buNone/>
            </a:pPr>
            <a:r>
              <a:rPr lang="en-US" sz="2400" b="1" smtClean="0"/>
              <a:t>     </a:t>
            </a:r>
            <a:r>
              <a:rPr lang="en-US" sz="2400" smtClean="0"/>
              <a:t>1. </a:t>
            </a:r>
            <a:r>
              <a:rPr lang="id-ID" sz="2400" smtClean="0"/>
              <a:t> </a:t>
            </a:r>
            <a:r>
              <a:rPr lang="en-US" sz="2400" smtClean="0"/>
              <a:t> Aturan tambahan dalam hal terjadi</a:t>
            </a:r>
          </a:p>
          <a:p>
            <a:pPr marL="609600" indent="-609600" eaLnBrk="1" hangingPunct="1">
              <a:buFontTx/>
              <a:buNone/>
            </a:pPr>
            <a:r>
              <a:rPr lang="en-US" sz="2400" smtClean="0"/>
              <a:t>            </a:t>
            </a:r>
            <a:r>
              <a:rPr lang="id-ID" sz="2400" smtClean="0"/>
              <a:t> </a:t>
            </a:r>
            <a:r>
              <a:rPr lang="en-US" sz="2400" smtClean="0"/>
              <a:t>kekeliruan.</a:t>
            </a:r>
          </a:p>
          <a:p>
            <a:pPr marL="609600" indent="-609600" eaLnBrk="1" hangingPunct="1">
              <a:buFontTx/>
              <a:buNone/>
            </a:pPr>
            <a:r>
              <a:rPr lang="en-US" sz="2400" smtClean="0"/>
              <a:t>       2.  </a:t>
            </a:r>
            <a:r>
              <a:rPr lang="id-ID" sz="2400" smtClean="0"/>
              <a:t> </a:t>
            </a:r>
            <a:r>
              <a:rPr lang="en-US" sz="2400" b="1" smtClean="0"/>
              <a:t>Bahwa Lampiran menjadi bagian yang tak</a:t>
            </a:r>
          </a:p>
          <a:p>
            <a:pPr marL="609600" indent="-609600" eaLnBrk="1" hangingPunct="1">
              <a:buFontTx/>
              <a:buNone/>
            </a:pPr>
            <a:r>
              <a:rPr lang="en-US" sz="2400" b="1" smtClean="0"/>
              <a:t>      </a:t>
            </a:r>
            <a:r>
              <a:rPr lang="id-ID" sz="2400" b="1" smtClean="0"/>
              <a:t> </a:t>
            </a:r>
            <a:r>
              <a:rPr lang="en-US" sz="2400" b="1" smtClean="0"/>
              <a:t>  terpisahkan dari kontrak</a:t>
            </a:r>
          </a:p>
          <a:p>
            <a:pPr marL="609600" indent="-609600" eaLnBrk="1" hangingPunct="1">
              <a:buFontTx/>
              <a:buNone/>
            </a:pPr>
            <a:r>
              <a:rPr lang="en-US" sz="2400" smtClean="0"/>
              <a:t>       3.</a:t>
            </a:r>
            <a:r>
              <a:rPr lang="id-ID" sz="2400" smtClean="0"/>
              <a:t> </a:t>
            </a:r>
            <a:r>
              <a:rPr lang="en-US" sz="2400" smtClean="0"/>
              <a:t>  Dibuat dan ditandatangani oleh pihak2 yang</a:t>
            </a:r>
          </a:p>
          <a:p>
            <a:pPr marL="609600" indent="-609600" eaLnBrk="1" hangingPunct="1">
              <a:buFontTx/>
              <a:buNone/>
            </a:pPr>
            <a:r>
              <a:rPr lang="en-US" sz="2400" smtClean="0"/>
              <a:t>           </a:t>
            </a:r>
            <a:r>
              <a:rPr lang="id-ID" sz="2400" smtClean="0"/>
              <a:t> </a:t>
            </a:r>
            <a:r>
              <a:rPr lang="en-US" sz="2400" smtClean="0"/>
              <a:t> memiliki kapasitas</a:t>
            </a:r>
          </a:p>
          <a:p>
            <a:pPr marL="609600" indent="-609600" eaLnBrk="1" hangingPunct="1">
              <a:buFontTx/>
              <a:buNone/>
            </a:pPr>
            <a:r>
              <a:rPr lang="en-US" sz="2400" smtClean="0"/>
              <a:t>       4.  </a:t>
            </a:r>
            <a:r>
              <a:rPr lang="id-ID" sz="2400" smtClean="0"/>
              <a:t> </a:t>
            </a:r>
            <a:r>
              <a:rPr lang="en-US" sz="2400" smtClean="0"/>
              <a:t>Nama jelas dan jabatan orang yang</a:t>
            </a:r>
          </a:p>
          <a:p>
            <a:pPr marL="609600" indent="-609600" eaLnBrk="1" hangingPunct="1">
              <a:buFontTx/>
              <a:buNone/>
            </a:pPr>
            <a:r>
              <a:rPr lang="en-US" sz="2400" smtClean="0"/>
              <a:t>             menandatangani</a:t>
            </a:r>
            <a:r>
              <a:rPr lang="id-ID" sz="2400" smtClean="0"/>
              <a:t> kontrak</a:t>
            </a:r>
            <a:endParaRPr lang="en-US" sz="2400" smtClean="0"/>
          </a:p>
          <a:p>
            <a:pPr marL="609600" indent="-609600" eaLnBrk="1" hangingPunct="1">
              <a:buFontTx/>
              <a:buNone/>
            </a:pPr>
            <a:r>
              <a:rPr lang="en-US" sz="2400" smtClean="0"/>
              <a:t>       </a:t>
            </a:r>
          </a:p>
          <a:p>
            <a:pPr marL="609600" indent="-609600" eaLnBrk="1" hangingPunct="1">
              <a:buFontTx/>
              <a:buNone/>
            </a:pPr>
            <a:r>
              <a:rPr lang="en-US" sz="2400" smtClean="0"/>
              <a:t> </a:t>
            </a:r>
          </a:p>
          <a:p>
            <a:pPr marL="609600" indent="-609600" eaLnBrk="1" hangingPunct="1">
              <a:buFontTx/>
              <a:buNone/>
            </a:pPr>
            <a:r>
              <a:rPr lang="en-US" sz="2400" smtClean="0"/>
              <a:t>          </a:t>
            </a:r>
            <a:endParaRPr lang="en-US" sz="2800" smtClean="0">
              <a:solidFill>
                <a:schemeClr val="tx2"/>
              </a:solidFill>
            </a:endParaRPr>
          </a:p>
          <a:p>
            <a:pPr marL="609600" indent="-609600" eaLnBrk="1" hangingPunct="1">
              <a:buFontTx/>
              <a:buNone/>
            </a:pPr>
            <a:endParaRPr lang="en-US" sz="2800" smtClean="0"/>
          </a:p>
          <a:p>
            <a:pPr marL="609600" indent="-609600" eaLnBrk="1" hangingPunct="1"/>
            <a:endParaRPr lang="en-US" sz="2800" smtClean="0"/>
          </a:p>
          <a:p>
            <a:pPr marL="609600" indent="-609600" eaLnBrk="1" hangingPunct="1"/>
            <a:endParaRPr lang="en-US" sz="2800" smtClean="0"/>
          </a:p>
          <a:p>
            <a:pPr marL="609600" indent="-609600" eaLnBrk="1" hangingPunct="1"/>
            <a:endParaRPr lang="en-US" sz="2800" smtClean="0"/>
          </a:p>
          <a:p>
            <a:pPr marL="609600" indent="-609600" eaLnBrk="1" hangingPunct="1"/>
            <a:endParaRPr lang="en-US" sz="28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04800" y="609600"/>
            <a:ext cx="8229600" cy="931863"/>
          </a:xfrm>
        </p:spPr>
        <p:txBody>
          <a:bodyPr/>
          <a:lstStyle/>
          <a:p>
            <a:pPr eaLnBrk="1" hangingPunct="1"/>
            <a:r>
              <a:rPr lang="en-US" sz="3600" b="1" smtClean="0">
                <a:solidFill>
                  <a:srgbClr val="0000CC"/>
                </a:solidFill>
              </a:rPr>
              <a:t>PENYUSUNAN </a:t>
            </a:r>
            <a:r>
              <a:rPr lang="id-ID" sz="3600" b="1" smtClean="0">
                <a:solidFill>
                  <a:srgbClr val="0000CC"/>
                </a:solidFill>
              </a:rPr>
              <a:t>SURAT </a:t>
            </a:r>
            <a:br>
              <a:rPr lang="id-ID" sz="3600" b="1" smtClean="0">
                <a:solidFill>
                  <a:srgbClr val="0000CC"/>
                </a:solidFill>
              </a:rPr>
            </a:br>
            <a:r>
              <a:rPr lang="id-ID" sz="3600" b="1" smtClean="0">
                <a:solidFill>
                  <a:srgbClr val="0000CC"/>
                </a:solidFill>
              </a:rPr>
              <a:t>PERJANJIAN (</a:t>
            </a:r>
            <a:r>
              <a:rPr lang="en-US" sz="3600" b="1" smtClean="0">
                <a:solidFill>
                  <a:srgbClr val="0000CC"/>
                </a:solidFill>
              </a:rPr>
              <a:t>KONTRAK</a:t>
            </a:r>
            <a:r>
              <a:rPr lang="id-ID" sz="3600" b="1" smtClean="0">
                <a:solidFill>
                  <a:srgbClr val="0000CC"/>
                </a:solidFill>
              </a:rPr>
              <a:t>)</a:t>
            </a:r>
            <a:endParaRPr lang="en-US" sz="3600" b="1" smtClean="0">
              <a:solidFill>
                <a:srgbClr val="0000CC"/>
              </a:solidFill>
            </a:endParaRPr>
          </a:p>
        </p:txBody>
      </p:sp>
      <p:sp>
        <p:nvSpPr>
          <p:cNvPr id="112643" name="Rectangle 3"/>
          <p:cNvSpPr>
            <a:spLocks noGrp="1" noChangeArrowheads="1"/>
          </p:cNvSpPr>
          <p:nvPr>
            <p:ph type="body" idx="1"/>
          </p:nvPr>
        </p:nvSpPr>
        <p:spPr>
          <a:xfrm>
            <a:off x="1371600" y="1676400"/>
            <a:ext cx="7772400" cy="4802188"/>
          </a:xfrm>
        </p:spPr>
        <p:txBody>
          <a:bodyPr/>
          <a:lstStyle/>
          <a:p>
            <a:pPr marL="609600" indent="-609600" eaLnBrk="1" hangingPunct="1">
              <a:buFontTx/>
              <a:buAutoNum type="alphaUcPeriod" startAt="4"/>
            </a:pPr>
            <a:r>
              <a:rPr lang="en-US" sz="2800" b="1" smtClean="0"/>
              <a:t>LAMPIRAN KONTRAK</a:t>
            </a:r>
          </a:p>
          <a:p>
            <a:pPr marL="609600" indent="-609600" eaLnBrk="1" hangingPunct="1">
              <a:buFontTx/>
              <a:buNone/>
            </a:pPr>
            <a:r>
              <a:rPr lang="en-US" sz="2800" smtClean="0"/>
              <a:t>      </a:t>
            </a:r>
            <a:r>
              <a:rPr lang="en-US" sz="2400" smtClean="0"/>
              <a:t>1.  </a:t>
            </a:r>
            <a:r>
              <a:rPr lang="id-ID" sz="2400" smtClean="0"/>
              <a:t> </a:t>
            </a:r>
            <a:r>
              <a:rPr lang="en-US" sz="2400" smtClean="0"/>
              <a:t>Surat Penunjukan</a:t>
            </a:r>
          </a:p>
          <a:p>
            <a:pPr marL="609600" indent="-609600" eaLnBrk="1" hangingPunct="1">
              <a:buFontTx/>
              <a:buNone/>
            </a:pPr>
            <a:r>
              <a:rPr lang="en-US" sz="2400" smtClean="0"/>
              <a:t>       2. </a:t>
            </a:r>
            <a:r>
              <a:rPr lang="id-ID" sz="2400" smtClean="0"/>
              <a:t> </a:t>
            </a:r>
            <a:r>
              <a:rPr lang="en-US" sz="2400" smtClean="0"/>
              <a:t> Dokumen penawaran kontraktor</a:t>
            </a:r>
          </a:p>
          <a:p>
            <a:pPr marL="609600" indent="-609600" eaLnBrk="1" hangingPunct="1">
              <a:buFontTx/>
              <a:buNone/>
            </a:pPr>
            <a:r>
              <a:rPr lang="en-US" sz="2400" smtClean="0"/>
              <a:t>      </a:t>
            </a:r>
            <a:r>
              <a:rPr lang="id-ID" sz="2400" smtClean="0"/>
              <a:t> </a:t>
            </a:r>
            <a:r>
              <a:rPr lang="en-US" sz="2400" b="1" smtClean="0">
                <a:solidFill>
                  <a:srgbClr val="CC0000"/>
                </a:solidFill>
              </a:rPr>
              <a:t>3.  Ketentuan khusus</a:t>
            </a:r>
          </a:p>
          <a:p>
            <a:pPr marL="609600" indent="-609600" eaLnBrk="1" hangingPunct="1">
              <a:buFontTx/>
              <a:buNone/>
            </a:pPr>
            <a:r>
              <a:rPr lang="en-US" sz="2400" b="1" smtClean="0">
                <a:solidFill>
                  <a:srgbClr val="CC0000"/>
                </a:solidFill>
              </a:rPr>
              <a:t>   </a:t>
            </a:r>
            <a:r>
              <a:rPr lang="id-ID" sz="2400" b="1" smtClean="0">
                <a:solidFill>
                  <a:srgbClr val="CC0000"/>
                </a:solidFill>
              </a:rPr>
              <a:t> </a:t>
            </a:r>
            <a:r>
              <a:rPr lang="en-US" sz="2400" b="1" smtClean="0">
                <a:solidFill>
                  <a:srgbClr val="CC0000"/>
                </a:solidFill>
              </a:rPr>
              <a:t> 4.  Ketentuan umum</a:t>
            </a:r>
          </a:p>
          <a:p>
            <a:pPr marL="609600" indent="-609600" eaLnBrk="1" hangingPunct="1">
              <a:buFontTx/>
              <a:buNone/>
            </a:pPr>
            <a:r>
              <a:rPr lang="en-US" sz="2400" b="1" smtClean="0">
                <a:solidFill>
                  <a:srgbClr val="CC0000"/>
                </a:solidFill>
              </a:rPr>
              <a:t>    </a:t>
            </a:r>
            <a:r>
              <a:rPr lang="id-ID" sz="2400" b="1" smtClean="0">
                <a:solidFill>
                  <a:srgbClr val="CC0000"/>
                </a:solidFill>
              </a:rPr>
              <a:t> </a:t>
            </a:r>
            <a:r>
              <a:rPr lang="en-US" sz="2400" b="1" smtClean="0">
                <a:solidFill>
                  <a:srgbClr val="CC0000"/>
                </a:solidFill>
              </a:rPr>
              <a:t>5.  Spesifikasi</a:t>
            </a:r>
          </a:p>
          <a:p>
            <a:pPr marL="609600" indent="-609600" eaLnBrk="1" hangingPunct="1">
              <a:buFontTx/>
              <a:buNone/>
            </a:pPr>
            <a:r>
              <a:rPr lang="en-US" sz="2400" b="1" smtClean="0">
                <a:solidFill>
                  <a:srgbClr val="CC0000"/>
                </a:solidFill>
              </a:rPr>
              <a:t>  </a:t>
            </a:r>
            <a:r>
              <a:rPr lang="id-ID" sz="2400" b="1" smtClean="0">
                <a:solidFill>
                  <a:srgbClr val="CC0000"/>
                </a:solidFill>
              </a:rPr>
              <a:t> </a:t>
            </a:r>
            <a:r>
              <a:rPr lang="en-US" sz="2400" b="1" smtClean="0">
                <a:solidFill>
                  <a:srgbClr val="CC0000"/>
                </a:solidFill>
              </a:rPr>
              <a:t> </a:t>
            </a:r>
            <a:r>
              <a:rPr lang="id-ID" sz="2400" b="1" smtClean="0">
                <a:solidFill>
                  <a:srgbClr val="CC0000"/>
                </a:solidFill>
              </a:rPr>
              <a:t> </a:t>
            </a:r>
            <a:r>
              <a:rPr lang="en-US" sz="2400" b="1" smtClean="0">
                <a:solidFill>
                  <a:srgbClr val="CC0000"/>
                </a:solidFill>
              </a:rPr>
              <a:t>6.  Gambar –gambar</a:t>
            </a:r>
          </a:p>
          <a:p>
            <a:pPr marL="609600" indent="-609600" eaLnBrk="1" hangingPunct="1">
              <a:buFontTx/>
              <a:buNone/>
            </a:pPr>
            <a:r>
              <a:rPr lang="en-US" sz="2400" smtClean="0"/>
              <a:t>    </a:t>
            </a:r>
            <a:r>
              <a:rPr lang="id-ID" sz="2400" smtClean="0"/>
              <a:t> </a:t>
            </a:r>
            <a:r>
              <a:rPr lang="en-US" sz="2400" smtClean="0"/>
              <a:t>  7.  </a:t>
            </a:r>
            <a:r>
              <a:rPr lang="id-ID" sz="2400" smtClean="0"/>
              <a:t> </a:t>
            </a:r>
            <a:r>
              <a:rPr lang="en-US" sz="2400" smtClean="0"/>
              <a:t>Daftar kuantitas dan harga</a:t>
            </a:r>
          </a:p>
          <a:p>
            <a:pPr marL="609600" indent="-609600" eaLnBrk="1" hangingPunct="1">
              <a:buFontTx/>
              <a:buNone/>
            </a:pPr>
            <a:r>
              <a:rPr lang="en-US" sz="2400" smtClean="0"/>
              <a:t>     </a:t>
            </a:r>
            <a:r>
              <a:rPr lang="id-ID" sz="2400" smtClean="0"/>
              <a:t> </a:t>
            </a:r>
            <a:r>
              <a:rPr lang="en-US" sz="2400" smtClean="0"/>
              <a:t> 8.  </a:t>
            </a:r>
            <a:r>
              <a:rPr lang="id-ID" sz="2400" smtClean="0"/>
              <a:t> </a:t>
            </a:r>
            <a:r>
              <a:rPr lang="en-US" sz="2400" smtClean="0"/>
              <a:t>Berita acara penjelasan</a:t>
            </a:r>
          </a:p>
          <a:p>
            <a:pPr marL="609600" indent="-609600" eaLnBrk="1" hangingPunct="1">
              <a:buFontTx/>
              <a:buNone/>
            </a:pPr>
            <a:r>
              <a:rPr lang="en-US" sz="2400" smtClean="0"/>
              <a:t>      </a:t>
            </a:r>
            <a:r>
              <a:rPr lang="id-ID" sz="2400" smtClean="0"/>
              <a:t> </a:t>
            </a:r>
            <a:r>
              <a:rPr lang="en-US" sz="2400" smtClean="0"/>
              <a:t>9.  </a:t>
            </a:r>
            <a:r>
              <a:rPr lang="id-ID" sz="2400" smtClean="0"/>
              <a:t> </a:t>
            </a:r>
            <a:r>
              <a:rPr lang="en-US" sz="2400" smtClean="0"/>
              <a:t>Jaminan pelaksanaan, dll.</a:t>
            </a:r>
          </a:p>
          <a:p>
            <a:pPr marL="609600" indent="-609600" eaLnBrk="1" hangingPunct="1">
              <a:buFontTx/>
              <a:buNone/>
            </a:pPr>
            <a:endParaRPr lang="en-US" sz="2800" smtClean="0">
              <a:solidFill>
                <a:schemeClr val="tx2"/>
              </a:solidFill>
            </a:endParaRPr>
          </a:p>
          <a:p>
            <a:pPr marL="609600" indent="-609600" eaLnBrk="1" hangingPunct="1">
              <a:buFontTx/>
              <a:buAutoNum type="arabicPeriod"/>
            </a:pPr>
            <a:endParaRPr lang="en-US" smtClean="0">
              <a:solidFill>
                <a:schemeClr val="tx2"/>
              </a:solidFill>
            </a:endParaRPr>
          </a:p>
          <a:p>
            <a:pPr marL="609600" indent="-609600" eaLnBrk="1" hangingPunct="1">
              <a:buFontTx/>
              <a:buNone/>
            </a:pPr>
            <a:endParaRPr lang="en-US" smtClean="0"/>
          </a:p>
          <a:p>
            <a:pPr marL="609600" indent="-609600" eaLnBrk="1" hangingPunct="1">
              <a:buFontTx/>
              <a:buAutoNum type="arabicPeriod"/>
            </a:pPr>
            <a:endParaRPr lang="en-US" smtClean="0"/>
          </a:p>
          <a:p>
            <a:pPr marL="609600" indent="-609600" eaLnBrk="1" hangingPunct="1">
              <a:buFontTx/>
              <a:buAutoNum type="arabicPeriod"/>
            </a:pPr>
            <a:endParaRPr lang="en-US" smtClean="0"/>
          </a:p>
          <a:p>
            <a:pPr marL="609600" indent="-609600" eaLnBrk="1" hangingPunct="1">
              <a:buFontTx/>
              <a:buAutoNum type="arabicPeriod"/>
            </a:pPr>
            <a:endParaRPr lang="en-US" smtClean="0"/>
          </a:p>
          <a:p>
            <a:pPr marL="609600" indent="-609600" eaLnBrk="1" hangingPunct="1">
              <a:buFontTx/>
              <a:buAutoNum type="arabicPeriod"/>
            </a:pPr>
            <a:endParaRPr lang="en-US"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152400"/>
            <a:ext cx="8229600" cy="931863"/>
          </a:xfrm>
        </p:spPr>
        <p:txBody>
          <a:bodyPr/>
          <a:lstStyle/>
          <a:p>
            <a:pPr eaLnBrk="1" hangingPunct="1"/>
            <a:r>
              <a:rPr lang="en-US" sz="2800" b="1" smtClean="0">
                <a:solidFill>
                  <a:srgbClr val="0000CC"/>
                </a:solidFill>
              </a:rPr>
              <a:t>B</a:t>
            </a:r>
            <a:r>
              <a:rPr lang="id-ID" sz="2800" b="1" smtClean="0">
                <a:solidFill>
                  <a:srgbClr val="0000CC"/>
                </a:solidFill>
              </a:rPr>
              <a:t>EBERAPA KETENTUAN</a:t>
            </a:r>
            <a:r>
              <a:rPr lang="en-US" sz="2800" b="1" smtClean="0">
                <a:solidFill>
                  <a:srgbClr val="0000CC"/>
                </a:solidFill>
              </a:rPr>
              <a:t> DALAM DOKUMEN </a:t>
            </a:r>
            <a:br>
              <a:rPr lang="en-US" sz="2800" b="1" smtClean="0">
                <a:solidFill>
                  <a:srgbClr val="0000CC"/>
                </a:solidFill>
              </a:rPr>
            </a:br>
            <a:r>
              <a:rPr lang="en-US" sz="2800" b="1" smtClean="0">
                <a:solidFill>
                  <a:srgbClr val="0000CC"/>
                </a:solidFill>
              </a:rPr>
              <a:t>KONTRAK YANG PERLU DIPERHATIKAN</a:t>
            </a:r>
          </a:p>
        </p:txBody>
      </p:sp>
      <p:sp>
        <p:nvSpPr>
          <p:cNvPr id="114691" name="Rectangle 3"/>
          <p:cNvSpPr>
            <a:spLocks noGrp="1" noChangeArrowheads="1"/>
          </p:cNvSpPr>
          <p:nvPr>
            <p:ph idx="1"/>
          </p:nvPr>
        </p:nvSpPr>
        <p:spPr>
          <a:xfrm>
            <a:off x="838200" y="1143000"/>
            <a:ext cx="7620000" cy="5410200"/>
          </a:xfrm>
        </p:spPr>
        <p:txBody>
          <a:bodyPr/>
          <a:lstStyle/>
          <a:p>
            <a:pPr marL="609600" indent="-609600" eaLnBrk="1" hangingPunct="1">
              <a:lnSpc>
                <a:spcPct val="80000"/>
              </a:lnSpc>
              <a:buFontTx/>
              <a:buNone/>
            </a:pPr>
            <a:r>
              <a:rPr lang="id-ID" sz="2400" smtClean="0"/>
              <a:t> </a:t>
            </a:r>
            <a:r>
              <a:rPr lang="en-US" sz="2400" smtClean="0"/>
              <a:t>1.   CIDERA JANJI</a:t>
            </a:r>
          </a:p>
          <a:p>
            <a:pPr marL="609600" indent="-609600" eaLnBrk="1" hangingPunct="1">
              <a:lnSpc>
                <a:spcPct val="80000"/>
              </a:lnSpc>
              <a:buFontTx/>
              <a:buNone/>
            </a:pPr>
            <a:r>
              <a:rPr lang="en-US" sz="2400" smtClean="0"/>
              <a:t> </a:t>
            </a:r>
            <a:r>
              <a:rPr lang="id-ID" sz="2400" smtClean="0"/>
              <a:t> </a:t>
            </a:r>
            <a:r>
              <a:rPr lang="en-US" sz="2400" smtClean="0"/>
              <a:t>     (oleh Pengguna jasa atau oleh Penyedia jasa ) </a:t>
            </a:r>
          </a:p>
          <a:p>
            <a:pPr marL="609600" indent="-609600" eaLnBrk="1" hangingPunct="1">
              <a:lnSpc>
                <a:spcPct val="80000"/>
              </a:lnSpc>
              <a:buFontTx/>
              <a:buNone/>
            </a:pPr>
            <a:r>
              <a:rPr lang="id-ID" sz="2400" smtClean="0"/>
              <a:t> </a:t>
            </a:r>
            <a:r>
              <a:rPr lang="en-US" sz="2400" smtClean="0"/>
              <a:t>2.   </a:t>
            </a:r>
            <a:r>
              <a:rPr lang="en-US" sz="2400" b="1" smtClean="0"/>
              <a:t>KEGAGALAN KONSTRUKSI</a:t>
            </a:r>
            <a:r>
              <a:rPr lang="id-ID" sz="2400" b="1" smtClean="0"/>
              <a:t> </a:t>
            </a:r>
            <a:r>
              <a:rPr lang="id-ID" sz="2400" smtClean="0"/>
              <a:t>(mis : Cipularang)</a:t>
            </a:r>
            <a:r>
              <a:rPr lang="en-US" sz="2400" smtClean="0"/>
              <a:t> </a:t>
            </a:r>
          </a:p>
          <a:p>
            <a:pPr marL="609600" indent="-609600" eaLnBrk="1" hangingPunct="1">
              <a:lnSpc>
                <a:spcPct val="80000"/>
              </a:lnSpc>
              <a:buFontTx/>
              <a:buNone/>
            </a:pPr>
            <a:r>
              <a:rPr lang="id-ID" sz="2400" smtClean="0"/>
              <a:t> </a:t>
            </a:r>
            <a:r>
              <a:rPr lang="en-US" sz="2400" smtClean="0"/>
              <a:t>3.   PEKERJAAN AKIBAT BENCANA ALAM</a:t>
            </a:r>
            <a:r>
              <a:rPr lang="id-ID" sz="2400" smtClean="0"/>
              <a:t> (Aceh)</a:t>
            </a:r>
            <a:r>
              <a:rPr lang="en-US" sz="2400" smtClean="0"/>
              <a:t>.</a:t>
            </a:r>
          </a:p>
          <a:p>
            <a:pPr marL="609600" indent="-609600" eaLnBrk="1" hangingPunct="1">
              <a:lnSpc>
                <a:spcPct val="80000"/>
              </a:lnSpc>
              <a:buFontTx/>
              <a:buNone/>
            </a:pPr>
            <a:r>
              <a:rPr lang="id-ID" sz="2400" smtClean="0"/>
              <a:t> </a:t>
            </a:r>
            <a:r>
              <a:rPr lang="en-US" sz="2400" smtClean="0"/>
              <a:t>4.   </a:t>
            </a:r>
            <a:r>
              <a:rPr lang="en-US" sz="2400" b="1" smtClean="0"/>
              <a:t>PENYELESAIAN PERSELISIHAN</a:t>
            </a:r>
            <a:endParaRPr lang="id-ID" sz="2400" b="1" smtClean="0"/>
          </a:p>
          <a:p>
            <a:pPr marL="609600" indent="-609600" eaLnBrk="1" hangingPunct="1">
              <a:lnSpc>
                <a:spcPct val="80000"/>
              </a:lnSpc>
              <a:buFontTx/>
              <a:buNone/>
            </a:pPr>
            <a:r>
              <a:rPr lang="id-ID" sz="2400" smtClean="0"/>
              <a:t>       ( Mis : dilakukan dengan cara Mediasi)</a:t>
            </a:r>
            <a:endParaRPr lang="en-US" sz="2400" smtClean="0"/>
          </a:p>
          <a:p>
            <a:pPr marL="609600" indent="-609600" eaLnBrk="1" hangingPunct="1">
              <a:lnSpc>
                <a:spcPct val="80000"/>
              </a:lnSpc>
              <a:buFontTx/>
              <a:buNone/>
            </a:pPr>
            <a:r>
              <a:rPr lang="id-ID" sz="2400" smtClean="0"/>
              <a:t> </a:t>
            </a:r>
            <a:r>
              <a:rPr lang="en-US" sz="2400" smtClean="0"/>
              <a:t>5.   KETENTUAN TTG KLAIM ( contoh : Batutegi ).</a:t>
            </a:r>
          </a:p>
          <a:p>
            <a:pPr marL="609600" indent="-609600" eaLnBrk="1" hangingPunct="1">
              <a:lnSpc>
                <a:spcPct val="80000"/>
              </a:lnSpc>
              <a:buFontTx/>
              <a:buNone/>
            </a:pPr>
            <a:r>
              <a:rPr lang="id-ID" sz="2400" smtClean="0"/>
              <a:t> </a:t>
            </a:r>
            <a:r>
              <a:rPr lang="en-US" sz="2400" smtClean="0"/>
              <a:t>6.   </a:t>
            </a:r>
            <a:r>
              <a:rPr lang="en-US" sz="2400" b="1" smtClean="0"/>
              <a:t>KETENTUAN TENTANG SUB KONTRAKTOR</a:t>
            </a:r>
            <a:r>
              <a:rPr lang="en-US" sz="2400" smtClean="0"/>
              <a:t>.</a:t>
            </a:r>
          </a:p>
          <a:p>
            <a:pPr marL="609600" indent="-609600" eaLnBrk="1" hangingPunct="1">
              <a:lnSpc>
                <a:spcPct val="80000"/>
              </a:lnSpc>
              <a:buFontTx/>
              <a:buNone/>
            </a:pPr>
            <a:r>
              <a:rPr lang="id-ID" sz="2400" smtClean="0"/>
              <a:t> </a:t>
            </a:r>
            <a:r>
              <a:rPr lang="en-US" sz="2400" smtClean="0"/>
              <a:t>7.   KETENTUAN TENTANG PEKERJAN TAMBAH.</a:t>
            </a:r>
          </a:p>
          <a:p>
            <a:pPr marL="609600" indent="-609600" eaLnBrk="1" hangingPunct="1">
              <a:lnSpc>
                <a:spcPct val="80000"/>
              </a:lnSpc>
              <a:buFontTx/>
              <a:buNone/>
            </a:pPr>
            <a:r>
              <a:rPr lang="id-ID" sz="2400" smtClean="0"/>
              <a:t> </a:t>
            </a:r>
            <a:r>
              <a:rPr lang="en-US" sz="2400" smtClean="0"/>
              <a:t>8.   </a:t>
            </a:r>
            <a:r>
              <a:rPr lang="en-US" sz="2400" b="1" smtClean="0"/>
              <a:t>PEMUTUSAN KONTRAK </a:t>
            </a:r>
            <a:r>
              <a:rPr lang="en-US" sz="2400" smtClean="0"/>
              <a:t>(Secara sepihak)</a:t>
            </a:r>
            <a:r>
              <a:rPr lang="id-ID" sz="2400" smtClean="0"/>
              <a:t> DAN</a:t>
            </a:r>
          </a:p>
          <a:p>
            <a:pPr marL="609600" indent="-609600" eaLnBrk="1" hangingPunct="1">
              <a:lnSpc>
                <a:spcPct val="80000"/>
              </a:lnSpc>
              <a:buFontTx/>
              <a:buNone/>
            </a:pPr>
            <a:r>
              <a:rPr lang="id-ID" sz="2400" smtClean="0"/>
              <a:t>       </a:t>
            </a:r>
            <a:r>
              <a:rPr lang="id-ID" sz="2400" b="1" smtClean="0"/>
              <a:t>PENGHENTIAN KONTRAK</a:t>
            </a:r>
            <a:endParaRPr lang="en-US" sz="2400" b="1" smtClean="0"/>
          </a:p>
          <a:p>
            <a:pPr marL="609600" indent="-609600" eaLnBrk="1" hangingPunct="1">
              <a:lnSpc>
                <a:spcPct val="80000"/>
              </a:lnSpc>
              <a:buFontTx/>
              <a:buNone/>
            </a:pPr>
            <a:r>
              <a:rPr lang="id-ID" sz="2400" smtClean="0"/>
              <a:t> </a:t>
            </a:r>
            <a:r>
              <a:rPr lang="en-US" sz="2400" smtClean="0"/>
              <a:t>9.   </a:t>
            </a:r>
            <a:r>
              <a:rPr lang="en-US" sz="2400" b="1" smtClean="0"/>
              <a:t>KEGAGALAN BANGUNAN</a:t>
            </a:r>
            <a:r>
              <a:rPr lang="en-US" sz="2400" smtClean="0"/>
              <a:t>.</a:t>
            </a:r>
          </a:p>
          <a:p>
            <a:pPr marL="609600" indent="-609600" eaLnBrk="1" hangingPunct="1">
              <a:lnSpc>
                <a:spcPct val="80000"/>
              </a:lnSpc>
              <a:buFontTx/>
              <a:buNone/>
            </a:pPr>
            <a:r>
              <a:rPr lang="en-US" sz="2400" smtClean="0"/>
              <a:t>10. JAMINAN-JAMINAN</a:t>
            </a:r>
            <a:r>
              <a:rPr lang="id-ID" sz="2400" smtClean="0"/>
              <a:t> (Asuransi, Bank, Perusahaan Penjaminan)</a:t>
            </a:r>
            <a:endParaRPr lang="en-US" sz="2400" smtClean="0"/>
          </a:p>
          <a:p>
            <a:pPr marL="609600" indent="-609600" eaLnBrk="1" hangingPunct="1">
              <a:lnSpc>
                <a:spcPct val="80000"/>
              </a:lnSpc>
              <a:buFontTx/>
              <a:buNone/>
            </a:pPr>
            <a:r>
              <a:rPr lang="en-US" sz="2400" b="1" smtClean="0">
                <a:solidFill>
                  <a:srgbClr val="0000CC"/>
                </a:solidFill>
              </a:rPr>
              <a:t>11.  </a:t>
            </a:r>
            <a:r>
              <a:rPr lang="id-ID" sz="2400" b="1" smtClean="0">
                <a:solidFill>
                  <a:srgbClr val="0000CC"/>
                </a:solidFill>
              </a:rPr>
              <a:t>PENYESUAIAN HARGA AKIBAT </a:t>
            </a:r>
            <a:r>
              <a:rPr lang="en-US" sz="2400" b="1" smtClean="0">
                <a:solidFill>
                  <a:srgbClr val="0000CC"/>
                </a:solidFill>
              </a:rPr>
              <a:t>ESKALASI</a:t>
            </a:r>
            <a:r>
              <a:rPr lang="en-US" sz="2400" smtClean="0"/>
              <a:t>.</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533400" y="-152400"/>
            <a:ext cx="7391400" cy="1600200"/>
          </a:xfrm>
        </p:spPr>
        <p:txBody>
          <a:bodyPr/>
          <a:lstStyle/>
          <a:p>
            <a:pPr marL="838200" indent="-838200" eaLnBrk="1" hangingPunct="1"/>
            <a:r>
              <a:rPr lang="id-ID" sz="2400" b="1" i="1" smtClean="0">
                <a:solidFill>
                  <a:srgbClr val="000099"/>
                </a:solidFill>
              </a:rPr>
              <a:t> </a:t>
            </a:r>
            <a:r>
              <a:rPr lang="en-US" sz="2400" b="1" i="1" smtClean="0">
                <a:solidFill>
                  <a:srgbClr val="000099"/>
                </a:solidFill>
              </a:rPr>
              <a:t>BEBERAPA KETENTUAN</a:t>
            </a:r>
            <a:r>
              <a:rPr lang="id-ID" sz="2400" b="1" i="1" smtClean="0">
                <a:solidFill>
                  <a:srgbClr val="000099"/>
                </a:solidFill>
              </a:rPr>
              <a:t> DALAM</a:t>
            </a:r>
            <a:r>
              <a:rPr lang="en-US" sz="2400" b="1" i="1" smtClean="0">
                <a:solidFill>
                  <a:srgbClr val="000099"/>
                </a:solidFill>
              </a:rPr>
              <a:t> KONTRAK</a:t>
            </a:r>
            <a:r>
              <a:rPr lang="id-ID" sz="2400" b="1" i="1" smtClean="0">
                <a:solidFill>
                  <a:srgbClr val="000099"/>
                </a:solidFill>
              </a:rPr>
              <a:t> YANG PERLU </a:t>
            </a:r>
            <a:r>
              <a:rPr lang="en-US" sz="2400" b="1" i="1" smtClean="0">
                <a:solidFill>
                  <a:srgbClr val="000099"/>
                </a:solidFill>
              </a:rPr>
              <a:t>BERDASARKAN PERPRES NO. </a:t>
            </a:r>
            <a:r>
              <a:rPr lang="id-ID" sz="2400" b="1" i="1" smtClean="0">
                <a:solidFill>
                  <a:srgbClr val="000099"/>
                </a:solidFill>
              </a:rPr>
              <a:t>54/2012 j0 NO.70</a:t>
            </a:r>
            <a:r>
              <a:rPr lang="en-US" sz="2400" b="1" i="1" smtClean="0">
                <a:solidFill>
                  <a:srgbClr val="000099"/>
                </a:solidFill>
              </a:rPr>
              <a:t> TAHUN 2010 </a:t>
            </a:r>
          </a:p>
        </p:txBody>
      </p:sp>
      <p:sp>
        <p:nvSpPr>
          <p:cNvPr id="116739" name="Rectangle 3"/>
          <p:cNvSpPr>
            <a:spLocks noGrp="1" noChangeArrowheads="1"/>
          </p:cNvSpPr>
          <p:nvPr>
            <p:ph type="body" idx="1"/>
          </p:nvPr>
        </p:nvSpPr>
        <p:spPr>
          <a:xfrm>
            <a:off x="304800" y="1600200"/>
            <a:ext cx="8153400" cy="4800600"/>
          </a:xfrm>
        </p:spPr>
        <p:txBody>
          <a:bodyPr/>
          <a:lstStyle/>
          <a:p>
            <a:pPr marL="609600" indent="-609600" eaLnBrk="1" hangingPunct="1">
              <a:lnSpc>
                <a:spcPct val="80000"/>
              </a:lnSpc>
              <a:buFontTx/>
              <a:buNone/>
            </a:pPr>
            <a:r>
              <a:rPr lang="en-US" sz="2400" b="1" smtClean="0"/>
              <a:t>    </a:t>
            </a:r>
            <a:r>
              <a:rPr lang="id-ID" sz="2400" b="1" smtClean="0"/>
              <a:t> </a:t>
            </a:r>
            <a:r>
              <a:rPr lang="en-US" sz="2400" b="1" smtClean="0"/>
              <a:t>Ketentuan baru dalam Perpres</a:t>
            </a:r>
            <a:r>
              <a:rPr lang="id-ID" sz="2400" b="1" smtClean="0"/>
              <a:t> No.54/2012 Jo </a:t>
            </a:r>
          </a:p>
          <a:p>
            <a:pPr marL="609600" indent="-609600" eaLnBrk="1" hangingPunct="1">
              <a:lnSpc>
                <a:spcPct val="80000"/>
              </a:lnSpc>
              <a:buFontTx/>
              <a:buNone/>
            </a:pPr>
            <a:r>
              <a:rPr lang="id-ID" sz="2400" b="1" smtClean="0"/>
              <a:t>     </a:t>
            </a:r>
            <a:r>
              <a:rPr lang="en-US" sz="2400" b="1" smtClean="0"/>
              <a:t>No.</a:t>
            </a:r>
            <a:r>
              <a:rPr lang="id-ID" sz="2400" b="1" smtClean="0"/>
              <a:t> 70/</a:t>
            </a:r>
            <a:r>
              <a:rPr lang="en-US" sz="2400" b="1" smtClean="0"/>
              <a:t>2010 :</a:t>
            </a:r>
          </a:p>
          <a:p>
            <a:pPr marL="609600" indent="-609600" eaLnBrk="1" hangingPunct="1">
              <a:lnSpc>
                <a:spcPct val="80000"/>
              </a:lnSpc>
              <a:buFontTx/>
              <a:buNone/>
            </a:pPr>
            <a:r>
              <a:rPr lang="id-ID" sz="2400" b="1" smtClean="0"/>
              <a:t>    &gt; Tidak boleh menambah/mengurang/merubah </a:t>
            </a:r>
          </a:p>
          <a:p>
            <a:pPr marL="609600" indent="-609600" eaLnBrk="1" hangingPunct="1">
              <a:lnSpc>
                <a:spcPct val="80000"/>
              </a:lnSpc>
              <a:buFontTx/>
              <a:buNone/>
            </a:pPr>
            <a:r>
              <a:rPr lang="id-ID" sz="2400" b="1" smtClean="0"/>
              <a:t>       dalam sistim kontrak Lumpsum.</a:t>
            </a:r>
            <a:endParaRPr lang="en-US" sz="2400" b="1" smtClean="0"/>
          </a:p>
          <a:p>
            <a:pPr marL="609600" indent="-609600" eaLnBrk="1" hangingPunct="1">
              <a:lnSpc>
                <a:spcPct val="80000"/>
              </a:lnSpc>
              <a:buFontTx/>
              <a:buNone/>
            </a:pPr>
            <a:r>
              <a:rPr lang="en-US" sz="2000" smtClean="0"/>
              <a:t>       &gt;   </a:t>
            </a:r>
            <a:r>
              <a:rPr lang="en-US" sz="2400" b="1" smtClean="0">
                <a:solidFill>
                  <a:srgbClr val="990000"/>
                </a:solidFill>
              </a:rPr>
              <a:t>Memperoleh Persetujuan / Pendapat Ahli Hukum </a:t>
            </a:r>
          </a:p>
          <a:p>
            <a:pPr marL="609600" indent="-609600" eaLnBrk="1" hangingPunct="1">
              <a:lnSpc>
                <a:spcPct val="80000"/>
              </a:lnSpc>
              <a:buFontTx/>
              <a:buNone/>
            </a:pPr>
            <a:r>
              <a:rPr lang="en-US" sz="2400" b="1" smtClean="0">
                <a:solidFill>
                  <a:srgbClr val="990000"/>
                </a:solidFill>
              </a:rPr>
              <a:t>      </a:t>
            </a:r>
            <a:r>
              <a:rPr lang="id-ID" sz="2400" b="1" smtClean="0">
                <a:solidFill>
                  <a:srgbClr val="990000"/>
                </a:solidFill>
              </a:rPr>
              <a:t> </a:t>
            </a:r>
            <a:r>
              <a:rPr lang="en-US" sz="2400" b="1" smtClean="0">
                <a:solidFill>
                  <a:srgbClr val="990000"/>
                </a:solidFill>
              </a:rPr>
              <a:t>Kontrak Untuk pekerjaan &gt; Rp. 100 miliar</a:t>
            </a:r>
            <a:r>
              <a:rPr lang="en-US" sz="2400" smtClean="0">
                <a:solidFill>
                  <a:srgbClr val="990000"/>
                </a:solidFill>
              </a:rPr>
              <a:t> </a:t>
            </a:r>
          </a:p>
          <a:p>
            <a:pPr marL="609600" indent="-609600" eaLnBrk="1" hangingPunct="1">
              <a:lnSpc>
                <a:spcPct val="80000"/>
              </a:lnSpc>
              <a:buFontTx/>
              <a:buNone/>
            </a:pPr>
            <a:r>
              <a:rPr lang="en-US" sz="2000" smtClean="0"/>
              <a:t>       &gt;   Pemutusan kontrak sepihak bila keterlambatan</a:t>
            </a:r>
          </a:p>
          <a:p>
            <a:pPr marL="609600" indent="-609600" eaLnBrk="1" hangingPunct="1">
              <a:lnSpc>
                <a:spcPct val="80000"/>
              </a:lnSpc>
              <a:buFontTx/>
              <a:buNone/>
            </a:pPr>
            <a:r>
              <a:rPr lang="en-US" sz="2000" smtClean="0"/>
              <a:t>           melebihi nilai jaminan pelaksanaan (KUHPer 1266)</a:t>
            </a:r>
          </a:p>
          <a:p>
            <a:pPr marL="609600" indent="-609600" eaLnBrk="1" hangingPunct="1">
              <a:lnSpc>
                <a:spcPct val="80000"/>
              </a:lnSpc>
              <a:buFontTx/>
              <a:buNone/>
            </a:pPr>
            <a:r>
              <a:rPr lang="en-US" sz="2000" smtClean="0"/>
              <a:t>       &gt;   PPK terlambat membayar, harus memberikan</a:t>
            </a:r>
            <a:r>
              <a:rPr lang="id-ID" sz="2000" smtClean="0"/>
              <a:t> </a:t>
            </a:r>
            <a:r>
              <a:rPr lang="en-US" sz="2000" smtClean="0"/>
              <a:t>kompensasi</a:t>
            </a:r>
          </a:p>
          <a:p>
            <a:pPr marL="609600" indent="-609600" eaLnBrk="1" hangingPunct="1">
              <a:lnSpc>
                <a:spcPct val="80000"/>
              </a:lnSpc>
              <a:buFontTx/>
              <a:buNone/>
            </a:pPr>
            <a:r>
              <a:rPr lang="en-US" sz="2000" smtClean="0"/>
              <a:t>       &gt;   PHLN harus mengikuti </a:t>
            </a:r>
            <a:r>
              <a:rPr lang="id-ID" sz="2000" smtClean="0"/>
              <a:t>Per</a:t>
            </a:r>
            <a:r>
              <a:rPr lang="en-US" sz="2000" smtClean="0"/>
              <a:t>pres No.</a:t>
            </a:r>
            <a:r>
              <a:rPr lang="id-ID" sz="2000" smtClean="0"/>
              <a:t>70/2012 jo No.</a:t>
            </a:r>
            <a:r>
              <a:rPr lang="en-US" sz="2000" smtClean="0"/>
              <a:t> 54</a:t>
            </a:r>
            <a:r>
              <a:rPr lang="id-ID" sz="2000" smtClean="0"/>
              <a:t>/</a:t>
            </a:r>
            <a:r>
              <a:rPr lang="en-US" sz="2000" smtClean="0"/>
              <a:t>2010, </a:t>
            </a:r>
          </a:p>
          <a:p>
            <a:pPr marL="609600" indent="-609600" eaLnBrk="1" hangingPunct="1">
              <a:lnSpc>
                <a:spcPct val="80000"/>
              </a:lnSpc>
              <a:buFontTx/>
              <a:buNone/>
            </a:pPr>
            <a:r>
              <a:rPr lang="en-US" sz="2000" smtClean="0"/>
              <a:t>           bila terjadi pertentangan dengan ketentuan</a:t>
            </a:r>
          </a:p>
          <a:p>
            <a:pPr marL="609600" indent="-609600" eaLnBrk="1" hangingPunct="1">
              <a:lnSpc>
                <a:spcPct val="80000"/>
              </a:lnSpc>
              <a:buFontTx/>
              <a:buNone/>
            </a:pPr>
            <a:r>
              <a:rPr lang="en-US" sz="2000" smtClean="0"/>
              <a:t>           pemberi pinjaman, </a:t>
            </a:r>
            <a:r>
              <a:rPr lang="en-US" sz="2400" b="1" i="1" smtClean="0"/>
              <a:t>maka dilakukan kesepakatan</a:t>
            </a:r>
          </a:p>
          <a:p>
            <a:pPr marL="609600" indent="-609600" eaLnBrk="1" hangingPunct="1">
              <a:lnSpc>
                <a:spcPct val="80000"/>
              </a:lnSpc>
              <a:buFontTx/>
              <a:buNone/>
            </a:pPr>
            <a:r>
              <a:rPr lang="en-US" sz="2000" b="1" i="1" smtClean="0"/>
              <a:t>       </a:t>
            </a:r>
          </a:p>
          <a:p>
            <a:pPr marL="609600" indent="-609600" eaLnBrk="1" hangingPunct="1">
              <a:lnSpc>
                <a:spcPct val="80000"/>
              </a:lnSpc>
              <a:buFontTx/>
              <a:buNone/>
            </a:pPr>
            <a:r>
              <a:rPr lang="en-US" sz="2000" smtClean="0"/>
              <a:t>        </a:t>
            </a:r>
          </a:p>
          <a:p>
            <a:pPr marL="609600" indent="-609600" eaLnBrk="1" hangingPunct="1">
              <a:lnSpc>
                <a:spcPct val="80000"/>
              </a:lnSpc>
              <a:buFontTx/>
              <a:buNone/>
            </a:pPr>
            <a:endParaRPr lang="en-US" sz="2000" smtClean="0"/>
          </a:p>
          <a:p>
            <a:pPr marL="609600" indent="-609600" eaLnBrk="1" hangingPunct="1">
              <a:lnSpc>
                <a:spcPct val="80000"/>
              </a:lnSpc>
              <a:buFontTx/>
              <a:buNone/>
            </a:pPr>
            <a:endParaRPr lang="en-US" sz="2000" smtClean="0"/>
          </a:p>
          <a:p>
            <a:pPr marL="609600" indent="-609600" eaLnBrk="1" hangingPunct="1">
              <a:lnSpc>
                <a:spcPct val="80000"/>
              </a:lnSpc>
            </a:pPr>
            <a:endParaRPr lang="en-US" sz="20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609600" y="381000"/>
            <a:ext cx="8153400" cy="6986588"/>
          </a:xfrm>
          <a:prstGeom prst="rect">
            <a:avLst/>
          </a:prstGeom>
          <a:noFill/>
          <a:ln w="9525">
            <a:noFill/>
            <a:miter lim="800000"/>
            <a:headEnd/>
            <a:tailEnd/>
          </a:ln>
        </p:spPr>
        <p:txBody>
          <a:bodyPr>
            <a:spAutoFit/>
          </a:bodyPr>
          <a:lstStyle/>
          <a:p>
            <a:pPr>
              <a:defRPr/>
            </a:pPr>
            <a:r>
              <a:rPr lang="id-ID" sz="4000" dirty="0">
                <a:solidFill>
                  <a:srgbClr val="C00000"/>
                </a:solidFill>
              </a:rPr>
              <a:t>PENDAHULUAN</a:t>
            </a:r>
          </a:p>
          <a:p>
            <a:pPr>
              <a:defRPr/>
            </a:pPr>
            <a:r>
              <a:rPr lang="id-ID" sz="3200" dirty="0"/>
              <a:t>Untuk efektifitas pembelajaran, maka Penyampaian materi Bimtek dilakukan </a:t>
            </a:r>
            <a:r>
              <a:rPr lang="id-ID" sz="3200" dirty="0">
                <a:solidFill>
                  <a:srgbClr val="0000CC"/>
                </a:solidFill>
              </a:rPr>
              <a:t>dengan cara memberikan sebanyak mungkin contoh – contoh kasus</a:t>
            </a:r>
            <a:r>
              <a:rPr lang="id-ID" sz="3200" b="0" i="1" dirty="0">
                <a:solidFill>
                  <a:srgbClr val="0000CC"/>
                </a:solidFill>
              </a:rPr>
              <a:t> </a:t>
            </a:r>
            <a:r>
              <a:rPr lang="id-ID" sz="3200" dirty="0"/>
              <a:t>yang pada saat ini muncul ke permukaan,</a:t>
            </a:r>
          </a:p>
          <a:p>
            <a:pPr>
              <a:defRPr/>
            </a:pPr>
            <a:r>
              <a:rPr lang="id-ID" sz="3200" dirty="0">
                <a:solidFill>
                  <a:srgbClr val="0000CC"/>
                </a:solidFill>
              </a:rPr>
              <a:t>terkait </a:t>
            </a:r>
            <a:r>
              <a:rPr lang="en-US" sz="3200" dirty="0" err="1">
                <a:solidFill>
                  <a:srgbClr val="0000CC"/>
                </a:solidFill>
              </a:rPr>
              <a:t>lemahnya</a:t>
            </a:r>
            <a:r>
              <a:rPr lang="en-US" sz="3200" dirty="0">
                <a:solidFill>
                  <a:srgbClr val="0000CC"/>
                </a:solidFill>
              </a:rPr>
              <a:t> </a:t>
            </a:r>
            <a:r>
              <a:rPr lang="en-US" sz="3200" dirty="0" err="1">
                <a:solidFill>
                  <a:srgbClr val="0000CC"/>
                </a:solidFill>
              </a:rPr>
              <a:t>pemahaman</a:t>
            </a:r>
            <a:r>
              <a:rPr lang="en-US" sz="3200" dirty="0">
                <a:solidFill>
                  <a:srgbClr val="0000CC"/>
                </a:solidFill>
              </a:rPr>
              <a:t> </a:t>
            </a:r>
            <a:r>
              <a:rPr lang="en-US" sz="3200" dirty="0" err="1">
                <a:solidFill>
                  <a:srgbClr val="0000CC"/>
                </a:solidFill>
              </a:rPr>
              <a:t>atas</a:t>
            </a:r>
            <a:r>
              <a:rPr lang="en-US" sz="3200" dirty="0">
                <a:solidFill>
                  <a:srgbClr val="0000CC"/>
                </a:solidFill>
              </a:rPr>
              <a:t> </a:t>
            </a:r>
            <a:r>
              <a:rPr lang="id-ID" sz="3200" dirty="0">
                <a:solidFill>
                  <a:srgbClr val="0000CC"/>
                </a:solidFill>
              </a:rPr>
              <a:t>Dokumen </a:t>
            </a:r>
            <a:r>
              <a:rPr lang="id-ID" sz="3200">
                <a:solidFill>
                  <a:srgbClr val="0000CC"/>
                </a:solidFill>
              </a:rPr>
              <a:t>Kontrak</a:t>
            </a:r>
            <a:r>
              <a:rPr lang="id-ID" sz="3200"/>
              <a:t>. </a:t>
            </a:r>
            <a:endParaRPr lang="id-ID" sz="3200" dirty="0"/>
          </a:p>
          <a:p>
            <a:pPr>
              <a:defRPr/>
            </a:pPr>
            <a:r>
              <a:rPr lang="id-ID" sz="3600" dirty="0">
                <a:solidFill>
                  <a:srgbClr val="C00000"/>
                </a:solidFill>
              </a:rPr>
              <a:t>Contoh Kasus, misalnya : </a:t>
            </a:r>
          </a:p>
          <a:p>
            <a:pPr marL="514350" indent="-514350">
              <a:defRPr/>
            </a:pPr>
            <a:r>
              <a:rPr lang="en-US" dirty="0" err="1"/>
              <a:t>Pemahaman</a:t>
            </a:r>
            <a:r>
              <a:rPr lang="en-US" dirty="0"/>
              <a:t> </a:t>
            </a:r>
            <a:r>
              <a:rPr lang="en-US" dirty="0" err="1"/>
              <a:t>dokumen</a:t>
            </a:r>
            <a:r>
              <a:rPr lang="en-US" dirty="0"/>
              <a:t> </a:t>
            </a:r>
            <a:r>
              <a:rPr lang="en-US" dirty="0" err="1"/>
              <a:t>kontrak</a:t>
            </a:r>
            <a:r>
              <a:rPr lang="en-US" dirty="0"/>
              <a:t> yang </a:t>
            </a:r>
            <a:r>
              <a:rPr lang="en-US" dirty="0" err="1"/>
              <a:t>buruk</a:t>
            </a:r>
            <a:r>
              <a:rPr lang="en-US" dirty="0"/>
              <a:t> </a:t>
            </a:r>
          </a:p>
          <a:p>
            <a:pPr marL="514350" indent="-514350">
              <a:defRPr/>
            </a:pPr>
            <a:r>
              <a:rPr lang="en-US" dirty="0" err="1"/>
              <a:t>di</a:t>
            </a:r>
            <a:r>
              <a:rPr lang="en-US" dirty="0"/>
              <a:t> </a:t>
            </a:r>
            <a:r>
              <a:rPr lang="en-US" dirty="0" err="1"/>
              <a:t>Proyek</a:t>
            </a:r>
            <a:r>
              <a:rPr lang="en-US" dirty="0"/>
              <a:t> PHLN Pembangunan </a:t>
            </a:r>
            <a:r>
              <a:rPr lang="en-US" dirty="0" err="1"/>
              <a:t>Waduk</a:t>
            </a:r>
            <a:r>
              <a:rPr lang="en-US" dirty="0"/>
              <a:t> </a:t>
            </a:r>
            <a:r>
              <a:rPr lang="en-US" dirty="0" err="1"/>
              <a:t>Batutegi</a:t>
            </a:r>
            <a:r>
              <a:rPr lang="en-US" dirty="0"/>
              <a:t> </a:t>
            </a:r>
            <a:endParaRPr lang="id-ID" dirty="0"/>
          </a:p>
          <a:p>
            <a:pPr>
              <a:defRPr/>
            </a:pPr>
            <a:endParaRPr lang="id-ID" dirty="0"/>
          </a:p>
          <a:p>
            <a:pPr>
              <a:defRPr/>
            </a:pPr>
            <a:endParaRPr lang="id-ID" sz="3200" b="0" dirty="0"/>
          </a:p>
          <a:p>
            <a:pPr>
              <a:defRPr/>
            </a:pPr>
            <a:r>
              <a:rPr lang="id-ID" sz="3200" dirty="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381000" y="-152400"/>
            <a:ext cx="7251700" cy="1600200"/>
          </a:xfrm>
        </p:spPr>
        <p:txBody>
          <a:bodyPr/>
          <a:lstStyle/>
          <a:p>
            <a:pPr marL="838200" indent="-838200" eaLnBrk="1" hangingPunct="1"/>
            <a:r>
              <a:rPr lang="id-ID" sz="2400" b="1" i="1" smtClean="0">
                <a:solidFill>
                  <a:srgbClr val="000099"/>
                </a:solidFill>
              </a:rPr>
              <a:t>  </a:t>
            </a:r>
            <a:r>
              <a:rPr lang="en-US" sz="2400" b="1" i="1" smtClean="0">
                <a:solidFill>
                  <a:srgbClr val="000099"/>
                </a:solidFill>
              </a:rPr>
              <a:t>BEBERAPA KETENTUAN </a:t>
            </a:r>
            <a:r>
              <a:rPr lang="id-ID" sz="2400" b="1" i="1" smtClean="0">
                <a:solidFill>
                  <a:srgbClr val="000099"/>
                </a:solidFill>
              </a:rPr>
              <a:t>DALAM </a:t>
            </a:r>
            <a:r>
              <a:rPr lang="en-US" sz="2400" b="1" i="1" smtClean="0">
                <a:solidFill>
                  <a:srgbClr val="000099"/>
                </a:solidFill>
              </a:rPr>
              <a:t>KONTRAK </a:t>
            </a:r>
            <a:r>
              <a:rPr lang="id-ID" sz="2400" b="1" i="1" smtClean="0">
                <a:solidFill>
                  <a:srgbClr val="000099"/>
                </a:solidFill>
              </a:rPr>
              <a:t>YANG PERLU B</a:t>
            </a:r>
            <a:r>
              <a:rPr lang="en-US" sz="2400" b="1" i="1" smtClean="0">
                <a:solidFill>
                  <a:srgbClr val="000099"/>
                </a:solidFill>
              </a:rPr>
              <a:t>ERDASARKAN PERPRES NO.</a:t>
            </a:r>
            <a:r>
              <a:rPr lang="id-ID" sz="2400" b="1" i="1" smtClean="0">
                <a:solidFill>
                  <a:srgbClr val="000099"/>
                </a:solidFill>
              </a:rPr>
              <a:t>54/2012 jo NO.70</a:t>
            </a:r>
            <a:r>
              <a:rPr lang="en-US" sz="2400" b="1" i="1" smtClean="0">
                <a:solidFill>
                  <a:srgbClr val="000099"/>
                </a:solidFill>
              </a:rPr>
              <a:t> </a:t>
            </a:r>
            <a:r>
              <a:rPr lang="id-ID" sz="2400" b="1" i="1" smtClean="0">
                <a:solidFill>
                  <a:srgbClr val="000099"/>
                </a:solidFill>
              </a:rPr>
              <a:t>/</a:t>
            </a:r>
            <a:r>
              <a:rPr lang="en-US" sz="2400" b="1" i="1" smtClean="0">
                <a:solidFill>
                  <a:srgbClr val="000099"/>
                </a:solidFill>
              </a:rPr>
              <a:t>2010</a:t>
            </a:r>
          </a:p>
        </p:txBody>
      </p:sp>
      <p:sp>
        <p:nvSpPr>
          <p:cNvPr id="118787" name="Rectangle 3"/>
          <p:cNvSpPr>
            <a:spLocks noGrp="1" noChangeArrowheads="1"/>
          </p:cNvSpPr>
          <p:nvPr>
            <p:ph type="body" idx="1"/>
          </p:nvPr>
        </p:nvSpPr>
        <p:spPr>
          <a:xfrm>
            <a:off x="152400" y="1524000"/>
            <a:ext cx="8458200" cy="4800600"/>
          </a:xfrm>
        </p:spPr>
        <p:txBody>
          <a:bodyPr/>
          <a:lstStyle/>
          <a:p>
            <a:pPr marL="609600" indent="-609600" eaLnBrk="1" hangingPunct="1">
              <a:lnSpc>
                <a:spcPct val="90000"/>
              </a:lnSpc>
              <a:buFontTx/>
              <a:buNone/>
            </a:pPr>
            <a:r>
              <a:rPr lang="en-US" sz="2400" b="1" smtClean="0"/>
              <a:t>     Ketentuan baru dalam Perpres No.</a:t>
            </a:r>
            <a:r>
              <a:rPr lang="id-ID" sz="2400" b="1" smtClean="0"/>
              <a:t>54 Jo </a:t>
            </a:r>
          </a:p>
          <a:p>
            <a:pPr marL="609600" indent="-609600" eaLnBrk="1" hangingPunct="1">
              <a:lnSpc>
                <a:spcPct val="90000"/>
              </a:lnSpc>
              <a:buFontTx/>
              <a:buNone/>
            </a:pPr>
            <a:r>
              <a:rPr lang="id-ID" sz="2400" b="1" smtClean="0"/>
              <a:t>     Perpres No. 70</a:t>
            </a:r>
            <a:r>
              <a:rPr lang="en-US" sz="2400" b="1" smtClean="0"/>
              <a:t> tahun 2010 :</a:t>
            </a:r>
          </a:p>
          <a:p>
            <a:pPr marL="609600" indent="-609600" eaLnBrk="1" hangingPunct="1">
              <a:lnSpc>
                <a:spcPct val="90000"/>
              </a:lnSpc>
              <a:buFontTx/>
              <a:buNone/>
            </a:pPr>
            <a:r>
              <a:rPr lang="en-US" sz="2400" smtClean="0"/>
              <a:t>        &gt;  </a:t>
            </a:r>
            <a:r>
              <a:rPr lang="id-ID" sz="2400" smtClean="0"/>
              <a:t> </a:t>
            </a:r>
            <a:r>
              <a:rPr lang="en-US" sz="2400" smtClean="0"/>
              <a:t>Jaminan pelaksanaan 5% terhadap</a:t>
            </a:r>
            <a:r>
              <a:rPr lang="id-ID" sz="2400" smtClean="0"/>
              <a:t> </a:t>
            </a:r>
            <a:r>
              <a:rPr lang="en-US" sz="2400" smtClean="0"/>
              <a:t>nilai kontrak </a:t>
            </a:r>
            <a:r>
              <a:rPr lang="id-ID" sz="2400" smtClean="0"/>
              <a:t>,  </a:t>
            </a:r>
          </a:p>
          <a:p>
            <a:pPr marL="609600" indent="-609600" eaLnBrk="1" hangingPunct="1">
              <a:lnSpc>
                <a:spcPct val="90000"/>
              </a:lnSpc>
              <a:buFontTx/>
              <a:buNone/>
            </a:pPr>
            <a:r>
              <a:rPr lang="id-ID" sz="2400" smtClean="0"/>
              <a:t>             </a:t>
            </a:r>
            <a:r>
              <a:rPr lang="en-US" sz="2400" smtClean="0"/>
              <a:t>masa laku s/d PHO dan boleh dari Bank / </a:t>
            </a:r>
            <a:endParaRPr lang="id-ID" sz="2400" smtClean="0"/>
          </a:p>
          <a:p>
            <a:pPr marL="609600" indent="-609600" eaLnBrk="1" hangingPunct="1">
              <a:lnSpc>
                <a:spcPct val="90000"/>
              </a:lnSpc>
              <a:buFontTx/>
              <a:buNone/>
            </a:pPr>
            <a:r>
              <a:rPr lang="id-ID" sz="2400" smtClean="0"/>
              <a:t>            </a:t>
            </a:r>
            <a:r>
              <a:rPr lang="en-US" sz="2400" smtClean="0"/>
              <a:t>Asuransi</a:t>
            </a:r>
            <a:r>
              <a:rPr lang="id-ID" sz="2400" smtClean="0"/>
              <a:t>/Perusahaan Penjaminan</a:t>
            </a:r>
            <a:endParaRPr lang="en-US" sz="2400" smtClean="0"/>
          </a:p>
          <a:p>
            <a:pPr marL="609600" indent="-609600" eaLnBrk="1" hangingPunct="1">
              <a:lnSpc>
                <a:spcPct val="90000"/>
              </a:lnSpc>
              <a:buFontTx/>
              <a:buNone/>
            </a:pPr>
            <a:r>
              <a:rPr lang="en-US" sz="2400" smtClean="0"/>
              <a:t>        &gt;   Ketentuan pembayaran kepada sub kontraktor</a:t>
            </a:r>
          </a:p>
          <a:p>
            <a:pPr marL="609600" indent="-609600" eaLnBrk="1" hangingPunct="1">
              <a:lnSpc>
                <a:spcPct val="90000"/>
              </a:lnSpc>
              <a:buFontTx/>
              <a:buNone/>
            </a:pPr>
            <a:r>
              <a:rPr lang="en-US" sz="2400" smtClean="0"/>
              <a:t>        &gt;   Uang retensi diganti jaminan pemeliharaan</a:t>
            </a:r>
          </a:p>
          <a:p>
            <a:pPr marL="609600" indent="-609600" eaLnBrk="1" hangingPunct="1">
              <a:lnSpc>
                <a:spcPct val="90000"/>
              </a:lnSpc>
              <a:buFontTx/>
              <a:buNone/>
            </a:pPr>
            <a:r>
              <a:rPr lang="en-US" sz="2400" smtClean="0"/>
              <a:t>        &gt;   Masa pemeliharaan dapat melebihi Tahun</a:t>
            </a:r>
          </a:p>
          <a:p>
            <a:pPr marL="609600" indent="-609600" eaLnBrk="1" hangingPunct="1">
              <a:lnSpc>
                <a:spcPct val="90000"/>
              </a:lnSpc>
              <a:buFontTx/>
              <a:buNone/>
            </a:pPr>
            <a:r>
              <a:rPr lang="en-US" sz="2400" smtClean="0"/>
              <a:t>            Anggaran</a:t>
            </a:r>
          </a:p>
          <a:p>
            <a:pPr marL="609600" indent="-609600" eaLnBrk="1" hangingPunct="1">
              <a:lnSpc>
                <a:spcPct val="90000"/>
              </a:lnSpc>
              <a:buFontTx/>
              <a:buNone/>
            </a:pPr>
            <a:r>
              <a:rPr lang="en-US" sz="2400" smtClean="0"/>
              <a:t>        &gt;   Denda maksimal 5%</a:t>
            </a:r>
            <a:r>
              <a:rPr lang="id-ID" sz="2400" smtClean="0"/>
              <a:t> </a:t>
            </a:r>
            <a:r>
              <a:rPr lang="id-ID" sz="2400" b="1" smtClean="0"/>
              <a:t>telah </a:t>
            </a:r>
            <a:r>
              <a:rPr lang="id-ID" sz="2400" b="1" smtClean="0">
                <a:solidFill>
                  <a:srgbClr val="0000CC"/>
                </a:solidFill>
              </a:rPr>
              <a:t>dihapuskan</a:t>
            </a:r>
            <a:r>
              <a:rPr lang="id-ID" sz="2400" smtClean="0"/>
              <a:t>. Bila denda</a:t>
            </a:r>
          </a:p>
          <a:p>
            <a:pPr marL="609600" indent="-609600" eaLnBrk="1" hangingPunct="1">
              <a:lnSpc>
                <a:spcPct val="90000"/>
              </a:lnSpc>
              <a:buFontTx/>
              <a:buNone/>
            </a:pPr>
            <a:r>
              <a:rPr lang="id-ID" sz="2400" smtClean="0"/>
              <a:t>                   sudah 5% PPK boleh memutus kontrak</a:t>
            </a:r>
            <a:endParaRPr lang="en-US" sz="2400" smtClean="0"/>
          </a:p>
          <a:p>
            <a:pPr marL="609600" indent="-609600" eaLnBrk="1" hangingPunct="1">
              <a:lnSpc>
                <a:spcPct val="90000"/>
              </a:lnSpc>
              <a:buFontTx/>
              <a:buNone/>
            </a:pPr>
            <a:r>
              <a:rPr lang="en-US" sz="2400" smtClean="0"/>
              <a:t>        </a:t>
            </a:r>
          </a:p>
          <a:p>
            <a:pPr marL="609600" indent="-609600" eaLnBrk="1" hangingPunct="1">
              <a:lnSpc>
                <a:spcPct val="90000"/>
              </a:lnSpc>
              <a:buFontTx/>
              <a:buNone/>
            </a:pPr>
            <a:endParaRPr lang="en-US" sz="2400" smtClean="0"/>
          </a:p>
          <a:p>
            <a:pPr marL="609600" indent="-609600" eaLnBrk="1" hangingPunct="1">
              <a:lnSpc>
                <a:spcPct val="90000"/>
              </a:lnSpc>
              <a:buFontTx/>
              <a:buNone/>
            </a:pPr>
            <a:endParaRPr lang="en-US" sz="2800" smtClean="0"/>
          </a:p>
          <a:p>
            <a:pPr marL="609600" indent="-609600" eaLnBrk="1" hangingPunct="1">
              <a:lnSpc>
                <a:spcPct val="90000"/>
              </a:lnSpc>
            </a:pPr>
            <a:endParaRPr lang="en-US" sz="28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Box 1"/>
          <p:cNvSpPr txBox="1">
            <a:spLocks noChangeArrowheads="1"/>
          </p:cNvSpPr>
          <p:nvPr/>
        </p:nvSpPr>
        <p:spPr bwMode="auto">
          <a:xfrm>
            <a:off x="685800" y="2133600"/>
            <a:ext cx="7772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id-ID" sz="3600">
                <a:latin typeface="Comic Sans MS" panose="030F0702030302020204" pitchFamily="66" charset="0"/>
              </a:rPr>
              <a:t>PERSIAPAN &amp; PELAKSANAAN PENANDATANGANAN </a:t>
            </a:r>
          </a:p>
          <a:p>
            <a:pPr algn="ctr">
              <a:spcBef>
                <a:spcPct val="0"/>
              </a:spcBef>
              <a:buClrTx/>
              <a:buFontTx/>
              <a:buNone/>
            </a:pPr>
            <a:r>
              <a:rPr lang="id-ID" sz="3600">
                <a:latin typeface="Comic Sans MS" panose="030F0702030302020204" pitchFamily="66" charset="0"/>
              </a:rPr>
              <a:t>KONTRAK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990600" y="457200"/>
            <a:ext cx="7505700" cy="1462088"/>
          </a:xfrm>
        </p:spPr>
        <p:txBody>
          <a:bodyPr anchor="b">
            <a:normAutofit fontScale="90000"/>
          </a:bodyPr>
          <a:lstStyle/>
          <a:p>
            <a:pPr algn="l" eaLnBrk="1" hangingPunct="1">
              <a:defRPr/>
            </a:pPr>
            <a:r>
              <a:rPr lang="id-ID" sz="3200" b="1" dirty="0" smtClean="0">
                <a:solidFill>
                  <a:srgbClr val="C00000"/>
                </a:solidFill>
              </a:rPr>
              <a:t>KEGIATAN DALAM PENGENDALIAN  DAN PENGAWASAN DALAM RANGKA P</a:t>
            </a:r>
            <a:r>
              <a:rPr lang="en-US" sz="3200" b="1" dirty="0" smtClean="0">
                <a:solidFill>
                  <a:srgbClr val="C00000"/>
                </a:solidFill>
              </a:rPr>
              <a:t>E</a:t>
            </a:r>
            <a:r>
              <a:rPr lang="id-ID" sz="3200" b="1" dirty="0" smtClean="0">
                <a:solidFill>
                  <a:srgbClr val="C00000"/>
                </a:solidFill>
              </a:rPr>
              <a:t>NANDATANGANAN</a:t>
            </a:r>
            <a:r>
              <a:rPr lang="en-US" sz="3200" b="1" dirty="0" smtClean="0">
                <a:solidFill>
                  <a:srgbClr val="C00000"/>
                </a:solidFill>
              </a:rPr>
              <a:t> KONTRAK</a:t>
            </a:r>
          </a:p>
        </p:txBody>
      </p:sp>
      <p:sp>
        <p:nvSpPr>
          <p:cNvPr id="73731" name="Rectangle 3"/>
          <p:cNvSpPr>
            <a:spLocks noGrp="1" noChangeArrowheads="1"/>
          </p:cNvSpPr>
          <p:nvPr>
            <p:ph type="body" idx="4294967295"/>
          </p:nvPr>
        </p:nvSpPr>
        <p:spPr>
          <a:xfrm>
            <a:off x="609600" y="1981200"/>
            <a:ext cx="8064500" cy="4752975"/>
          </a:xfrm>
        </p:spPr>
        <p:txBody>
          <a:bodyPr>
            <a:normAutofit fontScale="25000" lnSpcReduction="20000"/>
          </a:bodyPr>
          <a:lstStyle/>
          <a:p>
            <a:pPr eaLnBrk="1" hangingPunct="1">
              <a:lnSpc>
                <a:spcPct val="80000"/>
              </a:lnSpc>
              <a:buFontTx/>
              <a:buNone/>
              <a:defRPr/>
            </a:pPr>
            <a:r>
              <a:rPr lang="en-US" sz="600" dirty="0" smtClean="0"/>
              <a:t>             </a:t>
            </a:r>
          </a:p>
          <a:p>
            <a:pPr eaLnBrk="1" hangingPunct="1">
              <a:lnSpc>
                <a:spcPct val="80000"/>
              </a:lnSpc>
              <a:buFontTx/>
              <a:buNone/>
              <a:defRPr/>
            </a:pPr>
            <a:r>
              <a:rPr lang="en-US" sz="4600" dirty="0" smtClean="0"/>
              <a:t>    </a:t>
            </a:r>
            <a:r>
              <a:rPr lang="id-ID" sz="4600" dirty="0" smtClean="0"/>
              <a:t>   </a:t>
            </a:r>
          </a:p>
          <a:p>
            <a:pPr eaLnBrk="1" hangingPunct="1">
              <a:lnSpc>
                <a:spcPct val="80000"/>
              </a:lnSpc>
              <a:buFontTx/>
              <a:buNone/>
              <a:defRPr/>
            </a:pPr>
            <a:r>
              <a:rPr lang="id-ID" sz="8000" dirty="0" smtClean="0"/>
              <a:t>     </a:t>
            </a:r>
            <a:r>
              <a:rPr lang="en-US" sz="9600" b="1" dirty="0" smtClean="0"/>
              <a:t>1.  </a:t>
            </a:r>
            <a:r>
              <a:rPr lang="id-ID" sz="9600" b="1" dirty="0" smtClean="0"/>
              <a:t> </a:t>
            </a:r>
            <a:r>
              <a:rPr lang="id-ID" sz="9600" b="1" i="1" dirty="0" smtClean="0">
                <a:solidFill>
                  <a:srgbClr val="0000CC"/>
                </a:solidFill>
              </a:rPr>
              <a:t>MENYIAPKAN PENDAPAT AHLI HUKUM </a:t>
            </a:r>
          </a:p>
          <a:p>
            <a:pPr eaLnBrk="1" hangingPunct="1">
              <a:lnSpc>
                <a:spcPct val="80000"/>
              </a:lnSpc>
              <a:buFontTx/>
              <a:buNone/>
              <a:defRPr/>
            </a:pPr>
            <a:r>
              <a:rPr lang="id-ID" sz="9600" b="1" i="1" dirty="0">
                <a:solidFill>
                  <a:srgbClr val="0000CC"/>
                </a:solidFill>
              </a:rPr>
              <a:t> </a:t>
            </a:r>
            <a:r>
              <a:rPr lang="id-ID" sz="9600" b="1" i="1" dirty="0" smtClean="0">
                <a:solidFill>
                  <a:srgbClr val="0000CC"/>
                </a:solidFill>
              </a:rPr>
              <a:t>         KONTRAK </a:t>
            </a:r>
          </a:p>
          <a:p>
            <a:pPr eaLnBrk="1" hangingPunct="1">
              <a:lnSpc>
                <a:spcPct val="80000"/>
              </a:lnSpc>
              <a:buFontTx/>
              <a:buNone/>
              <a:defRPr/>
            </a:pPr>
            <a:endParaRPr lang="id-ID" sz="9600" dirty="0" smtClean="0"/>
          </a:p>
          <a:p>
            <a:pPr eaLnBrk="1" hangingPunct="1">
              <a:lnSpc>
                <a:spcPct val="80000"/>
              </a:lnSpc>
              <a:buFontTx/>
              <a:buNone/>
              <a:defRPr/>
            </a:pPr>
            <a:r>
              <a:rPr lang="id-ID" sz="9600" dirty="0"/>
              <a:t> </a:t>
            </a:r>
            <a:r>
              <a:rPr lang="id-ID" sz="9600" dirty="0" smtClean="0"/>
              <a:t>   2.  </a:t>
            </a:r>
            <a:r>
              <a:rPr lang="en-US" sz="9600" dirty="0" smtClean="0"/>
              <a:t> </a:t>
            </a:r>
            <a:r>
              <a:rPr lang="id-ID" sz="9600" dirty="0" smtClean="0"/>
              <a:t>RAPAT SEBELUM PENUNJUKAN</a:t>
            </a:r>
          </a:p>
          <a:p>
            <a:pPr eaLnBrk="1" hangingPunct="1">
              <a:lnSpc>
                <a:spcPct val="80000"/>
              </a:lnSpc>
              <a:buFontTx/>
              <a:buNone/>
              <a:defRPr/>
            </a:pPr>
            <a:r>
              <a:rPr lang="id-ID" sz="9600" dirty="0"/>
              <a:t> </a:t>
            </a:r>
            <a:r>
              <a:rPr lang="id-ID" sz="9600" dirty="0" smtClean="0"/>
              <a:t>         (PRE – AWARD MEETING </a:t>
            </a:r>
          </a:p>
          <a:p>
            <a:pPr eaLnBrk="1" hangingPunct="1">
              <a:lnSpc>
                <a:spcPct val="80000"/>
              </a:lnSpc>
              <a:buFontTx/>
              <a:buNone/>
              <a:defRPr/>
            </a:pPr>
            <a:endParaRPr lang="id-ID" sz="9600" dirty="0" smtClean="0"/>
          </a:p>
          <a:p>
            <a:pPr eaLnBrk="1" hangingPunct="1">
              <a:lnSpc>
                <a:spcPct val="80000"/>
              </a:lnSpc>
              <a:buFontTx/>
              <a:buNone/>
              <a:defRPr/>
            </a:pPr>
            <a:r>
              <a:rPr lang="id-ID" sz="9600" dirty="0"/>
              <a:t> </a:t>
            </a:r>
            <a:r>
              <a:rPr lang="id-ID" sz="9600" dirty="0" smtClean="0"/>
              <a:t>   3.   MENETAPKAN </a:t>
            </a:r>
            <a:r>
              <a:rPr lang="en-US" sz="9600" dirty="0" smtClean="0"/>
              <a:t>S</a:t>
            </a:r>
            <a:r>
              <a:rPr lang="id-ID" sz="9600" dirty="0" smtClean="0"/>
              <a:t>URAT PENUNJUKAN </a:t>
            </a:r>
          </a:p>
          <a:p>
            <a:pPr eaLnBrk="1" hangingPunct="1">
              <a:lnSpc>
                <a:spcPct val="80000"/>
              </a:lnSpc>
              <a:buFontTx/>
              <a:buNone/>
              <a:defRPr/>
            </a:pPr>
            <a:r>
              <a:rPr lang="id-ID" sz="9600" dirty="0"/>
              <a:t> </a:t>
            </a:r>
            <a:r>
              <a:rPr lang="id-ID" sz="9600" dirty="0" smtClean="0"/>
              <a:t>         (LETTER OF ACCEPTANCE)</a:t>
            </a:r>
          </a:p>
          <a:p>
            <a:pPr eaLnBrk="1" hangingPunct="1">
              <a:lnSpc>
                <a:spcPct val="80000"/>
              </a:lnSpc>
              <a:buFontTx/>
              <a:buNone/>
              <a:defRPr/>
            </a:pPr>
            <a:endParaRPr lang="id-ID" sz="9600" dirty="0" smtClean="0"/>
          </a:p>
          <a:p>
            <a:pPr eaLnBrk="1" hangingPunct="1">
              <a:lnSpc>
                <a:spcPct val="80000"/>
              </a:lnSpc>
              <a:buFontTx/>
              <a:buNone/>
              <a:defRPr/>
            </a:pPr>
            <a:r>
              <a:rPr lang="id-ID" sz="9600" dirty="0"/>
              <a:t> </a:t>
            </a:r>
            <a:r>
              <a:rPr lang="id-ID" sz="9600" dirty="0" smtClean="0"/>
              <a:t>   4.   </a:t>
            </a:r>
            <a:r>
              <a:rPr lang="id-ID" sz="9600" b="1" dirty="0" smtClean="0"/>
              <a:t>PENYIAPAN KONSEP DOKUMEN KONTRAK</a:t>
            </a:r>
          </a:p>
          <a:p>
            <a:pPr eaLnBrk="1" hangingPunct="1">
              <a:lnSpc>
                <a:spcPct val="80000"/>
              </a:lnSpc>
              <a:buFontTx/>
              <a:buNone/>
              <a:defRPr/>
            </a:pPr>
            <a:endParaRPr lang="en-US" sz="9600" dirty="0" smtClean="0"/>
          </a:p>
          <a:p>
            <a:pPr eaLnBrk="1" hangingPunct="1">
              <a:lnSpc>
                <a:spcPct val="80000"/>
              </a:lnSpc>
              <a:buFontTx/>
              <a:buNone/>
              <a:defRPr/>
            </a:pPr>
            <a:r>
              <a:rPr lang="en-US" sz="9600" dirty="0" smtClean="0"/>
              <a:t>    </a:t>
            </a:r>
            <a:r>
              <a:rPr lang="id-ID" sz="9600" dirty="0" smtClean="0"/>
              <a:t>5</a:t>
            </a:r>
            <a:r>
              <a:rPr lang="en-US" sz="9600" dirty="0" smtClean="0"/>
              <a:t>.   </a:t>
            </a:r>
            <a:r>
              <a:rPr lang="id-ID" sz="9600" dirty="0" smtClean="0"/>
              <a:t>VERIFIKASI  JAMINAN PELAKSANAAN</a:t>
            </a:r>
          </a:p>
          <a:p>
            <a:pPr eaLnBrk="1" hangingPunct="1">
              <a:lnSpc>
                <a:spcPct val="80000"/>
              </a:lnSpc>
              <a:buFontTx/>
              <a:buNone/>
              <a:defRPr/>
            </a:pPr>
            <a:endParaRPr lang="en-US" sz="9600" b="1" dirty="0" smtClean="0"/>
          </a:p>
          <a:p>
            <a:pPr eaLnBrk="1" hangingPunct="1">
              <a:lnSpc>
                <a:spcPct val="80000"/>
              </a:lnSpc>
              <a:buFontTx/>
              <a:buNone/>
              <a:defRPr/>
            </a:pPr>
            <a:r>
              <a:rPr lang="en-US" sz="9600" dirty="0" smtClean="0"/>
              <a:t>    </a:t>
            </a:r>
            <a:r>
              <a:rPr lang="id-ID" sz="9600" dirty="0"/>
              <a:t>6</a:t>
            </a:r>
            <a:r>
              <a:rPr lang="en-US" sz="9600" dirty="0" smtClean="0"/>
              <a:t>.  </a:t>
            </a:r>
            <a:r>
              <a:rPr lang="id-ID" sz="9600" dirty="0" smtClean="0"/>
              <a:t> PENANDATANGANAN SURAT  PERJANJIAN</a:t>
            </a:r>
          </a:p>
          <a:p>
            <a:pPr eaLnBrk="1" hangingPunct="1">
              <a:lnSpc>
                <a:spcPct val="80000"/>
              </a:lnSpc>
              <a:buFontTx/>
              <a:buNone/>
              <a:defRPr/>
            </a:pPr>
            <a:r>
              <a:rPr lang="id-ID" sz="9600" dirty="0"/>
              <a:t> </a:t>
            </a:r>
            <a:r>
              <a:rPr lang="id-ID" sz="9600" dirty="0" smtClean="0"/>
              <a:t>         (KONTRAK)</a:t>
            </a:r>
            <a:endParaRPr lang="en-US" sz="9600" dirty="0" smtClean="0"/>
          </a:p>
          <a:p>
            <a:pPr eaLnBrk="1" hangingPunct="1">
              <a:lnSpc>
                <a:spcPct val="80000"/>
              </a:lnSpc>
              <a:buFontTx/>
              <a:buNone/>
              <a:defRPr/>
            </a:pPr>
            <a:r>
              <a:rPr lang="en-US" sz="9600" dirty="0" smtClean="0"/>
              <a:t>      </a:t>
            </a:r>
          </a:p>
          <a:p>
            <a:pPr eaLnBrk="1" hangingPunct="1">
              <a:lnSpc>
                <a:spcPct val="80000"/>
              </a:lnSpc>
              <a:buFontTx/>
              <a:buNone/>
              <a:defRPr/>
            </a:pPr>
            <a:r>
              <a:rPr lang="en-US" sz="8000" dirty="0" smtClean="0"/>
              <a:t>    </a:t>
            </a:r>
          </a:p>
          <a:p>
            <a:pPr eaLnBrk="1" hangingPunct="1">
              <a:lnSpc>
                <a:spcPct val="80000"/>
              </a:lnSpc>
              <a:buFontTx/>
              <a:buNone/>
              <a:defRPr/>
            </a:pPr>
            <a:r>
              <a:rPr lang="en-US" sz="2400" dirty="0"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idx="4294967295"/>
          </p:nvPr>
        </p:nvSpPr>
        <p:spPr>
          <a:xfrm>
            <a:off x="381000" y="685800"/>
            <a:ext cx="8458200" cy="5638800"/>
          </a:xfrm>
        </p:spPr>
        <p:txBody>
          <a:bodyPr/>
          <a:lstStyle/>
          <a:p>
            <a:pPr eaLnBrk="1" hangingPunct="1">
              <a:defRPr/>
            </a:pPr>
            <a:r>
              <a:rPr lang="id-ID" sz="3600" b="1" dirty="0" smtClean="0">
                <a:solidFill>
                  <a:schemeClr val="tx1"/>
                </a:solidFill>
                <a:effectLst>
                  <a:outerShdw blurRad="38100" dist="38100" dir="2700000" algn="tl">
                    <a:srgbClr val="C0C0C0"/>
                  </a:outerShdw>
                </a:effectLst>
              </a:rPr>
              <a:t/>
            </a:r>
            <a:br>
              <a:rPr lang="id-ID" sz="3600" b="1" dirty="0" smtClean="0">
                <a:solidFill>
                  <a:schemeClr val="tx1"/>
                </a:solidFill>
                <a:effectLst>
                  <a:outerShdw blurRad="38100" dist="38100" dir="2700000" algn="tl">
                    <a:srgbClr val="C0C0C0"/>
                  </a:outerShdw>
                </a:effectLst>
              </a:rPr>
            </a:br>
            <a:r>
              <a:rPr lang="en-US" sz="3600" b="1" dirty="0" smtClean="0">
                <a:solidFill>
                  <a:schemeClr val="tx1"/>
                </a:solidFill>
                <a:effectLst>
                  <a:outerShdw blurRad="38100" dist="38100" dir="2700000" algn="tl">
                    <a:srgbClr val="C0C0C0"/>
                  </a:outerShdw>
                </a:effectLst>
              </a:rPr>
              <a:t>T-3</a:t>
            </a:r>
            <a:r>
              <a:rPr lang="en-US" sz="3200" dirty="0" smtClean="0">
                <a:solidFill>
                  <a:schemeClr val="tx1"/>
                </a:solidFill>
                <a:effectLst>
                  <a:outerShdw blurRad="38100" dist="38100" dir="2700000" algn="tl">
                    <a:srgbClr val="C0C0C0"/>
                  </a:outerShdw>
                </a:effectLst>
              </a:rPr>
              <a:t> : HARUS TELAH  MEMPEROLEH </a:t>
            </a:r>
            <a:r>
              <a:rPr lang="en-US" sz="4000" dirty="0" smtClean="0">
                <a:solidFill>
                  <a:schemeClr val="tx1"/>
                </a:solidFill>
                <a:effectLst>
                  <a:outerShdw blurRad="38100" dist="38100" dir="2700000" algn="tl">
                    <a:srgbClr val="C0C0C0"/>
                  </a:outerShdw>
                </a:effectLst>
              </a:rPr>
              <a:t>  </a:t>
            </a:r>
            <a:br>
              <a:rPr lang="en-US" sz="4000" dirty="0" smtClean="0">
                <a:solidFill>
                  <a:schemeClr val="tx1"/>
                </a:solidFill>
                <a:effectLst>
                  <a:outerShdw blurRad="38100" dist="38100" dir="2700000" algn="tl">
                    <a:srgbClr val="C0C0C0"/>
                  </a:outerShdw>
                </a:effectLst>
              </a:rPr>
            </a:br>
            <a:r>
              <a:rPr lang="en-US" sz="4000" b="1" i="1" dirty="0" smtClean="0">
                <a:solidFill>
                  <a:srgbClr val="C00000"/>
                </a:solidFill>
                <a:effectLst>
                  <a:outerShdw blurRad="38100" dist="38100" dir="2700000" algn="tl">
                    <a:srgbClr val="C0C0C0"/>
                  </a:outerShdw>
                </a:effectLst>
              </a:rPr>
              <a:t>PENDAPAT  AHLI  HUKUM KONTRAK</a:t>
            </a:r>
            <a:r>
              <a:rPr lang="en-US" sz="4000" b="1" dirty="0" smtClean="0">
                <a:solidFill>
                  <a:srgbClr val="C00000"/>
                </a:solidFill>
                <a:effectLst>
                  <a:outerShdw blurRad="38100" dist="38100" dir="2700000" algn="tl">
                    <a:srgbClr val="C0C0C0"/>
                  </a:outerShdw>
                </a:effectLst>
              </a:rPr>
              <a:t> </a:t>
            </a:r>
            <a:r>
              <a:rPr lang="en-US" sz="4000" b="1" dirty="0" smtClean="0">
                <a:solidFill>
                  <a:schemeClr val="tx1"/>
                </a:solidFill>
                <a:effectLst>
                  <a:outerShdw blurRad="38100" dist="38100" dir="2700000" algn="tl">
                    <a:srgbClr val="C0C0C0"/>
                  </a:outerShdw>
                </a:effectLst>
              </a:rPr>
              <a:t/>
            </a:r>
            <a:br>
              <a:rPr lang="en-US" sz="4000" b="1" dirty="0" smtClean="0">
                <a:solidFill>
                  <a:schemeClr val="tx1"/>
                </a:solidFill>
                <a:effectLst>
                  <a:outerShdw blurRad="38100" dist="38100" dir="2700000" algn="tl">
                    <a:srgbClr val="C0C0C0"/>
                  </a:outerShdw>
                </a:effectLst>
              </a:rPr>
            </a:br>
            <a:r>
              <a:rPr lang="en-US" sz="3600" b="1" dirty="0" smtClean="0">
                <a:solidFill>
                  <a:schemeClr val="tx1"/>
                </a:solidFill>
                <a:effectLst>
                  <a:outerShdw blurRad="38100" dist="38100" dir="2700000" algn="tl">
                    <a:srgbClr val="C0C0C0"/>
                  </a:outerShdw>
                </a:effectLst>
              </a:rPr>
              <a:t>MISALNYA  AHK DI PROYEK</a:t>
            </a:r>
            <a:r>
              <a:rPr lang="en-US" sz="4000" b="1" dirty="0" smtClean="0">
                <a:solidFill>
                  <a:schemeClr val="tx1"/>
                </a:solidFill>
                <a:effectLst>
                  <a:outerShdw blurRad="38100" dist="38100" dir="2700000" algn="tl">
                    <a:srgbClr val="C0C0C0"/>
                  </a:outerShdw>
                </a:effectLst>
              </a:rPr>
              <a:t> : </a:t>
            </a:r>
            <a:br>
              <a:rPr lang="en-US" sz="4000" b="1" dirty="0" smtClean="0">
                <a:solidFill>
                  <a:schemeClr val="tx1"/>
                </a:solidFill>
                <a:effectLst>
                  <a:outerShdw blurRad="38100" dist="38100" dir="2700000" algn="tl">
                    <a:srgbClr val="C0C0C0"/>
                  </a:outerShdw>
                </a:effectLst>
              </a:rPr>
            </a:br>
            <a:r>
              <a:rPr lang="en-US" sz="4000" b="1" dirty="0" smtClean="0">
                <a:solidFill>
                  <a:schemeClr val="tx1"/>
                </a:solidFill>
                <a:effectLst>
                  <a:outerShdw blurRad="38100" dist="38100" dir="2700000" algn="tl">
                    <a:srgbClr val="C0C0C0"/>
                  </a:outerShdw>
                </a:effectLst>
              </a:rPr>
              <a:t> </a:t>
            </a:r>
            <a:r>
              <a:rPr lang="en-US" sz="3200" i="1" dirty="0" smtClean="0">
                <a:solidFill>
                  <a:schemeClr val="tx1"/>
                </a:solidFill>
                <a:effectLst>
                  <a:outerShdw blurRad="38100" dist="38100" dir="2700000" algn="tl">
                    <a:srgbClr val="C0C0C0"/>
                  </a:outerShdw>
                </a:effectLst>
              </a:rPr>
              <a:t>1. PEMBANGUNAN WADUK  JATI GEDE</a:t>
            </a:r>
            <a:br>
              <a:rPr lang="en-US" sz="3200"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 </a:t>
            </a:r>
            <a:r>
              <a:rPr lang="en-US" sz="3200" i="1" dirty="0" smtClean="0">
                <a:solidFill>
                  <a:schemeClr val="tx1"/>
                </a:solidFill>
                <a:effectLst>
                  <a:outerShdw blurRad="38100" dist="38100" dir="2700000" algn="tl">
                    <a:srgbClr val="C0C0C0"/>
                  </a:outerShdw>
                </a:effectLst>
              </a:rPr>
              <a:t>2</a:t>
            </a:r>
            <a:r>
              <a:rPr lang="id-ID" sz="3200" i="1" dirty="0" smtClean="0">
                <a:solidFill>
                  <a:schemeClr val="tx1"/>
                </a:solidFill>
                <a:effectLst>
                  <a:outerShdw blurRad="38100" dist="38100" dir="2700000" algn="tl">
                    <a:srgbClr val="C0C0C0"/>
                  </a:outerShdw>
                </a:effectLst>
              </a:rPr>
              <a:t>.</a:t>
            </a:r>
            <a:r>
              <a:rPr lang="en-US" sz="3200" i="1" dirty="0" smtClean="0">
                <a:solidFill>
                  <a:schemeClr val="tx1"/>
                </a:solidFill>
                <a:effectLst>
                  <a:outerShdw blurRad="38100" dist="38100" dir="2700000" algn="tl">
                    <a:srgbClr val="C0C0C0"/>
                  </a:outerShdw>
                </a:effectLst>
              </a:rPr>
              <a:t> PEMBANGUNAN RSUD </a:t>
            </a:r>
            <a:r>
              <a:rPr lang="id-ID" sz="3200" i="1" dirty="0" smtClean="0">
                <a:solidFill>
                  <a:schemeClr val="tx1"/>
                </a:solidFill>
                <a:effectLst>
                  <a:outerShdw blurRad="38100" dist="38100" dir="2700000" algn="tl">
                    <a:srgbClr val="C0C0C0"/>
                  </a:outerShdw>
                </a:effectLst>
              </a:rPr>
              <a:t>DKI JAKARTA</a:t>
            </a:r>
            <a:br>
              <a:rPr lang="id-ID" sz="3200"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3.  PEMBANGUNAN    INFRASTRUKTUR GEDUNG BARU KAMPUS  ITB </a:t>
            </a:r>
            <a:br>
              <a:rPr lang="id-ID" sz="3200"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PHLN – JICA LOAN IP - 553</a:t>
            </a:r>
            <a:br>
              <a:rPr lang="id-ID" sz="3200"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 </a:t>
            </a:r>
            <a:endParaRPr lang="en-US" sz="3200" i="1" dirty="0" smtClean="0">
              <a:solidFill>
                <a:schemeClr val="tx1"/>
              </a:solidFill>
              <a:effectLst>
                <a:outerShdw blurRad="38100" dist="38100" dir="2700000" algn="tl">
                  <a:srgbClr val="C0C0C0"/>
                </a:outerShdw>
              </a:effectLst>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ubTitle" sz="quarter" idx="1"/>
          </p:nvPr>
        </p:nvSpPr>
        <p:spPr>
          <a:xfrm>
            <a:off x="160338" y="825500"/>
            <a:ext cx="8245475" cy="5207000"/>
          </a:xfrm>
        </p:spPr>
        <p:txBody>
          <a:bodyPr/>
          <a:lstStyle/>
          <a:p>
            <a:pPr marL="742950" indent="-742950" eaLnBrk="1" hangingPunct="1">
              <a:lnSpc>
                <a:spcPct val="80000"/>
              </a:lnSpc>
              <a:defRPr/>
            </a:pPr>
            <a:r>
              <a:rPr lang="id-ID" b="1" dirty="0" smtClean="0"/>
              <a:t>    CONTOH   PENDAPAT  AHLI HUKUM </a:t>
            </a:r>
          </a:p>
          <a:p>
            <a:pPr marL="742950" indent="-742950" eaLnBrk="1" hangingPunct="1">
              <a:lnSpc>
                <a:spcPct val="80000"/>
              </a:lnSpc>
              <a:defRPr/>
            </a:pPr>
            <a:r>
              <a:rPr lang="id-ID" b="1" dirty="0"/>
              <a:t> </a:t>
            </a:r>
            <a:r>
              <a:rPr lang="id-ID" b="1" dirty="0" smtClean="0"/>
              <a:t>    KONTRAK </a:t>
            </a:r>
            <a:r>
              <a:rPr lang="id-ID" b="1" i="1" dirty="0" smtClean="0">
                <a:solidFill>
                  <a:srgbClr val="C00000"/>
                </a:solidFill>
              </a:rPr>
              <a:t>PEMBANGUNAN PROYEK HAMBALANG</a:t>
            </a:r>
          </a:p>
          <a:p>
            <a:pPr marL="742950" indent="-742950" eaLnBrk="1" hangingPunct="1">
              <a:lnSpc>
                <a:spcPct val="80000"/>
              </a:lnSpc>
              <a:defRPr/>
            </a:pPr>
            <a:endParaRPr lang="id-ID" sz="2800" b="1" dirty="0" smtClean="0">
              <a:solidFill>
                <a:srgbClr val="FF0000"/>
              </a:solidFill>
            </a:endParaRPr>
          </a:p>
          <a:p>
            <a:pPr marL="742950" indent="-742950" algn="l" eaLnBrk="1" hangingPunct="1">
              <a:lnSpc>
                <a:spcPct val="80000"/>
              </a:lnSpc>
              <a:defRPr/>
            </a:pPr>
            <a:r>
              <a:rPr lang="id-ID" sz="2800" b="1" dirty="0" smtClean="0"/>
              <a:t>        YANG MENJADI PERTANYAAN PADA DISKUSI DI MENPORA :</a:t>
            </a:r>
          </a:p>
          <a:p>
            <a:pPr marL="742950" indent="-742950" algn="l" eaLnBrk="1" hangingPunct="1">
              <a:lnSpc>
                <a:spcPct val="80000"/>
              </a:lnSpc>
              <a:defRPr/>
            </a:pPr>
            <a:r>
              <a:rPr lang="id-ID" sz="2400" b="1" dirty="0" smtClean="0">
                <a:solidFill>
                  <a:srgbClr val="FFFF00"/>
                </a:solidFill>
              </a:rPr>
              <a:t>         </a:t>
            </a:r>
            <a:r>
              <a:rPr lang="id-ID" sz="2400" b="1" dirty="0" smtClean="0">
                <a:solidFill>
                  <a:srgbClr val="0000CC"/>
                </a:solidFill>
              </a:rPr>
              <a:t>1.  APAKAH  LATAR BELAKANG KOMPETENSI </a:t>
            </a:r>
          </a:p>
          <a:p>
            <a:pPr marL="742950" indent="-742950" algn="l" eaLnBrk="1" hangingPunct="1">
              <a:lnSpc>
                <a:spcPct val="80000"/>
              </a:lnSpc>
              <a:defRPr/>
            </a:pPr>
            <a:r>
              <a:rPr lang="id-ID" sz="2400" b="1" dirty="0">
                <a:solidFill>
                  <a:srgbClr val="0000CC"/>
                </a:solidFill>
              </a:rPr>
              <a:t> </a:t>
            </a:r>
            <a:r>
              <a:rPr lang="id-ID" sz="2400" b="1" dirty="0" smtClean="0">
                <a:solidFill>
                  <a:srgbClr val="0000CC"/>
                </a:solidFill>
              </a:rPr>
              <a:t>             KEAHLIAN DARI AHLI HUKUM KONTRAK ?</a:t>
            </a:r>
          </a:p>
          <a:p>
            <a:pPr marL="742950" indent="-742950" algn="l" eaLnBrk="1" hangingPunct="1">
              <a:lnSpc>
                <a:spcPct val="80000"/>
              </a:lnSpc>
              <a:defRPr/>
            </a:pPr>
            <a:r>
              <a:rPr lang="id-ID" sz="2400" b="1" dirty="0" smtClean="0">
                <a:solidFill>
                  <a:srgbClr val="0000CC"/>
                </a:solidFill>
              </a:rPr>
              <a:t>         2.  BAGAIMANA ISI DARI PENDAPAT2 AHK NYA ?  </a:t>
            </a:r>
          </a:p>
          <a:p>
            <a:pPr algn="l" eaLnBrk="1" hangingPunct="1">
              <a:lnSpc>
                <a:spcPct val="80000"/>
              </a:lnSpc>
              <a:defRPr/>
            </a:pPr>
            <a:r>
              <a:rPr lang="id-ID" sz="2400" b="1" dirty="0" smtClean="0">
                <a:solidFill>
                  <a:srgbClr val="0000CC"/>
                </a:solidFill>
              </a:rPr>
              <a:t>         3.  BILA KEAHLIANNYA SEBAGAI KONTRAK</a:t>
            </a:r>
          </a:p>
          <a:p>
            <a:pPr algn="l" eaLnBrk="1" hangingPunct="1">
              <a:lnSpc>
                <a:spcPct val="80000"/>
              </a:lnSpc>
              <a:defRPr/>
            </a:pPr>
            <a:r>
              <a:rPr lang="id-ID" sz="2400" b="1" dirty="0" smtClean="0">
                <a:solidFill>
                  <a:srgbClr val="0000CC"/>
                </a:solidFill>
              </a:rPr>
              <a:t>              SPESIALIS, PASTI DARI SEJAK AWAL  SUDAH </a:t>
            </a:r>
          </a:p>
          <a:p>
            <a:pPr algn="l" eaLnBrk="1" hangingPunct="1">
              <a:lnSpc>
                <a:spcPct val="80000"/>
              </a:lnSpc>
              <a:defRPr/>
            </a:pPr>
            <a:r>
              <a:rPr lang="id-ID" sz="2400" b="1" dirty="0">
                <a:solidFill>
                  <a:srgbClr val="0000CC"/>
                </a:solidFill>
              </a:rPr>
              <a:t> </a:t>
            </a:r>
            <a:r>
              <a:rPr lang="id-ID" sz="2400" b="1" dirty="0" smtClean="0">
                <a:solidFill>
                  <a:srgbClr val="0000CC"/>
                </a:solidFill>
              </a:rPr>
              <a:t>             DAPAT TERDITEKSI KEKELIRUAN  DALAM </a:t>
            </a:r>
          </a:p>
          <a:p>
            <a:pPr algn="l" eaLnBrk="1" hangingPunct="1">
              <a:lnSpc>
                <a:spcPct val="80000"/>
              </a:lnSpc>
              <a:defRPr/>
            </a:pPr>
            <a:r>
              <a:rPr lang="id-ID" sz="2400" b="1" dirty="0">
                <a:solidFill>
                  <a:srgbClr val="0000CC"/>
                </a:solidFill>
              </a:rPr>
              <a:t> </a:t>
            </a:r>
            <a:r>
              <a:rPr lang="id-ID" sz="2400" b="1" dirty="0" smtClean="0">
                <a:solidFill>
                  <a:srgbClr val="0000CC"/>
                </a:solidFill>
              </a:rPr>
              <a:t>             PENETAPAN KONTRAK TAHUN JAMAK, </a:t>
            </a:r>
          </a:p>
          <a:p>
            <a:pPr algn="l" eaLnBrk="1" hangingPunct="1">
              <a:lnSpc>
                <a:spcPct val="80000"/>
              </a:lnSpc>
              <a:defRPr/>
            </a:pPr>
            <a:r>
              <a:rPr lang="id-ID" sz="2400" b="1" dirty="0">
                <a:solidFill>
                  <a:srgbClr val="0000CC"/>
                </a:solidFill>
              </a:rPr>
              <a:t> </a:t>
            </a:r>
            <a:r>
              <a:rPr lang="id-ID" sz="2400" b="1" dirty="0" smtClean="0">
                <a:solidFill>
                  <a:srgbClr val="0000CC"/>
                </a:solidFill>
              </a:rPr>
              <a:t>             PENETAPAN PEMENANG, DLL</a:t>
            </a:r>
          </a:p>
          <a:p>
            <a:pPr marL="742950" indent="-742950" algn="l" eaLnBrk="1" hangingPunct="1">
              <a:lnSpc>
                <a:spcPct val="80000"/>
              </a:lnSpc>
              <a:defRPr/>
            </a:pPr>
            <a:r>
              <a:rPr lang="id-ID" sz="2800" b="1" dirty="0" smtClean="0">
                <a:solidFill>
                  <a:srgbClr val="FFFF00"/>
                </a:solidFill>
              </a:rPr>
              <a:t> </a:t>
            </a:r>
            <a:endParaRPr lang="en-US" sz="2800" b="1" dirty="0" smtClean="0">
              <a:solidFill>
                <a:srgbClr val="FFFF00"/>
              </a:solidFill>
            </a:endParaRPr>
          </a:p>
          <a:p>
            <a:pPr eaLnBrk="1" hangingPunct="1">
              <a:lnSpc>
                <a:spcPct val="80000"/>
              </a:lnSpc>
              <a:defRPr/>
            </a:pPr>
            <a:endParaRPr lang="en-US" sz="2800" dirty="0" smtClean="0">
              <a:solidFill>
                <a:srgbClr val="FFFF00"/>
              </a:solidFill>
            </a:endParaRPr>
          </a:p>
          <a:p>
            <a:pPr eaLnBrk="1" hangingPunct="1">
              <a:lnSpc>
                <a:spcPct val="80000"/>
              </a:lnSpc>
              <a:defRPr/>
            </a:pPr>
            <a:endParaRPr lang="en-US" sz="2800" dirty="0" smtClean="0">
              <a:solidFill>
                <a:srgbClr val="FFFF00"/>
              </a:solidFill>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685800"/>
            <a:ext cx="8229600" cy="931863"/>
          </a:xfrm>
        </p:spPr>
        <p:txBody>
          <a:bodyPr/>
          <a:lstStyle/>
          <a:p>
            <a:pPr eaLnBrk="1" hangingPunct="1"/>
            <a:r>
              <a:rPr lang="en-US" sz="2800" b="1" smtClean="0">
                <a:solidFill>
                  <a:srgbClr val="0000CC"/>
                </a:solidFill>
              </a:rPr>
              <a:t>PENANDATANGANAN KONTRAK</a:t>
            </a:r>
            <a:br>
              <a:rPr lang="en-US" sz="2800" b="1" smtClean="0">
                <a:solidFill>
                  <a:srgbClr val="0000CC"/>
                </a:solidFill>
              </a:rPr>
            </a:br>
            <a:r>
              <a:rPr lang="en-US" sz="2800" b="1" smtClean="0">
                <a:solidFill>
                  <a:srgbClr val="0000CC"/>
                </a:solidFill>
              </a:rPr>
              <a:t>SESUAI PERPRES NO.</a:t>
            </a:r>
            <a:r>
              <a:rPr lang="id-ID" sz="2800" b="1" smtClean="0">
                <a:solidFill>
                  <a:srgbClr val="0000CC"/>
                </a:solidFill>
              </a:rPr>
              <a:t>54/2012 jo</a:t>
            </a:r>
            <a:r>
              <a:rPr lang="en-US" sz="2800" b="1" smtClean="0">
                <a:solidFill>
                  <a:srgbClr val="0000CC"/>
                </a:solidFill>
              </a:rPr>
              <a:t> </a:t>
            </a:r>
            <a:r>
              <a:rPr lang="id-ID" sz="2800" b="1" smtClean="0">
                <a:solidFill>
                  <a:srgbClr val="0000CC"/>
                </a:solidFill>
              </a:rPr>
              <a:t>NO. 70/</a:t>
            </a:r>
            <a:r>
              <a:rPr lang="en-US" sz="2800" b="1" smtClean="0">
                <a:solidFill>
                  <a:srgbClr val="0000CC"/>
                </a:solidFill>
              </a:rPr>
              <a:t>2010</a:t>
            </a:r>
            <a:br>
              <a:rPr lang="en-US" sz="2800" b="1" smtClean="0">
                <a:solidFill>
                  <a:srgbClr val="0000CC"/>
                </a:solidFill>
              </a:rPr>
            </a:br>
            <a:r>
              <a:rPr lang="en-US" sz="2800" b="1" smtClean="0">
                <a:solidFill>
                  <a:srgbClr val="0000CC"/>
                </a:solidFill>
              </a:rPr>
              <a:t>( LAMPIRAN</a:t>
            </a:r>
            <a:r>
              <a:rPr lang="id-ID" sz="2800" b="1" smtClean="0">
                <a:solidFill>
                  <a:srgbClr val="0000CC"/>
                </a:solidFill>
              </a:rPr>
              <a:t>  BAB</a:t>
            </a:r>
            <a:r>
              <a:rPr lang="en-US" sz="2800" b="1" smtClean="0">
                <a:solidFill>
                  <a:srgbClr val="0000CC"/>
                </a:solidFill>
              </a:rPr>
              <a:t> III )</a:t>
            </a:r>
          </a:p>
        </p:txBody>
      </p:sp>
      <p:sp>
        <p:nvSpPr>
          <p:cNvPr id="129027" name="Rectangle 3"/>
          <p:cNvSpPr>
            <a:spLocks noGrp="1" noChangeArrowheads="1"/>
          </p:cNvSpPr>
          <p:nvPr>
            <p:ph idx="1"/>
          </p:nvPr>
        </p:nvSpPr>
        <p:spPr>
          <a:xfrm>
            <a:off x="762000" y="1981200"/>
            <a:ext cx="7848600" cy="4267200"/>
          </a:xfrm>
        </p:spPr>
        <p:txBody>
          <a:bodyPr/>
          <a:lstStyle/>
          <a:p>
            <a:pPr marL="609600" indent="-609600" eaLnBrk="1" hangingPunct="1">
              <a:lnSpc>
                <a:spcPct val="80000"/>
              </a:lnSpc>
              <a:buFontTx/>
              <a:buAutoNum type="arabicPeriod"/>
            </a:pPr>
            <a:r>
              <a:rPr lang="en-US" sz="1800" b="1" smtClean="0">
                <a:solidFill>
                  <a:srgbClr val="990000"/>
                </a:solidFill>
              </a:rPr>
              <a:t>PENANDATANGAN KONTRAK</a:t>
            </a:r>
            <a:r>
              <a:rPr lang="en-US" sz="1800" smtClean="0">
                <a:solidFill>
                  <a:srgbClr val="0000CC"/>
                </a:solidFill>
              </a:rPr>
              <a:t> </a:t>
            </a:r>
            <a:r>
              <a:rPr lang="en-US" sz="1800" smtClean="0"/>
              <a:t>14 HARI KERJA SETELAH SPPBJ ( PENUNJUKAN )   </a:t>
            </a:r>
          </a:p>
          <a:p>
            <a:pPr marL="609600" indent="-609600" eaLnBrk="1" hangingPunct="1">
              <a:lnSpc>
                <a:spcPct val="80000"/>
              </a:lnSpc>
              <a:buFontTx/>
              <a:buAutoNum type="arabicPeriod" startAt="2"/>
            </a:pPr>
            <a:r>
              <a:rPr lang="en-US" sz="2000" b="1" smtClean="0">
                <a:solidFill>
                  <a:srgbClr val="990000"/>
                </a:solidFill>
              </a:rPr>
              <a:t>JAMINAN PELAKSANAAN</a:t>
            </a:r>
            <a:r>
              <a:rPr lang="en-US" sz="2000" b="1" smtClean="0">
                <a:solidFill>
                  <a:schemeClr val="folHlink"/>
                </a:solidFill>
              </a:rPr>
              <a:t> </a:t>
            </a:r>
            <a:r>
              <a:rPr lang="en-US" sz="1800" b="1" smtClean="0">
                <a:solidFill>
                  <a:schemeClr val="folHlink"/>
                </a:solidFill>
              </a:rPr>
              <a:t>:</a:t>
            </a:r>
          </a:p>
          <a:p>
            <a:pPr marL="609600" indent="-609600" eaLnBrk="1" hangingPunct="1">
              <a:lnSpc>
                <a:spcPct val="80000"/>
              </a:lnSpc>
              <a:buFontTx/>
              <a:buNone/>
            </a:pPr>
            <a:r>
              <a:rPr lang="en-US" sz="1800" b="1" smtClean="0">
                <a:solidFill>
                  <a:schemeClr val="folHlink"/>
                </a:solidFill>
              </a:rPr>
              <a:t>	 </a:t>
            </a:r>
            <a:r>
              <a:rPr lang="en-US" sz="1800" smtClean="0"/>
              <a:t>A. NILAI            </a:t>
            </a:r>
            <a:r>
              <a:rPr lang="id-ID" sz="1800" smtClean="0"/>
              <a:t>    </a:t>
            </a:r>
            <a:r>
              <a:rPr lang="en-US" sz="1800" smtClean="0"/>
              <a:t> :  5%  DARI NILAI KONTRAK</a:t>
            </a:r>
          </a:p>
          <a:p>
            <a:pPr marL="2209800" lvl="4" indent="-381000" eaLnBrk="1" hangingPunct="1">
              <a:lnSpc>
                <a:spcPct val="80000"/>
              </a:lnSpc>
              <a:buFontTx/>
              <a:buNone/>
            </a:pPr>
            <a:r>
              <a:rPr lang="en-US" sz="1800" smtClean="0"/>
              <a:t>            :  </a:t>
            </a:r>
            <a:r>
              <a:rPr lang="en-US" sz="1800" b="1" smtClean="0">
                <a:solidFill>
                  <a:srgbClr val="990000"/>
                </a:solidFill>
              </a:rPr>
              <a:t>5% DARI HPS</a:t>
            </a:r>
            <a:r>
              <a:rPr lang="en-US" sz="1800" smtClean="0"/>
              <a:t>, UNTUK PENAWARAN </a:t>
            </a:r>
          </a:p>
          <a:p>
            <a:pPr marL="2209800" lvl="4" indent="-381000" eaLnBrk="1" hangingPunct="1">
              <a:lnSpc>
                <a:spcPct val="80000"/>
              </a:lnSpc>
              <a:buFontTx/>
              <a:buNone/>
            </a:pPr>
            <a:r>
              <a:rPr lang="en-US" sz="1800" smtClean="0"/>
              <a:t>               TERKOREKSI &lt; 80% HPS   </a:t>
            </a:r>
          </a:p>
          <a:p>
            <a:pPr marL="2209800" lvl="4" indent="-381000" eaLnBrk="1" hangingPunct="1">
              <a:lnSpc>
                <a:spcPct val="80000"/>
              </a:lnSpc>
              <a:buFontTx/>
              <a:buNone/>
            </a:pPr>
            <a:r>
              <a:rPr lang="en-US" sz="1800" smtClean="0"/>
              <a:t>            :  NILAI KONTRAK &lt; RP.</a:t>
            </a:r>
            <a:r>
              <a:rPr lang="id-ID" sz="1800" smtClean="0"/>
              <a:t>2</a:t>
            </a:r>
            <a:r>
              <a:rPr lang="en-US" sz="1800" smtClean="0"/>
              <a:t>00 JUTA RUPIAH</a:t>
            </a:r>
          </a:p>
          <a:p>
            <a:pPr marL="2209800" lvl="4" indent="-381000" eaLnBrk="1" hangingPunct="1">
              <a:lnSpc>
                <a:spcPct val="80000"/>
              </a:lnSpc>
              <a:buFontTx/>
              <a:buNone/>
            </a:pPr>
            <a:r>
              <a:rPr lang="en-US" sz="1800" smtClean="0"/>
              <a:t>               TANPA JAMINAN PELAKSANAAN</a:t>
            </a:r>
            <a:endParaRPr lang="en-US" sz="1200" b="1" smtClean="0">
              <a:solidFill>
                <a:schemeClr val="folHlink"/>
              </a:solidFill>
            </a:endParaRPr>
          </a:p>
          <a:p>
            <a:pPr marL="609600" indent="-609600" eaLnBrk="1" hangingPunct="1">
              <a:lnSpc>
                <a:spcPct val="80000"/>
              </a:lnSpc>
              <a:buFontTx/>
              <a:buNone/>
            </a:pPr>
            <a:r>
              <a:rPr lang="en-US" sz="1800" smtClean="0"/>
              <a:t>	 B.</a:t>
            </a:r>
            <a:r>
              <a:rPr lang="en-US" sz="1800" b="1" smtClean="0">
                <a:solidFill>
                  <a:schemeClr val="folHlink"/>
                </a:solidFill>
              </a:rPr>
              <a:t> </a:t>
            </a:r>
            <a:r>
              <a:rPr lang="en-US" sz="1800" smtClean="0"/>
              <a:t>MASA LAKU    </a:t>
            </a:r>
            <a:r>
              <a:rPr lang="id-ID" sz="1800" smtClean="0"/>
              <a:t> </a:t>
            </a:r>
            <a:r>
              <a:rPr lang="en-US" sz="1800" smtClean="0"/>
              <a:t>:  SEKURANG - KURANGNYA SEJAK </a:t>
            </a:r>
          </a:p>
          <a:p>
            <a:pPr marL="609600" indent="-609600" eaLnBrk="1" hangingPunct="1">
              <a:lnSpc>
                <a:spcPct val="80000"/>
              </a:lnSpc>
              <a:buFontTx/>
              <a:buNone/>
            </a:pPr>
            <a:r>
              <a:rPr lang="en-US" sz="1800" smtClean="0"/>
              <a:t>              </a:t>
            </a:r>
            <a:r>
              <a:rPr lang="id-ID" sz="1800" smtClean="0"/>
              <a:t> </a:t>
            </a:r>
            <a:r>
              <a:rPr lang="en-US" sz="1800" smtClean="0"/>
              <a:t>TANDA TANGAN KONTRAK </a:t>
            </a:r>
            <a:r>
              <a:rPr lang="en-US" sz="1800" b="1" smtClean="0">
                <a:solidFill>
                  <a:srgbClr val="990000"/>
                </a:solidFill>
              </a:rPr>
              <a:t>SAMPAI DENGAN PHO</a:t>
            </a:r>
            <a:endParaRPr lang="en-US" sz="1800" smtClean="0"/>
          </a:p>
          <a:p>
            <a:pPr marL="609600" indent="-609600" eaLnBrk="1" hangingPunct="1">
              <a:lnSpc>
                <a:spcPct val="80000"/>
              </a:lnSpc>
              <a:buFontTx/>
              <a:buNone/>
            </a:pPr>
            <a:r>
              <a:rPr lang="en-US" sz="1800" smtClean="0"/>
              <a:t> 3.     </a:t>
            </a:r>
            <a:r>
              <a:rPr lang="en-US" sz="1800" b="1" smtClean="0"/>
              <a:t>PPK DAN PENYEDIA  </a:t>
            </a:r>
            <a:r>
              <a:rPr lang="en-US" sz="1800" smtClean="0"/>
              <a:t>WAJIB MEMERIKSA KONSEP KONTRAK</a:t>
            </a:r>
          </a:p>
          <a:p>
            <a:pPr marL="609600" indent="-609600" eaLnBrk="1" hangingPunct="1">
              <a:lnSpc>
                <a:spcPct val="80000"/>
              </a:lnSpc>
              <a:buFontTx/>
              <a:buNone/>
            </a:pPr>
            <a:r>
              <a:rPr lang="en-US" sz="1800" smtClean="0"/>
              <a:t>         DAN MEMARAF LEMBAR DEMI LEMBAR  </a:t>
            </a:r>
            <a:endParaRPr lang="id-ID" sz="1800" smtClean="0"/>
          </a:p>
          <a:p>
            <a:pPr marL="609600" indent="-609600" eaLnBrk="1" hangingPunct="1">
              <a:lnSpc>
                <a:spcPct val="80000"/>
              </a:lnSpc>
              <a:buFontTx/>
              <a:buNone/>
            </a:pPr>
            <a:r>
              <a:rPr lang="id-ID" sz="2000" b="1" smtClean="0">
                <a:solidFill>
                  <a:srgbClr val="0000CC"/>
                </a:solidFill>
              </a:rPr>
              <a:t> 4.     PPK da Penyedia jasa dilarang merubah substansi dokumen lelang sebelum tanda tangan kontrak, YANG DAPAT MERUBAH POSISI BERSAING PENAWARAN DARI PESERTA LELANG.</a:t>
            </a:r>
            <a:endParaRPr lang="en-US" sz="2000" b="1" smtClean="0">
              <a:solidFill>
                <a:srgbClr val="0000CC"/>
              </a:solidFill>
            </a:endParaRPr>
          </a:p>
          <a:p>
            <a:pPr marL="609600" indent="-609600" eaLnBrk="1" hangingPunct="1">
              <a:lnSpc>
                <a:spcPct val="80000"/>
              </a:lnSpc>
              <a:buFontTx/>
              <a:buNone/>
            </a:pPr>
            <a:r>
              <a:rPr lang="en-US" sz="2000" smtClean="0">
                <a:solidFill>
                  <a:srgbClr val="0000CC"/>
                </a:solidFill>
              </a:rPr>
              <a:t>	.               </a:t>
            </a:r>
            <a:br>
              <a:rPr lang="en-US" sz="2000" smtClean="0">
                <a:solidFill>
                  <a:srgbClr val="0000CC"/>
                </a:solidFill>
              </a:rPr>
            </a:br>
            <a:r>
              <a:rPr lang="en-US" sz="2800" smtClean="0"/>
              <a:t>                                            </a:t>
            </a:r>
          </a:p>
          <a:p>
            <a:pPr marL="2209800" lvl="4" indent="-381000" eaLnBrk="1" hangingPunct="1">
              <a:lnSpc>
                <a:spcPct val="80000"/>
              </a:lnSpc>
              <a:buFontTx/>
              <a:buNone/>
            </a:pPr>
            <a:endParaRPr lang="en-US" sz="1800" smtClean="0"/>
          </a:p>
          <a:p>
            <a:pPr marL="609600" indent="-609600" eaLnBrk="1" hangingPunct="1">
              <a:lnSpc>
                <a:spcPct val="80000"/>
              </a:lnSpc>
              <a:buFontTx/>
              <a:buNone/>
            </a:pPr>
            <a:r>
              <a:rPr lang="en-US" sz="1800" smtClean="0"/>
              <a:t>	</a:t>
            </a:r>
          </a:p>
          <a:p>
            <a:pPr marL="2209800" lvl="4" indent="-381000" eaLnBrk="1" hangingPunct="1">
              <a:lnSpc>
                <a:spcPct val="80000"/>
              </a:lnSpc>
              <a:buFontTx/>
              <a:buNone/>
            </a:pPr>
            <a:endParaRPr lang="en-US" sz="18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52400" y="609600"/>
            <a:ext cx="8229600" cy="931863"/>
          </a:xfrm>
        </p:spPr>
        <p:txBody>
          <a:bodyPr/>
          <a:lstStyle/>
          <a:p>
            <a:pPr eaLnBrk="1" hangingPunct="1"/>
            <a:r>
              <a:rPr lang="en-US" sz="2800" b="1" smtClean="0">
                <a:solidFill>
                  <a:srgbClr val="0000CC"/>
                </a:solidFill>
              </a:rPr>
              <a:t>PENANDATANGANAN KONTRAK</a:t>
            </a:r>
            <a:br>
              <a:rPr lang="en-US" sz="2800" b="1" smtClean="0">
                <a:solidFill>
                  <a:srgbClr val="0000CC"/>
                </a:solidFill>
              </a:rPr>
            </a:br>
            <a:r>
              <a:rPr lang="id-ID" sz="2800" b="1" smtClean="0">
                <a:solidFill>
                  <a:srgbClr val="0000CC"/>
                </a:solidFill>
              </a:rPr>
              <a:t> </a:t>
            </a:r>
            <a:r>
              <a:rPr lang="en-US" sz="2800" b="1" smtClean="0">
                <a:solidFill>
                  <a:srgbClr val="0000CC"/>
                </a:solidFill>
              </a:rPr>
              <a:t> PERPRES NO.</a:t>
            </a:r>
            <a:r>
              <a:rPr lang="id-ID" sz="2800" b="1" smtClean="0">
                <a:solidFill>
                  <a:srgbClr val="0000CC"/>
                </a:solidFill>
              </a:rPr>
              <a:t>70/2012 jo NO</a:t>
            </a:r>
            <a:r>
              <a:rPr lang="en-US" sz="2800" b="1" smtClean="0">
                <a:solidFill>
                  <a:srgbClr val="0000CC"/>
                </a:solidFill>
              </a:rPr>
              <a:t> </a:t>
            </a:r>
            <a:r>
              <a:rPr lang="id-ID" sz="2800" b="1" smtClean="0">
                <a:solidFill>
                  <a:srgbClr val="0000CC"/>
                </a:solidFill>
              </a:rPr>
              <a:t>70/2010</a:t>
            </a:r>
            <a:r>
              <a:rPr lang="en-US" sz="2800" b="1" smtClean="0">
                <a:solidFill>
                  <a:srgbClr val="0000CC"/>
                </a:solidFill>
              </a:rPr>
              <a:t/>
            </a:r>
            <a:br>
              <a:rPr lang="en-US" sz="2800" b="1" smtClean="0">
                <a:solidFill>
                  <a:srgbClr val="0000CC"/>
                </a:solidFill>
              </a:rPr>
            </a:br>
            <a:r>
              <a:rPr lang="en-US" sz="2800" b="1" smtClean="0">
                <a:solidFill>
                  <a:srgbClr val="0000CC"/>
                </a:solidFill>
              </a:rPr>
              <a:t>( LAMPIRAN</a:t>
            </a:r>
            <a:r>
              <a:rPr lang="id-ID" sz="2800" b="1" smtClean="0">
                <a:solidFill>
                  <a:srgbClr val="0000CC"/>
                </a:solidFill>
              </a:rPr>
              <a:t>  BAB</a:t>
            </a:r>
            <a:r>
              <a:rPr lang="en-US" sz="2800" b="1" smtClean="0">
                <a:solidFill>
                  <a:srgbClr val="0000CC"/>
                </a:solidFill>
              </a:rPr>
              <a:t> III )</a:t>
            </a:r>
          </a:p>
        </p:txBody>
      </p:sp>
      <p:sp>
        <p:nvSpPr>
          <p:cNvPr id="131075" name="Rectangle 3"/>
          <p:cNvSpPr>
            <a:spLocks noGrp="1" noChangeArrowheads="1"/>
          </p:cNvSpPr>
          <p:nvPr>
            <p:ph idx="1"/>
          </p:nvPr>
        </p:nvSpPr>
        <p:spPr>
          <a:xfrm>
            <a:off x="685800" y="1905000"/>
            <a:ext cx="7848600" cy="5562600"/>
          </a:xfrm>
        </p:spPr>
        <p:txBody>
          <a:bodyPr/>
          <a:lstStyle/>
          <a:p>
            <a:pPr marL="609600" indent="-609600" eaLnBrk="1" hangingPunct="1">
              <a:lnSpc>
                <a:spcPct val="80000"/>
              </a:lnSpc>
              <a:buFontTx/>
              <a:buNone/>
            </a:pPr>
            <a:r>
              <a:rPr lang="en-US" sz="1800" b="1" smtClean="0"/>
              <a:t>4.    </a:t>
            </a:r>
            <a:r>
              <a:rPr lang="id-ID" sz="1800" b="1" smtClean="0"/>
              <a:t>   </a:t>
            </a:r>
            <a:r>
              <a:rPr lang="en-US" sz="1800" b="1" smtClean="0"/>
              <a:t>JUMLAH KONTRAK YANG BERMATERAI 2 BH, YANG LAINNYA TIDAK PERLU BERMATERAI SESUAI KEBUTUHAN</a:t>
            </a:r>
            <a:r>
              <a:rPr lang="en-US" sz="1800" smtClean="0"/>
              <a:t>   </a:t>
            </a:r>
          </a:p>
          <a:p>
            <a:pPr marL="609600" indent="-609600" eaLnBrk="1" hangingPunct="1">
              <a:lnSpc>
                <a:spcPct val="80000"/>
              </a:lnSpc>
              <a:buFontTx/>
              <a:buNone/>
            </a:pPr>
            <a:endParaRPr lang="en-US" sz="1800" smtClean="0"/>
          </a:p>
          <a:p>
            <a:pPr marL="609600" indent="-609600" eaLnBrk="1" hangingPunct="1">
              <a:lnSpc>
                <a:spcPct val="80000"/>
              </a:lnSpc>
              <a:buFontTx/>
              <a:buAutoNum type="arabicPeriod" startAt="5"/>
            </a:pPr>
            <a:r>
              <a:rPr lang="en-US" sz="1800" b="1" smtClean="0"/>
              <a:t>PENANDATANGANAN </a:t>
            </a:r>
            <a:r>
              <a:rPr lang="en-US" sz="1800" b="1" smtClean="0">
                <a:solidFill>
                  <a:srgbClr val="C00000"/>
                </a:solidFill>
              </a:rPr>
              <a:t>PEKERJAAN YANG KOMPLEKS </a:t>
            </a:r>
            <a:r>
              <a:rPr lang="id-ID" sz="1800" b="1" smtClean="0">
                <a:solidFill>
                  <a:srgbClr val="C00000"/>
                </a:solidFill>
              </a:rPr>
              <a:t> </a:t>
            </a:r>
            <a:r>
              <a:rPr lang="en-US" sz="1800" b="1" smtClean="0"/>
              <a:t>DAN</a:t>
            </a:r>
          </a:p>
          <a:p>
            <a:pPr marL="609600" indent="-609600" eaLnBrk="1" hangingPunct="1">
              <a:lnSpc>
                <a:spcPct val="80000"/>
              </a:lnSpc>
              <a:buFontTx/>
              <a:buNone/>
            </a:pPr>
            <a:r>
              <a:rPr lang="en-US" sz="1800" b="1" smtClean="0"/>
              <a:t>      </a:t>
            </a:r>
            <a:r>
              <a:rPr lang="id-ID" sz="1800" b="1" smtClean="0"/>
              <a:t>    </a:t>
            </a:r>
            <a:r>
              <a:rPr lang="en-US" sz="1800" b="1" smtClean="0"/>
              <a:t>ATAU </a:t>
            </a:r>
            <a:r>
              <a:rPr lang="en-US" sz="1800" b="1" smtClean="0">
                <a:solidFill>
                  <a:srgbClr val="C00000"/>
                </a:solidFill>
              </a:rPr>
              <a:t>NILAI &gt; RP. 100 MILIAR</a:t>
            </a:r>
            <a:r>
              <a:rPr lang="en-US" sz="1800" b="1" smtClean="0"/>
              <a:t>, </a:t>
            </a:r>
            <a:r>
              <a:rPr lang="en-US" sz="2400" b="1" smtClean="0"/>
              <a:t>DILAKUKAN SETELAH MEMPEROLEH PENDAPAT AHLI HUKUM KONTRAK</a:t>
            </a:r>
          </a:p>
          <a:p>
            <a:pPr marL="609600" indent="-609600" eaLnBrk="1" hangingPunct="1">
              <a:lnSpc>
                <a:spcPct val="80000"/>
              </a:lnSpc>
              <a:buFontTx/>
              <a:buNone/>
            </a:pPr>
            <a:endParaRPr lang="en-US" sz="1200" b="1" smtClean="0">
              <a:solidFill>
                <a:schemeClr val="folHlink"/>
              </a:solidFill>
            </a:endParaRPr>
          </a:p>
          <a:p>
            <a:pPr marL="609600" indent="-609600" eaLnBrk="1" hangingPunct="1">
              <a:lnSpc>
                <a:spcPct val="80000"/>
              </a:lnSpc>
              <a:buFontTx/>
              <a:buNone/>
            </a:pPr>
            <a:r>
              <a:rPr lang="en-US" sz="1800" smtClean="0"/>
              <a:t> 6.    </a:t>
            </a:r>
            <a:r>
              <a:rPr lang="id-ID" sz="1800" smtClean="0"/>
              <a:t> </a:t>
            </a:r>
            <a:r>
              <a:rPr lang="en-US" sz="1800" smtClean="0"/>
              <a:t> </a:t>
            </a:r>
            <a:r>
              <a:rPr lang="en-US" sz="1800" b="1" smtClean="0"/>
              <a:t>PIHAK YANG BUKAN DIREKSI ATAU </a:t>
            </a:r>
            <a:r>
              <a:rPr lang="en-US" sz="1800" b="1" smtClean="0">
                <a:solidFill>
                  <a:srgbClr val="C00000"/>
                </a:solidFill>
              </a:rPr>
              <a:t>YANG NAMANYA TIDAK DISEBUTKAN DALAM AKTE PENDIRIAN/ANGGARAN DASAR, </a:t>
            </a:r>
            <a:r>
              <a:rPr lang="en-US" sz="2400" b="1" smtClean="0">
                <a:solidFill>
                  <a:srgbClr val="0000CC"/>
                </a:solidFill>
              </a:rPr>
              <a:t>DAPAT MENANDATANGANI KONTRAK SEPANJANG MENDAPAT KUASA / PENDELEGASIAN WEWENANG  </a:t>
            </a:r>
            <a:r>
              <a:rPr lang="en-US" sz="2400" b="1" smtClean="0"/>
              <a:t>YANG SAH DARI DIREKSI ATAU PIHAK YANG SAH</a:t>
            </a:r>
          </a:p>
          <a:p>
            <a:pPr marL="609600" indent="-609600" eaLnBrk="1" hangingPunct="1">
              <a:lnSpc>
                <a:spcPct val="80000"/>
              </a:lnSpc>
              <a:buFontTx/>
              <a:buNone/>
            </a:pPr>
            <a:r>
              <a:rPr lang="en-US" sz="2400" b="1" i="1" smtClean="0">
                <a:solidFill>
                  <a:srgbClr val="800000"/>
                </a:solidFill>
              </a:rPr>
              <a:t>7.     Kontrak ditanda tangani oleh PPK dan Diketahui / Disetujui oleh PA / KPA </a:t>
            </a:r>
            <a:r>
              <a:rPr lang="en-US" sz="1800" i="1" smtClean="0">
                <a:solidFill>
                  <a:srgbClr val="800000"/>
                </a:solidFill>
              </a:rPr>
              <a:t> </a:t>
            </a:r>
            <a:r>
              <a:rPr lang="en-US" sz="1800" smtClean="0"/>
              <a:t/>
            </a:r>
            <a:br>
              <a:rPr lang="en-US" sz="1800" smtClean="0"/>
            </a:br>
            <a:r>
              <a:rPr lang="en-US" sz="2800" smtClean="0"/>
              <a:t>                                            </a:t>
            </a:r>
          </a:p>
          <a:p>
            <a:pPr marL="2209800" lvl="4" indent="-381000" eaLnBrk="1" hangingPunct="1">
              <a:lnSpc>
                <a:spcPct val="80000"/>
              </a:lnSpc>
              <a:buFontTx/>
              <a:buNone/>
            </a:pPr>
            <a:endParaRPr lang="en-US" sz="1800" smtClean="0"/>
          </a:p>
          <a:p>
            <a:pPr marL="609600" indent="-609600" eaLnBrk="1" hangingPunct="1">
              <a:lnSpc>
                <a:spcPct val="80000"/>
              </a:lnSpc>
              <a:buFontTx/>
              <a:buNone/>
            </a:pPr>
            <a:r>
              <a:rPr lang="en-US" sz="1800" smtClean="0"/>
              <a:t>	</a:t>
            </a:r>
          </a:p>
          <a:p>
            <a:pPr marL="2209800" lvl="4" indent="-381000" eaLnBrk="1" hangingPunct="1">
              <a:lnSpc>
                <a:spcPct val="80000"/>
              </a:lnSpc>
              <a:buFontTx/>
              <a:buNone/>
            </a:pPr>
            <a:endParaRPr lang="en-US" sz="18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Box 1"/>
          <p:cNvSpPr txBox="1">
            <a:spLocks noChangeArrowheads="1"/>
          </p:cNvSpPr>
          <p:nvPr/>
        </p:nvSpPr>
        <p:spPr bwMode="auto">
          <a:xfrm>
            <a:off x="533400" y="1143000"/>
            <a:ext cx="8077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id-ID" sz="4400">
                <a:solidFill>
                  <a:srgbClr val="800000"/>
                </a:solidFill>
                <a:latin typeface="Comic Sans MS" panose="030F0702030302020204" pitchFamily="66" charset="0"/>
              </a:rPr>
              <a:t>CONTOH </a:t>
            </a:r>
          </a:p>
          <a:p>
            <a:pPr algn="ctr">
              <a:spcBef>
                <a:spcPct val="0"/>
              </a:spcBef>
              <a:buFontTx/>
              <a:buNone/>
            </a:pPr>
            <a:r>
              <a:rPr lang="id-ID" sz="3600">
                <a:solidFill>
                  <a:srgbClr val="800000"/>
                </a:solidFill>
                <a:latin typeface="Comic Sans MS" panose="030F0702030302020204" pitchFamily="66" charset="0"/>
              </a:rPr>
              <a:t>BENTUK SURAT PERJANJIAN </a:t>
            </a:r>
          </a:p>
          <a:p>
            <a:pPr algn="ctr">
              <a:spcBef>
                <a:spcPct val="0"/>
              </a:spcBef>
              <a:buFontTx/>
              <a:buNone/>
            </a:pPr>
            <a:r>
              <a:rPr lang="id-ID" sz="3600">
                <a:solidFill>
                  <a:srgbClr val="800000"/>
                </a:solidFill>
                <a:latin typeface="Comic Sans MS" panose="030F0702030302020204" pitchFamily="66" charset="0"/>
              </a:rPr>
              <a:t>( KONTRAK )</a:t>
            </a:r>
            <a:endParaRPr lang="id-ID" sz="3600">
              <a:latin typeface="Comic Sans MS" panose="030F0702030302020204" pitchFamily="66" charset="0"/>
            </a:endParaRPr>
          </a:p>
          <a:p>
            <a:pPr>
              <a:spcBef>
                <a:spcPct val="0"/>
              </a:spcBef>
              <a:buFontTx/>
              <a:buNone/>
            </a:pPr>
            <a:endParaRPr lang="id-ID" sz="3600" i="1">
              <a:latin typeface="Comic Sans MS" panose="030F0702030302020204" pitchFamily="66" charset="0"/>
            </a:endParaRPr>
          </a:p>
          <a:p>
            <a:pPr>
              <a:spcBef>
                <a:spcPct val="0"/>
              </a:spcBef>
              <a:buFontTx/>
              <a:buNone/>
            </a:pPr>
            <a:r>
              <a:rPr lang="id-ID" sz="3600" i="1">
                <a:latin typeface="Comic Sans MS" panose="030F0702030302020204" pitchFamily="66" charset="0"/>
              </a:rPr>
              <a:t>     CONTRACT  AGREEMENT</a:t>
            </a:r>
          </a:p>
          <a:p>
            <a:pPr>
              <a:spcBef>
                <a:spcPct val="0"/>
              </a:spcBef>
              <a:buFontTx/>
              <a:buNone/>
            </a:pPr>
            <a:r>
              <a:rPr lang="id-ID" sz="3600" i="1">
                <a:latin typeface="Comic Sans MS" panose="030F0702030302020204" pitchFamily="66" charset="0"/>
              </a:rPr>
              <a:t>           JICA - LOAN </a:t>
            </a:r>
          </a:p>
          <a:p>
            <a:pPr>
              <a:spcBef>
                <a:spcPct val="0"/>
              </a:spcBef>
              <a:buFontTx/>
              <a:buNone/>
            </a:pPr>
            <a:r>
              <a:rPr lang="id-ID" sz="3600" i="1">
                <a:latin typeface="Comic Sans MS" panose="030F0702030302020204" pitchFamily="66" charset="0"/>
              </a:rPr>
              <a:t>     PEMBANGUNAN KAMPUS</a:t>
            </a:r>
          </a:p>
          <a:p>
            <a:pPr>
              <a:spcBef>
                <a:spcPct val="0"/>
              </a:spcBef>
              <a:buFontTx/>
              <a:buNone/>
            </a:pPr>
            <a:r>
              <a:rPr lang="id-ID" sz="3600" i="1">
                <a:latin typeface="Comic Sans MS" panose="030F0702030302020204" pitchFamily="66" charset="0"/>
              </a:rPr>
              <a:t>          ITB - BANDUNG</a:t>
            </a:r>
          </a:p>
          <a:p>
            <a:pPr>
              <a:spcBef>
                <a:spcPct val="0"/>
              </a:spcBef>
              <a:buFontTx/>
              <a:buNone/>
            </a:pPr>
            <a:r>
              <a:rPr lang="id-ID" sz="2400">
                <a:latin typeface="Comic Sans MS" panose="030F0702030302020204" pitchFamily="66" charset="0"/>
              </a:rPr>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Box 1"/>
          <p:cNvSpPr txBox="1">
            <a:spLocks noChangeArrowheads="1"/>
          </p:cNvSpPr>
          <p:nvPr/>
        </p:nvSpPr>
        <p:spPr bwMode="auto">
          <a:xfrm>
            <a:off x="533400" y="1981200"/>
            <a:ext cx="8077200"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id-ID" sz="4400">
                <a:solidFill>
                  <a:srgbClr val="800000"/>
                </a:solidFill>
                <a:latin typeface="Comic Sans MS" panose="030F0702030302020204" pitchFamily="66" charset="0"/>
              </a:rPr>
              <a:t>CONTOH </a:t>
            </a:r>
          </a:p>
          <a:p>
            <a:pPr algn="ctr">
              <a:spcBef>
                <a:spcPct val="0"/>
              </a:spcBef>
              <a:buFontTx/>
              <a:buNone/>
            </a:pPr>
            <a:r>
              <a:rPr lang="en-US" sz="3600">
                <a:solidFill>
                  <a:srgbClr val="800000"/>
                </a:solidFill>
                <a:latin typeface="Comic Sans MS" panose="030F0702030302020204" pitchFamily="66" charset="0"/>
              </a:rPr>
              <a:t>BENTUK SURAT PERJANJIAN </a:t>
            </a:r>
          </a:p>
          <a:p>
            <a:pPr algn="ctr">
              <a:spcBef>
                <a:spcPct val="0"/>
              </a:spcBef>
              <a:buFontTx/>
              <a:buNone/>
            </a:pPr>
            <a:r>
              <a:rPr lang="id-ID" sz="3600">
                <a:solidFill>
                  <a:srgbClr val="800000"/>
                </a:solidFill>
                <a:latin typeface="Comic Sans MS" panose="030F0702030302020204" pitchFamily="66" charset="0"/>
              </a:rPr>
              <a:t> </a:t>
            </a:r>
            <a:r>
              <a:rPr lang="en-US" sz="3600">
                <a:solidFill>
                  <a:srgbClr val="800000"/>
                </a:solidFill>
                <a:latin typeface="Comic Sans MS" panose="030F0702030302020204" pitchFamily="66" charset="0"/>
              </a:rPr>
              <a:t>( </a:t>
            </a:r>
            <a:r>
              <a:rPr lang="id-ID" sz="3600">
                <a:solidFill>
                  <a:srgbClr val="800000"/>
                </a:solidFill>
                <a:latin typeface="Comic Sans MS" panose="030F0702030302020204" pitchFamily="66" charset="0"/>
              </a:rPr>
              <a:t>KONTRAK</a:t>
            </a:r>
            <a:r>
              <a:rPr lang="en-US" sz="3600">
                <a:solidFill>
                  <a:srgbClr val="800000"/>
                </a:solidFill>
                <a:latin typeface="Comic Sans MS" panose="030F0702030302020204" pitchFamily="66" charset="0"/>
              </a:rPr>
              <a:t> )</a:t>
            </a:r>
            <a:r>
              <a:rPr lang="id-ID" sz="3600">
                <a:solidFill>
                  <a:srgbClr val="800000"/>
                </a:solidFill>
                <a:latin typeface="Comic Sans MS" panose="030F0702030302020204" pitchFamily="66" charset="0"/>
              </a:rPr>
              <a:t> </a:t>
            </a:r>
            <a:endParaRPr lang="en-US" sz="3600">
              <a:solidFill>
                <a:srgbClr val="800000"/>
              </a:solidFill>
              <a:latin typeface="Comic Sans MS" panose="030F0702030302020204" pitchFamily="66" charset="0"/>
            </a:endParaRPr>
          </a:p>
          <a:p>
            <a:pPr algn="ctr">
              <a:spcBef>
                <a:spcPct val="0"/>
              </a:spcBef>
              <a:buFontTx/>
              <a:buNone/>
            </a:pPr>
            <a:r>
              <a:rPr lang="id-ID" sz="3600">
                <a:solidFill>
                  <a:srgbClr val="800000"/>
                </a:solidFill>
                <a:latin typeface="Comic Sans MS" panose="030F0702030302020204" pitchFamily="66" charset="0"/>
              </a:rPr>
              <a:t>PEMBANGUNAN  RSUD – DKI</a:t>
            </a:r>
            <a:r>
              <a:rPr lang="en-US" sz="3600">
                <a:solidFill>
                  <a:srgbClr val="800000"/>
                </a:solidFill>
                <a:latin typeface="Comic Sans MS" panose="030F0702030302020204" pitchFamily="66" charset="0"/>
              </a:rPr>
              <a:t> </a:t>
            </a:r>
          </a:p>
          <a:p>
            <a:pPr algn="ctr">
              <a:spcBef>
                <a:spcPct val="0"/>
              </a:spcBef>
              <a:buFontTx/>
              <a:buNone/>
            </a:pPr>
            <a:r>
              <a:rPr lang="en-US" sz="3600">
                <a:solidFill>
                  <a:srgbClr val="800000"/>
                </a:solidFill>
                <a:latin typeface="Comic Sans MS" panose="030F0702030302020204" pitchFamily="66" charset="0"/>
              </a:rPr>
              <a:t>SUMBER DANA APBD</a:t>
            </a:r>
            <a:endParaRPr lang="id-ID" sz="3600">
              <a:latin typeface="Comic Sans MS" panose="030F0702030302020204" pitchFamily="66" charset="0"/>
            </a:endParaRPr>
          </a:p>
          <a:p>
            <a:pPr>
              <a:spcBef>
                <a:spcPct val="0"/>
              </a:spcBef>
              <a:buFontTx/>
              <a:buNone/>
            </a:pPr>
            <a:r>
              <a:rPr lang="id-ID" sz="2400">
                <a:latin typeface="Comic Sans MS" panose="030F0702030302020204" pitchFamily="66" charset="0"/>
              </a:rPr>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81000" y="609600"/>
            <a:ext cx="8229600" cy="931863"/>
          </a:xfrm>
        </p:spPr>
        <p:txBody>
          <a:bodyPr/>
          <a:lstStyle/>
          <a:p>
            <a:pPr eaLnBrk="1" hangingPunct="1"/>
            <a:r>
              <a:rPr lang="en-US" sz="3600" b="1" smtClean="0">
                <a:solidFill>
                  <a:srgbClr val="0000CC"/>
                </a:solidFill>
              </a:rPr>
              <a:t>PENANDATANGANAN</a:t>
            </a:r>
            <a:r>
              <a:rPr lang="id-ID" sz="3600" b="1" smtClean="0">
                <a:solidFill>
                  <a:srgbClr val="0000CC"/>
                </a:solidFill>
              </a:rPr>
              <a:t> </a:t>
            </a:r>
            <a:r>
              <a:rPr lang="en-US" sz="3600" b="1" smtClean="0">
                <a:solidFill>
                  <a:srgbClr val="0000CC"/>
                </a:solidFill>
              </a:rPr>
              <a:t> </a:t>
            </a:r>
            <a:r>
              <a:rPr lang="id-ID" sz="3600" b="1" smtClean="0">
                <a:solidFill>
                  <a:srgbClr val="0000CC"/>
                </a:solidFill>
              </a:rPr>
              <a:t>SURAT </a:t>
            </a:r>
            <a:br>
              <a:rPr lang="id-ID" sz="3600" b="1" smtClean="0">
                <a:solidFill>
                  <a:srgbClr val="0000CC"/>
                </a:solidFill>
              </a:rPr>
            </a:br>
            <a:r>
              <a:rPr lang="id-ID" sz="3600" b="1" smtClean="0">
                <a:solidFill>
                  <a:srgbClr val="0000CC"/>
                </a:solidFill>
              </a:rPr>
              <a:t>PERJANJIAN</a:t>
            </a:r>
            <a:r>
              <a:rPr lang="en-US" sz="3600" b="1" smtClean="0">
                <a:solidFill>
                  <a:srgbClr val="0000CC"/>
                </a:solidFill>
              </a:rPr>
              <a:t> </a:t>
            </a:r>
            <a:r>
              <a:rPr lang="id-ID" sz="3600" b="1" smtClean="0">
                <a:solidFill>
                  <a:srgbClr val="0000CC"/>
                </a:solidFill>
              </a:rPr>
              <a:t>(</a:t>
            </a:r>
            <a:r>
              <a:rPr lang="en-US" sz="3600" b="1" smtClean="0">
                <a:solidFill>
                  <a:srgbClr val="0000CC"/>
                </a:solidFill>
              </a:rPr>
              <a:t>KONTRAK</a:t>
            </a:r>
            <a:r>
              <a:rPr lang="id-ID" sz="3200" b="1" smtClean="0">
                <a:solidFill>
                  <a:srgbClr val="0000CC"/>
                </a:solidFill>
              </a:rPr>
              <a:t>)</a:t>
            </a:r>
            <a:endParaRPr lang="en-US" sz="3200" b="1" smtClean="0">
              <a:solidFill>
                <a:srgbClr val="0000CC"/>
              </a:solidFill>
            </a:endParaRPr>
          </a:p>
        </p:txBody>
      </p:sp>
      <p:sp>
        <p:nvSpPr>
          <p:cNvPr id="137219" name="Rectangle 3"/>
          <p:cNvSpPr>
            <a:spLocks noGrp="1" noChangeArrowheads="1"/>
          </p:cNvSpPr>
          <p:nvPr>
            <p:ph idx="1"/>
          </p:nvPr>
        </p:nvSpPr>
        <p:spPr>
          <a:xfrm>
            <a:off x="762000" y="1447800"/>
            <a:ext cx="7772400" cy="4953000"/>
          </a:xfrm>
        </p:spPr>
        <p:txBody>
          <a:bodyPr/>
          <a:lstStyle/>
          <a:p>
            <a:pPr marL="609600" indent="-609600" eaLnBrk="1" hangingPunct="1">
              <a:buFontTx/>
              <a:buNone/>
            </a:pPr>
            <a:r>
              <a:rPr lang="en-US" sz="2800" smtClean="0"/>
              <a:t>	</a:t>
            </a:r>
          </a:p>
          <a:p>
            <a:pPr marL="609600" indent="-609600" eaLnBrk="1" hangingPunct="1">
              <a:buFontTx/>
              <a:buNone/>
            </a:pPr>
            <a:r>
              <a:rPr lang="en-US" sz="2400" b="1" smtClean="0">
                <a:solidFill>
                  <a:srgbClr val="990000"/>
                </a:solidFill>
              </a:rPr>
              <a:t>    BILA PENYEDIA JASA MENGUNDURKAN DIRI</a:t>
            </a:r>
          </a:p>
          <a:p>
            <a:pPr marL="609600" indent="-609600" eaLnBrk="1" hangingPunct="1">
              <a:buFontTx/>
              <a:buNone/>
            </a:pPr>
            <a:r>
              <a:rPr lang="en-US" sz="1800" smtClean="0"/>
              <a:t>	</a:t>
            </a:r>
            <a:r>
              <a:rPr lang="en-US" sz="2400" b="1" i="1" smtClean="0"/>
              <a:t>A.  ALASAN DAPAT DITERIMA</a:t>
            </a:r>
            <a:r>
              <a:rPr lang="id-ID" sz="2400" b="1" i="1" smtClean="0"/>
              <a:t> </a:t>
            </a:r>
          </a:p>
          <a:p>
            <a:pPr marL="609600" indent="-609600" eaLnBrk="1" hangingPunct="1">
              <a:buFontTx/>
              <a:buNone/>
            </a:pPr>
            <a:r>
              <a:rPr lang="id-ID" sz="2000" b="1" i="1" smtClean="0"/>
              <a:t>                (Misalkan : Terjadi kebijakan / krisis moneter))</a:t>
            </a:r>
            <a:endParaRPr lang="en-US" sz="2000" b="1" i="1" smtClean="0"/>
          </a:p>
          <a:p>
            <a:pPr marL="609600" indent="-609600" eaLnBrk="1" hangingPunct="1">
              <a:buFontTx/>
              <a:buNone/>
            </a:pPr>
            <a:r>
              <a:rPr lang="en-US" sz="1800" smtClean="0"/>
              <a:t>		 </a:t>
            </a:r>
            <a:r>
              <a:rPr lang="id-ID" sz="1800" smtClean="0"/>
              <a:t> </a:t>
            </a:r>
            <a:r>
              <a:rPr lang="en-US" sz="1800" smtClean="0"/>
              <a:t> - </a:t>
            </a:r>
            <a:r>
              <a:rPr lang="id-ID" sz="1800" smtClean="0"/>
              <a:t> </a:t>
            </a:r>
            <a:r>
              <a:rPr lang="en-US" sz="1800" smtClean="0"/>
              <a:t>JAMINAN PENAWARAN DISITA</a:t>
            </a:r>
          </a:p>
          <a:p>
            <a:pPr marL="609600" indent="-609600" eaLnBrk="1" hangingPunct="1">
              <a:buFontTx/>
              <a:buNone/>
            </a:pPr>
            <a:r>
              <a:rPr lang="en-US" sz="1800" smtClean="0"/>
              <a:t>		</a:t>
            </a:r>
            <a:r>
              <a:rPr lang="id-ID" sz="1800" smtClean="0"/>
              <a:t> </a:t>
            </a:r>
            <a:r>
              <a:rPr lang="en-US" sz="1800" smtClean="0"/>
              <a:t>  </a:t>
            </a:r>
            <a:r>
              <a:rPr lang="en-US" sz="2000" b="1" i="1" smtClean="0"/>
              <a:t>- TIDAK DI BLACK LIST</a:t>
            </a:r>
            <a:r>
              <a:rPr lang="id-ID" sz="2000" b="1" i="1" smtClean="0"/>
              <a:t> </a:t>
            </a:r>
          </a:p>
          <a:p>
            <a:pPr marL="609600" indent="-609600" eaLnBrk="1" hangingPunct="1">
              <a:buFontTx/>
              <a:buNone/>
            </a:pPr>
            <a:endParaRPr lang="en-US" sz="2000" i="1" smtClean="0"/>
          </a:p>
          <a:p>
            <a:pPr marL="609600" indent="-609600" eaLnBrk="1" hangingPunct="1">
              <a:buFontTx/>
              <a:buNone/>
            </a:pPr>
            <a:r>
              <a:rPr lang="en-US" sz="1800" smtClean="0"/>
              <a:t>         </a:t>
            </a:r>
            <a:r>
              <a:rPr lang="en-US" sz="2400" b="1" i="1" smtClean="0"/>
              <a:t>B. </a:t>
            </a:r>
            <a:r>
              <a:rPr lang="id-ID" sz="2400" b="1" i="1" smtClean="0"/>
              <a:t> </a:t>
            </a:r>
            <a:r>
              <a:rPr lang="en-US" sz="2400" b="1" i="1" smtClean="0"/>
              <a:t>ALASAN TIDAK DAPAT DITERIMA</a:t>
            </a:r>
            <a:r>
              <a:rPr lang="id-ID" sz="2400" b="1" i="1" smtClean="0"/>
              <a:t> </a:t>
            </a:r>
          </a:p>
          <a:p>
            <a:pPr marL="609600" indent="-609600" eaLnBrk="1" hangingPunct="1">
              <a:buFontTx/>
              <a:buNone/>
            </a:pPr>
            <a:r>
              <a:rPr lang="id-ID" sz="2000" b="1" i="1" smtClean="0"/>
              <a:t>               (Misalkan : Tidak dapat menyelesaiakan pekerjaan /</a:t>
            </a:r>
          </a:p>
          <a:p>
            <a:pPr marL="609600" indent="-609600" eaLnBrk="1" hangingPunct="1">
              <a:buFontTx/>
              <a:buNone/>
            </a:pPr>
            <a:r>
              <a:rPr lang="id-ID" sz="2000" b="1" i="1" smtClean="0"/>
              <a:t>                                   kontrak di Akhir tahun Anggaran)</a:t>
            </a:r>
            <a:endParaRPr lang="en-US" sz="2000" b="1" i="1" smtClean="0"/>
          </a:p>
          <a:p>
            <a:pPr marL="609600" indent="-609600" eaLnBrk="1" hangingPunct="1">
              <a:buFontTx/>
              <a:buNone/>
            </a:pPr>
            <a:r>
              <a:rPr lang="en-US" sz="1800" smtClean="0"/>
              <a:t>		</a:t>
            </a:r>
            <a:r>
              <a:rPr lang="id-ID" sz="1800" smtClean="0"/>
              <a:t> </a:t>
            </a:r>
            <a:r>
              <a:rPr lang="en-US" sz="1800" smtClean="0"/>
              <a:t>  - </a:t>
            </a:r>
            <a:r>
              <a:rPr lang="id-ID" sz="1800" smtClean="0"/>
              <a:t> </a:t>
            </a:r>
            <a:r>
              <a:rPr lang="en-US" sz="1800" smtClean="0"/>
              <a:t>JAMINAN PENAWARAN DISITA</a:t>
            </a:r>
          </a:p>
          <a:p>
            <a:pPr marL="609600" indent="-609600" eaLnBrk="1" hangingPunct="1">
              <a:buFontTx/>
              <a:buNone/>
            </a:pPr>
            <a:r>
              <a:rPr lang="en-US" sz="1800" smtClean="0"/>
              <a:t>		 </a:t>
            </a:r>
            <a:r>
              <a:rPr lang="id-ID" sz="1800" smtClean="0"/>
              <a:t> </a:t>
            </a:r>
            <a:r>
              <a:rPr lang="en-US" sz="1800" smtClean="0"/>
              <a:t> </a:t>
            </a:r>
            <a:r>
              <a:rPr lang="en-US" sz="2000" b="1" i="1" smtClean="0"/>
              <a:t>- DI BLACK LIST</a:t>
            </a:r>
          </a:p>
          <a:p>
            <a:pPr marL="609600" indent="-609600" eaLnBrk="1" hangingPunct="1">
              <a:buFontTx/>
              <a:buNone/>
            </a:pPr>
            <a:endParaRPr lang="en-US" sz="1800" smtClean="0"/>
          </a:p>
          <a:p>
            <a:pPr marL="609600" indent="-609600" eaLnBrk="1" hangingPunct="1">
              <a:buFontTx/>
              <a:buNone/>
            </a:pPr>
            <a:endParaRPr lang="en-US" sz="1800" smtClean="0"/>
          </a:p>
          <a:p>
            <a:pPr marL="609600" indent="-609600" eaLnBrk="1" hangingPunct="1">
              <a:buFontTx/>
              <a:buNone/>
            </a:pPr>
            <a:r>
              <a:rPr lang="en-US" sz="1800" smtClean="0"/>
              <a:t>	</a:t>
            </a:r>
          </a:p>
          <a:p>
            <a:pPr marL="2209800" lvl="4" indent="-381000" eaLnBrk="1" hangingPunct="1">
              <a:buFontTx/>
              <a:buNone/>
            </a:pPr>
            <a:endParaRPr lang="en-US" sz="1800"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idx="4294967295"/>
          </p:nvPr>
        </p:nvSpPr>
        <p:spPr>
          <a:xfrm>
            <a:off x="762000" y="1981200"/>
            <a:ext cx="7526338" cy="1941513"/>
          </a:xfrm>
        </p:spPr>
        <p:txBody>
          <a:bodyPr/>
          <a:lstStyle/>
          <a:p>
            <a:pPr eaLnBrk="1" hangingPunct="1">
              <a:defRPr/>
            </a:pPr>
            <a:r>
              <a:rPr lang="en-US" sz="3200" b="1" dirty="0" smtClean="0">
                <a:solidFill>
                  <a:schemeClr val="accent2">
                    <a:lumMod val="10000"/>
                  </a:schemeClr>
                </a:solidFill>
                <a:effectLst>
                  <a:outerShdw blurRad="38100" dist="38100" dir="2700000" algn="tl">
                    <a:srgbClr val="C0C0C0"/>
                  </a:outerShdw>
                </a:effectLst>
              </a:rPr>
              <a:t/>
            </a:r>
            <a:br>
              <a:rPr lang="en-US" sz="3200" b="1" dirty="0" smtClean="0">
                <a:solidFill>
                  <a:schemeClr val="accent2">
                    <a:lumMod val="10000"/>
                  </a:schemeClr>
                </a:solidFill>
                <a:effectLst>
                  <a:outerShdw blurRad="38100" dist="38100" dir="2700000" algn="tl">
                    <a:srgbClr val="C0C0C0"/>
                  </a:outerShdw>
                </a:effectLst>
              </a:rPr>
            </a:br>
            <a:r>
              <a:rPr lang="en-US" sz="3200" b="1" dirty="0" smtClean="0">
                <a:solidFill>
                  <a:schemeClr val="accent2">
                    <a:lumMod val="10000"/>
                  </a:schemeClr>
                </a:solidFill>
                <a:effectLst>
                  <a:outerShdw blurRad="38100" dist="38100" dir="2700000" algn="tl">
                    <a:srgbClr val="C0C0C0"/>
                  </a:outerShdw>
                </a:effectLst>
              </a:rPr>
              <a:t/>
            </a:r>
            <a:br>
              <a:rPr lang="en-US" sz="3200" b="1" dirty="0" smtClean="0">
                <a:solidFill>
                  <a:schemeClr val="accent2">
                    <a:lumMod val="10000"/>
                  </a:schemeClr>
                </a:solidFill>
                <a:effectLst>
                  <a:outerShdw blurRad="38100" dist="38100" dir="2700000" algn="tl">
                    <a:srgbClr val="C0C0C0"/>
                  </a:outerShdw>
                </a:effectLst>
              </a:rPr>
            </a:br>
            <a:r>
              <a:rPr lang="en-US" b="1" dirty="0" smtClean="0">
                <a:solidFill>
                  <a:srgbClr val="0000CC"/>
                </a:solidFill>
                <a:effectLst>
                  <a:outerShdw blurRad="38100" dist="38100" dir="2700000" algn="tl">
                    <a:srgbClr val="C0C0C0"/>
                  </a:outerShdw>
                </a:effectLst>
              </a:rPr>
              <a:t>PENDAPAT </a:t>
            </a:r>
            <a:br>
              <a:rPr lang="en-US" b="1" dirty="0" smtClean="0">
                <a:solidFill>
                  <a:srgbClr val="0000CC"/>
                </a:solidFill>
                <a:effectLst>
                  <a:outerShdw blurRad="38100" dist="38100" dir="2700000" algn="tl">
                    <a:srgbClr val="C0C0C0"/>
                  </a:outerShdw>
                </a:effectLst>
              </a:rPr>
            </a:br>
            <a:r>
              <a:rPr lang="en-US" b="1" dirty="0" smtClean="0">
                <a:solidFill>
                  <a:srgbClr val="0000CC"/>
                </a:solidFill>
                <a:effectLst>
                  <a:outerShdw blurRad="38100" dist="38100" dir="2700000" algn="tl">
                    <a:srgbClr val="C0C0C0"/>
                  </a:outerShdw>
                </a:effectLst>
              </a:rPr>
              <a:t>AHLI HUKUM KONTRAK  </a:t>
            </a:r>
            <a:r>
              <a:rPr lang="en-US" sz="3200" b="1" dirty="0" smtClean="0">
                <a:solidFill>
                  <a:schemeClr val="accent2">
                    <a:lumMod val="10000"/>
                  </a:schemeClr>
                </a:solidFill>
                <a:effectLst>
                  <a:outerShdw blurRad="38100" dist="38100" dir="2700000" algn="tl">
                    <a:srgbClr val="C0C0C0"/>
                  </a:outerShdw>
                </a:effectLst>
              </a:rPr>
              <a:t/>
            </a:r>
            <a:br>
              <a:rPr lang="en-US" sz="3200" b="1" dirty="0" smtClean="0">
                <a:solidFill>
                  <a:schemeClr val="accent2">
                    <a:lumMod val="10000"/>
                  </a:schemeClr>
                </a:solidFill>
                <a:effectLst>
                  <a:outerShdw blurRad="38100" dist="38100" dir="2700000" algn="tl">
                    <a:srgbClr val="C0C0C0"/>
                  </a:outerShdw>
                </a:effectLst>
              </a:rPr>
            </a:br>
            <a:r>
              <a:rPr lang="id-ID" sz="3200" b="1" dirty="0" smtClean="0">
                <a:solidFill>
                  <a:schemeClr val="accent2">
                    <a:lumMod val="10000"/>
                  </a:schemeClr>
                </a:solidFill>
                <a:effectLst>
                  <a:outerShdw blurRad="38100" dist="38100" dir="2700000" algn="tl">
                    <a:srgbClr val="C0C0C0"/>
                  </a:outerShdw>
                </a:effectLst>
              </a:rPr>
              <a:t>PADA  PROYEK  PEMBANGUNAN INFRASTRUKTUR  DAN GEDUNG BARU DI KAMPUS ITB BANDUNG</a:t>
            </a:r>
            <a:r>
              <a:rPr lang="en-US" sz="3200" b="1" dirty="0" smtClean="0">
                <a:solidFill>
                  <a:schemeClr val="accent2">
                    <a:lumMod val="10000"/>
                  </a:schemeClr>
                </a:solidFill>
                <a:effectLst>
                  <a:outerShdw blurRad="38100" dist="38100" dir="2700000" algn="tl">
                    <a:srgbClr val="C0C0C0"/>
                  </a:outerShdw>
                </a:effectLst>
              </a:rPr>
              <a:t/>
            </a:r>
            <a:br>
              <a:rPr lang="en-US" sz="3200" b="1" dirty="0" smtClean="0">
                <a:solidFill>
                  <a:schemeClr val="accent2">
                    <a:lumMod val="10000"/>
                  </a:schemeClr>
                </a:solidFill>
                <a:effectLst>
                  <a:outerShdw blurRad="38100" dist="38100" dir="2700000" algn="tl">
                    <a:srgbClr val="C0C0C0"/>
                  </a:outerShdw>
                </a:effectLst>
              </a:rPr>
            </a:br>
            <a:r>
              <a:rPr lang="en-US" sz="3200" b="1" dirty="0" smtClean="0">
                <a:solidFill>
                  <a:schemeClr val="accent2">
                    <a:lumMod val="10000"/>
                  </a:schemeClr>
                </a:solidFill>
                <a:effectLst>
                  <a:outerShdw blurRad="38100" dist="38100" dir="2700000" algn="tl">
                    <a:srgbClr val="C0C0C0"/>
                  </a:outerShdw>
                </a:effectLst>
              </a:rPr>
              <a:t>  </a:t>
            </a:r>
            <a:r>
              <a:rPr lang="en-US" sz="3200" b="1" dirty="0" smtClean="0">
                <a:solidFill>
                  <a:srgbClr val="0000CC"/>
                </a:solidFill>
                <a:effectLst>
                  <a:outerShdw blurRad="38100" dist="38100" dir="2700000" algn="tl">
                    <a:srgbClr val="C0C0C0"/>
                  </a:outerShdw>
                </a:effectLst>
              </a:rPr>
              <a:t> </a:t>
            </a:r>
            <a:r>
              <a:rPr lang="en-US" sz="3200" b="1" dirty="0" smtClean="0">
                <a:solidFill>
                  <a:srgbClr val="000066"/>
                </a:solidFill>
                <a:effectLst>
                  <a:outerShdw blurRad="38100" dist="38100" dir="2700000" algn="tl">
                    <a:srgbClr val="C0C0C0"/>
                  </a:outerShdw>
                </a:effectLst>
              </a:rPr>
              <a:t/>
            </a:r>
            <a:br>
              <a:rPr lang="en-US" sz="3200" b="1" dirty="0" smtClean="0">
                <a:solidFill>
                  <a:srgbClr val="000066"/>
                </a:solidFill>
                <a:effectLst>
                  <a:outerShdw blurRad="38100" dist="38100" dir="2700000" algn="tl">
                    <a:srgbClr val="C0C0C0"/>
                  </a:outerShdw>
                </a:effectLst>
              </a:rPr>
            </a:br>
            <a:r>
              <a:rPr lang="en-US" sz="4800" b="1" dirty="0" smtClean="0">
                <a:solidFill>
                  <a:srgbClr val="0000CC"/>
                </a:solidFill>
                <a:effectLst>
                  <a:outerShdw blurRad="38100" dist="38100" dir="2700000" algn="tl">
                    <a:srgbClr val="C0C0C0"/>
                  </a:outerShdw>
                </a:effectLst>
              </a:rPr>
              <a:t>PHLN</a:t>
            </a:r>
            <a:r>
              <a:rPr lang="en-US" sz="3200" b="1" dirty="0" smtClean="0">
                <a:solidFill>
                  <a:srgbClr val="000066"/>
                </a:solidFill>
                <a:effectLst>
                  <a:outerShdw blurRad="38100" dist="38100" dir="2700000" algn="tl">
                    <a:srgbClr val="C0C0C0"/>
                  </a:outerShdw>
                </a:effectLst>
              </a:rPr>
              <a:t/>
            </a:r>
            <a:br>
              <a:rPr lang="en-US" sz="3200" b="1" dirty="0" smtClean="0">
                <a:solidFill>
                  <a:srgbClr val="000066"/>
                </a:solidFill>
                <a:effectLst>
                  <a:outerShdw blurRad="38100" dist="38100" dir="2700000" algn="tl">
                    <a:srgbClr val="C0C0C0"/>
                  </a:outerShdw>
                </a:effectLst>
              </a:rPr>
            </a:br>
            <a:r>
              <a:rPr lang="en-US" sz="2800" dirty="0" smtClean="0">
                <a:solidFill>
                  <a:schemeClr val="accent2">
                    <a:lumMod val="10000"/>
                  </a:schemeClr>
                </a:solidFill>
                <a:effectLst>
                  <a:outerShdw blurRad="38100" dist="38100" dir="2700000" algn="tl">
                    <a:srgbClr val="C0C0C0"/>
                  </a:outerShdw>
                </a:effectLst>
              </a:rPr>
              <a:t>( </a:t>
            </a:r>
            <a:r>
              <a:rPr lang="id-ID" sz="2800" dirty="0" smtClean="0">
                <a:solidFill>
                  <a:schemeClr val="accent2">
                    <a:lumMod val="10000"/>
                  </a:schemeClr>
                </a:solidFill>
                <a:effectLst>
                  <a:outerShdw blurRad="38100" dist="38100" dir="2700000" algn="tl">
                    <a:srgbClr val="C0C0C0"/>
                  </a:outerShdw>
                </a:effectLst>
              </a:rPr>
              <a:t>JICA LOAN NO. IP - 553</a:t>
            </a:r>
            <a:r>
              <a:rPr lang="en-US" sz="2800" dirty="0" smtClean="0">
                <a:solidFill>
                  <a:schemeClr val="accent2">
                    <a:lumMod val="10000"/>
                  </a:schemeClr>
                </a:solidFill>
                <a:effectLst>
                  <a:outerShdw blurRad="38100" dist="38100" dir="2700000" algn="tl">
                    <a:srgbClr val="C0C0C0"/>
                  </a:outerShdw>
                </a:effectLst>
              </a:rPr>
              <a:t> ) </a:t>
            </a:r>
            <a:br>
              <a:rPr lang="en-US" sz="2800" dirty="0" smtClean="0">
                <a:solidFill>
                  <a:schemeClr val="accent2">
                    <a:lumMod val="10000"/>
                  </a:schemeClr>
                </a:solidFill>
                <a:effectLst>
                  <a:outerShdw blurRad="38100" dist="38100" dir="2700000" algn="tl">
                    <a:srgbClr val="C0C0C0"/>
                  </a:outerShdw>
                </a:effectLst>
              </a:rPr>
            </a:br>
            <a:r>
              <a:rPr lang="en-US" sz="2800" dirty="0" err="1" smtClean="0">
                <a:solidFill>
                  <a:schemeClr val="accent2">
                    <a:lumMod val="10000"/>
                  </a:schemeClr>
                </a:solidFill>
                <a:effectLst>
                  <a:outerShdw blurRad="38100" dist="38100" dir="2700000" algn="tl">
                    <a:srgbClr val="C0C0C0"/>
                  </a:outerShdw>
                </a:effectLst>
              </a:rPr>
              <a:t>Permasalahan</a:t>
            </a:r>
            <a:r>
              <a:rPr lang="en-US" sz="2800" dirty="0" smtClean="0">
                <a:solidFill>
                  <a:schemeClr val="accent2">
                    <a:lumMod val="10000"/>
                  </a:schemeClr>
                </a:solidFill>
                <a:effectLst>
                  <a:outerShdw blurRad="38100" dist="38100" dir="2700000" algn="tl">
                    <a:srgbClr val="C0C0C0"/>
                  </a:outerShdw>
                </a:effectLst>
              </a:rPr>
              <a:t> </a:t>
            </a:r>
            <a:r>
              <a:rPr lang="en-US" sz="2800" dirty="0" err="1" smtClean="0">
                <a:solidFill>
                  <a:schemeClr val="accent2">
                    <a:lumMod val="10000"/>
                  </a:schemeClr>
                </a:solidFill>
                <a:effectLst>
                  <a:outerShdw blurRad="38100" dist="38100" dir="2700000" algn="tl">
                    <a:srgbClr val="C0C0C0"/>
                  </a:outerShdw>
                </a:effectLst>
              </a:rPr>
              <a:t>Sistim</a:t>
            </a:r>
            <a:r>
              <a:rPr lang="en-US" sz="2800" dirty="0" smtClean="0">
                <a:solidFill>
                  <a:schemeClr val="accent2">
                    <a:lumMod val="10000"/>
                  </a:schemeClr>
                </a:solidFill>
                <a:effectLst>
                  <a:outerShdw blurRad="38100" dist="38100" dir="2700000" algn="tl">
                    <a:srgbClr val="C0C0C0"/>
                  </a:outerShdw>
                </a:effectLst>
              </a:rPr>
              <a:t> </a:t>
            </a:r>
            <a:r>
              <a:rPr lang="en-US" sz="2800" dirty="0" err="1" smtClean="0">
                <a:solidFill>
                  <a:schemeClr val="accent2">
                    <a:lumMod val="10000"/>
                  </a:schemeClr>
                </a:solidFill>
                <a:effectLst>
                  <a:outerShdw blurRad="38100" dist="38100" dir="2700000" algn="tl">
                    <a:srgbClr val="C0C0C0"/>
                  </a:outerShdw>
                </a:effectLst>
              </a:rPr>
              <a:t>Kontrak</a:t>
            </a:r>
            <a:r>
              <a:rPr lang="en-US" sz="2800" dirty="0" smtClean="0">
                <a:solidFill>
                  <a:schemeClr val="accent2">
                    <a:lumMod val="10000"/>
                  </a:schemeClr>
                </a:solidFill>
                <a:effectLst>
                  <a:outerShdw blurRad="38100" dist="38100" dir="2700000" algn="tl">
                    <a:srgbClr val="C0C0C0"/>
                  </a:outerShdw>
                </a:effectLst>
              </a:rPr>
              <a:t> </a:t>
            </a:r>
            <a:r>
              <a:rPr lang="en-US" sz="2800" dirty="0" err="1" smtClean="0">
                <a:solidFill>
                  <a:schemeClr val="accent2">
                    <a:lumMod val="10000"/>
                  </a:schemeClr>
                </a:solidFill>
                <a:effectLst>
                  <a:outerShdw blurRad="38100" dist="38100" dir="2700000" algn="tl">
                    <a:srgbClr val="C0C0C0"/>
                  </a:outerShdw>
                </a:effectLst>
              </a:rPr>
              <a:t>Lumpsum</a:t>
            </a:r>
            <a:endParaRPr lang="en-US" sz="2800" dirty="0" smtClean="0">
              <a:solidFill>
                <a:schemeClr val="accent2">
                  <a:lumMod val="10000"/>
                </a:schemeClr>
              </a:solidFill>
              <a:effectLst>
                <a:outerShdw blurRad="38100" dist="38100" dir="2700000" algn="tl">
                  <a:srgbClr val="C0C0C0"/>
                </a:outerShdw>
              </a:effectLst>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815975" y="2052638"/>
            <a:ext cx="7734300"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33500" indent="-1333500">
              <a:spcBef>
                <a:spcPct val="20000"/>
              </a:spcBef>
              <a:buChar char="•"/>
              <a:tabLst>
                <a:tab pos="285750" algn="l"/>
                <a:tab pos="1143000" algn="l"/>
                <a:tab pos="1333500" algn="l"/>
              </a:tabLst>
              <a:defRPr sz="3200">
                <a:solidFill>
                  <a:schemeClr val="tx1"/>
                </a:solidFill>
                <a:latin typeface="Arial" panose="020B0604020202020204" pitchFamily="34" charset="0"/>
              </a:defRPr>
            </a:lvl1pPr>
            <a:lvl2pPr marL="1981200" indent="-457200">
              <a:spcBef>
                <a:spcPct val="20000"/>
              </a:spcBef>
              <a:buChar char="–"/>
              <a:tabLst>
                <a:tab pos="285750" algn="l"/>
                <a:tab pos="1143000" algn="l"/>
                <a:tab pos="1333500" algn="l"/>
              </a:tabLst>
              <a:defRPr sz="2800">
                <a:solidFill>
                  <a:schemeClr val="tx1"/>
                </a:solidFill>
                <a:latin typeface="Arial" panose="020B0604020202020204" pitchFamily="34" charset="0"/>
              </a:defRPr>
            </a:lvl2pPr>
            <a:lvl3pPr marL="1143000" indent="-228600">
              <a:spcBef>
                <a:spcPct val="20000"/>
              </a:spcBef>
              <a:buChar char="•"/>
              <a:tabLst>
                <a:tab pos="285750" algn="l"/>
                <a:tab pos="1143000" algn="l"/>
                <a:tab pos="1333500" algn="l"/>
              </a:tabLst>
              <a:defRPr sz="2400">
                <a:solidFill>
                  <a:schemeClr val="tx1"/>
                </a:solidFill>
                <a:latin typeface="Arial" panose="020B0604020202020204" pitchFamily="34" charset="0"/>
              </a:defRPr>
            </a:lvl3pPr>
            <a:lvl4pPr marL="1600200" indent="-228600">
              <a:spcBef>
                <a:spcPct val="20000"/>
              </a:spcBef>
              <a:buChar char="–"/>
              <a:tabLst>
                <a:tab pos="285750" algn="l"/>
                <a:tab pos="1143000" algn="l"/>
                <a:tab pos="1333500" algn="l"/>
              </a:tabLst>
              <a:defRPr sz="2000">
                <a:solidFill>
                  <a:schemeClr val="tx1"/>
                </a:solidFill>
                <a:latin typeface="Arial" panose="020B0604020202020204" pitchFamily="34" charset="0"/>
              </a:defRPr>
            </a:lvl4pPr>
            <a:lvl5pPr marL="2057400" indent="-228600">
              <a:spcBef>
                <a:spcPct val="20000"/>
              </a:spcBef>
              <a:buChar char="»"/>
              <a:tabLst>
                <a:tab pos="285750" algn="l"/>
                <a:tab pos="1143000" algn="l"/>
                <a:tab pos="13335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85750" algn="l"/>
                <a:tab pos="1143000" algn="l"/>
                <a:tab pos="13335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85750" algn="l"/>
                <a:tab pos="1143000" algn="l"/>
                <a:tab pos="13335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85750" algn="l"/>
                <a:tab pos="1143000" algn="l"/>
                <a:tab pos="13335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85750" algn="l"/>
                <a:tab pos="1143000" algn="l"/>
                <a:tab pos="1333500" algn="l"/>
              </a:tabLst>
              <a:defRPr sz="2000">
                <a:solidFill>
                  <a:schemeClr val="tx1"/>
                </a:solidFill>
                <a:latin typeface="Arial" panose="020B0604020202020204" pitchFamily="34" charset="0"/>
              </a:defRPr>
            </a:lvl9pPr>
          </a:lstStyle>
          <a:p>
            <a:pPr eaLnBrk="1" hangingPunct="1">
              <a:lnSpc>
                <a:spcPct val="80000"/>
              </a:lnSpc>
              <a:spcBef>
                <a:spcPct val="0"/>
              </a:spcBef>
              <a:buFontTx/>
              <a:buNone/>
            </a:pPr>
            <a:r>
              <a:rPr lang="en-US" sz="1600" b="0">
                <a:latin typeface="Times New Roman" panose="02020603050405020304" pitchFamily="18" charset="0"/>
              </a:rPr>
              <a:t>BAB    I      :     UMUM </a:t>
            </a:r>
          </a:p>
          <a:p>
            <a:pPr eaLnBrk="1" hangingPunct="1">
              <a:lnSpc>
                <a:spcPct val="80000"/>
              </a:lnSpc>
              <a:spcBef>
                <a:spcPct val="0"/>
              </a:spcBef>
              <a:buFontTx/>
              <a:buNone/>
            </a:pPr>
            <a:r>
              <a:rPr lang="en-US" sz="1600" b="0">
                <a:latin typeface="Times New Roman" panose="02020603050405020304" pitchFamily="18" charset="0"/>
              </a:rPr>
              <a:t>BAB   II      :     PENGUMUMAN PELELANGAN UMUM / PEMILIHAN LANGSUNG</a:t>
            </a:r>
          </a:p>
          <a:p>
            <a:pPr eaLnBrk="1" hangingPunct="1">
              <a:lnSpc>
                <a:spcPct val="80000"/>
              </a:lnSpc>
              <a:spcBef>
                <a:spcPct val="0"/>
              </a:spcBef>
              <a:buFontTx/>
              <a:buNone/>
            </a:pPr>
            <a:r>
              <a:rPr lang="en-US" sz="1600" b="0">
                <a:latin typeface="Times New Roman" panose="02020603050405020304" pitchFamily="18" charset="0"/>
              </a:rPr>
              <a:t>                          DENGAN PASCAKUALIFIKASI</a:t>
            </a:r>
          </a:p>
          <a:p>
            <a:pPr eaLnBrk="1" hangingPunct="1">
              <a:lnSpc>
                <a:spcPct val="80000"/>
              </a:lnSpc>
              <a:spcBef>
                <a:spcPct val="0"/>
              </a:spcBef>
              <a:buFontTx/>
              <a:buNone/>
            </a:pPr>
            <a:r>
              <a:rPr lang="en-US" sz="1600" b="0">
                <a:latin typeface="Times New Roman" panose="02020603050405020304" pitchFamily="18" charset="0"/>
              </a:rPr>
              <a:t>BAB   III     :     INSTRUKSI KEPADA PESERTA ( IKP )</a:t>
            </a:r>
          </a:p>
          <a:p>
            <a:pPr eaLnBrk="1" hangingPunct="1">
              <a:lnSpc>
                <a:spcPct val="80000"/>
              </a:lnSpc>
              <a:spcBef>
                <a:spcPct val="0"/>
              </a:spcBef>
              <a:buFontTx/>
              <a:buNone/>
            </a:pPr>
            <a:r>
              <a:rPr lang="en-US" sz="1600">
                <a:latin typeface="Times New Roman" panose="02020603050405020304" pitchFamily="18" charset="0"/>
              </a:rPr>
              <a:t>BAB   IV     :    LEMBAR DATA PEMILIHAN ( LDP )</a:t>
            </a:r>
          </a:p>
          <a:p>
            <a:pPr eaLnBrk="1" hangingPunct="1">
              <a:lnSpc>
                <a:spcPct val="80000"/>
              </a:lnSpc>
              <a:spcBef>
                <a:spcPct val="0"/>
              </a:spcBef>
              <a:buFontTx/>
              <a:buNone/>
            </a:pPr>
            <a:r>
              <a:rPr lang="en-US" sz="1600">
                <a:latin typeface="Times New Roman" panose="02020603050405020304" pitchFamily="18" charset="0"/>
              </a:rPr>
              <a:t>BAB   V       :    LEMBAR DATA KUALIFIKASI ( LDK )</a:t>
            </a:r>
          </a:p>
          <a:p>
            <a:pPr eaLnBrk="1" hangingPunct="1">
              <a:lnSpc>
                <a:spcPct val="80000"/>
              </a:lnSpc>
              <a:spcBef>
                <a:spcPct val="0"/>
              </a:spcBef>
              <a:buFontTx/>
              <a:buNone/>
            </a:pPr>
            <a:r>
              <a:rPr lang="en-US" sz="1600">
                <a:latin typeface="Times New Roman" panose="02020603050405020304" pitchFamily="18" charset="0"/>
              </a:rPr>
              <a:t>BAB   VI     :    BENTUK DOKUMEN PENAWARAN </a:t>
            </a:r>
          </a:p>
          <a:p>
            <a:pPr eaLnBrk="1" hangingPunct="1">
              <a:lnSpc>
                <a:spcPct val="80000"/>
              </a:lnSpc>
              <a:spcBef>
                <a:spcPct val="0"/>
              </a:spcBef>
              <a:buFontTx/>
              <a:buNone/>
            </a:pPr>
            <a:r>
              <a:rPr lang="en-US" sz="1600">
                <a:latin typeface="Times New Roman" panose="02020603050405020304" pitchFamily="18" charset="0"/>
              </a:rPr>
              <a:t>                          KONTRAK    DAN DATA KONTRAK</a:t>
            </a:r>
          </a:p>
          <a:p>
            <a:pPr eaLnBrk="1" hangingPunct="1">
              <a:lnSpc>
                <a:spcPct val="80000"/>
              </a:lnSpc>
              <a:spcBef>
                <a:spcPct val="0"/>
              </a:spcBef>
              <a:buFontTx/>
              <a:buNone/>
            </a:pPr>
            <a:r>
              <a:rPr lang="en-US" sz="1600">
                <a:latin typeface="Times New Roman" panose="02020603050405020304" pitchFamily="18" charset="0"/>
              </a:rPr>
              <a:t>BAB  VII     :   PETUNJUK PENGISIAN FORMULIR KUALIFIKASI</a:t>
            </a:r>
          </a:p>
          <a:p>
            <a:pPr eaLnBrk="1" hangingPunct="1">
              <a:lnSpc>
                <a:spcPct val="80000"/>
              </a:lnSpc>
              <a:spcBef>
                <a:spcPct val="0"/>
              </a:spcBef>
              <a:buFontTx/>
              <a:buNone/>
            </a:pPr>
            <a:r>
              <a:rPr lang="en-US" sz="1600">
                <a:latin typeface="Times New Roman" panose="02020603050405020304" pitchFamily="18" charset="0"/>
              </a:rPr>
              <a:t>BAB  VII. 1 :   PENGISIAN FORMULIR ISIAN KUALIFIKASI BU  </a:t>
            </a:r>
          </a:p>
          <a:p>
            <a:pPr eaLnBrk="1" hangingPunct="1">
              <a:lnSpc>
                <a:spcPct val="80000"/>
              </a:lnSpc>
              <a:spcBef>
                <a:spcPct val="0"/>
              </a:spcBef>
              <a:buFontTx/>
              <a:buNone/>
            </a:pPr>
            <a:r>
              <a:rPr lang="en-US" sz="1600">
                <a:latin typeface="Times New Roman" panose="02020603050405020304" pitchFamily="18" charset="0"/>
              </a:rPr>
              <a:t>BAB  VII. 2 :   PENGISIAN FORMULIR ISIAN KUALIFIKASI PERORANGAN </a:t>
            </a:r>
          </a:p>
          <a:p>
            <a:pPr eaLnBrk="1" hangingPunct="1">
              <a:lnSpc>
                <a:spcPct val="80000"/>
              </a:lnSpc>
              <a:spcBef>
                <a:spcPct val="0"/>
              </a:spcBef>
              <a:buFontTx/>
              <a:buNone/>
            </a:pPr>
            <a:r>
              <a:rPr lang="en-US" sz="1600">
                <a:latin typeface="Times New Roman" panose="02020603050405020304" pitchFamily="18" charset="0"/>
              </a:rPr>
              <a:t>BAB  VIII   :   TATA CARA EVALUASI KUALIFIKASI </a:t>
            </a:r>
          </a:p>
          <a:p>
            <a:pPr eaLnBrk="1" hangingPunct="1">
              <a:lnSpc>
                <a:spcPct val="80000"/>
              </a:lnSpc>
              <a:spcBef>
                <a:spcPct val="0"/>
              </a:spcBef>
              <a:buFontTx/>
              <a:buNone/>
            </a:pPr>
            <a:endParaRPr lang="en-US" sz="1600">
              <a:latin typeface="Times New Roman" panose="02020603050405020304" pitchFamily="18" charset="0"/>
            </a:endParaRPr>
          </a:p>
          <a:p>
            <a:pPr eaLnBrk="1" hangingPunct="1">
              <a:lnSpc>
                <a:spcPct val="80000"/>
              </a:lnSpc>
              <a:spcBef>
                <a:spcPct val="0"/>
              </a:spcBef>
              <a:buFontTx/>
              <a:buNone/>
            </a:pPr>
            <a:r>
              <a:rPr lang="en-US" sz="2800">
                <a:solidFill>
                  <a:srgbClr val="0000CC"/>
                </a:solidFill>
                <a:latin typeface="Times New Roman" panose="02020603050405020304" pitchFamily="18" charset="0"/>
              </a:rPr>
              <a:t>BAB  IX :   BENTUK KONTRAK </a:t>
            </a:r>
          </a:p>
          <a:p>
            <a:pPr eaLnBrk="1" hangingPunct="1">
              <a:lnSpc>
                <a:spcPct val="80000"/>
              </a:lnSpc>
              <a:spcBef>
                <a:spcPct val="0"/>
              </a:spcBef>
              <a:buFontTx/>
              <a:buNone/>
            </a:pPr>
            <a:r>
              <a:rPr lang="en-US" sz="2000">
                <a:latin typeface="Times New Roman" panose="02020603050405020304" pitchFamily="18" charset="0"/>
              </a:rPr>
              <a:t>BAB   X      :    SYARAT – SYARAT UMUM KONTRAK ( SSUK )</a:t>
            </a:r>
          </a:p>
          <a:p>
            <a:pPr eaLnBrk="1" hangingPunct="1">
              <a:lnSpc>
                <a:spcPct val="80000"/>
              </a:lnSpc>
              <a:spcBef>
                <a:spcPct val="0"/>
              </a:spcBef>
              <a:buFontTx/>
              <a:buNone/>
            </a:pPr>
            <a:r>
              <a:rPr lang="en-US" sz="2000">
                <a:latin typeface="Times New Roman" panose="02020603050405020304" pitchFamily="18" charset="0"/>
              </a:rPr>
              <a:t>BAB  XI      :   SYARAT – SYARAT KHUSUS KONTRAK ( SSKK ) </a:t>
            </a:r>
          </a:p>
          <a:p>
            <a:pPr eaLnBrk="1" hangingPunct="1">
              <a:lnSpc>
                <a:spcPct val="80000"/>
              </a:lnSpc>
              <a:spcBef>
                <a:spcPct val="0"/>
              </a:spcBef>
              <a:buFontTx/>
              <a:buNone/>
            </a:pPr>
            <a:r>
              <a:rPr lang="en-US" sz="2000">
                <a:latin typeface="Times New Roman" panose="02020603050405020304" pitchFamily="18" charset="0"/>
              </a:rPr>
              <a:t>BAB  XII    :    SPESIFIKASI TEKNIS DAN GAMBAR</a:t>
            </a:r>
          </a:p>
          <a:p>
            <a:pPr eaLnBrk="1" hangingPunct="1">
              <a:lnSpc>
                <a:spcPct val="80000"/>
              </a:lnSpc>
              <a:spcBef>
                <a:spcPct val="0"/>
              </a:spcBef>
              <a:buFontTx/>
              <a:buNone/>
            </a:pPr>
            <a:r>
              <a:rPr lang="en-US" sz="2000">
                <a:latin typeface="Times New Roman" panose="02020603050405020304" pitchFamily="18" charset="0"/>
              </a:rPr>
              <a:t>BAB  XIII   :   DAFTAR KUANTITAS DAN HARGA</a:t>
            </a:r>
          </a:p>
          <a:p>
            <a:pPr eaLnBrk="1" hangingPunct="1">
              <a:lnSpc>
                <a:spcPct val="80000"/>
              </a:lnSpc>
              <a:spcBef>
                <a:spcPct val="0"/>
              </a:spcBef>
              <a:buFontTx/>
              <a:buNone/>
            </a:pPr>
            <a:r>
              <a:rPr lang="en-US" sz="2000">
                <a:latin typeface="Times New Roman" panose="02020603050405020304" pitchFamily="18" charset="0"/>
              </a:rPr>
              <a:t>BAB  XIV   :   BENTUK DOKUMEN LAIN</a:t>
            </a:r>
            <a:r>
              <a:rPr lang="id-ID" sz="2000">
                <a:latin typeface="Times New Roman" panose="02020603050405020304" pitchFamily="18" charset="0"/>
              </a:rPr>
              <a:t>NYA</a:t>
            </a:r>
            <a:endParaRPr lang="en-US" sz="2000">
              <a:latin typeface="Times New Roman" panose="02020603050405020304" pitchFamily="18" charset="0"/>
            </a:endParaRPr>
          </a:p>
          <a:p>
            <a:pPr lvl="1" eaLnBrk="1" hangingPunct="1">
              <a:lnSpc>
                <a:spcPct val="80000"/>
              </a:lnSpc>
              <a:spcBef>
                <a:spcPct val="0"/>
              </a:spcBef>
              <a:buFontTx/>
              <a:buAutoNum type="alphaUcPeriod"/>
            </a:pPr>
            <a:endParaRPr lang="en-US" sz="2000">
              <a:latin typeface="Times New Roman" panose="02020603050405020304" pitchFamily="18" charset="0"/>
            </a:endParaRPr>
          </a:p>
          <a:p>
            <a:pPr eaLnBrk="1" hangingPunct="1">
              <a:lnSpc>
                <a:spcPct val="80000"/>
              </a:lnSpc>
              <a:spcBef>
                <a:spcPct val="0"/>
              </a:spcBef>
              <a:buFontTx/>
              <a:buNone/>
            </a:pPr>
            <a:endParaRPr lang="en-US" sz="2000">
              <a:solidFill>
                <a:srgbClr val="99FFCC"/>
              </a:solidFill>
              <a:latin typeface="Times New Roman" panose="02020603050405020304" pitchFamily="18" charset="0"/>
            </a:endParaRPr>
          </a:p>
        </p:txBody>
      </p:sp>
      <p:sp>
        <p:nvSpPr>
          <p:cNvPr id="139267" name="Rectangle 3"/>
          <p:cNvSpPr>
            <a:spLocks noChangeArrowheads="1"/>
          </p:cNvSpPr>
          <p:nvPr/>
        </p:nvSpPr>
        <p:spPr bwMode="auto">
          <a:xfrm>
            <a:off x="419100" y="152400"/>
            <a:ext cx="8305800" cy="6553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sz="2800">
              <a:latin typeface="Comic Sans MS" panose="030F0702030302020204" pitchFamily="66" charset="0"/>
            </a:endParaRPr>
          </a:p>
        </p:txBody>
      </p:sp>
      <p:sp>
        <p:nvSpPr>
          <p:cNvPr id="139268" name="Line 4"/>
          <p:cNvSpPr>
            <a:spLocks noChangeShapeType="1"/>
          </p:cNvSpPr>
          <p:nvPr/>
        </p:nvSpPr>
        <p:spPr bwMode="auto">
          <a:xfrm>
            <a:off x="412750" y="733425"/>
            <a:ext cx="8318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39269" name="Rectangle 5"/>
          <p:cNvSpPr>
            <a:spLocks noGrp="1" noChangeArrowheads="1"/>
          </p:cNvSpPr>
          <p:nvPr>
            <p:ph type="title"/>
          </p:nvPr>
        </p:nvSpPr>
        <p:spPr>
          <a:xfrm>
            <a:off x="614363" y="1295400"/>
            <a:ext cx="7543800" cy="457200"/>
          </a:xfrm>
        </p:spPr>
        <p:txBody>
          <a:bodyPr/>
          <a:lstStyle/>
          <a:p>
            <a:pPr marL="476250" indent="-476250" eaLnBrk="1" hangingPunct="1">
              <a:tabLst>
                <a:tab pos="476250" algn="l"/>
              </a:tabLst>
            </a:pPr>
            <a:r>
              <a:rPr lang="en-US" sz="2800" b="1" i="1" smtClean="0">
                <a:solidFill>
                  <a:srgbClr val="99FFCC"/>
                </a:solidFill>
              </a:rPr>
              <a:t>  </a:t>
            </a:r>
            <a:r>
              <a:rPr lang="en-US" sz="3200" b="1" i="1" smtClean="0">
                <a:solidFill>
                  <a:srgbClr val="990000"/>
                </a:solidFill>
              </a:rPr>
              <a:t>SBD - PENGADAAN PEKERJAAN  KONSTRUKSI  	</a:t>
            </a:r>
            <a:endParaRPr lang="en-US" sz="3200" noProof="1" smtClean="0">
              <a:solidFill>
                <a:srgbClr val="990000"/>
              </a:solidFill>
            </a:endParaRPr>
          </a:p>
        </p:txBody>
      </p:sp>
      <p:sp>
        <p:nvSpPr>
          <p:cNvPr id="139270" name="AutoShape 6"/>
          <p:cNvSpPr>
            <a:spLocks noChangeArrowheads="1"/>
          </p:cNvSpPr>
          <p:nvPr/>
        </p:nvSpPr>
        <p:spPr bwMode="auto">
          <a:xfrm>
            <a:off x="8288338" y="5632450"/>
            <a:ext cx="261937" cy="406400"/>
          </a:xfrm>
          <a:prstGeom prst="rightArrow">
            <a:avLst>
              <a:gd name="adj1" fmla="val 50000"/>
              <a:gd name="adj2" fmla="val 25000"/>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sz="2800">
              <a:latin typeface="Comic Sans MS" panose="030F0702030302020204" pitchFamily="66" charset="0"/>
            </a:endParaRPr>
          </a:p>
        </p:txBody>
      </p:sp>
      <p:sp>
        <p:nvSpPr>
          <p:cNvPr id="139271" name="Rectangle 7"/>
          <p:cNvSpPr>
            <a:spLocks noChangeArrowheads="1"/>
          </p:cNvSpPr>
          <p:nvPr/>
        </p:nvSpPr>
        <p:spPr bwMode="auto">
          <a:xfrm>
            <a:off x="407988" y="95250"/>
            <a:ext cx="8283575" cy="704850"/>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d-ID" sz="2400" noProof="1">
                <a:solidFill>
                  <a:schemeClr val="bg1"/>
                </a:solidFill>
                <a:latin typeface="Times New Roman" panose="02020603050405020304" pitchFamily="18" charset="0"/>
              </a:rPr>
              <a:t>PENGADAAN BARANG/JASA (PBJ) PEMERINTAH</a:t>
            </a:r>
          </a:p>
        </p:txBody>
      </p:sp>
      <p:sp>
        <p:nvSpPr>
          <p:cNvPr id="139272" name="AutoShape 8">
            <a:hlinkClick r:id="" action="ppaction://hlinkshowjump?jump=firstslide" highlightClick="1"/>
          </p:cNvPr>
          <p:cNvSpPr>
            <a:spLocks noChangeArrowheads="1"/>
          </p:cNvSpPr>
          <p:nvPr/>
        </p:nvSpPr>
        <p:spPr bwMode="auto">
          <a:xfrm>
            <a:off x="7421563" y="6270625"/>
            <a:ext cx="276225" cy="333375"/>
          </a:xfrm>
          <a:prstGeom prst="actionButtonBeginning">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sz="2800">
              <a:latin typeface="Comic Sans MS" panose="030F0702030302020204" pitchFamily="66" charset="0"/>
            </a:endParaRPr>
          </a:p>
        </p:txBody>
      </p:sp>
      <p:sp>
        <p:nvSpPr>
          <p:cNvPr id="139273" name="AutoShape 9">
            <a:hlinkClick r:id="rId3" action="ppaction://hlinksldjump" highlightClick="1"/>
          </p:cNvPr>
          <p:cNvSpPr>
            <a:spLocks noChangeArrowheads="1"/>
          </p:cNvSpPr>
          <p:nvPr/>
        </p:nvSpPr>
        <p:spPr bwMode="auto">
          <a:xfrm>
            <a:off x="7831138" y="6270625"/>
            <a:ext cx="342900" cy="333375"/>
          </a:xfrm>
          <a:prstGeom prst="actionButtonHome">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sz="2800">
              <a:latin typeface="Comic Sans MS" panose="030F0702030302020204" pitchFamily="66" charset="0"/>
            </a:endParaRPr>
          </a:p>
        </p:txBody>
      </p:sp>
      <p:sp>
        <p:nvSpPr>
          <p:cNvPr id="139274" name="AutoShape 10">
            <a:hlinkClick r:id="" action="ppaction://hlinkshowjump?jump=nextslide" highlightClick="1"/>
          </p:cNvPr>
          <p:cNvSpPr>
            <a:spLocks noChangeArrowheads="1"/>
          </p:cNvSpPr>
          <p:nvPr/>
        </p:nvSpPr>
        <p:spPr bwMode="auto">
          <a:xfrm>
            <a:off x="8307388" y="6261100"/>
            <a:ext cx="333375" cy="342900"/>
          </a:xfrm>
          <a:prstGeom prst="actionButtonForwardNex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sz="2800">
              <a:latin typeface="Comic Sans MS" panose="030F0702030302020204" pitchFamily="66" charset="0"/>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52400" y="381000"/>
            <a:ext cx="8229600" cy="931863"/>
          </a:xfrm>
        </p:spPr>
        <p:txBody>
          <a:bodyPr/>
          <a:lstStyle/>
          <a:p>
            <a:pPr eaLnBrk="1" hangingPunct="1"/>
            <a:r>
              <a:rPr lang="en-US" sz="3200" b="1" smtClean="0">
                <a:solidFill>
                  <a:srgbClr val="0000CC"/>
                </a:solidFill>
              </a:rPr>
              <a:t>PENANDATANGANAN </a:t>
            </a:r>
            <a:r>
              <a:rPr lang="id-ID" sz="3200" b="1" smtClean="0">
                <a:solidFill>
                  <a:srgbClr val="0000CC"/>
                </a:solidFill>
              </a:rPr>
              <a:t>SURAT</a:t>
            </a:r>
            <a:br>
              <a:rPr lang="id-ID" sz="3200" b="1" smtClean="0">
                <a:solidFill>
                  <a:srgbClr val="0000CC"/>
                </a:solidFill>
              </a:rPr>
            </a:br>
            <a:r>
              <a:rPr lang="id-ID" sz="3200" b="1" smtClean="0">
                <a:solidFill>
                  <a:srgbClr val="0000CC"/>
                </a:solidFill>
              </a:rPr>
              <a:t>PERJANJIAN (</a:t>
            </a:r>
            <a:r>
              <a:rPr lang="en-US" sz="3200" b="1" smtClean="0">
                <a:solidFill>
                  <a:srgbClr val="0000CC"/>
                </a:solidFill>
              </a:rPr>
              <a:t>KONTRAK</a:t>
            </a:r>
            <a:r>
              <a:rPr lang="id-ID" sz="3200" b="1" smtClean="0">
                <a:solidFill>
                  <a:srgbClr val="0000CC"/>
                </a:solidFill>
              </a:rPr>
              <a:t>)</a:t>
            </a:r>
            <a:endParaRPr lang="en-US" sz="3200" b="1" smtClean="0">
              <a:solidFill>
                <a:srgbClr val="0000CC"/>
              </a:solidFill>
            </a:endParaRPr>
          </a:p>
        </p:txBody>
      </p:sp>
      <p:sp>
        <p:nvSpPr>
          <p:cNvPr id="141315" name="Rectangle 3"/>
          <p:cNvSpPr>
            <a:spLocks noGrp="1" noChangeArrowheads="1"/>
          </p:cNvSpPr>
          <p:nvPr>
            <p:ph type="body" idx="1"/>
          </p:nvPr>
        </p:nvSpPr>
        <p:spPr>
          <a:xfrm>
            <a:off x="304800" y="1371600"/>
            <a:ext cx="8153400" cy="5105400"/>
          </a:xfrm>
        </p:spPr>
        <p:txBody>
          <a:bodyPr/>
          <a:lstStyle/>
          <a:p>
            <a:pPr marL="609600" indent="-609600" eaLnBrk="1" hangingPunct="1">
              <a:lnSpc>
                <a:spcPct val="80000"/>
              </a:lnSpc>
              <a:buFontTx/>
              <a:buNone/>
            </a:pPr>
            <a:r>
              <a:rPr lang="en-US" sz="1400" b="1" smtClean="0">
                <a:solidFill>
                  <a:srgbClr val="990033"/>
                </a:solidFill>
              </a:rPr>
              <a:t>   </a:t>
            </a:r>
            <a:r>
              <a:rPr lang="en-US" sz="2000" b="1" smtClean="0">
                <a:solidFill>
                  <a:srgbClr val="990000"/>
                </a:solidFill>
              </a:rPr>
              <a:t>     </a:t>
            </a:r>
            <a:r>
              <a:rPr lang="id-ID" sz="2000" b="1" smtClean="0">
                <a:solidFill>
                  <a:srgbClr val="990000"/>
                </a:solidFill>
              </a:rPr>
              <a:t> </a:t>
            </a:r>
            <a:r>
              <a:rPr lang="en-US" sz="2000" b="1" smtClean="0">
                <a:solidFill>
                  <a:srgbClr val="990000"/>
                </a:solidFill>
              </a:rPr>
              <a:t>DALAM HAL PEMENANG LELANG YANG DITUNJUK</a:t>
            </a:r>
          </a:p>
          <a:p>
            <a:pPr marL="609600" indent="-609600" eaLnBrk="1" hangingPunct="1">
              <a:lnSpc>
                <a:spcPct val="80000"/>
              </a:lnSpc>
              <a:buFontTx/>
              <a:buNone/>
            </a:pPr>
            <a:r>
              <a:rPr lang="en-US" sz="2000" b="1" smtClean="0">
                <a:solidFill>
                  <a:srgbClr val="990000"/>
                </a:solidFill>
              </a:rPr>
              <a:t>        TIDAK DAPAT MENANDATANGANI KONTRAK .</a:t>
            </a:r>
          </a:p>
          <a:p>
            <a:pPr marL="609600" indent="-609600" eaLnBrk="1" hangingPunct="1">
              <a:lnSpc>
                <a:spcPct val="80000"/>
              </a:lnSpc>
              <a:buFontTx/>
              <a:buNone/>
            </a:pPr>
            <a:endParaRPr lang="en-US" sz="2000" b="1" smtClean="0">
              <a:solidFill>
                <a:srgbClr val="990000"/>
              </a:solidFill>
            </a:endParaRPr>
          </a:p>
          <a:p>
            <a:pPr marL="609600" indent="-609600" eaLnBrk="1" hangingPunct="1">
              <a:lnSpc>
                <a:spcPct val="80000"/>
              </a:lnSpc>
              <a:buFontTx/>
              <a:buNone/>
            </a:pPr>
            <a:r>
              <a:rPr lang="en-US" sz="2000" b="1" smtClean="0">
                <a:solidFill>
                  <a:srgbClr val="990033"/>
                </a:solidFill>
              </a:rPr>
              <a:t>         </a:t>
            </a:r>
            <a:r>
              <a:rPr lang="en-US" sz="2400" b="1" i="1" smtClean="0"/>
              <a:t>L</a:t>
            </a:r>
            <a:r>
              <a:rPr lang="en-US" sz="2400" i="1" smtClean="0"/>
              <a:t>akukan konfirmasi dengan pemenang lelang </a:t>
            </a:r>
            <a:r>
              <a:rPr lang="en-US" sz="2000" smtClean="0"/>
              <a:t>yang</a:t>
            </a:r>
          </a:p>
          <a:p>
            <a:pPr marL="609600" indent="-609600" eaLnBrk="1" hangingPunct="1">
              <a:lnSpc>
                <a:spcPct val="80000"/>
              </a:lnSpc>
              <a:buFontTx/>
              <a:buNone/>
            </a:pPr>
            <a:r>
              <a:rPr lang="en-US" sz="2000" smtClean="0"/>
              <a:t>             ditunjuk dalam hal terjadi kesulitan</a:t>
            </a:r>
            <a:r>
              <a:rPr lang="id-ID" sz="2000" smtClean="0"/>
              <a:t> </a:t>
            </a:r>
            <a:r>
              <a:rPr lang="en-US" sz="2000" smtClean="0"/>
              <a:t>/</a:t>
            </a:r>
            <a:r>
              <a:rPr lang="id-ID" sz="2000" smtClean="0"/>
              <a:t> </a:t>
            </a:r>
            <a:r>
              <a:rPr lang="en-US" sz="2000" smtClean="0"/>
              <a:t>keterlambatan </a:t>
            </a:r>
          </a:p>
          <a:p>
            <a:pPr marL="609600" indent="-609600" eaLnBrk="1" hangingPunct="1">
              <a:lnSpc>
                <a:spcPct val="80000"/>
              </a:lnSpc>
              <a:buFontTx/>
              <a:buNone/>
            </a:pPr>
            <a:r>
              <a:rPr lang="en-US" sz="2000" smtClean="0"/>
              <a:t>             dalam penyediaan jaminan pelaksanaan. </a:t>
            </a:r>
          </a:p>
          <a:p>
            <a:pPr marL="609600" indent="-609600" eaLnBrk="1" hangingPunct="1">
              <a:lnSpc>
                <a:spcPct val="80000"/>
              </a:lnSpc>
              <a:buFontTx/>
              <a:buNone/>
            </a:pPr>
            <a:r>
              <a:rPr lang="en-US" sz="2000" smtClean="0">
                <a:solidFill>
                  <a:srgbClr val="990000"/>
                </a:solidFill>
              </a:rPr>
              <a:t>             </a:t>
            </a:r>
            <a:r>
              <a:rPr lang="en-US" sz="2400" b="1" smtClean="0">
                <a:solidFill>
                  <a:srgbClr val="990000"/>
                </a:solidFill>
              </a:rPr>
              <a:t>Konfirmasi dimaksudkan agar :</a:t>
            </a:r>
          </a:p>
          <a:p>
            <a:pPr marL="609600" indent="-609600" eaLnBrk="1" hangingPunct="1">
              <a:lnSpc>
                <a:spcPct val="80000"/>
              </a:lnSpc>
              <a:buFontTx/>
              <a:buNone/>
            </a:pPr>
            <a:r>
              <a:rPr lang="en-US" sz="2000" b="1" smtClean="0"/>
              <a:t>         </a:t>
            </a:r>
            <a:r>
              <a:rPr lang="en-US" sz="2000" smtClean="0"/>
              <a:t>1).   Diperoleh konfirmasi apakah pemenang lelang</a:t>
            </a:r>
          </a:p>
          <a:p>
            <a:pPr marL="609600" indent="-609600" eaLnBrk="1" hangingPunct="1">
              <a:lnSpc>
                <a:spcPct val="80000"/>
              </a:lnSpc>
              <a:buFontTx/>
              <a:buNone/>
            </a:pPr>
            <a:r>
              <a:rPr lang="en-US" sz="2000" smtClean="0"/>
              <a:t>                   mampu atau tidak menandatangani kontrak.  </a:t>
            </a:r>
            <a:endParaRPr lang="en-US" sz="2000" b="1" smtClean="0"/>
          </a:p>
          <a:p>
            <a:pPr marL="609600" indent="-609600" eaLnBrk="1" hangingPunct="1">
              <a:lnSpc>
                <a:spcPct val="80000"/>
              </a:lnSpc>
              <a:buFontTx/>
              <a:buNone/>
            </a:pPr>
            <a:r>
              <a:rPr lang="en-US" sz="2000" b="1" smtClean="0"/>
              <a:t>         </a:t>
            </a:r>
            <a:r>
              <a:rPr lang="en-US" sz="2000" smtClean="0"/>
              <a:t>2).  Tidak berlarut-larut, segera diputuskan apakah</a:t>
            </a:r>
          </a:p>
          <a:p>
            <a:pPr marL="609600" indent="-609600" eaLnBrk="1" hangingPunct="1">
              <a:lnSpc>
                <a:spcPct val="80000"/>
              </a:lnSpc>
              <a:buFontTx/>
              <a:buNone/>
            </a:pPr>
            <a:r>
              <a:rPr lang="en-US" sz="2000" smtClean="0"/>
              <a:t>                   pemenang ke 1 digugurkan dan menunjuk</a:t>
            </a:r>
          </a:p>
          <a:p>
            <a:pPr marL="609600" indent="-609600" eaLnBrk="1" hangingPunct="1">
              <a:lnSpc>
                <a:spcPct val="80000"/>
              </a:lnSpc>
              <a:buFontTx/>
              <a:buNone/>
            </a:pPr>
            <a:r>
              <a:rPr lang="en-US" sz="2000" smtClean="0"/>
              <a:t>                   pemenang ke 2 terendah.</a:t>
            </a:r>
          </a:p>
          <a:p>
            <a:pPr marL="609600" indent="-609600" eaLnBrk="1" hangingPunct="1">
              <a:lnSpc>
                <a:spcPct val="80000"/>
              </a:lnSpc>
              <a:buFontTx/>
              <a:buNone/>
            </a:pPr>
            <a:r>
              <a:rPr lang="en-US" sz="2000" smtClean="0"/>
              <a:t>             3). </a:t>
            </a:r>
            <a:r>
              <a:rPr lang="id-ID" sz="2000" smtClean="0"/>
              <a:t> Cenderung</a:t>
            </a:r>
            <a:r>
              <a:rPr lang="en-US" sz="2000" smtClean="0"/>
              <a:t> negara juga akan dirugikan akibat menunjuk</a:t>
            </a:r>
          </a:p>
          <a:p>
            <a:pPr marL="609600" indent="-609600" eaLnBrk="1" hangingPunct="1">
              <a:lnSpc>
                <a:spcPct val="80000"/>
              </a:lnSpc>
              <a:buFontTx/>
              <a:buNone/>
            </a:pPr>
            <a:r>
              <a:rPr lang="en-US" sz="2000" smtClean="0"/>
              <a:t>                   pemenang ke 2 , bila nilai penawaran ke 2 berbeda</a:t>
            </a:r>
          </a:p>
          <a:p>
            <a:pPr marL="609600" indent="-609600" eaLnBrk="1" hangingPunct="1">
              <a:lnSpc>
                <a:spcPct val="80000"/>
              </a:lnSpc>
              <a:buFontTx/>
              <a:buNone/>
            </a:pPr>
            <a:r>
              <a:rPr lang="en-US" sz="2000" smtClean="0"/>
              <a:t>                   besar dengan pemenang ke 1.</a:t>
            </a:r>
            <a:r>
              <a:rPr lang="id-ID" sz="2000" smtClean="0"/>
              <a:t> Tapi lakukan bila memang</a:t>
            </a:r>
          </a:p>
          <a:p>
            <a:pPr marL="609600" indent="-609600" eaLnBrk="1" hangingPunct="1">
              <a:lnSpc>
                <a:spcPct val="80000"/>
              </a:lnSpc>
              <a:buFontTx/>
              <a:buNone/>
            </a:pPr>
            <a:r>
              <a:rPr lang="id-ID" sz="2000" smtClean="0"/>
              <a:t>                   begitu.</a:t>
            </a:r>
            <a:endParaRPr lang="en-US" sz="2000" smtClean="0"/>
          </a:p>
          <a:p>
            <a:pPr marL="609600" indent="-609600" eaLnBrk="1" hangingPunct="1">
              <a:lnSpc>
                <a:spcPct val="80000"/>
              </a:lnSpc>
              <a:buFontTx/>
              <a:buNone/>
            </a:pPr>
            <a:r>
              <a:rPr lang="en-US" sz="2000" smtClean="0"/>
              <a:t>          </a:t>
            </a:r>
          </a:p>
          <a:p>
            <a:pPr marL="609600" indent="-609600" eaLnBrk="1" hangingPunct="1">
              <a:lnSpc>
                <a:spcPct val="80000"/>
              </a:lnSpc>
              <a:buFontTx/>
              <a:buNone/>
            </a:pPr>
            <a:endParaRPr lang="en-US" sz="2000" b="1"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52400" y="609600"/>
            <a:ext cx="8229600" cy="931863"/>
          </a:xfrm>
        </p:spPr>
        <p:txBody>
          <a:bodyPr/>
          <a:lstStyle/>
          <a:p>
            <a:pPr eaLnBrk="1" hangingPunct="1"/>
            <a:r>
              <a:rPr lang="en-US" sz="3200" b="1" smtClean="0">
                <a:solidFill>
                  <a:srgbClr val="0000CC"/>
                </a:solidFill>
              </a:rPr>
              <a:t>PENANDATANGANAN </a:t>
            </a:r>
            <a:r>
              <a:rPr lang="id-ID" sz="3200" b="1" smtClean="0">
                <a:solidFill>
                  <a:srgbClr val="0000CC"/>
                </a:solidFill>
              </a:rPr>
              <a:t>SURAT </a:t>
            </a:r>
            <a:br>
              <a:rPr lang="id-ID" sz="3200" b="1" smtClean="0">
                <a:solidFill>
                  <a:srgbClr val="0000CC"/>
                </a:solidFill>
              </a:rPr>
            </a:br>
            <a:r>
              <a:rPr lang="id-ID" sz="3200" b="1" smtClean="0">
                <a:solidFill>
                  <a:srgbClr val="0000CC"/>
                </a:solidFill>
              </a:rPr>
              <a:t>PERJANJIAN (</a:t>
            </a:r>
            <a:r>
              <a:rPr lang="en-US" sz="3200" b="1" smtClean="0">
                <a:solidFill>
                  <a:srgbClr val="0000CC"/>
                </a:solidFill>
              </a:rPr>
              <a:t>KONTRAK</a:t>
            </a:r>
            <a:r>
              <a:rPr lang="id-ID" sz="3200" b="1" smtClean="0">
                <a:solidFill>
                  <a:srgbClr val="0000CC"/>
                </a:solidFill>
              </a:rPr>
              <a:t>)</a:t>
            </a:r>
            <a:endParaRPr lang="en-US" sz="3200" b="1" smtClean="0">
              <a:solidFill>
                <a:srgbClr val="0000CC"/>
              </a:solidFill>
            </a:endParaRPr>
          </a:p>
        </p:txBody>
      </p:sp>
      <p:sp>
        <p:nvSpPr>
          <p:cNvPr id="143363" name="Rectangle 3"/>
          <p:cNvSpPr>
            <a:spLocks noGrp="1" noChangeArrowheads="1"/>
          </p:cNvSpPr>
          <p:nvPr>
            <p:ph type="body" idx="1"/>
          </p:nvPr>
        </p:nvSpPr>
        <p:spPr>
          <a:xfrm>
            <a:off x="762000" y="1600200"/>
            <a:ext cx="8153400" cy="4495800"/>
          </a:xfrm>
        </p:spPr>
        <p:txBody>
          <a:bodyPr/>
          <a:lstStyle/>
          <a:p>
            <a:pPr marL="609600" indent="-609600" eaLnBrk="1" hangingPunct="1">
              <a:lnSpc>
                <a:spcPct val="80000"/>
              </a:lnSpc>
              <a:buFontTx/>
              <a:buNone/>
            </a:pPr>
            <a:r>
              <a:rPr lang="en-US" sz="2000" b="1" smtClean="0"/>
              <a:t> </a:t>
            </a:r>
            <a:r>
              <a:rPr lang="en-US" sz="2400" b="1" i="1" smtClean="0"/>
              <a:t>lanjutan</a:t>
            </a:r>
            <a:r>
              <a:rPr lang="id-ID" sz="2400" b="1" i="1" smtClean="0"/>
              <a:t> </a:t>
            </a:r>
            <a:r>
              <a:rPr lang="en-US" sz="2400" b="1" i="1" smtClean="0"/>
              <a:t>……………</a:t>
            </a:r>
          </a:p>
          <a:p>
            <a:pPr marL="609600" indent="-609600" eaLnBrk="1" hangingPunct="1">
              <a:lnSpc>
                <a:spcPct val="80000"/>
              </a:lnSpc>
              <a:buFontTx/>
              <a:buNone/>
            </a:pPr>
            <a:endParaRPr lang="en-US" sz="2000" smtClean="0"/>
          </a:p>
          <a:p>
            <a:pPr marL="609600" indent="-609600" eaLnBrk="1" hangingPunct="1">
              <a:lnSpc>
                <a:spcPct val="80000"/>
              </a:lnSpc>
              <a:buFontTx/>
              <a:buNone/>
            </a:pPr>
            <a:r>
              <a:rPr lang="en-US" sz="2000" smtClean="0"/>
              <a:t> 4).  Para pihak harus mempunyai otoritas memutuskan</a:t>
            </a:r>
          </a:p>
          <a:p>
            <a:pPr marL="609600" indent="-609600" eaLnBrk="1" hangingPunct="1">
              <a:lnSpc>
                <a:spcPct val="80000"/>
              </a:lnSpc>
              <a:buFontTx/>
              <a:buNone/>
            </a:pPr>
            <a:r>
              <a:rPr lang="en-US" sz="2000" smtClean="0"/>
              <a:t>       ( tanyakan dengan cara yang sopan dan halus ) .</a:t>
            </a:r>
          </a:p>
          <a:p>
            <a:pPr marL="609600" indent="-609600" eaLnBrk="1" hangingPunct="1">
              <a:lnSpc>
                <a:spcPct val="80000"/>
              </a:lnSpc>
              <a:buFontTx/>
              <a:buNone/>
            </a:pPr>
            <a:r>
              <a:rPr lang="en-US" sz="2000" smtClean="0"/>
              <a:t> 5).  Para pihak harus memahami pasal-pasal</a:t>
            </a:r>
          </a:p>
          <a:p>
            <a:pPr marL="609600" indent="-609600" eaLnBrk="1" hangingPunct="1">
              <a:lnSpc>
                <a:spcPct val="80000"/>
              </a:lnSpc>
              <a:buFontTx/>
              <a:buNone/>
            </a:pPr>
            <a:r>
              <a:rPr lang="en-US" sz="2000" smtClean="0"/>
              <a:t>       yang ada didokumen lelang, terutama yang terkait</a:t>
            </a:r>
          </a:p>
          <a:p>
            <a:pPr marL="609600" indent="-609600" eaLnBrk="1" hangingPunct="1">
              <a:lnSpc>
                <a:spcPct val="80000"/>
              </a:lnSpc>
              <a:buFontTx/>
              <a:buNone/>
            </a:pPr>
            <a:r>
              <a:rPr lang="en-US" sz="2000" smtClean="0"/>
              <a:t>       dengan ketentuan dan syarat penandatanganan kontrak.</a:t>
            </a:r>
          </a:p>
          <a:p>
            <a:pPr marL="609600" indent="-609600" eaLnBrk="1" hangingPunct="1">
              <a:lnSpc>
                <a:spcPct val="80000"/>
              </a:lnSpc>
              <a:buFontTx/>
              <a:buNone/>
            </a:pPr>
            <a:r>
              <a:rPr lang="en-US" sz="2000" smtClean="0"/>
              <a:t> 6).  Yakini bahwa dokumen lelang sudah mengacu /  sesuai dan</a:t>
            </a:r>
            <a:endParaRPr lang="id-ID" sz="2000" smtClean="0"/>
          </a:p>
          <a:p>
            <a:pPr marL="609600" indent="-609600" eaLnBrk="1" hangingPunct="1">
              <a:lnSpc>
                <a:spcPct val="80000"/>
              </a:lnSpc>
              <a:buFontTx/>
              <a:buNone/>
            </a:pPr>
            <a:r>
              <a:rPr lang="id-ID" sz="2000" smtClean="0"/>
              <a:t>       </a:t>
            </a:r>
            <a:r>
              <a:rPr lang="en-US" sz="2000" smtClean="0"/>
              <a:t>tidak bertentangan dengan peraturan perundang-undangan </a:t>
            </a:r>
            <a:endParaRPr lang="id-ID" sz="2000" smtClean="0"/>
          </a:p>
          <a:p>
            <a:pPr marL="609600" indent="-609600" eaLnBrk="1" hangingPunct="1">
              <a:lnSpc>
                <a:spcPct val="80000"/>
              </a:lnSpc>
              <a:buFontTx/>
              <a:buNone/>
            </a:pPr>
            <a:r>
              <a:rPr lang="id-ID" sz="2000" smtClean="0"/>
              <a:t>       </a:t>
            </a:r>
            <a:r>
              <a:rPr lang="en-US" sz="2000" smtClean="0"/>
              <a:t>yang berlaku. </a:t>
            </a:r>
          </a:p>
          <a:p>
            <a:pPr marL="609600" indent="-609600" eaLnBrk="1" hangingPunct="1">
              <a:lnSpc>
                <a:spcPct val="80000"/>
              </a:lnSpc>
              <a:buFontTx/>
              <a:buNone/>
            </a:pPr>
            <a:r>
              <a:rPr lang="en-US" sz="2000" smtClean="0"/>
              <a:t> </a:t>
            </a:r>
            <a:r>
              <a:rPr lang="en-US" sz="2000" smtClean="0">
                <a:solidFill>
                  <a:srgbClr val="990000"/>
                </a:solidFill>
              </a:rPr>
              <a:t>7).  Yakinkan bahwa penyedia jasa memang dapat digugurkan</a:t>
            </a:r>
          </a:p>
          <a:p>
            <a:pPr marL="609600" indent="-609600" eaLnBrk="1" hangingPunct="1">
              <a:lnSpc>
                <a:spcPct val="80000"/>
              </a:lnSpc>
              <a:buFontTx/>
              <a:buNone/>
            </a:pPr>
            <a:r>
              <a:rPr lang="en-US" sz="2000" smtClean="0">
                <a:solidFill>
                  <a:srgbClr val="990000"/>
                </a:solidFill>
              </a:rPr>
              <a:t>       bila gagal / tidak mampu menyediakan jaminan pelaksanaan</a:t>
            </a:r>
          </a:p>
          <a:p>
            <a:pPr marL="609600" indent="-609600" eaLnBrk="1" hangingPunct="1">
              <a:lnSpc>
                <a:spcPct val="80000"/>
              </a:lnSpc>
              <a:buFontTx/>
              <a:buNone/>
            </a:pPr>
            <a:r>
              <a:rPr lang="en-US" sz="2000" smtClean="0">
                <a:solidFill>
                  <a:srgbClr val="990000"/>
                </a:solidFill>
              </a:rPr>
              <a:t>       berdasarkan ketentuan dokumen lelang.</a:t>
            </a:r>
          </a:p>
          <a:p>
            <a:pPr marL="609600" indent="-609600" eaLnBrk="1" hangingPunct="1">
              <a:lnSpc>
                <a:spcPct val="80000"/>
              </a:lnSpc>
              <a:buFontTx/>
              <a:buNone/>
            </a:pPr>
            <a:endParaRPr lang="en-US" sz="2000" b="1" smtClean="0">
              <a:solidFill>
                <a:srgbClr val="990000"/>
              </a:solidFill>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9525" y="762000"/>
            <a:ext cx="8229600" cy="931863"/>
          </a:xfrm>
        </p:spPr>
        <p:txBody>
          <a:bodyPr/>
          <a:lstStyle/>
          <a:p>
            <a:pPr eaLnBrk="1" hangingPunct="1"/>
            <a:r>
              <a:rPr lang="en-US" sz="3200" b="1" smtClean="0">
                <a:solidFill>
                  <a:srgbClr val="0000CC"/>
                </a:solidFill>
              </a:rPr>
              <a:t>PENANDATANGANAN </a:t>
            </a:r>
            <a:r>
              <a:rPr lang="id-ID" sz="3200" b="1" smtClean="0">
                <a:solidFill>
                  <a:srgbClr val="0000CC"/>
                </a:solidFill>
              </a:rPr>
              <a:t>SURAT</a:t>
            </a:r>
            <a:br>
              <a:rPr lang="id-ID" sz="3200" b="1" smtClean="0">
                <a:solidFill>
                  <a:srgbClr val="0000CC"/>
                </a:solidFill>
              </a:rPr>
            </a:br>
            <a:r>
              <a:rPr lang="id-ID" sz="3200" b="1" smtClean="0">
                <a:solidFill>
                  <a:srgbClr val="0000CC"/>
                </a:solidFill>
              </a:rPr>
              <a:t>PERJANJIAN (</a:t>
            </a:r>
            <a:r>
              <a:rPr lang="en-US" sz="3200" b="1" smtClean="0">
                <a:solidFill>
                  <a:srgbClr val="0000CC"/>
                </a:solidFill>
              </a:rPr>
              <a:t>KONTRAK</a:t>
            </a:r>
            <a:r>
              <a:rPr lang="id-ID" sz="3200" b="1" smtClean="0">
                <a:solidFill>
                  <a:srgbClr val="0000CC"/>
                </a:solidFill>
              </a:rPr>
              <a:t>)</a:t>
            </a:r>
            <a:endParaRPr lang="en-US" sz="3200" b="1" smtClean="0">
              <a:solidFill>
                <a:srgbClr val="0000CC"/>
              </a:solidFill>
            </a:endParaRPr>
          </a:p>
        </p:txBody>
      </p:sp>
      <p:sp>
        <p:nvSpPr>
          <p:cNvPr id="145411" name="Rectangle 3"/>
          <p:cNvSpPr>
            <a:spLocks noGrp="1" noChangeArrowheads="1"/>
          </p:cNvSpPr>
          <p:nvPr>
            <p:ph type="body" idx="1"/>
          </p:nvPr>
        </p:nvSpPr>
        <p:spPr>
          <a:xfrm>
            <a:off x="990600" y="1905000"/>
            <a:ext cx="8458200" cy="4240213"/>
          </a:xfrm>
        </p:spPr>
        <p:txBody>
          <a:bodyPr/>
          <a:lstStyle/>
          <a:p>
            <a:pPr marL="609600" indent="-609600" eaLnBrk="1" hangingPunct="1">
              <a:lnSpc>
                <a:spcPct val="80000"/>
              </a:lnSpc>
              <a:buFontTx/>
              <a:buNone/>
            </a:pPr>
            <a:r>
              <a:rPr lang="en-US" sz="2400" b="1" i="1" smtClean="0"/>
              <a:t>Lanjutan</a:t>
            </a:r>
            <a:r>
              <a:rPr lang="id-ID" sz="2400" b="1" i="1" smtClean="0"/>
              <a:t> </a:t>
            </a:r>
            <a:r>
              <a:rPr lang="en-US" sz="2400" i="1" smtClean="0"/>
              <a:t>……………</a:t>
            </a:r>
          </a:p>
          <a:p>
            <a:pPr marL="609600" indent="-609600" eaLnBrk="1" hangingPunct="1">
              <a:lnSpc>
                <a:spcPct val="80000"/>
              </a:lnSpc>
              <a:buFontTx/>
              <a:buNone/>
            </a:pPr>
            <a:endParaRPr lang="en-US" sz="2400" smtClean="0"/>
          </a:p>
          <a:p>
            <a:pPr marL="609600" indent="-609600" eaLnBrk="1" hangingPunct="1">
              <a:lnSpc>
                <a:spcPct val="80000"/>
              </a:lnSpc>
              <a:buFontTx/>
              <a:buNone/>
            </a:pPr>
            <a:r>
              <a:rPr lang="id-ID" sz="2000" smtClean="0"/>
              <a:t> </a:t>
            </a:r>
            <a:r>
              <a:rPr lang="en-US" sz="2000" smtClean="0"/>
              <a:t>8). </a:t>
            </a:r>
            <a:r>
              <a:rPr lang="id-ID" sz="2000" smtClean="0"/>
              <a:t> </a:t>
            </a:r>
            <a:r>
              <a:rPr lang="en-US" sz="2000" smtClean="0"/>
              <a:t>Biasanya penyedia jasa  memaksakan kehendaknya,</a:t>
            </a:r>
          </a:p>
          <a:p>
            <a:pPr marL="609600" indent="-609600" eaLnBrk="1" hangingPunct="1">
              <a:lnSpc>
                <a:spcPct val="80000"/>
              </a:lnSpc>
              <a:buFontTx/>
              <a:buNone/>
            </a:pPr>
            <a:r>
              <a:rPr lang="en-US" sz="2000" smtClean="0"/>
              <a:t>     </a:t>
            </a:r>
            <a:r>
              <a:rPr lang="id-ID" sz="2000" smtClean="0"/>
              <a:t> </a:t>
            </a:r>
            <a:r>
              <a:rPr lang="en-US" sz="2000" smtClean="0"/>
              <a:t> upayakan pembuktian berdasarkan peraturan, </a:t>
            </a:r>
          </a:p>
          <a:p>
            <a:pPr marL="609600" indent="-609600" eaLnBrk="1" hangingPunct="1">
              <a:lnSpc>
                <a:spcPct val="80000"/>
              </a:lnSpc>
              <a:buFontTx/>
              <a:buNone/>
            </a:pPr>
            <a:r>
              <a:rPr lang="en-US" sz="2000" smtClean="0"/>
              <a:t>     </a:t>
            </a:r>
            <a:r>
              <a:rPr lang="id-ID" sz="2000" smtClean="0"/>
              <a:t>  </a:t>
            </a:r>
            <a:r>
              <a:rPr lang="en-US" sz="2000" smtClean="0"/>
              <a:t>terbukti memang kontraktor tidak mampu.</a:t>
            </a:r>
          </a:p>
          <a:p>
            <a:pPr marL="609600" indent="-609600" eaLnBrk="1" hangingPunct="1">
              <a:lnSpc>
                <a:spcPct val="80000"/>
              </a:lnSpc>
              <a:buFontTx/>
              <a:buNone/>
            </a:pPr>
            <a:r>
              <a:rPr lang="id-ID" sz="2000" smtClean="0">
                <a:solidFill>
                  <a:srgbClr val="990000"/>
                </a:solidFill>
              </a:rPr>
              <a:t> </a:t>
            </a:r>
            <a:r>
              <a:rPr lang="en-US" sz="2000" smtClean="0">
                <a:solidFill>
                  <a:srgbClr val="990000"/>
                </a:solidFill>
              </a:rPr>
              <a:t>9). </a:t>
            </a:r>
            <a:r>
              <a:rPr lang="id-ID" sz="2000" smtClean="0">
                <a:solidFill>
                  <a:srgbClr val="990000"/>
                </a:solidFill>
              </a:rPr>
              <a:t> </a:t>
            </a:r>
            <a:r>
              <a:rPr lang="en-US" sz="2000" smtClean="0">
                <a:solidFill>
                  <a:srgbClr val="990000"/>
                </a:solidFill>
              </a:rPr>
              <a:t>Beri kesempatan terakhir, beri batas waktu, dengan</a:t>
            </a:r>
          </a:p>
          <a:p>
            <a:pPr marL="609600" indent="-609600" eaLnBrk="1" hangingPunct="1">
              <a:lnSpc>
                <a:spcPct val="80000"/>
              </a:lnSpc>
              <a:buFontTx/>
              <a:buNone/>
            </a:pPr>
            <a:r>
              <a:rPr lang="en-US" sz="2000" smtClean="0">
                <a:solidFill>
                  <a:srgbClr val="990000"/>
                </a:solidFill>
              </a:rPr>
              <a:t>     </a:t>
            </a:r>
            <a:r>
              <a:rPr lang="id-ID" sz="2000" smtClean="0">
                <a:solidFill>
                  <a:srgbClr val="990000"/>
                </a:solidFill>
              </a:rPr>
              <a:t> </a:t>
            </a:r>
            <a:r>
              <a:rPr lang="en-US" sz="2000" smtClean="0">
                <a:solidFill>
                  <a:srgbClr val="990000"/>
                </a:solidFill>
              </a:rPr>
              <a:t> surat pernyataan kesanggupan, dan putuskan dengan  </a:t>
            </a:r>
          </a:p>
          <a:p>
            <a:pPr marL="609600" indent="-609600" eaLnBrk="1" hangingPunct="1">
              <a:lnSpc>
                <a:spcPct val="80000"/>
              </a:lnSpc>
              <a:buFontTx/>
              <a:buNone/>
            </a:pPr>
            <a:r>
              <a:rPr lang="en-US" sz="2000" smtClean="0">
                <a:solidFill>
                  <a:srgbClr val="990000"/>
                </a:solidFill>
              </a:rPr>
              <a:t>     </a:t>
            </a:r>
            <a:r>
              <a:rPr lang="id-ID" sz="2000" smtClean="0">
                <a:solidFill>
                  <a:srgbClr val="990000"/>
                </a:solidFill>
              </a:rPr>
              <a:t> </a:t>
            </a:r>
            <a:r>
              <a:rPr lang="en-US" sz="2000" smtClean="0">
                <a:solidFill>
                  <a:srgbClr val="990000"/>
                </a:solidFill>
              </a:rPr>
              <a:t> </a:t>
            </a:r>
            <a:r>
              <a:rPr lang="id-ID" sz="2000" smtClean="0">
                <a:solidFill>
                  <a:srgbClr val="990000"/>
                </a:solidFill>
              </a:rPr>
              <a:t>tegas </a:t>
            </a:r>
            <a:r>
              <a:rPr lang="en-US" sz="2000" smtClean="0">
                <a:solidFill>
                  <a:srgbClr val="990000"/>
                </a:solidFill>
              </a:rPr>
              <a:t>bila tidak dapat memenuhi pernyataannya.</a:t>
            </a:r>
            <a:endParaRPr lang="id-ID" sz="2000" smtClean="0">
              <a:solidFill>
                <a:srgbClr val="990000"/>
              </a:solidFill>
            </a:endParaRPr>
          </a:p>
          <a:p>
            <a:pPr marL="609600" indent="-609600" eaLnBrk="1" hangingPunct="1">
              <a:lnSpc>
                <a:spcPct val="80000"/>
              </a:lnSpc>
              <a:buFontTx/>
              <a:buNone/>
            </a:pPr>
            <a:r>
              <a:rPr lang="en-US" sz="2000" smtClean="0"/>
              <a:t>10). Buat risalah rapat yang ditandatangani para pihak,</a:t>
            </a:r>
          </a:p>
          <a:p>
            <a:pPr marL="609600" indent="-609600" eaLnBrk="1" hangingPunct="1">
              <a:lnSpc>
                <a:spcPct val="80000"/>
              </a:lnSpc>
              <a:buFontTx/>
              <a:buNone/>
            </a:pPr>
            <a:r>
              <a:rPr lang="en-US" sz="2000" smtClean="0"/>
              <a:t>       upayakan kita yang membuat, rapat selanjutnya</a:t>
            </a:r>
          </a:p>
          <a:p>
            <a:pPr marL="609600" indent="-609600" eaLnBrk="1" hangingPunct="1">
              <a:lnSpc>
                <a:spcPct val="80000"/>
              </a:lnSpc>
              <a:buFontTx/>
              <a:buNone/>
            </a:pPr>
            <a:r>
              <a:rPr lang="en-US" sz="2000" smtClean="0"/>
              <a:t>       mengacu kepada hal-hal yang telah disepakati.</a:t>
            </a:r>
          </a:p>
          <a:p>
            <a:pPr marL="609600" indent="-609600" eaLnBrk="1" hangingPunct="1">
              <a:lnSpc>
                <a:spcPct val="80000"/>
              </a:lnSpc>
              <a:buFontTx/>
              <a:buNone/>
            </a:pPr>
            <a:r>
              <a:rPr lang="en-US" sz="2000" b="1"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idx="4294967295"/>
          </p:nvPr>
        </p:nvSpPr>
        <p:spPr>
          <a:xfrm>
            <a:off x="609600" y="3124200"/>
            <a:ext cx="8001000" cy="2286000"/>
          </a:xfrm>
        </p:spPr>
        <p:txBody>
          <a:bodyPr anchor="b"/>
          <a:lstStyle/>
          <a:p>
            <a:pPr eaLnBrk="1" hangingPunct="1">
              <a:defRPr/>
            </a:pPr>
            <a:r>
              <a:rPr lang="id-ID" sz="4000" b="1" dirty="0" smtClean="0">
                <a:solidFill>
                  <a:srgbClr val="FFFF66"/>
                </a:solidFill>
              </a:rPr>
              <a:t>MEMAHAMI  KETENTUAN - KETENTUAN DALAM SYARAT –</a:t>
            </a:r>
            <a:br>
              <a:rPr lang="id-ID" sz="4000" b="1" dirty="0" smtClean="0">
                <a:solidFill>
                  <a:srgbClr val="FFFF66"/>
                </a:solidFill>
              </a:rPr>
            </a:br>
            <a:r>
              <a:rPr lang="id-ID" sz="4000" b="1" dirty="0" smtClean="0">
                <a:solidFill>
                  <a:srgbClr val="FFFF66"/>
                </a:solidFill>
              </a:rPr>
              <a:t> SYARAT2  UMUM  KONTRAK,  SYARAT2 KHUSUS KONTRAK, DAN DOKUMEN LAINNYA LEBIH RINCI</a:t>
            </a:r>
            <a:br>
              <a:rPr lang="id-ID" sz="4000" b="1" dirty="0" smtClean="0">
                <a:solidFill>
                  <a:srgbClr val="FFFF66"/>
                </a:solidFill>
              </a:rPr>
            </a:br>
            <a:endParaRPr lang="en-US" sz="4000" b="1" dirty="0" smtClean="0">
              <a:solidFill>
                <a:srgbClr val="FFFF66"/>
              </a:solidFill>
            </a:endParaRP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2"/>
          <p:cNvSpPr txBox="1">
            <a:spLocks noChangeArrowheads="1"/>
          </p:cNvSpPr>
          <p:nvPr/>
        </p:nvSpPr>
        <p:spPr bwMode="auto">
          <a:xfrm>
            <a:off x="890588" y="1412875"/>
            <a:ext cx="77343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33500" indent="-1333500">
              <a:spcBef>
                <a:spcPct val="20000"/>
              </a:spcBef>
              <a:buClr>
                <a:schemeClr val="tx2"/>
              </a:buClr>
              <a:buChar char="•"/>
              <a:tabLst>
                <a:tab pos="285750" algn="l"/>
                <a:tab pos="1143000" algn="l"/>
                <a:tab pos="1333500" algn="l"/>
              </a:tabLst>
              <a:defRPr sz="3200">
                <a:solidFill>
                  <a:schemeClr val="tx1"/>
                </a:solidFill>
                <a:latin typeface="Arial" panose="020B0604020202020204" pitchFamily="34" charset="0"/>
              </a:defRPr>
            </a:lvl1pPr>
            <a:lvl2pPr marL="742950" indent="-285750">
              <a:spcBef>
                <a:spcPct val="20000"/>
              </a:spcBef>
              <a:buChar char="–"/>
              <a:tabLst>
                <a:tab pos="285750" algn="l"/>
                <a:tab pos="1143000" algn="l"/>
                <a:tab pos="1333500" algn="l"/>
              </a:tabLst>
              <a:defRPr sz="2800">
                <a:solidFill>
                  <a:schemeClr val="tx1"/>
                </a:solidFill>
                <a:latin typeface="Arial" panose="020B0604020202020204" pitchFamily="34" charset="0"/>
              </a:defRPr>
            </a:lvl2pPr>
            <a:lvl3pPr marL="1143000" indent="-228600">
              <a:spcBef>
                <a:spcPct val="20000"/>
              </a:spcBef>
              <a:buClr>
                <a:schemeClr val="tx2"/>
              </a:buClr>
              <a:buChar char="•"/>
              <a:tabLst>
                <a:tab pos="285750" algn="l"/>
                <a:tab pos="1143000" algn="l"/>
                <a:tab pos="1333500" algn="l"/>
              </a:tabLst>
              <a:defRPr sz="2400">
                <a:solidFill>
                  <a:schemeClr val="tx1"/>
                </a:solidFill>
                <a:latin typeface="Arial" panose="020B0604020202020204" pitchFamily="34" charset="0"/>
              </a:defRPr>
            </a:lvl3pPr>
            <a:lvl4pPr marL="1600200" indent="-228600">
              <a:spcBef>
                <a:spcPct val="20000"/>
              </a:spcBef>
              <a:buChar char="–"/>
              <a:tabLst>
                <a:tab pos="285750" algn="l"/>
                <a:tab pos="1143000" algn="l"/>
                <a:tab pos="1333500" algn="l"/>
              </a:tabLst>
              <a:defRPr sz="2000">
                <a:solidFill>
                  <a:schemeClr val="tx1"/>
                </a:solidFill>
                <a:latin typeface="Arial" panose="020B0604020202020204" pitchFamily="34" charset="0"/>
              </a:defRPr>
            </a:lvl4pPr>
            <a:lvl5pPr marL="2057400" indent="-228600">
              <a:spcBef>
                <a:spcPct val="20000"/>
              </a:spcBef>
              <a:buClr>
                <a:schemeClr val="tx2"/>
              </a:buClr>
              <a:buChar char="•"/>
              <a:tabLst>
                <a:tab pos="285750" algn="l"/>
                <a:tab pos="1143000" algn="l"/>
                <a:tab pos="13335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tabLst>
                <a:tab pos="285750" algn="l"/>
                <a:tab pos="1143000" algn="l"/>
                <a:tab pos="13335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tabLst>
                <a:tab pos="285750" algn="l"/>
                <a:tab pos="1143000" algn="l"/>
                <a:tab pos="13335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tabLst>
                <a:tab pos="285750" algn="l"/>
                <a:tab pos="1143000" algn="l"/>
                <a:tab pos="13335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tabLst>
                <a:tab pos="285750" algn="l"/>
                <a:tab pos="1143000" algn="l"/>
                <a:tab pos="1333500" algn="l"/>
              </a:tabLst>
              <a:defRPr sz="2000">
                <a:solidFill>
                  <a:schemeClr val="tx1"/>
                </a:solidFill>
                <a:latin typeface="Arial" panose="020B0604020202020204" pitchFamily="34" charset="0"/>
              </a:defRPr>
            </a:lvl9pPr>
          </a:lstStyle>
          <a:p>
            <a:pPr eaLnBrk="1" hangingPunct="1">
              <a:lnSpc>
                <a:spcPct val="80000"/>
              </a:lnSpc>
              <a:spcBef>
                <a:spcPct val="0"/>
              </a:spcBef>
              <a:buClrTx/>
              <a:buFontTx/>
              <a:buNone/>
            </a:pPr>
            <a:r>
              <a:rPr lang="en-US" sz="2400">
                <a:latin typeface="Times New Roman" panose="02020603050405020304" pitchFamily="18" charset="0"/>
              </a:rPr>
              <a:t> </a:t>
            </a:r>
          </a:p>
          <a:p>
            <a:pPr eaLnBrk="1" hangingPunct="1">
              <a:lnSpc>
                <a:spcPct val="80000"/>
              </a:lnSpc>
              <a:spcBef>
                <a:spcPct val="0"/>
              </a:spcBef>
              <a:buClrTx/>
              <a:buFontTx/>
              <a:buNone/>
            </a:pPr>
            <a:r>
              <a:rPr lang="en-US" sz="2400">
                <a:latin typeface="Times New Roman" panose="02020603050405020304" pitchFamily="18" charset="0"/>
              </a:rPr>
              <a:t>BAB    I     :     UMUM</a:t>
            </a:r>
          </a:p>
          <a:p>
            <a:pPr eaLnBrk="1" hangingPunct="1">
              <a:lnSpc>
                <a:spcPct val="80000"/>
              </a:lnSpc>
              <a:spcBef>
                <a:spcPct val="0"/>
              </a:spcBef>
              <a:buClrTx/>
              <a:buFontTx/>
              <a:buNone/>
            </a:pPr>
            <a:r>
              <a:rPr lang="en-US" sz="2400">
                <a:latin typeface="Times New Roman" panose="02020603050405020304" pitchFamily="18" charset="0"/>
              </a:rPr>
              <a:t>BAB   II     :     INSTRUKSI KEPADA PESERTA (IKP)</a:t>
            </a:r>
          </a:p>
          <a:p>
            <a:pPr eaLnBrk="1" hangingPunct="1">
              <a:lnSpc>
                <a:spcPct val="80000"/>
              </a:lnSpc>
              <a:spcBef>
                <a:spcPct val="0"/>
              </a:spcBef>
              <a:buClrTx/>
              <a:buFontTx/>
              <a:buNone/>
            </a:pPr>
            <a:r>
              <a:rPr lang="en-US" sz="2400">
                <a:latin typeface="Times New Roman" panose="02020603050405020304" pitchFamily="18" charset="0"/>
              </a:rPr>
              <a:t>BAB   I</a:t>
            </a:r>
            <a:r>
              <a:rPr lang="id-ID" sz="2400">
                <a:latin typeface="Times New Roman" panose="02020603050405020304" pitchFamily="18" charset="0"/>
              </a:rPr>
              <a:t>II</a:t>
            </a:r>
            <a:r>
              <a:rPr lang="en-US" sz="2400">
                <a:latin typeface="Times New Roman" panose="02020603050405020304" pitchFamily="18" charset="0"/>
              </a:rPr>
              <a:t>   :     LEMBAR DATA PEMILIHAN (LDP)</a:t>
            </a:r>
          </a:p>
          <a:p>
            <a:pPr eaLnBrk="1" hangingPunct="1">
              <a:lnSpc>
                <a:spcPct val="80000"/>
              </a:lnSpc>
              <a:spcBef>
                <a:spcPct val="0"/>
              </a:spcBef>
              <a:buClrTx/>
              <a:buFontTx/>
              <a:buNone/>
            </a:pPr>
            <a:r>
              <a:rPr lang="en-US" sz="2400">
                <a:latin typeface="Times New Roman" panose="02020603050405020304" pitchFamily="18" charset="0"/>
              </a:rPr>
              <a:t>BAB   </a:t>
            </a:r>
            <a:r>
              <a:rPr lang="id-ID" sz="2400">
                <a:latin typeface="Times New Roman" panose="02020603050405020304" pitchFamily="18" charset="0"/>
              </a:rPr>
              <a:t>I</a:t>
            </a:r>
            <a:r>
              <a:rPr lang="en-US" sz="2400">
                <a:latin typeface="Times New Roman" panose="02020603050405020304" pitchFamily="18" charset="0"/>
              </a:rPr>
              <a:t>V   :     BENTUK DOKUMEN PENAWARAN.</a:t>
            </a:r>
          </a:p>
          <a:p>
            <a:pPr eaLnBrk="1" hangingPunct="1">
              <a:lnSpc>
                <a:spcPct val="80000"/>
              </a:lnSpc>
              <a:spcBef>
                <a:spcPct val="0"/>
              </a:spcBef>
              <a:buClrTx/>
              <a:buFontTx/>
              <a:buNone/>
            </a:pPr>
            <a:r>
              <a:rPr lang="en-US" sz="2400">
                <a:solidFill>
                  <a:srgbClr val="FFFF00"/>
                </a:solidFill>
                <a:latin typeface="Times New Roman" panose="02020603050405020304" pitchFamily="18" charset="0"/>
              </a:rPr>
              <a:t>BAB   V</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   :     BENTUK </a:t>
            </a:r>
            <a:r>
              <a:rPr lang="id-ID" sz="2400">
                <a:solidFill>
                  <a:srgbClr val="FFFF00"/>
                </a:solidFill>
                <a:latin typeface="Times New Roman" panose="02020603050405020304" pitchFamily="18" charset="0"/>
              </a:rPr>
              <a:t> RANCANGAN  KONTRAK</a:t>
            </a:r>
            <a:endParaRPr lang="en-US" sz="2400">
              <a:solidFill>
                <a:srgbClr val="FFFF00"/>
              </a:solidFill>
              <a:latin typeface="Times New Roman" panose="02020603050405020304" pitchFamily="18" charset="0"/>
            </a:endParaRPr>
          </a:p>
          <a:p>
            <a:pPr eaLnBrk="1" hangingPunct="1">
              <a:lnSpc>
                <a:spcPct val="80000"/>
              </a:lnSpc>
              <a:spcBef>
                <a:spcPct val="0"/>
              </a:spcBef>
              <a:buClrTx/>
              <a:buFontTx/>
              <a:buNone/>
            </a:pPr>
            <a:r>
              <a:rPr lang="en-US" sz="2400">
                <a:solidFill>
                  <a:srgbClr val="FFFF00"/>
                </a:solidFill>
                <a:latin typeface="Times New Roman" panose="02020603050405020304" pitchFamily="18" charset="0"/>
              </a:rPr>
              <a:t>BAB   VI</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  :     SYARAT-SYARAT UMUM KONTRAK</a:t>
            </a:r>
          </a:p>
          <a:p>
            <a:pPr eaLnBrk="1" hangingPunct="1">
              <a:lnSpc>
                <a:spcPct val="80000"/>
              </a:lnSpc>
              <a:spcBef>
                <a:spcPct val="0"/>
              </a:spcBef>
              <a:buClrTx/>
              <a:buFontTx/>
              <a:buNone/>
            </a:pPr>
            <a:r>
              <a:rPr lang="en-US" sz="2400">
                <a:solidFill>
                  <a:srgbClr val="FFFF00"/>
                </a:solidFill>
                <a:latin typeface="Times New Roman" panose="02020603050405020304" pitchFamily="18" charset="0"/>
              </a:rPr>
              <a:t>                         (SSUK)</a:t>
            </a:r>
          </a:p>
          <a:p>
            <a:pPr eaLnBrk="1" hangingPunct="1">
              <a:lnSpc>
                <a:spcPct val="80000"/>
              </a:lnSpc>
              <a:spcBef>
                <a:spcPct val="0"/>
              </a:spcBef>
              <a:buClrTx/>
              <a:buFontTx/>
              <a:buNone/>
            </a:pPr>
            <a:r>
              <a:rPr lang="en-US" sz="2400">
                <a:solidFill>
                  <a:srgbClr val="FFFF00"/>
                </a:solidFill>
                <a:latin typeface="Times New Roman" panose="02020603050405020304" pitchFamily="18" charset="0"/>
              </a:rPr>
              <a:t>BAB  VII</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 :     SYARAT-SYARAT KHUSUS KONTRAK</a:t>
            </a:r>
          </a:p>
          <a:p>
            <a:pPr eaLnBrk="1" hangingPunct="1">
              <a:lnSpc>
                <a:spcPct val="80000"/>
              </a:lnSpc>
              <a:spcBef>
                <a:spcPct val="0"/>
              </a:spcBef>
              <a:buClrTx/>
              <a:buFontTx/>
              <a:buNone/>
            </a:pPr>
            <a:r>
              <a:rPr lang="en-US" sz="2400">
                <a:solidFill>
                  <a:srgbClr val="FFFF00"/>
                </a:solidFill>
                <a:latin typeface="Times New Roman" panose="02020603050405020304" pitchFamily="18" charset="0"/>
              </a:rPr>
              <a:t>                 </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       (SSKK)</a:t>
            </a:r>
          </a:p>
          <a:p>
            <a:pPr eaLnBrk="1" hangingPunct="1">
              <a:lnSpc>
                <a:spcPct val="80000"/>
              </a:lnSpc>
              <a:spcBef>
                <a:spcPct val="0"/>
              </a:spcBef>
              <a:buClrTx/>
              <a:buFontTx/>
              <a:buNone/>
            </a:pPr>
            <a:r>
              <a:rPr lang="en-US" sz="2400">
                <a:solidFill>
                  <a:srgbClr val="FFFF00"/>
                </a:solidFill>
                <a:latin typeface="Times New Roman" panose="02020603050405020304" pitchFamily="18" charset="0"/>
              </a:rPr>
              <a:t>BAB  </a:t>
            </a:r>
            <a:r>
              <a:rPr lang="id-ID" sz="2400">
                <a:solidFill>
                  <a:srgbClr val="FFFF00"/>
                </a:solidFill>
                <a:latin typeface="Times New Roman" panose="02020603050405020304" pitchFamily="18" charset="0"/>
              </a:rPr>
              <a:t>VIII </a:t>
            </a:r>
            <a:r>
              <a:rPr lang="en-US" sz="2400">
                <a:solidFill>
                  <a:srgbClr val="FFFF00"/>
                </a:solidFill>
                <a:latin typeface="Times New Roman" panose="02020603050405020304" pitchFamily="18" charset="0"/>
              </a:rPr>
              <a:t> :   </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SPESIFIKASI TEKNIS DAN GAMBAR</a:t>
            </a:r>
          </a:p>
          <a:p>
            <a:pPr eaLnBrk="1" hangingPunct="1">
              <a:lnSpc>
                <a:spcPct val="80000"/>
              </a:lnSpc>
              <a:spcBef>
                <a:spcPct val="0"/>
              </a:spcBef>
              <a:buClrTx/>
              <a:buFontTx/>
              <a:buNone/>
            </a:pPr>
            <a:r>
              <a:rPr lang="en-US" sz="2400">
                <a:solidFill>
                  <a:srgbClr val="FFFF00"/>
                </a:solidFill>
                <a:latin typeface="Times New Roman" panose="02020603050405020304" pitchFamily="18" charset="0"/>
              </a:rPr>
              <a:t>BAB   </a:t>
            </a:r>
            <a:r>
              <a:rPr lang="id-ID" sz="2400">
                <a:solidFill>
                  <a:srgbClr val="FFFF00"/>
                </a:solidFill>
                <a:latin typeface="Times New Roman" panose="02020603050405020304" pitchFamily="18" charset="0"/>
              </a:rPr>
              <a:t>I</a:t>
            </a:r>
            <a:r>
              <a:rPr lang="en-US" sz="2400">
                <a:solidFill>
                  <a:srgbClr val="FFFF00"/>
                </a:solidFill>
                <a:latin typeface="Times New Roman" panose="02020603050405020304" pitchFamily="18" charset="0"/>
              </a:rPr>
              <a:t>X    :    DAFTAR KUANTITAS DAN HARGA</a:t>
            </a:r>
          </a:p>
          <a:p>
            <a:pPr eaLnBrk="1" hangingPunct="1">
              <a:lnSpc>
                <a:spcPct val="80000"/>
              </a:lnSpc>
              <a:spcBef>
                <a:spcPct val="0"/>
              </a:spcBef>
              <a:buClrTx/>
              <a:buFontTx/>
              <a:buNone/>
            </a:pPr>
            <a:r>
              <a:rPr lang="en-US" sz="2400">
                <a:solidFill>
                  <a:srgbClr val="FFFF00"/>
                </a:solidFill>
                <a:latin typeface="Times New Roman" panose="02020603050405020304" pitchFamily="18" charset="0"/>
              </a:rPr>
              <a:t>BAB  </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X   </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 </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   </a:t>
            </a:r>
            <a:r>
              <a:rPr lang="id-ID" sz="2400">
                <a:solidFill>
                  <a:srgbClr val="FFFF00"/>
                </a:solidFill>
                <a:latin typeface="Times New Roman" panose="02020603050405020304" pitchFamily="18" charset="0"/>
              </a:rPr>
              <a:t> </a:t>
            </a:r>
            <a:r>
              <a:rPr lang="en-US" sz="2400">
                <a:solidFill>
                  <a:srgbClr val="FFFF00"/>
                </a:solidFill>
                <a:latin typeface="Times New Roman" panose="02020603050405020304" pitchFamily="18" charset="0"/>
              </a:rPr>
              <a:t>BENTUK  DOKUMEN LAI</a:t>
            </a:r>
            <a:r>
              <a:rPr lang="id-ID" sz="2400">
                <a:solidFill>
                  <a:srgbClr val="FFFF00"/>
                </a:solidFill>
                <a:latin typeface="Times New Roman" panose="02020603050405020304" pitchFamily="18" charset="0"/>
              </a:rPr>
              <a:t>N</a:t>
            </a:r>
          </a:p>
          <a:p>
            <a:pPr eaLnBrk="1" hangingPunct="1">
              <a:lnSpc>
                <a:spcPct val="80000"/>
              </a:lnSpc>
              <a:spcBef>
                <a:spcPct val="0"/>
              </a:spcBef>
              <a:buClrTx/>
              <a:buFontTx/>
              <a:buNone/>
            </a:pPr>
            <a:endParaRPr lang="id-ID" sz="2400">
              <a:latin typeface="Times New Roman" panose="02020603050405020304" pitchFamily="18" charset="0"/>
            </a:endParaRPr>
          </a:p>
          <a:p>
            <a:pPr eaLnBrk="1" hangingPunct="1">
              <a:lnSpc>
                <a:spcPct val="80000"/>
              </a:lnSpc>
              <a:spcBef>
                <a:spcPct val="0"/>
              </a:spcBef>
              <a:buClrTx/>
              <a:buFontTx/>
              <a:buNone/>
            </a:pPr>
            <a:r>
              <a:rPr lang="id-ID" sz="2400">
                <a:latin typeface="Times New Roman" panose="02020603050405020304" pitchFamily="18" charset="0"/>
              </a:rPr>
              <a:t>DAFTAR ISI</a:t>
            </a:r>
            <a:endParaRPr lang="en-US" sz="2800">
              <a:latin typeface="Times New Roman" panose="02020603050405020304" pitchFamily="18" charset="0"/>
            </a:endParaRPr>
          </a:p>
          <a:p>
            <a:pPr eaLnBrk="1" hangingPunct="1">
              <a:lnSpc>
                <a:spcPct val="80000"/>
              </a:lnSpc>
              <a:spcBef>
                <a:spcPct val="0"/>
              </a:spcBef>
              <a:buClrTx/>
              <a:buFontTx/>
              <a:buNone/>
            </a:pPr>
            <a:endParaRPr lang="en-US" sz="2800">
              <a:solidFill>
                <a:srgbClr val="99FFCC"/>
              </a:solidFill>
              <a:latin typeface="Times New Roman" panose="02020603050405020304" pitchFamily="18" charset="0"/>
            </a:endParaRPr>
          </a:p>
        </p:txBody>
      </p:sp>
      <p:sp>
        <p:nvSpPr>
          <p:cNvPr id="149507" name="Rectangle 3"/>
          <p:cNvSpPr>
            <a:spLocks noChangeArrowheads="1"/>
          </p:cNvSpPr>
          <p:nvPr/>
        </p:nvSpPr>
        <p:spPr bwMode="auto">
          <a:xfrm>
            <a:off x="419100" y="152400"/>
            <a:ext cx="8305800" cy="6553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endParaRPr lang="en-GB" sz="2800">
              <a:latin typeface="Comic Sans MS" panose="030F0702030302020204" pitchFamily="66" charset="0"/>
            </a:endParaRPr>
          </a:p>
        </p:txBody>
      </p:sp>
      <p:sp>
        <p:nvSpPr>
          <p:cNvPr id="149508" name="Line 4"/>
          <p:cNvSpPr>
            <a:spLocks noChangeShapeType="1"/>
          </p:cNvSpPr>
          <p:nvPr/>
        </p:nvSpPr>
        <p:spPr bwMode="auto">
          <a:xfrm>
            <a:off x="412750" y="733425"/>
            <a:ext cx="8318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49509" name="AutoShape 6"/>
          <p:cNvSpPr>
            <a:spLocks noChangeArrowheads="1"/>
          </p:cNvSpPr>
          <p:nvPr/>
        </p:nvSpPr>
        <p:spPr bwMode="auto">
          <a:xfrm>
            <a:off x="8288338" y="5632450"/>
            <a:ext cx="261937" cy="406400"/>
          </a:xfrm>
          <a:prstGeom prst="rightArrow">
            <a:avLst>
              <a:gd name="adj1" fmla="val 50000"/>
              <a:gd name="adj2" fmla="val 25000"/>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endParaRPr lang="en-GB" sz="2800">
              <a:latin typeface="Comic Sans MS" panose="030F0702030302020204" pitchFamily="66" charset="0"/>
            </a:endParaRPr>
          </a:p>
        </p:txBody>
      </p:sp>
      <p:sp>
        <p:nvSpPr>
          <p:cNvPr id="149510" name="Rectangle 7"/>
          <p:cNvSpPr>
            <a:spLocks noChangeArrowheads="1"/>
          </p:cNvSpPr>
          <p:nvPr/>
        </p:nvSpPr>
        <p:spPr bwMode="auto">
          <a:xfrm>
            <a:off x="407988" y="95250"/>
            <a:ext cx="8283575" cy="1212850"/>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lstStyle>
            <a:lvl1pPr marL="457200" indent="-457200">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AutoNum type="arabicPeriod" startAt="5"/>
            </a:pPr>
            <a:r>
              <a:rPr lang="id-ID" sz="2400" noProof="1">
                <a:solidFill>
                  <a:schemeClr val="bg1"/>
                </a:solidFill>
                <a:latin typeface="Times New Roman" panose="02020603050405020304" pitchFamily="18" charset="0"/>
              </a:rPr>
              <a:t>ISI DOKUMEN LELANG</a:t>
            </a:r>
          </a:p>
          <a:p>
            <a:pPr algn="ctr">
              <a:spcBef>
                <a:spcPct val="0"/>
              </a:spcBef>
              <a:buClrTx/>
              <a:buFontTx/>
              <a:buNone/>
            </a:pPr>
            <a:r>
              <a:rPr lang="id-ID" sz="2400" noProof="1">
                <a:solidFill>
                  <a:schemeClr val="bg1"/>
                </a:solidFill>
                <a:latin typeface="Times New Roman" panose="02020603050405020304" pitchFamily="18" charset="0"/>
              </a:rPr>
              <a:t>Permen PU No. 14/PRT/M/2013, Buku PK. 03 LS</a:t>
            </a:r>
          </a:p>
          <a:p>
            <a:pPr algn="ctr">
              <a:spcBef>
                <a:spcPct val="0"/>
              </a:spcBef>
              <a:buClrTx/>
              <a:buFontTx/>
              <a:buNone/>
            </a:pPr>
            <a:r>
              <a:rPr lang="id-ID" sz="2400" noProof="1">
                <a:solidFill>
                  <a:schemeClr val="bg1"/>
                </a:solidFill>
                <a:latin typeface="Times New Roman" panose="02020603050405020304" pitchFamily="18" charset="0"/>
              </a:rPr>
              <a:t>(Pelelangan Umum/Terbatas), Prakualifikasi, Dua sampul, Evaluasi Sistim Nilai,  dan kontrak Lumpsum</a:t>
            </a:r>
          </a:p>
          <a:p>
            <a:pPr algn="ctr">
              <a:spcBef>
                <a:spcPct val="0"/>
              </a:spcBef>
              <a:buClrTx/>
              <a:buFontTx/>
              <a:buNone/>
            </a:pPr>
            <a:endParaRPr lang="id-ID" sz="2400" noProof="1">
              <a:solidFill>
                <a:schemeClr val="bg1"/>
              </a:solidFill>
              <a:latin typeface="Times New Roman" panose="02020603050405020304" pitchFamily="18" charset="0"/>
            </a:endParaRPr>
          </a:p>
        </p:txBody>
      </p:sp>
      <p:sp>
        <p:nvSpPr>
          <p:cNvPr id="149511" name="AutoShape 8">
            <a:hlinkClick r:id="" action="ppaction://hlinkshowjump?jump=firstslide" highlightClick="1"/>
          </p:cNvPr>
          <p:cNvSpPr>
            <a:spLocks noChangeArrowheads="1"/>
          </p:cNvSpPr>
          <p:nvPr/>
        </p:nvSpPr>
        <p:spPr bwMode="auto">
          <a:xfrm>
            <a:off x="7421563" y="6270625"/>
            <a:ext cx="276225" cy="333375"/>
          </a:xfrm>
          <a:prstGeom prst="actionButtonBeginning">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endParaRPr lang="en-GB" sz="2800">
              <a:latin typeface="Comic Sans MS" panose="030F0702030302020204" pitchFamily="66" charset="0"/>
            </a:endParaRPr>
          </a:p>
        </p:txBody>
      </p:sp>
      <p:sp>
        <p:nvSpPr>
          <p:cNvPr id="149512" name="AutoShape 9">
            <a:hlinkClick r:id="rId3" action="ppaction://hlinksldjump" highlightClick="1"/>
          </p:cNvPr>
          <p:cNvSpPr>
            <a:spLocks noChangeArrowheads="1"/>
          </p:cNvSpPr>
          <p:nvPr/>
        </p:nvSpPr>
        <p:spPr bwMode="auto">
          <a:xfrm>
            <a:off x="7831138" y="6270625"/>
            <a:ext cx="342900" cy="333375"/>
          </a:xfrm>
          <a:prstGeom prst="actionButtonHome">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endParaRPr lang="en-GB" sz="2800">
              <a:latin typeface="Comic Sans MS" panose="030F0702030302020204" pitchFamily="66" charset="0"/>
            </a:endParaRPr>
          </a:p>
        </p:txBody>
      </p:sp>
      <p:sp>
        <p:nvSpPr>
          <p:cNvPr id="149513" name="AutoShape 10">
            <a:hlinkClick r:id="" action="ppaction://hlinkshowjump?jump=nextslide" highlightClick="1"/>
          </p:cNvPr>
          <p:cNvSpPr>
            <a:spLocks noChangeArrowheads="1"/>
          </p:cNvSpPr>
          <p:nvPr/>
        </p:nvSpPr>
        <p:spPr bwMode="auto">
          <a:xfrm>
            <a:off x="8307388" y="6261100"/>
            <a:ext cx="333375" cy="342900"/>
          </a:xfrm>
          <a:prstGeom prst="actionButtonForwardNex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endParaRPr lang="en-GB" sz="2800">
              <a:latin typeface="Comic Sans MS" panose="030F0702030302020204" pitchFamily="66" charset="0"/>
            </a:endParaRP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88938" y="349250"/>
            <a:ext cx="8497887" cy="1143000"/>
          </a:xfrm>
        </p:spPr>
        <p:txBody>
          <a:bodyPr/>
          <a:lstStyle/>
          <a:p>
            <a:pPr eaLnBrk="1" hangingPunct="1">
              <a:defRPr/>
            </a:pPr>
            <a:r>
              <a:rPr lang="en-US" sz="2800" b="1" smtClean="0">
                <a:solidFill>
                  <a:srgbClr val="FFFF00"/>
                </a:solidFill>
              </a:rPr>
              <a:t>BAB  VII.   SYARAT-SYARAT UMUM KONTRAK</a:t>
            </a:r>
            <a:br>
              <a:rPr lang="en-US" sz="2800" b="1" smtClean="0">
                <a:solidFill>
                  <a:srgbClr val="FFFF00"/>
                </a:solidFill>
              </a:rPr>
            </a:br>
            <a:r>
              <a:rPr lang="en-US" sz="2800" b="1" smtClean="0">
                <a:solidFill>
                  <a:srgbClr val="FFFF00"/>
                </a:solidFill>
              </a:rPr>
              <a:t>(SSUK)</a:t>
            </a:r>
          </a:p>
        </p:txBody>
      </p:sp>
      <p:sp>
        <p:nvSpPr>
          <p:cNvPr id="35843" name="Rectangle 3"/>
          <p:cNvSpPr>
            <a:spLocks noGrp="1" noChangeArrowheads="1"/>
          </p:cNvSpPr>
          <p:nvPr>
            <p:ph idx="1"/>
          </p:nvPr>
        </p:nvSpPr>
        <p:spPr>
          <a:xfrm>
            <a:off x="584200" y="1882775"/>
            <a:ext cx="8235950" cy="4652963"/>
          </a:xfrm>
        </p:spPr>
        <p:txBody>
          <a:bodyPr/>
          <a:lstStyle/>
          <a:p>
            <a:pPr marL="609600" indent="-609600" eaLnBrk="1" hangingPunct="1">
              <a:lnSpc>
                <a:spcPct val="90000"/>
              </a:lnSpc>
              <a:buFontTx/>
              <a:buAutoNum type="alphaUcPeriod"/>
              <a:defRPr/>
            </a:pPr>
            <a:r>
              <a:rPr lang="en-US" sz="2400" dirty="0" smtClean="0"/>
              <a:t>KETENTUAN UMUM</a:t>
            </a:r>
          </a:p>
          <a:p>
            <a:pPr marL="609600" indent="-609600" eaLnBrk="1" hangingPunct="1">
              <a:lnSpc>
                <a:spcPct val="90000"/>
              </a:lnSpc>
              <a:buFontTx/>
              <a:buAutoNum type="alphaUcPeriod"/>
              <a:defRPr/>
            </a:pPr>
            <a:r>
              <a:rPr lang="en-US" sz="2400" i="1" dirty="0" smtClean="0">
                <a:solidFill>
                  <a:srgbClr val="FFFF00"/>
                </a:solidFill>
              </a:rPr>
              <a:t>PELAKSANAAN, PENYELESAIAN, ADENDUM DAN PEMUTUSAN KONTRAK </a:t>
            </a:r>
          </a:p>
          <a:p>
            <a:pPr marL="609600" indent="-609600" eaLnBrk="1" hangingPunct="1">
              <a:lnSpc>
                <a:spcPct val="90000"/>
              </a:lnSpc>
              <a:buFontTx/>
              <a:buAutoNum type="alphaUcPeriod"/>
              <a:defRPr/>
            </a:pPr>
            <a:r>
              <a:rPr lang="en-US" sz="2400" dirty="0" smtClean="0"/>
              <a:t>HAK DAN KEWAJIBAN PARA PIHAK</a:t>
            </a:r>
          </a:p>
          <a:p>
            <a:pPr marL="609600" indent="-609600" eaLnBrk="1" hangingPunct="1">
              <a:lnSpc>
                <a:spcPct val="90000"/>
              </a:lnSpc>
              <a:buFontTx/>
              <a:buAutoNum type="alphaUcPeriod"/>
              <a:defRPr/>
            </a:pPr>
            <a:r>
              <a:rPr lang="en-US" sz="2400" dirty="0" smtClean="0"/>
              <a:t>PERSONIL DAN ATAU PERALATAN PENYEDIA</a:t>
            </a:r>
          </a:p>
          <a:p>
            <a:pPr marL="609600" indent="-609600" eaLnBrk="1" hangingPunct="1">
              <a:lnSpc>
                <a:spcPct val="90000"/>
              </a:lnSpc>
              <a:buFontTx/>
              <a:buAutoNum type="alphaUcPeriod"/>
              <a:defRPr/>
            </a:pPr>
            <a:r>
              <a:rPr lang="en-US" sz="2400" dirty="0" smtClean="0"/>
              <a:t>KEWAJIBAN PPK</a:t>
            </a:r>
          </a:p>
          <a:p>
            <a:pPr marL="609600" indent="-609600" eaLnBrk="1" hangingPunct="1">
              <a:lnSpc>
                <a:spcPct val="90000"/>
              </a:lnSpc>
              <a:buFontTx/>
              <a:buAutoNum type="alphaUcPeriod"/>
              <a:defRPr/>
            </a:pPr>
            <a:r>
              <a:rPr lang="en-US" sz="2400" dirty="0" smtClean="0"/>
              <a:t>PEMBAYARAN KEPADA PENYEDIA</a:t>
            </a:r>
          </a:p>
          <a:p>
            <a:pPr marL="609600" indent="-609600" eaLnBrk="1" hangingPunct="1">
              <a:lnSpc>
                <a:spcPct val="90000"/>
              </a:lnSpc>
              <a:buFontTx/>
              <a:buAutoNum type="alphaUcPeriod"/>
              <a:defRPr/>
            </a:pPr>
            <a:r>
              <a:rPr lang="en-US" sz="2400" dirty="0" smtClean="0"/>
              <a:t>PENGAWASAN MUTU</a:t>
            </a:r>
          </a:p>
          <a:p>
            <a:pPr marL="609600" indent="-609600" eaLnBrk="1" hangingPunct="1">
              <a:lnSpc>
                <a:spcPct val="90000"/>
              </a:lnSpc>
              <a:buFontTx/>
              <a:buAutoNum type="alphaUcPeriod"/>
              <a:defRPr/>
            </a:pPr>
            <a:r>
              <a:rPr lang="en-US" sz="2400" i="1" dirty="0" smtClean="0">
                <a:solidFill>
                  <a:srgbClr val="FFFF00"/>
                </a:solidFill>
              </a:rPr>
              <a:t>PENYELESAIAN PERSELISIHAN</a:t>
            </a:r>
          </a:p>
          <a:p>
            <a:pPr marL="609600" indent="-609600" eaLnBrk="1" hangingPunct="1">
              <a:lnSpc>
                <a:spcPct val="90000"/>
              </a:lnSpc>
              <a:buFontTx/>
              <a:buAutoNum type="alphaUcPeriod"/>
              <a:defRPr/>
            </a:pPr>
            <a:endParaRPr lang="en-US" sz="2400" dirty="0" smtClean="0"/>
          </a:p>
          <a:p>
            <a:pPr marL="609600" indent="-609600" eaLnBrk="1" hangingPunct="1">
              <a:lnSpc>
                <a:spcPct val="90000"/>
              </a:lnSpc>
              <a:buFontTx/>
              <a:buNone/>
              <a:defRPr/>
            </a:pPr>
            <a:endParaRPr lang="en-US" sz="2400" dirty="0" smtClean="0"/>
          </a:p>
          <a:p>
            <a:pPr marL="609600" indent="-609600" eaLnBrk="1" hangingPunct="1">
              <a:lnSpc>
                <a:spcPct val="90000"/>
              </a:lnSpc>
              <a:buFontTx/>
              <a:buNone/>
              <a:defRPr/>
            </a:pPr>
            <a:endParaRPr lang="en-US" sz="2800" b="1" dirty="0" smtClean="0">
              <a:solidFill>
                <a:srgbClr val="FFFF00"/>
              </a:solidFill>
            </a:endParaRPr>
          </a:p>
          <a:p>
            <a:pPr marL="609600" indent="-609600" eaLnBrk="1" hangingPunct="1">
              <a:lnSpc>
                <a:spcPct val="90000"/>
              </a:lnSpc>
              <a:buFontTx/>
              <a:buNone/>
              <a:defRPr/>
            </a:pPr>
            <a:endParaRPr lang="en-US" sz="2400" b="1" dirty="0" smtClean="0">
              <a:solidFill>
                <a:schemeClr val="tx1">
                  <a:lumMod val="75000"/>
                </a:schemeClr>
              </a:solidFill>
            </a:endParaRP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4755" name="Rectangle 3"/>
          <p:cNvSpPr>
            <a:spLocks noGrp="1" noChangeArrowheads="1"/>
          </p:cNvSpPr>
          <p:nvPr>
            <p:ph idx="1"/>
          </p:nvPr>
        </p:nvSpPr>
        <p:spPr>
          <a:xfrm>
            <a:off x="906463" y="1514475"/>
            <a:ext cx="8237537" cy="5175250"/>
          </a:xfrm>
        </p:spPr>
        <p:txBody>
          <a:bodyPr>
            <a:normAutofit fontScale="92500" lnSpcReduction="10000"/>
          </a:bodyPr>
          <a:lstStyle/>
          <a:p>
            <a:pPr marL="609600" indent="-609600" eaLnBrk="1" hangingPunct="1">
              <a:buFontTx/>
              <a:buNone/>
              <a:defRPr/>
            </a:pPr>
            <a:r>
              <a:rPr lang="en-US" sz="2800" b="1" dirty="0" smtClean="0">
                <a:solidFill>
                  <a:srgbClr val="FFFF00"/>
                </a:solidFill>
              </a:rPr>
              <a:t>A. </a:t>
            </a:r>
            <a:r>
              <a:rPr lang="en-US" sz="2800" b="1" dirty="0" err="1" smtClean="0">
                <a:solidFill>
                  <a:srgbClr val="FFFF00"/>
                </a:solidFill>
              </a:rPr>
              <a:t>Ketentuan</a:t>
            </a:r>
            <a:r>
              <a:rPr lang="en-US" sz="2800" b="1" dirty="0" smtClean="0">
                <a:solidFill>
                  <a:srgbClr val="FFFF00"/>
                </a:solidFill>
              </a:rPr>
              <a:t> </a:t>
            </a:r>
            <a:r>
              <a:rPr lang="en-US" sz="2800" b="1" dirty="0" err="1" smtClean="0">
                <a:solidFill>
                  <a:srgbClr val="FFFF00"/>
                </a:solidFill>
              </a:rPr>
              <a:t>Umum</a:t>
            </a:r>
            <a:endParaRPr lang="en-US" sz="2800" b="1" dirty="0" smtClean="0">
              <a:solidFill>
                <a:srgbClr val="FFFF00"/>
              </a:solidFill>
            </a:endParaRPr>
          </a:p>
          <a:p>
            <a:pPr marL="609600" indent="-609600" eaLnBrk="1" hangingPunct="1">
              <a:buFontTx/>
              <a:buNone/>
              <a:defRPr/>
            </a:pPr>
            <a:r>
              <a:rPr lang="en-US" sz="2400" dirty="0" smtClean="0"/>
              <a:t>1 .  </a:t>
            </a:r>
            <a:r>
              <a:rPr lang="id-ID" sz="2400" dirty="0" smtClean="0"/>
              <a:t> </a:t>
            </a:r>
            <a:r>
              <a:rPr lang="en-US" sz="2400" dirty="0" err="1" smtClean="0"/>
              <a:t>Definisi</a:t>
            </a:r>
            <a:r>
              <a:rPr lang="en-US" sz="2400" dirty="0" smtClean="0"/>
              <a:t> ( </a:t>
            </a:r>
            <a:r>
              <a:rPr lang="en-US" sz="2400" dirty="0" err="1" smtClean="0"/>
              <a:t>pengertian</a:t>
            </a:r>
            <a:r>
              <a:rPr lang="en-US" sz="2400" dirty="0" smtClean="0"/>
              <a:t> )</a:t>
            </a:r>
            <a:r>
              <a:rPr lang="en-US" sz="2400" b="1" dirty="0" smtClean="0">
                <a:solidFill>
                  <a:srgbClr val="FFFF00"/>
                </a:solidFill>
              </a:rPr>
              <a:t> </a:t>
            </a:r>
          </a:p>
          <a:p>
            <a:pPr marL="609600" indent="-609600" eaLnBrk="1" hangingPunct="1">
              <a:buFontTx/>
              <a:buNone/>
              <a:defRPr/>
            </a:pPr>
            <a:r>
              <a:rPr lang="en-US" sz="2400" dirty="0" smtClean="0"/>
              <a:t>2 .  </a:t>
            </a:r>
            <a:r>
              <a:rPr lang="id-ID" sz="2400" dirty="0" smtClean="0"/>
              <a:t> </a:t>
            </a:r>
            <a:r>
              <a:rPr lang="en-US" sz="2400" dirty="0" err="1" smtClean="0"/>
              <a:t>Penerapan</a:t>
            </a:r>
            <a:r>
              <a:rPr lang="id-ID" sz="2400" dirty="0" smtClean="0"/>
              <a:t> (hirarki dokumen kontrak)</a:t>
            </a:r>
            <a:r>
              <a:rPr lang="en-US" sz="2400" dirty="0" smtClean="0"/>
              <a:t>.</a:t>
            </a:r>
          </a:p>
          <a:p>
            <a:pPr marL="609600" indent="-609600" eaLnBrk="1" hangingPunct="1">
              <a:buFontTx/>
              <a:buNone/>
              <a:defRPr/>
            </a:pPr>
            <a:r>
              <a:rPr lang="en-US" sz="2400" dirty="0" smtClean="0"/>
              <a:t>3 .  </a:t>
            </a:r>
            <a:r>
              <a:rPr lang="id-ID" sz="2400" dirty="0" smtClean="0"/>
              <a:t> </a:t>
            </a:r>
            <a:r>
              <a:rPr lang="en-US" sz="2400" dirty="0" err="1" smtClean="0"/>
              <a:t>Bahasa</a:t>
            </a:r>
            <a:r>
              <a:rPr lang="en-US" sz="2400" dirty="0" smtClean="0"/>
              <a:t> </a:t>
            </a:r>
            <a:r>
              <a:rPr lang="en-US" sz="2400" dirty="0" err="1" smtClean="0"/>
              <a:t>dan</a:t>
            </a:r>
            <a:r>
              <a:rPr lang="en-US" sz="2400" dirty="0" smtClean="0"/>
              <a:t> </a:t>
            </a:r>
            <a:r>
              <a:rPr lang="en-US" sz="2400" dirty="0" err="1" smtClean="0"/>
              <a:t>Hukum</a:t>
            </a:r>
            <a:r>
              <a:rPr lang="en-US" sz="2400" dirty="0" smtClean="0"/>
              <a:t> (</a:t>
            </a:r>
            <a:r>
              <a:rPr lang="en-US" sz="2400" b="1" dirty="0" err="1" smtClean="0">
                <a:solidFill>
                  <a:srgbClr val="FFFF00"/>
                </a:solidFill>
              </a:rPr>
              <a:t>tunduk</a:t>
            </a:r>
            <a:r>
              <a:rPr lang="en-US" sz="2400" b="1" dirty="0" smtClean="0">
                <a:solidFill>
                  <a:srgbClr val="FFFF00"/>
                </a:solidFill>
              </a:rPr>
              <a:t> </a:t>
            </a:r>
            <a:r>
              <a:rPr lang="en-US" sz="2400" b="1" dirty="0" err="1" smtClean="0">
                <a:solidFill>
                  <a:srgbClr val="FFFF00"/>
                </a:solidFill>
              </a:rPr>
              <a:t>kepada</a:t>
            </a:r>
            <a:r>
              <a:rPr lang="en-US" sz="2400" b="1" dirty="0" smtClean="0">
                <a:solidFill>
                  <a:srgbClr val="FFFF00"/>
                </a:solidFill>
              </a:rPr>
              <a:t> UU-RI</a:t>
            </a:r>
            <a:r>
              <a:rPr lang="en-US" sz="2400" dirty="0" smtClean="0"/>
              <a:t>)</a:t>
            </a:r>
          </a:p>
          <a:p>
            <a:pPr marL="609600" indent="-609600" eaLnBrk="1" hangingPunct="1">
              <a:buFontTx/>
              <a:buNone/>
              <a:defRPr/>
            </a:pPr>
            <a:r>
              <a:rPr lang="en-US" sz="2400" dirty="0" smtClean="0"/>
              <a:t>4 .  </a:t>
            </a:r>
            <a:r>
              <a:rPr lang="id-ID" sz="2400" dirty="0" smtClean="0"/>
              <a:t> </a:t>
            </a:r>
            <a:r>
              <a:rPr lang="en-US" sz="2400" dirty="0" err="1" smtClean="0"/>
              <a:t>Larangan</a:t>
            </a:r>
            <a:r>
              <a:rPr lang="en-US" sz="2400" dirty="0" smtClean="0"/>
              <a:t> KKN, </a:t>
            </a:r>
            <a:r>
              <a:rPr lang="en-US" sz="2400" dirty="0" err="1" smtClean="0"/>
              <a:t>penyalahgunaan</a:t>
            </a:r>
            <a:r>
              <a:rPr lang="en-US" sz="2400" dirty="0" smtClean="0"/>
              <a:t> </a:t>
            </a:r>
            <a:r>
              <a:rPr lang="en-US" sz="2400" dirty="0" err="1" smtClean="0"/>
              <a:t>wewenang</a:t>
            </a:r>
            <a:r>
              <a:rPr lang="en-US" sz="2400" dirty="0" smtClean="0"/>
              <a:t> </a:t>
            </a:r>
            <a:r>
              <a:rPr lang="en-US" sz="2400" dirty="0" err="1" smtClean="0"/>
              <a:t>serta</a:t>
            </a:r>
            <a:r>
              <a:rPr lang="en-US" sz="2400" dirty="0" smtClean="0"/>
              <a:t> </a:t>
            </a:r>
            <a:r>
              <a:rPr lang="en-US" sz="2400" dirty="0" err="1" smtClean="0"/>
              <a:t>penipuan</a:t>
            </a:r>
            <a:endParaRPr lang="en-US" sz="2400" dirty="0" smtClean="0"/>
          </a:p>
          <a:p>
            <a:pPr marL="609600" indent="-609600" eaLnBrk="1" hangingPunct="1">
              <a:buFontTx/>
              <a:buNone/>
              <a:defRPr/>
            </a:pPr>
            <a:r>
              <a:rPr lang="en-US" sz="2400" dirty="0" smtClean="0"/>
              <a:t>5 .  </a:t>
            </a:r>
            <a:r>
              <a:rPr lang="id-ID" sz="2400" dirty="0" smtClean="0"/>
              <a:t> </a:t>
            </a:r>
            <a:r>
              <a:rPr lang="en-US" sz="2400" dirty="0" err="1" smtClean="0"/>
              <a:t>Asal</a:t>
            </a:r>
            <a:r>
              <a:rPr lang="en-US" sz="2400" dirty="0" smtClean="0"/>
              <a:t> material / </a:t>
            </a:r>
            <a:r>
              <a:rPr lang="en-US" sz="2400" dirty="0" err="1" smtClean="0"/>
              <a:t>bahan</a:t>
            </a:r>
            <a:r>
              <a:rPr lang="id-ID" sz="2400" dirty="0" smtClean="0"/>
              <a:t> (kejelasan dari lokal atau import)</a:t>
            </a:r>
            <a:endParaRPr lang="en-US" sz="2400" dirty="0" smtClean="0"/>
          </a:p>
          <a:p>
            <a:pPr marL="609600" indent="-609600" eaLnBrk="1" hangingPunct="1">
              <a:buFontTx/>
              <a:buAutoNum type="arabicPeriod" startAt="6"/>
              <a:defRPr/>
            </a:pPr>
            <a:r>
              <a:rPr lang="en-US" sz="2400" b="1" dirty="0" err="1" smtClean="0">
                <a:solidFill>
                  <a:srgbClr val="FFFF00"/>
                </a:solidFill>
              </a:rPr>
              <a:t>Korespondensi</a:t>
            </a:r>
            <a:r>
              <a:rPr lang="id-ID" sz="2400" b="1" dirty="0" smtClean="0">
                <a:solidFill>
                  <a:srgbClr val="FFFF00"/>
                </a:solidFill>
              </a:rPr>
              <a:t> </a:t>
            </a:r>
            <a:r>
              <a:rPr lang="id-ID" sz="2400" dirty="0" smtClean="0"/>
              <a:t>(agar dibuat secara tertulis)</a:t>
            </a:r>
            <a:endParaRPr lang="en-US" sz="2400" dirty="0" smtClean="0"/>
          </a:p>
          <a:p>
            <a:pPr marL="609600" indent="-609600" eaLnBrk="1" hangingPunct="1">
              <a:buFontTx/>
              <a:buAutoNum type="arabicPeriod" startAt="6"/>
              <a:defRPr/>
            </a:pPr>
            <a:r>
              <a:rPr lang="en-US" sz="2400" b="1" dirty="0" err="1" smtClean="0">
                <a:solidFill>
                  <a:srgbClr val="FFFF00"/>
                </a:solidFill>
              </a:rPr>
              <a:t>Wakil</a:t>
            </a:r>
            <a:r>
              <a:rPr lang="en-US" sz="2400" b="1" dirty="0" smtClean="0">
                <a:solidFill>
                  <a:srgbClr val="FFFF00"/>
                </a:solidFill>
              </a:rPr>
              <a:t> </a:t>
            </a:r>
            <a:r>
              <a:rPr lang="en-US" sz="2400" b="1" dirty="0" err="1" smtClean="0">
                <a:solidFill>
                  <a:srgbClr val="FFFF00"/>
                </a:solidFill>
              </a:rPr>
              <a:t>sah</a:t>
            </a:r>
            <a:r>
              <a:rPr lang="en-US" sz="2400" b="1" dirty="0" smtClean="0">
                <a:solidFill>
                  <a:srgbClr val="FFFF00"/>
                </a:solidFill>
              </a:rPr>
              <a:t> </a:t>
            </a:r>
            <a:r>
              <a:rPr lang="en-US" sz="2400" b="1" dirty="0" err="1" smtClean="0">
                <a:solidFill>
                  <a:srgbClr val="FFFF00"/>
                </a:solidFill>
              </a:rPr>
              <a:t>para</a:t>
            </a:r>
            <a:r>
              <a:rPr lang="en-US" sz="2400" b="1" dirty="0" smtClean="0">
                <a:solidFill>
                  <a:srgbClr val="FFFF00"/>
                </a:solidFill>
              </a:rPr>
              <a:t> </a:t>
            </a:r>
            <a:r>
              <a:rPr lang="en-US" sz="2400" b="1" dirty="0" err="1" smtClean="0">
                <a:solidFill>
                  <a:srgbClr val="FFFF00"/>
                </a:solidFill>
              </a:rPr>
              <a:t>pihak</a:t>
            </a:r>
            <a:r>
              <a:rPr lang="id-ID" sz="2400" b="1" dirty="0" smtClean="0">
                <a:solidFill>
                  <a:srgbClr val="FFFF00"/>
                </a:solidFill>
              </a:rPr>
              <a:t> </a:t>
            </a:r>
            <a:r>
              <a:rPr lang="id-ID" sz="2400" dirty="0" smtClean="0"/>
              <a:t>( adalah yg tercantum dlm SSKK)</a:t>
            </a:r>
            <a:endParaRPr lang="en-US" sz="2400" dirty="0" smtClean="0"/>
          </a:p>
          <a:p>
            <a:pPr marL="609600" indent="-609600" eaLnBrk="1" hangingPunct="1">
              <a:buFontTx/>
              <a:buAutoNum type="arabicPeriod" startAt="6"/>
              <a:defRPr/>
            </a:pPr>
            <a:r>
              <a:rPr lang="en-US" sz="2400" b="1" dirty="0" err="1" smtClean="0">
                <a:solidFill>
                  <a:srgbClr val="FFFF00"/>
                </a:solidFill>
              </a:rPr>
              <a:t>Pembukuan</a:t>
            </a:r>
            <a:r>
              <a:rPr lang="id-ID" sz="2400" b="1" dirty="0" smtClean="0">
                <a:solidFill>
                  <a:srgbClr val="FFFF00"/>
                </a:solidFill>
              </a:rPr>
              <a:t> </a:t>
            </a:r>
            <a:r>
              <a:rPr lang="id-ID" sz="2400" dirty="0" smtClean="0"/>
              <a:t>(catatan keuangan dari penyedia jasa)</a:t>
            </a:r>
            <a:endParaRPr lang="en-US" sz="2400" dirty="0" smtClean="0"/>
          </a:p>
          <a:p>
            <a:pPr marL="609600" indent="-609600" eaLnBrk="1" hangingPunct="1">
              <a:buFontTx/>
              <a:buAutoNum type="arabicPeriod" startAt="6"/>
              <a:defRPr/>
            </a:pPr>
            <a:r>
              <a:rPr lang="en-US" sz="2400" b="1" dirty="0" err="1" smtClean="0">
                <a:solidFill>
                  <a:srgbClr val="FFFF00"/>
                </a:solidFill>
              </a:rPr>
              <a:t>Perpajakan</a:t>
            </a:r>
            <a:r>
              <a:rPr lang="id-ID" sz="2400" b="1" dirty="0" smtClean="0">
                <a:solidFill>
                  <a:srgbClr val="FFFF00"/>
                </a:solidFill>
              </a:rPr>
              <a:t> </a:t>
            </a:r>
            <a:r>
              <a:rPr lang="id-ID" sz="2400" dirty="0" smtClean="0"/>
              <a:t>(pajak2 yang menjadi tanggung jwb Penyedia)</a:t>
            </a:r>
            <a:endParaRPr lang="en-US" sz="2400" dirty="0" smtClean="0"/>
          </a:p>
          <a:p>
            <a:pPr marL="609600" indent="-609600" eaLnBrk="1" hangingPunct="1">
              <a:buFontTx/>
              <a:buAutoNum type="arabicPeriod" startAt="6"/>
              <a:defRPr/>
            </a:pPr>
            <a:r>
              <a:rPr lang="en-US" sz="2400" b="1" dirty="0" err="1" smtClean="0">
                <a:solidFill>
                  <a:srgbClr val="FFFF00"/>
                </a:solidFill>
              </a:rPr>
              <a:t>Pengalihan</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a:t>
            </a:r>
            <a:r>
              <a:rPr lang="en-US" sz="2400" b="1" dirty="0" err="1" smtClean="0">
                <a:solidFill>
                  <a:srgbClr val="FFFF00"/>
                </a:solidFill>
              </a:rPr>
              <a:t>atau</a:t>
            </a:r>
            <a:r>
              <a:rPr lang="en-US" sz="2400" b="1" dirty="0" smtClean="0">
                <a:solidFill>
                  <a:srgbClr val="FFFF00"/>
                </a:solidFill>
              </a:rPr>
              <a:t> </a:t>
            </a:r>
            <a:r>
              <a:rPr lang="en-US" sz="2400" b="1" dirty="0" err="1" smtClean="0">
                <a:solidFill>
                  <a:srgbClr val="FFFF00"/>
                </a:solidFill>
              </a:rPr>
              <a:t>subkontrak</a:t>
            </a:r>
            <a:r>
              <a:rPr lang="id-ID" sz="2400" b="1" dirty="0" smtClean="0">
                <a:solidFill>
                  <a:srgbClr val="FFFF00"/>
                </a:solidFill>
              </a:rPr>
              <a:t> (</a:t>
            </a:r>
            <a:r>
              <a:rPr lang="id-ID" sz="2400" dirty="0" smtClean="0"/>
              <a:t>larangan mengsubkontrakkan)</a:t>
            </a:r>
            <a:endParaRPr lang="en-US" sz="2400" dirty="0" smtClean="0"/>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5779" name="Rectangle 3"/>
          <p:cNvSpPr>
            <a:spLocks noGrp="1" noChangeArrowheads="1"/>
          </p:cNvSpPr>
          <p:nvPr>
            <p:ph idx="1"/>
          </p:nvPr>
        </p:nvSpPr>
        <p:spPr>
          <a:xfrm>
            <a:off x="906463" y="1514475"/>
            <a:ext cx="8237537" cy="5175250"/>
          </a:xfrm>
        </p:spPr>
        <p:txBody>
          <a:bodyPr>
            <a:normAutofit fontScale="92500" lnSpcReduction="20000"/>
          </a:bodyPr>
          <a:lstStyle/>
          <a:p>
            <a:pPr marL="609600" indent="-609600" eaLnBrk="1" hangingPunct="1">
              <a:buFontTx/>
              <a:buNone/>
              <a:defRPr/>
            </a:pPr>
            <a:r>
              <a:rPr lang="en-US" sz="2800" b="1" dirty="0" smtClean="0">
                <a:solidFill>
                  <a:srgbClr val="FFFF00"/>
                </a:solidFill>
              </a:rPr>
              <a:t>A. </a:t>
            </a:r>
            <a:r>
              <a:rPr lang="en-US" sz="2800" b="1" dirty="0" err="1" smtClean="0">
                <a:solidFill>
                  <a:srgbClr val="FFFF00"/>
                </a:solidFill>
              </a:rPr>
              <a:t>Umum</a:t>
            </a:r>
            <a:endParaRPr lang="en-US" sz="2800" b="1" dirty="0" smtClean="0">
              <a:solidFill>
                <a:srgbClr val="FFFF00"/>
              </a:solidFill>
            </a:endParaRPr>
          </a:p>
          <a:p>
            <a:pPr marL="609600" indent="-609600" eaLnBrk="1" hangingPunct="1">
              <a:buFontTx/>
              <a:buNone/>
              <a:defRPr/>
            </a:pPr>
            <a:r>
              <a:rPr lang="en-US" sz="2400" dirty="0" smtClean="0"/>
              <a:t>11 .  </a:t>
            </a:r>
            <a:r>
              <a:rPr lang="en-US" sz="2400" dirty="0" err="1" smtClean="0"/>
              <a:t>Pengabaian</a:t>
            </a:r>
            <a:r>
              <a:rPr lang="id-ID" sz="2400" dirty="0" smtClean="0"/>
              <a:t> (pengabaian terhadap ketentuan kontrak yang telah disepakati, dilakukan teguran2)</a:t>
            </a:r>
            <a:endParaRPr lang="en-US" sz="2400" dirty="0" smtClean="0">
              <a:solidFill>
                <a:srgbClr val="FFFF00"/>
              </a:solidFill>
            </a:endParaRPr>
          </a:p>
          <a:p>
            <a:pPr marL="609600" indent="-609600" eaLnBrk="1" hangingPunct="1">
              <a:buFontTx/>
              <a:buNone/>
              <a:defRPr/>
            </a:pPr>
            <a:r>
              <a:rPr lang="en-US" sz="2400" dirty="0" smtClean="0"/>
              <a:t>12 .  </a:t>
            </a:r>
            <a:r>
              <a:rPr lang="en-US" sz="2400" dirty="0" err="1" smtClean="0"/>
              <a:t>Penyedia</a:t>
            </a:r>
            <a:r>
              <a:rPr lang="en-US" sz="2400" dirty="0" smtClean="0"/>
              <a:t> </a:t>
            </a:r>
            <a:r>
              <a:rPr lang="en-US" sz="2400" dirty="0" err="1" smtClean="0"/>
              <a:t>Mandiri</a:t>
            </a:r>
            <a:r>
              <a:rPr lang="id-ID" sz="2400" dirty="0" smtClean="0"/>
              <a:t> (bertanggung jawab atas pek subkon)</a:t>
            </a:r>
            <a:endParaRPr lang="en-US" sz="2400" dirty="0" smtClean="0"/>
          </a:p>
          <a:p>
            <a:pPr marL="609600" indent="-609600" eaLnBrk="1" hangingPunct="1">
              <a:buFontTx/>
              <a:buNone/>
              <a:defRPr/>
            </a:pPr>
            <a:r>
              <a:rPr lang="en-US" sz="2400" dirty="0" smtClean="0"/>
              <a:t>13 .  </a:t>
            </a:r>
            <a:r>
              <a:rPr lang="en-US" sz="2400" dirty="0" err="1" smtClean="0"/>
              <a:t>Kemitraan</a:t>
            </a:r>
            <a:r>
              <a:rPr lang="en-US" sz="2400" dirty="0" smtClean="0"/>
              <a:t> / KSO</a:t>
            </a:r>
            <a:r>
              <a:rPr lang="id-ID" sz="2400" dirty="0" smtClean="0"/>
              <a:t> (kuasa kepada anggota KSO)</a:t>
            </a:r>
            <a:endParaRPr lang="en-US" sz="2400" dirty="0" smtClean="0"/>
          </a:p>
          <a:p>
            <a:pPr marL="609600" indent="-609600" eaLnBrk="1" hangingPunct="1">
              <a:buFontTx/>
              <a:buNone/>
              <a:defRPr/>
            </a:pPr>
            <a:r>
              <a:rPr lang="en-US" sz="2400" dirty="0" smtClean="0"/>
              <a:t>14 .  </a:t>
            </a:r>
            <a:r>
              <a:rPr lang="en-US" sz="2400" dirty="0" err="1" smtClean="0"/>
              <a:t>Pengawasan</a:t>
            </a:r>
            <a:r>
              <a:rPr lang="en-US" sz="2400" dirty="0" smtClean="0"/>
              <a:t> </a:t>
            </a:r>
            <a:r>
              <a:rPr lang="en-US" sz="2400" dirty="0" err="1" smtClean="0"/>
              <a:t>Pelaksanaan</a:t>
            </a:r>
            <a:r>
              <a:rPr lang="en-US" sz="2400" dirty="0" smtClean="0"/>
              <a:t> </a:t>
            </a:r>
            <a:r>
              <a:rPr lang="en-US" sz="2400" dirty="0" err="1" smtClean="0"/>
              <a:t>pekerjaan</a:t>
            </a:r>
            <a:r>
              <a:rPr lang="id-ID" sz="2400" dirty="0" smtClean="0"/>
              <a:t> (konsultan supervisi)</a:t>
            </a:r>
            <a:endParaRPr lang="en-US" sz="2400" dirty="0" smtClean="0"/>
          </a:p>
          <a:p>
            <a:pPr marL="609600" indent="-609600" eaLnBrk="1" hangingPunct="1">
              <a:buFontTx/>
              <a:buNone/>
              <a:defRPr/>
            </a:pPr>
            <a:r>
              <a:rPr lang="en-US" sz="2400" dirty="0" smtClean="0"/>
              <a:t>15 .  </a:t>
            </a:r>
            <a:r>
              <a:rPr lang="en-US" sz="2400" dirty="0" err="1" smtClean="0"/>
              <a:t>Persetujuan</a:t>
            </a:r>
            <a:r>
              <a:rPr lang="en-US" sz="2400" dirty="0" smtClean="0"/>
              <a:t> </a:t>
            </a:r>
            <a:r>
              <a:rPr lang="en-US" sz="2400" dirty="0" err="1" smtClean="0"/>
              <a:t>atau</a:t>
            </a:r>
            <a:r>
              <a:rPr lang="en-US" sz="2400" dirty="0" smtClean="0"/>
              <a:t> </a:t>
            </a:r>
            <a:r>
              <a:rPr lang="en-US" sz="2400" dirty="0" err="1" smtClean="0"/>
              <a:t>pernyataan</a:t>
            </a:r>
            <a:r>
              <a:rPr lang="en-US" sz="2400" dirty="0" smtClean="0"/>
              <a:t> </a:t>
            </a:r>
            <a:r>
              <a:rPr lang="en-US" sz="2400" dirty="0" err="1" smtClean="0"/>
              <a:t>tidak</a:t>
            </a:r>
            <a:r>
              <a:rPr lang="en-US" sz="2400" dirty="0" smtClean="0"/>
              <a:t> </a:t>
            </a:r>
            <a:r>
              <a:rPr lang="en-US" sz="2400" dirty="0" err="1" smtClean="0"/>
              <a:t>berkeberatan</a:t>
            </a:r>
            <a:r>
              <a:rPr lang="en-US" sz="2400" dirty="0" smtClean="0"/>
              <a:t> </a:t>
            </a:r>
            <a:r>
              <a:rPr lang="en-US" sz="2400" dirty="0" err="1" smtClean="0"/>
              <a:t>dari</a:t>
            </a:r>
            <a:endParaRPr lang="en-US" sz="2400" dirty="0" smtClean="0"/>
          </a:p>
          <a:p>
            <a:pPr marL="609600" indent="-609600" eaLnBrk="1" hangingPunct="1">
              <a:buFontTx/>
              <a:buNone/>
              <a:defRPr/>
            </a:pPr>
            <a:r>
              <a:rPr lang="en-US" sz="2400" dirty="0" smtClean="0"/>
              <a:t>        </a:t>
            </a:r>
            <a:r>
              <a:rPr lang="en-US" sz="2400" dirty="0" err="1" smtClean="0"/>
              <a:t>pengawas</a:t>
            </a:r>
            <a:r>
              <a:rPr lang="en-US" sz="2400" dirty="0" smtClean="0"/>
              <a:t> </a:t>
            </a:r>
            <a:r>
              <a:rPr lang="en-US" sz="2400" dirty="0" err="1" smtClean="0"/>
              <a:t>pekerjaan</a:t>
            </a:r>
            <a:r>
              <a:rPr lang="id-ID" sz="2400" dirty="0" smtClean="0"/>
              <a:t> (shop drawing harus di-approved  oleh Konsultan pengawas)</a:t>
            </a:r>
            <a:endParaRPr lang="en-US" sz="2400" dirty="0" smtClean="0"/>
          </a:p>
          <a:p>
            <a:pPr marL="609600" indent="-609600" eaLnBrk="1" hangingPunct="1">
              <a:buFontTx/>
              <a:buNone/>
              <a:defRPr/>
            </a:pPr>
            <a:r>
              <a:rPr lang="en-US" sz="2400" b="1" dirty="0" smtClean="0">
                <a:solidFill>
                  <a:srgbClr val="FFFF00"/>
                </a:solidFill>
              </a:rPr>
              <a:t>16.   </a:t>
            </a:r>
            <a:r>
              <a:rPr lang="en-US" sz="2400" b="1" dirty="0" err="1" smtClean="0">
                <a:solidFill>
                  <a:srgbClr val="FFFF00"/>
                </a:solidFill>
              </a:rPr>
              <a:t>Perintah</a:t>
            </a:r>
            <a:r>
              <a:rPr lang="id-ID" sz="2400" b="1" dirty="0" smtClean="0">
                <a:solidFill>
                  <a:srgbClr val="FFFF00"/>
                </a:solidFill>
              </a:rPr>
              <a:t> </a:t>
            </a:r>
            <a:r>
              <a:rPr lang="id-ID" sz="2400" dirty="0" smtClean="0"/>
              <a:t>(Penyedia wajib melaks perintah pengawas pek)</a:t>
            </a:r>
            <a:endParaRPr lang="en-US" sz="2400" dirty="0" smtClean="0"/>
          </a:p>
          <a:p>
            <a:pPr marL="609600" indent="-609600" eaLnBrk="1" hangingPunct="1">
              <a:buFontTx/>
              <a:buNone/>
              <a:defRPr/>
            </a:pPr>
            <a:r>
              <a:rPr lang="en-US" sz="2400" b="1" dirty="0" smtClean="0">
                <a:solidFill>
                  <a:srgbClr val="FFFF00"/>
                </a:solidFill>
              </a:rPr>
              <a:t>17.   </a:t>
            </a:r>
            <a:r>
              <a:rPr lang="en-US" sz="2400" b="1" dirty="0" err="1" smtClean="0">
                <a:solidFill>
                  <a:srgbClr val="FFFF00"/>
                </a:solidFill>
              </a:rPr>
              <a:t>Penemuan</a:t>
            </a:r>
            <a:r>
              <a:rPr lang="en-US" sz="2400" b="1" dirty="0" smtClean="0">
                <a:solidFill>
                  <a:srgbClr val="FFFF00"/>
                </a:solidFill>
              </a:rPr>
              <a:t> – </a:t>
            </a:r>
            <a:r>
              <a:rPr lang="en-US" sz="2400" b="1" dirty="0" err="1" smtClean="0">
                <a:solidFill>
                  <a:srgbClr val="FFFF00"/>
                </a:solidFill>
              </a:rPr>
              <a:t>penemuan</a:t>
            </a:r>
            <a:r>
              <a:rPr lang="id-ID" sz="2400" b="1" dirty="0" smtClean="0">
                <a:solidFill>
                  <a:srgbClr val="FFFF00"/>
                </a:solidFill>
              </a:rPr>
              <a:t> </a:t>
            </a:r>
            <a:r>
              <a:rPr lang="id-ID" sz="2400" dirty="0" smtClean="0"/>
              <a:t>(barang bersejarah)</a:t>
            </a:r>
            <a:endParaRPr lang="en-US" sz="2400" dirty="0" smtClean="0"/>
          </a:p>
          <a:p>
            <a:pPr marL="609600" indent="-609600" eaLnBrk="1" hangingPunct="1">
              <a:buFontTx/>
              <a:buNone/>
              <a:defRPr/>
            </a:pPr>
            <a:r>
              <a:rPr lang="en-US" sz="2400" b="1" dirty="0" smtClean="0">
                <a:solidFill>
                  <a:srgbClr val="FFFF00"/>
                </a:solidFill>
              </a:rPr>
              <a:t>18.   </a:t>
            </a:r>
            <a:r>
              <a:rPr lang="en-US" sz="2400" b="1" dirty="0" err="1" smtClean="0">
                <a:solidFill>
                  <a:srgbClr val="FFFF00"/>
                </a:solidFill>
              </a:rPr>
              <a:t>Akses</a:t>
            </a:r>
            <a:r>
              <a:rPr lang="en-US" sz="2400" b="1" dirty="0" smtClean="0">
                <a:solidFill>
                  <a:srgbClr val="FFFF00"/>
                </a:solidFill>
              </a:rPr>
              <a:t> </a:t>
            </a:r>
            <a:r>
              <a:rPr lang="en-US" sz="2400" b="1" dirty="0" err="1" smtClean="0">
                <a:solidFill>
                  <a:srgbClr val="FFFF00"/>
                </a:solidFill>
              </a:rPr>
              <a:t>ke</a:t>
            </a:r>
            <a:r>
              <a:rPr lang="en-US" sz="2400" b="1" dirty="0" smtClean="0">
                <a:solidFill>
                  <a:srgbClr val="FFFF00"/>
                </a:solidFill>
              </a:rPr>
              <a:t> </a:t>
            </a:r>
            <a:r>
              <a:rPr lang="en-US" sz="2400" b="1" dirty="0" err="1" smtClean="0">
                <a:solidFill>
                  <a:srgbClr val="FFFF00"/>
                </a:solidFill>
              </a:rPr>
              <a:t>Lokasi</a:t>
            </a:r>
            <a:r>
              <a:rPr lang="en-US" sz="2400" b="1" dirty="0" smtClean="0">
                <a:solidFill>
                  <a:srgbClr val="FFFF00"/>
                </a:solidFill>
              </a:rPr>
              <a:t> </a:t>
            </a:r>
            <a:r>
              <a:rPr lang="en-US" sz="2400" b="1" dirty="0" err="1" smtClean="0">
                <a:solidFill>
                  <a:srgbClr val="FFFF00"/>
                </a:solidFill>
              </a:rPr>
              <a:t>kerja</a:t>
            </a:r>
            <a:r>
              <a:rPr lang="id-ID" sz="2400" b="1" dirty="0" smtClean="0">
                <a:solidFill>
                  <a:srgbClr val="FFFF00"/>
                </a:solidFill>
              </a:rPr>
              <a:t> </a:t>
            </a:r>
            <a:r>
              <a:rPr lang="id-ID" sz="2400" dirty="0" smtClean="0"/>
              <a:t>(Penyedia wajib memberikan akses ke lokasi kerja kepada PPK/wakil PPK)</a:t>
            </a:r>
            <a:endParaRPr lang="en-US" sz="2400" dirty="0" smtClean="0"/>
          </a:p>
          <a:p>
            <a:pPr marL="609600" indent="-609600" eaLnBrk="1" hangingPunct="1">
              <a:buFontTx/>
              <a:buNone/>
              <a:defRPr/>
            </a:pPr>
            <a:endParaRPr lang="en-US" sz="2400" dirty="0" smtClean="0"/>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6803" name="Rectangle 3"/>
          <p:cNvSpPr>
            <a:spLocks noGrp="1" noChangeArrowheads="1"/>
          </p:cNvSpPr>
          <p:nvPr>
            <p:ph idx="1"/>
          </p:nvPr>
        </p:nvSpPr>
        <p:spPr>
          <a:xfrm>
            <a:off x="906463" y="1514475"/>
            <a:ext cx="8237537" cy="5175250"/>
          </a:xfrm>
        </p:spPr>
        <p:txBody>
          <a:bodyPr>
            <a:normAutofit fontScale="62500" lnSpcReduction="20000"/>
          </a:bodyPr>
          <a:lstStyle/>
          <a:p>
            <a:pPr marL="0" indent="0" eaLnBrk="1" hangingPunct="1">
              <a:buFontTx/>
              <a:buNone/>
              <a:defRPr/>
            </a:pPr>
            <a:r>
              <a:rPr lang="id-ID" sz="3800" b="1" dirty="0" smtClean="0">
                <a:solidFill>
                  <a:srgbClr val="FFFF00"/>
                </a:solidFill>
              </a:rPr>
              <a:t>B.    </a:t>
            </a:r>
            <a:r>
              <a:rPr lang="en-US" sz="3800" b="1" dirty="0" err="1" smtClean="0">
                <a:solidFill>
                  <a:srgbClr val="FFFF00"/>
                </a:solidFill>
              </a:rPr>
              <a:t>Pelaksanaan</a:t>
            </a:r>
            <a:r>
              <a:rPr lang="en-US" sz="3800" b="1" dirty="0" smtClean="0">
                <a:solidFill>
                  <a:srgbClr val="FFFF00"/>
                </a:solidFill>
              </a:rPr>
              <a:t>, </a:t>
            </a:r>
            <a:r>
              <a:rPr lang="en-US" sz="3800" b="1" dirty="0" err="1" smtClean="0">
                <a:solidFill>
                  <a:srgbClr val="FFFF00"/>
                </a:solidFill>
              </a:rPr>
              <a:t>Penyelesaian</a:t>
            </a:r>
            <a:r>
              <a:rPr lang="en-US" sz="3800" b="1" dirty="0" smtClean="0">
                <a:solidFill>
                  <a:srgbClr val="FFFF00"/>
                </a:solidFill>
              </a:rPr>
              <a:t>, </a:t>
            </a:r>
            <a:r>
              <a:rPr lang="en-US" sz="3800" b="1" dirty="0" err="1" smtClean="0">
                <a:solidFill>
                  <a:srgbClr val="FFFF00"/>
                </a:solidFill>
              </a:rPr>
              <a:t>Adendum</a:t>
            </a:r>
            <a:r>
              <a:rPr lang="en-US" sz="3800" b="1" dirty="0" smtClean="0">
                <a:solidFill>
                  <a:srgbClr val="FFFF00"/>
                </a:solidFill>
              </a:rPr>
              <a:t> </a:t>
            </a:r>
            <a:r>
              <a:rPr lang="en-US" sz="3800" b="1" dirty="0" err="1" smtClean="0">
                <a:solidFill>
                  <a:srgbClr val="FFFF00"/>
                </a:solidFill>
              </a:rPr>
              <a:t>dan</a:t>
            </a:r>
            <a:endParaRPr lang="en-US" sz="3800" b="1" dirty="0" smtClean="0">
              <a:solidFill>
                <a:srgbClr val="FFFF00"/>
              </a:solidFill>
            </a:endParaRPr>
          </a:p>
          <a:p>
            <a:pPr marL="609600" indent="-609600" eaLnBrk="1" hangingPunct="1">
              <a:buFontTx/>
              <a:buNone/>
              <a:defRPr/>
            </a:pPr>
            <a:r>
              <a:rPr lang="en-US" sz="3800" b="1" dirty="0" smtClean="0">
                <a:solidFill>
                  <a:srgbClr val="FFFF00"/>
                </a:solidFill>
              </a:rPr>
              <a:t>       </a:t>
            </a:r>
            <a:r>
              <a:rPr lang="en-US" sz="3800" b="1" dirty="0" err="1" smtClean="0">
                <a:solidFill>
                  <a:srgbClr val="FFFF00"/>
                </a:solidFill>
              </a:rPr>
              <a:t>Pemutusan</a:t>
            </a:r>
            <a:r>
              <a:rPr lang="en-US" sz="3800" b="1" dirty="0" smtClean="0">
                <a:solidFill>
                  <a:srgbClr val="FFFF00"/>
                </a:solidFill>
              </a:rPr>
              <a:t> </a:t>
            </a:r>
            <a:r>
              <a:rPr lang="en-US" sz="3800" b="1" dirty="0" err="1" smtClean="0">
                <a:solidFill>
                  <a:srgbClr val="FFFF00"/>
                </a:solidFill>
              </a:rPr>
              <a:t>Kontrak</a:t>
            </a:r>
            <a:r>
              <a:rPr lang="id-ID" sz="3800" b="1" dirty="0" smtClean="0">
                <a:solidFill>
                  <a:srgbClr val="FFFF00"/>
                </a:solidFill>
              </a:rPr>
              <a:t> </a:t>
            </a:r>
            <a:r>
              <a:rPr lang="id-ID" sz="2400" dirty="0" smtClean="0"/>
              <a:t>(Efektifnya kontrak, perubahan kontrak, </a:t>
            </a:r>
          </a:p>
          <a:p>
            <a:pPr marL="609600" indent="-609600" eaLnBrk="1" hangingPunct="1">
              <a:buFontTx/>
              <a:buNone/>
              <a:defRPr/>
            </a:pPr>
            <a:r>
              <a:rPr lang="id-ID" sz="2400" dirty="0"/>
              <a:t> </a:t>
            </a:r>
            <a:r>
              <a:rPr lang="id-ID" sz="2400" dirty="0" smtClean="0"/>
              <a:t>         adendum kontrak, pemutusan kontrak)</a:t>
            </a:r>
            <a:endParaRPr lang="en-US" sz="2400" dirty="0" smtClean="0"/>
          </a:p>
          <a:p>
            <a:pPr marL="609600" indent="-609600" eaLnBrk="1" hangingPunct="1">
              <a:buFontTx/>
              <a:buNone/>
              <a:defRPr/>
            </a:pPr>
            <a:r>
              <a:rPr lang="en-US" sz="2400" dirty="0" smtClean="0"/>
              <a:t>19 . </a:t>
            </a:r>
            <a:r>
              <a:rPr lang="id-ID" sz="2400" dirty="0" smtClean="0"/>
              <a:t> </a:t>
            </a:r>
            <a:r>
              <a:rPr lang="en-US" sz="2400" dirty="0" smtClean="0"/>
              <a:t> </a:t>
            </a:r>
            <a:r>
              <a:rPr lang="id-ID" sz="2400" dirty="0" smtClean="0"/>
              <a:t> </a:t>
            </a:r>
            <a:r>
              <a:rPr lang="en-US" sz="2400" dirty="0" err="1" smtClean="0"/>
              <a:t>Jadual</a:t>
            </a:r>
            <a:r>
              <a:rPr lang="en-US" sz="2400" dirty="0" smtClean="0"/>
              <a:t>  </a:t>
            </a:r>
            <a:r>
              <a:rPr lang="en-US" sz="2400" dirty="0" err="1" smtClean="0"/>
              <a:t>waktu</a:t>
            </a:r>
            <a:r>
              <a:rPr lang="en-US" sz="2400" dirty="0" smtClean="0"/>
              <a:t> </a:t>
            </a:r>
            <a:r>
              <a:rPr lang="en-US" sz="2400" dirty="0" err="1" smtClean="0"/>
              <a:t>pelaksanaan</a:t>
            </a:r>
            <a:r>
              <a:rPr lang="en-US" sz="2400" dirty="0" smtClean="0"/>
              <a:t> </a:t>
            </a:r>
            <a:r>
              <a:rPr lang="en-US" sz="2400" dirty="0" err="1" smtClean="0"/>
              <a:t>pekerjaan</a:t>
            </a:r>
            <a:endParaRPr lang="id-ID" sz="2400" dirty="0" smtClean="0"/>
          </a:p>
          <a:p>
            <a:pPr marL="609600" indent="-609600" eaLnBrk="1" hangingPunct="1">
              <a:buFontTx/>
              <a:buNone/>
              <a:defRPr/>
            </a:pPr>
            <a:r>
              <a:rPr lang="id-ID" sz="2400" dirty="0"/>
              <a:t> </a:t>
            </a:r>
            <a:r>
              <a:rPr lang="id-ID" sz="2400" dirty="0" smtClean="0"/>
              <a:t>        </a:t>
            </a:r>
            <a:r>
              <a:rPr lang="en-US" sz="2400" dirty="0" smtClean="0"/>
              <a:t> </a:t>
            </a:r>
            <a:r>
              <a:rPr lang="id-ID" sz="2400" dirty="0" smtClean="0"/>
              <a:t>(Efektifnya kontrak, perubahan waktu pelaksanaan)</a:t>
            </a:r>
            <a:endParaRPr lang="en-US" sz="2400" dirty="0" smtClean="0"/>
          </a:p>
          <a:p>
            <a:pPr marL="609600" indent="-609600" eaLnBrk="1" hangingPunct="1">
              <a:buFontTx/>
              <a:buNone/>
              <a:defRPr/>
            </a:pPr>
            <a:endParaRPr lang="en-US" sz="2400" b="1" dirty="0" smtClean="0"/>
          </a:p>
          <a:p>
            <a:pPr marL="609600" indent="-609600" eaLnBrk="1" hangingPunct="1">
              <a:buFontTx/>
              <a:buNone/>
              <a:defRPr/>
            </a:pPr>
            <a:r>
              <a:rPr lang="en-US" sz="3600" b="1" dirty="0" smtClean="0">
                <a:solidFill>
                  <a:srgbClr val="FFFF00"/>
                </a:solidFill>
              </a:rPr>
              <a:t>B1.  </a:t>
            </a:r>
            <a:r>
              <a:rPr lang="en-US" sz="3600" b="1" dirty="0" err="1" smtClean="0">
                <a:solidFill>
                  <a:srgbClr val="FFFF00"/>
                </a:solidFill>
              </a:rPr>
              <a:t>Pelaksanaan</a:t>
            </a:r>
            <a:r>
              <a:rPr lang="en-US" sz="3600" b="1" dirty="0" smtClean="0">
                <a:solidFill>
                  <a:srgbClr val="FFFF00"/>
                </a:solidFill>
              </a:rPr>
              <a:t> </a:t>
            </a:r>
            <a:r>
              <a:rPr lang="en-US" sz="3600" b="1" dirty="0" err="1" smtClean="0">
                <a:solidFill>
                  <a:srgbClr val="FFFF00"/>
                </a:solidFill>
              </a:rPr>
              <a:t>pekerjaan</a:t>
            </a:r>
            <a:r>
              <a:rPr lang="en-US" sz="3600" b="1" dirty="0" smtClean="0">
                <a:solidFill>
                  <a:srgbClr val="FFFF00"/>
                </a:solidFill>
              </a:rPr>
              <a:t> </a:t>
            </a:r>
          </a:p>
          <a:p>
            <a:pPr marL="609600" indent="-609600" eaLnBrk="1" hangingPunct="1">
              <a:buFontTx/>
              <a:buNone/>
              <a:defRPr/>
            </a:pPr>
            <a:r>
              <a:rPr lang="en-US" sz="2400" dirty="0" smtClean="0"/>
              <a:t>20 .  </a:t>
            </a:r>
            <a:r>
              <a:rPr lang="id-ID" sz="2400" dirty="0" smtClean="0"/>
              <a:t>  </a:t>
            </a:r>
            <a:r>
              <a:rPr lang="en-US" sz="2400" dirty="0" err="1" smtClean="0"/>
              <a:t>Penyerahan</a:t>
            </a:r>
            <a:r>
              <a:rPr lang="en-US" sz="2400" dirty="0" smtClean="0"/>
              <a:t> </a:t>
            </a:r>
            <a:r>
              <a:rPr lang="en-US" sz="2400" dirty="0" err="1" smtClean="0"/>
              <a:t>Lokasi</a:t>
            </a:r>
            <a:r>
              <a:rPr lang="en-US" sz="2400" dirty="0" smtClean="0"/>
              <a:t> </a:t>
            </a:r>
            <a:r>
              <a:rPr lang="en-US" sz="2400" dirty="0" err="1" smtClean="0"/>
              <a:t>kerja</a:t>
            </a:r>
            <a:r>
              <a:rPr lang="en-US" sz="2400" dirty="0" smtClean="0"/>
              <a:t> (STO)</a:t>
            </a:r>
          </a:p>
          <a:p>
            <a:pPr marL="609600" indent="-609600" eaLnBrk="1" hangingPunct="1">
              <a:buFontTx/>
              <a:buNone/>
              <a:defRPr/>
            </a:pPr>
            <a:r>
              <a:rPr lang="en-US" sz="2400" dirty="0" smtClean="0"/>
              <a:t>21.   </a:t>
            </a:r>
            <a:r>
              <a:rPr lang="id-ID" sz="2400" dirty="0" smtClean="0"/>
              <a:t>  </a:t>
            </a:r>
            <a:r>
              <a:rPr lang="en-US" sz="2400" dirty="0" err="1" smtClean="0"/>
              <a:t>Surat</a:t>
            </a:r>
            <a:r>
              <a:rPr lang="en-US" sz="2400" dirty="0" smtClean="0"/>
              <a:t> </a:t>
            </a:r>
            <a:r>
              <a:rPr lang="en-US" sz="2400" dirty="0" err="1" smtClean="0"/>
              <a:t>Perintah</a:t>
            </a:r>
            <a:r>
              <a:rPr lang="en-US" sz="2400" dirty="0" smtClean="0"/>
              <a:t> </a:t>
            </a:r>
            <a:r>
              <a:rPr lang="en-US" sz="2400" dirty="0" err="1" smtClean="0"/>
              <a:t>Mulai</a:t>
            </a:r>
            <a:r>
              <a:rPr lang="en-US" sz="2400" dirty="0" smtClean="0"/>
              <a:t> </a:t>
            </a:r>
            <a:r>
              <a:rPr lang="en-US" sz="2400" dirty="0" err="1" smtClean="0"/>
              <a:t>Kerja</a:t>
            </a:r>
            <a:r>
              <a:rPr lang="en-US" sz="2400" dirty="0" smtClean="0"/>
              <a:t> (</a:t>
            </a:r>
            <a:r>
              <a:rPr lang="en-US" sz="2400" dirty="0" err="1" smtClean="0"/>
              <a:t>bagaimana</a:t>
            </a:r>
            <a:r>
              <a:rPr lang="en-US" sz="2400" dirty="0" smtClean="0"/>
              <a:t> </a:t>
            </a:r>
            <a:r>
              <a:rPr lang="en-US" sz="2400" dirty="0" err="1" smtClean="0"/>
              <a:t>dengan</a:t>
            </a:r>
            <a:r>
              <a:rPr lang="en-US" sz="2400" dirty="0" smtClean="0"/>
              <a:t> SPMB ?)</a:t>
            </a:r>
          </a:p>
          <a:p>
            <a:pPr marL="609600" indent="-609600" eaLnBrk="1" hangingPunct="1">
              <a:buFontTx/>
              <a:buNone/>
              <a:defRPr/>
            </a:pPr>
            <a:r>
              <a:rPr lang="en-US" sz="2400" dirty="0" smtClean="0"/>
              <a:t>22 .  </a:t>
            </a:r>
            <a:r>
              <a:rPr lang="id-ID" sz="2400" dirty="0" smtClean="0"/>
              <a:t>  </a:t>
            </a:r>
            <a:r>
              <a:rPr lang="en-US" sz="2400" dirty="0" smtClean="0"/>
              <a:t>Program </a:t>
            </a:r>
            <a:r>
              <a:rPr lang="en-US" sz="2400" dirty="0" err="1" smtClean="0"/>
              <a:t>Mutu</a:t>
            </a:r>
            <a:r>
              <a:rPr lang="en-US" sz="2400" dirty="0" smtClean="0"/>
              <a:t> </a:t>
            </a:r>
            <a:r>
              <a:rPr lang="en-US" sz="2400" dirty="0" smtClean="0">
                <a:solidFill>
                  <a:srgbClr val="FFFF00"/>
                </a:solidFill>
              </a:rPr>
              <a:t>(</a:t>
            </a:r>
            <a:r>
              <a:rPr lang="en-US" sz="2400" dirty="0" err="1" smtClean="0">
                <a:solidFill>
                  <a:srgbClr val="FFFF00"/>
                </a:solidFill>
              </a:rPr>
              <a:t>Informasi</a:t>
            </a:r>
            <a:r>
              <a:rPr lang="en-US" sz="2400" dirty="0" smtClean="0">
                <a:solidFill>
                  <a:srgbClr val="FFFF00"/>
                </a:solidFill>
              </a:rPr>
              <a:t> </a:t>
            </a:r>
            <a:r>
              <a:rPr lang="en-US" sz="2400" dirty="0" err="1" smtClean="0">
                <a:solidFill>
                  <a:srgbClr val="FFFF00"/>
                </a:solidFill>
              </a:rPr>
              <a:t>pekerjaan</a:t>
            </a:r>
            <a:r>
              <a:rPr lang="en-US" sz="2400" dirty="0" smtClean="0">
                <a:solidFill>
                  <a:srgbClr val="FFFF00"/>
                </a:solidFill>
              </a:rPr>
              <a:t>, </a:t>
            </a:r>
            <a:r>
              <a:rPr lang="en-US" sz="2400" dirty="0" err="1" smtClean="0">
                <a:solidFill>
                  <a:srgbClr val="FFFF00"/>
                </a:solidFill>
              </a:rPr>
              <a:t>organisasi</a:t>
            </a:r>
            <a:r>
              <a:rPr lang="en-US" sz="2400" dirty="0" smtClean="0">
                <a:solidFill>
                  <a:srgbClr val="FFFF00"/>
                </a:solidFill>
              </a:rPr>
              <a:t> </a:t>
            </a:r>
            <a:r>
              <a:rPr lang="en-US" sz="2400" dirty="0" err="1" smtClean="0">
                <a:solidFill>
                  <a:srgbClr val="FFFF00"/>
                </a:solidFill>
              </a:rPr>
              <a:t>kerja</a:t>
            </a:r>
            <a:r>
              <a:rPr lang="en-US" sz="2400" dirty="0" smtClean="0">
                <a:solidFill>
                  <a:srgbClr val="FFFF00"/>
                </a:solidFill>
              </a:rPr>
              <a:t>  BU,</a:t>
            </a:r>
          </a:p>
          <a:p>
            <a:pPr marL="609600" indent="-609600" eaLnBrk="1" hangingPunct="1">
              <a:buFontTx/>
              <a:buNone/>
              <a:defRPr/>
            </a:pPr>
            <a:r>
              <a:rPr lang="en-US" sz="2400" dirty="0" smtClean="0">
                <a:solidFill>
                  <a:srgbClr val="FFFF00"/>
                </a:solidFill>
              </a:rPr>
              <a:t>      </a:t>
            </a:r>
            <a:r>
              <a:rPr lang="id-ID" sz="2400" dirty="0" smtClean="0">
                <a:solidFill>
                  <a:srgbClr val="FFFF00"/>
                </a:solidFill>
              </a:rPr>
              <a:t> </a:t>
            </a:r>
            <a:r>
              <a:rPr lang="en-US" sz="2400" dirty="0" smtClean="0">
                <a:solidFill>
                  <a:srgbClr val="FFFF00"/>
                </a:solidFill>
              </a:rPr>
              <a:t> </a:t>
            </a:r>
            <a:r>
              <a:rPr lang="id-ID" sz="2400" dirty="0" smtClean="0">
                <a:solidFill>
                  <a:srgbClr val="FFFF00"/>
                </a:solidFill>
              </a:rPr>
              <a:t> </a:t>
            </a:r>
            <a:r>
              <a:rPr lang="en-US" sz="2400" dirty="0" smtClean="0">
                <a:solidFill>
                  <a:srgbClr val="FFFF00"/>
                </a:solidFill>
              </a:rPr>
              <a:t> </a:t>
            </a:r>
            <a:r>
              <a:rPr lang="en-US" sz="2400" dirty="0" err="1" smtClean="0">
                <a:solidFill>
                  <a:srgbClr val="FFFF00"/>
                </a:solidFill>
              </a:rPr>
              <a:t>jadual</a:t>
            </a:r>
            <a:r>
              <a:rPr lang="en-US" sz="2400" dirty="0" smtClean="0">
                <a:solidFill>
                  <a:srgbClr val="FFFF00"/>
                </a:solidFill>
              </a:rPr>
              <a:t> </a:t>
            </a:r>
            <a:r>
              <a:rPr lang="en-US" sz="2400" dirty="0" err="1" smtClean="0">
                <a:solidFill>
                  <a:srgbClr val="FFFF00"/>
                </a:solidFill>
              </a:rPr>
              <a:t>pelaksanaan</a:t>
            </a:r>
            <a:r>
              <a:rPr lang="en-US" sz="2400" dirty="0" smtClean="0">
                <a:solidFill>
                  <a:srgbClr val="FFFF00"/>
                </a:solidFill>
              </a:rPr>
              <a:t> </a:t>
            </a:r>
            <a:r>
              <a:rPr lang="en-US" sz="2400" dirty="0" err="1" smtClean="0">
                <a:solidFill>
                  <a:srgbClr val="FFFF00"/>
                </a:solidFill>
              </a:rPr>
              <a:t>pek</a:t>
            </a:r>
            <a:r>
              <a:rPr lang="en-US" sz="2400" dirty="0" smtClean="0">
                <a:solidFill>
                  <a:srgbClr val="FFFF00"/>
                </a:solidFill>
              </a:rPr>
              <a:t>, </a:t>
            </a:r>
            <a:r>
              <a:rPr lang="en-US" sz="2400" dirty="0" err="1" smtClean="0">
                <a:solidFill>
                  <a:srgbClr val="FFFF00"/>
                </a:solidFill>
              </a:rPr>
              <a:t>prosedur</a:t>
            </a:r>
            <a:r>
              <a:rPr lang="en-US" sz="2400" dirty="0" smtClean="0">
                <a:solidFill>
                  <a:srgbClr val="FFFF00"/>
                </a:solidFill>
              </a:rPr>
              <a:t> </a:t>
            </a:r>
            <a:r>
              <a:rPr lang="en-US" sz="2400" dirty="0" err="1" smtClean="0">
                <a:solidFill>
                  <a:srgbClr val="FFFF00"/>
                </a:solidFill>
              </a:rPr>
              <a:t>pelaks</a:t>
            </a:r>
            <a:r>
              <a:rPr lang="en-US" sz="2400" dirty="0" smtClean="0">
                <a:solidFill>
                  <a:srgbClr val="FFFF00"/>
                </a:solidFill>
              </a:rPr>
              <a:t>, </a:t>
            </a:r>
            <a:r>
              <a:rPr lang="en-US" sz="2400" dirty="0" err="1" smtClean="0">
                <a:solidFill>
                  <a:srgbClr val="FFFF00"/>
                </a:solidFill>
              </a:rPr>
              <a:t>prosedur</a:t>
            </a:r>
            <a:r>
              <a:rPr lang="en-US" sz="2400" dirty="0" smtClean="0">
                <a:solidFill>
                  <a:srgbClr val="FFFF00"/>
                </a:solidFill>
              </a:rPr>
              <a:t> </a:t>
            </a:r>
            <a:r>
              <a:rPr lang="en-US" sz="2400" dirty="0" err="1" smtClean="0">
                <a:solidFill>
                  <a:srgbClr val="FFFF00"/>
                </a:solidFill>
              </a:rPr>
              <a:t>instruksi</a:t>
            </a:r>
            <a:r>
              <a:rPr lang="en-US" sz="2400" dirty="0" smtClean="0">
                <a:solidFill>
                  <a:srgbClr val="FFFF00"/>
                </a:solidFill>
              </a:rPr>
              <a:t> </a:t>
            </a:r>
            <a:r>
              <a:rPr lang="en-US" sz="2400" dirty="0" err="1" smtClean="0">
                <a:solidFill>
                  <a:srgbClr val="FFFF00"/>
                </a:solidFill>
              </a:rPr>
              <a:t>kerja</a:t>
            </a:r>
            <a:r>
              <a:rPr lang="en-US" sz="2400" dirty="0" smtClean="0">
                <a:solidFill>
                  <a:srgbClr val="FFFF00"/>
                </a:solidFill>
              </a:rPr>
              <a:t>,</a:t>
            </a:r>
            <a:r>
              <a:rPr lang="id-ID" sz="2400" dirty="0" smtClean="0">
                <a:solidFill>
                  <a:srgbClr val="FFFF00"/>
                </a:solidFill>
              </a:rPr>
              <a:t> </a:t>
            </a:r>
            <a:r>
              <a:rPr lang="en-US" sz="2400" dirty="0" err="1" smtClean="0">
                <a:solidFill>
                  <a:srgbClr val="FFFF00"/>
                </a:solidFill>
              </a:rPr>
              <a:t>pelaksana</a:t>
            </a:r>
            <a:r>
              <a:rPr lang="en-US" sz="2400" dirty="0" smtClean="0">
                <a:solidFill>
                  <a:srgbClr val="FFFF00"/>
                </a:solidFill>
              </a:rPr>
              <a:t> </a:t>
            </a:r>
            <a:r>
              <a:rPr lang="en-US" sz="2400" dirty="0" err="1" smtClean="0">
                <a:solidFill>
                  <a:srgbClr val="FFFF00"/>
                </a:solidFill>
              </a:rPr>
              <a:t>pekerjaan</a:t>
            </a:r>
            <a:r>
              <a:rPr lang="en-US" sz="2400" dirty="0" smtClean="0">
                <a:solidFill>
                  <a:srgbClr val="FFFF00"/>
                </a:solidFill>
              </a:rPr>
              <a:t>)</a:t>
            </a:r>
            <a:endParaRPr lang="id-ID" sz="2400" dirty="0" smtClean="0">
              <a:solidFill>
                <a:srgbClr val="FFFF00"/>
              </a:solidFill>
            </a:endParaRPr>
          </a:p>
          <a:p>
            <a:pPr marL="0" indent="0" eaLnBrk="1" hangingPunct="1">
              <a:buFontTx/>
              <a:buNone/>
              <a:defRPr/>
            </a:pPr>
            <a:r>
              <a:rPr lang="id-ID" sz="2400" i="1" dirty="0" smtClean="0">
                <a:solidFill>
                  <a:srgbClr val="FFFF00"/>
                </a:solidFill>
              </a:rPr>
              <a:t>23.    Program keselamatan dan Kesehatan Kerja (K3)</a:t>
            </a:r>
          </a:p>
          <a:p>
            <a:pPr marL="0" indent="0" eaLnBrk="1" hangingPunct="1">
              <a:buFontTx/>
              <a:buNone/>
              <a:defRPr/>
            </a:pPr>
            <a:r>
              <a:rPr lang="id-ID" sz="2400" i="1" dirty="0">
                <a:solidFill>
                  <a:srgbClr val="FFFF00"/>
                </a:solidFill>
              </a:rPr>
              <a:t> </a:t>
            </a:r>
            <a:r>
              <a:rPr lang="id-ID" sz="2400" i="1" dirty="0" smtClean="0">
                <a:solidFill>
                  <a:srgbClr val="FFFF00"/>
                </a:solidFill>
              </a:rPr>
              <a:t>         </a:t>
            </a:r>
            <a:r>
              <a:rPr lang="id-ID" sz="2400" i="1" dirty="0" smtClean="0"/>
              <a:t>(Program K3 diserahkan pada Rapat Persiapan Lapangan)</a:t>
            </a:r>
            <a:endParaRPr lang="en-US" sz="2400" i="1" dirty="0" smtClean="0"/>
          </a:p>
          <a:p>
            <a:pPr marL="609600" indent="-609600" eaLnBrk="1" hangingPunct="1">
              <a:buFontTx/>
              <a:buNone/>
              <a:defRPr/>
            </a:pPr>
            <a:r>
              <a:rPr lang="en-US" sz="2400" dirty="0" smtClean="0"/>
              <a:t>2</a:t>
            </a:r>
            <a:r>
              <a:rPr lang="id-ID" sz="2400" dirty="0" smtClean="0"/>
              <a:t>4</a:t>
            </a:r>
            <a:r>
              <a:rPr lang="en-US" sz="2400" dirty="0" smtClean="0"/>
              <a:t>.  </a:t>
            </a:r>
            <a:r>
              <a:rPr lang="id-ID" sz="2400" dirty="0" smtClean="0"/>
              <a:t> </a:t>
            </a:r>
            <a:r>
              <a:rPr lang="en-US" sz="2400" dirty="0" smtClean="0"/>
              <a:t> </a:t>
            </a:r>
            <a:r>
              <a:rPr lang="id-ID" sz="2400" dirty="0" smtClean="0"/>
              <a:t> </a:t>
            </a:r>
            <a:r>
              <a:rPr lang="en-US" sz="2400" dirty="0" err="1" smtClean="0"/>
              <a:t>Rapat</a:t>
            </a:r>
            <a:r>
              <a:rPr lang="en-US" sz="2400" dirty="0" smtClean="0"/>
              <a:t> </a:t>
            </a:r>
            <a:r>
              <a:rPr lang="en-US" sz="2400" dirty="0" err="1" smtClean="0"/>
              <a:t>Persiapan</a:t>
            </a:r>
            <a:r>
              <a:rPr lang="en-US" sz="2400" dirty="0" smtClean="0"/>
              <a:t> </a:t>
            </a:r>
            <a:r>
              <a:rPr lang="en-US" sz="2400" dirty="0" err="1" smtClean="0"/>
              <a:t>Pelaksanaan</a:t>
            </a:r>
            <a:r>
              <a:rPr lang="en-US" sz="2400" dirty="0" smtClean="0"/>
              <a:t> </a:t>
            </a:r>
            <a:r>
              <a:rPr lang="en-US" sz="2400" dirty="0" err="1" smtClean="0"/>
              <a:t>Kontrak</a:t>
            </a:r>
            <a:r>
              <a:rPr lang="en-US" sz="2400" dirty="0" smtClean="0"/>
              <a:t> </a:t>
            </a:r>
            <a:r>
              <a:rPr lang="id-ID" sz="2400" dirty="0" smtClean="0"/>
              <a:t>(PCM)</a:t>
            </a:r>
            <a:endParaRPr lang="en-US" sz="2400" dirty="0" smtClean="0"/>
          </a:p>
          <a:p>
            <a:pPr marL="609600" indent="-609600" eaLnBrk="1" hangingPunct="1">
              <a:buFontTx/>
              <a:buNone/>
              <a:defRPr/>
            </a:pPr>
            <a:r>
              <a:rPr lang="en-US" sz="2400" dirty="0" smtClean="0"/>
              <a:t>       </a:t>
            </a:r>
          </a:p>
          <a:p>
            <a:pPr marL="609600" indent="-609600" eaLnBrk="1" hangingPunct="1">
              <a:buFontTx/>
              <a:buNone/>
              <a:defRPr/>
            </a:pPr>
            <a:endParaRPr lang="en-US" sz="2400" b="1" dirty="0" smtClean="0">
              <a:solidFill>
                <a:srgbClr val="FFFF00"/>
              </a:solidFill>
            </a:endParaRPr>
          </a:p>
          <a:p>
            <a:pPr marL="609600" indent="-609600" eaLnBrk="1" hangingPunct="1">
              <a:buFontTx/>
              <a:buNone/>
              <a:defRPr/>
            </a:pPr>
            <a:endParaRPr lang="en-US" sz="2400" b="1" dirty="0" smtClean="0">
              <a:solidFill>
                <a:srgbClr val="FFFF00"/>
              </a:solidFill>
            </a:endParaRPr>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idx="4294967295"/>
          </p:nvPr>
        </p:nvSpPr>
        <p:spPr>
          <a:xfrm>
            <a:off x="609600" y="1828800"/>
            <a:ext cx="8382000" cy="3657600"/>
          </a:xfrm>
        </p:spPr>
        <p:txBody>
          <a:bodyPr/>
          <a:lstStyle/>
          <a:p>
            <a:pPr algn="l" eaLnBrk="1" hangingPunct="1">
              <a:defRPr/>
            </a:pPr>
            <a:r>
              <a:rPr lang="en-US" sz="4000" b="1" dirty="0" smtClean="0">
                <a:solidFill>
                  <a:schemeClr val="accent4">
                    <a:lumMod val="50000"/>
                  </a:schemeClr>
                </a:solidFill>
                <a:effectLst>
                  <a:outerShdw blurRad="38100" dist="38100" dir="2700000" algn="tl">
                    <a:srgbClr val="C0C0C0"/>
                  </a:outerShdw>
                </a:effectLst>
              </a:rPr>
              <a:t>PENGERTIAN </a:t>
            </a:r>
            <a:r>
              <a:rPr lang="en-US" sz="4000" i="1" dirty="0" err="1" smtClean="0">
                <a:solidFill>
                  <a:schemeClr val="accent4">
                    <a:lumMod val="50000"/>
                  </a:schemeClr>
                </a:solidFill>
                <a:effectLst>
                  <a:outerShdw blurRad="38100" dist="38100" dir="2700000" algn="tl">
                    <a:srgbClr val="C0C0C0"/>
                  </a:outerShdw>
                </a:effectLst>
              </a:rPr>
              <a:t>ttg</a:t>
            </a:r>
            <a:r>
              <a:rPr lang="en-US" sz="4000" i="1" dirty="0" smtClean="0">
                <a:solidFill>
                  <a:schemeClr val="accent4">
                    <a:lumMod val="50000"/>
                  </a:schemeClr>
                </a:solidFill>
                <a:effectLst>
                  <a:outerShdw blurRad="38100" dist="38100" dir="2700000" algn="tl">
                    <a:srgbClr val="C0C0C0"/>
                  </a:outerShdw>
                </a:effectLst>
              </a:rPr>
              <a:t> </a:t>
            </a:r>
            <a:r>
              <a:rPr lang="en-US" sz="4000" b="1" dirty="0" smtClean="0">
                <a:solidFill>
                  <a:schemeClr val="accent4">
                    <a:lumMod val="50000"/>
                  </a:schemeClr>
                </a:solidFill>
                <a:effectLst>
                  <a:outerShdw blurRad="38100" dist="38100" dir="2700000" algn="tl">
                    <a:srgbClr val="C0C0C0"/>
                  </a:outerShdw>
                </a:effectLst>
              </a:rPr>
              <a:t>PENDAPAT</a:t>
            </a:r>
            <a:br>
              <a:rPr lang="en-US" sz="4000" b="1" dirty="0" smtClean="0">
                <a:solidFill>
                  <a:schemeClr val="accent4">
                    <a:lumMod val="50000"/>
                  </a:schemeClr>
                </a:solidFill>
                <a:effectLst>
                  <a:outerShdw blurRad="38100" dist="38100" dir="2700000" algn="tl">
                    <a:srgbClr val="C0C0C0"/>
                  </a:outerShdw>
                </a:effectLst>
              </a:rPr>
            </a:br>
            <a:r>
              <a:rPr lang="en-US" sz="4000" b="1" dirty="0" smtClean="0">
                <a:solidFill>
                  <a:schemeClr val="accent4">
                    <a:lumMod val="50000"/>
                  </a:schemeClr>
                </a:solidFill>
                <a:effectLst>
                  <a:outerShdw blurRad="38100" dist="38100" dir="2700000" algn="tl">
                    <a:srgbClr val="C0C0C0"/>
                  </a:outerShdw>
                </a:effectLst>
              </a:rPr>
              <a:t>AHLI HUKUM KONTRAK (AHK)</a:t>
            </a:r>
            <a:br>
              <a:rPr lang="en-US" sz="4000" b="1" dirty="0" smtClean="0">
                <a:solidFill>
                  <a:schemeClr val="accent4">
                    <a:lumMod val="50000"/>
                  </a:schemeClr>
                </a:solidFill>
                <a:effectLst>
                  <a:outerShdw blurRad="38100" dist="38100" dir="2700000" algn="tl">
                    <a:srgbClr val="C0C0C0"/>
                  </a:outerShdw>
                </a:effectLst>
              </a:rPr>
            </a:br>
            <a:r>
              <a:rPr lang="en-US" sz="4000" b="1" dirty="0" smtClean="0">
                <a:solidFill>
                  <a:schemeClr val="accent4">
                    <a:lumMod val="50000"/>
                  </a:schemeClr>
                </a:solidFill>
                <a:effectLst>
                  <a:outerShdw blurRad="38100" dist="38100" dir="2700000" algn="tl">
                    <a:srgbClr val="C0C0C0"/>
                  </a:outerShdw>
                </a:effectLst>
              </a:rPr>
              <a:t/>
            </a:r>
            <a:br>
              <a:rPr lang="en-US" sz="4000" b="1" dirty="0" smtClean="0">
                <a:solidFill>
                  <a:schemeClr val="accent4">
                    <a:lumMod val="50000"/>
                  </a:schemeClr>
                </a:solidFill>
                <a:effectLst>
                  <a:outerShdw blurRad="38100" dist="38100" dir="2700000" algn="tl">
                    <a:srgbClr val="C0C0C0"/>
                  </a:outerShdw>
                </a:effectLst>
              </a:rPr>
            </a:br>
            <a:r>
              <a:rPr lang="en-US" sz="3200" i="1" dirty="0" smtClean="0">
                <a:solidFill>
                  <a:schemeClr val="accent4">
                    <a:lumMod val="50000"/>
                  </a:schemeClr>
                </a:solidFill>
                <a:effectLst>
                  <a:outerShdw blurRad="38100" dist="38100" dir="2700000" algn="tl">
                    <a:srgbClr val="C0C0C0"/>
                  </a:outerShdw>
                </a:effectLst>
              </a:rPr>
              <a:t>1.  AHK </a:t>
            </a:r>
            <a:r>
              <a:rPr lang="en-US" sz="3200" i="1" dirty="0" err="1" smtClean="0">
                <a:solidFill>
                  <a:schemeClr val="accent4">
                    <a:lumMod val="50000"/>
                  </a:schemeClr>
                </a:solidFill>
                <a:effectLst>
                  <a:outerShdw blurRad="38100" dist="38100" dir="2700000" algn="tl">
                    <a:srgbClr val="C0C0C0"/>
                  </a:outerShdw>
                </a:effectLst>
              </a:rPr>
              <a:t>memeriksa</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seluruh</a:t>
            </a:r>
            <a:r>
              <a:rPr lang="en-US" sz="3200" i="1" dirty="0" smtClean="0">
                <a:solidFill>
                  <a:schemeClr val="accent4">
                    <a:lumMod val="50000"/>
                  </a:schemeClr>
                </a:solidFill>
                <a:effectLst>
                  <a:outerShdw blurRad="38100" dist="38100" dir="2700000" algn="tl">
                    <a:srgbClr val="C0C0C0"/>
                  </a:outerShdw>
                </a:effectLst>
              </a:rPr>
              <a:t> ketentuan2 </a:t>
            </a:r>
            <a:br>
              <a:rPr lang="en-US" sz="3200" i="1" dirty="0" smtClean="0">
                <a:solidFill>
                  <a:schemeClr val="accent4">
                    <a:lumMod val="50000"/>
                  </a:schemeClr>
                </a:solidFill>
                <a:effectLst>
                  <a:outerShdw blurRad="38100" dist="38100" dir="2700000" algn="tl">
                    <a:srgbClr val="C0C0C0"/>
                  </a:outerShdw>
                </a:effectLst>
              </a:rPr>
            </a:b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dalam</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konsep</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dokumen</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kontrak</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dan</a:t>
            </a:r>
            <a:r>
              <a:rPr lang="en-US" sz="3200" i="1" dirty="0" smtClean="0">
                <a:solidFill>
                  <a:schemeClr val="accent4">
                    <a:lumMod val="50000"/>
                  </a:schemeClr>
                </a:solidFill>
                <a:effectLst>
                  <a:outerShdw blurRad="38100" dist="38100" dir="2700000" algn="tl">
                    <a:srgbClr val="C0C0C0"/>
                  </a:outerShdw>
                </a:effectLst>
              </a:rPr>
              <a:t> </a:t>
            </a:r>
            <a:br>
              <a:rPr lang="en-US" sz="3200" i="1" dirty="0" smtClean="0">
                <a:solidFill>
                  <a:schemeClr val="accent4">
                    <a:lumMod val="50000"/>
                  </a:schemeClr>
                </a:solidFill>
                <a:effectLst>
                  <a:outerShdw blurRad="38100" dist="38100" dir="2700000" algn="tl">
                    <a:srgbClr val="C0C0C0"/>
                  </a:outerShdw>
                </a:effectLst>
              </a:rPr>
            </a:br>
            <a:r>
              <a:rPr lang="en-US" sz="3200" i="1" dirty="0" smtClean="0">
                <a:solidFill>
                  <a:schemeClr val="accent4">
                    <a:lumMod val="50000"/>
                  </a:schemeClr>
                </a:solidFill>
                <a:effectLst>
                  <a:outerShdw blurRad="38100" dist="38100" dir="2700000" algn="tl">
                    <a:srgbClr val="C0C0C0"/>
                  </a:outerShdw>
                </a:effectLst>
              </a:rPr>
              <a:t>     </a:t>
            </a:r>
            <a:r>
              <a:rPr lang="en-US" sz="3200" b="1" i="1" dirty="0" err="1" smtClean="0">
                <a:solidFill>
                  <a:srgbClr val="0000CC"/>
                </a:solidFill>
                <a:effectLst>
                  <a:outerShdw blurRad="38100" dist="38100" dir="2700000" algn="tl">
                    <a:srgbClr val="C0C0C0"/>
                  </a:outerShdw>
                </a:effectLst>
              </a:rPr>
              <a:t>memberikan</a:t>
            </a:r>
            <a:r>
              <a:rPr lang="en-US" sz="3200" b="1" i="1" dirty="0" smtClean="0">
                <a:solidFill>
                  <a:srgbClr val="0000CC"/>
                </a:solidFill>
                <a:effectLst>
                  <a:outerShdw blurRad="38100" dist="38100" dir="2700000" algn="tl">
                    <a:srgbClr val="C0C0C0"/>
                  </a:outerShdw>
                </a:effectLst>
              </a:rPr>
              <a:t> </a:t>
            </a:r>
            <a:r>
              <a:rPr lang="en-US" sz="3200" b="1" i="1" dirty="0" err="1" smtClean="0">
                <a:solidFill>
                  <a:srgbClr val="0000CC"/>
                </a:solidFill>
                <a:effectLst>
                  <a:outerShdw blurRad="38100" dist="38100" dir="2700000" algn="tl">
                    <a:srgbClr val="C0C0C0"/>
                  </a:outerShdw>
                </a:effectLst>
              </a:rPr>
              <a:t>pendapat</a:t>
            </a:r>
            <a:r>
              <a:rPr lang="en-US" sz="3200" b="1" i="1" dirty="0" smtClean="0">
                <a:solidFill>
                  <a:srgbClr val="0000CC"/>
                </a:solidFill>
                <a:effectLst>
                  <a:outerShdw blurRad="38100" dist="38100" dir="2700000" algn="tl">
                    <a:srgbClr val="C0C0C0"/>
                  </a:outerShdw>
                </a:effectLst>
              </a:rPr>
              <a:t> &amp; saran </a:t>
            </a:r>
            <a:r>
              <a:rPr lang="en-US" sz="3200" b="1" i="1" dirty="0" err="1" smtClean="0">
                <a:solidFill>
                  <a:srgbClr val="0000CC"/>
                </a:solidFill>
                <a:effectLst>
                  <a:outerShdw blurRad="38100" dist="38100" dir="2700000" algn="tl">
                    <a:srgbClr val="C0C0C0"/>
                  </a:outerShdw>
                </a:effectLst>
              </a:rPr>
              <a:t>usulan</a:t>
            </a:r>
            <a:r>
              <a:rPr lang="en-US" sz="3200" b="1" i="1" dirty="0" smtClean="0">
                <a:solidFill>
                  <a:srgbClr val="0000CC"/>
                </a:solidFill>
                <a:effectLst>
                  <a:outerShdw blurRad="38100" dist="38100" dir="2700000" algn="tl">
                    <a:srgbClr val="C0C0C0"/>
                  </a:outerShdw>
                </a:effectLst>
              </a:rPr>
              <a:t> </a:t>
            </a:r>
            <a:br>
              <a:rPr lang="en-US" sz="3200" b="1" i="1" dirty="0" smtClean="0">
                <a:solidFill>
                  <a:srgbClr val="0000CC"/>
                </a:solidFill>
                <a:effectLst>
                  <a:outerShdw blurRad="38100" dist="38100" dir="2700000" algn="tl">
                    <a:srgbClr val="C0C0C0"/>
                  </a:outerShdw>
                </a:effectLst>
              </a:rPr>
            </a:br>
            <a:r>
              <a:rPr lang="en-US" sz="3200" b="1" i="1" dirty="0" smtClean="0">
                <a:solidFill>
                  <a:srgbClr val="0000CC"/>
                </a:solidFill>
                <a:effectLst>
                  <a:outerShdw blurRad="38100" dist="38100" dir="2700000" algn="tl">
                    <a:srgbClr val="C0C0C0"/>
                  </a:outerShdw>
                </a:effectLst>
              </a:rPr>
              <a:t>     </a:t>
            </a:r>
            <a:r>
              <a:rPr lang="en-US" sz="3200" b="1" i="1" dirty="0" err="1" smtClean="0">
                <a:solidFill>
                  <a:srgbClr val="0000CC"/>
                </a:solidFill>
                <a:effectLst>
                  <a:outerShdw blurRad="38100" dist="38100" dir="2700000" algn="tl">
                    <a:srgbClr val="C0C0C0"/>
                  </a:outerShdw>
                </a:effectLst>
              </a:rPr>
              <a:t>perubahan</a:t>
            </a:r>
            <a:r>
              <a:rPr lang="en-US" sz="3200" b="1" i="1" dirty="0" smtClean="0">
                <a:solidFill>
                  <a:srgbClr val="0000CC"/>
                </a:solidFill>
                <a:effectLst>
                  <a:outerShdw blurRad="38100" dist="38100" dir="2700000" algn="tl">
                    <a:srgbClr val="C0C0C0"/>
                  </a:outerShdw>
                </a:effectLst>
              </a:rPr>
              <a:t> / </a:t>
            </a:r>
            <a:r>
              <a:rPr lang="en-US" sz="3200" b="1" i="1" dirty="0" err="1" smtClean="0">
                <a:solidFill>
                  <a:srgbClr val="0000CC"/>
                </a:solidFill>
                <a:effectLst>
                  <a:outerShdw blurRad="38100" dist="38100" dir="2700000" algn="tl">
                    <a:srgbClr val="C0C0C0"/>
                  </a:outerShdw>
                </a:effectLst>
              </a:rPr>
              <a:t>perbaikan</a:t>
            </a:r>
            <a:r>
              <a:rPr lang="en-US" sz="3200" b="1" i="1" dirty="0" smtClean="0">
                <a:solidFill>
                  <a:srgbClr val="0000CC"/>
                </a:solidFill>
                <a:effectLst>
                  <a:outerShdw blurRad="38100" dist="38100" dir="2700000" algn="tl">
                    <a:srgbClr val="C0C0C0"/>
                  </a:outerShdw>
                </a:effectLst>
              </a:rPr>
              <a:t> </a:t>
            </a:r>
            <a:r>
              <a:rPr lang="en-US" sz="3200" b="1" i="1" dirty="0" err="1" smtClean="0">
                <a:solidFill>
                  <a:srgbClr val="0000CC"/>
                </a:solidFill>
                <a:effectLst>
                  <a:outerShdw blurRad="38100" dist="38100" dir="2700000" algn="tl">
                    <a:srgbClr val="C0C0C0"/>
                  </a:outerShdw>
                </a:effectLst>
              </a:rPr>
              <a:t>atas</a:t>
            </a:r>
            <a:r>
              <a:rPr lang="en-US" sz="3200" b="1" i="1" dirty="0" smtClean="0">
                <a:solidFill>
                  <a:srgbClr val="0000CC"/>
                </a:solidFill>
                <a:effectLst>
                  <a:outerShdw blurRad="38100" dist="38100" dir="2700000" algn="tl">
                    <a:srgbClr val="C0C0C0"/>
                  </a:outerShdw>
                </a:effectLst>
              </a:rPr>
              <a:t> </a:t>
            </a:r>
            <a:r>
              <a:rPr lang="en-US" sz="3200" b="1" i="1" dirty="0" err="1" smtClean="0">
                <a:solidFill>
                  <a:srgbClr val="0000CC"/>
                </a:solidFill>
                <a:effectLst>
                  <a:outerShdw blurRad="38100" dist="38100" dir="2700000" algn="tl">
                    <a:srgbClr val="C0C0C0"/>
                  </a:outerShdw>
                </a:effectLst>
              </a:rPr>
              <a:t>ketentuan</a:t>
            </a:r>
            <a:r>
              <a:rPr lang="en-US" sz="3200" b="1" i="1" dirty="0" smtClean="0">
                <a:solidFill>
                  <a:srgbClr val="0000CC"/>
                </a:solidFill>
                <a:effectLst>
                  <a:outerShdw blurRad="38100" dist="38100" dir="2700000" algn="tl">
                    <a:srgbClr val="C0C0C0"/>
                  </a:outerShdw>
                </a:effectLst>
              </a:rPr>
              <a:t> </a:t>
            </a:r>
            <a:br>
              <a:rPr lang="en-US" sz="3200" b="1" i="1" dirty="0" smtClean="0">
                <a:solidFill>
                  <a:srgbClr val="0000CC"/>
                </a:solidFill>
                <a:effectLst>
                  <a:outerShdw blurRad="38100" dist="38100" dir="2700000" algn="tl">
                    <a:srgbClr val="C0C0C0"/>
                  </a:outerShdw>
                </a:effectLst>
              </a:rPr>
            </a:br>
            <a:r>
              <a:rPr lang="en-US" sz="3200" b="1" i="1" dirty="0" smtClean="0">
                <a:solidFill>
                  <a:srgbClr val="0000CC"/>
                </a:solidFill>
                <a:effectLst>
                  <a:outerShdw blurRad="38100" dist="38100" dir="2700000" algn="tl">
                    <a:srgbClr val="C0C0C0"/>
                  </a:outerShdw>
                </a:effectLst>
              </a:rPr>
              <a:t>     yang </a:t>
            </a:r>
            <a:r>
              <a:rPr lang="en-US" sz="3200" b="1" i="1" dirty="0" err="1" smtClean="0">
                <a:solidFill>
                  <a:srgbClr val="0000CC"/>
                </a:solidFill>
                <a:effectLst>
                  <a:outerShdw blurRad="38100" dist="38100" dir="2700000" algn="tl">
                    <a:srgbClr val="C0C0C0"/>
                  </a:outerShdw>
                </a:effectLst>
              </a:rPr>
              <a:t>keliru</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dalam</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upaya</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mengurangi</a:t>
            </a:r>
            <a:r>
              <a:rPr lang="en-US" sz="3200" i="1" dirty="0" smtClean="0">
                <a:solidFill>
                  <a:schemeClr val="accent4">
                    <a:lumMod val="50000"/>
                  </a:schemeClr>
                </a:solidFill>
                <a:effectLst>
                  <a:outerShdw blurRad="38100" dist="38100" dir="2700000" algn="tl">
                    <a:srgbClr val="C0C0C0"/>
                  </a:outerShdw>
                </a:effectLst>
              </a:rPr>
              <a:t> </a:t>
            </a:r>
            <a:br>
              <a:rPr lang="en-US" sz="3200" i="1" dirty="0" smtClean="0">
                <a:solidFill>
                  <a:schemeClr val="accent4">
                    <a:lumMod val="50000"/>
                  </a:schemeClr>
                </a:solidFill>
                <a:effectLst>
                  <a:outerShdw blurRad="38100" dist="38100" dir="2700000" algn="tl">
                    <a:srgbClr val="C0C0C0"/>
                  </a:outerShdw>
                </a:effectLst>
              </a:rPr>
            </a:b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timbulnya</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klaim</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akibat</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lemahnya</a:t>
            </a:r>
            <a:r>
              <a:rPr lang="en-US" sz="3200" i="1" dirty="0" smtClean="0">
                <a:solidFill>
                  <a:schemeClr val="accent4">
                    <a:lumMod val="50000"/>
                  </a:schemeClr>
                </a:solidFill>
                <a:effectLst>
                  <a:outerShdw blurRad="38100" dist="38100" dir="2700000" algn="tl">
                    <a:srgbClr val="C0C0C0"/>
                  </a:outerShdw>
                </a:effectLst>
              </a:rPr>
              <a:t> SDM </a:t>
            </a:r>
            <a:br>
              <a:rPr lang="en-US" sz="3200" i="1" dirty="0" smtClean="0">
                <a:solidFill>
                  <a:schemeClr val="accent4">
                    <a:lumMod val="50000"/>
                  </a:schemeClr>
                </a:solidFill>
                <a:effectLst>
                  <a:outerShdw blurRad="38100" dist="38100" dir="2700000" algn="tl">
                    <a:srgbClr val="C0C0C0"/>
                  </a:outerShdw>
                </a:effectLst>
              </a:rPr>
            </a:br>
            <a:r>
              <a:rPr lang="en-US" sz="3200" i="1" dirty="0" smtClean="0">
                <a:solidFill>
                  <a:schemeClr val="accent4">
                    <a:lumMod val="50000"/>
                  </a:schemeClr>
                </a:solidFill>
                <a:effectLst>
                  <a:outerShdw blurRad="38100" dist="38100" dir="2700000" algn="tl">
                    <a:srgbClr val="C0C0C0"/>
                  </a:outerShdw>
                </a:effectLst>
              </a:rPr>
              <a:t>2.  </a:t>
            </a:r>
            <a:r>
              <a:rPr lang="en-US" sz="3200" i="1" dirty="0" err="1" smtClean="0">
                <a:solidFill>
                  <a:schemeClr val="accent4">
                    <a:lumMod val="50000"/>
                  </a:schemeClr>
                </a:solidFill>
                <a:effectLst>
                  <a:outerShdw blurRad="38100" dist="38100" dir="2700000" algn="tl">
                    <a:srgbClr val="C0C0C0"/>
                  </a:outerShdw>
                </a:effectLst>
              </a:rPr>
              <a:t>Keputusan</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akhir</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tetap</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berada</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ditangan</a:t>
            </a:r>
            <a:r>
              <a:rPr lang="en-US" sz="3200" i="1" dirty="0" smtClean="0">
                <a:solidFill>
                  <a:schemeClr val="accent4">
                    <a:lumMod val="50000"/>
                  </a:schemeClr>
                </a:solidFill>
                <a:effectLst>
                  <a:outerShdw blurRad="38100" dist="38100" dir="2700000" algn="tl">
                    <a:srgbClr val="C0C0C0"/>
                  </a:outerShdw>
                </a:effectLst>
              </a:rPr>
              <a:t> </a:t>
            </a:r>
            <a:br>
              <a:rPr lang="en-US" sz="3200" i="1" dirty="0" smtClean="0">
                <a:solidFill>
                  <a:schemeClr val="accent4">
                    <a:lumMod val="50000"/>
                  </a:schemeClr>
                </a:solidFill>
                <a:effectLst>
                  <a:outerShdw blurRad="38100" dist="38100" dir="2700000" algn="tl">
                    <a:srgbClr val="C0C0C0"/>
                  </a:outerShdw>
                </a:effectLst>
              </a:rPr>
            </a:br>
            <a:r>
              <a:rPr lang="en-US" sz="3200" i="1" dirty="0" smtClean="0">
                <a:solidFill>
                  <a:schemeClr val="accent4">
                    <a:lumMod val="50000"/>
                  </a:schemeClr>
                </a:solidFill>
                <a:effectLst>
                  <a:outerShdw blurRad="38100" dist="38100" dir="2700000" algn="tl">
                    <a:srgbClr val="C0C0C0"/>
                  </a:outerShdw>
                </a:effectLst>
              </a:rPr>
              <a:t>     PPK / </a:t>
            </a:r>
            <a:r>
              <a:rPr lang="en-US" sz="3200" i="1" dirty="0" err="1" smtClean="0">
                <a:solidFill>
                  <a:schemeClr val="accent4">
                    <a:lumMod val="50000"/>
                  </a:schemeClr>
                </a:solidFill>
                <a:effectLst>
                  <a:outerShdw blurRad="38100" dist="38100" dir="2700000" algn="tl">
                    <a:srgbClr val="C0C0C0"/>
                  </a:outerShdw>
                </a:effectLst>
              </a:rPr>
              <a:t>Satker</a:t>
            </a:r>
            <a:r>
              <a:rPr lang="en-US" sz="3200" i="1" dirty="0" smtClean="0">
                <a:solidFill>
                  <a:schemeClr val="accent4">
                    <a:lumMod val="50000"/>
                  </a:schemeClr>
                </a:solidFill>
                <a:effectLst>
                  <a:outerShdw blurRad="38100" dist="38100" dir="2700000" algn="tl">
                    <a:srgbClr val="C0C0C0"/>
                  </a:outerShdw>
                </a:effectLst>
              </a:rPr>
              <a:t> </a:t>
            </a:r>
            <a:r>
              <a:rPr lang="en-US" sz="3200" i="1" dirty="0" err="1" smtClean="0">
                <a:solidFill>
                  <a:schemeClr val="accent4">
                    <a:lumMod val="50000"/>
                  </a:schemeClr>
                </a:solidFill>
                <a:effectLst>
                  <a:outerShdw blurRad="38100" dist="38100" dir="2700000" algn="tl">
                    <a:srgbClr val="C0C0C0"/>
                  </a:outerShdw>
                </a:effectLst>
              </a:rPr>
              <a:t>terkait</a:t>
            </a:r>
            <a:r>
              <a:rPr lang="en-US" sz="3200" i="1" dirty="0" smtClean="0">
                <a:solidFill>
                  <a:schemeClr val="accent4">
                    <a:lumMod val="50000"/>
                  </a:schemeClr>
                </a:solidFill>
                <a:effectLst>
                  <a:outerShdw blurRad="38100" dist="38100" dir="2700000" algn="tl">
                    <a:srgbClr val="C0C0C0"/>
                  </a:outerShdw>
                </a:effectLst>
              </a:rPr>
              <a:t>. </a:t>
            </a:r>
            <a:r>
              <a:rPr lang="en-US" sz="4000" b="1" dirty="0" smtClean="0">
                <a:solidFill>
                  <a:schemeClr val="accent4">
                    <a:lumMod val="50000"/>
                  </a:schemeClr>
                </a:solidFill>
                <a:effectLst>
                  <a:outerShdw blurRad="38100" dist="38100" dir="2700000" algn="tl">
                    <a:srgbClr val="C0C0C0"/>
                  </a:outerShdw>
                </a:effectLst>
              </a:rPr>
              <a:t/>
            </a:r>
            <a:br>
              <a:rPr lang="en-US" sz="4000" b="1" dirty="0" smtClean="0">
                <a:solidFill>
                  <a:schemeClr val="accent4">
                    <a:lumMod val="50000"/>
                  </a:schemeClr>
                </a:solidFill>
                <a:effectLst>
                  <a:outerShdw blurRad="38100" dist="38100" dir="2700000" algn="tl">
                    <a:srgbClr val="C0C0C0"/>
                  </a:outerShdw>
                </a:effectLst>
              </a:rPr>
            </a:br>
            <a:endParaRPr lang="en-US" sz="3200" b="1" dirty="0" smtClean="0">
              <a:solidFill>
                <a:schemeClr val="accent4">
                  <a:lumMod val="50000"/>
                </a:schemeClr>
              </a:solidFill>
              <a:effectLst>
                <a:outerShdw blurRad="38100" dist="38100" dir="2700000" algn="tl">
                  <a:srgbClr val="C0C0C0"/>
                </a:outerShdw>
              </a:effectLst>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7827" name="Rectangle 3"/>
          <p:cNvSpPr>
            <a:spLocks noGrp="1" noChangeArrowheads="1"/>
          </p:cNvSpPr>
          <p:nvPr>
            <p:ph idx="1"/>
          </p:nvPr>
        </p:nvSpPr>
        <p:spPr>
          <a:xfrm>
            <a:off x="906463" y="1524000"/>
            <a:ext cx="8237537" cy="5334000"/>
          </a:xfrm>
        </p:spPr>
        <p:txBody>
          <a:bodyPr>
            <a:normAutofit fontScale="62500" lnSpcReduction="20000"/>
          </a:bodyPr>
          <a:lstStyle/>
          <a:p>
            <a:pPr marL="609600" indent="-609600" eaLnBrk="1" hangingPunct="1">
              <a:buFontTx/>
              <a:buNone/>
              <a:defRPr/>
            </a:pPr>
            <a:r>
              <a:rPr lang="en-US" sz="2400" dirty="0" smtClean="0"/>
              <a:t>2</a:t>
            </a:r>
            <a:r>
              <a:rPr lang="id-ID" sz="2400" dirty="0" smtClean="0"/>
              <a:t>5</a:t>
            </a:r>
            <a:r>
              <a:rPr lang="en-US" sz="2400" dirty="0" smtClean="0"/>
              <a:t> .  </a:t>
            </a:r>
            <a:r>
              <a:rPr lang="en-US" sz="2400" dirty="0" err="1" smtClean="0"/>
              <a:t>Mobilisasi</a:t>
            </a:r>
            <a:r>
              <a:rPr lang="en-US" sz="2400" dirty="0" smtClean="0"/>
              <a:t> </a:t>
            </a:r>
            <a:r>
              <a:rPr lang="id-ID" sz="2400" dirty="0" smtClean="0"/>
              <a:t>(paling lambat dimulai 30 hk sejak SPMK)</a:t>
            </a:r>
            <a:endParaRPr lang="en-US" sz="2400" dirty="0" smtClean="0"/>
          </a:p>
          <a:p>
            <a:pPr marL="457200" indent="-457200" eaLnBrk="1" hangingPunct="1">
              <a:buFontTx/>
              <a:buAutoNum type="arabicPeriod" startAt="26"/>
              <a:defRPr/>
            </a:pPr>
            <a:r>
              <a:rPr lang="id-ID" sz="2400" dirty="0" smtClean="0"/>
              <a:t>  </a:t>
            </a:r>
            <a:r>
              <a:rPr lang="en-US" sz="2400" dirty="0" err="1" smtClean="0"/>
              <a:t>Pemerikasan</a:t>
            </a:r>
            <a:r>
              <a:rPr lang="en-US" sz="2400" dirty="0" smtClean="0"/>
              <a:t> </a:t>
            </a:r>
            <a:r>
              <a:rPr lang="en-US" sz="2400" dirty="0" err="1" smtClean="0"/>
              <a:t>Bersama</a:t>
            </a:r>
            <a:r>
              <a:rPr lang="id-ID" sz="2400" dirty="0" smtClean="0"/>
              <a:t> (pemeriksaan lokasi, pengukuran </a:t>
            </a:r>
          </a:p>
          <a:p>
            <a:pPr marL="0" indent="0" eaLnBrk="1" hangingPunct="1">
              <a:buFontTx/>
              <a:buNone/>
              <a:defRPr/>
            </a:pPr>
            <a:r>
              <a:rPr lang="id-ID" sz="2400" dirty="0"/>
              <a:t> </a:t>
            </a:r>
            <a:r>
              <a:rPr lang="id-ID" sz="2400" dirty="0" smtClean="0"/>
              <a:t>       bersama Penyedia. PPK, Panitia Peneliti Pelaks Kontrak)</a:t>
            </a:r>
          </a:p>
          <a:p>
            <a:pPr marL="457200" indent="-457200" eaLnBrk="1" hangingPunct="1">
              <a:buFontTx/>
              <a:buAutoNum type="arabicPeriod" startAt="27"/>
              <a:defRPr/>
            </a:pPr>
            <a:r>
              <a:rPr lang="id-ID" sz="2400" i="1" dirty="0" smtClean="0"/>
              <a:t> Produksi dalam negeri (bila TKDN yang ditetapkan tidak sama  </a:t>
            </a:r>
          </a:p>
          <a:p>
            <a:pPr marL="0" indent="0" eaLnBrk="1" hangingPunct="1">
              <a:buFontTx/>
              <a:buNone/>
              <a:defRPr/>
            </a:pPr>
            <a:r>
              <a:rPr lang="id-ID" sz="2400" i="1" dirty="0"/>
              <a:t> </a:t>
            </a:r>
            <a:r>
              <a:rPr lang="id-ID" sz="2400" i="1" dirty="0" smtClean="0"/>
              <a:t>      dengan nilai TKDN dalam pelaksanaan, penyedia diberikan sanksi)</a:t>
            </a:r>
          </a:p>
          <a:p>
            <a:pPr marL="457200" indent="-457200" eaLnBrk="1" hangingPunct="1">
              <a:buFontTx/>
              <a:buAutoNum type="arabicPeriod" startAt="27"/>
              <a:defRPr/>
            </a:pPr>
            <a:endParaRPr lang="en-US" sz="2400" i="1" dirty="0" smtClean="0"/>
          </a:p>
          <a:p>
            <a:pPr marL="609600" indent="-609600" eaLnBrk="1" hangingPunct="1">
              <a:buFontTx/>
              <a:buNone/>
              <a:defRPr/>
            </a:pPr>
            <a:r>
              <a:rPr lang="en-US" sz="6400" b="1" dirty="0" smtClean="0">
                <a:solidFill>
                  <a:srgbClr val="FFFF00"/>
                </a:solidFill>
              </a:rPr>
              <a:t>B2.   </a:t>
            </a:r>
            <a:r>
              <a:rPr lang="en-US" sz="6400" b="1" dirty="0" err="1" smtClean="0">
                <a:solidFill>
                  <a:srgbClr val="FFFF00"/>
                </a:solidFill>
              </a:rPr>
              <a:t>Pengendalian</a:t>
            </a:r>
            <a:r>
              <a:rPr lang="en-US" sz="6400" b="1" dirty="0" smtClean="0">
                <a:solidFill>
                  <a:srgbClr val="FFFF00"/>
                </a:solidFill>
              </a:rPr>
              <a:t> </a:t>
            </a:r>
            <a:r>
              <a:rPr lang="en-US" sz="6400" b="1" dirty="0" err="1" smtClean="0">
                <a:solidFill>
                  <a:srgbClr val="FFFF00"/>
                </a:solidFill>
              </a:rPr>
              <a:t>Waktu</a:t>
            </a:r>
            <a:endParaRPr lang="en-US" sz="6400" b="1" dirty="0" smtClean="0">
              <a:solidFill>
                <a:srgbClr val="FFFF00"/>
              </a:solidFill>
            </a:endParaRPr>
          </a:p>
          <a:p>
            <a:pPr marL="609600" indent="-609600" eaLnBrk="1" hangingPunct="1">
              <a:buFontTx/>
              <a:buNone/>
              <a:defRPr/>
            </a:pPr>
            <a:r>
              <a:rPr lang="en-US" sz="2400" dirty="0" smtClean="0"/>
              <a:t>2</a:t>
            </a:r>
            <a:r>
              <a:rPr lang="id-ID" sz="2400" dirty="0" smtClean="0"/>
              <a:t>8</a:t>
            </a:r>
            <a:r>
              <a:rPr lang="en-US" sz="2400" dirty="0" smtClean="0"/>
              <a:t> .  </a:t>
            </a:r>
            <a:r>
              <a:rPr lang="id-ID" sz="2400" dirty="0" smtClean="0"/>
              <a:t> </a:t>
            </a:r>
            <a:r>
              <a:rPr lang="en-US" sz="2400" dirty="0" err="1" smtClean="0"/>
              <a:t>Waktu</a:t>
            </a:r>
            <a:r>
              <a:rPr lang="en-US" sz="2400" dirty="0" smtClean="0"/>
              <a:t> </a:t>
            </a:r>
            <a:r>
              <a:rPr lang="en-US" sz="2400" dirty="0" err="1" smtClean="0"/>
              <a:t>penyelesaian</a:t>
            </a:r>
            <a:r>
              <a:rPr lang="en-US" sz="2400" dirty="0" smtClean="0"/>
              <a:t> </a:t>
            </a:r>
            <a:r>
              <a:rPr lang="en-US" sz="2400" dirty="0" err="1" smtClean="0"/>
              <a:t>pekerjaan</a:t>
            </a:r>
            <a:r>
              <a:rPr lang="en-US" sz="2400" dirty="0" smtClean="0"/>
              <a:t> </a:t>
            </a:r>
            <a:r>
              <a:rPr lang="en-US" sz="2400" dirty="0" smtClean="0">
                <a:solidFill>
                  <a:srgbClr val="FFFF00"/>
                </a:solidFill>
              </a:rPr>
              <a:t>(</a:t>
            </a:r>
            <a:r>
              <a:rPr lang="id-ID" sz="2400" dirty="0" smtClean="0">
                <a:solidFill>
                  <a:srgbClr val="FFFF00"/>
                </a:solidFill>
              </a:rPr>
              <a:t>apakah sebab2 keterlambatan dan langkah T-3 apakah yang harus diterapkan</a:t>
            </a:r>
            <a:r>
              <a:rPr lang="en-US" sz="2400" dirty="0" smtClean="0">
                <a:solidFill>
                  <a:srgbClr val="FFFF00"/>
                </a:solidFill>
              </a:rPr>
              <a:t>)</a:t>
            </a:r>
          </a:p>
          <a:p>
            <a:pPr marL="0" indent="0" eaLnBrk="1" hangingPunct="1">
              <a:buFontTx/>
              <a:buNone/>
              <a:defRPr/>
            </a:pPr>
            <a:r>
              <a:rPr lang="id-ID" sz="2400" dirty="0" smtClean="0"/>
              <a:t>29.     </a:t>
            </a:r>
            <a:r>
              <a:rPr lang="en-US" sz="2400" dirty="0" err="1" smtClean="0"/>
              <a:t>Perpanjangan</a:t>
            </a:r>
            <a:r>
              <a:rPr lang="en-US" sz="2400" dirty="0" smtClean="0"/>
              <a:t> </a:t>
            </a:r>
            <a:r>
              <a:rPr lang="en-US" sz="2400" dirty="0" err="1" smtClean="0"/>
              <a:t>waktu</a:t>
            </a:r>
            <a:r>
              <a:rPr lang="en-US" sz="2400" dirty="0" smtClean="0"/>
              <a:t> </a:t>
            </a:r>
            <a:r>
              <a:rPr lang="id-ID" sz="2400" dirty="0" smtClean="0"/>
              <a:t>(hati2 dalam memberikan perpanjangan waktu)</a:t>
            </a:r>
            <a:endParaRPr lang="en-US" sz="2400" dirty="0" smtClean="0"/>
          </a:p>
          <a:p>
            <a:pPr marL="457200" indent="-457200" eaLnBrk="1" hangingPunct="1">
              <a:buFontTx/>
              <a:buAutoNum type="arabicPeriod" startAt="30"/>
              <a:defRPr/>
            </a:pPr>
            <a:r>
              <a:rPr lang="id-ID" sz="2400" dirty="0" smtClean="0"/>
              <a:t>  </a:t>
            </a:r>
            <a:r>
              <a:rPr lang="en-US" sz="2400" dirty="0" err="1" smtClean="0"/>
              <a:t>Penundaan</a:t>
            </a:r>
            <a:r>
              <a:rPr lang="en-US" sz="2400" dirty="0" smtClean="0"/>
              <a:t> </a:t>
            </a:r>
            <a:r>
              <a:rPr lang="en-US" sz="2400" dirty="0" err="1" smtClean="0"/>
              <a:t>oleh</a:t>
            </a:r>
            <a:r>
              <a:rPr lang="en-US" sz="2400" dirty="0" smtClean="0"/>
              <a:t> </a:t>
            </a:r>
            <a:r>
              <a:rPr lang="en-US" sz="2400" dirty="0" err="1" smtClean="0"/>
              <a:t>pengawas</a:t>
            </a:r>
            <a:r>
              <a:rPr lang="en-US" sz="2400" dirty="0" smtClean="0"/>
              <a:t> </a:t>
            </a:r>
            <a:r>
              <a:rPr lang="en-US" sz="2400" dirty="0" err="1" smtClean="0"/>
              <a:t>lapangan</a:t>
            </a:r>
            <a:r>
              <a:rPr lang="id-ID" sz="2400" dirty="0" smtClean="0"/>
              <a:t> (pengawas lapangan dapat </a:t>
            </a:r>
          </a:p>
          <a:p>
            <a:pPr marL="0" indent="0" eaLnBrk="1" hangingPunct="1">
              <a:buFontTx/>
              <a:buNone/>
              <a:defRPr/>
            </a:pPr>
            <a:r>
              <a:rPr lang="id-ID" sz="2400" dirty="0"/>
              <a:t> </a:t>
            </a:r>
            <a:r>
              <a:rPr lang="id-ID" sz="2400" dirty="0" smtClean="0"/>
              <a:t>         mengeluarkan surat penundaan secara tertulis)</a:t>
            </a:r>
            <a:endParaRPr lang="en-US" sz="2400" dirty="0" smtClean="0"/>
          </a:p>
          <a:p>
            <a:pPr marL="0" indent="0" eaLnBrk="1" hangingPunct="1">
              <a:buFontTx/>
              <a:buNone/>
              <a:defRPr/>
            </a:pPr>
            <a:r>
              <a:rPr lang="id-ID" sz="2400" dirty="0" smtClean="0"/>
              <a:t>31.     </a:t>
            </a:r>
            <a:r>
              <a:rPr lang="en-US" sz="2400" dirty="0" err="1" smtClean="0"/>
              <a:t>Rapat</a:t>
            </a:r>
            <a:r>
              <a:rPr lang="en-US" sz="2400" dirty="0" smtClean="0"/>
              <a:t> </a:t>
            </a:r>
            <a:r>
              <a:rPr lang="en-US" sz="2400" dirty="0" err="1" smtClean="0"/>
              <a:t>pemantauan</a:t>
            </a:r>
            <a:r>
              <a:rPr lang="id-ID" sz="2400" dirty="0" smtClean="0"/>
              <a:t> (membahas pelaksanaan pek, masalah2 yg timbul)</a:t>
            </a:r>
            <a:endParaRPr lang="en-US" sz="2400" dirty="0" smtClean="0"/>
          </a:p>
          <a:p>
            <a:pPr marL="457200" indent="-457200" eaLnBrk="1" hangingPunct="1">
              <a:buFontTx/>
              <a:buAutoNum type="arabicPeriod" startAt="32"/>
              <a:defRPr/>
            </a:pPr>
            <a:r>
              <a:rPr lang="id-ID" sz="2400" dirty="0" smtClean="0"/>
              <a:t>  </a:t>
            </a:r>
            <a:r>
              <a:rPr lang="en-US" sz="2400" dirty="0" err="1" smtClean="0"/>
              <a:t>Peringatan</a:t>
            </a:r>
            <a:r>
              <a:rPr lang="en-US" sz="2400" dirty="0" smtClean="0"/>
              <a:t> </a:t>
            </a:r>
            <a:r>
              <a:rPr lang="en-US" sz="2400" dirty="0" err="1" smtClean="0"/>
              <a:t>dini</a:t>
            </a:r>
            <a:r>
              <a:rPr lang="id-ID" sz="2400" dirty="0" smtClean="0"/>
              <a:t> (penyedia wajib menyampaikan peringatan dini yg </a:t>
            </a:r>
          </a:p>
          <a:p>
            <a:pPr marL="0" indent="0" eaLnBrk="1" hangingPunct="1">
              <a:buFontTx/>
              <a:buNone/>
              <a:defRPr/>
            </a:pPr>
            <a:r>
              <a:rPr lang="id-ID" sz="2400" dirty="0"/>
              <a:t> </a:t>
            </a:r>
            <a:r>
              <a:rPr lang="id-ID" sz="2400" dirty="0" smtClean="0"/>
              <a:t>         mempengaruhi kualitas, harga, waktu pelaksanaan, dan wajib melakukan </a:t>
            </a:r>
          </a:p>
          <a:p>
            <a:pPr marL="0" indent="0" eaLnBrk="1" hangingPunct="1">
              <a:buFontTx/>
              <a:buNone/>
              <a:defRPr/>
            </a:pPr>
            <a:r>
              <a:rPr lang="id-ID" sz="2400" dirty="0"/>
              <a:t> </a:t>
            </a:r>
            <a:r>
              <a:rPr lang="id-ID" sz="2400" dirty="0" smtClean="0"/>
              <a:t>         pencegahan2 )</a:t>
            </a:r>
            <a:endParaRPr lang="en-US" sz="2400" dirty="0" smtClean="0"/>
          </a:p>
          <a:p>
            <a:pPr marL="609600" indent="-609600" eaLnBrk="1" hangingPunct="1">
              <a:buFontTx/>
              <a:buNone/>
              <a:defRPr/>
            </a:pPr>
            <a:r>
              <a:rPr lang="en-US" sz="2400" dirty="0" smtClean="0"/>
              <a:t>       </a:t>
            </a:r>
          </a:p>
          <a:p>
            <a:pPr marL="609600" indent="-609600" eaLnBrk="1" hangingPunct="1">
              <a:buFontTx/>
              <a:buNone/>
              <a:defRPr/>
            </a:pPr>
            <a:endParaRPr lang="en-US" sz="2400" b="1" dirty="0" smtClean="0">
              <a:solidFill>
                <a:srgbClr val="FFFF00"/>
              </a:solidFill>
            </a:endParaRPr>
          </a:p>
          <a:p>
            <a:pPr marL="609600" indent="-609600" eaLnBrk="1" hangingPunct="1">
              <a:buFontTx/>
              <a:buNone/>
              <a:defRPr/>
            </a:pPr>
            <a:endParaRPr lang="en-US" sz="2400" b="1" dirty="0" smtClean="0">
              <a:solidFill>
                <a:srgbClr val="FFFF00"/>
              </a:solidFill>
            </a:endParaRPr>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8851" name="Rectangle 3"/>
          <p:cNvSpPr>
            <a:spLocks noGrp="1" noChangeArrowheads="1"/>
          </p:cNvSpPr>
          <p:nvPr>
            <p:ph idx="1"/>
          </p:nvPr>
        </p:nvSpPr>
        <p:spPr>
          <a:xfrm>
            <a:off x="906463" y="1514475"/>
            <a:ext cx="8237537" cy="5343525"/>
          </a:xfrm>
        </p:spPr>
        <p:txBody>
          <a:bodyPr>
            <a:normAutofit fontScale="70000" lnSpcReduction="20000"/>
          </a:bodyPr>
          <a:lstStyle/>
          <a:p>
            <a:pPr marL="609600" indent="-609600" eaLnBrk="1" hangingPunct="1">
              <a:buFontTx/>
              <a:buNone/>
              <a:defRPr/>
            </a:pPr>
            <a:r>
              <a:rPr lang="en-US" sz="4600" b="1" dirty="0" smtClean="0">
                <a:solidFill>
                  <a:srgbClr val="FFFF00"/>
                </a:solidFill>
              </a:rPr>
              <a:t>B3.   </a:t>
            </a:r>
            <a:r>
              <a:rPr lang="en-US" sz="4600" b="1" dirty="0" err="1" smtClean="0">
                <a:solidFill>
                  <a:srgbClr val="FFFF00"/>
                </a:solidFill>
              </a:rPr>
              <a:t>Penyelesaian</a:t>
            </a:r>
            <a:r>
              <a:rPr lang="en-US" sz="4600" b="1" dirty="0" smtClean="0">
                <a:solidFill>
                  <a:srgbClr val="FFFF00"/>
                </a:solidFill>
              </a:rPr>
              <a:t> </a:t>
            </a:r>
            <a:r>
              <a:rPr lang="en-US" sz="4600" b="1" dirty="0" err="1" smtClean="0">
                <a:solidFill>
                  <a:srgbClr val="FFFF00"/>
                </a:solidFill>
              </a:rPr>
              <a:t>Kontrak</a:t>
            </a:r>
            <a:endParaRPr lang="en-US" sz="4600" b="1" dirty="0" smtClean="0">
              <a:solidFill>
                <a:srgbClr val="FFFF00"/>
              </a:solidFill>
            </a:endParaRPr>
          </a:p>
          <a:p>
            <a:pPr marL="609600" indent="-609600" eaLnBrk="1" hangingPunct="1">
              <a:buFontTx/>
              <a:buNone/>
              <a:defRPr/>
            </a:pPr>
            <a:r>
              <a:rPr lang="en-US" sz="2400" b="1" dirty="0" smtClean="0">
                <a:solidFill>
                  <a:srgbClr val="FFFF00"/>
                </a:solidFill>
              </a:rPr>
              <a:t>3</a:t>
            </a:r>
            <a:r>
              <a:rPr lang="id-ID" sz="2400" b="1" dirty="0" smtClean="0">
                <a:solidFill>
                  <a:srgbClr val="FFFF00"/>
                </a:solidFill>
              </a:rPr>
              <a:t>3</a:t>
            </a:r>
            <a:r>
              <a:rPr lang="en-US" sz="2400" dirty="0" smtClean="0"/>
              <a:t> .  </a:t>
            </a:r>
            <a:r>
              <a:rPr lang="en-US" sz="2400" dirty="0" err="1" smtClean="0"/>
              <a:t>Serah</a:t>
            </a:r>
            <a:r>
              <a:rPr lang="en-US" sz="2400" dirty="0" smtClean="0"/>
              <a:t> </a:t>
            </a:r>
            <a:r>
              <a:rPr lang="en-US" sz="2400" dirty="0" err="1" smtClean="0"/>
              <a:t>Terima</a:t>
            </a:r>
            <a:r>
              <a:rPr lang="en-US" sz="2400" dirty="0" smtClean="0"/>
              <a:t> </a:t>
            </a:r>
            <a:r>
              <a:rPr lang="en-US" sz="2400" dirty="0" err="1" smtClean="0"/>
              <a:t>pekerjaan</a:t>
            </a:r>
            <a:r>
              <a:rPr lang="en-US" sz="2400" dirty="0" smtClean="0"/>
              <a:t>  (</a:t>
            </a:r>
            <a:r>
              <a:rPr lang="id-ID" sz="2400" dirty="0" smtClean="0"/>
              <a:t>mengajukan PHO setelah pek selesai 100%, </a:t>
            </a:r>
          </a:p>
          <a:p>
            <a:pPr marL="609600" indent="-609600" eaLnBrk="1" hangingPunct="1">
              <a:buFontTx/>
              <a:buNone/>
              <a:defRPr/>
            </a:pPr>
            <a:r>
              <a:rPr lang="id-ID" sz="2400" dirty="0"/>
              <a:t> </a:t>
            </a:r>
            <a:r>
              <a:rPr lang="id-ID" sz="2400" dirty="0" smtClean="0"/>
              <a:t>       membentuk Panitia PHP</a:t>
            </a:r>
            <a:r>
              <a:rPr lang="en-US" sz="2400" dirty="0" smtClean="0"/>
              <a:t>)</a:t>
            </a:r>
          </a:p>
          <a:p>
            <a:pPr marL="0" indent="0" eaLnBrk="1" hangingPunct="1">
              <a:buFontTx/>
              <a:buNone/>
              <a:defRPr/>
            </a:pPr>
            <a:r>
              <a:rPr lang="id-ID" sz="2400" dirty="0" smtClean="0">
                <a:solidFill>
                  <a:srgbClr val="FFFF00"/>
                </a:solidFill>
              </a:rPr>
              <a:t>34.   </a:t>
            </a:r>
            <a:r>
              <a:rPr lang="en-US" sz="2400" dirty="0" err="1" smtClean="0">
                <a:solidFill>
                  <a:srgbClr val="FFFF00"/>
                </a:solidFill>
              </a:rPr>
              <a:t>Pengambilalihan</a:t>
            </a:r>
            <a:r>
              <a:rPr lang="id-ID" sz="2400" dirty="0" smtClean="0">
                <a:solidFill>
                  <a:srgbClr val="FFFF00"/>
                </a:solidFill>
              </a:rPr>
              <a:t> </a:t>
            </a:r>
            <a:r>
              <a:rPr lang="id-ID" sz="2400" dirty="0" smtClean="0"/>
              <a:t>(PPK mengambil alih pek setelah FHO)</a:t>
            </a:r>
            <a:endParaRPr lang="en-US" sz="2400" dirty="0" smtClean="0"/>
          </a:p>
          <a:p>
            <a:pPr marL="0" indent="0" eaLnBrk="1" hangingPunct="1">
              <a:buFontTx/>
              <a:buNone/>
              <a:defRPr/>
            </a:pPr>
            <a:r>
              <a:rPr lang="id-ID" sz="2400" dirty="0" smtClean="0">
                <a:solidFill>
                  <a:srgbClr val="FFFF00"/>
                </a:solidFill>
              </a:rPr>
              <a:t>35.   </a:t>
            </a:r>
            <a:r>
              <a:rPr lang="en-US" sz="2400" dirty="0" err="1" smtClean="0">
                <a:solidFill>
                  <a:srgbClr val="FFFF00"/>
                </a:solidFill>
              </a:rPr>
              <a:t>Pedoman</a:t>
            </a:r>
            <a:r>
              <a:rPr lang="en-US" sz="2400" dirty="0" smtClean="0">
                <a:solidFill>
                  <a:srgbClr val="FFFF00"/>
                </a:solidFill>
              </a:rPr>
              <a:t> </a:t>
            </a:r>
            <a:r>
              <a:rPr lang="en-US" sz="2400" dirty="0" err="1" smtClean="0">
                <a:solidFill>
                  <a:srgbClr val="FFFF00"/>
                </a:solidFill>
              </a:rPr>
              <a:t>Pengoperasian</a:t>
            </a:r>
            <a:r>
              <a:rPr lang="en-US" sz="2400" dirty="0" smtClean="0">
                <a:solidFill>
                  <a:srgbClr val="FFFF00"/>
                </a:solidFill>
              </a:rPr>
              <a:t> </a:t>
            </a:r>
            <a:r>
              <a:rPr lang="en-US" sz="2400" dirty="0" err="1" smtClean="0">
                <a:solidFill>
                  <a:srgbClr val="FFFF00"/>
                </a:solidFill>
              </a:rPr>
              <a:t>dan</a:t>
            </a:r>
            <a:r>
              <a:rPr lang="en-US" sz="2400" dirty="0" smtClean="0">
                <a:solidFill>
                  <a:srgbClr val="FFFF00"/>
                </a:solidFill>
              </a:rPr>
              <a:t> </a:t>
            </a:r>
            <a:r>
              <a:rPr lang="en-US" sz="2400" dirty="0" err="1" smtClean="0">
                <a:solidFill>
                  <a:srgbClr val="FFFF00"/>
                </a:solidFill>
              </a:rPr>
              <a:t>perawatan</a:t>
            </a:r>
            <a:r>
              <a:rPr lang="en-US" sz="2400" dirty="0" smtClean="0">
                <a:solidFill>
                  <a:srgbClr val="FFFF00"/>
                </a:solidFill>
              </a:rPr>
              <a:t>/</a:t>
            </a:r>
            <a:r>
              <a:rPr lang="en-US" sz="2400" dirty="0" err="1" smtClean="0">
                <a:solidFill>
                  <a:srgbClr val="FFFF00"/>
                </a:solidFill>
              </a:rPr>
              <a:t>pemeliharaan</a:t>
            </a:r>
            <a:r>
              <a:rPr lang="id-ID" sz="2400" dirty="0" smtClean="0">
                <a:solidFill>
                  <a:srgbClr val="FFFF00"/>
                </a:solidFill>
              </a:rPr>
              <a:t> </a:t>
            </a:r>
          </a:p>
          <a:p>
            <a:pPr marL="0" indent="0" eaLnBrk="1" hangingPunct="1">
              <a:buFontTx/>
              <a:buNone/>
              <a:defRPr/>
            </a:pPr>
            <a:r>
              <a:rPr lang="id-ID" sz="2400" dirty="0">
                <a:solidFill>
                  <a:srgbClr val="FFFF00"/>
                </a:solidFill>
              </a:rPr>
              <a:t> </a:t>
            </a:r>
            <a:r>
              <a:rPr lang="id-ID" sz="2400" dirty="0" smtClean="0">
                <a:solidFill>
                  <a:srgbClr val="FFFF00"/>
                </a:solidFill>
              </a:rPr>
              <a:t>       </a:t>
            </a:r>
            <a:r>
              <a:rPr lang="id-ID" sz="2400" dirty="0" smtClean="0"/>
              <a:t>(Penyedia wajib memberikan pedoman pemeliharaan)</a:t>
            </a:r>
            <a:endParaRPr lang="en-US" sz="2400" dirty="0" smtClean="0"/>
          </a:p>
          <a:p>
            <a:pPr marL="609600" indent="-609600" eaLnBrk="1" hangingPunct="1">
              <a:buFontTx/>
              <a:buNone/>
              <a:defRPr/>
            </a:pPr>
            <a:endParaRPr lang="en-US" sz="2400" dirty="0" smtClean="0"/>
          </a:p>
          <a:p>
            <a:pPr marL="609600" indent="-609600" eaLnBrk="1" hangingPunct="1">
              <a:buFontTx/>
              <a:buNone/>
              <a:defRPr/>
            </a:pPr>
            <a:r>
              <a:rPr lang="en-US" sz="4600" b="1" dirty="0" smtClean="0">
                <a:solidFill>
                  <a:srgbClr val="FFFF00"/>
                </a:solidFill>
              </a:rPr>
              <a:t>B4.   </a:t>
            </a:r>
            <a:r>
              <a:rPr lang="en-US" sz="4600" b="1" dirty="0" err="1" smtClean="0">
                <a:solidFill>
                  <a:srgbClr val="FFFF00"/>
                </a:solidFill>
              </a:rPr>
              <a:t>Adendum</a:t>
            </a:r>
            <a:endParaRPr lang="en-US" sz="4600" b="1" dirty="0" smtClean="0">
              <a:solidFill>
                <a:srgbClr val="FFFF00"/>
              </a:solidFill>
            </a:endParaRPr>
          </a:p>
          <a:p>
            <a:pPr marL="457200" indent="-457200" eaLnBrk="1" hangingPunct="1">
              <a:buFontTx/>
              <a:buAutoNum type="arabicPeriod" startAt="36"/>
              <a:defRPr/>
            </a:pPr>
            <a:r>
              <a:rPr lang="id-ID" sz="2400" dirty="0" smtClean="0"/>
              <a:t>  </a:t>
            </a:r>
            <a:r>
              <a:rPr lang="en-US" sz="2400" dirty="0" err="1" smtClean="0"/>
              <a:t>Perubahan</a:t>
            </a:r>
            <a:r>
              <a:rPr lang="en-US" sz="2400" dirty="0" smtClean="0"/>
              <a:t> </a:t>
            </a:r>
            <a:r>
              <a:rPr lang="en-US" sz="2400" dirty="0" err="1" smtClean="0"/>
              <a:t>Kontrak</a:t>
            </a:r>
            <a:r>
              <a:rPr lang="id-ID" sz="2400" dirty="0" smtClean="0"/>
              <a:t> (perubahan lingkup, waktu, harga, dll harus </a:t>
            </a:r>
          </a:p>
          <a:p>
            <a:pPr marL="0" indent="0" eaLnBrk="1" hangingPunct="1">
              <a:buFontTx/>
              <a:buNone/>
              <a:defRPr/>
            </a:pPr>
            <a:r>
              <a:rPr lang="id-ID" sz="2400" dirty="0"/>
              <a:t> </a:t>
            </a:r>
            <a:r>
              <a:rPr lang="id-ID" sz="2400" dirty="0" smtClean="0"/>
              <a:t>        dibuat melalui adendum)</a:t>
            </a:r>
            <a:endParaRPr lang="en-US" sz="2400" dirty="0" smtClean="0"/>
          </a:p>
          <a:p>
            <a:pPr marL="0" indent="0" eaLnBrk="1" hangingPunct="1">
              <a:buFontTx/>
              <a:buNone/>
              <a:defRPr/>
            </a:pPr>
            <a:r>
              <a:rPr lang="id-ID" sz="2400" dirty="0" smtClean="0"/>
              <a:t>37.    </a:t>
            </a:r>
            <a:r>
              <a:rPr lang="en-US" sz="2400" dirty="0" err="1" smtClean="0"/>
              <a:t>Perubahan</a:t>
            </a:r>
            <a:r>
              <a:rPr lang="en-US" sz="2400" dirty="0" smtClean="0"/>
              <a:t> </a:t>
            </a:r>
            <a:r>
              <a:rPr lang="en-US" sz="2400" dirty="0" err="1" smtClean="0"/>
              <a:t>lingkup</a:t>
            </a:r>
            <a:r>
              <a:rPr lang="en-US" sz="2400" dirty="0" smtClean="0"/>
              <a:t> </a:t>
            </a:r>
            <a:r>
              <a:rPr lang="en-US" sz="2400" dirty="0" err="1" smtClean="0"/>
              <a:t>pekerjaan</a:t>
            </a:r>
            <a:r>
              <a:rPr lang="id-ID" sz="2400" dirty="0" smtClean="0"/>
              <a:t> (akibat unforseen conditions)</a:t>
            </a:r>
            <a:endParaRPr lang="en-US" sz="2400" dirty="0" smtClean="0"/>
          </a:p>
          <a:p>
            <a:pPr marL="609600" indent="-609600" eaLnBrk="1" hangingPunct="1">
              <a:buFontTx/>
              <a:buNone/>
              <a:defRPr/>
            </a:pPr>
            <a:r>
              <a:rPr lang="en-US" sz="2400" dirty="0" smtClean="0"/>
              <a:t>3</a:t>
            </a:r>
            <a:r>
              <a:rPr lang="id-ID" sz="2400" dirty="0" smtClean="0"/>
              <a:t>8.    </a:t>
            </a:r>
            <a:r>
              <a:rPr lang="en-US" sz="2400" dirty="0" err="1" smtClean="0"/>
              <a:t>Perubahan</a:t>
            </a:r>
            <a:r>
              <a:rPr lang="en-US" sz="2400" dirty="0" smtClean="0"/>
              <a:t> </a:t>
            </a:r>
            <a:r>
              <a:rPr lang="id-ID" sz="2400" dirty="0" smtClean="0"/>
              <a:t>Kuantitas dan Harga (perubahan volume &gt; 10%) </a:t>
            </a:r>
          </a:p>
          <a:p>
            <a:pPr marL="0" indent="0" eaLnBrk="1" hangingPunct="1">
              <a:buFontTx/>
              <a:buNone/>
              <a:defRPr/>
            </a:pPr>
            <a:r>
              <a:rPr lang="id-ID" sz="2400" dirty="0" smtClean="0"/>
              <a:t>39.    Perubahan Jadual pelaksanaan pekerjaan ( akibat pek tambah, perubahan</a:t>
            </a:r>
          </a:p>
          <a:p>
            <a:pPr marL="0" indent="0" eaLnBrk="1" hangingPunct="1">
              <a:buFontTx/>
              <a:buNone/>
              <a:defRPr/>
            </a:pPr>
            <a:r>
              <a:rPr lang="id-ID" sz="2400" dirty="0"/>
              <a:t> </a:t>
            </a:r>
            <a:r>
              <a:rPr lang="id-ID" sz="2400" dirty="0" smtClean="0"/>
              <a:t>        desain, kesalahan pengguna jasa, keadaan kahar, dll)</a:t>
            </a:r>
            <a:endParaRPr lang="en-US" sz="2400" dirty="0" smtClean="0"/>
          </a:p>
          <a:p>
            <a:pPr marL="609600" indent="-609600" eaLnBrk="1" hangingPunct="1">
              <a:buFontTx/>
              <a:buNone/>
              <a:defRPr/>
            </a:pPr>
            <a:r>
              <a:rPr lang="en-US" sz="2400" dirty="0" smtClean="0"/>
              <a:t>       </a:t>
            </a:r>
          </a:p>
          <a:p>
            <a:pPr marL="609600" indent="-609600" eaLnBrk="1" hangingPunct="1">
              <a:buFontTx/>
              <a:buNone/>
              <a:defRPr/>
            </a:pPr>
            <a:endParaRPr lang="en-US" sz="2400" b="1" dirty="0" smtClean="0">
              <a:solidFill>
                <a:srgbClr val="FFFF00"/>
              </a:solidFill>
            </a:endParaRPr>
          </a:p>
          <a:p>
            <a:pPr marL="609600" indent="-609600" eaLnBrk="1" hangingPunct="1">
              <a:buFontTx/>
              <a:buNone/>
              <a:defRPr/>
            </a:pPr>
            <a:endParaRPr lang="en-US" sz="2400" b="1" dirty="0" smtClean="0">
              <a:solidFill>
                <a:srgbClr val="FFFF00"/>
              </a:solidFill>
            </a:endParaRPr>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2707" name="Rectangle 3"/>
          <p:cNvSpPr>
            <a:spLocks noGrp="1" noChangeArrowheads="1"/>
          </p:cNvSpPr>
          <p:nvPr>
            <p:ph idx="1"/>
          </p:nvPr>
        </p:nvSpPr>
        <p:spPr>
          <a:xfrm>
            <a:off x="762000" y="1524000"/>
            <a:ext cx="8237538" cy="4814888"/>
          </a:xfrm>
        </p:spPr>
        <p:txBody>
          <a:bodyPr/>
          <a:lstStyle/>
          <a:p>
            <a:pPr marL="609600" indent="-609600" eaLnBrk="1" hangingPunct="1">
              <a:buFontTx/>
              <a:buNone/>
              <a:defRPr/>
            </a:pPr>
            <a:r>
              <a:rPr lang="en-US" sz="3600" b="1" dirty="0" smtClean="0">
                <a:solidFill>
                  <a:srgbClr val="FFFF00"/>
                </a:solidFill>
              </a:rPr>
              <a:t>B5.   </a:t>
            </a:r>
            <a:r>
              <a:rPr lang="en-US" sz="3600" b="1" dirty="0" err="1" smtClean="0">
                <a:solidFill>
                  <a:srgbClr val="FFFF00"/>
                </a:solidFill>
              </a:rPr>
              <a:t>Keadaan</a:t>
            </a:r>
            <a:r>
              <a:rPr lang="en-US" sz="3600" b="1" dirty="0" smtClean="0">
                <a:solidFill>
                  <a:srgbClr val="FFFF00"/>
                </a:solidFill>
              </a:rPr>
              <a:t> </a:t>
            </a:r>
            <a:r>
              <a:rPr lang="en-US" sz="3600" b="1" dirty="0" err="1" smtClean="0">
                <a:solidFill>
                  <a:srgbClr val="FFFF00"/>
                </a:solidFill>
              </a:rPr>
              <a:t>Kahar</a:t>
            </a:r>
            <a:endParaRPr lang="en-US" sz="3600" b="1" dirty="0" smtClean="0">
              <a:solidFill>
                <a:srgbClr val="FFFF00"/>
              </a:solidFill>
            </a:endParaRPr>
          </a:p>
          <a:p>
            <a:pPr marL="609600" indent="-609600" eaLnBrk="1" hangingPunct="1">
              <a:buFontTx/>
              <a:buNone/>
              <a:defRPr/>
            </a:pPr>
            <a:r>
              <a:rPr lang="id-ID" sz="2400" b="1" dirty="0" smtClean="0">
                <a:solidFill>
                  <a:srgbClr val="FFFF00"/>
                </a:solidFill>
              </a:rPr>
              <a:t>40</a:t>
            </a:r>
            <a:r>
              <a:rPr lang="en-US" sz="2400" dirty="0" smtClean="0"/>
              <a:t> .  </a:t>
            </a:r>
            <a:r>
              <a:rPr lang="en-US" sz="2400" dirty="0" err="1" smtClean="0"/>
              <a:t>Keadaan</a:t>
            </a:r>
            <a:r>
              <a:rPr lang="en-US" sz="2400" dirty="0" smtClean="0"/>
              <a:t> </a:t>
            </a:r>
            <a:r>
              <a:rPr lang="en-US" sz="2400" dirty="0" err="1" smtClean="0"/>
              <a:t>Kahar</a:t>
            </a:r>
            <a:r>
              <a:rPr lang="id-ID" sz="2400" dirty="0" smtClean="0"/>
              <a:t> (terdiri dari bencana alam dan </a:t>
            </a:r>
          </a:p>
          <a:p>
            <a:pPr marL="609600" indent="-609600" eaLnBrk="1" hangingPunct="1">
              <a:buFontTx/>
              <a:buNone/>
              <a:defRPr/>
            </a:pPr>
            <a:r>
              <a:rPr lang="id-ID" sz="2400" dirty="0"/>
              <a:t> </a:t>
            </a:r>
            <a:r>
              <a:rPr lang="id-ID" sz="2400" dirty="0" smtClean="0"/>
              <a:t>       bencana non alam)</a:t>
            </a:r>
            <a:endParaRPr lang="en-US" sz="2400" dirty="0" smtClean="0"/>
          </a:p>
          <a:p>
            <a:pPr marL="609600" indent="-609600" eaLnBrk="1" hangingPunct="1">
              <a:buFontTx/>
              <a:buNone/>
              <a:defRPr/>
            </a:pPr>
            <a:r>
              <a:rPr lang="en-US" sz="3600" b="1" dirty="0" smtClean="0">
                <a:solidFill>
                  <a:srgbClr val="FFFF00"/>
                </a:solidFill>
              </a:rPr>
              <a:t>B6.  </a:t>
            </a:r>
            <a:r>
              <a:rPr lang="en-US" sz="3600" b="1" dirty="0" err="1" smtClean="0">
                <a:solidFill>
                  <a:srgbClr val="FFFF00"/>
                </a:solidFill>
              </a:rPr>
              <a:t>Penghentian</a:t>
            </a:r>
            <a:r>
              <a:rPr lang="en-US" sz="3600" b="1" dirty="0" smtClean="0">
                <a:solidFill>
                  <a:srgbClr val="FFFF00"/>
                </a:solidFill>
              </a:rPr>
              <a:t> </a:t>
            </a:r>
            <a:r>
              <a:rPr lang="en-US" sz="3600" b="1" dirty="0" err="1" smtClean="0">
                <a:solidFill>
                  <a:srgbClr val="FFFF00"/>
                </a:solidFill>
              </a:rPr>
              <a:t>dan</a:t>
            </a:r>
            <a:r>
              <a:rPr lang="en-US" sz="3600" b="1" dirty="0" smtClean="0">
                <a:solidFill>
                  <a:srgbClr val="FFFF00"/>
                </a:solidFill>
              </a:rPr>
              <a:t> </a:t>
            </a:r>
            <a:r>
              <a:rPr lang="en-US" sz="3600" b="1" dirty="0" err="1" smtClean="0">
                <a:solidFill>
                  <a:srgbClr val="FFFF00"/>
                </a:solidFill>
              </a:rPr>
              <a:t>Pemutusan</a:t>
            </a:r>
            <a:r>
              <a:rPr lang="en-US" sz="3600" b="1" dirty="0" smtClean="0">
                <a:solidFill>
                  <a:srgbClr val="FFFF00"/>
                </a:solidFill>
              </a:rPr>
              <a:t> </a:t>
            </a:r>
          </a:p>
          <a:p>
            <a:pPr marL="609600" indent="-609600" eaLnBrk="1" hangingPunct="1">
              <a:buFontTx/>
              <a:buNone/>
              <a:defRPr/>
            </a:pPr>
            <a:r>
              <a:rPr lang="en-US" sz="3600" b="1" dirty="0" smtClean="0">
                <a:solidFill>
                  <a:srgbClr val="FFFF00"/>
                </a:solidFill>
              </a:rPr>
              <a:t>        </a:t>
            </a:r>
            <a:r>
              <a:rPr lang="en-US" sz="3600" b="1" dirty="0" err="1" smtClean="0">
                <a:solidFill>
                  <a:srgbClr val="FFFF00"/>
                </a:solidFill>
              </a:rPr>
              <a:t>Kontrak</a:t>
            </a:r>
            <a:endParaRPr lang="en-US" sz="3600" b="1" dirty="0" smtClean="0">
              <a:solidFill>
                <a:srgbClr val="FFFF00"/>
              </a:solidFill>
            </a:endParaRPr>
          </a:p>
          <a:p>
            <a:pPr marL="0" indent="0" eaLnBrk="1" hangingPunct="1">
              <a:buFontTx/>
              <a:buNone/>
              <a:defRPr/>
            </a:pPr>
            <a:r>
              <a:rPr lang="id-ID" sz="2000" dirty="0" smtClean="0"/>
              <a:t>41.    </a:t>
            </a:r>
            <a:r>
              <a:rPr lang="en-US" sz="2000" dirty="0" err="1" smtClean="0"/>
              <a:t>Penghentian</a:t>
            </a:r>
            <a:r>
              <a:rPr lang="en-US" sz="2000" dirty="0" smtClean="0"/>
              <a:t> </a:t>
            </a:r>
            <a:r>
              <a:rPr lang="en-US" sz="2000" dirty="0" err="1" smtClean="0"/>
              <a:t>dan</a:t>
            </a:r>
            <a:r>
              <a:rPr lang="en-US" sz="2000" dirty="0" smtClean="0"/>
              <a:t> </a:t>
            </a:r>
            <a:r>
              <a:rPr lang="en-US" sz="2000" dirty="0" err="1" smtClean="0"/>
              <a:t>Pemutusan</a:t>
            </a:r>
            <a:r>
              <a:rPr lang="en-US" sz="2000" dirty="0" smtClean="0"/>
              <a:t> </a:t>
            </a:r>
            <a:r>
              <a:rPr lang="en-US" sz="2000" dirty="0" err="1" smtClean="0"/>
              <a:t>Kontrak</a:t>
            </a:r>
            <a:endParaRPr lang="en-US" sz="2000" dirty="0" smtClean="0"/>
          </a:p>
          <a:p>
            <a:pPr marL="0" indent="0" eaLnBrk="1" hangingPunct="1">
              <a:buFontTx/>
              <a:buNone/>
              <a:defRPr/>
            </a:pPr>
            <a:r>
              <a:rPr lang="id-ID" sz="2000" dirty="0" smtClean="0"/>
              <a:t>42.    </a:t>
            </a:r>
            <a:r>
              <a:rPr lang="en-US" sz="2000" dirty="0" err="1" smtClean="0"/>
              <a:t>Keterlambatan</a:t>
            </a:r>
            <a:r>
              <a:rPr lang="en-US" sz="2000" dirty="0" smtClean="0"/>
              <a:t> </a:t>
            </a:r>
            <a:r>
              <a:rPr lang="en-US" sz="2000" dirty="0" err="1" smtClean="0"/>
              <a:t>Pelaksanaan</a:t>
            </a:r>
            <a:r>
              <a:rPr lang="en-US" sz="2000" dirty="0" smtClean="0"/>
              <a:t> </a:t>
            </a:r>
            <a:r>
              <a:rPr lang="en-US" sz="2000" dirty="0" err="1" smtClean="0"/>
              <a:t>pekerjaan</a:t>
            </a:r>
            <a:r>
              <a:rPr lang="en-US" sz="2000" dirty="0" smtClean="0"/>
              <a:t> </a:t>
            </a:r>
            <a:r>
              <a:rPr lang="en-US" sz="2000" dirty="0" err="1" smtClean="0"/>
              <a:t>dan</a:t>
            </a:r>
            <a:r>
              <a:rPr lang="en-US" sz="2000" dirty="0" smtClean="0"/>
              <a:t> </a:t>
            </a:r>
            <a:r>
              <a:rPr lang="en-US" sz="2000" dirty="0" err="1" smtClean="0"/>
              <a:t>Kontrak</a:t>
            </a:r>
            <a:r>
              <a:rPr lang="en-US" sz="2000" dirty="0" smtClean="0"/>
              <a:t> </a:t>
            </a:r>
            <a:r>
              <a:rPr lang="en-US" sz="2000" dirty="0" err="1" smtClean="0"/>
              <a:t>Kritis</a:t>
            </a:r>
            <a:endParaRPr lang="en-US" sz="2000" dirty="0" smtClean="0"/>
          </a:p>
          <a:p>
            <a:pPr marL="457200" indent="-457200" eaLnBrk="1" hangingPunct="1">
              <a:buFontTx/>
              <a:buAutoNum type="arabicPeriod" startAt="43"/>
              <a:defRPr/>
            </a:pPr>
            <a:r>
              <a:rPr lang="id-ID" sz="2000" dirty="0" smtClean="0"/>
              <a:t>   </a:t>
            </a:r>
            <a:r>
              <a:rPr lang="en-US" sz="2000" dirty="0" err="1" smtClean="0"/>
              <a:t>Peninggalan</a:t>
            </a:r>
            <a:r>
              <a:rPr lang="en-US" sz="2000" dirty="0" smtClean="0"/>
              <a:t>  (</a:t>
            </a:r>
            <a:r>
              <a:rPr lang="en-US" sz="2000" dirty="0" err="1" smtClean="0"/>
              <a:t>bahan</a:t>
            </a:r>
            <a:r>
              <a:rPr lang="en-US" sz="2000" dirty="0" smtClean="0"/>
              <a:t>, </a:t>
            </a:r>
            <a:r>
              <a:rPr lang="en-US" sz="2000" dirty="0" err="1" smtClean="0"/>
              <a:t>alat</a:t>
            </a:r>
            <a:r>
              <a:rPr lang="en-US" sz="2000" dirty="0" smtClean="0"/>
              <a:t> yang </a:t>
            </a:r>
            <a:r>
              <a:rPr lang="en-US" sz="2000" dirty="0" err="1" smtClean="0"/>
              <a:t>ada</a:t>
            </a:r>
            <a:r>
              <a:rPr lang="en-US" sz="2000" dirty="0" smtClean="0"/>
              <a:t> di </a:t>
            </a:r>
            <a:r>
              <a:rPr lang="en-US" sz="2000" dirty="0" err="1" smtClean="0"/>
              <a:t>lapangan</a:t>
            </a:r>
            <a:r>
              <a:rPr lang="en-US" sz="2000" dirty="0" smtClean="0"/>
              <a:t> </a:t>
            </a:r>
            <a:r>
              <a:rPr lang="en-US" sz="2000" dirty="0" err="1" smtClean="0"/>
              <a:t>setelah</a:t>
            </a:r>
            <a:r>
              <a:rPr lang="en-US" sz="2000" dirty="0" smtClean="0"/>
              <a:t> </a:t>
            </a:r>
            <a:endParaRPr lang="id-ID" sz="2000" dirty="0" smtClean="0"/>
          </a:p>
          <a:p>
            <a:pPr marL="0" indent="0" eaLnBrk="1" hangingPunct="1">
              <a:buFontTx/>
              <a:buNone/>
              <a:defRPr/>
            </a:pPr>
            <a:r>
              <a:rPr lang="id-ID" sz="2000" dirty="0"/>
              <a:t> </a:t>
            </a:r>
            <a:r>
              <a:rPr lang="id-ID" sz="2000" dirty="0" smtClean="0"/>
              <a:t>        </a:t>
            </a:r>
            <a:r>
              <a:rPr lang="en-US" sz="2000" dirty="0" err="1" smtClean="0"/>
              <a:t>pemutusan</a:t>
            </a:r>
            <a:r>
              <a:rPr lang="en-US" sz="2000" dirty="0" smtClean="0"/>
              <a:t> </a:t>
            </a:r>
            <a:r>
              <a:rPr lang="en-US" sz="2000" dirty="0" err="1" smtClean="0"/>
              <a:t>kontrak</a:t>
            </a:r>
            <a:endParaRPr lang="en-US" sz="2000" dirty="0" smtClean="0"/>
          </a:p>
          <a:p>
            <a:pPr marL="609600" indent="-609600" eaLnBrk="1" hangingPunct="1">
              <a:buFontTx/>
              <a:buNone/>
              <a:defRPr/>
            </a:pPr>
            <a:endParaRPr lang="en-US" sz="2000" dirty="0" smtClean="0"/>
          </a:p>
          <a:p>
            <a:pPr marL="609600" indent="-609600" eaLnBrk="1" hangingPunct="1">
              <a:buFontTx/>
              <a:buNone/>
              <a:defRPr/>
            </a:pPr>
            <a:r>
              <a:rPr lang="en-US" sz="2000" dirty="0" smtClean="0"/>
              <a:t>       </a:t>
            </a:r>
          </a:p>
          <a:p>
            <a:pPr marL="609600" indent="-609600" eaLnBrk="1" hangingPunct="1">
              <a:buFontTx/>
              <a:buNone/>
              <a:defRPr/>
            </a:pPr>
            <a:endParaRPr lang="en-US" sz="2400" b="1" dirty="0" smtClean="0">
              <a:solidFill>
                <a:srgbClr val="FFFF00"/>
              </a:solidFill>
            </a:endParaRPr>
          </a:p>
          <a:p>
            <a:pPr marL="609600" indent="-609600" eaLnBrk="1" hangingPunct="1">
              <a:buFontTx/>
              <a:buNone/>
              <a:defRPr/>
            </a:pPr>
            <a:endParaRPr lang="en-US" sz="2400" b="1" dirty="0" smtClean="0">
              <a:solidFill>
                <a:srgbClr val="FFFF00"/>
              </a:solidFill>
            </a:endParaRPr>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165891" name="Rectangle 3"/>
          <p:cNvSpPr>
            <a:spLocks noGrp="1" noChangeArrowheads="1"/>
          </p:cNvSpPr>
          <p:nvPr>
            <p:ph idx="1"/>
          </p:nvPr>
        </p:nvSpPr>
        <p:spPr>
          <a:xfrm>
            <a:off x="906463" y="1514475"/>
            <a:ext cx="8237537" cy="5175250"/>
          </a:xfrm>
        </p:spPr>
        <p:txBody>
          <a:bodyPr/>
          <a:lstStyle/>
          <a:p>
            <a:pPr marL="609600" indent="-609600" eaLnBrk="1" hangingPunct="1">
              <a:buFontTx/>
              <a:buNone/>
            </a:pPr>
            <a:r>
              <a:rPr lang="en-US" b="1" smtClean="0">
                <a:solidFill>
                  <a:srgbClr val="FFFF00"/>
                </a:solidFill>
              </a:rPr>
              <a:t>C.  </a:t>
            </a:r>
            <a:r>
              <a:rPr lang="id-ID" b="1" smtClean="0">
                <a:solidFill>
                  <a:srgbClr val="FFFF00"/>
                </a:solidFill>
              </a:rPr>
              <a:t> </a:t>
            </a:r>
            <a:r>
              <a:rPr lang="en-US" b="1" smtClean="0">
                <a:solidFill>
                  <a:srgbClr val="FFFF00"/>
                </a:solidFill>
              </a:rPr>
              <a:t>Hak dan Kewajiban Para Pihak</a:t>
            </a:r>
          </a:p>
          <a:p>
            <a:pPr marL="609600" indent="-609600" eaLnBrk="1" hangingPunct="1">
              <a:buFontTx/>
              <a:buNone/>
            </a:pPr>
            <a:r>
              <a:rPr lang="en-US" sz="2000" smtClean="0"/>
              <a:t>4</a:t>
            </a:r>
            <a:r>
              <a:rPr lang="id-ID" sz="2000" smtClean="0"/>
              <a:t>4</a:t>
            </a:r>
            <a:r>
              <a:rPr lang="en-US" sz="2000" smtClean="0"/>
              <a:t> .  Hak dan kewajiban Para Pihak</a:t>
            </a:r>
            <a:r>
              <a:rPr lang="en-US" sz="2000" b="1" smtClean="0">
                <a:solidFill>
                  <a:srgbClr val="FFFF00"/>
                </a:solidFill>
              </a:rPr>
              <a:t> </a:t>
            </a:r>
            <a:endParaRPr lang="id-ID" sz="2000" b="1" smtClean="0">
              <a:solidFill>
                <a:srgbClr val="FFFF00"/>
              </a:solidFill>
            </a:endParaRPr>
          </a:p>
          <a:p>
            <a:pPr marL="609600" indent="-609600" eaLnBrk="1" hangingPunct="1">
              <a:buFontTx/>
              <a:buNone/>
            </a:pPr>
            <a:r>
              <a:rPr lang="id-ID" sz="2000" b="1" smtClean="0">
                <a:solidFill>
                  <a:srgbClr val="FFFF00"/>
                </a:solidFill>
              </a:rPr>
              <a:t>        </a:t>
            </a:r>
            <a:r>
              <a:rPr lang="id-ID" sz="2000" smtClean="0"/>
              <a:t>(PPK : mengawasi, memeriksa hasil pek, membayar, dll</a:t>
            </a:r>
          </a:p>
          <a:p>
            <a:pPr marL="609600" indent="-609600" eaLnBrk="1" hangingPunct="1">
              <a:buFontTx/>
              <a:buNone/>
            </a:pPr>
            <a:r>
              <a:rPr lang="id-ID" sz="2000" smtClean="0"/>
              <a:t>        BU    : menerima pembayaran, melaporkan pelaksanaan pek, dll)</a:t>
            </a:r>
            <a:endParaRPr lang="en-US" sz="2000" smtClean="0"/>
          </a:p>
          <a:p>
            <a:pPr marL="609600" indent="-609600" eaLnBrk="1" hangingPunct="1">
              <a:buFontTx/>
              <a:buNone/>
            </a:pPr>
            <a:r>
              <a:rPr lang="en-US" sz="2000" smtClean="0"/>
              <a:t>4</a:t>
            </a:r>
            <a:r>
              <a:rPr lang="id-ID" sz="2000" smtClean="0"/>
              <a:t>5</a:t>
            </a:r>
            <a:r>
              <a:rPr lang="en-US" sz="2000" smtClean="0"/>
              <a:t> .  Penggunaan dokumen-dokumen kontrak dan Informasi</a:t>
            </a:r>
            <a:r>
              <a:rPr lang="id-ID" sz="2000" smtClean="0"/>
              <a:t> </a:t>
            </a:r>
          </a:p>
          <a:p>
            <a:pPr marL="609600" indent="-609600" eaLnBrk="1" hangingPunct="1">
              <a:buFontTx/>
              <a:buNone/>
            </a:pPr>
            <a:r>
              <a:rPr lang="id-ID" sz="2000" smtClean="0"/>
              <a:t>        (Penyedia dilarang memberikan dokumen kontrak ke pihak lain)</a:t>
            </a:r>
            <a:endParaRPr lang="en-US" sz="2000" smtClean="0"/>
          </a:p>
          <a:p>
            <a:pPr marL="609600" indent="-609600" eaLnBrk="1" hangingPunct="1">
              <a:buFontTx/>
              <a:buNone/>
            </a:pPr>
            <a:r>
              <a:rPr lang="en-US" sz="2000" smtClean="0"/>
              <a:t>4</a:t>
            </a:r>
            <a:r>
              <a:rPr lang="id-ID" sz="2000" smtClean="0"/>
              <a:t>6</a:t>
            </a:r>
            <a:r>
              <a:rPr lang="en-US" sz="2000" smtClean="0"/>
              <a:t> .  Hak kekayaan intelektual</a:t>
            </a:r>
            <a:endParaRPr lang="id-ID" sz="2000" smtClean="0"/>
          </a:p>
          <a:p>
            <a:pPr marL="609600" indent="-609600" eaLnBrk="1" hangingPunct="1">
              <a:buFontTx/>
              <a:buNone/>
            </a:pPr>
            <a:r>
              <a:rPr lang="id-ID" sz="2000" smtClean="0"/>
              <a:t>        (Penyedia wajib melindungi PPK dari tuntutan Haki)</a:t>
            </a:r>
            <a:endParaRPr lang="en-US" sz="2000" smtClean="0"/>
          </a:p>
          <a:p>
            <a:pPr marL="609600" indent="-609600" eaLnBrk="1" hangingPunct="1">
              <a:buFontTx/>
              <a:buNone/>
            </a:pPr>
            <a:r>
              <a:rPr lang="en-US" sz="2000" smtClean="0"/>
              <a:t>4</a:t>
            </a:r>
            <a:r>
              <a:rPr lang="id-ID" sz="2000" smtClean="0"/>
              <a:t>7</a:t>
            </a:r>
            <a:r>
              <a:rPr lang="en-US" sz="2000" smtClean="0"/>
              <a:t> .  Penanggungan resiko</a:t>
            </a:r>
            <a:r>
              <a:rPr lang="id-ID" sz="2000" smtClean="0"/>
              <a:t> (pertanggungan yang menjadi tanggung jawab penyedia jasa akibat pelaksanaan pekerjaan)</a:t>
            </a:r>
            <a:endParaRPr lang="en-US" sz="2000" smtClean="0"/>
          </a:p>
          <a:p>
            <a:pPr marL="609600" indent="-609600" eaLnBrk="1" hangingPunct="1">
              <a:buFontTx/>
              <a:buNone/>
            </a:pPr>
            <a:r>
              <a:rPr lang="en-US" sz="200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3731" name="Rectangle 3"/>
          <p:cNvSpPr>
            <a:spLocks noGrp="1" noChangeArrowheads="1"/>
          </p:cNvSpPr>
          <p:nvPr>
            <p:ph idx="1"/>
          </p:nvPr>
        </p:nvSpPr>
        <p:spPr>
          <a:xfrm>
            <a:off x="906463" y="1514475"/>
            <a:ext cx="8237537" cy="5175250"/>
          </a:xfrm>
        </p:spPr>
        <p:txBody>
          <a:bodyPr/>
          <a:lstStyle/>
          <a:p>
            <a:pPr marL="609600" indent="-609600" eaLnBrk="1" hangingPunct="1">
              <a:buFontTx/>
              <a:buNone/>
              <a:defRPr/>
            </a:pPr>
            <a:r>
              <a:rPr lang="en-US" b="1" dirty="0" smtClean="0">
                <a:solidFill>
                  <a:srgbClr val="FFFF00"/>
                </a:solidFill>
              </a:rPr>
              <a:t>C.  </a:t>
            </a:r>
            <a:r>
              <a:rPr lang="en-US" b="1" dirty="0" err="1" smtClean="0">
                <a:solidFill>
                  <a:srgbClr val="FFFF00"/>
                </a:solidFill>
              </a:rPr>
              <a:t>Hak</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Kewajiban</a:t>
            </a:r>
            <a:r>
              <a:rPr lang="en-US" b="1" dirty="0" smtClean="0">
                <a:solidFill>
                  <a:srgbClr val="FFFF00"/>
                </a:solidFill>
              </a:rPr>
              <a:t> Para </a:t>
            </a:r>
            <a:r>
              <a:rPr lang="en-US" b="1" dirty="0" err="1" smtClean="0">
                <a:solidFill>
                  <a:srgbClr val="FFFF00"/>
                </a:solidFill>
              </a:rPr>
              <a:t>Pihak</a:t>
            </a:r>
            <a:endParaRPr lang="en-US" sz="2000" dirty="0" smtClean="0"/>
          </a:p>
          <a:p>
            <a:pPr marL="609600" indent="-609600" eaLnBrk="1" hangingPunct="1">
              <a:buFontTx/>
              <a:buNone/>
              <a:defRPr/>
            </a:pPr>
            <a:r>
              <a:rPr lang="en-US" sz="2000" dirty="0" smtClean="0"/>
              <a:t>4</a:t>
            </a:r>
            <a:r>
              <a:rPr lang="id-ID" sz="2000" dirty="0" smtClean="0"/>
              <a:t>8</a:t>
            </a:r>
            <a:r>
              <a:rPr lang="en-US" sz="2000" dirty="0" smtClean="0"/>
              <a:t> .  </a:t>
            </a:r>
            <a:r>
              <a:rPr lang="en-US" sz="2000" dirty="0" err="1" smtClean="0"/>
              <a:t>Perlindungan</a:t>
            </a:r>
            <a:r>
              <a:rPr lang="en-US" sz="2000" dirty="0" smtClean="0"/>
              <a:t> </a:t>
            </a:r>
            <a:r>
              <a:rPr lang="en-US" sz="2000" dirty="0" err="1" smtClean="0"/>
              <a:t>Tenaga</a:t>
            </a:r>
            <a:r>
              <a:rPr lang="en-US" sz="2000" dirty="0" smtClean="0"/>
              <a:t> </a:t>
            </a:r>
            <a:r>
              <a:rPr lang="en-US" sz="2000" dirty="0" err="1" smtClean="0"/>
              <a:t>kerja</a:t>
            </a:r>
            <a:r>
              <a:rPr lang="id-ID" sz="2000" dirty="0" smtClean="0"/>
              <a:t> (kewajiban Penyedia ttg asuransi tenaga kerja, mematuhi peraturan K3, melaporkan pelaks. K3)</a:t>
            </a:r>
            <a:endParaRPr lang="en-US" sz="2000" dirty="0" smtClean="0"/>
          </a:p>
          <a:p>
            <a:pPr marL="457200" indent="-457200" eaLnBrk="1" hangingPunct="1">
              <a:buFontTx/>
              <a:buAutoNum type="arabicPeriod" startAt="49"/>
              <a:defRPr/>
            </a:pPr>
            <a:r>
              <a:rPr lang="id-ID" sz="2000" b="1" dirty="0" smtClean="0"/>
              <a:t>  </a:t>
            </a:r>
            <a:r>
              <a:rPr lang="en-US" sz="2000" b="1" dirty="0" err="1" smtClean="0"/>
              <a:t>Pemeliharaan</a:t>
            </a:r>
            <a:r>
              <a:rPr lang="en-US" sz="2000" b="1" dirty="0" smtClean="0"/>
              <a:t> </a:t>
            </a:r>
            <a:r>
              <a:rPr lang="en-US" sz="2000" b="1" dirty="0" err="1" smtClean="0"/>
              <a:t>lingkungan</a:t>
            </a:r>
            <a:r>
              <a:rPr lang="id-ID" sz="2000" b="1" dirty="0" smtClean="0"/>
              <a:t> </a:t>
            </a:r>
            <a:r>
              <a:rPr lang="id-ID" sz="2000" dirty="0" smtClean="0"/>
              <a:t>(Penyedia bertanggung jawab atas </a:t>
            </a:r>
          </a:p>
          <a:p>
            <a:pPr marL="0" indent="0" eaLnBrk="1" hangingPunct="1">
              <a:buFontTx/>
              <a:buNone/>
              <a:defRPr/>
            </a:pPr>
            <a:r>
              <a:rPr lang="id-ID" sz="2000" dirty="0"/>
              <a:t> </a:t>
            </a:r>
            <a:r>
              <a:rPr lang="id-ID" sz="2000" dirty="0" smtClean="0"/>
              <a:t>        lingkungan akibat pelaksanaan pekerjaan)</a:t>
            </a:r>
            <a:endParaRPr lang="en-US" sz="2000" dirty="0" smtClean="0"/>
          </a:p>
          <a:p>
            <a:pPr marL="0" indent="0" eaLnBrk="1" hangingPunct="1">
              <a:buFontTx/>
              <a:buNone/>
              <a:defRPr/>
            </a:pPr>
            <a:r>
              <a:rPr lang="id-ID" sz="2000" b="1" dirty="0" smtClean="0"/>
              <a:t>50.   </a:t>
            </a:r>
            <a:r>
              <a:rPr lang="en-US" sz="2000" b="1" dirty="0" err="1" smtClean="0"/>
              <a:t>Asuransi</a:t>
            </a:r>
            <a:r>
              <a:rPr lang="id-ID" sz="2000" b="1" dirty="0" smtClean="0"/>
              <a:t> </a:t>
            </a:r>
            <a:r>
              <a:rPr lang="id-ID" sz="2000" dirty="0" smtClean="0"/>
              <a:t>(asuransi pekerjaan, tenaga kerja, dan pihak ketiga)</a:t>
            </a:r>
            <a:endParaRPr lang="en-US" sz="2000" dirty="0" smtClean="0"/>
          </a:p>
          <a:p>
            <a:pPr marL="457200" indent="-457200" eaLnBrk="1" hangingPunct="1">
              <a:buFontTx/>
              <a:buAutoNum type="arabicPeriod" startAt="51"/>
              <a:defRPr/>
            </a:pPr>
            <a:r>
              <a:rPr lang="id-ID" sz="2000" b="1" dirty="0" smtClean="0"/>
              <a:t> </a:t>
            </a:r>
            <a:r>
              <a:rPr lang="en-US" sz="2000" b="1" dirty="0" err="1" smtClean="0"/>
              <a:t>Tindakan</a:t>
            </a:r>
            <a:r>
              <a:rPr lang="en-US" sz="2000" b="1" dirty="0" smtClean="0"/>
              <a:t> </a:t>
            </a:r>
            <a:r>
              <a:rPr lang="en-US" sz="2000" b="1" dirty="0" err="1" smtClean="0"/>
              <a:t>penyedia</a:t>
            </a:r>
            <a:r>
              <a:rPr lang="en-US" sz="2000" b="1" dirty="0" smtClean="0"/>
              <a:t> yang </a:t>
            </a:r>
            <a:r>
              <a:rPr lang="en-US" sz="2000" b="1" dirty="0" err="1" smtClean="0"/>
              <a:t>mengsyaratkan</a:t>
            </a:r>
            <a:r>
              <a:rPr lang="en-US" sz="2000" b="1" dirty="0" smtClean="0"/>
              <a:t> </a:t>
            </a:r>
            <a:r>
              <a:rPr lang="en-US" sz="2000" b="1" dirty="0" err="1" smtClean="0"/>
              <a:t>persetujuan</a:t>
            </a:r>
            <a:r>
              <a:rPr lang="en-US" sz="2000" b="1" dirty="0" smtClean="0"/>
              <a:t> PPK </a:t>
            </a:r>
            <a:endParaRPr lang="id-ID" sz="2000" b="1" dirty="0" smtClean="0"/>
          </a:p>
          <a:p>
            <a:pPr marL="0" indent="0" eaLnBrk="1" hangingPunct="1">
              <a:buFontTx/>
              <a:buNone/>
              <a:defRPr/>
            </a:pPr>
            <a:r>
              <a:rPr lang="id-ID" sz="2000" b="1" dirty="0"/>
              <a:t> </a:t>
            </a:r>
            <a:r>
              <a:rPr lang="id-ID" sz="2000" b="1" dirty="0" smtClean="0"/>
              <a:t>       </a:t>
            </a:r>
            <a:r>
              <a:rPr lang="en-US" sz="2000" b="1" dirty="0" err="1" smtClean="0"/>
              <a:t>atau</a:t>
            </a:r>
            <a:r>
              <a:rPr lang="en-US" sz="2000" b="1" dirty="0" smtClean="0"/>
              <a:t> </a:t>
            </a:r>
            <a:r>
              <a:rPr lang="en-US" sz="2000" b="1" dirty="0" err="1" smtClean="0"/>
              <a:t>pengawas</a:t>
            </a:r>
            <a:r>
              <a:rPr lang="en-US" sz="2000" b="1" dirty="0" smtClean="0"/>
              <a:t> </a:t>
            </a:r>
            <a:r>
              <a:rPr lang="en-US" sz="2000" b="1" dirty="0" err="1" smtClean="0"/>
              <a:t>lapangan</a:t>
            </a:r>
            <a:r>
              <a:rPr lang="id-ID" sz="2000" b="1" dirty="0" smtClean="0"/>
              <a:t> </a:t>
            </a:r>
            <a:r>
              <a:rPr lang="id-ID" sz="2000" dirty="0" smtClean="0"/>
              <a:t>(keharusan memperoleh persetujuan </a:t>
            </a:r>
          </a:p>
          <a:p>
            <a:pPr marL="0" indent="0" eaLnBrk="1" hangingPunct="1">
              <a:buFontTx/>
              <a:buNone/>
              <a:defRPr/>
            </a:pPr>
            <a:r>
              <a:rPr lang="id-ID" sz="2000" dirty="0"/>
              <a:t> </a:t>
            </a:r>
            <a:r>
              <a:rPr lang="id-ID" sz="2000" dirty="0" smtClean="0"/>
              <a:t>       PPK atas mengsubkan pekerjaan, penggantian personil inti, </a:t>
            </a:r>
          </a:p>
          <a:p>
            <a:pPr marL="0" indent="0" eaLnBrk="1" hangingPunct="1">
              <a:buFontTx/>
              <a:buNone/>
              <a:defRPr/>
            </a:pPr>
            <a:r>
              <a:rPr lang="id-ID" sz="2000" dirty="0"/>
              <a:t> </a:t>
            </a:r>
            <a:r>
              <a:rPr lang="id-ID" sz="2000" dirty="0" smtClean="0"/>
              <a:t>       mengubah program mutu, dll)</a:t>
            </a:r>
            <a:endParaRPr lang="en-US" sz="2000" dirty="0" smtClean="0"/>
          </a:p>
          <a:p>
            <a:pPr marL="0" indent="0" eaLnBrk="1" hangingPunct="1">
              <a:buFontTx/>
              <a:buNone/>
              <a:defRPr/>
            </a:pPr>
            <a:r>
              <a:rPr lang="id-ID" sz="2000" b="1" dirty="0" smtClean="0"/>
              <a:t>52.   </a:t>
            </a:r>
            <a:r>
              <a:rPr lang="en-US" sz="2000" b="1" dirty="0" err="1" smtClean="0"/>
              <a:t>Laporan</a:t>
            </a:r>
            <a:r>
              <a:rPr lang="en-US" sz="2000" b="1" dirty="0" smtClean="0"/>
              <a:t> </a:t>
            </a:r>
            <a:r>
              <a:rPr lang="en-US" sz="2000" b="1" dirty="0" err="1" smtClean="0"/>
              <a:t>Hasil</a:t>
            </a:r>
            <a:r>
              <a:rPr lang="en-US" sz="2000" b="1" dirty="0" smtClean="0"/>
              <a:t> </a:t>
            </a:r>
            <a:r>
              <a:rPr lang="en-US" sz="2000" b="1" dirty="0" err="1" smtClean="0"/>
              <a:t>pekerjaan</a:t>
            </a:r>
            <a:r>
              <a:rPr lang="id-ID" sz="2000" b="1" dirty="0" smtClean="0"/>
              <a:t> </a:t>
            </a:r>
            <a:r>
              <a:rPr lang="id-ID" sz="2000" dirty="0" smtClean="0"/>
              <a:t>(laporan harian, mingguan, bulanan)</a:t>
            </a:r>
            <a:endParaRPr lang="en-US" sz="2000" dirty="0" smtClean="0"/>
          </a:p>
          <a:p>
            <a:pPr marL="609600" indent="-609600" eaLnBrk="1" hangingPunct="1">
              <a:buFontTx/>
              <a:buNone/>
              <a:defRPr/>
            </a:pPr>
            <a:r>
              <a:rPr lang="en-US" sz="2000"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990600" y="304800"/>
            <a:ext cx="7326313" cy="993775"/>
          </a:xfrm>
        </p:spPr>
        <p:txBody>
          <a:bodyPr/>
          <a:lstStyle/>
          <a:p>
            <a:pPr algn="l" eaLnBrk="1" hangingPunct="1">
              <a:defRPr/>
            </a:pPr>
            <a:r>
              <a:rPr lang="en-US" sz="2800" dirty="0" smtClean="0"/>
              <a:t>BAB  VII.    </a:t>
            </a:r>
            <a:r>
              <a:rPr lang="en-US" sz="2800" b="1" dirty="0" smtClean="0"/>
              <a:t>SYARA T –  SYARAT UMUM </a:t>
            </a:r>
            <a:br>
              <a:rPr lang="en-US" sz="2800" b="1" dirty="0" smtClean="0"/>
            </a:br>
            <a:r>
              <a:rPr lang="en-US" sz="2800" b="1" dirty="0" smtClean="0"/>
              <a:t>                   KONTRAK  (SSUK) </a:t>
            </a:r>
          </a:p>
        </p:txBody>
      </p:sp>
      <p:sp>
        <p:nvSpPr>
          <p:cNvPr id="169987" name="Rectangle 3"/>
          <p:cNvSpPr>
            <a:spLocks noGrp="1" noChangeArrowheads="1"/>
          </p:cNvSpPr>
          <p:nvPr>
            <p:ph idx="1"/>
          </p:nvPr>
        </p:nvSpPr>
        <p:spPr>
          <a:xfrm>
            <a:off x="1066800" y="838200"/>
            <a:ext cx="8237538" cy="5175250"/>
          </a:xfrm>
        </p:spPr>
        <p:txBody>
          <a:bodyPr/>
          <a:lstStyle/>
          <a:p>
            <a:pPr marL="609600" indent="-609600" eaLnBrk="1" hangingPunct="1">
              <a:buFontTx/>
              <a:buNone/>
            </a:pPr>
            <a:endParaRPr lang="en-US" sz="2800" b="1" smtClean="0">
              <a:solidFill>
                <a:srgbClr val="FFFF00"/>
              </a:solidFill>
            </a:endParaRPr>
          </a:p>
          <a:p>
            <a:pPr marL="609600" indent="-609600" eaLnBrk="1" hangingPunct="1">
              <a:buFontTx/>
              <a:buNone/>
            </a:pPr>
            <a:r>
              <a:rPr lang="en-US" sz="2400" smtClean="0"/>
              <a:t>5</a:t>
            </a:r>
            <a:r>
              <a:rPr lang="id-ID" sz="2400" smtClean="0"/>
              <a:t>3</a:t>
            </a:r>
            <a:r>
              <a:rPr lang="en-US" sz="2400" smtClean="0"/>
              <a:t> .  Kepemilikan Dokumen</a:t>
            </a:r>
            <a:r>
              <a:rPr lang="id-ID" sz="2400" smtClean="0"/>
              <a:t> </a:t>
            </a:r>
            <a:r>
              <a:rPr lang="id-ID" sz="2000" smtClean="0"/>
              <a:t>(shop drawing, as built drawing,  </a:t>
            </a:r>
          </a:p>
          <a:p>
            <a:pPr marL="609600" indent="-609600" eaLnBrk="1" hangingPunct="1">
              <a:buFontTx/>
              <a:buNone/>
            </a:pPr>
            <a:r>
              <a:rPr lang="id-ID" sz="2000" smtClean="0"/>
              <a:t>          laporan harian, dll seluruhnya milik PPK)</a:t>
            </a:r>
            <a:endParaRPr lang="en-US" sz="2000" b="1" smtClean="0">
              <a:solidFill>
                <a:srgbClr val="FFFF00"/>
              </a:solidFill>
            </a:endParaRPr>
          </a:p>
          <a:p>
            <a:pPr marL="609600" indent="-609600" eaLnBrk="1" hangingPunct="1">
              <a:buFontTx/>
              <a:buNone/>
            </a:pPr>
            <a:r>
              <a:rPr lang="en-US" sz="2400" smtClean="0"/>
              <a:t>5</a:t>
            </a:r>
            <a:r>
              <a:rPr lang="id-ID" sz="2400" smtClean="0"/>
              <a:t>4</a:t>
            </a:r>
            <a:r>
              <a:rPr lang="en-US" sz="2400" smtClean="0"/>
              <a:t> .  Kerja sama Penyedia dan Sub Penyedia</a:t>
            </a:r>
            <a:endParaRPr lang="id-ID" sz="2400" smtClean="0"/>
          </a:p>
          <a:p>
            <a:pPr marL="609600" indent="-609600" eaLnBrk="1" hangingPunct="1">
              <a:buFontTx/>
              <a:buNone/>
            </a:pPr>
            <a:r>
              <a:rPr lang="id-ID" sz="2400" smtClean="0"/>
              <a:t>        </a:t>
            </a:r>
            <a:r>
              <a:rPr lang="id-ID" sz="2000" smtClean="0"/>
              <a:t>(bagian pek. yg disubkontrakkan harus tertuang dalam kontrak)</a:t>
            </a:r>
            <a:endParaRPr lang="en-US" sz="2000" smtClean="0"/>
          </a:p>
          <a:p>
            <a:pPr marL="609600" indent="-609600" eaLnBrk="1" hangingPunct="1">
              <a:buFontTx/>
              <a:buNone/>
            </a:pPr>
            <a:r>
              <a:rPr lang="en-US" sz="2400" smtClean="0"/>
              <a:t>5</a:t>
            </a:r>
            <a:r>
              <a:rPr lang="id-ID" sz="2400" smtClean="0"/>
              <a:t>5</a:t>
            </a:r>
            <a:r>
              <a:rPr lang="en-US" sz="2400" smtClean="0"/>
              <a:t> .  Usaha Mikro, Usaha Kecil dan Koperasi kecil</a:t>
            </a:r>
            <a:endParaRPr lang="id-ID" sz="2400" smtClean="0"/>
          </a:p>
          <a:p>
            <a:pPr marL="609600" indent="-609600" eaLnBrk="1" hangingPunct="1">
              <a:buFontTx/>
              <a:buNone/>
            </a:pPr>
            <a:r>
              <a:rPr lang="id-ID" sz="2400" smtClean="0"/>
              <a:t>        </a:t>
            </a:r>
            <a:r>
              <a:rPr lang="id-ID" sz="2000" smtClean="0"/>
              <a:t>(UK tidak boleh mengsubkan pekerjaannya, harus dikerjakan </a:t>
            </a:r>
          </a:p>
          <a:p>
            <a:pPr marL="609600" indent="-609600" eaLnBrk="1" hangingPunct="1">
              <a:buFontTx/>
              <a:buNone/>
            </a:pPr>
            <a:r>
              <a:rPr lang="id-ID" sz="2000" smtClean="0"/>
              <a:t>          sendiri)</a:t>
            </a:r>
            <a:endParaRPr lang="en-US" sz="2000" smtClean="0"/>
          </a:p>
          <a:p>
            <a:pPr marL="609600" indent="-609600" eaLnBrk="1" hangingPunct="1">
              <a:buFontTx/>
              <a:buNone/>
            </a:pPr>
            <a:r>
              <a:rPr lang="en-US" sz="2400" smtClean="0"/>
              <a:t>5</a:t>
            </a:r>
            <a:r>
              <a:rPr lang="id-ID" sz="2400" smtClean="0"/>
              <a:t>6</a:t>
            </a:r>
            <a:r>
              <a:rPr lang="en-US" sz="2400" smtClean="0"/>
              <a:t> .  Penyedia </a:t>
            </a:r>
            <a:r>
              <a:rPr lang="id-ID" sz="2400" smtClean="0"/>
              <a:t>jasa </a:t>
            </a:r>
            <a:r>
              <a:rPr lang="en-US" sz="2400" smtClean="0"/>
              <a:t>lain</a:t>
            </a:r>
            <a:r>
              <a:rPr lang="id-ID" sz="2400" smtClean="0"/>
              <a:t> </a:t>
            </a:r>
            <a:r>
              <a:rPr lang="id-ID" sz="2000" smtClean="0"/>
              <a:t>(Penyedia lain yg terkait dengan akses</a:t>
            </a:r>
          </a:p>
          <a:p>
            <a:pPr marL="609600" indent="-609600" eaLnBrk="1" hangingPunct="1">
              <a:buFontTx/>
              <a:buNone/>
            </a:pPr>
            <a:r>
              <a:rPr lang="id-ID" sz="2000" b="1" smtClean="0"/>
              <a:t>          </a:t>
            </a:r>
            <a:r>
              <a:rPr lang="id-ID" sz="2000" smtClean="0"/>
              <a:t>lokasi pekerjaan, harus diberikan kemudahan/bekerja sama)</a:t>
            </a:r>
            <a:endParaRPr lang="en-US" sz="2000" smtClean="0"/>
          </a:p>
          <a:p>
            <a:pPr marL="609600" indent="-609600" eaLnBrk="1" hangingPunct="1">
              <a:buFontTx/>
              <a:buNone/>
            </a:pPr>
            <a:r>
              <a:rPr lang="en-US" sz="200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990600" y="304800"/>
            <a:ext cx="7326313" cy="993775"/>
          </a:xfrm>
        </p:spPr>
        <p:txBody>
          <a:bodyPr/>
          <a:lstStyle/>
          <a:p>
            <a:pPr algn="l" eaLnBrk="1" hangingPunct="1">
              <a:defRPr/>
            </a:pPr>
            <a:r>
              <a:rPr lang="en-US" sz="2800" dirty="0" smtClean="0"/>
              <a:t>BAB  VII.    </a:t>
            </a:r>
            <a:r>
              <a:rPr lang="en-US" sz="2800" b="1" dirty="0" smtClean="0"/>
              <a:t>SYARA T –  SYARAT UMUM </a:t>
            </a:r>
            <a:br>
              <a:rPr lang="en-US" sz="2800" b="1" dirty="0" smtClean="0"/>
            </a:br>
            <a:r>
              <a:rPr lang="en-US" sz="2800" b="1" dirty="0" smtClean="0"/>
              <a:t>                   KONTRAK  (SSUK) </a:t>
            </a:r>
          </a:p>
        </p:txBody>
      </p:sp>
      <p:sp>
        <p:nvSpPr>
          <p:cNvPr id="74755" name="Rectangle 3"/>
          <p:cNvSpPr>
            <a:spLocks noGrp="1" noChangeArrowheads="1"/>
          </p:cNvSpPr>
          <p:nvPr>
            <p:ph idx="1"/>
          </p:nvPr>
        </p:nvSpPr>
        <p:spPr>
          <a:xfrm>
            <a:off x="1066800" y="990600"/>
            <a:ext cx="8237538" cy="5175250"/>
          </a:xfrm>
        </p:spPr>
        <p:txBody>
          <a:bodyPr/>
          <a:lstStyle/>
          <a:p>
            <a:pPr marL="609600" indent="-609600" eaLnBrk="1" hangingPunct="1">
              <a:buFontTx/>
              <a:buNone/>
              <a:defRPr/>
            </a:pPr>
            <a:endParaRPr lang="en-US" sz="2400" dirty="0" smtClean="0"/>
          </a:p>
          <a:p>
            <a:pPr marL="609600" indent="-609600" eaLnBrk="1" hangingPunct="1">
              <a:buFontTx/>
              <a:buNone/>
              <a:defRPr/>
            </a:pPr>
            <a:r>
              <a:rPr lang="en-US" sz="2400" dirty="0" smtClean="0"/>
              <a:t>5</a:t>
            </a:r>
            <a:r>
              <a:rPr lang="id-ID" sz="2400" dirty="0" smtClean="0"/>
              <a:t>7</a:t>
            </a:r>
            <a:r>
              <a:rPr lang="en-US" sz="2400" dirty="0" smtClean="0"/>
              <a:t> .  </a:t>
            </a:r>
            <a:r>
              <a:rPr lang="en-US" sz="2400" dirty="0" err="1" smtClean="0"/>
              <a:t>Keselamatan</a:t>
            </a:r>
            <a:r>
              <a:rPr lang="en-US" sz="2400" dirty="0" smtClean="0"/>
              <a:t> </a:t>
            </a:r>
            <a:r>
              <a:rPr lang="en-US" sz="2400" dirty="0" err="1" smtClean="0"/>
              <a:t>dan</a:t>
            </a:r>
            <a:r>
              <a:rPr lang="en-US" sz="2400" dirty="0" smtClean="0"/>
              <a:t> </a:t>
            </a:r>
            <a:r>
              <a:rPr lang="en-US" sz="2400" dirty="0" err="1" smtClean="0"/>
              <a:t>Kesehatan</a:t>
            </a:r>
            <a:r>
              <a:rPr lang="en-US" sz="2400" dirty="0" smtClean="0"/>
              <a:t> </a:t>
            </a:r>
            <a:r>
              <a:rPr lang="en-US" sz="2400" dirty="0" err="1" smtClean="0"/>
              <a:t>Kerja</a:t>
            </a:r>
            <a:endParaRPr lang="id-ID" sz="2400" dirty="0" smtClean="0"/>
          </a:p>
          <a:p>
            <a:pPr marL="609600" indent="-609600" eaLnBrk="1" hangingPunct="1">
              <a:buFontTx/>
              <a:buNone/>
              <a:defRPr/>
            </a:pPr>
            <a:r>
              <a:rPr lang="id-ID" sz="2400" dirty="0"/>
              <a:t> </a:t>
            </a:r>
            <a:r>
              <a:rPr lang="id-ID" sz="2400" dirty="0" smtClean="0"/>
              <a:t>       (</a:t>
            </a:r>
            <a:r>
              <a:rPr lang="id-ID" sz="2000" dirty="0" smtClean="0"/>
              <a:t>Penyedia bertanggung jawab atas keselamatan dan </a:t>
            </a:r>
          </a:p>
          <a:p>
            <a:pPr marL="609600" indent="-609600" eaLnBrk="1" hangingPunct="1">
              <a:buFontTx/>
              <a:buNone/>
              <a:defRPr/>
            </a:pPr>
            <a:r>
              <a:rPr lang="id-ID" sz="2000" dirty="0"/>
              <a:t> </a:t>
            </a:r>
            <a:r>
              <a:rPr lang="id-ID" sz="2000" dirty="0" smtClean="0"/>
              <a:t>         kesehatan  semua pihak dilokasi pekerjaan)</a:t>
            </a:r>
            <a:endParaRPr lang="en-US" sz="2000" dirty="0" smtClean="0"/>
          </a:p>
          <a:p>
            <a:pPr marL="609600" indent="-609600" eaLnBrk="1" hangingPunct="1">
              <a:buFontTx/>
              <a:buAutoNum type="arabicPeriod" startAt="58"/>
              <a:defRPr/>
            </a:pPr>
            <a:r>
              <a:rPr lang="en-US" sz="2400" b="1" dirty="0" err="1" smtClean="0"/>
              <a:t>Pembayaran</a:t>
            </a:r>
            <a:r>
              <a:rPr lang="en-US" sz="2400" b="1" dirty="0" smtClean="0"/>
              <a:t> </a:t>
            </a:r>
            <a:r>
              <a:rPr lang="en-US" sz="2400" b="1" dirty="0" err="1" smtClean="0"/>
              <a:t>denda</a:t>
            </a:r>
            <a:r>
              <a:rPr lang="id-ID" sz="2400" b="1" dirty="0" smtClean="0"/>
              <a:t> </a:t>
            </a:r>
          </a:p>
          <a:p>
            <a:pPr marL="0" indent="0" eaLnBrk="1" hangingPunct="1">
              <a:buFontTx/>
              <a:buNone/>
              <a:defRPr/>
            </a:pPr>
            <a:r>
              <a:rPr lang="id-ID" sz="2400" b="1" dirty="0"/>
              <a:t> </a:t>
            </a:r>
            <a:r>
              <a:rPr lang="id-ID" sz="2400" b="1" dirty="0" smtClean="0"/>
              <a:t>      </a:t>
            </a:r>
            <a:r>
              <a:rPr lang="id-ID" sz="2000" dirty="0" smtClean="0"/>
              <a:t>(penyedia wajib membayar denda atas wanprestasi dan </a:t>
            </a:r>
          </a:p>
          <a:p>
            <a:pPr marL="0" indent="0" eaLnBrk="1" hangingPunct="1">
              <a:buFontTx/>
              <a:buNone/>
              <a:defRPr/>
            </a:pPr>
            <a:r>
              <a:rPr lang="id-ID" sz="2000" dirty="0"/>
              <a:t> </a:t>
            </a:r>
            <a:r>
              <a:rPr lang="id-ID" sz="2000" dirty="0" smtClean="0"/>
              <a:t>        cidera janji, dengan cara memotong pembayaran)</a:t>
            </a:r>
            <a:endParaRPr lang="en-US" sz="2000" dirty="0" smtClean="0"/>
          </a:p>
          <a:p>
            <a:pPr marL="609600" indent="-609600" eaLnBrk="1" hangingPunct="1">
              <a:buFontTx/>
              <a:buNone/>
              <a:defRPr/>
            </a:pPr>
            <a:r>
              <a:rPr lang="en-US" sz="2400" b="1" dirty="0" smtClean="0"/>
              <a:t>5</a:t>
            </a:r>
            <a:r>
              <a:rPr lang="id-ID" sz="2400" b="1" dirty="0" smtClean="0"/>
              <a:t>9</a:t>
            </a:r>
            <a:r>
              <a:rPr lang="en-US" sz="2400" b="1" dirty="0" smtClean="0"/>
              <a:t>.   </a:t>
            </a:r>
            <a:r>
              <a:rPr lang="en-US" sz="2400" b="1" dirty="0" err="1" smtClean="0"/>
              <a:t>Jaminan</a:t>
            </a:r>
            <a:endParaRPr lang="en-US" sz="2400" b="1" dirty="0" smtClean="0"/>
          </a:p>
          <a:p>
            <a:pPr marL="609600" indent="-609600" eaLnBrk="1" hangingPunct="1">
              <a:buFontTx/>
              <a:buNone/>
              <a:defRPr/>
            </a:pPr>
            <a:r>
              <a:rPr lang="en-US" sz="2400" b="1" dirty="0" smtClean="0">
                <a:solidFill>
                  <a:srgbClr val="FFFF00"/>
                </a:solidFill>
              </a:rPr>
              <a:t>    </a:t>
            </a:r>
            <a:r>
              <a:rPr lang="id-ID" sz="2400" b="1" dirty="0" smtClean="0">
                <a:solidFill>
                  <a:srgbClr val="FFFF00"/>
                </a:solidFill>
              </a:rPr>
              <a:t>    </a:t>
            </a:r>
            <a:r>
              <a:rPr lang="id-ID" sz="2000" dirty="0" smtClean="0"/>
              <a:t>(tentang masa laku, nilai  jaminan pelaksanaan dan jaminan </a:t>
            </a:r>
          </a:p>
          <a:p>
            <a:pPr marL="609600" indent="-609600" eaLnBrk="1" hangingPunct="1">
              <a:buFontTx/>
              <a:buNone/>
              <a:defRPr/>
            </a:pPr>
            <a:r>
              <a:rPr lang="id-ID" sz="2000" dirty="0"/>
              <a:t> </a:t>
            </a:r>
            <a:r>
              <a:rPr lang="id-ID" sz="2000" dirty="0" smtClean="0"/>
              <a:t>         uang muka)</a:t>
            </a:r>
            <a:endParaRPr lang="en-US" sz="2000" dirty="0" smtClean="0"/>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914400" y="304800"/>
            <a:ext cx="7326313" cy="993775"/>
          </a:xfrm>
        </p:spPr>
        <p:txBody>
          <a:bodyPr/>
          <a:lstStyle/>
          <a:p>
            <a:pPr algn="l" eaLnBrk="1" hangingPunct="1">
              <a:defRPr/>
            </a:pPr>
            <a:r>
              <a:rPr lang="en-US" sz="2800" dirty="0" smtClean="0"/>
              <a:t>BAB  VII.      SYARA T –  SYARAT UMUM </a:t>
            </a:r>
            <a:br>
              <a:rPr lang="en-US" sz="2800" dirty="0" smtClean="0"/>
            </a:br>
            <a:r>
              <a:rPr lang="en-US" sz="2800" dirty="0" smtClean="0"/>
              <a:t>                   KONTRAK  (SSUK) </a:t>
            </a:r>
          </a:p>
        </p:txBody>
      </p:sp>
      <p:sp>
        <p:nvSpPr>
          <p:cNvPr id="75779" name="Rectangle 3"/>
          <p:cNvSpPr>
            <a:spLocks noGrp="1" noChangeArrowheads="1"/>
          </p:cNvSpPr>
          <p:nvPr>
            <p:ph idx="1"/>
          </p:nvPr>
        </p:nvSpPr>
        <p:spPr>
          <a:xfrm>
            <a:off x="685800" y="1371600"/>
            <a:ext cx="8237538" cy="5175250"/>
          </a:xfrm>
        </p:spPr>
        <p:txBody>
          <a:bodyPr/>
          <a:lstStyle/>
          <a:p>
            <a:pPr marL="609600" indent="-609600" eaLnBrk="1" hangingPunct="1">
              <a:buFontTx/>
              <a:buNone/>
              <a:defRPr/>
            </a:pPr>
            <a:r>
              <a:rPr lang="en-US" b="1" dirty="0" smtClean="0">
                <a:solidFill>
                  <a:srgbClr val="FFFF00"/>
                </a:solidFill>
              </a:rPr>
              <a:t>D.   </a:t>
            </a:r>
            <a:r>
              <a:rPr lang="en-US" b="1" dirty="0" err="1" smtClean="0">
                <a:solidFill>
                  <a:srgbClr val="FFFF00"/>
                </a:solidFill>
              </a:rPr>
              <a:t>Personil</a:t>
            </a:r>
            <a:r>
              <a:rPr lang="en-US" b="1" dirty="0" smtClean="0">
                <a:solidFill>
                  <a:srgbClr val="FFFF00"/>
                </a:solidFill>
              </a:rPr>
              <a:t> </a:t>
            </a:r>
            <a:r>
              <a:rPr lang="en-US" b="1" dirty="0" err="1" smtClean="0">
                <a:solidFill>
                  <a:srgbClr val="FFFF00"/>
                </a:solidFill>
              </a:rPr>
              <a:t>Inti</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Peralatan</a:t>
            </a:r>
            <a:r>
              <a:rPr lang="en-US" b="1" dirty="0" smtClean="0">
                <a:solidFill>
                  <a:srgbClr val="FFFF00"/>
                </a:solidFill>
              </a:rPr>
              <a:t> </a:t>
            </a:r>
            <a:r>
              <a:rPr lang="en-US" b="1" dirty="0" err="1" smtClean="0">
                <a:solidFill>
                  <a:srgbClr val="FFFF00"/>
                </a:solidFill>
              </a:rPr>
              <a:t>Penyedia</a:t>
            </a:r>
            <a:endParaRPr lang="en-US" b="1" dirty="0" smtClean="0">
              <a:solidFill>
                <a:srgbClr val="FFFF00"/>
              </a:solidFill>
            </a:endParaRPr>
          </a:p>
          <a:p>
            <a:pPr marL="609600" indent="-609600" eaLnBrk="1" hangingPunct="1">
              <a:buFontTx/>
              <a:buNone/>
              <a:defRPr/>
            </a:pPr>
            <a:r>
              <a:rPr lang="id-ID" sz="2400" dirty="0" smtClean="0"/>
              <a:t>60</a:t>
            </a:r>
            <a:r>
              <a:rPr lang="en-US" sz="2400" dirty="0" smtClean="0"/>
              <a:t>.  </a:t>
            </a:r>
            <a:r>
              <a:rPr lang="id-ID" sz="2400" dirty="0" smtClean="0"/>
              <a:t> </a:t>
            </a:r>
            <a:r>
              <a:rPr lang="en-US" sz="2400" dirty="0" err="1" smtClean="0"/>
              <a:t>Personil</a:t>
            </a:r>
            <a:r>
              <a:rPr lang="en-US" sz="2400" dirty="0" smtClean="0"/>
              <a:t> </a:t>
            </a:r>
            <a:r>
              <a:rPr lang="en-US" sz="2400" dirty="0" err="1" smtClean="0"/>
              <a:t>Inti</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Peralatan</a:t>
            </a:r>
            <a:r>
              <a:rPr lang="en-US" sz="2400" b="1" dirty="0" smtClean="0">
                <a:solidFill>
                  <a:srgbClr val="FFFF00"/>
                </a:solidFill>
              </a:rPr>
              <a:t> </a:t>
            </a:r>
          </a:p>
          <a:p>
            <a:pPr marL="609600" indent="-609600" eaLnBrk="1" hangingPunct="1">
              <a:buFontTx/>
              <a:buNone/>
              <a:defRPr/>
            </a:pPr>
            <a:r>
              <a:rPr lang="id-ID" sz="2000" dirty="0" smtClean="0"/>
              <a:t>         (penggantian personil dan peralatan harus dengan </a:t>
            </a:r>
          </a:p>
          <a:p>
            <a:pPr marL="609600" indent="-609600" eaLnBrk="1" hangingPunct="1">
              <a:buFontTx/>
              <a:buNone/>
              <a:defRPr/>
            </a:pPr>
            <a:r>
              <a:rPr lang="id-ID" sz="2000" dirty="0"/>
              <a:t> </a:t>
            </a:r>
            <a:r>
              <a:rPr lang="id-ID" sz="2000" dirty="0" smtClean="0"/>
              <a:t>        persetujuan PPK)</a:t>
            </a:r>
            <a:endParaRPr lang="en-US" sz="2000" dirty="0" smtClean="0"/>
          </a:p>
          <a:p>
            <a:pPr marL="609600" indent="-609600" eaLnBrk="1" hangingPunct="1">
              <a:buFontTx/>
              <a:buNone/>
              <a:defRPr/>
            </a:pPr>
            <a:r>
              <a:rPr lang="en-US" b="1" dirty="0" smtClean="0">
                <a:solidFill>
                  <a:srgbClr val="FFFF00"/>
                </a:solidFill>
              </a:rPr>
              <a:t>E.   </a:t>
            </a:r>
            <a:r>
              <a:rPr lang="en-US" b="1" dirty="0" err="1" smtClean="0">
                <a:solidFill>
                  <a:srgbClr val="FFFF00"/>
                </a:solidFill>
              </a:rPr>
              <a:t>Kewajiban</a:t>
            </a:r>
            <a:r>
              <a:rPr lang="en-US" b="1" dirty="0" smtClean="0">
                <a:solidFill>
                  <a:srgbClr val="FFFF00"/>
                </a:solidFill>
              </a:rPr>
              <a:t> PPK</a:t>
            </a:r>
          </a:p>
          <a:p>
            <a:pPr marL="609600" indent="-609600" eaLnBrk="1" hangingPunct="1">
              <a:buFontTx/>
              <a:buNone/>
              <a:defRPr/>
            </a:pPr>
            <a:r>
              <a:rPr lang="id-ID" sz="2400" dirty="0" smtClean="0"/>
              <a:t>61</a:t>
            </a:r>
            <a:r>
              <a:rPr lang="en-US" sz="2400" dirty="0" smtClean="0"/>
              <a:t>.  </a:t>
            </a:r>
            <a:r>
              <a:rPr lang="en-US" sz="2400" dirty="0" err="1" smtClean="0"/>
              <a:t>Fasilitas</a:t>
            </a:r>
            <a:r>
              <a:rPr lang="id-ID" sz="2400" dirty="0" smtClean="0"/>
              <a:t> </a:t>
            </a:r>
            <a:r>
              <a:rPr lang="id-ID" sz="2000" dirty="0" smtClean="0"/>
              <a:t>(PPK dapat memberikan fasilitas sarana dan</a:t>
            </a:r>
          </a:p>
          <a:p>
            <a:pPr marL="609600" indent="-609600" eaLnBrk="1" hangingPunct="1">
              <a:buFontTx/>
              <a:buNone/>
              <a:defRPr/>
            </a:pPr>
            <a:r>
              <a:rPr lang="id-ID" sz="2000" dirty="0"/>
              <a:t> </a:t>
            </a:r>
            <a:r>
              <a:rPr lang="id-ID" sz="2000" dirty="0" smtClean="0"/>
              <a:t>        prasarana yg diperlukan)</a:t>
            </a:r>
            <a:endParaRPr lang="en-US" sz="2000" dirty="0" smtClean="0"/>
          </a:p>
          <a:p>
            <a:pPr marL="0" indent="0" eaLnBrk="1" hangingPunct="1">
              <a:buFontTx/>
              <a:buNone/>
              <a:defRPr/>
            </a:pPr>
            <a:r>
              <a:rPr lang="id-ID" sz="2400" dirty="0" smtClean="0"/>
              <a:t>62.   </a:t>
            </a:r>
            <a:r>
              <a:rPr lang="en-US" sz="2400" dirty="0" err="1" smtClean="0"/>
              <a:t>Peristiwa</a:t>
            </a:r>
            <a:r>
              <a:rPr lang="en-US" sz="2400" dirty="0" smtClean="0"/>
              <a:t> </a:t>
            </a:r>
            <a:r>
              <a:rPr lang="en-US" sz="2400" dirty="0" err="1" smtClean="0"/>
              <a:t>Kompensasi</a:t>
            </a:r>
            <a:r>
              <a:rPr lang="id-ID" sz="2400" dirty="0" smtClean="0"/>
              <a:t> </a:t>
            </a:r>
            <a:r>
              <a:rPr lang="id-ID" sz="2000" dirty="0" smtClean="0"/>
              <a:t>(peristiwa yang dapat diberikan </a:t>
            </a:r>
          </a:p>
          <a:p>
            <a:pPr marL="0" indent="0" eaLnBrk="1" hangingPunct="1">
              <a:buFontTx/>
              <a:buNone/>
              <a:defRPr/>
            </a:pPr>
            <a:r>
              <a:rPr lang="id-ID" sz="2000" dirty="0"/>
              <a:t> </a:t>
            </a:r>
            <a:r>
              <a:rPr lang="id-ID" sz="2000" dirty="0" smtClean="0"/>
              <a:t>        kompensasi a.l : perubahan jadual, keterlambatan pembayaran,</a:t>
            </a:r>
          </a:p>
          <a:p>
            <a:pPr marL="0" indent="0" eaLnBrk="1" hangingPunct="1">
              <a:buFontTx/>
              <a:buNone/>
              <a:defRPr/>
            </a:pPr>
            <a:r>
              <a:rPr lang="id-ID" sz="2000" dirty="0"/>
              <a:t> </a:t>
            </a:r>
            <a:r>
              <a:rPr lang="id-ID" sz="2000" dirty="0" smtClean="0"/>
              <a:t>        pembebasan tanah terlambat, adanya perintah penundaan, dll)</a:t>
            </a:r>
            <a:endParaRPr lang="en-US" sz="2000" dirty="0" smtClean="0"/>
          </a:p>
          <a:p>
            <a:pPr marL="609600" indent="-609600" eaLnBrk="1" hangingPunct="1">
              <a:buFontTx/>
              <a:buNone/>
              <a:defRPr/>
            </a:pPr>
            <a:endParaRPr lang="en-US" sz="2400" dirty="0" smtClean="0"/>
          </a:p>
          <a:p>
            <a:pPr marL="609600" indent="-609600" eaLnBrk="1" hangingPunct="1">
              <a:buFontTx/>
              <a:buNone/>
              <a:defRPr/>
            </a:pPr>
            <a:endParaRPr lang="en-US" sz="2400" dirty="0" smtClean="0"/>
          </a:p>
          <a:p>
            <a:pPr marL="609600" indent="-609600" eaLnBrk="1" hangingPunct="1">
              <a:buFontTx/>
              <a:buNone/>
              <a:defRPr/>
            </a:pPr>
            <a:endParaRPr lang="en-US" sz="2400" b="1" dirty="0" smtClean="0"/>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6803" name="Rectangle 3"/>
          <p:cNvSpPr>
            <a:spLocks noGrp="1" noChangeArrowheads="1"/>
          </p:cNvSpPr>
          <p:nvPr>
            <p:ph idx="1"/>
          </p:nvPr>
        </p:nvSpPr>
        <p:spPr>
          <a:xfrm>
            <a:off x="906463" y="1682750"/>
            <a:ext cx="8237537" cy="5175250"/>
          </a:xfrm>
        </p:spPr>
        <p:txBody>
          <a:bodyPr/>
          <a:lstStyle/>
          <a:p>
            <a:pPr marL="609600" indent="-609600" eaLnBrk="1" hangingPunct="1">
              <a:buFontTx/>
              <a:buNone/>
              <a:defRPr/>
            </a:pPr>
            <a:r>
              <a:rPr lang="en-US" b="1" dirty="0" smtClean="0">
                <a:solidFill>
                  <a:srgbClr val="FFFF00"/>
                </a:solidFill>
              </a:rPr>
              <a:t>F.    </a:t>
            </a:r>
            <a:r>
              <a:rPr lang="en-US" b="1" dirty="0" err="1" smtClean="0">
                <a:solidFill>
                  <a:srgbClr val="FFFF00"/>
                </a:solidFill>
              </a:rPr>
              <a:t>Pembayaran</a:t>
            </a:r>
            <a:r>
              <a:rPr lang="en-US" b="1" dirty="0" smtClean="0">
                <a:solidFill>
                  <a:srgbClr val="FFFF00"/>
                </a:solidFill>
              </a:rPr>
              <a:t> </a:t>
            </a:r>
            <a:r>
              <a:rPr lang="en-US" b="1" dirty="0" err="1" smtClean="0">
                <a:solidFill>
                  <a:srgbClr val="FFFF00"/>
                </a:solidFill>
              </a:rPr>
              <a:t>kepada</a:t>
            </a:r>
            <a:r>
              <a:rPr lang="en-US" b="1" dirty="0" smtClean="0">
                <a:solidFill>
                  <a:srgbClr val="FFFF00"/>
                </a:solidFill>
              </a:rPr>
              <a:t> </a:t>
            </a:r>
            <a:r>
              <a:rPr lang="en-US" b="1" dirty="0" err="1" smtClean="0">
                <a:solidFill>
                  <a:srgbClr val="FFFF00"/>
                </a:solidFill>
              </a:rPr>
              <a:t>Penyedia</a:t>
            </a:r>
            <a:endParaRPr lang="en-US" b="1" dirty="0" smtClean="0">
              <a:solidFill>
                <a:srgbClr val="FFFF00"/>
              </a:solidFill>
            </a:endParaRPr>
          </a:p>
          <a:p>
            <a:pPr marL="609600" indent="-609600" eaLnBrk="1" hangingPunct="1">
              <a:buFontTx/>
              <a:buNone/>
              <a:defRPr/>
            </a:pPr>
            <a:r>
              <a:rPr lang="en-US" sz="2400" dirty="0" smtClean="0"/>
              <a:t>6</a:t>
            </a:r>
            <a:r>
              <a:rPr lang="id-ID" sz="2400" dirty="0" smtClean="0"/>
              <a:t>3</a:t>
            </a:r>
            <a:r>
              <a:rPr lang="en-US" sz="2400" dirty="0" smtClean="0"/>
              <a:t>.    </a:t>
            </a:r>
            <a:r>
              <a:rPr lang="en-US" sz="2400" dirty="0" err="1" smtClean="0"/>
              <a:t>Harga</a:t>
            </a:r>
            <a:r>
              <a:rPr lang="en-US" sz="2400" dirty="0" smtClean="0"/>
              <a:t> </a:t>
            </a:r>
            <a:r>
              <a:rPr lang="en-US" sz="2400" dirty="0" err="1" smtClean="0"/>
              <a:t>Kontrak</a:t>
            </a:r>
            <a:r>
              <a:rPr lang="id-ID" sz="2400" dirty="0" smtClean="0"/>
              <a:t> </a:t>
            </a:r>
            <a:r>
              <a:rPr lang="id-ID" sz="2000" dirty="0" smtClean="0"/>
              <a:t>(termasuk OHP, pajak2 dan biaya K3)</a:t>
            </a:r>
            <a:endParaRPr lang="en-US" sz="2000" dirty="0" smtClean="0"/>
          </a:p>
          <a:p>
            <a:pPr marL="457200" indent="-457200" eaLnBrk="1" hangingPunct="1">
              <a:buFontTx/>
              <a:buAutoNum type="arabicPeriod" startAt="64"/>
              <a:defRPr/>
            </a:pPr>
            <a:r>
              <a:rPr lang="id-ID" sz="2400" dirty="0" smtClean="0"/>
              <a:t>    </a:t>
            </a:r>
            <a:r>
              <a:rPr lang="en-US" sz="2400" dirty="0" err="1" smtClean="0"/>
              <a:t>Pembayaran</a:t>
            </a:r>
            <a:r>
              <a:rPr lang="en-US" sz="2400" dirty="0" smtClean="0"/>
              <a:t> (</a:t>
            </a:r>
            <a:r>
              <a:rPr lang="en-US" sz="2400" dirty="0" err="1" smtClean="0"/>
              <a:t>uang</a:t>
            </a:r>
            <a:r>
              <a:rPr lang="en-US" sz="2400" dirty="0" smtClean="0"/>
              <a:t> </a:t>
            </a:r>
            <a:r>
              <a:rPr lang="en-US" sz="2400" dirty="0" err="1" smtClean="0"/>
              <a:t>muka</a:t>
            </a:r>
            <a:r>
              <a:rPr lang="en-US" sz="2400" dirty="0" smtClean="0"/>
              <a:t>, </a:t>
            </a:r>
            <a:r>
              <a:rPr lang="en-US" sz="2400" dirty="0" err="1" smtClean="0"/>
              <a:t>prestasi</a:t>
            </a:r>
            <a:r>
              <a:rPr lang="en-US" sz="2400" dirty="0" smtClean="0"/>
              <a:t> </a:t>
            </a:r>
            <a:r>
              <a:rPr lang="en-US" sz="2400" dirty="0" err="1" smtClean="0"/>
              <a:t>pekerjaan</a:t>
            </a:r>
            <a:r>
              <a:rPr lang="en-US" sz="2400" dirty="0" smtClean="0"/>
              <a:t>, </a:t>
            </a:r>
            <a:endParaRPr lang="id-ID" sz="2400" dirty="0" smtClean="0"/>
          </a:p>
          <a:p>
            <a:pPr marL="0" indent="0" eaLnBrk="1" hangingPunct="1">
              <a:buFontTx/>
              <a:buNone/>
              <a:defRPr/>
            </a:pPr>
            <a:r>
              <a:rPr lang="id-ID" sz="2400" dirty="0"/>
              <a:t> </a:t>
            </a:r>
            <a:r>
              <a:rPr lang="id-ID" sz="2400" dirty="0" smtClean="0"/>
              <a:t>        </a:t>
            </a:r>
            <a:r>
              <a:rPr lang="en-US" sz="2400" dirty="0" err="1" smtClean="0"/>
              <a:t>denda</a:t>
            </a:r>
            <a:r>
              <a:rPr lang="en-US" sz="2400" dirty="0" smtClean="0"/>
              <a:t> /</a:t>
            </a:r>
            <a:r>
              <a:rPr lang="id-ID" sz="2400" dirty="0" smtClean="0"/>
              <a:t> </a:t>
            </a:r>
            <a:r>
              <a:rPr lang="en-US" sz="2400" dirty="0" err="1" smtClean="0"/>
              <a:t>ganti</a:t>
            </a:r>
            <a:r>
              <a:rPr lang="en-US" sz="2400" dirty="0" smtClean="0"/>
              <a:t>  </a:t>
            </a:r>
            <a:r>
              <a:rPr lang="en-US" sz="2400" dirty="0" err="1" smtClean="0"/>
              <a:t>rugi</a:t>
            </a:r>
            <a:r>
              <a:rPr lang="en-US" sz="2400" dirty="0" smtClean="0"/>
              <a:t>)</a:t>
            </a:r>
          </a:p>
          <a:p>
            <a:pPr marL="609600" indent="-609600" eaLnBrk="1" hangingPunct="1">
              <a:buFontTx/>
              <a:buNone/>
              <a:defRPr/>
            </a:pPr>
            <a:r>
              <a:rPr lang="en-US" sz="2400" dirty="0" smtClean="0"/>
              <a:t>6</a:t>
            </a:r>
            <a:r>
              <a:rPr lang="id-ID" sz="2400" dirty="0" smtClean="0"/>
              <a:t>5</a:t>
            </a:r>
            <a:r>
              <a:rPr lang="en-US" sz="2400" dirty="0" smtClean="0"/>
              <a:t>.    </a:t>
            </a:r>
            <a:r>
              <a:rPr lang="en-US" sz="2400" dirty="0" err="1" smtClean="0"/>
              <a:t>Hari</a:t>
            </a:r>
            <a:r>
              <a:rPr lang="en-US" sz="2400" dirty="0" smtClean="0"/>
              <a:t> </a:t>
            </a:r>
            <a:r>
              <a:rPr lang="en-US" sz="2400" dirty="0" err="1" smtClean="0"/>
              <a:t>kerja</a:t>
            </a:r>
            <a:r>
              <a:rPr lang="id-ID" sz="2400" dirty="0" smtClean="0"/>
              <a:t> </a:t>
            </a:r>
            <a:r>
              <a:rPr lang="id-ID" sz="2000" dirty="0" smtClean="0"/>
              <a:t>(pekerja dibayar sesuai ketentuan hari/jam kerja)</a:t>
            </a:r>
            <a:endParaRPr lang="en-US" sz="2000" dirty="0" smtClean="0"/>
          </a:p>
          <a:p>
            <a:pPr marL="457200" indent="-457200" eaLnBrk="1" hangingPunct="1">
              <a:buFontTx/>
              <a:buAutoNum type="arabicPeriod" startAt="66"/>
              <a:defRPr/>
            </a:pPr>
            <a:r>
              <a:rPr lang="id-ID" sz="2400" dirty="0" smtClean="0"/>
              <a:t>    </a:t>
            </a:r>
            <a:r>
              <a:rPr lang="en-US" sz="2400" dirty="0" err="1" smtClean="0"/>
              <a:t>Perhitungan</a:t>
            </a:r>
            <a:r>
              <a:rPr lang="en-US" sz="2400" dirty="0" smtClean="0"/>
              <a:t> </a:t>
            </a:r>
            <a:r>
              <a:rPr lang="en-US" sz="2400" dirty="0" err="1" smtClean="0"/>
              <a:t>Akhir</a:t>
            </a:r>
            <a:r>
              <a:rPr lang="id-ID" sz="2400" dirty="0" smtClean="0"/>
              <a:t> </a:t>
            </a:r>
            <a:r>
              <a:rPr lang="id-ID" sz="2000" dirty="0" smtClean="0"/>
              <a:t>(pembayaran akhir dilakukan setelah </a:t>
            </a:r>
          </a:p>
          <a:p>
            <a:pPr marL="0" indent="0" eaLnBrk="1" hangingPunct="1">
              <a:buFontTx/>
              <a:buNone/>
              <a:defRPr/>
            </a:pPr>
            <a:r>
              <a:rPr lang="id-ID" sz="2000" dirty="0"/>
              <a:t> </a:t>
            </a:r>
            <a:r>
              <a:rPr lang="id-ID" sz="2000" dirty="0" smtClean="0"/>
              <a:t>          pekerjaan diterima /PHO)</a:t>
            </a:r>
            <a:endParaRPr lang="en-US" sz="2000" dirty="0" smtClean="0"/>
          </a:p>
          <a:p>
            <a:pPr marL="0" indent="0" eaLnBrk="1" hangingPunct="1">
              <a:buFontTx/>
              <a:buNone/>
              <a:defRPr/>
            </a:pPr>
            <a:r>
              <a:rPr lang="id-ID" sz="2400" dirty="0" smtClean="0"/>
              <a:t>67.    </a:t>
            </a:r>
            <a:r>
              <a:rPr lang="en-US" sz="2400" dirty="0" err="1" smtClean="0"/>
              <a:t>Penangguhan</a:t>
            </a:r>
            <a:r>
              <a:rPr lang="id-ID" sz="2400" dirty="0" smtClean="0"/>
              <a:t> </a:t>
            </a:r>
            <a:r>
              <a:rPr lang="id-ID" sz="2000" dirty="0" smtClean="0"/>
              <a:t>(PPK dapat menanguhkan pembayaran </a:t>
            </a:r>
          </a:p>
          <a:p>
            <a:pPr marL="0" indent="0" eaLnBrk="1" hangingPunct="1">
              <a:buFontTx/>
              <a:buNone/>
              <a:defRPr/>
            </a:pPr>
            <a:r>
              <a:rPr lang="id-ID" sz="2000" dirty="0"/>
              <a:t> </a:t>
            </a:r>
            <a:r>
              <a:rPr lang="id-ID" sz="2000" dirty="0" smtClean="0"/>
              <a:t>          jika penyedia gagal / lalai memenuhi kewajiban kontraknya)</a:t>
            </a:r>
            <a:endParaRPr lang="en-US" sz="2000" dirty="0" smtClean="0"/>
          </a:p>
          <a:p>
            <a:pPr marL="609600" indent="-609600" eaLnBrk="1" hangingPunct="1">
              <a:buFontTx/>
              <a:buNone/>
              <a:defRPr/>
            </a:pPr>
            <a:endParaRPr lang="en-US" sz="2400" b="1" dirty="0" smtClean="0"/>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7827" name="Rectangle 3"/>
          <p:cNvSpPr>
            <a:spLocks noGrp="1" noChangeArrowheads="1"/>
          </p:cNvSpPr>
          <p:nvPr>
            <p:ph idx="1"/>
          </p:nvPr>
        </p:nvSpPr>
        <p:spPr>
          <a:xfrm>
            <a:off x="838200" y="1524000"/>
            <a:ext cx="8237538" cy="5175250"/>
          </a:xfrm>
        </p:spPr>
        <p:txBody>
          <a:bodyPr/>
          <a:lstStyle/>
          <a:p>
            <a:pPr marL="609600" indent="-609600" eaLnBrk="1" hangingPunct="1">
              <a:buFontTx/>
              <a:buNone/>
              <a:defRPr/>
            </a:pPr>
            <a:r>
              <a:rPr lang="en-US" b="1" dirty="0" smtClean="0">
                <a:solidFill>
                  <a:srgbClr val="FFFF00"/>
                </a:solidFill>
              </a:rPr>
              <a:t>G.    </a:t>
            </a:r>
            <a:r>
              <a:rPr lang="en-US" b="1" dirty="0" err="1" smtClean="0">
                <a:solidFill>
                  <a:srgbClr val="FFFF00"/>
                </a:solidFill>
              </a:rPr>
              <a:t>Pengawasan</a:t>
            </a:r>
            <a:r>
              <a:rPr lang="en-US" b="1" dirty="0" smtClean="0">
                <a:solidFill>
                  <a:srgbClr val="FFFF00"/>
                </a:solidFill>
              </a:rPr>
              <a:t> </a:t>
            </a:r>
            <a:r>
              <a:rPr lang="en-US" b="1" dirty="0" err="1" smtClean="0">
                <a:solidFill>
                  <a:srgbClr val="FFFF00"/>
                </a:solidFill>
              </a:rPr>
              <a:t>Mutu</a:t>
            </a:r>
            <a:endParaRPr lang="en-US" b="1" dirty="0" smtClean="0">
              <a:solidFill>
                <a:srgbClr val="FFFF00"/>
              </a:solidFill>
            </a:endParaRPr>
          </a:p>
          <a:p>
            <a:pPr marL="609600" indent="-609600" eaLnBrk="1" hangingPunct="1">
              <a:buFontTx/>
              <a:buNone/>
              <a:defRPr/>
            </a:pPr>
            <a:r>
              <a:rPr lang="en-US" sz="2400" dirty="0" smtClean="0"/>
              <a:t>6</a:t>
            </a:r>
            <a:r>
              <a:rPr lang="id-ID" sz="2400" dirty="0" smtClean="0"/>
              <a:t>8</a:t>
            </a:r>
            <a:r>
              <a:rPr lang="en-US" sz="2400" dirty="0" smtClean="0"/>
              <a:t>.   </a:t>
            </a:r>
            <a:r>
              <a:rPr lang="en-US" sz="2400" dirty="0" err="1" smtClean="0"/>
              <a:t>Pengawasan</a:t>
            </a:r>
            <a:r>
              <a:rPr lang="en-US" sz="2400" dirty="0" smtClean="0"/>
              <a:t> </a:t>
            </a:r>
            <a:r>
              <a:rPr lang="en-US" sz="2400" dirty="0" err="1" smtClean="0"/>
              <a:t>dan</a:t>
            </a:r>
            <a:r>
              <a:rPr lang="en-US" sz="2400" dirty="0" smtClean="0"/>
              <a:t> </a:t>
            </a:r>
            <a:r>
              <a:rPr lang="en-US" sz="2400" dirty="0" err="1" smtClean="0"/>
              <a:t>Pemeriksaan</a:t>
            </a:r>
            <a:r>
              <a:rPr lang="id-ID" sz="2400" dirty="0" smtClean="0"/>
              <a:t> </a:t>
            </a:r>
            <a:r>
              <a:rPr lang="id-ID" sz="2000" dirty="0" smtClean="0"/>
              <a:t>(kualitas  hasil pekerjaan)</a:t>
            </a:r>
            <a:r>
              <a:rPr lang="en-US" sz="2000" dirty="0" smtClean="0"/>
              <a:t>   </a:t>
            </a:r>
          </a:p>
          <a:p>
            <a:pPr marL="609600" indent="-609600" eaLnBrk="1" hangingPunct="1">
              <a:buFontTx/>
              <a:buAutoNum type="arabicPeriod" startAt="69"/>
              <a:defRPr/>
            </a:pPr>
            <a:r>
              <a:rPr lang="en-US" sz="2400" dirty="0" err="1" smtClean="0"/>
              <a:t>Penilaian</a:t>
            </a:r>
            <a:r>
              <a:rPr lang="en-US" sz="2400" dirty="0" smtClean="0"/>
              <a:t> </a:t>
            </a:r>
            <a:r>
              <a:rPr lang="en-US" sz="2400" dirty="0" err="1" smtClean="0"/>
              <a:t>pekerjaan</a:t>
            </a:r>
            <a:r>
              <a:rPr lang="en-US" sz="2400" dirty="0" smtClean="0"/>
              <a:t> </a:t>
            </a:r>
            <a:r>
              <a:rPr lang="en-US" sz="2400" dirty="0" err="1" smtClean="0"/>
              <a:t>sementara</a:t>
            </a:r>
            <a:r>
              <a:rPr lang="en-US" sz="2400" dirty="0" smtClean="0"/>
              <a:t> </a:t>
            </a:r>
            <a:r>
              <a:rPr lang="en-US" sz="2400" dirty="0" err="1" smtClean="0"/>
              <a:t>oleh</a:t>
            </a:r>
            <a:r>
              <a:rPr lang="en-US" sz="2400" dirty="0" smtClean="0"/>
              <a:t> PPK</a:t>
            </a:r>
            <a:r>
              <a:rPr lang="id-ID" sz="2400" dirty="0" smtClean="0"/>
              <a:t> </a:t>
            </a:r>
          </a:p>
          <a:p>
            <a:pPr marL="0" indent="0" eaLnBrk="1" hangingPunct="1">
              <a:buFontTx/>
              <a:buNone/>
              <a:defRPr/>
            </a:pPr>
            <a:r>
              <a:rPr lang="id-ID" sz="2400" dirty="0"/>
              <a:t> </a:t>
            </a:r>
            <a:r>
              <a:rPr lang="id-ID" sz="2400" dirty="0" smtClean="0"/>
              <a:t>       </a:t>
            </a:r>
            <a:r>
              <a:rPr lang="id-ID" sz="2000" dirty="0" smtClean="0"/>
              <a:t>(atas mutu hasil pekerjaan / kemajuan pekerjaan)</a:t>
            </a:r>
            <a:endParaRPr lang="en-US" sz="2000" dirty="0" smtClean="0"/>
          </a:p>
          <a:p>
            <a:pPr marL="609600" indent="-609600" eaLnBrk="1" hangingPunct="1">
              <a:buFontTx/>
              <a:buNone/>
              <a:defRPr/>
            </a:pPr>
            <a:r>
              <a:rPr lang="id-ID" sz="2400" dirty="0" smtClean="0"/>
              <a:t>70</a:t>
            </a:r>
            <a:r>
              <a:rPr lang="en-US" sz="2400" dirty="0" smtClean="0"/>
              <a:t>.   </a:t>
            </a:r>
            <a:r>
              <a:rPr lang="en-US" sz="2400" dirty="0" err="1" smtClean="0"/>
              <a:t>Cacat</a:t>
            </a:r>
            <a:r>
              <a:rPr lang="en-US" sz="2400" dirty="0" smtClean="0"/>
              <a:t> </a:t>
            </a:r>
            <a:r>
              <a:rPr lang="en-US" sz="2400" dirty="0" err="1" smtClean="0"/>
              <a:t>Mutu</a:t>
            </a:r>
            <a:r>
              <a:rPr lang="id-ID" sz="2400" dirty="0" smtClean="0"/>
              <a:t> </a:t>
            </a:r>
            <a:r>
              <a:rPr lang="id-ID" sz="2000" dirty="0" smtClean="0"/>
              <a:t>(cacat mutu disampaikan PPK secara tertulis)</a:t>
            </a:r>
            <a:endParaRPr lang="en-US" sz="2000" dirty="0" smtClean="0"/>
          </a:p>
          <a:p>
            <a:pPr marL="609600" indent="-609600" eaLnBrk="1" hangingPunct="1">
              <a:buFontTx/>
              <a:buNone/>
              <a:defRPr/>
            </a:pPr>
            <a:r>
              <a:rPr lang="id-ID" sz="2400" dirty="0" smtClean="0"/>
              <a:t>71</a:t>
            </a:r>
            <a:r>
              <a:rPr lang="en-US" sz="2400" dirty="0" smtClean="0"/>
              <a:t>.   </a:t>
            </a:r>
            <a:r>
              <a:rPr lang="en-US" sz="2400" dirty="0" err="1" smtClean="0"/>
              <a:t>Pengujian</a:t>
            </a:r>
            <a:r>
              <a:rPr lang="id-ID" sz="2400" dirty="0" smtClean="0"/>
              <a:t> </a:t>
            </a:r>
            <a:r>
              <a:rPr lang="id-ID" sz="2000" dirty="0" smtClean="0"/>
              <a:t>(biaya pengujian menjadi beban penyedia)</a:t>
            </a:r>
            <a:endParaRPr lang="en-US" sz="2000" dirty="0" smtClean="0"/>
          </a:p>
          <a:p>
            <a:pPr marL="0" indent="0" eaLnBrk="1" hangingPunct="1">
              <a:buFontTx/>
              <a:buNone/>
              <a:defRPr/>
            </a:pPr>
            <a:r>
              <a:rPr lang="id-ID" sz="2400" dirty="0" smtClean="0"/>
              <a:t>72.   </a:t>
            </a:r>
            <a:r>
              <a:rPr lang="en-US" sz="2400" dirty="0" err="1" smtClean="0"/>
              <a:t>Perbaikan</a:t>
            </a:r>
            <a:r>
              <a:rPr lang="en-US" sz="2400" dirty="0" smtClean="0"/>
              <a:t> </a:t>
            </a:r>
            <a:r>
              <a:rPr lang="en-US" sz="2400" dirty="0" err="1" smtClean="0"/>
              <a:t>Cacat</a:t>
            </a:r>
            <a:r>
              <a:rPr lang="en-US" sz="2400" dirty="0" smtClean="0"/>
              <a:t> </a:t>
            </a:r>
            <a:r>
              <a:rPr lang="en-US" sz="2400" dirty="0" err="1" smtClean="0"/>
              <a:t>Mutu</a:t>
            </a:r>
            <a:r>
              <a:rPr lang="id-ID" sz="2400" dirty="0" smtClean="0"/>
              <a:t> </a:t>
            </a:r>
            <a:r>
              <a:rPr lang="id-ID" sz="2000" dirty="0" smtClean="0"/>
              <a:t>(menjadi beban penyedia)</a:t>
            </a:r>
            <a:endParaRPr lang="en-US" sz="2000" dirty="0" smtClean="0"/>
          </a:p>
          <a:p>
            <a:pPr marL="0" indent="0" eaLnBrk="1" hangingPunct="1">
              <a:buFontTx/>
              <a:buNone/>
              <a:defRPr/>
            </a:pPr>
            <a:r>
              <a:rPr lang="id-ID" sz="2400" dirty="0" smtClean="0"/>
              <a:t>73.   </a:t>
            </a:r>
            <a:r>
              <a:rPr lang="en-US" sz="2400" dirty="0" err="1" smtClean="0"/>
              <a:t>Kegagalan</a:t>
            </a:r>
            <a:r>
              <a:rPr lang="en-US" sz="2400" dirty="0" smtClean="0"/>
              <a:t> </a:t>
            </a:r>
            <a:r>
              <a:rPr lang="en-US" sz="2400" dirty="0" err="1" smtClean="0"/>
              <a:t>Konstruksi</a:t>
            </a:r>
            <a:r>
              <a:rPr lang="en-US" sz="2400" dirty="0" smtClean="0"/>
              <a:t> </a:t>
            </a:r>
            <a:r>
              <a:rPr lang="en-US" sz="2400" dirty="0" err="1" smtClean="0"/>
              <a:t>dan</a:t>
            </a:r>
            <a:r>
              <a:rPr lang="en-US" sz="2400" dirty="0" smtClean="0"/>
              <a:t> </a:t>
            </a:r>
            <a:r>
              <a:rPr lang="en-US" sz="2400" dirty="0" err="1" smtClean="0"/>
              <a:t>Kegagalan</a:t>
            </a:r>
            <a:r>
              <a:rPr lang="en-US" sz="2400" dirty="0" smtClean="0"/>
              <a:t> </a:t>
            </a:r>
            <a:r>
              <a:rPr lang="en-US" sz="2400" dirty="0" err="1" smtClean="0"/>
              <a:t>Bangunan</a:t>
            </a:r>
            <a:endParaRPr lang="en-US" sz="2400" dirty="0" smtClean="0"/>
          </a:p>
          <a:p>
            <a:pPr marL="609600" indent="-609600" eaLnBrk="1" hangingPunct="1">
              <a:buFontTx/>
              <a:buNone/>
              <a:defRPr/>
            </a:pPr>
            <a:endParaRPr lang="en-US" sz="2400" dirty="0" smtClean="0"/>
          </a:p>
          <a:p>
            <a:pPr marL="609600" indent="-609600" eaLnBrk="1" hangingPunct="1">
              <a:buFontTx/>
              <a:buNone/>
              <a:defRPr/>
            </a:pPr>
            <a:endParaRPr lang="en-US" sz="2400" b="1" dirty="0" smtClean="0"/>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4294967295"/>
          </p:nvPr>
        </p:nvSpPr>
        <p:spPr>
          <a:xfrm>
            <a:off x="685800" y="457200"/>
            <a:ext cx="8153400" cy="6618288"/>
          </a:xfrm>
          <a:ln>
            <a:solidFill>
              <a:srgbClr val="FFFF00"/>
            </a:solidFill>
          </a:ln>
        </p:spPr>
        <p:txBody>
          <a:bodyPr>
            <a:normAutofit fontScale="77500" lnSpcReduction="20000"/>
          </a:bodyPr>
          <a:lstStyle/>
          <a:p>
            <a:pPr marL="609600" indent="-609600" eaLnBrk="1" hangingPunct="1">
              <a:lnSpc>
                <a:spcPct val="80000"/>
              </a:lnSpc>
              <a:buFontTx/>
              <a:buNone/>
              <a:defRPr/>
            </a:pPr>
            <a:r>
              <a:rPr lang="id-ID" sz="4100" b="1" i="1" dirty="0"/>
              <a:t>GAMBARAN UMUM </a:t>
            </a:r>
            <a:r>
              <a:rPr lang="en-US" sz="4100" b="1" i="1" dirty="0"/>
              <a:t>K</a:t>
            </a:r>
            <a:r>
              <a:rPr lang="id-ID" sz="4100" b="1" i="1" dirty="0"/>
              <a:t>ONDISI </a:t>
            </a:r>
            <a:endParaRPr lang="en-US" sz="4100" b="1" i="1" dirty="0" smtClean="0"/>
          </a:p>
          <a:p>
            <a:pPr marL="609600" indent="-609600" eaLnBrk="1" hangingPunct="1">
              <a:lnSpc>
                <a:spcPct val="80000"/>
              </a:lnSpc>
              <a:buFontTx/>
              <a:buNone/>
              <a:defRPr/>
            </a:pPr>
            <a:r>
              <a:rPr lang="id-ID" sz="4100" b="1" i="1" dirty="0" smtClean="0"/>
              <a:t>PENGADAAN</a:t>
            </a:r>
            <a:r>
              <a:rPr lang="en-US" sz="4100" b="1" i="1" dirty="0" smtClean="0"/>
              <a:t> PEKERJAAN </a:t>
            </a:r>
          </a:p>
          <a:p>
            <a:pPr marL="609600" indent="-609600" eaLnBrk="1" hangingPunct="1">
              <a:lnSpc>
                <a:spcPct val="80000"/>
              </a:lnSpc>
              <a:buFontTx/>
              <a:buNone/>
              <a:defRPr/>
            </a:pPr>
            <a:r>
              <a:rPr lang="en-US" sz="4100" b="1" i="1" dirty="0" smtClean="0"/>
              <a:t>KONSTRUKSI SUMBER DANA</a:t>
            </a:r>
          </a:p>
          <a:p>
            <a:pPr marL="609600" indent="-609600" eaLnBrk="1" hangingPunct="1">
              <a:lnSpc>
                <a:spcPct val="80000"/>
              </a:lnSpc>
              <a:buFontTx/>
              <a:buNone/>
              <a:defRPr/>
            </a:pPr>
            <a:r>
              <a:rPr lang="en-US" sz="4100" b="1" i="1" dirty="0" smtClean="0"/>
              <a:t>PEMERINTAH</a:t>
            </a:r>
            <a:r>
              <a:rPr lang="id-ID" sz="4100" b="1" i="1" dirty="0" smtClean="0"/>
              <a:t>  </a:t>
            </a:r>
            <a:r>
              <a:rPr lang="id-ID" sz="4100" b="1" i="1" dirty="0"/>
              <a:t>SAAT </a:t>
            </a:r>
            <a:r>
              <a:rPr lang="id-ID" sz="4100" b="1" i="1" dirty="0" smtClean="0"/>
              <a:t>INI</a:t>
            </a:r>
            <a:r>
              <a:rPr lang="en-US" sz="4100" b="1" i="1" dirty="0" smtClean="0"/>
              <a:t> </a:t>
            </a:r>
          </a:p>
          <a:p>
            <a:pPr marL="0" indent="0" eaLnBrk="1" hangingPunct="1">
              <a:lnSpc>
                <a:spcPct val="80000"/>
              </a:lnSpc>
              <a:buFontTx/>
              <a:buNone/>
              <a:defRPr/>
            </a:pPr>
            <a:endParaRPr lang="en-US" sz="3600" b="1" i="1" dirty="0"/>
          </a:p>
          <a:p>
            <a:pPr marL="609600" indent="-609600" eaLnBrk="1" hangingPunct="1">
              <a:lnSpc>
                <a:spcPct val="80000"/>
              </a:lnSpc>
              <a:buFontTx/>
              <a:buNone/>
              <a:defRPr/>
            </a:pPr>
            <a:r>
              <a:rPr lang="en-US" b="1" dirty="0" smtClean="0">
                <a:solidFill>
                  <a:srgbClr val="0000CC"/>
                </a:solidFill>
              </a:rPr>
              <a:t>1.    </a:t>
            </a:r>
            <a:r>
              <a:rPr lang="en-US" sz="4000" b="1" dirty="0" smtClean="0">
                <a:solidFill>
                  <a:srgbClr val="0000CC"/>
                </a:solidFill>
              </a:rPr>
              <a:t>KKN </a:t>
            </a:r>
            <a:r>
              <a:rPr lang="en-US" sz="4000" b="1" dirty="0" err="1">
                <a:solidFill>
                  <a:srgbClr val="0000CC"/>
                </a:solidFill>
              </a:rPr>
              <a:t>dimana</a:t>
            </a:r>
            <a:r>
              <a:rPr lang="en-US" sz="4000" b="1" dirty="0">
                <a:solidFill>
                  <a:srgbClr val="0000CC"/>
                </a:solidFill>
              </a:rPr>
              <a:t> – </a:t>
            </a:r>
            <a:r>
              <a:rPr lang="en-US" sz="4000" b="1" dirty="0" err="1">
                <a:solidFill>
                  <a:srgbClr val="0000CC"/>
                </a:solidFill>
              </a:rPr>
              <a:t>mana</a:t>
            </a:r>
            <a:endParaRPr lang="en-US" sz="4000" b="1" dirty="0">
              <a:solidFill>
                <a:srgbClr val="0000CC"/>
              </a:solidFill>
            </a:endParaRPr>
          </a:p>
          <a:p>
            <a:pPr marL="609600" indent="-609600" eaLnBrk="1" hangingPunct="1">
              <a:lnSpc>
                <a:spcPct val="80000"/>
              </a:lnSpc>
              <a:buFontTx/>
              <a:buNone/>
              <a:defRPr/>
            </a:pPr>
            <a:r>
              <a:rPr lang="en-US" sz="2800" b="1" dirty="0">
                <a:solidFill>
                  <a:srgbClr val="0000CC"/>
                </a:solidFill>
              </a:rPr>
              <a:t>       </a:t>
            </a:r>
            <a:r>
              <a:rPr lang="en-US" sz="2800" b="1" dirty="0" smtClean="0">
                <a:solidFill>
                  <a:srgbClr val="0000CC"/>
                </a:solidFill>
              </a:rPr>
              <a:t> </a:t>
            </a:r>
            <a:r>
              <a:rPr lang="en-US" sz="2800" b="1" dirty="0" err="1" smtClean="0">
                <a:solidFill>
                  <a:srgbClr val="0000CC"/>
                </a:solidFill>
              </a:rPr>
              <a:t>Contoh</a:t>
            </a:r>
            <a:r>
              <a:rPr lang="en-US" sz="2800" b="1" dirty="0" smtClean="0">
                <a:solidFill>
                  <a:srgbClr val="0000CC"/>
                </a:solidFill>
              </a:rPr>
              <a:t> </a:t>
            </a:r>
            <a:r>
              <a:rPr lang="en-US" sz="2800" b="1" dirty="0">
                <a:solidFill>
                  <a:srgbClr val="0000CC"/>
                </a:solidFill>
              </a:rPr>
              <a:t>: </a:t>
            </a:r>
            <a:r>
              <a:rPr lang="id-ID" sz="2800" b="1" dirty="0">
                <a:solidFill>
                  <a:srgbClr val="0000CC"/>
                </a:solidFill>
              </a:rPr>
              <a:t>Kasus Wisma Atlit. Hambalang, dll</a:t>
            </a:r>
            <a:r>
              <a:rPr lang="en-US" sz="2800" b="1" dirty="0">
                <a:solidFill>
                  <a:srgbClr val="0000CC"/>
                </a:solidFill>
              </a:rPr>
              <a:t> </a:t>
            </a:r>
          </a:p>
          <a:p>
            <a:pPr marL="609600" indent="-609600" eaLnBrk="1" hangingPunct="1">
              <a:lnSpc>
                <a:spcPct val="80000"/>
              </a:lnSpc>
              <a:buFont typeface="Wingdings" pitchFamily="2" charset="2"/>
              <a:buAutoNum type="arabicPeriod" startAt="2"/>
              <a:defRPr/>
            </a:pPr>
            <a:r>
              <a:rPr lang="en-US" sz="3600" b="1" i="1" dirty="0" err="1">
                <a:solidFill>
                  <a:srgbClr val="C00000"/>
                </a:solidFill>
              </a:rPr>
              <a:t>Peraturan</a:t>
            </a:r>
            <a:r>
              <a:rPr lang="en-US" sz="3600" b="1" i="1" dirty="0">
                <a:solidFill>
                  <a:srgbClr val="C00000"/>
                </a:solidFill>
              </a:rPr>
              <a:t> yang </a:t>
            </a:r>
            <a:r>
              <a:rPr lang="en-US" sz="3600" b="1" i="1" dirty="0" err="1">
                <a:solidFill>
                  <a:srgbClr val="C00000"/>
                </a:solidFill>
              </a:rPr>
              <a:t>carut</a:t>
            </a:r>
            <a:r>
              <a:rPr lang="en-US" sz="3600" b="1" i="1" dirty="0">
                <a:solidFill>
                  <a:srgbClr val="C00000"/>
                </a:solidFill>
              </a:rPr>
              <a:t> - </a:t>
            </a:r>
            <a:r>
              <a:rPr lang="en-US" sz="3600" b="1" i="1" dirty="0" err="1">
                <a:solidFill>
                  <a:srgbClr val="C00000"/>
                </a:solidFill>
              </a:rPr>
              <a:t>marut</a:t>
            </a:r>
            <a:r>
              <a:rPr lang="en-US" sz="3600" b="1" i="1" dirty="0">
                <a:solidFill>
                  <a:srgbClr val="C00000"/>
                </a:solidFill>
              </a:rPr>
              <a:t> </a:t>
            </a:r>
            <a:endParaRPr lang="id-ID" sz="3600" b="1" i="1" dirty="0">
              <a:solidFill>
                <a:srgbClr val="C00000"/>
              </a:solidFill>
            </a:endParaRPr>
          </a:p>
          <a:p>
            <a:pPr marL="0" indent="0" eaLnBrk="1" hangingPunct="1">
              <a:lnSpc>
                <a:spcPct val="80000"/>
              </a:lnSpc>
              <a:buFontTx/>
              <a:buNone/>
              <a:defRPr/>
            </a:pPr>
            <a:r>
              <a:rPr lang="id-ID" sz="2800" b="1" i="1" dirty="0">
                <a:solidFill>
                  <a:srgbClr val="C00000"/>
                </a:solidFill>
              </a:rPr>
              <a:t>       </a:t>
            </a:r>
            <a:r>
              <a:rPr lang="en-US" sz="2800" b="1" i="1" dirty="0" smtClean="0">
                <a:solidFill>
                  <a:srgbClr val="C00000"/>
                </a:solidFill>
              </a:rPr>
              <a:t> </a:t>
            </a:r>
            <a:r>
              <a:rPr lang="id-ID" sz="2800" i="1" dirty="0" smtClean="0"/>
              <a:t>(</a:t>
            </a:r>
            <a:r>
              <a:rPr lang="id-ID" sz="2800" i="1" dirty="0"/>
              <a:t>Mis :  Pengertian Kontrak Lumpsum, </a:t>
            </a:r>
            <a:r>
              <a:rPr lang="en-US" sz="2800" i="1" dirty="0" err="1" smtClean="0"/>
              <a:t>Dalam</a:t>
            </a:r>
            <a:r>
              <a:rPr lang="en-US" sz="2800" i="1" dirty="0" smtClean="0"/>
              <a:t> </a:t>
            </a:r>
            <a:r>
              <a:rPr lang="en-US" sz="2800" i="1" dirty="0" err="1" smtClean="0"/>
              <a:t>pelelangan</a:t>
            </a:r>
            <a:r>
              <a:rPr lang="en-US" sz="2800" i="1" dirty="0" smtClean="0"/>
              <a:t> </a:t>
            </a:r>
          </a:p>
          <a:p>
            <a:pPr marL="0" indent="0" eaLnBrk="1" hangingPunct="1">
              <a:lnSpc>
                <a:spcPct val="80000"/>
              </a:lnSpc>
              <a:buFontTx/>
              <a:buNone/>
              <a:defRPr/>
            </a:pPr>
            <a:r>
              <a:rPr lang="en-US" sz="2800" i="1" dirty="0" smtClean="0"/>
              <a:t>        </a:t>
            </a:r>
            <a:r>
              <a:rPr lang="en-US" sz="2800" i="1" dirty="0" err="1" smtClean="0"/>
              <a:t>penawaran</a:t>
            </a:r>
            <a:r>
              <a:rPr lang="en-US" sz="2800" i="1" dirty="0" smtClean="0"/>
              <a:t> </a:t>
            </a:r>
            <a:r>
              <a:rPr lang="en-US" sz="2800" i="1" dirty="0" err="1" smtClean="0"/>
              <a:t>dinyatakan</a:t>
            </a:r>
            <a:r>
              <a:rPr lang="en-US" sz="2800" i="1" dirty="0" smtClean="0"/>
              <a:t> </a:t>
            </a:r>
            <a:r>
              <a:rPr lang="en-US" sz="2800" i="1" dirty="0" err="1" smtClean="0"/>
              <a:t>terlampau</a:t>
            </a:r>
            <a:r>
              <a:rPr lang="en-US" sz="2800" i="1" dirty="0" smtClean="0"/>
              <a:t> </a:t>
            </a:r>
            <a:r>
              <a:rPr lang="en-US" sz="2800" i="1" dirty="0" err="1" smtClean="0"/>
              <a:t>rendah</a:t>
            </a:r>
            <a:r>
              <a:rPr lang="en-US" sz="2800" i="1" dirty="0" smtClean="0"/>
              <a:t> </a:t>
            </a:r>
            <a:r>
              <a:rPr lang="en-US" sz="2800" i="1" dirty="0" err="1" smtClean="0"/>
              <a:t>oleh</a:t>
            </a:r>
            <a:r>
              <a:rPr lang="en-US" sz="2800" i="1" dirty="0" smtClean="0"/>
              <a:t> KK-ULP </a:t>
            </a:r>
          </a:p>
          <a:p>
            <a:pPr marL="0" indent="0" eaLnBrk="1" hangingPunct="1">
              <a:lnSpc>
                <a:spcPct val="80000"/>
              </a:lnSpc>
              <a:buFontTx/>
              <a:buNone/>
              <a:defRPr/>
            </a:pPr>
            <a:r>
              <a:rPr lang="en-US" sz="2800" i="1" dirty="0" smtClean="0"/>
              <a:t>        </a:t>
            </a:r>
            <a:r>
              <a:rPr lang="en-US" sz="2800" i="1" dirty="0" err="1" smtClean="0"/>
              <a:t>maka</a:t>
            </a:r>
            <a:r>
              <a:rPr lang="en-US" sz="2800" i="1" dirty="0" smtClean="0"/>
              <a:t> </a:t>
            </a:r>
            <a:r>
              <a:rPr lang="en-US" sz="2800" i="1" dirty="0" err="1" smtClean="0"/>
              <a:t>penawaran</a:t>
            </a:r>
            <a:r>
              <a:rPr lang="en-US" sz="2800" i="1" dirty="0" smtClean="0"/>
              <a:t> </a:t>
            </a:r>
            <a:r>
              <a:rPr lang="en-US" sz="2800" i="1" dirty="0" err="1" smtClean="0"/>
              <a:t>digugurkan</a:t>
            </a:r>
            <a:r>
              <a:rPr lang="id-ID" sz="2800" i="1" dirty="0" smtClean="0"/>
              <a:t>,</a:t>
            </a:r>
            <a:r>
              <a:rPr lang="en-US" sz="2800" i="1" dirty="0" smtClean="0"/>
              <a:t> </a:t>
            </a:r>
            <a:r>
              <a:rPr lang="id-ID" sz="2800" i="1" dirty="0" smtClean="0"/>
              <a:t>apakah </a:t>
            </a:r>
            <a:r>
              <a:rPr lang="en-US" sz="2800" i="1" dirty="0" err="1" smtClean="0"/>
              <a:t>ini</a:t>
            </a:r>
            <a:r>
              <a:rPr lang="en-US" sz="2800" i="1" dirty="0" smtClean="0"/>
              <a:t> </a:t>
            </a:r>
            <a:r>
              <a:rPr lang="id-ID" sz="2800" i="1" dirty="0" smtClean="0"/>
              <a:t>benar </a:t>
            </a:r>
            <a:r>
              <a:rPr lang="id-ID" sz="2800" i="1" dirty="0"/>
              <a:t>?)</a:t>
            </a:r>
            <a:endParaRPr lang="en-US" sz="2800" i="1" dirty="0"/>
          </a:p>
          <a:p>
            <a:pPr marL="609600" indent="-609600" eaLnBrk="1" hangingPunct="1">
              <a:lnSpc>
                <a:spcPct val="80000"/>
              </a:lnSpc>
              <a:buFontTx/>
              <a:buAutoNum type="arabicPeriod" startAt="3"/>
              <a:defRPr/>
            </a:pPr>
            <a:r>
              <a:rPr lang="en-US" b="1" dirty="0" err="1" smtClean="0"/>
              <a:t>Lemahnya</a:t>
            </a:r>
            <a:r>
              <a:rPr lang="en-US" b="1" dirty="0" smtClean="0"/>
              <a:t> </a:t>
            </a:r>
            <a:r>
              <a:rPr lang="id-ID" b="1" dirty="0" smtClean="0"/>
              <a:t>Wasdal</a:t>
            </a:r>
            <a:r>
              <a:rPr lang="en-US" b="1" dirty="0" smtClean="0"/>
              <a:t> da</a:t>
            </a:r>
            <a:r>
              <a:rPr lang="id-ID" b="1" dirty="0" smtClean="0"/>
              <a:t>n</a:t>
            </a:r>
            <a:r>
              <a:rPr lang="en-US" b="1" dirty="0" smtClean="0"/>
              <a:t> </a:t>
            </a:r>
            <a:r>
              <a:rPr lang="en-US" b="1" dirty="0" err="1" smtClean="0"/>
              <a:t>Penerapan</a:t>
            </a:r>
            <a:r>
              <a:rPr lang="en-US" b="1" dirty="0" smtClean="0"/>
              <a:t> </a:t>
            </a:r>
            <a:r>
              <a:rPr lang="id-ID" b="1" dirty="0" smtClean="0"/>
              <a:t> </a:t>
            </a:r>
            <a:r>
              <a:rPr lang="en-US" b="1" dirty="0" err="1" smtClean="0"/>
              <a:t>Sanksi</a:t>
            </a:r>
            <a:r>
              <a:rPr lang="en-US" b="1" dirty="0" smtClean="0"/>
              <a:t> </a:t>
            </a:r>
          </a:p>
          <a:p>
            <a:pPr marL="0" indent="0" eaLnBrk="1" hangingPunct="1">
              <a:lnSpc>
                <a:spcPct val="80000"/>
              </a:lnSpc>
              <a:buFontTx/>
              <a:buNone/>
              <a:defRPr/>
            </a:pPr>
            <a:r>
              <a:rPr lang="en-US" b="1" dirty="0"/>
              <a:t> </a:t>
            </a:r>
            <a:r>
              <a:rPr lang="en-US" b="1" dirty="0" smtClean="0"/>
              <a:t>      </a:t>
            </a:r>
            <a:r>
              <a:rPr lang="en-US" b="1" dirty="0" err="1" smtClean="0"/>
              <a:t>Hukum</a:t>
            </a:r>
            <a:r>
              <a:rPr lang="en-US" sz="2000" dirty="0" smtClean="0"/>
              <a:t>  </a:t>
            </a:r>
            <a:r>
              <a:rPr lang="en-US" sz="2800" dirty="0"/>
              <a:t>(</a:t>
            </a:r>
            <a:r>
              <a:rPr lang="en-US" sz="2800" dirty="0" err="1"/>
              <a:t>Perlu</a:t>
            </a:r>
            <a:r>
              <a:rPr lang="en-US" sz="2800" dirty="0"/>
              <a:t> Audit </a:t>
            </a:r>
            <a:r>
              <a:rPr lang="en-US" sz="2800" dirty="0" err="1"/>
              <a:t>Pendampingan</a:t>
            </a:r>
            <a:r>
              <a:rPr lang="en-US" sz="2800" dirty="0"/>
              <a:t> </a:t>
            </a:r>
            <a:r>
              <a:rPr lang="en-US" sz="2800" dirty="0" err="1"/>
              <a:t>Pelelangan</a:t>
            </a:r>
            <a:r>
              <a:rPr lang="en-US" sz="2800" dirty="0"/>
              <a:t>)  </a:t>
            </a:r>
            <a:endParaRPr lang="id-ID" sz="2800" dirty="0"/>
          </a:p>
          <a:p>
            <a:pPr marL="0" indent="0" eaLnBrk="1" hangingPunct="1">
              <a:lnSpc>
                <a:spcPct val="80000"/>
              </a:lnSpc>
              <a:buFontTx/>
              <a:buNone/>
              <a:defRPr/>
            </a:pPr>
            <a:r>
              <a:rPr lang="en-US" sz="3600" b="1" i="1" dirty="0" smtClean="0">
                <a:solidFill>
                  <a:srgbClr val="C00000"/>
                </a:solidFill>
              </a:rPr>
              <a:t>4.   </a:t>
            </a:r>
            <a:r>
              <a:rPr lang="id-ID" sz="3600" b="1" i="1" dirty="0" smtClean="0">
                <a:solidFill>
                  <a:srgbClr val="C00000"/>
                </a:solidFill>
              </a:rPr>
              <a:t>LEMAHNYA </a:t>
            </a:r>
            <a:r>
              <a:rPr lang="id-ID" sz="3600" b="1" i="1" dirty="0">
                <a:solidFill>
                  <a:srgbClr val="C00000"/>
                </a:solidFill>
              </a:rPr>
              <a:t>SDM</a:t>
            </a:r>
            <a:r>
              <a:rPr lang="en-US" sz="3600" b="1" i="1" dirty="0">
                <a:solidFill>
                  <a:srgbClr val="C00000"/>
                </a:solidFill>
              </a:rPr>
              <a:t>  </a:t>
            </a:r>
            <a:endParaRPr lang="id-ID" sz="3600" b="1" i="1" dirty="0">
              <a:solidFill>
                <a:srgbClr val="C00000"/>
              </a:solidFill>
            </a:endParaRPr>
          </a:p>
          <a:p>
            <a:pPr marL="0" indent="0" eaLnBrk="1" hangingPunct="1">
              <a:lnSpc>
                <a:spcPct val="80000"/>
              </a:lnSpc>
              <a:buFontTx/>
              <a:buNone/>
              <a:defRPr/>
            </a:pPr>
            <a:r>
              <a:rPr lang="id-ID" sz="3600" b="1" i="1" dirty="0">
                <a:solidFill>
                  <a:srgbClr val="C00000"/>
                </a:solidFill>
              </a:rPr>
              <a:t>    </a:t>
            </a:r>
            <a:r>
              <a:rPr lang="en-US" sz="3600" b="1" i="1" dirty="0" smtClean="0">
                <a:solidFill>
                  <a:srgbClr val="C00000"/>
                </a:solidFill>
              </a:rPr>
              <a:t> </a:t>
            </a:r>
            <a:r>
              <a:rPr lang="id-ID" sz="3600" b="1" i="1" dirty="0" smtClean="0">
                <a:solidFill>
                  <a:srgbClr val="C00000"/>
                </a:solidFill>
              </a:rPr>
              <a:t> </a:t>
            </a:r>
            <a:r>
              <a:rPr lang="id-ID" sz="3600" i="1" dirty="0" smtClean="0"/>
              <a:t>( </a:t>
            </a:r>
            <a:r>
              <a:rPr lang="id-ID" sz="3600" i="1" dirty="0"/>
              <a:t>Diterapkannya Pendapat AHK )</a:t>
            </a:r>
            <a:r>
              <a:rPr lang="en-US" sz="3600" i="1" dirty="0"/>
              <a:t>  </a:t>
            </a:r>
          </a:p>
          <a:p>
            <a:pPr marL="609600" indent="-609600" eaLnBrk="1" hangingPunct="1">
              <a:lnSpc>
                <a:spcPct val="80000"/>
              </a:lnSpc>
              <a:buFontTx/>
              <a:buNone/>
              <a:defRPr/>
            </a:pPr>
            <a:r>
              <a:rPr lang="id-ID" b="1" dirty="0" smtClean="0"/>
              <a:t>5</a:t>
            </a:r>
            <a:r>
              <a:rPr lang="en-US" b="1" dirty="0" smtClean="0"/>
              <a:t>.  </a:t>
            </a:r>
            <a:r>
              <a:rPr lang="id-ID" b="1" dirty="0" smtClean="0"/>
              <a:t> </a:t>
            </a:r>
            <a:r>
              <a:rPr lang="en-US" b="1" dirty="0" smtClean="0"/>
              <a:t> </a:t>
            </a:r>
            <a:r>
              <a:rPr lang="en-US" sz="4000" b="1" dirty="0" err="1" smtClean="0"/>
              <a:t>Adanya</a:t>
            </a:r>
            <a:r>
              <a:rPr lang="en-US" sz="4000" b="1" dirty="0" smtClean="0"/>
              <a:t> </a:t>
            </a:r>
            <a:r>
              <a:rPr lang="en-US" sz="4000" b="1" dirty="0" err="1"/>
              <a:t>intervensi</a:t>
            </a:r>
            <a:r>
              <a:rPr lang="en-US" sz="4000" b="1" dirty="0"/>
              <a:t> </a:t>
            </a:r>
            <a:r>
              <a:rPr lang="en-US" sz="4000" b="1" dirty="0" err="1"/>
              <a:t>atasan</a:t>
            </a:r>
            <a:r>
              <a:rPr lang="en-US" sz="4000" b="1" dirty="0"/>
              <a:t> </a:t>
            </a:r>
          </a:p>
          <a:p>
            <a:pPr marL="609600" indent="-609600" eaLnBrk="1" hangingPunct="1">
              <a:lnSpc>
                <a:spcPct val="80000"/>
              </a:lnSpc>
              <a:buFontTx/>
              <a:buNone/>
              <a:defRPr/>
            </a:pPr>
            <a:r>
              <a:rPr lang="en-US" sz="2400" b="1" dirty="0">
                <a:solidFill>
                  <a:srgbClr val="0000CC"/>
                </a:solidFill>
              </a:rPr>
              <a:t>      </a:t>
            </a:r>
            <a:r>
              <a:rPr lang="id-ID" sz="2400" b="1" dirty="0">
                <a:solidFill>
                  <a:srgbClr val="0000CC"/>
                </a:solidFill>
              </a:rPr>
              <a:t> </a:t>
            </a:r>
            <a:r>
              <a:rPr lang="en-US" sz="2400" b="1" dirty="0">
                <a:solidFill>
                  <a:srgbClr val="0000CC"/>
                </a:solidFill>
              </a:rPr>
              <a:t> </a:t>
            </a:r>
            <a:r>
              <a:rPr lang="en-US" sz="2400" b="1" dirty="0" smtClean="0">
                <a:solidFill>
                  <a:srgbClr val="0000CC"/>
                </a:solidFill>
              </a:rPr>
              <a:t> </a:t>
            </a:r>
            <a:r>
              <a:rPr lang="en-US" sz="3100" b="1" dirty="0" err="1" smtClean="0">
                <a:solidFill>
                  <a:srgbClr val="000000"/>
                </a:solidFill>
              </a:rPr>
              <a:t>Contoh</a:t>
            </a:r>
            <a:r>
              <a:rPr lang="en-US" sz="3100" b="1" dirty="0" smtClean="0">
                <a:solidFill>
                  <a:srgbClr val="000000"/>
                </a:solidFill>
              </a:rPr>
              <a:t> </a:t>
            </a:r>
            <a:r>
              <a:rPr lang="en-US" sz="3100" b="1" dirty="0">
                <a:solidFill>
                  <a:srgbClr val="000000"/>
                </a:solidFill>
              </a:rPr>
              <a:t>: </a:t>
            </a:r>
            <a:r>
              <a:rPr lang="en-US" sz="3100" b="1" dirty="0">
                <a:solidFill>
                  <a:srgbClr val="0000CC"/>
                </a:solidFill>
              </a:rPr>
              <a:t> </a:t>
            </a:r>
            <a:r>
              <a:rPr lang="id-ID" sz="3100" b="1" dirty="0">
                <a:solidFill>
                  <a:srgbClr val="0000CC"/>
                </a:solidFill>
              </a:rPr>
              <a:t>Pelelangan Rp. 12.800 juta </a:t>
            </a:r>
            <a:r>
              <a:rPr lang="en-US" sz="3100" b="1" dirty="0">
                <a:solidFill>
                  <a:srgbClr val="0000CC"/>
                </a:solidFill>
              </a:rPr>
              <a:t> </a:t>
            </a:r>
            <a:endParaRPr lang="en-US" sz="3100" b="1" dirty="0"/>
          </a:p>
          <a:p>
            <a:pPr marL="0" indent="0" eaLnBrk="1" hangingPunct="1">
              <a:lnSpc>
                <a:spcPct val="80000"/>
              </a:lnSpc>
              <a:buFontTx/>
              <a:buNone/>
              <a:defRPr/>
            </a:pPr>
            <a:r>
              <a:rPr lang="en-US" sz="3800" b="1" dirty="0" smtClean="0"/>
              <a:t>6.   </a:t>
            </a:r>
            <a:r>
              <a:rPr lang="en-US" sz="3800" b="1" dirty="0" err="1" smtClean="0"/>
              <a:t>Maraknya</a:t>
            </a:r>
            <a:r>
              <a:rPr lang="id-ID" dirty="0" smtClean="0"/>
              <a:t> </a:t>
            </a:r>
            <a:r>
              <a:rPr lang="en-US" sz="3800" b="1" dirty="0" smtClean="0">
                <a:solidFill>
                  <a:srgbClr val="C00000"/>
                </a:solidFill>
              </a:rPr>
              <a:t>K</a:t>
            </a:r>
            <a:r>
              <a:rPr lang="id-ID" sz="3800" b="1" dirty="0" smtClean="0">
                <a:solidFill>
                  <a:srgbClr val="C00000"/>
                </a:solidFill>
              </a:rPr>
              <a:t>riminalisasi</a:t>
            </a:r>
            <a:r>
              <a:rPr lang="en-US" sz="3800" b="1" dirty="0" smtClean="0">
                <a:solidFill>
                  <a:srgbClr val="C00000"/>
                </a:solidFill>
              </a:rPr>
              <a:t> </a:t>
            </a:r>
          </a:p>
          <a:p>
            <a:pPr marL="0" indent="0" eaLnBrk="1" hangingPunct="1">
              <a:lnSpc>
                <a:spcPct val="80000"/>
              </a:lnSpc>
              <a:buFontTx/>
              <a:buNone/>
              <a:defRPr/>
            </a:pPr>
            <a:r>
              <a:rPr lang="en-US" sz="3800" b="1" dirty="0">
                <a:solidFill>
                  <a:srgbClr val="C00000"/>
                </a:solidFill>
              </a:rPr>
              <a:t> </a:t>
            </a:r>
            <a:r>
              <a:rPr lang="en-US" sz="3800" b="1" dirty="0" smtClean="0">
                <a:solidFill>
                  <a:srgbClr val="C00000"/>
                </a:solidFill>
              </a:rPr>
              <a:t>     </a:t>
            </a:r>
            <a:r>
              <a:rPr lang="en-US" sz="3100" dirty="0" smtClean="0"/>
              <a:t> </a:t>
            </a:r>
          </a:p>
          <a:p>
            <a:pPr marL="609600" indent="-609600" eaLnBrk="1" hangingPunct="1">
              <a:lnSpc>
                <a:spcPct val="80000"/>
              </a:lnSpc>
              <a:buFontTx/>
              <a:buNone/>
              <a:defRPr/>
            </a:pPr>
            <a:r>
              <a:rPr lang="en-US" sz="2000" b="1" dirty="0"/>
              <a:t>        </a:t>
            </a:r>
            <a:endParaRPr lang="en-US" sz="2800" b="1" i="1" dirty="0">
              <a:solidFill>
                <a:srgbClr val="0000CC"/>
              </a:solidFill>
            </a:endParaRPr>
          </a:p>
          <a:p>
            <a:pPr marL="609600" indent="-609600" eaLnBrk="1" hangingPunct="1">
              <a:lnSpc>
                <a:spcPct val="80000"/>
              </a:lnSpc>
              <a:buFontTx/>
              <a:buNone/>
              <a:defRPr/>
            </a:pPr>
            <a:endParaRPr lang="en-US" sz="2400" dirty="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752475" y="531813"/>
            <a:ext cx="7326313" cy="993775"/>
          </a:xfrm>
        </p:spPr>
        <p:txBody>
          <a:bodyPr/>
          <a:lstStyle/>
          <a:p>
            <a:pPr algn="l" eaLnBrk="1" hangingPunct="1">
              <a:defRPr/>
            </a:pPr>
            <a:r>
              <a:rPr lang="en-US" sz="2800" smtClean="0"/>
              <a:t>BAB  VII.      SYARA T –  SYARAT UMUM </a:t>
            </a:r>
            <a:br>
              <a:rPr lang="en-US" sz="2800" smtClean="0"/>
            </a:br>
            <a:r>
              <a:rPr lang="en-US" sz="2800" smtClean="0"/>
              <a:t>                   KONTRAK  (SSUK) </a:t>
            </a:r>
          </a:p>
        </p:txBody>
      </p:sp>
      <p:sp>
        <p:nvSpPr>
          <p:cNvPr id="77827" name="Rectangle 3"/>
          <p:cNvSpPr>
            <a:spLocks noGrp="1" noChangeArrowheads="1"/>
          </p:cNvSpPr>
          <p:nvPr>
            <p:ph idx="1"/>
          </p:nvPr>
        </p:nvSpPr>
        <p:spPr>
          <a:xfrm>
            <a:off x="906463" y="1682750"/>
            <a:ext cx="8237537" cy="5175250"/>
          </a:xfrm>
        </p:spPr>
        <p:txBody>
          <a:bodyPr/>
          <a:lstStyle/>
          <a:p>
            <a:pPr marL="609600" indent="-609600" eaLnBrk="1" hangingPunct="1">
              <a:buFontTx/>
              <a:buNone/>
              <a:defRPr/>
            </a:pPr>
            <a:r>
              <a:rPr lang="en-US" b="1" dirty="0" smtClean="0">
                <a:solidFill>
                  <a:srgbClr val="FFFF00"/>
                </a:solidFill>
              </a:rPr>
              <a:t>H.   </a:t>
            </a:r>
            <a:r>
              <a:rPr lang="en-US" b="1" dirty="0" err="1" smtClean="0">
                <a:solidFill>
                  <a:srgbClr val="FFFF00"/>
                </a:solidFill>
              </a:rPr>
              <a:t>Penyelesaian</a:t>
            </a:r>
            <a:r>
              <a:rPr lang="en-US" b="1" dirty="0" smtClean="0">
                <a:solidFill>
                  <a:srgbClr val="FFFF00"/>
                </a:solidFill>
              </a:rPr>
              <a:t> </a:t>
            </a:r>
            <a:r>
              <a:rPr lang="en-US" b="1" dirty="0" err="1" smtClean="0">
                <a:solidFill>
                  <a:srgbClr val="FFFF00"/>
                </a:solidFill>
              </a:rPr>
              <a:t>Perselisihan</a:t>
            </a:r>
            <a:r>
              <a:rPr lang="en-US" b="1" dirty="0" smtClean="0">
                <a:solidFill>
                  <a:srgbClr val="FFFF00"/>
                </a:solidFill>
              </a:rPr>
              <a:t> </a:t>
            </a:r>
          </a:p>
          <a:p>
            <a:pPr marL="457200" indent="-457200" eaLnBrk="1" hangingPunct="1">
              <a:buFontTx/>
              <a:buAutoNum type="arabicPeriod" startAt="74"/>
              <a:defRPr/>
            </a:pPr>
            <a:r>
              <a:rPr lang="id-ID" sz="2400" dirty="0" smtClean="0"/>
              <a:t>    </a:t>
            </a:r>
            <a:r>
              <a:rPr lang="en-US" sz="2400" dirty="0" err="1" smtClean="0"/>
              <a:t>Penyelesaian</a:t>
            </a:r>
            <a:r>
              <a:rPr lang="en-US" sz="2400" dirty="0" smtClean="0"/>
              <a:t> </a:t>
            </a:r>
            <a:r>
              <a:rPr lang="en-US" sz="2400" dirty="0" err="1" smtClean="0"/>
              <a:t>Perselisihan</a:t>
            </a:r>
            <a:endParaRPr lang="id-ID" sz="2400" dirty="0" smtClean="0"/>
          </a:p>
          <a:p>
            <a:pPr marL="0" indent="0" eaLnBrk="1" hangingPunct="1">
              <a:buFontTx/>
              <a:buNone/>
              <a:defRPr/>
            </a:pPr>
            <a:r>
              <a:rPr lang="id-ID" sz="2000" dirty="0"/>
              <a:t> </a:t>
            </a:r>
            <a:r>
              <a:rPr lang="id-ID" sz="2000" dirty="0" smtClean="0"/>
              <a:t>          (penyelesaian perselisihan dapat dilakukan secara</a:t>
            </a:r>
          </a:p>
          <a:p>
            <a:pPr marL="0" indent="0" eaLnBrk="1" hangingPunct="1">
              <a:buFontTx/>
              <a:buNone/>
              <a:defRPr/>
            </a:pPr>
            <a:r>
              <a:rPr lang="id-ID" sz="2000" dirty="0"/>
              <a:t> </a:t>
            </a:r>
            <a:r>
              <a:rPr lang="id-ID" sz="2000" dirty="0" smtClean="0"/>
              <a:t>          musyawarah, mediasi, konsiliasi, arbitrase atau pengadilan)</a:t>
            </a:r>
            <a:endParaRPr lang="en-US" sz="2000" dirty="0" smtClean="0"/>
          </a:p>
          <a:p>
            <a:pPr marL="0" indent="0" eaLnBrk="1" hangingPunct="1">
              <a:buFontTx/>
              <a:buNone/>
              <a:defRPr/>
            </a:pPr>
            <a:r>
              <a:rPr lang="id-ID" sz="2400" dirty="0" smtClean="0"/>
              <a:t>75.    </a:t>
            </a:r>
            <a:r>
              <a:rPr lang="en-US" sz="2400" dirty="0" err="1" smtClean="0"/>
              <a:t>Itikad</a:t>
            </a:r>
            <a:r>
              <a:rPr lang="en-US" sz="2400" dirty="0" smtClean="0"/>
              <a:t> </a:t>
            </a:r>
            <a:r>
              <a:rPr lang="en-US" sz="2400" dirty="0" err="1" smtClean="0"/>
              <a:t>Baik</a:t>
            </a:r>
            <a:endParaRPr lang="en-US" sz="2400" dirty="0" smtClean="0"/>
          </a:p>
          <a:p>
            <a:pPr marL="609600" indent="-609600" eaLnBrk="1" hangingPunct="1">
              <a:buFontTx/>
              <a:buNone/>
              <a:defRPr/>
            </a:pPr>
            <a:r>
              <a:rPr lang="id-ID" sz="2400" b="1" dirty="0" smtClean="0"/>
              <a:t>         (hakim dapat membatalkan kontrak, bila terbukti </a:t>
            </a:r>
          </a:p>
          <a:p>
            <a:pPr marL="609600" indent="-609600" eaLnBrk="1" hangingPunct="1">
              <a:buFontTx/>
              <a:buNone/>
              <a:defRPr/>
            </a:pPr>
            <a:r>
              <a:rPr lang="id-ID" sz="2400" b="1" dirty="0"/>
              <a:t> </a:t>
            </a:r>
            <a:r>
              <a:rPr lang="id-ID" sz="2400" b="1" dirty="0" smtClean="0"/>
              <a:t>        adanya itikad tidak baik dari para pihak)</a:t>
            </a:r>
            <a:endParaRPr lang="en-US" sz="2400" b="1" dirty="0" smtClean="0"/>
          </a:p>
          <a:p>
            <a:pPr marL="609600" indent="-609600" eaLnBrk="1" hangingPunct="1">
              <a:buFontTx/>
              <a:buNone/>
              <a:defRPr/>
            </a:pPr>
            <a:r>
              <a:rPr lang="en-US" sz="2400" b="1" dirty="0" smtClean="0">
                <a:solidFill>
                  <a:srgbClr val="FFFF00"/>
                </a:solidFill>
              </a:rPr>
              <a:t>    </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19125" y="360363"/>
            <a:ext cx="8434388" cy="1143000"/>
          </a:xfrm>
        </p:spPr>
        <p:txBody>
          <a:bodyPr/>
          <a:lstStyle/>
          <a:p>
            <a:pPr algn="l" eaLnBrk="1" hangingPunct="1">
              <a:defRPr/>
            </a:pPr>
            <a:r>
              <a:rPr lang="en-US" sz="3200" b="1" dirty="0" smtClean="0">
                <a:solidFill>
                  <a:srgbClr val="FFC000"/>
                </a:solidFill>
              </a:rPr>
              <a:t>BAB  VII</a:t>
            </a:r>
            <a:r>
              <a:rPr lang="id-ID" sz="3200" b="1" dirty="0">
                <a:solidFill>
                  <a:srgbClr val="FFC000"/>
                </a:solidFill>
              </a:rPr>
              <a:t>I</a:t>
            </a:r>
            <a:r>
              <a:rPr lang="en-US" sz="3200" b="1" dirty="0" smtClean="0">
                <a:solidFill>
                  <a:srgbClr val="FFC000"/>
                </a:solidFill>
              </a:rPr>
              <a:t>    </a:t>
            </a:r>
            <a:r>
              <a:rPr lang="id-ID" sz="3200" b="1" dirty="0" smtClean="0">
                <a:solidFill>
                  <a:srgbClr val="FFC000"/>
                </a:solidFill>
              </a:rPr>
              <a:t> </a:t>
            </a:r>
            <a:r>
              <a:rPr lang="en-US" sz="3200" b="1" dirty="0" smtClean="0">
                <a:solidFill>
                  <a:srgbClr val="FFC000"/>
                </a:solidFill>
              </a:rPr>
              <a:t>SYARAT - SYARAT KHUSUS</a:t>
            </a:r>
            <a:br>
              <a:rPr lang="en-US" sz="3200" b="1" dirty="0" smtClean="0">
                <a:solidFill>
                  <a:srgbClr val="FFC000"/>
                </a:solidFill>
              </a:rPr>
            </a:br>
            <a:r>
              <a:rPr lang="en-US" sz="3200" b="1" dirty="0" smtClean="0">
                <a:solidFill>
                  <a:srgbClr val="FFC000"/>
                </a:solidFill>
              </a:rPr>
              <a:t>                    KONTRAK (SS</a:t>
            </a:r>
            <a:r>
              <a:rPr lang="id-ID" sz="3200" b="1" dirty="0" smtClean="0">
                <a:solidFill>
                  <a:srgbClr val="FFC000"/>
                </a:solidFill>
              </a:rPr>
              <a:t>K</a:t>
            </a:r>
            <a:r>
              <a:rPr lang="en-US" sz="3200" b="1" dirty="0" smtClean="0">
                <a:solidFill>
                  <a:srgbClr val="FFC000"/>
                </a:solidFill>
              </a:rPr>
              <a:t>K)</a:t>
            </a:r>
          </a:p>
        </p:txBody>
      </p:sp>
      <p:sp>
        <p:nvSpPr>
          <p:cNvPr id="35843" name="Rectangle 3"/>
          <p:cNvSpPr>
            <a:spLocks noGrp="1" noChangeArrowheads="1"/>
          </p:cNvSpPr>
          <p:nvPr>
            <p:ph idx="1"/>
          </p:nvPr>
        </p:nvSpPr>
        <p:spPr>
          <a:xfrm>
            <a:off x="588963" y="1614488"/>
            <a:ext cx="8235950" cy="4403725"/>
          </a:xfrm>
        </p:spPr>
        <p:txBody>
          <a:bodyPr/>
          <a:lstStyle/>
          <a:p>
            <a:pPr marL="609600" indent="-609600" eaLnBrk="1" hangingPunct="1">
              <a:lnSpc>
                <a:spcPct val="90000"/>
              </a:lnSpc>
              <a:buFontTx/>
              <a:buAutoNum type="alphaUcPeriod"/>
              <a:defRPr/>
            </a:pPr>
            <a:r>
              <a:rPr lang="en-US" sz="2000" dirty="0" smtClean="0"/>
              <a:t>KORESPONDENSI </a:t>
            </a:r>
            <a:r>
              <a:rPr lang="id-ID" sz="2000" dirty="0" smtClean="0"/>
              <a:t>(kejelasan alamat instansi para pihak)</a:t>
            </a:r>
            <a:endParaRPr lang="en-US" sz="2000" dirty="0" smtClean="0"/>
          </a:p>
          <a:p>
            <a:pPr marL="609600" indent="-609600" eaLnBrk="1" hangingPunct="1">
              <a:lnSpc>
                <a:spcPct val="90000"/>
              </a:lnSpc>
              <a:buFontTx/>
              <a:buAutoNum type="alphaUcPeriod"/>
              <a:defRPr/>
            </a:pPr>
            <a:r>
              <a:rPr lang="en-US" sz="2000" dirty="0" smtClean="0"/>
              <a:t>WAKIL SAH PARA PIHAK</a:t>
            </a:r>
            <a:r>
              <a:rPr lang="id-ID" sz="2000" dirty="0" smtClean="0"/>
              <a:t> (konfirmasi pejabat yang sah)</a:t>
            </a:r>
          </a:p>
          <a:p>
            <a:pPr marL="609600" indent="-609600" eaLnBrk="1" hangingPunct="1">
              <a:lnSpc>
                <a:spcPct val="90000"/>
              </a:lnSpc>
              <a:buFontTx/>
              <a:buAutoNum type="alphaUcPeriod"/>
              <a:defRPr/>
            </a:pPr>
            <a:r>
              <a:rPr lang="id-ID" sz="2000" b="1" dirty="0" smtClean="0">
                <a:solidFill>
                  <a:srgbClr val="FFFF00"/>
                </a:solidFill>
              </a:rPr>
              <a:t>JENIS KONTRAK</a:t>
            </a:r>
            <a:endParaRPr lang="en-US" sz="2000" b="1" dirty="0" smtClean="0">
              <a:solidFill>
                <a:srgbClr val="FFFF00"/>
              </a:solidFill>
            </a:endParaRPr>
          </a:p>
          <a:p>
            <a:pPr marL="609600" indent="-609600" eaLnBrk="1" hangingPunct="1">
              <a:lnSpc>
                <a:spcPct val="90000"/>
              </a:lnSpc>
              <a:buFontTx/>
              <a:buAutoNum type="alphaUcPeriod"/>
              <a:defRPr/>
            </a:pPr>
            <a:r>
              <a:rPr lang="en-US" sz="2000" b="1" dirty="0" smtClean="0">
                <a:solidFill>
                  <a:srgbClr val="FFFF00"/>
                </a:solidFill>
              </a:rPr>
              <a:t>TANGGAL BERLAKU KONTRAK</a:t>
            </a:r>
            <a:r>
              <a:rPr lang="id-ID" sz="2000" b="1" dirty="0" smtClean="0">
                <a:solidFill>
                  <a:srgbClr val="FFFF00"/>
                </a:solidFill>
              </a:rPr>
              <a:t> </a:t>
            </a:r>
            <a:r>
              <a:rPr lang="id-ID" sz="2000" dirty="0" smtClean="0"/>
              <a:t>(sejak SPMB dari penyedia)</a:t>
            </a:r>
          </a:p>
          <a:p>
            <a:pPr marL="609600" indent="-609600" eaLnBrk="1" hangingPunct="1">
              <a:lnSpc>
                <a:spcPct val="90000"/>
              </a:lnSpc>
              <a:buFontTx/>
              <a:buAutoNum type="alphaUcPeriod"/>
              <a:defRPr/>
            </a:pPr>
            <a:r>
              <a:rPr lang="id-ID" sz="2000" b="1" dirty="0" smtClean="0">
                <a:solidFill>
                  <a:srgbClr val="FFFF00"/>
                </a:solidFill>
              </a:rPr>
              <a:t>MASA PELAKSANAAN</a:t>
            </a:r>
            <a:endParaRPr lang="en-US" sz="2000" b="1" dirty="0" smtClean="0">
              <a:solidFill>
                <a:srgbClr val="FFFF00"/>
              </a:solidFill>
            </a:endParaRPr>
          </a:p>
          <a:p>
            <a:pPr marL="609600" indent="-609600" eaLnBrk="1" hangingPunct="1">
              <a:lnSpc>
                <a:spcPct val="90000"/>
              </a:lnSpc>
              <a:buFontTx/>
              <a:buAutoNum type="alphaUcPeriod"/>
              <a:defRPr/>
            </a:pPr>
            <a:r>
              <a:rPr lang="en-US" sz="2000" b="1" dirty="0" smtClean="0">
                <a:solidFill>
                  <a:srgbClr val="FFFF00"/>
                </a:solidFill>
              </a:rPr>
              <a:t>MASA PEMELIHARAAN</a:t>
            </a:r>
            <a:endParaRPr lang="id-ID" sz="2000" b="1" dirty="0" smtClean="0">
              <a:solidFill>
                <a:srgbClr val="FFFF00"/>
              </a:solidFill>
            </a:endParaRPr>
          </a:p>
          <a:p>
            <a:pPr marL="609600" indent="-609600" eaLnBrk="1" hangingPunct="1">
              <a:lnSpc>
                <a:spcPct val="90000"/>
              </a:lnSpc>
              <a:buFontTx/>
              <a:buAutoNum type="alphaUcPeriod"/>
              <a:defRPr/>
            </a:pPr>
            <a:r>
              <a:rPr lang="id-ID" sz="2000" dirty="0" smtClean="0"/>
              <a:t>PERBAIKAN CACAT MUTU (denda 1 permil x biaya perbaikan)</a:t>
            </a:r>
            <a:endParaRPr lang="en-US" sz="2000" dirty="0" smtClean="0"/>
          </a:p>
          <a:p>
            <a:pPr marL="609600" indent="-609600" eaLnBrk="1" hangingPunct="1">
              <a:lnSpc>
                <a:spcPct val="90000"/>
              </a:lnSpc>
              <a:buFontTx/>
              <a:buAutoNum type="alphaUcPeriod"/>
              <a:defRPr/>
            </a:pPr>
            <a:r>
              <a:rPr lang="en-US" sz="2000" b="1" dirty="0" smtClean="0">
                <a:solidFill>
                  <a:srgbClr val="FFFF00"/>
                </a:solidFill>
              </a:rPr>
              <a:t>UMUR KONSTRUKSI</a:t>
            </a:r>
            <a:r>
              <a:rPr lang="id-ID" sz="2000" b="1" dirty="0" smtClean="0">
                <a:solidFill>
                  <a:srgbClr val="FFFF00"/>
                </a:solidFill>
              </a:rPr>
              <a:t> </a:t>
            </a:r>
            <a:r>
              <a:rPr lang="id-ID" sz="2000" dirty="0" smtClean="0"/>
              <a:t>(sejak tanggal Berita acara FHO)</a:t>
            </a:r>
          </a:p>
          <a:p>
            <a:pPr marL="609600" indent="-609600" eaLnBrk="1" hangingPunct="1">
              <a:lnSpc>
                <a:spcPct val="90000"/>
              </a:lnSpc>
              <a:buFontTx/>
              <a:buAutoNum type="alphaUcPeriod"/>
              <a:defRPr/>
            </a:pPr>
            <a:r>
              <a:rPr lang="id-ID" sz="2000" dirty="0" smtClean="0"/>
              <a:t>PEDOMAN PENGOPERASIAN DAN PERAWATAN / PEMEL</a:t>
            </a:r>
          </a:p>
          <a:p>
            <a:pPr marL="609600" indent="-609600" eaLnBrk="1" hangingPunct="1">
              <a:lnSpc>
                <a:spcPct val="90000"/>
              </a:lnSpc>
              <a:buFontTx/>
              <a:buAutoNum type="alphaUcPeriod"/>
              <a:defRPr/>
            </a:pPr>
            <a:r>
              <a:rPr lang="id-ID" sz="2000" dirty="0" smtClean="0"/>
              <a:t>PEMBAYARAN TAGIHAN (batas akhir penerbitan SPP)</a:t>
            </a:r>
          </a:p>
          <a:p>
            <a:pPr marL="609600" indent="-609600" eaLnBrk="1" hangingPunct="1">
              <a:lnSpc>
                <a:spcPct val="90000"/>
              </a:lnSpc>
              <a:buFontTx/>
              <a:buAutoNum type="alphaUcPeriod"/>
              <a:defRPr/>
            </a:pPr>
            <a:r>
              <a:rPr lang="id-ID" sz="2000" b="1" dirty="0" smtClean="0">
                <a:solidFill>
                  <a:srgbClr val="FFFF00"/>
                </a:solidFill>
              </a:rPr>
              <a:t>PENCAIRAN JAMINAN</a:t>
            </a:r>
          </a:p>
          <a:p>
            <a:pPr marL="457200" indent="-457200" eaLnBrk="1" hangingPunct="1">
              <a:lnSpc>
                <a:spcPct val="90000"/>
              </a:lnSpc>
              <a:buFontTx/>
              <a:buAutoNum type="alphaUcPeriod" startAt="12"/>
              <a:defRPr/>
            </a:pPr>
            <a:r>
              <a:rPr lang="id-ID" sz="2000" dirty="0" smtClean="0"/>
              <a:t> TINDAKAN PENYEDIA YANG MEMERLUKAN PERSETUJUAN </a:t>
            </a:r>
          </a:p>
          <a:p>
            <a:pPr marL="0" indent="0" eaLnBrk="1" hangingPunct="1">
              <a:lnSpc>
                <a:spcPct val="90000"/>
              </a:lnSpc>
              <a:buFontTx/>
              <a:buNone/>
              <a:defRPr/>
            </a:pPr>
            <a:r>
              <a:rPr lang="id-ID" sz="2000" dirty="0"/>
              <a:t> </a:t>
            </a:r>
            <a:r>
              <a:rPr lang="id-ID" sz="2000" dirty="0" smtClean="0"/>
              <a:t>      PPK ATAU PENGAWAS PEKERJAAN (uraikan kegiatan apa saja)</a:t>
            </a:r>
          </a:p>
          <a:p>
            <a:pPr marL="0" indent="0" eaLnBrk="1" hangingPunct="1">
              <a:lnSpc>
                <a:spcPct val="90000"/>
              </a:lnSpc>
              <a:buFontTx/>
              <a:buNone/>
              <a:defRPr/>
            </a:pPr>
            <a:endParaRPr lang="en-US" sz="2000" dirty="0" smtClean="0"/>
          </a:p>
          <a:p>
            <a:pPr marL="0" indent="0" eaLnBrk="1" hangingPunct="1">
              <a:lnSpc>
                <a:spcPct val="90000"/>
              </a:lnSpc>
              <a:buFontTx/>
              <a:buNone/>
              <a:defRPr/>
            </a:pPr>
            <a:endParaRPr lang="en-US" sz="1800" dirty="0" smtClean="0"/>
          </a:p>
          <a:p>
            <a:pPr marL="609600" indent="-609600" eaLnBrk="1" hangingPunct="1">
              <a:lnSpc>
                <a:spcPct val="90000"/>
              </a:lnSpc>
              <a:buFontTx/>
              <a:buAutoNum type="alphaUcPeriod"/>
              <a:defRPr/>
            </a:pPr>
            <a:endParaRPr lang="en-US" sz="2400" dirty="0" smtClean="0"/>
          </a:p>
          <a:p>
            <a:pPr marL="609600" indent="-609600" eaLnBrk="1" hangingPunct="1">
              <a:lnSpc>
                <a:spcPct val="90000"/>
              </a:lnSpc>
              <a:buFontTx/>
              <a:buNone/>
              <a:defRPr/>
            </a:pPr>
            <a:endParaRPr lang="en-US" sz="2400" dirty="0" smtClean="0"/>
          </a:p>
          <a:p>
            <a:pPr marL="609600" indent="-609600" eaLnBrk="1" hangingPunct="1">
              <a:lnSpc>
                <a:spcPct val="90000"/>
              </a:lnSpc>
              <a:buFontTx/>
              <a:buNone/>
              <a:defRPr/>
            </a:pPr>
            <a:endParaRPr lang="en-US" sz="2800" b="1" dirty="0" smtClean="0">
              <a:solidFill>
                <a:srgbClr val="FFFF00"/>
              </a:solidFill>
            </a:endParaRPr>
          </a:p>
          <a:p>
            <a:pPr marL="609600" indent="-609600" eaLnBrk="1" hangingPunct="1">
              <a:lnSpc>
                <a:spcPct val="90000"/>
              </a:lnSpc>
              <a:buFontTx/>
              <a:buNone/>
              <a:defRPr/>
            </a:pPr>
            <a:endParaRPr lang="en-US" sz="2400" b="1" dirty="0" smtClean="0">
              <a:solidFill>
                <a:schemeClr val="tx1">
                  <a:lumMod val="75000"/>
                </a:schemeClr>
              </a:solidFill>
            </a:endParaRP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33400" y="228600"/>
            <a:ext cx="8434388" cy="1143000"/>
          </a:xfrm>
        </p:spPr>
        <p:txBody>
          <a:bodyPr/>
          <a:lstStyle/>
          <a:p>
            <a:pPr algn="l" eaLnBrk="1" hangingPunct="1">
              <a:defRPr/>
            </a:pPr>
            <a:r>
              <a:rPr lang="en-US" sz="3200" b="1" dirty="0" smtClean="0">
                <a:solidFill>
                  <a:srgbClr val="FFC000"/>
                </a:solidFill>
              </a:rPr>
              <a:t>BAB  VII</a:t>
            </a:r>
            <a:r>
              <a:rPr lang="id-ID" sz="3200" b="1" dirty="0">
                <a:solidFill>
                  <a:srgbClr val="FFC000"/>
                </a:solidFill>
              </a:rPr>
              <a:t>I</a:t>
            </a:r>
            <a:r>
              <a:rPr lang="en-US" sz="3200" b="1" dirty="0" smtClean="0">
                <a:solidFill>
                  <a:srgbClr val="FFC000"/>
                </a:solidFill>
              </a:rPr>
              <a:t>   </a:t>
            </a:r>
            <a:r>
              <a:rPr lang="id-ID" sz="3200" b="1" dirty="0" smtClean="0">
                <a:solidFill>
                  <a:srgbClr val="FFC000"/>
                </a:solidFill>
              </a:rPr>
              <a:t> </a:t>
            </a:r>
            <a:r>
              <a:rPr lang="en-US" sz="3200" b="1" dirty="0" smtClean="0">
                <a:solidFill>
                  <a:srgbClr val="FFC000"/>
                </a:solidFill>
              </a:rPr>
              <a:t>SYARAT - SYARAT KHUSUS</a:t>
            </a:r>
            <a:br>
              <a:rPr lang="en-US" sz="3200" b="1" dirty="0" smtClean="0">
                <a:solidFill>
                  <a:srgbClr val="FFC000"/>
                </a:solidFill>
              </a:rPr>
            </a:br>
            <a:r>
              <a:rPr lang="en-US" sz="3200" b="1" dirty="0" smtClean="0">
                <a:solidFill>
                  <a:srgbClr val="FFC000"/>
                </a:solidFill>
              </a:rPr>
              <a:t>                   </a:t>
            </a:r>
            <a:r>
              <a:rPr lang="id-ID" sz="3200" b="1" dirty="0" smtClean="0">
                <a:solidFill>
                  <a:srgbClr val="FFC000"/>
                </a:solidFill>
              </a:rPr>
              <a:t> </a:t>
            </a:r>
            <a:r>
              <a:rPr lang="en-US" sz="3200" b="1" dirty="0" smtClean="0">
                <a:solidFill>
                  <a:srgbClr val="FFC000"/>
                </a:solidFill>
              </a:rPr>
              <a:t>KONTRAK (SS</a:t>
            </a:r>
            <a:r>
              <a:rPr lang="id-ID" sz="3200" b="1" dirty="0" smtClean="0">
                <a:solidFill>
                  <a:srgbClr val="FFC000"/>
                </a:solidFill>
              </a:rPr>
              <a:t>K</a:t>
            </a:r>
            <a:r>
              <a:rPr lang="en-US" sz="3200" b="1" dirty="0" smtClean="0">
                <a:solidFill>
                  <a:srgbClr val="FFC000"/>
                </a:solidFill>
              </a:rPr>
              <a:t>K)</a:t>
            </a:r>
          </a:p>
        </p:txBody>
      </p:sp>
      <p:sp>
        <p:nvSpPr>
          <p:cNvPr id="35843" name="Rectangle 3"/>
          <p:cNvSpPr>
            <a:spLocks noGrp="1" noChangeArrowheads="1"/>
          </p:cNvSpPr>
          <p:nvPr>
            <p:ph idx="1"/>
          </p:nvPr>
        </p:nvSpPr>
        <p:spPr>
          <a:xfrm>
            <a:off x="533400" y="1066800"/>
            <a:ext cx="8235950" cy="2979738"/>
          </a:xfrm>
        </p:spPr>
        <p:txBody>
          <a:bodyPr/>
          <a:lstStyle/>
          <a:p>
            <a:pPr marL="0" indent="0" eaLnBrk="1" hangingPunct="1">
              <a:lnSpc>
                <a:spcPct val="90000"/>
              </a:lnSpc>
              <a:buFontTx/>
              <a:buNone/>
              <a:defRPr/>
            </a:pPr>
            <a:endParaRPr lang="id-ID" sz="2000" dirty="0" smtClean="0"/>
          </a:p>
          <a:p>
            <a:pPr marL="0" indent="0" eaLnBrk="1" hangingPunct="1">
              <a:lnSpc>
                <a:spcPct val="90000"/>
              </a:lnSpc>
              <a:buFontTx/>
              <a:buNone/>
              <a:defRPr/>
            </a:pPr>
            <a:r>
              <a:rPr lang="id-ID" sz="2000" dirty="0" smtClean="0"/>
              <a:t>M.   KEPEMILIKAN DOKUMEN (pembatasan penggunaan dokumen)</a:t>
            </a:r>
          </a:p>
          <a:p>
            <a:pPr marL="457200" indent="-457200" eaLnBrk="1" hangingPunct="1">
              <a:lnSpc>
                <a:spcPct val="90000"/>
              </a:lnSpc>
              <a:buFontTx/>
              <a:buAutoNum type="alphaUcPeriod" startAt="14"/>
              <a:defRPr/>
            </a:pPr>
            <a:r>
              <a:rPr lang="id-ID" sz="2000" dirty="0" smtClean="0"/>
              <a:t>FASILITAS (uraian fasilita yang diberikan oleh PPK) </a:t>
            </a:r>
          </a:p>
          <a:p>
            <a:pPr marL="457200" indent="-457200" eaLnBrk="1" hangingPunct="1">
              <a:lnSpc>
                <a:spcPct val="90000"/>
              </a:lnSpc>
              <a:buFontTx/>
              <a:buAutoNum type="alphaUcPeriod" startAt="14"/>
              <a:defRPr/>
            </a:pPr>
            <a:r>
              <a:rPr lang="id-ID" sz="2000" dirty="0" smtClean="0"/>
              <a:t>PERISTIWA KOMPENSASI (uraian kompensasi yang diberikan)</a:t>
            </a:r>
          </a:p>
          <a:p>
            <a:pPr marL="457200" indent="-457200" eaLnBrk="1" hangingPunct="1">
              <a:lnSpc>
                <a:spcPct val="90000"/>
              </a:lnSpc>
              <a:buFontTx/>
              <a:buAutoNum type="alphaUcPeriod" startAt="14"/>
              <a:defRPr/>
            </a:pPr>
            <a:r>
              <a:rPr lang="id-ID" sz="2000" dirty="0" smtClean="0"/>
              <a:t>SUMBER PEMBIAYAAN</a:t>
            </a:r>
          </a:p>
          <a:p>
            <a:pPr marL="457200" indent="-457200" eaLnBrk="1" hangingPunct="1">
              <a:lnSpc>
                <a:spcPct val="90000"/>
              </a:lnSpc>
              <a:buFontTx/>
              <a:buAutoNum type="alphaUcPeriod" startAt="14"/>
              <a:defRPr/>
            </a:pPr>
            <a:r>
              <a:rPr lang="id-ID" sz="2000" b="1" dirty="0" smtClean="0">
                <a:solidFill>
                  <a:srgbClr val="FFFF00"/>
                </a:solidFill>
              </a:rPr>
              <a:t>PEMBAYARAN UANG MUKA</a:t>
            </a:r>
          </a:p>
          <a:p>
            <a:pPr marL="457200" indent="-457200" eaLnBrk="1" hangingPunct="1">
              <a:lnSpc>
                <a:spcPct val="90000"/>
              </a:lnSpc>
              <a:buFontTx/>
              <a:buAutoNum type="alphaUcPeriod" startAt="14"/>
              <a:defRPr/>
            </a:pPr>
            <a:r>
              <a:rPr lang="id-ID" sz="2000" dirty="0" smtClean="0"/>
              <a:t>KESELAMATAN DAN KESEHATAN KERJA</a:t>
            </a:r>
          </a:p>
          <a:p>
            <a:pPr marL="457200" indent="-457200" eaLnBrk="1" hangingPunct="1">
              <a:lnSpc>
                <a:spcPct val="90000"/>
              </a:lnSpc>
              <a:buFontTx/>
              <a:buAutoNum type="alphaUcPeriod" startAt="14"/>
              <a:defRPr/>
            </a:pPr>
            <a:r>
              <a:rPr lang="id-ID" sz="2000" dirty="0" smtClean="0"/>
              <a:t>PEMBAYARAN PRESTASI PEKERJAAN</a:t>
            </a:r>
          </a:p>
          <a:p>
            <a:pPr marL="457200" indent="-457200" eaLnBrk="1" hangingPunct="1">
              <a:lnSpc>
                <a:spcPct val="90000"/>
              </a:lnSpc>
              <a:buFontTx/>
              <a:buAutoNum type="alphaUcPeriod" startAt="14"/>
              <a:defRPr/>
            </a:pPr>
            <a:r>
              <a:rPr lang="id-ID" sz="2000" b="1" dirty="0" smtClean="0">
                <a:solidFill>
                  <a:srgbClr val="FFFF00"/>
                </a:solidFill>
              </a:rPr>
              <a:t>SERAH TERIMA SEBAGIAN PEKERJAAN</a:t>
            </a:r>
          </a:p>
          <a:p>
            <a:pPr marL="457200" indent="-457200" eaLnBrk="1" hangingPunct="1">
              <a:lnSpc>
                <a:spcPct val="90000"/>
              </a:lnSpc>
              <a:buFontTx/>
              <a:buAutoNum type="alphaUcPeriod" startAt="14"/>
              <a:defRPr/>
            </a:pPr>
            <a:r>
              <a:rPr lang="id-ID" sz="2000" b="1" dirty="0" smtClean="0">
                <a:solidFill>
                  <a:srgbClr val="FFFF00"/>
                </a:solidFill>
              </a:rPr>
              <a:t>DENDA</a:t>
            </a:r>
          </a:p>
          <a:p>
            <a:pPr marL="457200" indent="-457200" eaLnBrk="1" hangingPunct="1">
              <a:lnSpc>
                <a:spcPct val="90000"/>
              </a:lnSpc>
              <a:buFontTx/>
              <a:buAutoNum type="alphaUcPeriod" startAt="14"/>
              <a:defRPr/>
            </a:pPr>
            <a:r>
              <a:rPr lang="id-ID" sz="2000" dirty="0" smtClean="0"/>
              <a:t>USAHA MIKRO, USAHA KECIL DAN KOPERASI MKECIL</a:t>
            </a:r>
          </a:p>
          <a:p>
            <a:pPr marL="457200" indent="-457200" eaLnBrk="1" hangingPunct="1">
              <a:lnSpc>
                <a:spcPct val="90000"/>
              </a:lnSpc>
              <a:buFontTx/>
              <a:buAutoNum type="alphaUcPeriod" startAt="14"/>
              <a:defRPr/>
            </a:pPr>
            <a:r>
              <a:rPr lang="id-ID" sz="2000" b="1" dirty="0" smtClean="0">
                <a:solidFill>
                  <a:srgbClr val="FFFF00"/>
                </a:solidFill>
              </a:rPr>
              <a:t>PENYELESAIAN PERSELISIHAN / SENGKETA</a:t>
            </a:r>
          </a:p>
          <a:p>
            <a:pPr marL="0" indent="0" eaLnBrk="1" hangingPunct="1">
              <a:lnSpc>
                <a:spcPct val="90000"/>
              </a:lnSpc>
              <a:buFontTx/>
              <a:buNone/>
              <a:defRPr/>
            </a:pPr>
            <a:r>
              <a:rPr lang="id-ID" sz="2000" b="1" dirty="0" smtClean="0"/>
              <a:t>LAMPIRAN A – Syarat-syarat khusus kontrak</a:t>
            </a:r>
            <a:endParaRPr lang="en-US" sz="2000" b="1" dirty="0" smtClean="0"/>
          </a:p>
          <a:p>
            <a:pPr marL="0" indent="0" eaLnBrk="1" hangingPunct="1">
              <a:lnSpc>
                <a:spcPct val="90000"/>
              </a:lnSpc>
              <a:buFontTx/>
              <a:buNone/>
              <a:defRPr/>
            </a:pPr>
            <a:r>
              <a:rPr lang="id-ID" sz="2000" dirty="0" smtClean="0"/>
              <a:t>(Daftar Harga satuan timpang, Subkontraktor, Personil inti, peralatan)</a:t>
            </a:r>
            <a:endParaRPr lang="en-US" sz="2000" dirty="0" smtClean="0"/>
          </a:p>
          <a:p>
            <a:pPr marL="609600" indent="-609600" eaLnBrk="1" hangingPunct="1">
              <a:lnSpc>
                <a:spcPct val="90000"/>
              </a:lnSpc>
              <a:buFontTx/>
              <a:buAutoNum type="alphaUcPeriod" startAt="10"/>
              <a:defRPr/>
            </a:pPr>
            <a:endParaRPr lang="en-US" sz="1800" dirty="0" smtClean="0"/>
          </a:p>
          <a:p>
            <a:pPr marL="609600" indent="-609600" eaLnBrk="1" hangingPunct="1">
              <a:lnSpc>
                <a:spcPct val="90000"/>
              </a:lnSpc>
              <a:buFontTx/>
              <a:buAutoNum type="alphaUcPeriod"/>
              <a:defRPr/>
            </a:pPr>
            <a:endParaRPr lang="en-US" sz="2400" dirty="0" smtClean="0"/>
          </a:p>
          <a:p>
            <a:pPr marL="609600" indent="-609600" eaLnBrk="1" hangingPunct="1">
              <a:lnSpc>
                <a:spcPct val="90000"/>
              </a:lnSpc>
              <a:buFontTx/>
              <a:buNone/>
              <a:defRPr/>
            </a:pPr>
            <a:endParaRPr lang="en-US" sz="2400" dirty="0" smtClean="0"/>
          </a:p>
          <a:p>
            <a:pPr marL="609600" indent="-609600" eaLnBrk="1" hangingPunct="1">
              <a:lnSpc>
                <a:spcPct val="90000"/>
              </a:lnSpc>
              <a:buFontTx/>
              <a:buNone/>
              <a:defRPr/>
            </a:pPr>
            <a:endParaRPr lang="en-US" sz="2800" b="1" dirty="0" smtClean="0">
              <a:solidFill>
                <a:srgbClr val="FFFF00"/>
              </a:solidFill>
            </a:endParaRPr>
          </a:p>
          <a:p>
            <a:pPr marL="609600" indent="-609600" eaLnBrk="1" hangingPunct="1">
              <a:lnSpc>
                <a:spcPct val="90000"/>
              </a:lnSpc>
              <a:buFontTx/>
              <a:buNone/>
              <a:defRPr/>
            </a:pPr>
            <a:endParaRPr lang="en-US" sz="2400" b="1" dirty="0" smtClean="0">
              <a:solidFill>
                <a:schemeClr val="tx1">
                  <a:lumMod val="75000"/>
                </a:schemeClr>
              </a:solidFill>
            </a:endParaRP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803275" y="357188"/>
            <a:ext cx="8516938" cy="1143000"/>
          </a:xfrm>
        </p:spPr>
        <p:txBody>
          <a:bodyPr/>
          <a:lstStyle/>
          <a:p>
            <a:pPr algn="l" eaLnBrk="1" hangingPunct="1">
              <a:defRPr/>
            </a:pPr>
            <a:r>
              <a:rPr lang="en-US" sz="3200" b="1" smtClean="0">
                <a:solidFill>
                  <a:srgbClr val="FFC000"/>
                </a:solidFill>
              </a:rPr>
              <a:t>BAB IX  :  SPESIFIKASI TEKNIS  DAN  </a:t>
            </a:r>
            <a:br>
              <a:rPr lang="en-US" sz="3200" b="1" smtClean="0">
                <a:solidFill>
                  <a:srgbClr val="FFC000"/>
                </a:solidFill>
              </a:rPr>
            </a:br>
            <a:r>
              <a:rPr lang="en-US" sz="3200" b="1" smtClean="0">
                <a:solidFill>
                  <a:srgbClr val="FFC000"/>
                </a:solidFill>
              </a:rPr>
              <a:t>                  GAMBAR</a:t>
            </a:r>
          </a:p>
        </p:txBody>
      </p:sp>
      <p:sp>
        <p:nvSpPr>
          <p:cNvPr id="186371" name="Rectangle 3"/>
          <p:cNvSpPr>
            <a:spLocks noGrp="1" noChangeArrowheads="1"/>
          </p:cNvSpPr>
          <p:nvPr>
            <p:ph idx="1"/>
          </p:nvPr>
        </p:nvSpPr>
        <p:spPr>
          <a:xfrm>
            <a:off x="746125" y="1568450"/>
            <a:ext cx="8008938" cy="4752975"/>
          </a:xfrm>
        </p:spPr>
        <p:txBody>
          <a:bodyPr/>
          <a:lstStyle/>
          <a:p>
            <a:pPr marL="609600" indent="-609600" eaLnBrk="1" hangingPunct="1">
              <a:buFontTx/>
              <a:buNone/>
            </a:pPr>
            <a:r>
              <a:rPr lang="en-US" sz="2400" smtClean="0"/>
              <a:t>Pokja ULP menguraikan Spesifikasi Teknis dan Gambar </a:t>
            </a:r>
          </a:p>
          <a:p>
            <a:pPr marL="609600" indent="-609600" eaLnBrk="1" hangingPunct="1">
              <a:buFontTx/>
              <a:buNone/>
            </a:pPr>
            <a:r>
              <a:rPr lang="en-US" sz="2400" smtClean="0"/>
              <a:t>yang diperlukan dalan pelaksanaan pekerjaan </a:t>
            </a:r>
          </a:p>
          <a:p>
            <a:pPr marL="609600" indent="-609600" eaLnBrk="1" hangingPunct="1">
              <a:buFontTx/>
              <a:buNone/>
            </a:pPr>
            <a:endParaRPr lang="en-US" sz="2400" smtClean="0"/>
          </a:p>
          <a:p>
            <a:pPr marL="609600" indent="-609600" eaLnBrk="1" hangingPunct="1">
              <a:buFontTx/>
              <a:buNone/>
            </a:pPr>
            <a:r>
              <a:rPr lang="en-US" b="1" smtClean="0">
                <a:solidFill>
                  <a:srgbClr val="FFC000"/>
                </a:solidFill>
              </a:rPr>
              <a:t>BAB X  :  DAFTAR KUANTITAS DAN </a:t>
            </a:r>
          </a:p>
          <a:p>
            <a:pPr marL="609600" indent="-609600" eaLnBrk="1" hangingPunct="1">
              <a:buFontTx/>
              <a:buNone/>
            </a:pPr>
            <a:r>
              <a:rPr lang="en-US" b="1" smtClean="0">
                <a:solidFill>
                  <a:srgbClr val="FFC000"/>
                </a:solidFill>
              </a:rPr>
              <a:t>                 HARGA</a:t>
            </a:r>
          </a:p>
          <a:p>
            <a:pPr marL="609600" indent="-609600" eaLnBrk="1" hangingPunct="1">
              <a:buFontTx/>
              <a:buNone/>
            </a:pPr>
            <a:r>
              <a:rPr lang="en-US" sz="2400" smtClean="0"/>
              <a:t>&gt;    Keterangan untuk Kontrak Harga Satuan dan Kontrak </a:t>
            </a:r>
          </a:p>
          <a:p>
            <a:pPr marL="609600" indent="-609600" eaLnBrk="1" hangingPunct="1">
              <a:buFontTx/>
              <a:buNone/>
            </a:pPr>
            <a:r>
              <a:rPr lang="en-US" sz="2400" smtClean="0"/>
              <a:t>      Gabungan Lumpsum dan Harga satuan </a:t>
            </a:r>
          </a:p>
          <a:p>
            <a:pPr marL="609600" indent="-609600" eaLnBrk="1" hangingPunct="1">
              <a:buFontTx/>
              <a:buNone/>
            </a:pPr>
            <a:r>
              <a:rPr lang="en-US" sz="2400" smtClean="0"/>
              <a:t>&gt;    Keterangan untuk Kontrak Lump sum</a:t>
            </a:r>
          </a:p>
          <a:p>
            <a:pPr marL="609600" indent="-609600" eaLnBrk="1" hangingPunct="1">
              <a:buFontTx/>
              <a:buNone/>
            </a:pPr>
            <a:endParaRPr lang="en-US" sz="2400" smtClean="0"/>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396875" y="268288"/>
            <a:ext cx="7772400" cy="1143000"/>
          </a:xfrm>
        </p:spPr>
        <p:txBody>
          <a:bodyPr/>
          <a:lstStyle/>
          <a:p>
            <a:pPr eaLnBrk="1" hangingPunct="1">
              <a:defRPr/>
            </a:pPr>
            <a:r>
              <a:rPr lang="en-US" sz="3200" b="1" smtClean="0">
                <a:solidFill>
                  <a:srgbClr val="FFC000"/>
                </a:solidFill>
              </a:rPr>
              <a:t>BAB  XI   BENTUK DOKUMEN  LAIN</a:t>
            </a:r>
          </a:p>
        </p:txBody>
      </p:sp>
      <p:sp>
        <p:nvSpPr>
          <p:cNvPr id="82947" name="Rectangle 3"/>
          <p:cNvSpPr>
            <a:spLocks noGrp="1" noChangeArrowheads="1"/>
          </p:cNvSpPr>
          <p:nvPr>
            <p:ph idx="1"/>
          </p:nvPr>
        </p:nvSpPr>
        <p:spPr>
          <a:xfrm>
            <a:off x="609600" y="1600200"/>
            <a:ext cx="8235950" cy="4205288"/>
          </a:xfrm>
        </p:spPr>
        <p:txBody>
          <a:bodyPr/>
          <a:lstStyle/>
          <a:p>
            <a:pPr marL="609600" indent="-609600" eaLnBrk="1" hangingPunct="1">
              <a:lnSpc>
                <a:spcPct val="90000"/>
              </a:lnSpc>
              <a:buFontTx/>
              <a:buAutoNum type="alphaUcPeriod"/>
              <a:defRPr/>
            </a:pPr>
            <a:r>
              <a:rPr lang="id-ID" sz="2400" dirty="0" smtClean="0"/>
              <a:t> </a:t>
            </a:r>
            <a:r>
              <a:rPr lang="en-US" sz="2400" dirty="0" smtClean="0"/>
              <a:t>BENTUK SURAT PENUNJUKAN PENYEDIA </a:t>
            </a:r>
            <a:endParaRPr lang="id-ID" sz="2400" dirty="0" smtClean="0"/>
          </a:p>
          <a:p>
            <a:pPr marL="0" indent="0" eaLnBrk="1" hangingPunct="1">
              <a:lnSpc>
                <a:spcPct val="90000"/>
              </a:lnSpc>
              <a:buFontTx/>
              <a:buNone/>
              <a:defRPr/>
            </a:pPr>
            <a:r>
              <a:rPr lang="id-ID" sz="2400" dirty="0"/>
              <a:t> </a:t>
            </a:r>
            <a:r>
              <a:rPr lang="id-ID" sz="2400" dirty="0" smtClean="0"/>
              <a:t>       </a:t>
            </a:r>
            <a:r>
              <a:rPr lang="en-US" sz="2400" dirty="0" smtClean="0"/>
              <a:t>BARANG/JASA (SPPBJ)</a:t>
            </a:r>
          </a:p>
          <a:p>
            <a:pPr marL="609600" indent="-609600" eaLnBrk="1" hangingPunct="1">
              <a:lnSpc>
                <a:spcPct val="90000"/>
              </a:lnSpc>
              <a:buFontTx/>
              <a:buNone/>
              <a:defRPr/>
            </a:pPr>
            <a:endParaRPr lang="en-US" sz="2400" dirty="0" smtClean="0"/>
          </a:p>
          <a:p>
            <a:pPr marL="0" indent="0" eaLnBrk="1" hangingPunct="1">
              <a:lnSpc>
                <a:spcPct val="90000"/>
              </a:lnSpc>
              <a:buFontTx/>
              <a:buNone/>
              <a:defRPr/>
            </a:pPr>
            <a:r>
              <a:rPr lang="id-ID" sz="2400" dirty="0" smtClean="0"/>
              <a:t>B.     </a:t>
            </a:r>
            <a:r>
              <a:rPr lang="en-US" sz="2400" dirty="0" smtClean="0"/>
              <a:t>BENTUK SURAT PERINTAH MULAI KERJA (SPMK)</a:t>
            </a:r>
          </a:p>
          <a:p>
            <a:pPr marL="609600" indent="-609600" eaLnBrk="1" hangingPunct="1">
              <a:lnSpc>
                <a:spcPct val="90000"/>
              </a:lnSpc>
              <a:buFontTx/>
              <a:buNone/>
              <a:defRPr/>
            </a:pPr>
            <a:endParaRPr lang="en-US" sz="2400" dirty="0" smtClean="0"/>
          </a:p>
          <a:p>
            <a:pPr marL="0" indent="0" eaLnBrk="1" hangingPunct="1">
              <a:lnSpc>
                <a:spcPct val="90000"/>
              </a:lnSpc>
              <a:buFontTx/>
              <a:buNone/>
              <a:defRPr/>
            </a:pPr>
            <a:r>
              <a:rPr lang="id-ID" sz="2400" dirty="0" smtClean="0"/>
              <a:t>C.     </a:t>
            </a:r>
            <a:r>
              <a:rPr lang="en-US" sz="2400" dirty="0" smtClean="0"/>
              <a:t>BENTUK SURAT - SURAT JAMINAN </a:t>
            </a:r>
          </a:p>
          <a:p>
            <a:pPr marL="609600" indent="-609600" eaLnBrk="1" hangingPunct="1">
              <a:lnSpc>
                <a:spcPct val="90000"/>
              </a:lnSpc>
              <a:buFontTx/>
              <a:buNone/>
              <a:defRPr/>
            </a:pPr>
            <a:endParaRPr lang="en-US" sz="2400" dirty="0" smtClean="0"/>
          </a:p>
          <a:p>
            <a:pPr marL="457200" indent="-457200" eaLnBrk="1" hangingPunct="1">
              <a:lnSpc>
                <a:spcPct val="90000"/>
              </a:lnSpc>
              <a:buFontTx/>
              <a:buAutoNum type="alphaUcPeriod" startAt="4"/>
              <a:defRPr/>
            </a:pPr>
            <a:r>
              <a:rPr lang="id-ID" sz="2400" dirty="0" smtClean="0"/>
              <a:t>   </a:t>
            </a:r>
            <a:r>
              <a:rPr lang="en-US" sz="2400" dirty="0" smtClean="0"/>
              <a:t>BENTUK SURAT KETERANGAN DUKUNGAN</a:t>
            </a:r>
            <a:r>
              <a:rPr lang="id-ID" sz="2400" dirty="0" smtClean="0"/>
              <a:t> </a:t>
            </a:r>
          </a:p>
          <a:p>
            <a:pPr marL="0" indent="0" eaLnBrk="1" hangingPunct="1">
              <a:lnSpc>
                <a:spcPct val="90000"/>
              </a:lnSpc>
              <a:buFontTx/>
              <a:buNone/>
              <a:defRPr/>
            </a:pPr>
            <a:r>
              <a:rPr lang="id-ID" sz="2400" dirty="0"/>
              <a:t> </a:t>
            </a:r>
            <a:r>
              <a:rPr lang="id-ID" sz="2400" dirty="0" smtClean="0"/>
              <a:t>      </a:t>
            </a:r>
            <a:r>
              <a:rPr lang="en-US" sz="2400" dirty="0" smtClean="0"/>
              <a:t> </a:t>
            </a:r>
            <a:r>
              <a:rPr lang="id-ID" sz="2400" dirty="0" smtClean="0"/>
              <a:t> </a:t>
            </a:r>
            <a:r>
              <a:rPr lang="en-US" sz="2400" dirty="0" smtClean="0"/>
              <a:t>KEUANGAN DARI BANK</a:t>
            </a:r>
          </a:p>
          <a:p>
            <a:pPr marL="609600" indent="-609600" eaLnBrk="1" hangingPunct="1">
              <a:lnSpc>
                <a:spcPct val="90000"/>
              </a:lnSpc>
              <a:buFontTx/>
              <a:buAutoNum type="alphaUcPeriod"/>
              <a:defRPr/>
            </a:pPr>
            <a:endParaRPr lang="en-US" sz="2400" dirty="0" smtClean="0"/>
          </a:p>
          <a:p>
            <a:pPr marL="609600" indent="-609600" eaLnBrk="1" hangingPunct="1">
              <a:lnSpc>
                <a:spcPct val="90000"/>
              </a:lnSpc>
              <a:buFontTx/>
              <a:buAutoNum type="alphaUcPeriod"/>
              <a:defRPr/>
            </a:pPr>
            <a:endParaRPr lang="en-US" sz="2400" dirty="0" smtClean="0"/>
          </a:p>
          <a:p>
            <a:pPr marL="609600" indent="-609600" eaLnBrk="1" hangingPunct="1">
              <a:lnSpc>
                <a:spcPct val="90000"/>
              </a:lnSpc>
              <a:buFontTx/>
              <a:buNone/>
              <a:defRPr/>
            </a:pPr>
            <a:endParaRPr lang="en-US" sz="2400" dirty="0" smtClean="0"/>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81000" y="457200"/>
            <a:ext cx="8229600" cy="1143000"/>
          </a:xfrm>
        </p:spPr>
        <p:txBody>
          <a:bodyPr/>
          <a:lstStyle/>
          <a:p>
            <a:pPr eaLnBrk="1" hangingPunct="1">
              <a:defRPr/>
            </a:pPr>
            <a:r>
              <a:rPr lang="en-US" sz="3200" b="1" dirty="0" smtClean="0"/>
              <a:t>GAMBAR - GAMBAR</a:t>
            </a:r>
          </a:p>
        </p:txBody>
      </p:sp>
      <p:sp>
        <p:nvSpPr>
          <p:cNvPr id="190467" name="Rectangle 3"/>
          <p:cNvSpPr>
            <a:spLocks noGrp="1" noChangeArrowheads="1"/>
          </p:cNvSpPr>
          <p:nvPr>
            <p:ph idx="1"/>
          </p:nvPr>
        </p:nvSpPr>
        <p:spPr>
          <a:xfrm>
            <a:off x="1066800" y="1828800"/>
            <a:ext cx="7078663" cy="4114800"/>
          </a:xfrm>
        </p:spPr>
        <p:txBody>
          <a:bodyPr/>
          <a:lstStyle/>
          <a:p>
            <a:pPr marL="609600" indent="-609600" eaLnBrk="1" hangingPunct="1">
              <a:buFontTx/>
              <a:buNone/>
            </a:pPr>
            <a:r>
              <a:rPr lang="en-US" b="1" smtClean="0">
                <a:solidFill>
                  <a:srgbClr val="FFFF00"/>
                </a:solidFill>
              </a:rPr>
              <a:t>TERDIRI DARI   :</a:t>
            </a:r>
          </a:p>
          <a:p>
            <a:pPr marL="609600" indent="-609600" eaLnBrk="1" hangingPunct="1">
              <a:buFontTx/>
              <a:buNone/>
            </a:pPr>
            <a:endParaRPr lang="en-US" sz="2400" smtClean="0"/>
          </a:p>
          <a:p>
            <a:pPr marL="609600" indent="-609600" eaLnBrk="1" hangingPunct="1">
              <a:buFontTx/>
              <a:buAutoNum type="arabicPeriod"/>
            </a:pPr>
            <a:r>
              <a:rPr lang="en-US" sz="2800" smtClean="0"/>
              <a:t>Peta lokasi</a:t>
            </a:r>
          </a:p>
          <a:p>
            <a:pPr marL="609600" indent="-609600" eaLnBrk="1" hangingPunct="1">
              <a:buFontTx/>
              <a:buAutoNum type="arabicPeriod"/>
            </a:pPr>
            <a:r>
              <a:rPr lang="en-US" sz="2800" smtClean="0"/>
              <a:t>Lay out paket proyek</a:t>
            </a:r>
          </a:p>
          <a:p>
            <a:pPr marL="609600" indent="-609600" eaLnBrk="1" hangingPunct="1">
              <a:buFontTx/>
              <a:buAutoNum type="arabicPeriod"/>
            </a:pPr>
            <a:r>
              <a:rPr lang="en-US" sz="2800" smtClean="0"/>
              <a:t>Gambar – gambar standar yang dapat digunakan</a:t>
            </a:r>
          </a:p>
          <a:p>
            <a:pPr marL="609600" indent="-609600" eaLnBrk="1" hangingPunct="1">
              <a:buFontTx/>
              <a:buAutoNum type="arabicPeriod"/>
            </a:pPr>
            <a:r>
              <a:rPr lang="en-US" sz="2800" smtClean="0"/>
              <a:t>Gambar – gambar potongan detail</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0"/>
            <a:ext cx="8229600" cy="1143000"/>
          </a:xfrm>
        </p:spPr>
        <p:txBody>
          <a:bodyPr/>
          <a:lstStyle/>
          <a:p>
            <a:pPr eaLnBrk="1" hangingPunct="1">
              <a:defRPr/>
            </a:pPr>
            <a:r>
              <a:rPr lang="en-US" sz="3200" b="1" dirty="0" smtClean="0"/>
              <a:t>DAFTAR KUANTITAS</a:t>
            </a:r>
          </a:p>
        </p:txBody>
      </p:sp>
      <p:sp>
        <p:nvSpPr>
          <p:cNvPr id="192515" name="Rectangle 3"/>
          <p:cNvSpPr>
            <a:spLocks noGrp="1" noChangeArrowheads="1"/>
          </p:cNvSpPr>
          <p:nvPr>
            <p:ph idx="1"/>
          </p:nvPr>
        </p:nvSpPr>
        <p:spPr>
          <a:xfrm>
            <a:off x="762000" y="1066800"/>
            <a:ext cx="7772400" cy="4883150"/>
          </a:xfrm>
        </p:spPr>
        <p:txBody>
          <a:bodyPr/>
          <a:lstStyle/>
          <a:p>
            <a:pPr marL="609600" indent="-609600" eaLnBrk="1" hangingPunct="1">
              <a:lnSpc>
                <a:spcPct val="90000"/>
              </a:lnSpc>
              <a:buFontTx/>
              <a:buAutoNum type="arabicPeriod"/>
            </a:pPr>
            <a:r>
              <a:rPr lang="en-US" sz="2000" smtClean="0"/>
              <a:t>PENDAHULUAN</a:t>
            </a:r>
          </a:p>
          <a:p>
            <a:pPr marL="609600" indent="-609600" eaLnBrk="1" hangingPunct="1">
              <a:lnSpc>
                <a:spcPct val="90000"/>
              </a:lnSpc>
              <a:buFontTx/>
              <a:buAutoNum type="arabicPeriod"/>
            </a:pPr>
            <a:r>
              <a:rPr lang="en-US" sz="2000" smtClean="0"/>
              <a:t>KUANTITAS ( hanya perkiraan untuk keperluan penawaran )</a:t>
            </a:r>
          </a:p>
          <a:p>
            <a:pPr marL="609600" indent="-609600" eaLnBrk="1" hangingPunct="1">
              <a:lnSpc>
                <a:spcPct val="90000"/>
              </a:lnSpc>
              <a:buFontTx/>
              <a:buAutoNum type="arabicPeriod"/>
            </a:pPr>
            <a:r>
              <a:rPr lang="en-US" sz="2000" b="1" smtClean="0">
                <a:solidFill>
                  <a:srgbClr val="FFFF00"/>
                </a:solidFill>
              </a:rPr>
              <a:t>HARGA SATUAN (termasuk didalamnya kewajiban kontraktor,  biaya umum, pajak dan keuntungan )</a:t>
            </a:r>
          </a:p>
          <a:p>
            <a:pPr marL="609600" indent="-609600" eaLnBrk="1" hangingPunct="1">
              <a:lnSpc>
                <a:spcPct val="90000"/>
              </a:lnSpc>
              <a:buFontTx/>
              <a:buAutoNum type="arabicPeriod" startAt="4"/>
            </a:pPr>
            <a:r>
              <a:rPr lang="en-US" sz="2000" smtClean="0"/>
              <a:t>KOMPONEN PEKERJAAN YANG  TIDAK DIUKUR SECARA</a:t>
            </a:r>
          </a:p>
          <a:p>
            <a:pPr marL="609600" indent="-609600" eaLnBrk="1" hangingPunct="1">
              <a:lnSpc>
                <a:spcPct val="90000"/>
              </a:lnSpc>
              <a:buFontTx/>
              <a:buNone/>
            </a:pPr>
            <a:r>
              <a:rPr lang="en-US" sz="2000" smtClean="0"/>
              <a:t>         TERPISAH (penyediaan upah,bahan,alat diserahkan kontraktor)</a:t>
            </a:r>
          </a:p>
          <a:p>
            <a:pPr marL="609600" indent="-609600" eaLnBrk="1" hangingPunct="1">
              <a:lnSpc>
                <a:spcPct val="90000"/>
              </a:lnSpc>
              <a:buFontTx/>
              <a:buAutoNum type="arabicPeriod" startAt="5"/>
            </a:pPr>
            <a:r>
              <a:rPr lang="en-US" sz="2000" smtClean="0"/>
              <a:t>MATA UANG ( digunakan rupiah )</a:t>
            </a:r>
          </a:p>
          <a:p>
            <a:pPr marL="609600" indent="-609600" eaLnBrk="1" hangingPunct="1">
              <a:lnSpc>
                <a:spcPct val="90000"/>
              </a:lnSpc>
              <a:buFontTx/>
              <a:buAutoNum type="arabicPeriod" startAt="5"/>
            </a:pPr>
            <a:r>
              <a:rPr lang="en-US" sz="2000" smtClean="0"/>
              <a:t>PAJAK PERTAMBAHAN NILAI</a:t>
            </a:r>
          </a:p>
          <a:p>
            <a:pPr marL="609600" indent="-609600" eaLnBrk="1" hangingPunct="1">
              <a:lnSpc>
                <a:spcPct val="90000"/>
              </a:lnSpc>
              <a:buFontTx/>
              <a:buAutoNum type="arabicPeriod" startAt="5"/>
            </a:pPr>
            <a:r>
              <a:rPr lang="en-US" sz="2000" smtClean="0"/>
              <a:t>URAIAN PEKERJAAN DI MASING – MASING  PAY ITEM</a:t>
            </a:r>
          </a:p>
          <a:p>
            <a:pPr marL="609600" indent="-609600" eaLnBrk="1" hangingPunct="1">
              <a:lnSpc>
                <a:spcPct val="90000"/>
              </a:lnSpc>
              <a:buFontTx/>
              <a:buAutoNum type="arabicPeriod" startAt="5"/>
            </a:pPr>
            <a:r>
              <a:rPr lang="en-US" sz="2000" smtClean="0"/>
              <a:t>DAYWORK SCHEDULE</a:t>
            </a:r>
          </a:p>
          <a:p>
            <a:pPr marL="609600" indent="-609600" eaLnBrk="1" hangingPunct="1">
              <a:lnSpc>
                <a:spcPct val="90000"/>
              </a:lnSpc>
              <a:buFontTx/>
              <a:buAutoNum type="arabicPeriod" startAt="5"/>
            </a:pPr>
            <a:r>
              <a:rPr lang="en-US" sz="2000" b="1" smtClean="0">
                <a:solidFill>
                  <a:srgbClr val="FFFF00"/>
                </a:solidFill>
              </a:rPr>
              <a:t>PROVISIONAL SUM ( untuk pekerjaan yang sulit diduga )</a:t>
            </a:r>
          </a:p>
          <a:p>
            <a:pPr marL="609600" indent="-609600" eaLnBrk="1" hangingPunct="1">
              <a:lnSpc>
                <a:spcPct val="90000"/>
              </a:lnSpc>
              <a:buFontTx/>
              <a:buAutoNum type="arabicPeriod" startAt="5"/>
            </a:pPr>
            <a:r>
              <a:rPr lang="en-US" sz="2000" b="1" smtClean="0">
                <a:solidFill>
                  <a:srgbClr val="FFFF00"/>
                </a:solidFill>
              </a:rPr>
              <a:t>PENOMORAN PAY ITEM DALAM DAFTAR KUANTITAS</a:t>
            </a:r>
          </a:p>
          <a:p>
            <a:pPr marL="609600" indent="-609600" eaLnBrk="1" hangingPunct="1">
              <a:lnSpc>
                <a:spcPct val="90000"/>
              </a:lnSpc>
              <a:buFontTx/>
              <a:buAutoNum type="arabicPeriod" startAt="5"/>
            </a:pPr>
            <a:r>
              <a:rPr lang="en-US" sz="2000" smtClean="0"/>
              <a:t>SINGKATAN - SINGKATAN</a:t>
            </a:r>
          </a:p>
          <a:p>
            <a:pPr marL="609600" indent="-609600" eaLnBrk="1" hangingPunct="1">
              <a:lnSpc>
                <a:spcPct val="90000"/>
              </a:lnSpc>
              <a:buFontTx/>
              <a:buAutoNum type="arabicPeriod" startAt="5"/>
            </a:pPr>
            <a:endParaRPr lang="en-US" sz="2000" smtClean="0"/>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560388" y="407988"/>
            <a:ext cx="7772400" cy="1143000"/>
          </a:xfrm>
        </p:spPr>
        <p:txBody>
          <a:bodyPr/>
          <a:lstStyle/>
          <a:p>
            <a:pPr eaLnBrk="1" hangingPunct="1">
              <a:defRPr/>
            </a:pPr>
            <a:r>
              <a:rPr lang="en-US" sz="3200" b="1" smtClean="0"/>
              <a:t>BENTUK JAMINAN</a:t>
            </a:r>
          </a:p>
        </p:txBody>
      </p:sp>
      <p:sp>
        <p:nvSpPr>
          <p:cNvPr id="194563" name="Rectangle 3"/>
          <p:cNvSpPr>
            <a:spLocks noGrp="1" noChangeArrowheads="1"/>
          </p:cNvSpPr>
          <p:nvPr>
            <p:ph idx="1"/>
          </p:nvPr>
        </p:nvSpPr>
        <p:spPr>
          <a:xfrm>
            <a:off x="685800" y="1524000"/>
            <a:ext cx="7772400" cy="4114800"/>
          </a:xfrm>
        </p:spPr>
        <p:txBody>
          <a:bodyPr/>
          <a:lstStyle/>
          <a:p>
            <a:pPr marL="609600" indent="-609600" eaLnBrk="1" hangingPunct="1">
              <a:buFontTx/>
              <a:buAutoNum type="arabicPeriod"/>
            </a:pPr>
            <a:r>
              <a:rPr lang="en-US" sz="2000" smtClean="0"/>
              <a:t>BENTUK JAMINAN PENAWARAN – BANK GUARANTEE</a:t>
            </a:r>
          </a:p>
          <a:p>
            <a:pPr marL="609600" indent="-609600" eaLnBrk="1" hangingPunct="1">
              <a:buFontTx/>
              <a:buAutoNum type="arabicPeriod"/>
            </a:pPr>
            <a:endParaRPr lang="en-US" sz="2000" smtClean="0"/>
          </a:p>
          <a:p>
            <a:pPr marL="609600" indent="-609600" eaLnBrk="1" hangingPunct="1">
              <a:buFontTx/>
              <a:buAutoNum type="arabicPeriod"/>
            </a:pPr>
            <a:r>
              <a:rPr lang="en-US" sz="2000" smtClean="0"/>
              <a:t>BENTUK JAMINAN PENAWARAN – SURETY BOND</a:t>
            </a:r>
          </a:p>
          <a:p>
            <a:pPr marL="609600" indent="-609600" eaLnBrk="1" hangingPunct="1">
              <a:buFontTx/>
              <a:buAutoNum type="arabicPeriod"/>
            </a:pPr>
            <a:endParaRPr lang="en-US" sz="2000" smtClean="0"/>
          </a:p>
          <a:p>
            <a:pPr marL="609600" indent="-609600" eaLnBrk="1" hangingPunct="1">
              <a:buFontTx/>
              <a:buAutoNum type="arabicPeriod"/>
            </a:pPr>
            <a:r>
              <a:rPr lang="en-US" sz="2000" smtClean="0"/>
              <a:t>BENTUK JAMINAN PELAKSANAAN – BANK GUARANTEE</a:t>
            </a:r>
          </a:p>
          <a:p>
            <a:pPr marL="609600" indent="-609600" eaLnBrk="1" hangingPunct="1">
              <a:buFontTx/>
              <a:buAutoNum type="arabicPeriod"/>
            </a:pPr>
            <a:endParaRPr lang="en-US" sz="2000" smtClean="0"/>
          </a:p>
          <a:p>
            <a:pPr marL="609600" indent="-609600" eaLnBrk="1" hangingPunct="1">
              <a:buFontTx/>
              <a:buAutoNum type="arabicPeriod"/>
            </a:pPr>
            <a:r>
              <a:rPr lang="en-US" sz="2000" smtClean="0"/>
              <a:t>BENTUK JAMINAN PELAKSANAAN – SURETY BOND</a:t>
            </a:r>
          </a:p>
          <a:p>
            <a:pPr marL="609600" indent="-609600" eaLnBrk="1" hangingPunct="1">
              <a:buFontTx/>
              <a:buAutoNum type="arabicPeriod"/>
            </a:pPr>
            <a:endParaRPr lang="en-US" sz="2000" smtClean="0"/>
          </a:p>
          <a:p>
            <a:pPr marL="609600" indent="-609600" eaLnBrk="1" hangingPunct="1">
              <a:buFontTx/>
              <a:buAutoNum type="arabicPeriod"/>
            </a:pPr>
            <a:r>
              <a:rPr lang="en-US" sz="2000" smtClean="0"/>
              <a:t>BENTUK JAMINAN UANG  MUIKA – BANK GUARANTEE</a:t>
            </a:r>
          </a:p>
          <a:p>
            <a:pPr marL="609600" indent="-609600" eaLnBrk="1" hangingPunct="1">
              <a:buFontTx/>
              <a:buAutoNum type="arabicPeriod"/>
            </a:pPr>
            <a:endParaRPr lang="en-US" sz="2000" smtClean="0"/>
          </a:p>
          <a:p>
            <a:pPr marL="609600" indent="-609600" eaLnBrk="1" hangingPunct="1">
              <a:buFontTx/>
              <a:buAutoNum type="arabicPeriod"/>
            </a:pPr>
            <a:r>
              <a:rPr lang="en-US" sz="2000" smtClean="0"/>
              <a:t>BENTUK  JAMINAN UANG  MUKA – SURETY BOND</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ransition spd="slow"/>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idx="4294967295"/>
          </p:nvPr>
        </p:nvSpPr>
        <p:spPr>
          <a:xfrm>
            <a:off x="533400" y="533400"/>
            <a:ext cx="8458200" cy="5638800"/>
          </a:xfrm>
        </p:spPr>
        <p:txBody>
          <a:bodyPr/>
          <a:lstStyle/>
          <a:p>
            <a:pPr algn="l" eaLnBrk="1" hangingPunct="1">
              <a:defRPr/>
            </a:pPr>
            <a:r>
              <a:rPr lang="en-US" sz="3200" dirty="0" smtClean="0">
                <a:solidFill>
                  <a:schemeClr val="tx1"/>
                </a:solidFill>
                <a:effectLst>
                  <a:outerShdw blurRad="38100" dist="38100" dir="2700000" algn="tl">
                    <a:srgbClr val="C0C0C0"/>
                  </a:outerShdw>
                </a:effectLst>
              </a:rPr>
              <a:t> </a:t>
            </a:r>
            <a:r>
              <a:rPr lang="en-US" sz="4000" dirty="0" smtClean="0">
                <a:solidFill>
                  <a:schemeClr val="tx1"/>
                </a:solidFill>
                <a:effectLst>
                  <a:outerShdw blurRad="38100" dist="38100" dir="2700000" algn="tl">
                    <a:srgbClr val="C0C0C0"/>
                  </a:outerShdw>
                </a:effectLst>
              </a:rPr>
              <a:t>  </a:t>
            </a:r>
            <a:br>
              <a:rPr lang="en-US" sz="4000" dirty="0" smtClean="0">
                <a:solidFill>
                  <a:schemeClr val="tx1"/>
                </a:solidFill>
                <a:effectLst>
                  <a:outerShdw blurRad="38100" dist="38100" dir="2700000" algn="tl">
                    <a:srgbClr val="C0C0C0"/>
                  </a:outerShdw>
                </a:effectLst>
              </a:rPr>
            </a:br>
            <a:r>
              <a:rPr lang="en-US" sz="4000" b="1" i="1" dirty="0" smtClean="0">
                <a:solidFill>
                  <a:srgbClr val="C00000"/>
                </a:solidFill>
                <a:effectLst>
                  <a:outerShdw blurRad="38100" dist="38100" dir="2700000" algn="tl">
                    <a:srgbClr val="C0C0C0"/>
                  </a:outerShdw>
                </a:effectLst>
              </a:rPr>
              <a:t>P</a:t>
            </a:r>
            <a:r>
              <a:rPr lang="id-ID" sz="4000" b="1" i="1" dirty="0" smtClean="0">
                <a:solidFill>
                  <a:srgbClr val="C00000"/>
                </a:solidFill>
                <a:effectLst>
                  <a:outerShdw blurRad="38100" dist="38100" dir="2700000" algn="tl">
                    <a:srgbClr val="C0C0C0"/>
                  </a:outerShdw>
                </a:effectLst>
              </a:rPr>
              <a:t>ENJELASAN TENTANG   DOKUMEN KONTRAK LAINNYA </a:t>
            </a:r>
            <a:r>
              <a:rPr lang="en-US" sz="4000" b="1" dirty="0" smtClean="0">
                <a:solidFill>
                  <a:schemeClr val="tx1"/>
                </a:solidFill>
                <a:effectLst>
                  <a:outerShdw blurRad="38100" dist="38100" dir="2700000" algn="tl">
                    <a:srgbClr val="C0C0C0"/>
                  </a:outerShdw>
                </a:effectLst>
              </a:rPr>
              <a:t/>
            </a:r>
            <a:br>
              <a:rPr lang="en-US" sz="4000" b="1" dirty="0" smtClean="0">
                <a:solidFill>
                  <a:schemeClr val="tx1"/>
                </a:solidFill>
                <a:effectLst>
                  <a:outerShdw blurRad="38100" dist="38100" dir="2700000" algn="tl">
                    <a:srgbClr val="C0C0C0"/>
                  </a:outerShdw>
                </a:effectLst>
              </a:rPr>
            </a:br>
            <a:r>
              <a:rPr lang="en-US" sz="3200" i="1" dirty="0" smtClean="0">
                <a:solidFill>
                  <a:schemeClr val="tx1"/>
                </a:solidFill>
                <a:effectLst>
                  <a:outerShdw blurRad="38100" dist="38100" dir="2700000" algn="tl">
                    <a:srgbClr val="C0C0C0"/>
                  </a:outerShdw>
                </a:effectLst>
              </a:rPr>
              <a:t>1. </a:t>
            </a:r>
            <a:r>
              <a:rPr lang="id-ID" sz="3200" i="1" dirty="0" smtClean="0">
                <a:solidFill>
                  <a:schemeClr val="tx1"/>
                </a:solidFill>
                <a:effectLst>
                  <a:outerShdw blurRad="38100" dist="38100" dir="2700000" algn="tl">
                    <a:srgbClr val="C0C0C0"/>
                  </a:outerShdw>
                </a:effectLst>
              </a:rPr>
              <a:t> JAMINAN  PELAKSANAAN, </a:t>
            </a:r>
            <a:br>
              <a:rPr lang="id-ID" sz="3200" i="1" dirty="0" smtClean="0">
                <a:solidFill>
                  <a:schemeClr val="tx1"/>
                </a:solidFill>
                <a:effectLst>
                  <a:outerShdw blurRad="38100" dist="38100" dir="2700000" algn="tl">
                    <a:srgbClr val="C0C0C0"/>
                  </a:outerShdw>
                </a:effectLst>
              </a:rPr>
            </a:br>
            <a:r>
              <a:rPr lang="id-ID" sz="3200" i="1" dirty="0">
                <a:solidFill>
                  <a:schemeClr val="tx1"/>
                </a:solidFill>
                <a:effectLst>
                  <a:outerShdw blurRad="38100" dist="38100" dir="2700000" algn="tl">
                    <a:srgbClr val="C0C0C0"/>
                  </a:outerShdw>
                </a:effectLst>
              </a:rPr>
              <a:t> </a:t>
            </a:r>
            <a:r>
              <a:rPr lang="id-ID" sz="3200" i="1" dirty="0" smtClean="0">
                <a:solidFill>
                  <a:schemeClr val="tx1"/>
                </a:solidFill>
                <a:effectLst>
                  <a:outerShdw blurRad="38100" dist="38100" dir="2700000" algn="tl">
                    <a:srgbClr val="C0C0C0"/>
                  </a:outerShdw>
                </a:effectLst>
              </a:rPr>
              <a:t>    JAMINAN PEMELIHARAAN</a:t>
            </a:r>
            <a:r>
              <a:rPr lang="en-US" sz="3200" i="1" dirty="0" smtClean="0">
                <a:solidFill>
                  <a:schemeClr val="tx1"/>
                </a:solidFill>
                <a:effectLst>
                  <a:outerShdw blurRad="38100" dist="38100" dir="2700000" algn="tl">
                    <a:srgbClr val="C0C0C0"/>
                  </a:outerShdw>
                </a:effectLst>
              </a:rPr>
              <a:t/>
            </a:r>
            <a:br>
              <a:rPr lang="en-US" sz="3200" i="1" dirty="0" smtClean="0">
                <a:solidFill>
                  <a:schemeClr val="tx1"/>
                </a:solidFill>
                <a:effectLst>
                  <a:outerShdw blurRad="38100" dist="38100" dir="2700000" algn="tl">
                    <a:srgbClr val="C0C0C0"/>
                  </a:outerShdw>
                </a:effectLst>
              </a:rPr>
            </a:br>
            <a:r>
              <a:rPr lang="en-US" sz="3200" i="1" dirty="0" smtClean="0">
                <a:solidFill>
                  <a:schemeClr val="tx1"/>
                </a:solidFill>
                <a:effectLst>
                  <a:outerShdw blurRad="38100" dist="38100" dir="2700000" algn="tl">
                    <a:srgbClr val="C0C0C0"/>
                  </a:outerShdw>
                </a:effectLst>
              </a:rPr>
              <a:t>2</a:t>
            </a:r>
            <a:r>
              <a:rPr lang="id-ID" sz="3200" i="1" dirty="0" smtClean="0">
                <a:solidFill>
                  <a:schemeClr val="tx1"/>
                </a:solidFill>
                <a:effectLst>
                  <a:outerShdw blurRad="38100" dist="38100" dir="2700000" algn="tl">
                    <a:srgbClr val="C0C0C0"/>
                  </a:outerShdw>
                </a:effectLst>
              </a:rPr>
              <a:t>.</a:t>
            </a:r>
            <a:r>
              <a:rPr lang="en-US" sz="3200" i="1" dirty="0" smtClean="0">
                <a:solidFill>
                  <a:schemeClr val="tx1"/>
                </a:solidFill>
                <a:effectLst>
                  <a:outerShdw blurRad="38100" dist="38100" dir="2700000" algn="tl">
                    <a:srgbClr val="C0C0C0"/>
                  </a:outerShdw>
                </a:effectLst>
              </a:rPr>
              <a:t> </a:t>
            </a:r>
            <a:r>
              <a:rPr lang="id-ID" sz="3200" i="1" dirty="0" smtClean="0">
                <a:solidFill>
                  <a:schemeClr val="tx1"/>
                </a:solidFill>
                <a:effectLst>
                  <a:outerShdw blurRad="38100" dist="38100" dir="2700000" algn="tl">
                    <a:srgbClr val="C0C0C0"/>
                  </a:outerShdw>
                </a:effectLst>
              </a:rPr>
              <a:t> SURAT PENUNJUKAN (SPPBJ)</a:t>
            </a:r>
            <a:br>
              <a:rPr lang="id-ID" sz="3200" i="1" dirty="0" smtClean="0">
                <a:solidFill>
                  <a:schemeClr val="tx1"/>
                </a:solidFill>
                <a:effectLst>
                  <a:outerShdw blurRad="38100" dist="38100" dir="2700000" algn="tl">
                    <a:srgbClr val="C0C0C0"/>
                  </a:outerShdw>
                </a:effectLst>
              </a:rPr>
            </a:br>
            <a:r>
              <a:rPr lang="id-ID" sz="3200" b="1" i="1" dirty="0" smtClean="0">
                <a:solidFill>
                  <a:schemeClr val="tx1"/>
                </a:solidFill>
                <a:effectLst>
                  <a:outerShdw blurRad="38100" dist="38100" dir="2700000" algn="tl">
                    <a:srgbClr val="C0C0C0"/>
                  </a:outerShdw>
                </a:effectLst>
              </a:rPr>
              <a:t>3.  BERITA ACARA HASIL PELELANGAN </a:t>
            </a:r>
            <a:br>
              <a:rPr lang="id-ID" sz="3200" b="1" i="1" dirty="0" smtClean="0">
                <a:solidFill>
                  <a:schemeClr val="tx1"/>
                </a:solidFill>
                <a:effectLst>
                  <a:outerShdw blurRad="38100" dist="38100" dir="2700000" algn="tl">
                    <a:srgbClr val="C0C0C0"/>
                  </a:outerShdw>
                </a:effectLst>
              </a:rPr>
            </a:br>
            <a:r>
              <a:rPr lang="id-ID" sz="3200" b="1" i="1" dirty="0" smtClean="0">
                <a:solidFill>
                  <a:schemeClr val="tx1"/>
                </a:solidFill>
                <a:effectLst>
                  <a:outerShdw blurRad="38100" dist="38100" dir="2700000" algn="tl">
                    <a:srgbClr val="C0C0C0"/>
                  </a:outerShdw>
                </a:effectLst>
              </a:rPr>
              <a:t>     (BAHP)</a:t>
            </a:r>
            <a:br>
              <a:rPr lang="id-ID" sz="3200" b="1"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4.  BERITA ACARA PEMBERIAN </a:t>
            </a:r>
            <a:br>
              <a:rPr lang="id-ID" sz="3200" i="1" dirty="0" smtClean="0">
                <a:solidFill>
                  <a:schemeClr val="tx1"/>
                </a:solidFill>
                <a:effectLst>
                  <a:outerShdw blurRad="38100" dist="38100" dir="2700000" algn="tl">
                    <a:srgbClr val="C0C0C0"/>
                  </a:outerShdw>
                </a:effectLst>
              </a:rPr>
            </a:br>
            <a:r>
              <a:rPr lang="id-ID" sz="3200" i="1" dirty="0">
                <a:solidFill>
                  <a:schemeClr val="tx1"/>
                </a:solidFill>
                <a:effectLst>
                  <a:outerShdw blurRad="38100" dist="38100" dir="2700000" algn="tl">
                    <a:srgbClr val="C0C0C0"/>
                  </a:outerShdw>
                </a:effectLst>
              </a:rPr>
              <a:t> </a:t>
            </a:r>
            <a:r>
              <a:rPr lang="id-ID" sz="3200" i="1" dirty="0" smtClean="0">
                <a:solidFill>
                  <a:schemeClr val="tx1"/>
                </a:solidFill>
                <a:effectLst>
                  <a:outerShdw blurRad="38100" dist="38100" dir="2700000" algn="tl">
                    <a:srgbClr val="C0C0C0"/>
                  </a:outerShdw>
                </a:effectLst>
              </a:rPr>
              <a:t>    PENJELASAN (BAPP)</a:t>
            </a:r>
            <a:br>
              <a:rPr lang="id-ID" sz="3200"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5.  BERITA ACARA SERAH TERIMA </a:t>
            </a:r>
            <a:br>
              <a:rPr lang="id-ID" sz="3200" i="1" dirty="0" smtClean="0">
                <a:solidFill>
                  <a:schemeClr val="tx1"/>
                </a:solidFill>
                <a:effectLst>
                  <a:outerShdw blurRad="38100" dist="38100" dir="2700000" algn="tl">
                    <a:srgbClr val="C0C0C0"/>
                  </a:outerShdw>
                </a:effectLst>
              </a:rPr>
            </a:br>
            <a:r>
              <a:rPr lang="id-ID" sz="3200" i="1" dirty="0">
                <a:solidFill>
                  <a:schemeClr val="tx1"/>
                </a:solidFill>
                <a:effectLst>
                  <a:outerShdw blurRad="38100" dist="38100" dir="2700000" algn="tl">
                    <a:srgbClr val="C0C0C0"/>
                  </a:outerShdw>
                </a:effectLst>
              </a:rPr>
              <a:t> </a:t>
            </a:r>
            <a:r>
              <a:rPr lang="id-ID" sz="3200" i="1" dirty="0" smtClean="0">
                <a:solidFill>
                  <a:schemeClr val="tx1"/>
                </a:solidFill>
                <a:effectLst>
                  <a:outerShdw blurRad="38100" dist="38100" dir="2700000" algn="tl">
                    <a:srgbClr val="C0C0C0"/>
                  </a:outerShdw>
                </a:effectLst>
              </a:rPr>
              <a:t>    HASIL PEKERJAAN</a:t>
            </a:r>
            <a:br>
              <a:rPr lang="id-ID" sz="3200"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 </a:t>
            </a:r>
            <a:endParaRPr lang="en-US" sz="3200" i="1" dirty="0" smtClean="0">
              <a:solidFill>
                <a:schemeClr val="tx1"/>
              </a:solidFill>
              <a:effectLst>
                <a:outerShdw blurRad="38100" dist="38100" dir="2700000" algn="tl">
                  <a:srgbClr val="C0C0C0"/>
                </a:outerShdw>
              </a:effectLst>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slow"/>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idx="4294967295"/>
          </p:nvPr>
        </p:nvSpPr>
        <p:spPr>
          <a:xfrm>
            <a:off x="533400" y="2895600"/>
            <a:ext cx="8001000" cy="2286000"/>
          </a:xfrm>
        </p:spPr>
        <p:txBody>
          <a:bodyPr anchor="b"/>
          <a:lstStyle/>
          <a:p>
            <a:pPr eaLnBrk="1" hangingPunct="1">
              <a:defRPr/>
            </a:pPr>
            <a:r>
              <a:rPr lang="id-ID" sz="3600" b="1" dirty="0" smtClean="0">
                <a:solidFill>
                  <a:srgbClr val="FFFF66"/>
                </a:solidFill>
              </a:rPr>
              <a:t>MEMAHAMI  KETENTUAN - KETENTUAN DALAM</a:t>
            </a:r>
            <a:r>
              <a:rPr lang="en-US" sz="3600" b="1" dirty="0" smtClean="0">
                <a:solidFill>
                  <a:srgbClr val="FFFF66"/>
                </a:solidFill>
              </a:rPr>
              <a:t> GENERAL</a:t>
            </a:r>
            <a:r>
              <a:rPr lang="id-ID" sz="3600" b="1" dirty="0" smtClean="0">
                <a:solidFill>
                  <a:srgbClr val="FFFF66"/>
                </a:solidFill>
              </a:rPr>
              <a:t> </a:t>
            </a:r>
            <a:br>
              <a:rPr lang="id-ID" sz="3600" b="1" dirty="0" smtClean="0">
                <a:solidFill>
                  <a:srgbClr val="FFFF66"/>
                </a:solidFill>
              </a:rPr>
            </a:br>
            <a:r>
              <a:rPr lang="id-ID" sz="3600" b="1" dirty="0" smtClean="0">
                <a:solidFill>
                  <a:srgbClr val="FFFF66"/>
                </a:solidFill>
              </a:rPr>
              <a:t> </a:t>
            </a:r>
            <a:r>
              <a:rPr lang="en-US" sz="3600" b="1" dirty="0" smtClean="0">
                <a:solidFill>
                  <a:srgbClr val="FFFF66"/>
                </a:solidFill>
              </a:rPr>
              <a:t>CONDITIONS OF CONTRACT </a:t>
            </a:r>
            <a:br>
              <a:rPr lang="en-US" sz="3600" b="1" dirty="0" smtClean="0">
                <a:solidFill>
                  <a:srgbClr val="FFFF66"/>
                </a:solidFill>
              </a:rPr>
            </a:br>
            <a:r>
              <a:rPr lang="en-US" sz="3600" b="1" dirty="0" smtClean="0">
                <a:solidFill>
                  <a:srgbClr val="FFFF66"/>
                </a:solidFill>
              </a:rPr>
              <a:t>DAN </a:t>
            </a:r>
            <a:r>
              <a:rPr lang="id-ID" sz="3600" b="1" dirty="0" smtClean="0">
                <a:solidFill>
                  <a:srgbClr val="FFFF66"/>
                </a:solidFill>
              </a:rPr>
              <a:t>   </a:t>
            </a:r>
            <a:r>
              <a:rPr lang="en-US" sz="3600" b="1" dirty="0" smtClean="0">
                <a:solidFill>
                  <a:srgbClr val="FFFF66"/>
                </a:solidFill>
              </a:rPr>
              <a:t/>
            </a:r>
            <a:br>
              <a:rPr lang="en-US" sz="3600" b="1" dirty="0" smtClean="0">
                <a:solidFill>
                  <a:srgbClr val="FFFF66"/>
                </a:solidFill>
              </a:rPr>
            </a:br>
            <a:r>
              <a:rPr lang="en-US" sz="3600" b="1" dirty="0" smtClean="0">
                <a:solidFill>
                  <a:srgbClr val="FFFF66"/>
                </a:solidFill>
              </a:rPr>
              <a:t>GENERAL CONDITIONS  OF PARTICULAR APPLICATION </a:t>
            </a:r>
            <a:r>
              <a:rPr lang="id-ID" sz="4000" b="1" dirty="0" smtClean="0">
                <a:solidFill>
                  <a:srgbClr val="FFFF66"/>
                </a:solidFill>
              </a:rPr>
              <a:t/>
            </a:r>
            <a:br>
              <a:rPr lang="id-ID" sz="4000" b="1" dirty="0" smtClean="0">
                <a:solidFill>
                  <a:srgbClr val="FFFF66"/>
                </a:solidFill>
              </a:rPr>
            </a:br>
            <a:endParaRPr lang="en-US" sz="4000" b="1" dirty="0" smtClean="0">
              <a:solidFill>
                <a:srgbClr val="FFFF66"/>
              </a:solidFill>
            </a:endParaRP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609600" y="533400"/>
            <a:ext cx="8143875" cy="1096963"/>
          </a:xfrm>
        </p:spPr>
        <p:txBody>
          <a:bodyPr anchor="b"/>
          <a:lstStyle/>
          <a:p>
            <a:pPr algn="l" eaLnBrk="1" hangingPunct="1"/>
            <a:r>
              <a:rPr lang="en-US" altLang="en-US" sz="2800" b="1" i="1" smtClean="0">
                <a:solidFill>
                  <a:schemeClr val="tx1"/>
                </a:solidFill>
              </a:rPr>
              <a:t>PENCEGAHAN TIMBULNYA PERMASALAHAN </a:t>
            </a:r>
            <a:r>
              <a:rPr lang="id-ID" altLang="en-US" sz="2800" b="1" smtClean="0">
                <a:solidFill>
                  <a:schemeClr val="tx1"/>
                </a:solidFill>
              </a:rPr>
              <a:t>D</a:t>
            </a:r>
            <a:r>
              <a:rPr lang="en-US" altLang="en-US" sz="2800" b="1" smtClean="0">
                <a:solidFill>
                  <a:schemeClr val="tx1"/>
                </a:solidFill>
              </a:rPr>
              <a:t>A</a:t>
            </a:r>
            <a:r>
              <a:rPr lang="id-ID" altLang="en-US" sz="2800" b="1" smtClean="0">
                <a:solidFill>
                  <a:schemeClr val="tx1"/>
                </a:solidFill>
              </a:rPr>
              <a:t>L</a:t>
            </a:r>
            <a:r>
              <a:rPr lang="en-US" altLang="en-US" sz="2800" b="1" smtClean="0">
                <a:solidFill>
                  <a:schemeClr val="tx1"/>
                </a:solidFill>
              </a:rPr>
              <a:t>A</a:t>
            </a:r>
            <a:r>
              <a:rPr lang="id-ID" altLang="en-US" sz="2800" b="1" smtClean="0">
                <a:solidFill>
                  <a:schemeClr val="tx1"/>
                </a:solidFill>
              </a:rPr>
              <a:t>M</a:t>
            </a:r>
            <a:r>
              <a:rPr lang="en-US" altLang="en-US" sz="2800" b="1" smtClean="0">
                <a:solidFill>
                  <a:schemeClr val="tx1"/>
                </a:solidFill>
              </a:rPr>
              <a:t> </a:t>
            </a:r>
            <a:r>
              <a:rPr lang="id-ID" altLang="en-US" sz="2800" b="1" i="1" smtClean="0">
                <a:solidFill>
                  <a:schemeClr val="tx1"/>
                </a:solidFill>
              </a:rPr>
              <a:t>P</a:t>
            </a:r>
            <a:r>
              <a:rPr lang="en-US" altLang="en-US" sz="2800" b="1" i="1" smtClean="0">
                <a:solidFill>
                  <a:schemeClr val="tx1"/>
                </a:solidFill>
              </a:rPr>
              <a:t>EMBUATAN DOKUMEN KONTRAK PEKERJAAN JASA KONSTRUKSI</a:t>
            </a:r>
          </a:p>
        </p:txBody>
      </p:sp>
      <p:sp>
        <p:nvSpPr>
          <p:cNvPr id="73731" name="Rectangle 3"/>
          <p:cNvSpPr>
            <a:spLocks noGrp="1" noChangeArrowheads="1"/>
          </p:cNvSpPr>
          <p:nvPr>
            <p:ph type="body" idx="4294967295"/>
          </p:nvPr>
        </p:nvSpPr>
        <p:spPr>
          <a:xfrm>
            <a:off x="609600" y="1706563"/>
            <a:ext cx="8229600" cy="5151437"/>
          </a:xfrm>
        </p:spPr>
        <p:txBody>
          <a:bodyPr>
            <a:normAutofit fontScale="25000" lnSpcReduction="20000"/>
          </a:bodyPr>
          <a:lstStyle/>
          <a:p>
            <a:pPr eaLnBrk="1" hangingPunct="1">
              <a:lnSpc>
                <a:spcPct val="80000"/>
              </a:lnSpc>
              <a:buFontTx/>
              <a:buNone/>
              <a:defRPr/>
            </a:pPr>
            <a:r>
              <a:rPr lang="en-US" sz="450" dirty="0"/>
              <a:t>             </a:t>
            </a:r>
          </a:p>
          <a:p>
            <a:pPr eaLnBrk="1" hangingPunct="1">
              <a:lnSpc>
                <a:spcPct val="80000"/>
              </a:lnSpc>
              <a:buFontTx/>
              <a:buNone/>
              <a:defRPr/>
            </a:pPr>
            <a:r>
              <a:rPr lang="en-US" sz="3450" dirty="0"/>
              <a:t>    </a:t>
            </a:r>
            <a:r>
              <a:rPr lang="id-ID" sz="3450" dirty="0"/>
              <a:t>   </a:t>
            </a:r>
          </a:p>
          <a:p>
            <a:pPr eaLnBrk="1" hangingPunct="1">
              <a:lnSpc>
                <a:spcPct val="80000"/>
              </a:lnSpc>
              <a:buFontTx/>
              <a:buNone/>
              <a:defRPr/>
            </a:pPr>
            <a:r>
              <a:rPr lang="en-US" sz="9600" b="1" i="1" dirty="0" smtClean="0">
                <a:solidFill>
                  <a:srgbClr val="0000CC"/>
                </a:solidFill>
              </a:rPr>
              <a:t>1.  DIMULAI </a:t>
            </a:r>
            <a:r>
              <a:rPr lang="id-ID" sz="9600" b="1" i="1" dirty="0">
                <a:solidFill>
                  <a:srgbClr val="0000CC"/>
                </a:solidFill>
              </a:rPr>
              <a:t>SEJAK PENYUSUNAN DOKUMEN </a:t>
            </a:r>
            <a:endParaRPr lang="en-US" sz="9600" b="1" i="1" dirty="0" smtClean="0">
              <a:solidFill>
                <a:srgbClr val="0000CC"/>
              </a:solidFill>
            </a:endParaRPr>
          </a:p>
          <a:p>
            <a:pPr eaLnBrk="1" hangingPunct="1">
              <a:lnSpc>
                <a:spcPct val="80000"/>
              </a:lnSpc>
              <a:buFontTx/>
              <a:buNone/>
              <a:defRPr/>
            </a:pPr>
            <a:r>
              <a:rPr lang="en-US" sz="9600" b="1" i="1" dirty="0" smtClean="0">
                <a:solidFill>
                  <a:srgbClr val="0000CC"/>
                </a:solidFill>
              </a:rPr>
              <a:t>     </a:t>
            </a:r>
            <a:r>
              <a:rPr lang="id-ID" sz="9600" b="1" i="1" dirty="0" smtClean="0">
                <a:solidFill>
                  <a:srgbClr val="0000CC"/>
                </a:solidFill>
              </a:rPr>
              <a:t>LELANG</a:t>
            </a:r>
            <a:r>
              <a:rPr lang="en-US" sz="9600" b="1" i="1" dirty="0" smtClean="0">
                <a:solidFill>
                  <a:srgbClr val="0000CC"/>
                </a:solidFill>
              </a:rPr>
              <a:t> </a:t>
            </a:r>
            <a:endParaRPr lang="en-US" sz="9600" b="1" i="1" dirty="0">
              <a:solidFill>
                <a:srgbClr val="0000CC"/>
              </a:solidFill>
            </a:endParaRPr>
          </a:p>
          <a:p>
            <a:pPr eaLnBrk="1" hangingPunct="1">
              <a:lnSpc>
                <a:spcPct val="80000"/>
              </a:lnSpc>
              <a:buFontTx/>
              <a:buNone/>
              <a:defRPr/>
            </a:pPr>
            <a:r>
              <a:rPr lang="en-US" sz="9600" b="1" i="1" dirty="0">
                <a:solidFill>
                  <a:srgbClr val="C00000"/>
                </a:solidFill>
              </a:rPr>
              <a:t>2.  </a:t>
            </a:r>
            <a:r>
              <a:rPr lang="en-US" sz="9600" b="1" i="1" dirty="0" err="1" smtClean="0">
                <a:solidFill>
                  <a:srgbClr val="C00000"/>
                </a:solidFill>
              </a:rPr>
              <a:t>Dalam</a:t>
            </a:r>
            <a:r>
              <a:rPr lang="en-US" sz="9600" b="1" i="1" dirty="0" smtClean="0">
                <a:solidFill>
                  <a:srgbClr val="C00000"/>
                </a:solidFill>
              </a:rPr>
              <a:t> </a:t>
            </a:r>
            <a:r>
              <a:rPr lang="en-US" sz="9600" b="1" i="1" dirty="0" err="1">
                <a:solidFill>
                  <a:srgbClr val="C00000"/>
                </a:solidFill>
              </a:rPr>
              <a:t>Pembuatan</a:t>
            </a:r>
            <a:r>
              <a:rPr lang="en-US" sz="9600" b="1" i="1" dirty="0">
                <a:solidFill>
                  <a:srgbClr val="C00000"/>
                </a:solidFill>
              </a:rPr>
              <a:t> </a:t>
            </a:r>
            <a:r>
              <a:rPr lang="en-US" sz="9600" b="1" i="1" dirty="0" err="1">
                <a:solidFill>
                  <a:srgbClr val="C00000"/>
                </a:solidFill>
              </a:rPr>
              <a:t>Pendapat</a:t>
            </a:r>
            <a:r>
              <a:rPr lang="en-US" sz="9600" b="1" i="1" dirty="0">
                <a:solidFill>
                  <a:srgbClr val="C00000"/>
                </a:solidFill>
              </a:rPr>
              <a:t> Ahli </a:t>
            </a:r>
            <a:r>
              <a:rPr lang="en-US" sz="9600" b="1" i="1" dirty="0" err="1">
                <a:solidFill>
                  <a:srgbClr val="C00000"/>
                </a:solidFill>
              </a:rPr>
              <a:t>Hukum</a:t>
            </a:r>
            <a:r>
              <a:rPr lang="en-US" sz="9600" b="1" i="1" dirty="0">
                <a:solidFill>
                  <a:srgbClr val="C00000"/>
                </a:solidFill>
              </a:rPr>
              <a:t> </a:t>
            </a:r>
            <a:r>
              <a:rPr lang="en-US" sz="9600" b="1" i="1" dirty="0" err="1" smtClean="0">
                <a:solidFill>
                  <a:srgbClr val="C00000"/>
                </a:solidFill>
              </a:rPr>
              <a:t>kontrak</a:t>
            </a:r>
            <a:endParaRPr lang="en-US" sz="9600" b="1" i="1" dirty="0" smtClean="0">
              <a:solidFill>
                <a:srgbClr val="C00000"/>
              </a:solidFill>
            </a:endParaRPr>
          </a:p>
          <a:p>
            <a:pPr eaLnBrk="1" hangingPunct="1">
              <a:lnSpc>
                <a:spcPct val="80000"/>
              </a:lnSpc>
              <a:buFontTx/>
              <a:buNone/>
              <a:defRPr/>
            </a:pPr>
            <a:r>
              <a:rPr lang="en-US" sz="8000" b="1" dirty="0" smtClean="0"/>
              <a:t>3</a:t>
            </a:r>
            <a:r>
              <a:rPr lang="id-ID" sz="8000" b="1" dirty="0" smtClean="0"/>
              <a:t>.  </a:t>
            </a:r>
            <a:r>
              <a:rPr lang="en-US" sz="8000" b="1" dirty="0" smtClean="0"/>
              <a:t> PELAKSANAAN  </a:t>
            </a:r>
            <a:r>
              <a:rPr lang="id-ID" sz="8000" b="1" dirty="0" smtClean="0"/>
              <a:t>PRE</a:t>
            </a:r>
            <a:r>
              <a:rPr lang="en-US" sz="8000" b="1" dirty="0" smtClean="0"/>
              <a:t> </a:t>
            </a:r>
            <a:r>
              <a:rPr lang="id-ID" sz="8000" b="1" dirty="0" smtClean="0"/>
              <a:t>-</a:t>
            </a:r>
            <a:r>
              <a:rPr lang="en-US" sz="8000" b="1" dirty="0" smtClean="0"/>
              <a:t> </a:t>
            </a:r>
            <a:r>
              <a:rPr lang="id-ID" sz="8000" b="1" dirty="0" smtClean="0"/>
              <a:t>AWARD MEETING</a:t>
            </a:r>
            <a:r>
              <a:rPr lang="en-US" sz="8000" b="1" dirty="0" smtClean="0"/>
              <a:t> SEBELUM SPPBJ</a:t>
            </a:r>
            <a:r>
              <a:rPr lang="id-ID" sz="8000" b="1" dirty="0" smtClean="0"/>
              <a:t> </a:t>
            </a:r>
            <a:endParaRPr lang="id-ID" sz="8000" b="1" i="1" dirty="0" smtClean="0"/>
          </a:p>
          <a:p>
            <a:pPr eaLnBrk="1" hangingPunct="1">
              <a:lnSpc>
                <a:spcPct val="80000"/>
              </a:lnSpc>
              <a:buFontTx/>
              <a:buNone/>
              <a:defRPr/>
            </a:pPr>
            <a:r>
              <a:rPr lang="id-ID" sz="8000" dirty="0" smtClean="0"/>
              <a:t>4</a:t>
            </a:r>
            <a:r>
              <a:rPr lang="id-ID" sz="8000" dirty="0"/>
              <a:t>.   </a:t>
            </a:r>
            <a:r>
              <a:rPr lang="en-US" sz="8000" dirty="0"/>
              <a:t>MEMARAF LEMBAR DEMI LEMBAR </a:t>
            </a:r>
            <a:r>
              <a:rPr lang="id-ID" sz="8000" dirty="0"/>
              <a:t>RANCANGAN KONTRAK</a:t>
            </a:r>
          </a:p>
          <a:p>
            <a:pPr eaLnBrk="1" hangingPunct="1">
              <a:lnSpc>
                <a:spcPct val="80000"/>
              </a:lnSpc>
              <a:buFontTx/>
              <a:buNone/>
              <a:defRPr/>
            </a:pPr>
            <a:r>
              <a:rPr lang="id-ID" sz="8000" dirty="0" smtClean="0"/>
              <a:t>5</a:t>
            </a:r>
            <a:r>
              <a:rPr lang="id-ID" sz="8000" dirty="0"/>
              <a:t>.   </a:t>
            </a:r>
            <a:r>
              <a:rPr lang="en-US" sz="8000" dirty="0"/>
              <a:t>KONFIRMASI PIHAK YANG M</a:t>
            </a:r>
            <a:r>
              <a:rPr lang="id-ID" sz="8000" dirty="0"/>
              <a:t>ENANDATANGAN</a:t>
            </a:r>
            <a:r>
              <a:rPr lang="en-US" sz="8000" dirty="0"/>
              <a:t>I</a:t>
            </a:r>
            <a:r>
              <a:rPr lang="id-ID" sz="8000" dirty="0"/>
              <a:t> KONTRAK </a:t>
            </a:r>
          </a:p>
          <a:p>
            <a:pPr eaLnBrk="1" hangingPunct="1">
              <a:lnSpc>
                <a:spcPct val="80000"/>
              </a:lnSpc>
              <a:buFontTx/>
              <a:buNone/>
              <a:defRPr/>
            </a:pPr>
            <a:r>
              <a:rPr lang="id-ID" sz="8000" b="1" dirty="0" smtClean="0"/>
              <a:t>6.   </a:t>
            </a:r>
            <a:r>
              <a:rPr lang="en-US" sz="8000" b="1" dirty="0" smtClean="0"/>
              <a:t>MELAKUKAN </a:t>
            </a:r>
            <a:r>
              <a:rPr lang="id-ID" sz="8000" b="1" dirty="0"/>
              <a:t>VERIFIKASI JAMINAN – JAMINAN DAN </a:t>
            </a:r>
            <a:endParaRPr lang="en-US" sz="8000" b="1" dirty="0" smtClean="0"/>
          </a:p>
          <a:p>
            <a:pPr eaLnBrk="1" hangingPunct="1">
              <a:lnSpc>
                <a:spcPct val="80000"/>
              </a:lnSpc>
              <a:buFontTx/>
              <a:buNone/>
              <a:defRPr/>
            </a:pPr>
            <a:r>
              <a:rPr lang="en-US" sz="8000" b="1" dirty="0" smtClean="0"/>
              <a:t>      </a:t>
            </a:r>
            <a:r>
              <a:rPr lang="id-ID" sz="8000" b="1" dirty="0" smtClean="0"/>
              <a:t>ASURANSI</a:t>
            </a:r>
            <a:endParaRPr lang="id-ID" sz="8000" b="1" i="1" dirty="0">
              <a:solidFill>
                <a:srgbClr val="0000CC"/>
              </a:solidFill>
            </a:endParaRPr>
          </a:p>
          <a:p>
            <a:pPr eaLnBrk="1" hangingPunct="1">
              <a:lnSpc>
                <a:spcPct val="80000"/>
              </a:lnSpc>
              <a:buFontTx/>
              <a:buNone/>
              <a:defRPr/>
            </a:pPr>
            <a:r>
              <a:rPr lang="en-US" sz="8000" b="1" i="1" dirty="0" smtClean="0">
                <a:solidFill>
                  <a:srgbClr val="C00000"/>
                </a:solidFill>
              </a:rPr>
              <a:t>7</a:t>
            </a:r>
            <a:r>
              <a:rPr lang="id-ID" sz="8000" b="1" i="1" dirty="0">
                <a:solidFill>
                  <a:srgbClr val="C00000"/>
                </a:solidFill>
              </a:rPr>
              <a:t>.   </a:t>
            </a:r>
            <a:r>
              <a:rPr lang="en-US" sz="8000" b="1" i="1" dirty="0">
                <a:solidFill>
                  <a:srgbClr val="C00000"/>
                </a:solidFill>
              </a:rPr>
              <a:t>MELAKUKAN </a:t>
            </a:r>
            <a:r>
              <a:rPr lang="id-ID" sz="8000" b="1" i="1" dirty="0">
                <a:solidFill>
                  <a:srgbClr val="C00000"/>
                </a:solidFill>
              </a:rPr>
              <a:t>RAPAT PCM, FE, </a:t>
            </a:r>
            <a:r>
              <a:rPr lang="en-US" sz="8000" b="1" i="1" dirty="0">
                <a:solidFill>
                  <a:srgbClr val="C00000"/>
                </a:solidFill>
              </a:rPr>
              <a:t>PEMBUATAN </a:t>
            </a:r>
            <a:r>
              <a:rPr lang="id-ID" sz="8000" b="1" i="1" dirty="0">
                <a:solidFill>
                  <a:srgbClr val="C00000"/>
                </a:solidFill>
              </a:rPr>
              <a:t>ADENDUM </a:t>
            </a:r>
          </a:p>
          <a:p>
            <a:pPr eaLnBrk="1" hangingPunct="1">
              <a:lnSpc>
                <a:spcPct val="80000"/>
              </a:lnSpc>
              <a:buFontTx/>
              <a:buNone/>
              <a:defRPr/>
            </a:pPr>
            <a:r>
              <a:rPr lang="en-US" sz="8000" dirty="0" smtClean="0"/>
              <a:t>8</a:t>
            </a:r>
            <a:r>
              <a:rPr lang="id-ID" sz="8000" dirty="0" smtClean="0"/>
              <a:t>.   </a:t>
            </a:r>
            <a:r>
              <a:rPr lang="en-US" sz="8000" b="1" i="1" dirty="0" smtClean="0"/>
              <a:t>MELAKUKAN </a:t>
            </a:r>
            <a:r>
              <a:rPr lang="id-ID" sz="8000" b="1" i="1" dirty="0"/>
              <a:t>PERUBAHAN KONTRAK</a:t>
            </a:r>
            <a:r>
              <a:rPr lang="en-US" sz="8000" b="1" i="1" dirty="0"/>
              <a:t>, PELAKSANAAN </a:t>
            </a:r>
            <a:endParaRPr lang="en-US" sz="8000" b="1" i="1" dirty="0" smtClean="0"/>
          </a:p>
          <a:p>
            <a:pPr eaLnBrk="1" hangingPunct="1">
              <a:lnSpc>
                <a:spcPct val="80000"/>
              </a:lnSpc>
              <a:buFontTx/>
              <a:buNone/>
              <a:defRPr/>
            </a:pPr>
            <a:r>
              <a:rPr lang="en-US" sz="8000" b="1" i="1" dirty="0" smtClean="0"/>
              <a:t>      DALWAS</a:t>
            </a:r>
            <a:r>
              <a:rPr lang="id-ID" sz="8000" b="1" i="1" dirty="0" smtClean="0"/>
              <a:t> </a:t>
            </a:r>
            <a:r>
              <a:rPr lang="en-US" sz="8000" b="1" i="1" dirty="0" smtClean="0"/>
              <a:t>PEKERJAAN</a:t>
            </a:r>
            <a:r>
              <a:rPr lang="en-US" sz="8000" b="1" i="1" dirty="0"/>
              <a:t>, </a:t>
            </a:r>
            <a:r>
              <a:rPr lang="id-ID" sz="8000" b="1" i="1" dirty="0"/>
              <a:t>PEMBUATAN </a:t>
            </a:r>
            <a:r>
              <a:rPr lang="en-US" sz="8000" b="1" i="1" dirty="0"/>
              <a:t>MC / </a:t>
            </a:r>
            <a:r>
              <a:rPr lang="id-ID" sz="8000" b="1" i="1" dirty="0"/>
              <a:t>BACK UP DATA</a:t>
            </a:r>
            <a:r>
              <a:rPr lang="en-US" sz="8000" b="1" i="1" dirty="0"/>
              <a:t> </a:t>
            </a:r>
            <a:endParaRPr lang="en-US" sz="8000" b="1" i="1" dirty="0" smtClean="0"/>
          </a:p>
          <a:p>
            <a:pPr eaLnBrk="1" hangingPunct="1">
              <a:lnSpc>
                <a:spcPct val="80000"/>
              </a:lnSpc>
              <a:buFontTx/>
              <a:buNone/>
              <a:defRPr/>
            </a:pPr>
            <a:r>
              <a:rPr lang="en-US" sz="8000" b="1" i="1" dirty="0"/>
              <a:t> </a:t>
            </a:r>
            <a:r>
              <a:rPr lang="en-US" sz="8000" b="1" i="1" dirty="0" smtClean="0"/>
              <a:t>     DAN  </a:t>
            </a:r>
            <a:r>
              <a:rPr lang="id-ID" sz="8000" b="1" i="1" dirty="0" smtClean="0"/>
              <a:t>PENYELESAIAN </a:t>
            </a:r>
            <a:r>
              <a:rPr lang="en-US" sz="8000" b="1" i="1" dirty="0"/>
              <a:t>TERTIB ADMINISTRASI </a:t>
            </a:r>
            <a:r>
              <a:rPr lang="en-US" sz="8000" b="1" i="1" dirty="0" smtClean="0"/>
              <a:t>PEMBATARAN</a:t>
            </a:r>
            <a:endParaRPr lang="en-US" sz="8000" b="1" i="1" dirty="0"/>
          </a:p>
          <a:p>
            <a:pPr eaLnBrk="1" hangingPunct="1">
              <a:lnSpc>
                <a:spcPct val="80000"/>
              </a:lnSpc>
              <a:buFontTx/>
              <a:buNone/>
              <a:defRPr/>
            </a:pPr>
            <a:r>
              <a:rPr lang="en-US" sz="8000" b="1" i="1" dirty="0" smtClean="0"/>
              <a:t>9.   </a:t>
            </a:r>
            <a:r>
              <a:rPr lang="en-US" sz="8000" b="1" i="1" dirty="0" smtClean="0">
                <a:solidFill>
                  <a:srgbClr val="0000CC"/>
                </a:solidFill>
              </a:rPr>
              <a:t>MENGEVALUASI </a:t>
            </a:r>
            <a:r>
              <a:rPr lang="en-US" sz="8000" b="1" i="1" dirty="0">
                <a:solidFill>
                  <a:srgbClr val="0000CC"/>
                </a:solidFill>
              </a:rPr>
              <a:t>HASIL </a:t>
            </a:r>
            <a:r>
              <a:rPr lang="id-ID" sz="8000" b="1" i="1" dirty="0">
                <a:solidFill>
                  <a:srgbClr val="0000CC"/>
                </a:solidFill>
              </a:rPr>
              <a:t>PANITIA P</a:t>
            </a:r>
            <a:r>
              <a:rPr lang="en-US" sz="8000" b="1" i="1" dirty="0">
                <a:solidFill>
                  <a:srgbClr val="0000CC"/>
                </a:solidFill>
              </a:rPr>
              <a:t>ENELITI.</a:t>
            </a:r>
            <a:r>
              <a:rPr lang="id-ID" sz="8000" b="1" i="1" dirty="0">
                <a:solidFill>
                  <a:srgbClr val="0000CC"/>
                </a:solidFill>
              </a:rPr>
              <a:t> </a:t>
            </a:r>
            <a:r>
              <a:rPr lang="id-ID" sz="8000" b="1" i="1" dirty="0" smtClean="0">
                <a:solidFill>
                  <a:srgbClr val="0000CC"/>
                </a:solidFill>
              </a:rPr>
              <a:t>PELAKS</a:t>
            </a:r>
            <a:r>
              <a:rPr lang="en-US" sz="8000" b="1" i="1" dirty="0" smtClean="0">
                <a:solidFill>
                  <a:srgbClr val="0000CC"/>
                </a:solidFill>
              </a:rPr>
              <a:t>ANAAN</a:t>
            </a:r>
          </a:p>
          <a:p>
            <a:pPr eaLnBrk="1" hangingPunct="1">
              <a:lnSpc>
                <a:spcPct val="80000"/>
              </a:lnSpc>
              <a:buFontTx/>
              <a:buNone/>
              <a:defRPr/>
            </a:pPr>
            <a:r>
              <a:rPr lang="en-US" sz="8000" b="1" i="1" dirty="0" smtClean="0">
                <a:solidFill>
                  <a:srgbClr val="0000CC"/>
                </a:solidFill>
              </a:rPr>
              <a:t>     </a:t>
            </a:r>
            <a:r>
              <a:rPr lang="id-ID" sz="8000" b="1" i="1" dirty="0" smtClean="0">
                <a:solidFill>
                  <a:srgbClr val="0000CC"/>
                </a:solidFill>
              </a:rPr>
              <a:t> </a:t>
            </a:r>
            <a:r>
              <a:rPr lang="id-ID" sz="8000" b="1" i="1" dirty="0">
                <a:solidFill>
                  <a:srgbClr val="0000CC"/>
                </a:solidFill>
              </a:rPr>
              <a:t>KONTRAK</a:t>
            </a:r>
            <a:endParaRPr lang="id-ID" sz="8000" b="1" i="1" dirty="0"/>
          </a:p>
          <a:p>
            <a:pPr marL="0" indent="0" eaLnBrk="1" hangingPunct="1">
              <a:lnSpc>
                <a:spcPct val="80000"/>
              </a:lnSpc>
              <a:buFontTx/>
              <a:buNone/>
              <a:defRPr/>
            </a:pPr>
            <a:r>
              <a:rPr lang="en-US" sz="8000" b="1" i="1" dirty="0">
                <a:solidFill>
                  <a:srgbClr val="C00000"/>
                </a:solidFill>
              </a:rPr>
              <a:t>10.  </a:t>
            </a:r>
            <a:r>
              <a:rPr lang="en-US" sz="8000" b="1" i="1" dirty="0" smtClean="0">
                <a:solidFill>
                  <a:srgbClr val="C00000"/>
                </a:solidFill>
              </a:rPr>
              <a:t>PENYELESAIAN MASALAH </a:t>
            </a:r>
            <a:r>
              <a:rPr lang="id-ID" sz="8000" b="1" i="1" dirty="0">
                <a:solidFill>
                  <a:srgbClr val="C00000"/>
                </a:solidFill>
              </a:rPr>
              <a:t>KLAIM DAN SENGKETA</a:t>
            </a:r>
            <a:r>
              <a:rPr lang="en-US" sz="8000" b="1" i="1" dirty="0">
                <a:solidFill>
                  <a:srgbClr val="C00000"/>
                </a:solidFill>
              </a:rPr>
              <a:t>, </a:t>
            </a:r>
          </a:p>
          <a:p>
            <a:pPr marL="0" indent="0" eaLnBrk="1" hangingPunct="1">
              <a:lnSpc>
                <a:spcPct val="80000"/>
              </a:lnSpc>
              <a:buFontTx/>
              <a:buNone/>
              <a:defRPr/>
            </a:pPr>
            <a:r>
              <a:rPr lang="id-ID" sz="8000" b="1" i="1" dirty="0">
                <a:solidFill>
                  <a:srgbClr val="C00000"/>
                </a:solidFill>
              </a:rPr>
              <a:t>1</a:t>
            </a:r>
            <a:r>
              <a:rPr lang="en-US" sz="8000" b="1" i="1" dirty="0">
                <a:solidFill>
                  <a:srgbClr val="C00000"/>
                </a:solidFill>
              </a:rPr>
              <a:t>1</a:t>
            </a:r>
            <a:r>
              <a:rPr lang="id-ID" sz="8000" b="1" i="1" dirty="0">
                <a:solidFill>
                  <a:srgbClr val="C00000"/>
                </a:solidFill>
              </a:rPr>
              <a:t>.  </a:t>
            </a:r>
            <a:r>
              <a:rPr lang="en-US" sz="8000" b="1" i="1" dirty="0" smtClean="0">
                <a:solidFill>
                  <a:srgbClr val="C00000"/>
                </a:solidFill>
              </a:rPr>
              <a:t>PELAKSANAAN </a:t>
            </a:r>
            <a:r>
              <a:rPr lang="en-US" sz="8000" b="1" i="1" dirty="0">
                <a:solidFill>
                  <a:srgbClr val="C00000"/>
                </a:solidFill>
              </a:rPr>
              <a:t>SCM, </a:t>
            </a:r>
            <a:r>
              <a:rPr lang="id-ID" sz="8000" b="1" i="1" dirty="0">
                <a:solidFill>
                  <a:srgbClr val="C00000"/>
                </a:solidFill>
              </a:rPr>
              <a:t>PEMUTUSAN </a:t>
            </a:r>
            <a:r>
              <a:rPr lang="id-ID" sz="8000" b="1" i="1" dirty="0" smtClean="0">
                <a:solidFill>
                  <a:srgbClr val="C00000"/>
                </a:solidFill>
              </a:rPr>
              <a:t>KONTRAK,DAN </a:t>
            </a:r>
            <a:r>
              <a:rPr lang="en-US" sz="8000" b="1" i="1" dirty="0">
                <a:solidFill>
                  <a:srgbClr val="C00000"/>
                </a:solidFill>
              </a:rPr>
              <a:t>SANKSI</a:t>
            </a:r>
            <a:endParaRPr lang="id-ID" sz="8000" b="1" i="1" dirty="0">
              <a:solidFill>
                <a:srgbClr val="C00000"/>
              </a:solidFill>
            </a:endParaRPr>
          </a:p>
          <a:p>
            <a:pPr eaLnBrk="1" hangingPunct="1">
              <a:lnSpc>
                <a:spcPct val="80000"/>
              </a:lnSpc>
              <a:buFontTx/>
              <a:buNone/>
              <a:defRPr/>
            </a:pPr>
            <a:r>
              <a:rPr lang="id-ID" sz="8000" b="1" i="1" dirty="0" smtClean="0">
                <a:solidFill>
                  <a:srgbClr val="0000CC"/>
                </a:solidFill>
              </a:rPr>
              <a:t>12.  </a:t>
            </a:r>
            <a:r>
              <a:rPr lang="en-US" sz="8000" b="1" i="1" dirty="0" smtClean="0">
                <a:solidFill>
                  <a:srgbClr val="0000CC"/>
                </a:solidFill>
              </a:rPr>
              <a:t>MELAKUKAN </a:t>
            </a:r>
            <a:r>
              <a:rPr lang="id-ID" sz="8000" b="1" i="1" dirty="0">
                <a:solidFill>
                  <a:srgbClr val="0000CC"/>
                </a:solidFill>
              </a:rPr>
              <a:t>SERAH TERIMA HASIL PEKERJAAN </a:t>
            </a:r>
            <a:endParaRPr lang="en-US" sz="8000" b="1" i="1" dirty="0" smtClean="0">
              <a:solidFill>
                <a:srgbClr val="0000CC"/>
              </a:solidFill>
            </a:endParaRPr>
          </a:p>
          <a:p>
            <a:pPr eaLnBrk="1" hangingPunct="1">
              <a:lnSpc>
                <a:spcPct val="80000"/>
              </a:lnSpc>
              <a:buFontTx/>
              <a:buNone/>
              <a:defRPr/>
            </a:pPr>
            <a:r>
              <a:rPr lang="en-US" sz="8000" b="1" i="1" dirty="0" smtClean="0">
                <a:solidFill>
                  <a:srgbClr val="0000CC"/>
                </a:solidFill>
              </a:rPr>
              <a:t>       </a:t>
            </a:r>
            <a:r>
              <a:rPr lang="id-ID" sz="8000" b="1" i="1" dirty="0" smtClean="0">
                <a:solidFill>
                  <a:srgbClr val="0000CC"/>
                </a:solidFill>
              </a:rPr>
              <a:t>(</a:t>
            </a:r>
            <a:r>
              <a:rPr lang="id-ID" sz="8000" b="1" i="1" dirty="0">
                <a:solidFill>
                  <a:srgbClr val="0000CC"/>
                </a:solidFill>
              </a:rPr>
              <a:t>PHO/FHO</a:t>
            </a:r>
            <a:r>
              <a:rPr lang="id-ID" sz="8000" b="1" i="1" dirty="0" smtClean="0">
                <a:solidFill>
                  <a:srgbClr val="0000CC"/>
                </a:solidFill>
              </a:rPr>
              <a:t>)</a:t>
            </a:r>
            <a:r>
              <a:rPr lang="en-US" sz="8000" b="1" i="1" dirty="0" smtClean="0">
                <a:solidFill>
                  <a:srgbClr val="0000CC"/>
                </a:solidFill>
              </a:rPr>
              <a:t> </a:t>
            </a:r>
            <a:r>
              <a:rPr lang="id-ID" sz="8000" b="1" i="1" dirty="0" smtClean="0">
                <a:solidFill>
                  <a:srgbClr val="0000CC"/>
                </a:solidFill>
              </a:rPr>
              <a:t>DAN </a:t>
            </a:r>
            <a:r>
              <a:rPr lang="id-ID" sz="8000" b="1" i="1" dirty="0">
                <a:solidFill>
                  <a:srgbClr val="0000CC"/>
                </a:solidFill>
              </a:rPr>
              <a:t>PEMBUATAN AS BUILT DRAWING</a:t>
            </a:r>
            <a:endParaRPr lang="en-US" sz="8000" b="1" i="1" dirty="0">
              <a:solidFill>
                <a:srgbClr val="0000CC"/>
              </a:solidFill>
            </a:endParaRPr>
          </a:p>
          <a:p>
            <a:pPr eaLnBrk="1" hangingPunct="1">
              <a:lnSpc>
                <a:spcPct val="80000"/>
              </a:lnSpc>
              <a:buFontTx/>
              <a:buNone/>
              <a:defRPr/>
            </a:pPr>
            <a:r>
              <a:rPr lang="en-US" sz="8000" dirty="0"/>
              <a:t>   </a:t>
            </a:r>
            <a:endParaRPr lang="id-ID" sz="8000" dirty="0"/>
          </a:p>
          <a:p>
            <a:pPr eaLnBrk="1" hangingPunct="1">
              <a:lnSpc>
                <a:spcPct val="80000"/>
              </a:lnSpc>
              <a:buFontTx/>
              <a:buNone/>
              <a:defRPr/>
            </a:pPr>
            <a:r>
              <a:rPr lang="id-ID" sz="7200" dirty="0"/>
              <a:t>      </a:t>
            </a:r>
            <a:endParaRPr lang="en-US" sz="7200" b="1" dirty="0"/>
          </a:p>
          <a:p>
            <a:pPr eaLnBrk="1" hangingPunct="1">
              <a:lnSpc>
                <a:spcPct val="80000"/>
              </a:lnSpc>
              <a:buFontTx/>
              <a:buNone/>
              <a:defRPr/>
            </a:pPr>
            <a:r>
              <a:rPr lang="en-US" sz="7200" dirty="0"/>
              <a:t>    </a:t>
            </a:r>
            <a:r>
              <a:rPr lang="id-ID" sz="7200" dirty="0"/>
              <a:t>  </a:t>
            </a:r>
          </a:p>
          <a:p>
            <a:pPr eaLnBrk="1" hangingPunct="1">
              <a:lnSpc>
                <a:spcPct val="80000"/>
              </a:lnSpc>
              <a:buFontTx/>
              <a:buNone/>
              <a:defRPr/>
            </a:pPr>
            <a:r>
              <a:rPr lang="id-ID" sz="7200" dirty="0"/>
              <a:t>     </a:t>
            </a:r>
          </a:p>
          <a:p>
            <a:pPr eaLnBrk="1" hangingPunct="1">
              <a:lnSpc>
                <a:spcPct val="80000"/>
              </a:lnSpc>
              <a:buFontTx/>
              <a:buNone/>
              <a:defRPr/>
            </a:pPr>
            <a:r>
              <a:rPr lang="id-ID" sz="7200" dirty="0"/>
              <a:t>   </a:t>
            </a:r>
            <a:endParaRPr lang="en-US" sz="7200" dirty="0"/>
          </a:p>
          <a:p>
            <a:pPr eaLnBrk="1" hangingPunct="1">
              <a:lnSpc>
                <a:spcPct val="80000"/>
              </a:lnSpc>
              <a:buFontTx/>
              <a:buNone/>
              <a:defRPr/>
            </a:pPr>
            <a:r>
              <a:rPr lang="en-US" sz="6000" dirty="0"/>
              <a:t>    </a:t>
            </a:r>
          </a:p>
          <a:p>
            <a:pPr eaLnBrk="1" hangingPunct="1">
              <a:lnSpc>
                <a:spcPct val="80000"/>
              </a:lnSpc>
              <a:buFontTx/>
              <a:buNone/>
              <a:defRPr/>
            </a:pPr>
            <a:r>
              <a:rPr lang="en-US" sz="1800" dirty="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slow"/>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title"/>
          </p:nvPr>
        </p:nvSpPr>
        <p:spPr>
          <a:xfrm>
            <a:off x="115888" y="862013"/>
            <a:ext cx="8418512" cy="993775"/>
          </a:xfrm>
        </p:spPr>
        <p:txBody>
          <a:bodyPr/>
          <a:lstStyle/>
          <a:p>
            <a:pPr eaLnBrk="1" hangingPunct="1">
              <a:defRPr/>
            </a:pPr>
            <a:r>
              <a:rPr lang="en-US" sz="2800" b="1" dirty="0" smtClean="0">
                <a:solidFill>
                  <a:schemeClr val="accent4"/>
                </a:solidFill>
              </a:rPr>
              <a:t>    </a:t>
            </a:r>
            <a:r>
              <a:rPr lang="id-ID" sz="3200" b="1" dirty="0" smtClean="0">
                <a:solidFill>
                  <a:srgbClr val="C00000"/>
                </a:solidFill>
              </a:rPr>
              <a:t>GENERAL CONDITIONS OF CONTRACT</a:t>
            </a:r>
            <a:r>
              <a:rPr lang="id-ID" sz="3200" b="1" dirty="0" smtClean="0">
                <a:solidFill>
                  <a:schemeClr val="accent4"/>
                </a:solidFill>
              </a:rPr>
              <a:t/>
            </a:r>
            <a:br>
              <a:rPr lang="id-ID" sz="3200" b="1" dirty="0" smtClean="0">
                <a:solidFill>
                  <a:schemeClr val="accent4"/>
                </a:solidFill>
              </a:rPr>
            </a:br>
            <a:r>
              <a:rPr lang="id-ID" sz="2800" b="1" i="1" dirty="0" smtClean="0">
                <a:solidFill>
                  <a:schemeClr val="accent4"/>
                </a:solidFill>
              </a:rPr>
              <a:t>   </a:t>
            </a:r>
            <a:r>
              <a:rPr lang="id-ID" sz="2800" i="1" dirty="0" smtClean="0">
                <a:solidFill>
                  <a:schemeClr val="accent4"/>
                </a:solidFill>
              </a:rPr>
              <a:t>(FIDIC 1987 EDISI IV REPRINTED 1992)</a:t>
            </a:r>
            <a:endParaRPr lang="en-US" sz="2800" i="1" dirty="0" smtClean="0">
              <a:solidFill>
                <a:schemeClr val="accent4"/>
              </a:solidFill>
            </a:endParaRPr>
          </a:p>
        </p:txBody>
      </p:sp>
      <p:sp>
        <p:nvSpPr>
          <p:cNvPr id="56323" name="Rectangle 8"/>
          <p:cNvSpPr>
            <a:spLocks noGrp="1" noChangeArrowheads="1"/>
          </p:cNvSpPr>
          <p:nvPr>
            <p:ph idx="1"/>
          </p:nvPr>
        </p:nvSpPr>
        <p:spPr>
          <a:xfrm>
            <a:off x="990600" y="1981200"/>
            <a:ext cx="7670800" cy="3916363"/>
          </a:xfrm>
        </p:spPr>
        <p:txBody>
          <a:bodyPr/>
          <a:lstStyle/>
          <a:p>
            <a:pPr marL="0" indent="0" eaLnBrk="1" hangingPunct="1">
              <a:lnSpc>
                <a:spcPct val="90000"/>
              </a:lnSpc>
              <a:buFontTx/>
              <a:buNone/>
              <a:defRPr/>
            </a:pPr>
            <a:r>
              <a:rPr lang="id-ID" sz="2400" b="1" dirty="0" smtClean="0"/>
              <a:t>BEBERAPA BUTIR – BUTIR PENTING : </a:t>
            </a:r>
          </a:p>
          <a:p>
            <a:pPr marL="457200" indent="-457200" eaLnBrk="1" hangingPunct="1">
              <a:lnSpc>
                <a:spcPct val="90000"/>
              </a:lnSpc>
              <a:buFontTx/>
              <a:buAutoNum type="alphaUcPeriod"/>
              <a:defRPr/>
            </a:pPr>
            <a:r>
              <a:rPr lang="id-ID" sz="2400" dirty="0" smtClean="0"/>
              <a:t> </a:t>
            </a:r>
            <a:r>
              <a:rPr lang="id-ID" sz="2000" dirty="0" smtClean="0"/>
              <a:t>PRIORITY OF CONTRACT DOCUMENT</a:t>
            </a:r>
            <a:r>
              <a:rPr lang="en-US" sz="2000" dirty="0" smtClean="0"/>
              <a:t> </a:t>
            </a:r>
          </a:p>
          <a:p>
            <a:pPr marL="457200" indent="-457200" eaLnBrk="1" hangingPunct="1">
              <a:lnSpc>
                <a:spcPct val="90000"/>
              </a:lnSpc>
              <a:buFontTx/>
              <a:buNone/>
              <a:defRPr/>
            </a:pPr>
            <a:r>
              <a:rPr lang="en-US" sz="2000" dirty="0" smtClean="0"/>
              <a:t>       </a:t>
            </a:r>
            <a:r>
              <a:rPr lang="en-US" sz="2000" b="1" dirty="0" smtClean="0"/>
              <a:t>(HIRARKI DOK KONTRAK) - </a:t>
            </a:r>
            <a:r>
              <a:rPr lang="id-ID" sz="2000" b="1" dirty="0" smtClean="0"/>
              <a:t>(BUTIR 5.2)</a:t>
            </a:r>
            <a:endParaRPr lang="en-US" sz="2000" b="1" dirty="0" smtClean="0"/>
          </a:p>
          <a:p>
            <a:pPr marL="0" indent="0" eaLnBrk="1" hangingPunct="1">
              <a:lnSpc>
                <a:spcPct val="90000"/>
              </a:lnSpc>
              <a:buFontTx/>
              <a:buNone/>
              <a:defRPr/>
            </a:pPr>
            <a:r>
              <a:rPr lang="id-ID" sz="2000" dirty="0"/>
              <a:t>B</a:t>
            </a:r>
            <a:r>
              <a:rPr lang="id-ID" sz="2000" dirty="0" smtClean="0"/>
              <a:t>.    PERIOD OF VALIDITY OF PERFORMANCE SECURITY</a:t>
            </a:r>
          </a:p>
          <a:p>
            <a:pPr marL="0" indent="0" eaLnBrk="1" hangingPunct="1">
              <a:lnSpc>
                <a:spcPct val="90000"/>
              </a:lnSpc>
              <a:buFontTx/>
              <a:buNone/>
              <a:defRPr/>
            </a:pPr>
            <a:r>
              <a:rPr lang="id-ID" sz="2000" dirty="0"/>
              <a:t> </a:t>
            </a:r>
            <a:r>
              <a:rPr lang="id-ID" sz="2000" dirty="0" smtClean="0"/>
              <a:t>      </a:t>
            </a:r>
            <a:r>
              <a:rPr lang="en-US" sz="2000" b="1" dirty="0" smtClean="0"/>
              <a:t>MASA LAKU JAMINAN PELAKSANAAN - </a:t>
            </a:r>
            <a:r>
              <a:rPr lang="id-ID" sz="2000" b="1" dirty="0" smtClean="0"/>
              <a:t>(BUTIR 10.2)</a:t>
            </a:r>
            <a:endParaRPr lang="en-US" sz="2000" b="1" dirty="0" smtClean="0"/>
          </a:p>
          <a:p>
            <a:pPr marL="457200" indent="-457200" eaLnBrk="1" hangingPunct="1">
              <a:lnSpc>
                <a:spcPct val="90000"/>
              </a:lnSpc>
              <a:buFontTx/>
              <a:buAutoNum type="alphaUcPeriod" startAt="3"/>
              <a:defRPr/>
            </a:pPr>
            <a:r>
              <a:rPr lang="id-ID" sz="2000" dirty="0" smtClean="0">
                <a:solidFill>
                  <a:schemeClr val="accent4"/>
                </a:solidFill>
              </a:rPr>
              <a:t> THIRD PARTY INSURANCE  </a:t>
            </a:r>
          </a:p>
          <a:p>
            <a:pPr marL="0" indent="0" eaLnBrk="1" hangingPunct="1">
              <a:lnSpc>
                <a:spcPct val="90000"/>
              </a:lnSpc>
              <a:buFontTx/>
              <a:buNone/>
              <a:defRPr/>
            </a:pPr>
            <a:r>
              <a:rPr lang="id-ID" sz="2000" b="1" dirty="0">
                <a:solidFill>
                  <a:schemeClr val="accent4"/>
                </a:solidFill>
              </a:rPr>
              <a:t> </a:t>
            </a:r>
            <a:r>
              <a:rPr lang="id-ID" sz="2000" b="1" dirty="0" smtClean="0">
                <a:solidFill>
                  <a:schemeClr val="accent4"/>
                </a:solidFill>
              </a:rPr>
              <a:t>      </a:t>
            </a:r>
            <a:r>
              <a:rPr lang="en-US" sz="2000" b="1" dirty="0" smtClean="0">
                <a:solidFill>
                  <a:schemeClr val="accent4"/>
                </a:solidFill>
              </a:rPr>
              <a:t>(ASURANSI PIHAK KETIGA ) - </a:t>
            </a:r>
            <a:r>
              <a:rPr lang="id-ID" sz="2000" b="1" dirty="0" smtClean="0">
                <a:solidFill>
                  <a:schemeClr val="accent4"/>
                </a:solidFill>
              </a:rPr>
              <a:t>(BUTIR 23.1)</a:t>
            </a:r>
          </a:p>
          <a:p>
            <a:pPr marL="457200" indent="-457200" eaLnBrk="1" hangingPunct="1">
              <a:lnSpc>
                <a:spcPct val="90000"/>
              </a:lnSpc>
              <a:buFontTx/>
              <a:buAutoNum type="alphaUcPeriod" startAt="4"/>
              <a:defRPr/>
            </a:pPr>
            <a:r>
              <a:rPr lang="id-ID" sz="2000" dirty="0" smtClean="0">
                <a:solidFill>
                  <a:schemeClr val="accent4"/>
                </a:solidFill>
              </a:rPr>
              <a:t> MINIMUM AMOUNT OF INSURANCE</a:t>
            </a:r>
          </a:p>
          <a:p>
            <a:pPr marL="0" indent="0" eaLnBrk="1" hangingPunct="1">
              <a:lnSpc>
                <a:spcPct val="90000"/>
              </a:lnSpc>
              <a:buFontTx/>
              <a:buNone/>
              <a:defRPr/>
            </a:pPr>
            <a:r>
              <a:rPr lang="id-ID" sz="2000" b="1" dirty="0">
                <a:solidFill>
                  <a:schemeClr val="accent4"/>
                </a:solidFill>
              </a:rPr>
              <a:t> </a:t>
            </a:r>
            <a:r>
              <a:rPr lang="id-ID" sz="2000" b="1" dirty="0" smtClean="0">
                <a:solidFill>
                  <a:schemeClr val="accent4"/>
                </a:solidFill>
              </a:rPr>
              <a:t>      </a:t>
            </a:r>
            <a:r>
              <a:rPr lang="en-US" sz="2000" b="1" dirty="0" smtClean="0">
                <a:solidFill>
                  <a:schemeClr val="accent4"/>
                </a:solidFill>
              </a:rPr>
              <a:t>(NILAI MINIMUM ASURANSI) - </a:t>
            </a:r>
            <a:r>
              <a:rPr lang="id-ID" sz="2000" b="1" dirty="0" smtClean="0">
                <a:solidFill>
                  <a:schemeClr val="accent4"/>
                </a:solidFill>
              </a:rPr>
              <a:t>(BUTIR 23.2)</a:t>
            </a:r>
            <a:endParaRPr lang="en-US" sz="2000" b="1" dirty="0" smtClean="0">
              <a:solidFill>
                <a:schemeClr val="accent4"/>
              </a:solidFill>
            </a:endParaRPr>
          </a:p>
          <a:p>
            <a:pPr marL="0" indent="0" eaLnBrk="1" hangingPunct="1">
              <a:lnSpc>
                <a:spcPct val="90000"/>
              </a:lnSpc>
              <a:buFontTx/>
              <a:buNone/>
              <a:defRPr/>
            </a:pPr>
            <a:r>
              <a:rPr lang="id-ID" sz="2000" dirty="0" smtClean="0">
                <a:solidFill>
                  <a:schemeClr val="accent4"/>
                </a:solidFill>
              </a:rPr>
              <a:t>E.    LIQUIDATED DAMAGES FOR DELAY</a:t>
            </a:r>
          </a:p>
          <a:p>
            <a:pPr marL="0" indent="0" eaLnBrk="1" hangingPunct="1">
              <a:lnSpc>
                <a:spcPct val="90000"/>
              </a:lnSpc>
              <a:buFontTx/>
              <a:buNone/>
              <a:defRPr/>
            </a:pPr>
            <a:r>
              <a:rPr lang="id-ID" sz="2000" dirty="0">
                <a:solidFill>
                  <a:schemeClr val="accent4"/>
                </a:solidFill>
              </a:rPr>
              <a:t> </a:t>
            </a:r>
            <a:r>
              <a:rPr lang="id-ID" sz="2000" dirty="0" smtClean="0">
                <a:solidFill>
                  <a:schemeClr val="accent4"/>
                </a:solidFill>
              </a:rPr>
              <a:t>      </a:t>
            </a:r>
            <a:r>
              <a:rPr lang="en-US" sz="2000" b="1" dirty="0" smtClean="0">
                <a:solidFill>
                  <a:schemeClr val="accent4"/>
                </a:solidFill>
              </a:rPr>
              <a:t>(DENDA MAKSIMAL KETERLAMBATAN) - </a:t>
            </a:r>
            <a:r>
              <a:rPr lang="id-ID" sz="2000" b="1" dirty="0" smtClean="0">
                <a:solidFill>
                  <a:schemeClr val="accent4"/>
                </a:solidFill>
              </a:rPr>
              <a:t>(BUTIR 47.1)</a:t>
            </a:r>
          </a:p>
          <a:p>
            <a:pPr marL="0" indent="0" eaLnBrk="1" hangingPunct="1">
              <a:lnSpc>
                <a:spcPct val="90000"/>
              </a:lnSpc>
              <a:buFontTx/>
              <a:buNone/>
              <a:defRPr/>
            </a:pPr>
            <a:endParaRPr lang="id-ID" sz="2000" b="1" dirty="0" smtClean="0">
              <a:solidFill>
                <a:schemeClr val="accent4"/>
              </a:solidFill>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title"/>
          </p:nvPr>
        </p:nvSpPr>
        <p:spPr>
          <a:xfrm>
            <a:off x="152400" y="914400"/>
            <a:ext cx="8418513" cy="993775"/>
          </a:xfrm>
        </p:spPr>
        <p:txBody>
          <a:bodyPr/>
          <a:lstStyle/>
          <a:p>
            <a:pPr eaLnBrk="1" hangingPunct="1">
              <a:defRPr/>
            </a:pPr>
            <a:r>
              <a:rPr lang="en-US" sz="2800" b="1" dirty="0" smtClean="0">
                <a:solidFill>
                  <a:schemeClr val="accent4"/>
                </a:solidFill>
              </a:rPr>
              <a:t>    </a:t>
            </a:r>
            <a:r>
              <a:rPr lang="id-ID" sz="3200" b="1" dirty="0" smtClean="0">
                <a:solidFill>
                  <a:srgbClr val="C00000"/>
                </a:solidFill>
              </a:rPr>
              <a:t>GENERAL CONDITIONS OF CONTRACT</a:t>
            </a:r>
            <a:r>
              <a:rPr lang="id-ID" sz="3200" b="1" dirty="0" smtClean="0">
                <a:solidFill>
                  <a:schemeClr val="accent4"/>
                </a:solidFill>
              </a:rPr>
              <a:t/>
            </a:r>
            <a:br>
              <a:rPr lang="id-ID" sz="3200" b="1" dirty="0" smtClean="0">
                <a:solidFill>
                  <a:schemeClr val="accent4"/>
                </a:solidFill>
              </a:rPr>
            </a:br>
            <a:r>
              <a:rPr lang="id-ID" sz="2800" b="1" i="1" dirty="0" smtClean="0">
                <a:solidFill>
                  <a:schemeClr val="accent4"/>
                </a:solidFill>
              </a:rPr>
              <a:t>   </a:t>
            </a:r>
            <a:r>
              <a:rPr lang="id-ID" sz="2800" i="1" dirty="0" smtClean="0">
                <a:solidFill>
                  <a:schemeClr val="accent4"/>
                </a:solidFill>
              </a:rPr>
              <a:t>(FIDIC 1987 EDISI IV REPRINTED 1992)</a:t>
            </a:r>
            <a:endParaRPr lang="en-US" sz="2800" i="1" dirty="0" smtClean="0">
              <a:solidFill>
                <a:schemeClr val="accent4"/>
              </a:solidFill>
            </a:endParaRPr>
          </a:p>
        </p:txBody>
      </p:sp>
      <p:sp>
        <p:nvSpPr>
          <p:cNvPr id="56323" name="Rectangle 8"/>
          <p:cNvSpPr>
            <a:spLocks noGrp="1" noChangeArrowheads="1"/>
          </p:cNvSpPr>
          <p:nvPr>
            <p:ph idx="1"/>
          </p:nvPr>
        </p:nvSpPr>
        <p:spPr>
          <a:xfrm>
            <a:off x="1106488" y="2095500"/>
            <a:ext cx="7059612" cy="3884613"/>
          </a:xfrm>
        </p:spPr>
        <p:txBody>
          <a:bodyPr/>
          <a:lstStyle/>
          <a:p>
            <a:pPr marL="0" indent="0" eaLnBrk="1" hangingPunct="1">
              <a:lnSpc>
                <a:spcPct val="90000"/>
              </a:lnSpc>
              <a:buFontTx/>
              <a:buNone/>
              <a:defRPr/>
            </a:pPr>
            <a:r>
              <a:rPr lang="id-ID" sz="2400" b="1" dirty="0" smtClean="0"/>
              <a:t>BEBERAPA BUTIR – BUTIR PENTING : </a:t>
            </a:r>
          </a:p>
          <a:p>
            <a:pPr marL="0" indent="0" eaLnBrk="1" hangingPunct="1">
              <a:lnSpc>
                <a:spcPct val="90000"/>
              </a:lnSpc>
              <a:buFontTx/>
              <a:buNone/>
              <a:defRPr/>
            </a:pPr>
            <a:r>
              <a:rPr lang="id-ID" sz="2400" dirty="0"/>
              <a:t>F</a:t>
            </a:r>
            <a:r>
              <a:rPr lang="id-ID" sz="2400" dirty="0" smtClean="0"/>
              <a:t>.   TAKING OVER SERTIFICATE </a:t>
            </a:r>
          </a:p>
          <a:p>
            <a:pPr marL="0" indent="0" eaLnBrk="1" hangingPunct="1">
              <a:lnSpc>
                <a:spcPct val="90000"/>
              </a:lnSpc>
              <a:buFontTx/>
              <a:buNone/>
              <a:defRPr/>
            </a:pPr>
            <a:r>
              <a:rPr lang="id-ID" sz="2400" dirty="0"/>
              <a:t> </a:t>
            </a:r>
            <a:r>
              <a:rPr lang="id-ID" sz="2400" dirty="0" smtClean="0"/>
              <a:t>     (BUTIR 48.1)</a:t>
            </a:r>
          </a:p>
          <a:p>
            <a:pPr marL="0" indent="0" eaLnBrk="1" hangingPunct="1">
              <a:lnSpc>
                <a:spcPct val="90000"/>
              </a:lnSpc>
              <a:buFontTx/>
              <a:buNone/>
              <a:defRPr/>
            </a:pPr>
            <a:r>
              <a:rPr lang="id-ID" sz="2400" dirty="0">
                <a:solidFill>
                  <a:schemeClr val="accent4"/>
                </a:solidFill>
              </a:rPr>
              <a:t>G</a:t>
            </a:r>
            <a:r>
              <a:rPr lang="id-ID" sz="2400" dirty="0" smtClean="0">
                <a:solidFill>
                  <a:schemeClr val="accent4"/>
                </a:solidFill>
              </a:rPr>
              <a:t>.   VARIATIONS EXCEEDING 15%</a:t>
            </a:r>
          </a:p>
          <a:p>
            <a:pPr marL="0" indent="0" eaLnBrk="1" hangingPunct="1">
              <a:lnSpc>
                <a:spcPct val="90000"/>
              </a:lnSpc>
              <a:buFontTx/>
              <a:buNone/>
              <a:defRPr/>
            </a:pPr>
            <a:r>
              <a:rPr lang="id-ID" sz="2400" dirty="0">
                <a:solidFill>
                  <a:schemeClr val="accent4"/>
                </a:solidFill>
              </a:rPr>
              <a:t> </a:t>
            </a:r>
            <a:r>
              <a:rPr lang="id-ID" sz="2400" dirty="0" smtClean="0">
                <a:solidFill>
                  <a:schemeClr val="accent4"/>
                </a:solidFill>
              </a:rPr>
              <a:t>     (BUTIR 52.3)</a:t>
            </a:r>
          </a:p>
          <a:p>
            <a:pPr marL="0" indent="0" eaLnBrk="1" hangingPunct="1">
              <a:lnSpc>
                <a:spcPct val="90000"/>
              </a:lnSpc>
              <a:buFontTx/>
              <a:buNone/>
              <a:defRPr/>
            </a:pPr>
            <a:r>
              <a:rPr lang="id-ID" sz="2400" dirty="0">
                <a:solidFill>
                  <a:schemeClr val="accent4"/>
                </a:solidFill>
              </a:rPr>
              <a:t>H</a:t>
            </a:r>
            <a:r>
              <a:rPr lang="id-ID" sz="2400" dirty="0" smtClean="0">
                <a:solidFill>
                  <a:schemeClr val="accent4"/>
                </a:solidFill>
              </a:rPr>
              <a:t>.   DEFECT LIABILITY CERTIFICATE </a:t>
            </a:r>
          </a:p>
          <a:p>
            <a:pPr marL="0" indent="0" eaLnBrk="1" hangingPunct="1">
              <a:lnSpc>
                <a:spcPct val="90000"/>
              </a:lnSpc>
              <a:buFontTx/>
              <a:buNone/>
              <a:defRPr/>
            </a:pPr>
            <a:r>
              <a:rPr lang="id-ID" sz="2400" dirty="0">
                <a:solidFill>
                  <a:schemeClr val="accent4"/>
                </a:solidFill>
              </a:rPr>
              <a:t> </a:t>
            </a:r>
            <a:r>
              <a:rPr lang="id-ID" sz="2400" dirty="0" smtClean="0">
                <a:solidFill>
                  <a:schemeClr val="accent4"/>
                </a:solidFill>
              </a:rPr>
              <a:t>     (BUTIR 62.1) </a:t>
            </a:r>
          </a:p>
          <a:p>
            <a:pPr marL="0" indent="0" eaLnBrk="1" hangingPunct="1">
              <a:lnSpc>
                <a:spcPct val="90000"/>
              </a:lnSpc>
              <a:buFontTx/>
              <a:buNone/>
              <a:defRPr/>
            </a:pPr>
            <a:r>
              <a:rPr lang="id-ID" sz="2400" dirty="0">
                <a:solidFill>
                  <a:schemeClr val="accent4"/>
                </a:solidFill>
              </a:rPr>
              <a:t>I</a:t>
            </a:r>
            <a:r>
              <a:rPr lang="id-ID" sz="2400" dirty="0" smtClean="0">
                <a:solidFill>
                  <a:schemeClr val="accent4"/>
                </a:solidFill>
              </a:rPr>
              <a:t>.    SETTLEMENT OF DISPUTES</a:t>
            </a:r>
          </a:p>
          <a:p>
            <a:pPr marL="0" indent="0" eaLnBrk="1" hangingPunct="1">
              <a:lnSpc>
                <a:spcPct val="90000"/>
              </a:lnSpc>
              <a:buFontTx/>
              <a:buNone/>
              <a:defRPr/>
            </a:pPr>
            <a:r>
              <a:rPr lang="id-ID" sz="2400" dirty="0">
                <a:solidFill>
                  <a:schemeClr val="accent4"/>
                </a:solidFill>
              </a:rPr>
              <a:t> </a:t>
            </a:r>
            <a:r>
              <a:rPr lang="id-ID" sz="2400" dirty="0" smtClean="0">
                <a:solidFill>
                  <a:schemeClr val="accent4"/>
                </a:solidFill>
              </a:rPr>
              <a:t>     (BUTIR 67)</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title"/>
          </p:nvPr>
        </p:nvSpPr>
        <p:spPr>
          <a:xfrm>
            <a:off x="228600" y="838200"/>
            <a:ext cx="8420100" cy="993775"/>
          </a:xfrm>
        </p:spPr>
        <p:txBody>
          <a:bodyPr/>
          <a:lstStyle/>
          <a:p>
            <a:pPr eaLnBrk="1" hangingPunct="1">
              <a:defRPr/>
            </a:pPr>
            <a:r>
              <a:rPr lang="en-US" sz="3200" b="1" dirty="0" smtClean="0">
                <a:solidFill>
                  <a:srgbClr val="C00000"/>
                </a:solidFill>
              </a:rPr>
              <a:t>GENERAL</a:t>
            </a:r>
            <a:r>
              <a:rPr lang="en-US" sz="2800" b="1" dirty="0" smtClean="0">
                <a:solidFill>
                  <a:srgbClr val="C00000"/>
                </a:solidFill>
              </a:rPr>
              <a:t> </a:t>
            </a:r>
            <a:r>
              <a:rPr lang="id-ID" sz="3200" b="1" dirty="0" smtClean="0">
                <a:solidFill>
                  <a:srgbClr val="C00000"/>
                </a:solidFill>
              </a:rPr>
              <a:t>CONDITIONS</a:t>
            </a:r>
            <a:r>
              <a:rPr lang="en-US" sz="3200" b="1" dirty="0" smtClean="0">
                <a:solidFill>
                  <a:srgbClr val="C00000"/>
                </a:solidFill>
              </a:rPr>
              <a:t> </a:t>
            </a:r>
            <a:r>
              <a:rPr lang="id-ID" sz="3200" b="1" dirty="0" smtClean="0">
                <a:solidFill>
                  <a:srgbClr val="C00000"/>
                </a:solidFill>
              </a:rPr>
              <a:t> OF </a:t>
            </a:r>
            <a:r>
              <a:rPr lang="en-US" sz="3200" b="1" dirty="0" smtClean="0">
                <a:solidFill>
                  <a:srgbClr val="C00000"/>
                </a:solidFill>
              </a:rPr>
              <a:t> </a:t>
            </a:r>
            <a:r>
              <a:rPr lang="id-ID" sz="3200" b="1" dirty="0" smtClean="0">
                <a:solidFill>
                  <a:srgbClr val="C00000"/>
                </a:solidFill>
              </a:rPr>
              <a:t>PARTICULAR APPLICATION</a:t>
            </a:r>
            <a:br>
              <a:rPr lang="id-ID" sz="3200" b="1" dirty="0" smtClean="0">
                <a:solidFill>
                  <a:srgbClr val="C00000"/>
                </a:solidFill>
              </a:rPr>
            </a:br>
            <a:r>
              <a:rPr lang="id-ID" sz="2800" b="1" i="1" dirty="0" smtClean="0">
                <a:solidFill>
                  <a:schemeClr val="accent4"/>
                </a:solidFill>
              </a:rPr>
              <a:t>   </a:t>
            </a:r>
            <a:endParaRPr lang="en-US" sz="2800" i="1" dirty="0" smtClean="0">
              <a:solidFill>
                <a:schemeClr val="accent4"/>
              </a:solidFill>
            </a:endParaRPr>
          </a:p>
        </p:txBody>
      </p:sp>
      <p:sp>
        <p:nvSpPr>
          <p:cNvPr id="56323" name="Rectangle 8"/>
          <p:cNvSpPr>
            <a:spLocks noGrp="1" noChangeArrowheads="1"/>
          </p:cNvSpPr>
          <p:nvPr>
            <p:ph idx="1"/>
          </p:nvPr>
        </p:nvSpPr>
        <p:spPr>
          <a:xfrm>
            <a:off x="914400" y="1828800"/>
            <a:ext cx="7670800" cy="3916363"/>
          </a:xfrm>
        </p:spPr>
        <p:txBody>
          <a:bodyPr/>
          <a:lstStyle/>
          <a:p>
            <a:pPr marL="0" indent="0" eaLnBrk="1" hangingPunct="1">
              <a:lnSpc>
                <a:spcPct val="90000"/>
              </a:lnSpc>
              <a:buFontTx/>
              <a:buNone/>
              <a:defRPr/>
            </a:pPr>
            <a:r>
              <a:rPr lang="id-ID" sz="2400" dirty="0" smtClean="0"/>
              <a:t>PERUBAHAN ATAU TAMBAHAN KETENTUAN YANG DITETAPKAN DALAM GCC (FIDIC) </a:t>
            </a:r>
            <a:r>
              <a:rPr lang="id-ID" sz="2400" b="1" dirty="0" smtClean="0"/>
              <a:t>DITUANGKAN DALAM COPA.</a:t>
            </a:r>
          </a:p>
          <a:p>
            <a:pPr marL="0" indent="0" eaLnBrk="1" hangingPunct="1">
              <a:lnSpc>
                <a:spcPct val="90000"/>
              </a:lnSpc>
              <a:buFontTx/>
              <a:buNone/>
              <a:defRPr/>
            </a:pPr>
            <a:r>
              <a:rPr lang="id-ID" sz="2400" b="1" dirty="0" smtClean="0"/>
              <a:t>CONTOH BEBERAPA KETENTUAN MISALNYA : </a:t>
            </a:r>
          </a:p>
          <a:p>
            <a:pPr marL="457200" indent="-457200" eaLnBrk="1" hangingPunct="1">
              <a:lnSpc>
                <a:spcPct val="90000"/>
              </a:lnSpc>
              <a:buFontTx/>
              <a:buAutoNum type="alphaUcPeriod"/>
              <a:defRPr/>
            </a:pPr>
            <a:r>
              <a:rPr lang="id-ID" sz="2400" dirty="0" smtClean="0"/>
              <a:t>DILARANG MENGSUBKAN PEKERJAAN UTAMA, KECUALI KEPADA KONTRAKTOR SPESIALIS.</a:t>
            </a:r>
            <a:endParaRPr lang="en-US" sz="2000" dirty="0" smtClean="0"/>
          </a:p>
          <a:p>
            <a:pPr marL="457200" indent="-457200" eaLnBrk="1" hangingPunct="1">
              <a:lnSpc>
                <a:spcPct val="90000"/>
              </a:lnSpc>
              <a:buFontTx/>
              <a:buAutoNum type="alphaUcPeriod" startAt="2"/>
              <a:defRPr/>
            </a:pPr>
            <a:r>
              <a:rPr lang="id-ID" sz="2400" dirty="0" smtClean="0"/>
              <a:t>PERUBAHAN VOLUME PEKERJAAN MELEBIHI 25%</a:t>
            </a:r>
          </a:p>
          <a:p>
            <a:pPr marL="0" indent="0" eaLnBrk="1" hangingPunct="1">
              <a:lnSpc>
                <a:spcPct val="90000"/>
              </a:lnSpc>
              <a:buFontTx/>
              <a:buNone/>
              <a:defRPr/>
            </a:pPr>
            <a:r>
              <a:rPr lang="id-ID" sz="2400" dirty="0"/>
              <a:t> </a:t>
            </a:r>
            <a:r>
              <a:rPr lang="id-ID" sz="2400" dirty="0" smtClean="0"/>
              <a:t>    DARI KONTRAK AWAL</a:t>
            </a:r>
          </a:p>
          <a:p>
            <a:pPr marL="457200" indent="-457200" eaLnBrk="1" hangingPunct="1">
              <a:lnSpc>
                <a:spcPct val="90000"/>
              </a:lnSpc>
              <a:buFontTx/>
              <a:buAutoNum type="alphaUcPeriod" startAt="3"/>
              <a:defRPr/>
            </a:pPr>
            <a:r>
              <a:rPr lang="id-ID" sz="2400" dirty="0" smtClean="0"/>
              <a:t>KETENTUAN TENTANG ASURANSI KEGAGALAN </a:t>
            </a:r>
          </a:p>
          <a:p>
            <a:pPr marL="0" indent="0" eaLnBrk="1" hangingPunct="1">
              <a:lnSpc>
                <a:spcPct val="90000"/>
              </a:lnSpc>
              <a:buFontTx/>
              <a:buNone/>
              <a:defRPr/>
            </a:pPr>
            <a:r>
              <a:rPr lang="id-ID" sz="2400" dirty="0"/>
              <a:t> </a:t>
            </a:r>
            <a:r>
              <a:rPr lang="id-ID" sz="2400" dirty="0" smtClean="0"/>
              <a:t>    BANGUNAN </a:t>
            </a:r>
          </a:p>
          <a:p>
            <a:pPr marL="0" indent="0" eaLnBrk="1" hangingPunct="1">
              <a:lnSpc>
                <a:spcPct val="90000"/>
              </a:lnSpc>
              <a:buFontTx/>
              <a:buNone/>
              <a:defRPr/>
            </a:pPr>
            <a:r>
              <a:rPr lang="id-ID" sz="2400" dirty="0" smtClean="0"/>
              <a:t>D.  TATA CARA PERHITUNGAN ESKALASI, DLL.</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381000" y="1295400"/>
            <a:ext cx="8229600" cy="3733800"/>
          </a:xfrm>
        </p:spPr>
        <p:txBody>
          <a:bodyPr/>
          <a:lstStyle/>
          <a:p>
            <a:pPr eaLnBrk="1" hangingPunct="1">
              <a:defRPr/>
            </a:pPr>
            <a:r>
              <a:rPr lang="en-US" sz="5400" b="1" dirty="0" err="1" smtClean="0">
                <a:solidFill>
                  <a:srgbClr val="FFFF00"/>
                </a:solidFill>
              </a:rPr>
              <a:t>Penyesuaian</a:t>
            </a:r>
            <a:r>
              <a:rPr lang="en-US" sz="5400" b="1" dirty="0" smtClean="0">
                <a:solidFill>
                  <a:srgbClr val="FFFF00"/>
                </a:solidFill>
              </a:rPr>
              <a:t> </a:t>
            </a:r>
            <a:r>
              <a:rPr lang="en-US" sz="5400" b="1" dirty="0" err="1" smtClean="0">
                <a:solidFill>
                  <a:srgbClr val="FFFF00"/>
                </a:solidFill>
              </a:rPr>
              <a:t>harga</a:t>
            </a:r>
            <a:r>
              <a:rPr lang="en-US" sz="5400" b="1" dirty="0" smtClean="0">
                <a:solidFill>
                  <a:srgbClr val="FFFF00"/>
                </a:solidFill>
              </a:rPr>
              <a:t> </a:t>
            </a:r>
            <a:br>
              <a:rPr lang="en-US" sz="5400" b="1" dirty="0" smtClean="0">
                <a:solidFill>
                  <a:srgbClr val="FFFF00"/>
                </a:solidFill>
              </a:rPr>
            </a:br>
            <a:r>
              <a:rPr lang="en-US" sz="5400" b="1" dirty="0" err="1" smtClean="0">
                <a:solidFill>
                  <a:srgbClr val="FFFF00"/>
                </a:solidFill>
              </a:rPr>
              <a:t>akibat</a:t>
            </a:r>
            <a:r>
              <a:rPr lang="en-US" sz="5400" b="1" dirty="0" smtClean="0">
                <a:solidFill>
                  <a:srgbClr val="FFFF00"/>
                </a:solidFill>
              </a:rPr>
              <a:t>  </a:t>
            </a:r>
            <a:r>
              <a:rPr lang="en-US" sz="5400" b="1" dirty="0" err="1" smtClean="0">
                <a:solidFill>
                  <a:srgbClr val="FFFF00"/>
                </a:solidFill>
              </a:rPr>
              <a:t>Eskalasi</a:t>
            </a:r>
            <a:endParaRPr lang="en-US" sz="5400" b="1" dirty="0" smtClean="0">
              <a:solidFill>
                <a:srgbClr val="FFFF00"/>
              </a:solidFill>
            </a:endParaRP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04800" y="609600"/>
            <a:ext cx="8229600" cy="1371600"/>
          </a:xfrm>
        </p:spPr>
        <p:txBody>
          <a:bodyPr/>
          <a:lstStyle/>
          <a:p>
            <a:pPr eaLnBrk="1" hangingPunct="1"/>
            <a:r>
              <a:rPr lang="en-US" sz="2800" b="1" smtClean="0"/>
              <a:t/>
            </a:r>
            <a:br>
              <a:rPr lang="en-US" sz="2800" b="1" smtClean="0"/>
            </a:br>
            <a:r>
              <a:rPr lang="en-US" sz="3200" b="1" smtClean="0">
                <a:solidFill>
                  <a:srgbClr val="990000"/>
                </a:solidFill>
              </a:rPr>
              <a:t>Penyesuaian </a:t>
            </a:r>
            <a:r>
              <a:rPr lang="id-ID" sz="3200" b="1" smtClean="0">
                <a:solidFill>
                  <a:srgbClr val="990000"/>
                </a:solidFill>
              </a:rPr>
              <a:t>H</a:t>
            </a:r>
            <a:r>
              <a:rPr lang="en-US" sz="3200" b="1" smtClean="0">
                <a:solidFill>
                  <a:srgbClr val="990000"/>
                </a:solidFill>
              </a:rPr>
              <a:t>arga</a:t>
            </a:r>
            <a:r>
              <a:rPr lang="id-ID" sz="3200" b="1" smtClean="0">
                <a:solidFill>
                  <a:srgbClr val="990000"/>
                </a:solidFill>
              </a:rPr>
              <a:t> akibat E</a:t>
            </a:r>
            <a:r>
              <a:rPr lang="en-US" sz="3200" b="1" smtClean="0">
                <a:solidFill>
                  <a:srgbClr val="990000"/>
                </a:solidFill>
              </a:rPr>
              <a:t>skalasi</a:t>
            </a:r>
            <a:r>
              <a:rPr lang="id-ID" sz="3200" b="1" smtClean="0">
                <a:solidFill>
                  <a:srgbClr val="990000"/>
                </a:solidFill>
              </a:rPr>
              <a:t> </a:t>
            </a:r>
            <a:br>
              <a:rPr lang="id-ID" sz="3200" b="1" smtClean="0">
                <a:solidFill>
                  <a:srgbClr val="990000"/>
                </a:solidFill>
              </a:rPr>
            </a:br>
            <a:r>
              <a:rPr lang="id-ID" sz="3200" b="1" smtClean="0">
                <a:solidFill>
                  <a:srgbClr val="990000"/>
                </a:solidFill>
              </a:rPr>
              <a:t>Perpres No.54 tahun 2010, Pasal 92</a:t>
            </a:r>
            <a:br>
              <a:rPr lang="id-ID" sz="3200" b="1" smtClean="0">
                <a:solidFill>
                  <a:srgbClr val="990000"/>
                </a:solidFill>
              </a:rPr>
            </a:br>
            <a:r>
              <a:rPr lang="id-ID" sz="3200" b="1" smtClean="0">
                <a:solidFill>
                  <a:srgbClr val="990000"/>
                </a:solidFill>
              </a:rPr>
              <a:t/>
            </a:r>
            <a:br>
              <a:rPr lang="id-ID" sz="3200" b="1" smtClean="0">
                <a:solidFill>
                  <a:srgbClr val="990000"/>
                </a:solidFill>
              </a:rPr>
            </a:br>
            <a:endParaRPr lang="en-US" sz="3200" b="1" smtClean="0">
              <a:solidFill>
                <a:srgbClr val="990000"/>
              </a:solidFill>
            </a:endParaRPr>
          </a:p>
        </p:txBody>
      </p:sp>
      <p:sp>
        <p:nvSpPr>
          <p:cNvPr id="149507" name="Rectangle 3"/>
          <p:cNvSpPr>
            <a:spLocks noGrp="1" noChangeArrowheads="1"/>
          </p:cNvSpPr>
          <p:nvPr>
            <p:ph idx="1"/>
          </p:nvPr>
        </p:nvSpPr>
        <p:spPr>
          <a:xfrm>
            <a:off x="685800" y="1828800"/>
            <a:ext cx="8229600" cy="4495800"/>
          </a:xfrm>
        </p:spPr>
        <p:txBody>
          <a:bodyPr/>
          <a:lstStyle/>
          <a:p>
            <a:pPr marL="457200" indent="-457200" eaLnBrk="1" hangingPunct="1">
              <a:lnSpc>
                <a:spcPct val="80000"/>
              </a:lnSpc>
              <a:buFontTx/>
              <a:buAutoNum type="arabicPeriod"/>
              <a:defRPr/>
            </a:pPr>
            <a:r>
              <a:rPr lang="en-US" sz="2400" dirty="0" smtClean="0"/>
              <a:t> </a:t>
            </a:r>
            <a:r>
              <a:rPr lang="en-US" sz="2400" dirty="0" err="1" smtClean="0"/>
              <a:t>Eskalasi</a:t>
            </a:r>
            <a:r>
              <a:rPr lang="en-US" sz="2400" dirty="0" smtClean="0"/>
              <a:t> </a:t>
            </a:r>
            <a:r>
              <a:rPr lang="en-US" sz="2400" dirty="0" err="1" smtClean="0"/>
              <a:t>hanya</a:t>
            </a:r>
            <a:r>
              <a:rPr lang="en-US" sz="2400" dirty="0" smtClean="0"/>
              <a:t> </a:t>
            </a:r>
            <a:r>
              <a:rPr lang="id-ID" sz="2400" dirty="0" smtClean="0"/>
              <a:t>diberlakukan </a:t>
            </a:r>
            <a:r>
              <a:rPr lang="en-US" sz="2400" dirty="0" err="1" smtClean="0"/>
              <a:t>untuk</a:t>
            </a:r>
            <a:r>
              <a:rPr lang="en-US" sz="2400" dirty="0" smtClean="0"/>
              <a:t> </a:t>
            </a:r>
            <a:r>
              <a:rPr lang="en-US" sz="2400" dirty="0" err="1" smtClean="0"/>
              <a:t>kontrak</a:t>
            </a:r>
            <a:r>
              <a:rPr lang="id-ID" sz="2400" dirty="0" smtClean="0"/>
              <a:t> tahun </a:t>
            </a:r>
            <a:endParaRPr lang="en-US" sz="2400" dirty="0" smtClean="0"/>
          </a:p>
          <a:p>
            <a:pPr marL="457200" indent="-457200" eaLnBrk="1" hangingPunct="1">
              <a:lnSpc>
                <a:spcPct val="80000"/>
              </a:lnSpc>
              <a:buFontTx/>
              <a:buNone/>
              <a:defRPr/>
            </a:pPr>
            <a:r>
              <a:rPr lang="en-US" sz="2400" dirty="0" smtClean="0"/>
              <a:t>   </a:t>
            </a:r>
            <a:r>
              <a:rPr lang="id-ID" sz="2400" dirty="0" smtClean="0"/>
              <a:t> </a:t>
            </a:r>
            <a:r>
              <a:rPr lang="en-US" sz="2400" dirty="0" smtClean="0"/>
              <a:t>  </a:t>
            </a:r>
            <a:r>
              <a:rPr lang="id-ID" sz="2400" dirty="0" smtClean="0"/>
              <a:t>jamak dengan waktu pelaksanaan</a:t>
            </a:r>
            <a:r>
              <a:rPr lang="en-US" sz="2400" dirty="0" smtClean="0"/>
              <a:t> &gt; 12 </a:t>
            </a:r>
            <a:r>
              <a:rPr lang="en-US" sz="2400" dirty="0" err="1" smtClean="0"/>
              <a:t>bulan</a:t>
            </a:r>
            <a:r>
              <a:rPr lang="id-ID" sz="2400" dirty="0"/>
              <a:t> </a:t>
            </a:r>
            <a:r>
              <a:rPr lang="id-ID" sz="2400" dirty="0" smtClean="0"/>
              <a:t>dan</a:t>
            </a:r>
          </a:p>
          <a:p>
            <a:pPr marL="0" indent="0" eaLnBrk="1" hangingPunct="1">
              <a:lnSpc>
                <a:spcPct val="80000"/>
              </a:lnSpc>
              <a:buFontTx/>
              <a:buNone/>
              <a:defRPr/>
            </a:pPr>
            <a:r>
              <a:rPr lang="id-ID" sz="2400" dirty="0"/>
              <a:t> </a:t>
            </a:r>
            <a:r>
              <a:rPr lang="id-ID" sz="2400" dirty="0" smtClean="0"/>
              <a:t>    </a:t>
            </a:r>
            <a:r>
              <a:rPr lang="en-US" sz="2400" dirty="0" smtClean="0"/>
              <a:t> </a:t>
            </a:r>
            <a:r>
              <a:rPr lang="id-ID" sz="2400" dirty="0" smtClean="0"/>
              <a:t>diberlakukan pada bulan ke 13</a:t>
            </a:r>
          </a:p>
          <a:p>
            <a:pPr marL="0" indent="0" eaLnBrk="1" hangingPunct="1">
              <a:lnSpc>
                <a:spcPct val="80000"/>
              </a:lnSpc>
              <a:buFontTx/>
              <a:buNone/>
              <a:defRPr/>
            </a:pPr>
            <a:r>
              <a:rPr lang="id-ID" sz="2400" dirty="0" smtClean="0"/>
              <a:t>2.  </a:t>
            </a:r>
            <a:r>
              <a:rPr lang="en-US" sz="2400" dirty="0" smtClean="0"/>
              <a:t> </a:t>
            </a:r>
            <a:r>
              <a:rPr lang="id-ID" sz="2400" dirty="0" smtClean="0"/>
              <a:t>Tata cara penyesuaian harga akibat eskalasi harus</a:t>
            </a:r>
          </a:p>
          <a:p>
            <a:pPr marL="0" indent="0" eaLnBrk="1" hangingPunct="1">
              <a:lnSpc>
                <a:spcPct val="80000"/>
              </a:lnSpc>
              <a:buFontTx/>
              <a:buNone/>
              <a:defRPr/>
            </a:pPr>
            <a:r>
              <a:rPr lang="id-ID" sz="2400" dirty="0"/>
              <a:t> </a:t>
            </a:r>
            <a:r>
              <a:rPr lang="id-ID" sz="2400" dirty="0" smtClean="0"/>
              <a:t>     di cantumkan dalam dokumen kontrak.</a:t>
            </a:r>
          </a:p>
          <a:p>
            <a:pPr marL="0" indent="0" eaLnBrk="1" hangingPunct="1">
              <a:lnSpc>
                <a:spcPct val="80000"/>
              </a:lnSpc>
              <a:buFontTx/>
              <a:buNone/>
              <a:defRPr/>
            </a:pPr>
            <a:r>
              <a:rPr lang="id-ID" sz="2400" dirty="0" smtClean="0"/>
              <a:t>3.   Eskalasi tidak diberlakukan untuk kontrak tahun </a:t>
            </a:r>
          </a:p>
          <a:p>
            <a:pPr marL="0" indent="0" eaLnBrk="1" hangingPunct="1">
              <a:lnSpc>
                <a:spcPct val="80000"/>
              </a:lnSpc>
              <a:buFontTx/>
              <a:buNone/>
              <a:defRPr/>
            </a:pPr>
            <a:r>
              <a:rPr lang="id-ID" sz="2400" dirty="0"/>
              <a:t> </a:t>
            </a:r>
            <a:r>
              <a:rPr lang="id-ID" sz="2400" dirty="0" smtClean="0"/>
              <a:t>     tunggal, Sistrim kontrak Lumpsum, dan harga satuan</a:t>
            </a:r>
          </a:p>
          <a:p>
            <a:pPr marL="0" indent="0" eaLnBrk="1" hangingPunct="1">
              <a:lnSpc>
                <a:spcPct val="80000"/>
              </a:lnSpc>
              <a:buFontTx/>
              <a:buNone/>
              <a:defRPr/>
            </a:pPr>
            <a:r>
              <a:rPr lang="id-ID" sz="2400" dirty="0"/>
              <a:t> </a:t>
            </a:r>
            <a:r>
              <a:rPr lang="id-ID" sz="2400" dirty="0" smtClean="0"/>
              <a:t>     yang timpang</a:t>
            </a:r>
            <a:endParaRPr lang="en-US" sz="2400" dirty="0" smtClean="0"/>
          </a:p>
          <a:p>
            <a:pPr marL="457200" indent="-457200" eaLnBrk="1" hangingPunct="1">
              <a:lnSpc>
                <a:spcPct val="80000"/>
              </a:lnSpc>
              <a:buFontTx/>
              <a:buAutoNum type="arabicPeriod" startAt="4"/>
              <a:defRPr/>
            </a:pPr>
            <a:r>
              <a:rPr lang="en-US" sz="2400" dirty="0" err="1" smtClean="0"/>
              <a:t>Eskalasi</a:t>
            </a:r>
            <a:r>
              <a:rPr lang="en-US" sz="2400" dirty="0" smtClean="0"/>
              <a:t> </a:t>
            </a:r>
            <a:r>
              <a:rPr lang="id-ID" sz="2400" dirty="0" smtClean="0"/>
              <a:t>berlaku </a:t>
            </a:r>
            <a:r>
              <a:rPr lang="en-US" sz="2400" dirty="0" err="1" smtClean="0"/>
              <a:t>bagi</a:t>
            </a:r>
            <a:r>
              <a:rPr lang="en-US" sz="2400" dirty="0" smtClean="0"/>
              <a:t> </a:t>
            </a:r>
            <a:r>
              <a:rPr lang="en-US" sz="2400" b="1" dirty="0" err="1" smtClean="0"/>
              <a:t>semua</a:t>
            </a:r>
            <a:r>
              <a:rPr lang="en-US" sz="2400" b="1" dirty="0" smtClean="0"/>
              <a:t> </a:t>
            </a:r>
            <a:r>
              <a:rPr lang="en-US" sz="2400" b="1" dirty="0" err="1" smtClean="0"/>
              <a:t>mata</a:t>
            </a:r>
            <a:r>
              <a:rPr lang="en-US" sz="2400" b="1" dirty="0" smtClean="0"/>
              <a:t> </a:t>
            </a:r>
            <a:r>
              <a:rPr lang="en-US" sz="2400" b="1" dirty="0" err="1" smtClean="0"/>
              <a:t>pembayaran</a:t>
            </a:r>
            <a:r>
              <a:rPr lang="id-ID" sz="2400" b="1" dirty="0" smtClean="0"/>
              <a:t> </a:t>
            </a:r>
          </a:p>
          <a:p>
            <a:pPr marL="457200" indent="-457200" eaLnBrk="1" hangingPunct="1">
              <a:lnSpc>
                <a:spcPct val="80000"/>
              </a:lnSpc>
              <a:buFontTx/>
              <a:buAutoNum type="arabicPeriod" startAt="4"/>
              <a:defRPr/>
            </a:pPr>
            <a:r>
              <a:rPr lang="id-ID" sz="2400" dirty="0" smtClean="0"/>
              <a:t>Eskalasi untuk barang dari luar negeri, menggunakan index penyesuaian harga negara asal barang</a:t>
            </a:r>
            <a:endParaRPr lang="en-US" sz="2400" dirty="0" smtClean="0"/>
          </a:p>
          <a:p>
            <a:pPr eaLnBrk="1" hangingPunct="1">
              <a:lnSpc>
                <a:spcPct val="80000"/>
              </a:lnSpc>
              <a:buFontTx/>
              <a:buNone/>
              <a:defRPr/>
            </a:pPr>
            <a:r>
              <a:rPr lang="en-US" sz="2400" dirty="0" smtClean="0"/>
              <a:t>  </a:t>
            </a:r>
            <a:r>
              <a:rPr lang="id-ID" sz="2400" dirty="0" smtClean="0"/>
              <a:t>     </a:t>
            </a:r>
            <a:endParaRPr lang="en-US" sz="2400" b="1" dirty="0" smtClean="0"/>
          </a:p>
          <a:p>
            <a:pPr eaLnBrk="1" hangingPunct="1">
              <a:lnSpc>
                <a:spcPct val="80000"/>
              </a:lnSpc>
              <a:buFontTx/>
              <a:buNone/>
              <a:defRPr/>
            </a:pPr>
            <a:r>
              <a:rPr lang="en-US" sz="2400" dirty="0" smtClean="0"/>
              <a:t>    </a:t>
            </a:r>
          </a:p>
          <a:p>
            <a:pPr eaLnBrk="1" hangingPunct="1">
              <a:lnSpc>
                <a:spcPct val="80000"/>
              </a:lnSpc>
              <a:buFontTx/>
              <a:buNone/>
              <a:defRPr/>
            </a:pPr>
            <a:r>
              <a:rPr lang="en-US" sz="1600" dirty="0"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457200" y="228600"/>
            <a:ext cx="7772400" cy="1611313"/>
          </a:xfrm>
        </p:spPr>
        <p:txBody>
          <a:bodyPr/>
          <a:lstStyle/>
          <a:p>
            <a:pPr eaLnBrk="1" hangingPunct="1"/>
            <a:r>
              <a:rPr lang="en-US" sz="3200" b="1" smtClean="0">
                <a:solidFill>
                  <a:srgbClr val="990000"/>
                </a:solidFill>
              </a:rPr>
              <a:t>Penyesuaian </a:t>
            </a:r>
            <a:r>
              <a:rPr lang="id-ID" sz="3200" b="1" smtClean="0">
                <a:solidFill>
                  <a:srgbClr val="990000"/>
                </a:solidFill>
              </a:rPr>
              <a:t>H</a:t>
            </a:r>
            <a:r>
              <a:rPr lang="en-US" sz="3200" b="1" smtClean="0">
                <a:solidFill>
                  <a:srgbClr val="990000"/>
                </a:solidFill>
              </a:rPr>
              <a:t>arga</a:t>
            </a:r>
            <a:r>
              <a:rPr lang="id-ID" sz="3200" b="1" smtClean="0">
                <a:solidFill>
                  <a:srgbClr val="990000"/>
                </a:solidFill>
              </a:rPr>
              <a:t> akibat E</a:t>
            </a:r>
            <a:r>
              <a:rPr lang="en-US" sz="3200" b="1" smtClean="0">
                <a:solidFill>
                  <a:srgbClr val="990000"/>
                </a:solidFill>
              </a:rPr>
              <a:t>skalasi</a:t>
            </a:r>
            <a:r>
              <a:rPr lang="id-ID" sz="3200" b="1" smtClean="0">
                <a:solidFill>
                  <a:srgbClr val="990000"/>
                </a:solidFill>
              </a:rPr>
              <a:t> </a:t>
            </a:r>
            <a:br>
              <a:rPr lang="id-ID" sz="3200" b="1" smtClean="0">
                <a:solidFill>
                  <a:srgbClr val="990000"/>
                </a:solidFill>
              </a:rPr>
            </a:br>
            <a:r>
              <a:rPr lang="id-ID" sz="3200" b="1" smtClean="0">
                <a:solidFill>
                  <a:srgbClr val="990000"/>
                </a:solidFill>
              </a:rPr>
              <a:t>Perpres No.54 tahun 2010, Pasal 92</a:t>
            </a:r>
            <a:br>
              <a:rPr lang="id-ID" sz="3200" b="1" smtClean="0">
                <a:solidFill>
                  <a:srgbClr val="990000"/>
                </a:solidFill>
              </a:rPr>
            </a:br>
            <a:endParaRPr lang="en-US" sz="3200" smtClean="0">
              <a:solidFill>
                <a:schemeClr val="bg2"/>
              </a:solidFill>
            </a:endParaRPr>
          </a:p>
        </p:txBody>
      </p:sp>
      <p:sp>
        <p:nvSpPr>
          <p:cNvPr id="210947" name="Rectangle 3"/>
          <p:cNvSpPr>
            <a:spLocks noGrp="1" noChangeArrowheads="1"/>
          </p:cNvSpPr>
          <p:nvPr>
            <p:ph idx="1"/>
          </p:nvPr>
        </p:nvSpPr>
        <p:spPr>
          <a:xfrm>
            <a:off x="533400" y="1524000"/>
            <a:ext cx="8229600" cy="4419600"/>
          </a:xfrm>
        </p:spPr>
        <p:txBody>
          <a:bodyPr/>
          <a:lstStyle/>
          <a:p>
            <a:pPr eaLnBrk="1" hangingPunct="1">
              <a:lnSpc>
                <a:spcPct val="80000"/>
              </a:lnSpc>
              <a:buFontTx/>
              <a:buNone/>
            </a:pPr>
            <a:r>
              <a:rPr lang="en-US" sz="800" smtClean="0"/>
              <a:t>   </a:t>
            </a:r>
            <a:r>
              <a:rPr lang="en-US" sz="2000" smtClean="0">
                <a:solidFill>
                  <a:schemeClr val="tx2"/>
                </a:solidFill>
              </a:rPr>
              <a:t>.  </a:t>
            </a:r>
            <a:r>
              <a:rPr lang="id-ID" sz="2000" smtClean="0">
                <a:solidFill>
                  <a:schemeClr val="tx2"/>
                </a:solidFill>
              </a:rPr>
              <a:t> </a:t>
            </a:r>
            <a:r>
              <a:rPr lang="en-US" sz="2400" b="1" smtClean="0">
                <a:solidFill>
                  <a:srgbClr val="990000"/>
                </a:solidFill>
              </a:rPr>
              <a:t>Rumus umum eskalasi  :</a:t>
            </a:r>
          </a:p>
          <a:p>
            <a:pPr eaLnBrk="1" hangingPunct="1">
              <a:lnSpc>
                <a:spcPct val="80000"/>
              </a:lnSpc>
              <a:buFontTx/>
              <a:buNone/>
            </a:pPr>
            <a:r>
              <a:rPr lang="en-US" sz="2000" b="1" smtClean="0">
                <a:solidFill>
                  <a:srgbClr val="990000"/>
                </a:solidFill>
              </a:rPr>
              <a:t>   </a:t>
            </a:r>
            <a:r>
              <a:rPr lang="id-ID" sz="2000" b="1" smtClean="0">
                <a:solidFill>
                  <a:srgbClr val="990000"/>
                </a:solidFill>
              </a:rPr>
              <a:t>  </a:t>
            </a:r>
            <a:r>
              <a:rPr lang="en-US" sz="2000" b="1" smtClean="0">
                <a:solidFill>
                  <a:srgbClr val="990000"/>
                </a:solidFill>
              </a:rPr>
              <a:t>Hn=Ho(a+b.Bn/Bo+c.Cn/Co+ d.Dn/Do+……….dst)</a:t>
            </a:r>
          </a:p>
          <a:p>
            <a:pPr eaLnBrk="1" hangingPunct="1">
              <a:lnSpc>
                <a:spcPct val="80000"/>
              </a:lnSpc>
              <a:buFontTx/>
              <a:buNone/>
            </a:pPr>
            <a:endParaRPr lang="en-US" sz="2000" b="1" smtClean="0">
              <a:solidFill>
                <a:srgbClr val="990000"/>
              </a:solidFill>
            </a:endParaRPr>
          </a:p>
          <a:p>
            <a:pPr eaLnBrk="1" hangingPunct="1">
              <a:lnSpc>
                <a:spcPct val="80000"/>
              </a:lnSpc>
              <a:buFontTx/>
              <a:buNone/>
            </a:pPr>
            <a:r>
              <a:rPr lang="en-US" sz="2000" smtClean="0"/>
              <a:t>     Hn     = HS</a:t>
            </a:r>
            <a:r>
              <a:rPr lang="id-ID" sz="2000" smtClean="0"/>
              <a:t> barang/jasa</a:t>
            </a:r>
            <a:r>
              <a:rPr lang="en-US" sz="2000" smtClean="0"/>
              <a:t> saat pekerjaan dilaksanakan</a:t>
            </a:r>
          </a:p>
          <a:p>
            <a:pPr eaLnBrk="1" hangingPunct="1">
              <a:lnSpc>
                <a:spcPct val="80000"/>
              </a:lnSpc>
              <a:buFontTx/>
              <a:buNone/>
            </a:pPr>
            <a:r>
              <a:rPr lang="en-US" sz="2000" b="1" i="1" smtClean="0"/>
              <a:t>     Ho     = HS</a:t>
            </a:r>
            <a:r>
              <a:rPr lang="id-ID" sz="2000" b="1" i="1" smtClean="0"/>
              <a:t> barang/jasa </a:t>
            </a:r>
            <a:r>
              <a:rPr lang="en-US" sz="2000" b="1" i="1" smtClean="0"/>
              <a:t>28 hari sebelum pemasukan penawaran</a:t>
            </a:r>
          </a:p>
          <a:p>
            <a:pPr eaLnBrk="1" hangingPunct="1">
              <a:lnSpc>
                <a:spcPct val="80000"/>
              </a:lnSpc>
              <a:buFontTx/>
              <a:buNone/>
            </a:pPr>
            <a:r>
              <a:rPr lang="en-US" sz="2000" smtClean="0"/>
              <a:t>     a        = </a:t>
            </a:r>
            <a:r>
              <a:rPr lang="id-ID" sz="2000" smtClean="0"/>
              <a:t>harga tetap </a:t>
            </a:r>
            <a:r>
              <a:rPr lang="en-US" sz="2000" smtClean="0"/>
              <a:t>coefisien Overhead &amp; profit</a:t>
            </a:r>
          </a:p>
          <a:p>
            <a:pPr eaLnBrk="1" hangingPunct="1">
              <a:lnSpc>
                <a:spcPct val="80000"/>
              </a:lnSpc>
              <a:buFontTx/>
              <a:buNone/>
            </a:pPr>
            <a:r>
              <a:rPr lang="en-US" sz="2000" smtClean="0"/>
              <a:t>     b,c,d  = coef.komponen kontrak ( bahan, alat, upah )</a:t>
            </a:r>
          </a:p>
          <a:p>
            <a:pPr eaLnBrk="1" hangingPunct="1">
              <a:lnSpc>
                <a:spcPct val="80000"/>
              </a:lnSpc>
              <a:buFontTx/>
              <a:buNone/>
            </a:pPr>
            <a:r>
              <a:rPr lang="en-US" sz="2000" smtClean="0"/>
              <a:t>     Bn,Cn,Dn = index harga komponen saat pekerjaan</a:t>
            </a:r>
          </a:p>
          <a:p>
            <a:pPr eaLnBrk="1" hangingPunct="1">
              <a:lnSpc>
                <a:spcPct val="80000"/>
              </a:lnSpc>
              <a:buFontTx/>
              <a:buNone/>
            </a:pPr>
            <a:r>
              <a:rPr lang="en-US" sz="2000" smtClean="0"/>
              <a:t>     </a:t>
            </a:r>
            <a:r>
              <a:rPr lang="en-US" sz="2000" b="1" i="1" smtClean="0"/>
              <a:t>Bo,Co,Do = index harga komponen </a:t>
            </a:r>
            <a:r>
              <a:rPr lang="id-ID" sz="2000" b="1" i="1" smtClean="0"/>
              <a:t>pada bulan ke 12</a:t>
            </a:r>
            <a:endParaRPr lang="en-US" sz="2000" b="1" i="1" smtClean="0"/>
          </a:p>
          <a:p>
            <a:pPr eaLnBrk="1" hangingPunct="1">
              <a:lnSpc>
                <a:spcPct val="80000"/>
              </a:lnSpc>
              <a:buFontTx/>
              <a:buNone/>
            </a:pPr>
            <a:r>
              <a:rPr lang="en-US" sz="2000" smtClean="0"/>
              <a:t>                      </a:t>
            </a:r>
            <a:endParaRPr lang="id-ID" sz="2000" smtClean="0"/>
          </a:p>
          <a:p>
            <a:pPr eaLnBrk="1" hangingPunct="1">
              <a:lnSpc>
                <a:spcPct val="80000"/>
              </a:lnSpc>
              <a:buFontTx/>
              <a:buNone/>
            </a:pPr>
            <a:r>
              <a:rPr lang="id-ID" sz="2000" smtClean="0">
                <a:solidFill>
                  <a:srgbClr val="990000"/>
                </a:solidFill>
              </a:rPr>
              <a:t>     </a:t>
            </a:r>
            <a:r>
              <a:rPr lang="id-ID" sz="2000" smtClean="0"/>
              <a:t>Penetapan coefisien komponen kontrak oleh Menteri teknis terkait</a:t>
            </a:r>
          </a:p>
          <a:p>
            <a:pPr eaLnBrk="1" hangingPunct="1">
              <a:lnSpc>
                <a:spcPct val="80000"/>
              </a:lnSpc>
              <a:buFontTx/>
              <a:buNone/>
            </a:pPr>
            <a:endParaRPr lang="en-US" sz="2000" smtClean="0"/>
          </a:p>
          <a:p>
            <a:pPr eaLnBrk="1" hangingPunct="1">
              <a:lnSpc>
                <a:spcPct val="80000"/>
              </a:lnSpc>
              <a:buFontTx/>
              <a:buNone/>
            </a:pPr>
            <a:r>
              <a:rPr lang="en-US" sz="2000" smtClean="0"/>
              <a:t>     </a:t>
            </a:r>
            <a:r>
              <a:rPr lang="id-ID" sz="2000" smtClean="0"/>
              <a:t>Index kenaikan harga dari BPS, dalam hal BPS tidak ada, digunakan index dari instansi teknis terkait</a:t>
            </a:r>
            <a:endParaRPr lang="en-US" sz="2000" smtClean="0"/>
          </a:p>
          <a:p>
            <a:pPr eaLnBrk="1" hangingPunct="1">
              <a:lnSpc>
                <a:spcPct val="80000"/>
              </a:lnSpc>
              <a:buFontTx/>
              <a:buNone/>
            </a:pPr>
            <a:r>
              <a:rPr lang="en-US" sz="2000" smtClean="0"/>
              <a:t>     </a:t>
            </a: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609600" y="228600"/>
            <a:ext cx="7772400" cy="1611313"/>
          </a:xfrm>
        </p:spPr>
        <p:txBody>
          <a:bodyPr/>
          <a:lstStyle/>
          <a:p>
            <a:pPr eaLnBrk="1" hangingPunct="1"/>
            <a:r>
              <a:rPr lang="en-US" sz="2800" b="1" smtClean="0">
                <a:solidFill>
                  <a:srgbClr val="990000"/>
                </a:solidFill>
              </a:rPr>
              <a:t>Penyesuaian </a:t>
            </a:r>
            <a:r>
              <a:rPr lang="id-ID" sz="2800" b="1" smtClean="0">
                <a:solidFill>
                  <a:srgbClr val="990000"/>
                </a:solidFill>
              </a:rPr>
              <a:t>H</a:t>
            </a:r>
            <a:r>
              <a:rPr lang="en-US" sz="2800" b="1" smtClean="0">
                <a:solidFill>
                  <a:srgbClr val="990000"/>
                </a:solidFill>
              </a:rPr>
              <a:t>arga</a:t>
            </a:r>
            <a:r>
              <a:rPr lang="id-ID" sz="2800" b="1" smtClean="0">
                <a:solidFill>
                  <a:srgbClr val="990000"/>
                </a:solidFill>
              </a:rPr>
              <a:t> akibat E</a:t>
            </a:r>
            <a:r>
              <a:rPr lang="en-US" sz="2800" b="1" smtClean="0">
                <a:solidFill>
                  <a:srgbClr val="990000"/>
                </a:solidFill>
              </a:rPr>
              <a:t>skalasi</a:t>
            </a:r>
            <a:r>
              <a:rPr lang="id-ID" sz="2800" b="1" smtClean="0">
                <a:solidFill>
                  <a:srgbClr val="990000"/>
                </a:solidFill>
              </a:rPr>
              <a:t> </a:t>
            </a:r>
            <a:br>
              <a:rPr lang="id-ID" sz="2800" b="1" smtClean="0">
                <a:solidFill>
                  <a:srgbClr val="990000"/>
                </a:solidFill>
              </a:rPr>
            </a:br>
            <a:r>
              <a:rPr lang="id-ID" sz="2800" b="1" smtClean="0">
                <a:solidFill>
                  <a:srgbClr val="990000"/>
                </a:solidFill>
              </a:rPr>
              <a:t>Perpres No.54 tahun 2010, Pasal 92</a:t>
            </a:r>
            <a:br>
              <a:rPr lang="id-ID" sz="2800" b="1" smtClean="0">
                <a:solidFill>
                  <a:srgbClr val="990000"/>
                </a:solidFill>
              </a:rPr>
            </a:br>
            <a:endParaRPr lang="en-US" sz="2800" smtClean="0">
              <a:solidFill>
                <a:schemeClr val="bg2"/>
              </a:solidFill>
            </a:endParaRPr>
          </a:p>
        </p:txBody>
      </p:sp>
      <p:sp>
        <p:nvSpPr>
          <p:cNvPr id="212995" name="Rectangle 3"/>
          <p:cNvSpPr>
            <a:spLocks noGrp="1" noChangeArrowheads="1"/>
          </p:cNvSpPr>
          <p:nvPr>
            <p:ph idx="1"/>
          </p:nvPr>
        </p:nvSpPr>
        <p:spPr>
          <a:xfrm>
            <a:off x="533400" y="1371600"/>
            <a:ext cx="8229600" cy="4419600"/>
          </a:xfrm>
        </p:spPr>
        <p:txBody>
          <a:bodyPr/>
          <a:lstStyle/>
          <a:p>
            <a:pPr eaLnBrk="1" hangingPunct="1">
              <a:lnSpc>
                <a:spcPct val="80000"/>
              </a:lnSpc>
              <a:buFontTx/>
              <a:buNone/>
            </a:pPr>
            <a:r>
              <a:rPr lang="en-US" sz="800" smtClean="0"/>
              <a:t>   </a:t>
            </a:r>
            <a:r>
              <a:rPr lang="en-US" sz="2000" smtClean="0">
                <a:solidFill>
                  <a:schemeClr val="tx2"/>
                </a:solidFill>
              </a:rPr>
              <a:t>.  </a:t>
            </a:r>
            <a:r>
              <a:rPr lang="id-ID" sz="2000" smtClean="0">
                <a:solidFill>
                  <a:schemeClr val="tx2"/>
                </a:solidFill>
              </a:rPr>
              <a:t> </a:t>
            </a:r>
            <a:r>
              <a:rPr lang="en-US" sz="2400" b="1" smtClean="0">
                <a:solidFill>
                  <a:srgbClr val="990000"/>
                </a:solidFill>
              </a:rPr>
              <a:t>Rumus</a:t>
            </a:r>
            <a:r>
              <a:rPr lang="id-ID" sz="2400" b="1" smtClean="0">
                <a:solidFill>
                  <a:srgbClr val="990000"/>
                </a:solidFill>
              </a:rPr>
              <a:t>an</a:t>
            </a:r>
            <a:r>
              <a:rPr lang="en-US" sz="2400" b="1" smtClean="0">
                <a:solidFill>
                  <a:srgbClr val="990000"/>
                </a:solidFill>
              </a:rPr>
              <a:t> </a:t>
            </a:r>
            <a:r>
              <a:rPr lang="id-ID" sz="2400" b="1" smtClean="0">
                <a:solidFill>
                  <a:srgbClr val="990000"/>
                </a:solidFill>
              </a:rPr>
              <a:t>Penyesuaian nilai kontrak</a:t>
            </a:r>
            <a:r>
              <a:rPr lang="en-US" sz="2400" b="1" smtClean="0">
                <a:solidFill>
                  <a:srgbClr val="990000"/>
                </a:solidFill>
              </a:rPr>
              <a:t>  :</a:t>
            </a:r>
          </a:p>
          <a:p>
            <a:pPr eaLnBrk="1" hangingPunct="1">
              <a:lnSpc>
                <a:spcPct val="80000"/>
              </a:lnSpc>
              <a:buFontTx/>
              <a:buNone/>
            </a:pPr>
            <a:r>
              <a:rPr lang="en-US" sz="2000" b="1" smtClean="0">
                <a:solidFill>
                  <a:srgbClr val="990000"/>
                </a:solidFill>
              </a:rPr>
              <a:t>   </a:t>
            </a:r>
            <a:r>
              <a:rPr lang="id-ID" sz="2000" b="1" smtClean="0">
                <a:solidFill>
                  <a:srgbClr val="990000"/>
                </a:solidFill>
              </a:rPr>
              <a:t>  P</a:t>
            </a:r>
            <a:r>
              <a:rPr lang="en-US" sz="2000" b="1" smtClean="0">
                <a:solidFill>
                  <a:srgbClr val="990000"/>
                </a:solidFill>
              </a:rPr>
              <a:t>n</a:t>
            </a:r>
            <a:r>
              <a:rPr lang="id-ID" sz="2000" b="1" smtClean="0">
                <a:solidFill>
                  <a:srgbClr val="990000"/>
                </a:solidFill>
              </a:rPr>
              <a:t> </a:t>
            </a:r>
            <a:r>
              <a:rPr lang="en-US" sz="2000" b="1" smtClean="0">
                <a:solidFill>
                  <a:srgbClr val="990000"/>
                </a:solidFill>
              </a:rPr>
              <a:t>=</a:t>
            </a:r>
            <a:r>
              <a:rPr lang="id-ID" sz="2000" b="1" smtClean="0">
                <a:solidFill>
                  <a:srgbClr val="990000"/>
                </a:solidFill>
              </a:rPr>
              <a:t> (</a:t>
            </a:r>
            <a:r>
              <a:rPr lang="en-US" sz="2000" b="1" smtClean="0">
                <a:solidFill>
                  <a:srgbClr val="990000"/>
                </a:solidFill>
              </a:rPr>
              <a:t>H</a:t>
            </a:r>
            <a:r>
              <a:rPr lang="id-ID" sz="2000" b="1" smtClean="0">
                <a:solidFill>
                  <a:srgbClr val="990000"/>
                </a:solidFill>
              </a:rPr>
              <a:t>n1xV1)</a:t>
            </a:r>
            <a:r>
              <a:rPr lang="en-US" sz="2000" b="1" smtClean="0">
                <a:solidFill>
                  <a:srgbClr val="990000"/>
                </a:solidFill>
              </a:rPr>
              <a:t>+</a:t>
            </a:r>
            <a:r>
              <a:rPr lang="id-ID" sz="2000" b="1" smtClean="0">
                <a:solidFill>
                  <a:srgbClr val="990000"/>
                </a:solidFill>
              </a:rPr>
              <a:t>(Hn2xV2)</a:t>
            </a:r>
            <a:r>
              <a:rPr lang="en-US" sz="2000" b="1" smtClean="0">
                <a:solidFill>
                  <a:srgbClr val="990000"/>
                </a:solidFill>
              </a:rPr>
              <a:t>+</a:t>
            </a:r>
            <a:r>
              <a:rPr lang="id-ID" sz="2000" b="1" smtClean="0">
                <a:solidFill>
                  <a:srgbClr val="990000"/>
                </a:solidFill>
              </a:rPr>
              <a:t>(Hn3xV3)</a:t>
            </a:r>
            <a:r>
              <a:rPr lang="en-US" sz="2000" b="1" smtClean="0">
                <a:solidFill>
                  <a:srgbClr val="990000"/>
                </a:solidFill>
              </a:rPr>
              <a:t>+</a:t>
            </a:r>
            <a:r>
              <a:rPr lang="id-ID" sz="2000" b="1" smtClean="0">
                <a:solidFill>
                  <a:srgbClr val="990000"/>
                </a:solidFill>
              </a:rPr>
              <a:t> </a:t>
            </a:r>
            <a:r>
              <a:rPr lang="en-US" sz="2000" b="1" smtClean="0">
                <a:solidFill>
                  <a:srgbClr val="990000"/>
                </a:solidFill>
              </a:rPr>
              <a:t>……….dst)</a:t>
            </a:r>
          </a:p>
          <a:p>
            <a:pPr eaLnBrk="1" hangingPunct="1">
              <a:lnSpc>
                <a:spcPct val="80000"/>
              </a:lnSpc>
              <a:buFontTx/>
              <a:buNone/>
            </a:pPr>
            <a:endParaRPr lang="en-US" sz="2000" b="1" smtClean="0">
              <a:solidFill>
                <a:srgbClr val="990000"/>
              </a:solidFill>
            </a:endParaRPr>
          </a:p>
          <a:p>
            <a:pPr eaLnBrk="1" hangingPunct="1">
              <a:lnSpc>
                <a:spcPct val="80000"/>
              </a:lnSpc>
              <a:buFontTx/>
              <a:buNone/>
            </a:pPr>
            <a:r>
              <a:rPr lang="en-US" sz="2000" smtClean="0"/>
              <a:t>     </a:t>
            </a:r>
            <a:r>
              <a:rPr lang="id-ID" sz="2000" smtClean="0"/>
              <a:t>P</a:t>
            </a:r>
            <a:r>
              <a:rPr lang="en-US" sz="2000" smtClean="0"/>
              <a:t>n     = </a:t>
            </a:r>
            <a:r>
              <a:rPr lang="id-ID" sz="2000" smtClean="0"/>
              <a:t>Nilai kontrak setelah dilakukan penyesuaian harga satuan</a:t>
            </a:r>
            <a:endParaRPr lang="en-US" sz="2000" smtClean="0"/>
          </a:p>
          <a:p>
            <a:pPr eaLnBrk="1" hangingPunct="1">
              <a:lnSpc>
                <a:spcPct val="80000"/>
              </a:lnSpc>
              <a:buFontTx/>
              <a:buNone/>
            </a:pPr>
            <a:r>
              <a:rPr lang="en-US" sz="2000" smtClean="0"/>
              <a:t>     H</a:t>
            </a:r>
            <a:r>
              <a:rPr lang="id-ID" sz="2000" smtClean="0"/>
              <a:t>n</a:t>
            </a:r>
            <a:r>
              <a:rPr lang="en-US" sz="2000" smtClean="0"/>
              <a:t>     =</a:t>
            </a:r>
            <a:r>
              <a:rPr lang="id-ID" sz="2000" smtClean="0"/>
              <a:t> Harga satuan baru setelah menggunakan rumus eskalasi</a:t>
            </a:r>
            <a:r>
              <a:rPr lang="en-US" sz="2000" smtClean="0"/>
              <a:t> </a:t>
            </a:r>
          </a:p>
          <a:p>
            <a:pPr eaLnBrk="1" hangingPunct="1">
              <a:lnSpc>
                <a:spcPct val="80000"/>
              </a:lnSpc>
              <a:buFontTx/>
              <a:buNone/>
            </a:pPr>
            <a:r>
              <a:rPr lang="en-US" sz="2000" smtClean="0"/>
              <a:t>     </a:t>
            </a:r>
            <a:r>
              <a:rPr lang="id-ID" sz="2000" smtClean="0"/>
              <a:t>V</a:t>
            </a:r>
            <a:r>
              <a:rPr lang="en-US" sz="2000" smtClean="0"/>
              <a:t>       = </a:t>
            </a:r>
            <a:r>
              <a:rPr lang="id-ID" sz="2000" smtClean="0"/>
              <a:t>Volume setiap item pembayaran yang mendapat eskalasi </a:t>
            </a:r>
            <a:endParaRPr lang="en-US" sz="2000" smtClean="0"/>
          </a:p>
          <a:p>
            <a:pPr eaLnBrk="1" hangingPunct="1">
              <a:lnSpc>
                <a:spcPct val="80000"/>
              </a:lnSpc>
              <a:buFontTx/>
              <a:buNone/>
            </a:pPr>
            <a:r>
              <a:rPr lang="en-US" sz="2000" smtClean="0"/>
              <a:t>                      </a:t>
            </a:r>
            <a:endParaRPr lang="id-ID" sz="2000" smtClean="0"/>
          </a:p>
          <a:p>
            <a:pPr eaLnBrk="1" hangingPunct="1">
              <a:lnSpc>
                <a:spcPct val="80000"/>
              </a:lnSpc>
              <a:buFontTx/>
              <a:buNone/>
            </a:pPr>
            <a:r>
              <a:rPr lang="id-ID" sz="2000" smtClean="0">
                <a:solidFill>
                  <a:srgbClr val="990000"/>
                </a:solidFill>
              </a:rPr>
              <a:t>     </a:t>
            </a:r>
            <a:r>
              <a:rPr lang="id-ID" sz="2400" b="1" smtClean="0">
                <a:solidFill>
                  <a:srgbClr val="C00000"/>
                </a:solidFill>
              </a:rPr>
              <a:t>Mark up yang sering terjadi dalam perhitungan penyesuaian harga akibat eskalasi :</a:t>
            </a:r>
          </a:p>
          <a:p>
            <a:pPr eaLnBrk="1" hangingPunct="1">
              <a:lnSpc>
                <a:spcPct val="80000"/>
              </a:lnSpc>
              <a:buFontTx/>
              <a:buNone/>
            </a:pPr>
            <a:r>
              <a:rPr lang="id-ID" sz="2000" smtClean="0"/>
              <a:t>     </a:t>
            </a:r>
            <a:r>
              <a:rPr lang="id-ID" sz="2000" b="1" smtClean="0"/>
              <a:t>1). Dalam penetapan Curva – S</a:t>
            </a:r>
          </a:p>
          <a:p>
            <a:pPr eaLnBrk="1" hangingPunct="1">
              <a:lnSpc>
                <a:spcPct val="80000"/>
              </a:lnSpc>
              <a:buFontTx/>
              <a:buNone/>
            </a:pPr>
            <a:r>
              <a:rPr lang="id-ID" sz="2000" b="1" smtClean="0"/>
              <a:t>     2). Dalam penetapan coefisen – coefisien kontrak</a:t>
            </a:r>
          </a:p>
          <a:p>
            <a:pPr eaLnBrk="1" hangingPunct="1">
              <a:lnSpc>
                <a:spcPct val="80000"/>
              </a:lnSpc>
              <a:buFontTx/>
              <a:buNone/>
            </a:pPr>
            <a:r>
              <a:rPr lang="id-ID" sz="2000" b="1" smtClean="0"/>
              <a:t>     3). Menetapkan index kenaikan harga BPS</a:t>
            </a:r>
          </a:p>
          <a:p>
            <a:pPr eaLnBrk="1" hangingPunct="1">
              <a:lnSpc>
                <a:spcPct val="80000"/>
              </a:lnSpc>
              <a:buFontTx/>
              <a:buNone/>
            </a:pPr>
            <a:r>
              <a:rPr lang="id-ID" sz="2000" b="1" smtClean="0"/>
              <a:t>     4). Menetapkan asal jenis barang lokal atau impor</a:t>
            </a:r>
            <a:r>
              <a:rPr lang="en-US" sz="2000" b="1" smtClean="0"/>
              <a:t>   </a:t>
            </a:r>
            <a:endParaRPr lang="id-ID" sz="2000" b="1" smtClean="0"/>
          </a:p>
          <a:p>
            <a:pPr eaLnBrk="1" hangingPunct="1">
              <a:lnSpc>
                <a:spcPct val="80000"/>
              </a:lnSpc>
              <a:buFontTx/>
              <a:buNone/>
            </a:pPr>
            <a:endParaRPr lang="id-ID" sz="2000" smtClean="0"/>
          </a:p>
          <a:p>
            <a:pPr eaLnBrk="1" hangingPunct="1">
              <a:lnSpc>
                <a:spcPct val="80000"/>
              </a:lnSpc>
              <a:buFontTx/>
              <a:buNone/>
            </a:pPr>
            <a:r>
              <a:rPr lang="id-ID" sz="2000" smtClean="0"/>
              <a:t>     </a:t>
            </a:r>
            <a:r>
              <a:rPr lang="id-ID" sz="2000" b="1" smtClean="0"/>
              <a:t>Siapa yang bertanggung jawab atas penyimpangan dalam</a:t>
            </a:r>
          </a:p>
          <a:p>
            <a:pPr eaLnBrk="1" hangingPunct="1">
              <a:lnSpc>
                <a:spcPct val="80000"/>
              </a:lnSpc>
              <a:buFontTx/>
              <a:buNone/>
            </a:pPr>
            <a:r>
              <a:rPr lang="id-ID" sz="2000" b="1" smtClean="0"/>
              <a:t>     perhitungan penyesuaian harga akibat eskalasi ? </a:t>
            </a:r>
            <a:endParaRPr lang="en-US" sz="2000" b="1" smtClean="0"/>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idx="4294967295"/>
          </p:nvPr>
        </p:nvSpPr>
        <p:spPr>
          <a:xfrm>
            <a:off x="650875" y="762000"/>
            <a:ext cx="8458200" cy="5638800"/>
          </a:xfrm>
        </p:spPr>
        <p:txBody>
          <a:bodyPr/>
          <a:lstStyle/>
          <a:p>
            <a:pPr algn="l" eaLnBrk="1" hangingPunct="1">
              <a:defRPr/>
            </a:pPr>
            <a:r>
              <a:rPr lang="en-US" sz="3200" dirty="0" smtClean="0">
                <a:solidFill>
                  <a:schemeClr val="tx1"/>
                </a:solidFill>
                <a:effectLst>
                  <a:outerShdw blurRad="38100" dist="38100" dir="2700000" algn="tl">
                    <a:srgbClr val="C0C0C0"/>
                  </a:outerShdw>
                </a:effectLst>
              </a:rPr>
              <a:t> </a:t>
            </a:r>
            <a:r>
              <a:rPr lang="en-US" sz="4000" dirty="0" smtClean="0">
                <a:solidFill>
                  <a:schemeClr val="tx1"/>
                </a:solidFill>
                <a:effectLst>
                  <a:outerShdw blurRad="38100" dist="38100" dir="2700000" algn="tl">
                    <a:srgbClr val="C0C0C0"/>
                  </a:outerShdw>
                </a:effectLst>
              </a:rPr>
              <a:t>  </a:t>
            </a:r>
            <a:br>
              <a:rPr lang="en-US" sz="4000" dirty="0" smtClean="0">
                <a:solidFill>
                  <a:schemeClr val="tx1"/>
                </a:solidFill>
                <a:effectLst>
                  <a:outerShdw blurRad="38100" dist="38100" dir="2700000" algn="tl">
                    <a:srgbClr val="C0C0C0"/>
                  </a:outerShdw>
                </a:effectLst>
              </a:rPr>
            </a:br>
            <a:r>
              <a:rPr lang="id-ID" sz="4000" b="1" i="1" dirty="0" smtClean="0">
                <a:solidFill>
                  <a:srgbClr val="C00000"/>
                </a:solidFill>
                <a:effectLst>
                  <a:outerShdw blurRad="38100" dist="38100" dir="2700000" algn="tl">
                    <a:srgbClr val="C0C0C0"/>
                  </a:outerShdw>
                </a:effectLst>
              </a:rPr>
              <a:t>KASUS PENYESUAIAN HARGA </a:t>
            </a:r>
            <a:br>
              <a:rPr lang="id-ID" sz="4000" b="1" i="1" dirty="0" smtClean="0">
                <a:solidFill>
                  <a:srgbClr val="C00000"/>
                </a:solidFill>
                <a:effectLst>
                  <a:outerShdw blurRad="38100" dist="38100" dir="2700000" algn="tl">
                    <a:srgbClr val="C0C0C0"/>
                  </a:outerShdw>
                </a:effectLst>
              </a:rPr>
            </a:br>
            <a:r>
              <a:rPr lang="id-ID" sz="4000" b="1" i="1" dirty="0" smtClean="0">
                <a:solidFill>
                  <a:srgbClr val="C00000"/>
                </a:solidFill>
                <a:effectLst>
                  <a:outerShdw blurRad="38100" dist="38100" dir="2700000" algn="tl">
                    <a:srgbClr val="C0C0C0"/>
                  </a:outerShdw>
                </a:effectLst>
              </a:rPr>
              <a:t>AKIBAT ESKALASI  </a:t>
            </a:r>
            <a:br>
              <a:rPr lang="id-ID" sz="4000" b="1" i="1" dirty="0" smtClean="0">
                <a:solidFill>
                  <a:srgbClr val="C00000"/>
                </a:solidFill>
                <a:effectLst>
                  <a:outerShdw blurRad="38100" dist="38100" dir="2700000" algn="tl">
                    <a:srgbClr val="C0C0C0"/>
                  </a:outerShdw>
                </a:effectLst>
              </a:rPr>
            </a:br>
            <a:r>
              <a:rPr lang="en-US" sz="4000" b="1" dirty="0" smtClean="0">
                <a:solidFill>
                  <a:schemeClr val="tx1"/>
                </a:solidFill>
                <a:effectLst>
                  <a:outerShdw blurRad="38100" dist="38100" dir="2700000" algn="tl">
                    <a:srgbClr val="C0C0C0"/>
                  </a:outerShdw>
                </a:effectLst>
              </a:rPr>
              <a:t/>
            </a:r>
            <a:br>
              <a:rPr lang="en-US" sz="4000" b="1" dirty="0" smtClean="0">
                <a:solidFill>
                  <a:schemeClr val="tx1"/>
                </a:solidFill>
                <a:effectLst>
                  <a:outerShdw blurRad="38100" dist="38100" dir="2700000" algn="tl">
                    <a:srgbClr val="C0C0C0"/>
                  </a:outerShdw>
                </a:effectLst>
              </a:rPr>
            </a:br>
            <a:r>
              <a:rPr lang="en-US" sz="3200" i="1" dirty="0" smtClean="0">
                <a:solidFill>
                  <a:schemeClr val="tx1"/>
                </a:solidFill>
                <a:effectLst>
                  <a:outerShdw blurRad="38100" dist="38100" dir="2700000" algn="tl">
                    <a:srgbClr val="C0C0C0"/>
                  </a:outerShdw>
                </a:effectLst>
              </a:rPr>
              <a:t>1. </a:t>
            </a:r>
            <a:r>
              <a:rPr lang="id-ID" sz="3200" i="1" dirty="0" smtClean="0">
                <a:solidFill>
                  <a:schemeClr val="tx1"/>
                </a:solidFill>
                <a:effectLst>
                  <a:outerShdw blurRad="38100" dist="38100" dir="2700000" algn="tl">
                    <a:srgbClr val="C0C0C0"/>
                  </a:outerShdw>
                </a:effectLst>
              </a:rPr>
              <a:t>  KASUS PENYESUAIAN HARGA </a:t>
            </a:r>
            <a:br>
              <a:rPr lang="id-ID" sz="3200" i="1" dirty="0" smtClean="0">
                <a:solidFill>
                  <a:schemeClr val="tx1"/>
                </a:solidFill>
                <a:effectLst>
                  <a:outerShdw blurRad="38100" dist="38100" dir="2700000" algn="tl">
                    <a:srgbClr val="C0C0C0"/>
                  </a:outerShdw>
                </a:effectLst>
              </a:rPr>
            </a:br>
            <a:r>
              <a:rPr lang="id-ID" sz="3200" i="1" dirty="0">
                <a:solidFill>
                  <a:schemeClr val="tx1"/>
                </a:solidFill>
                <a:effectLst>
                  <a:outerShdw blurRad="38100" dist="38100" dir="2700000" algn="tl">
                    <a:srgbClr val="C0C0C0"/>
                  </a:outerShdw>
                </a:effectLst>
              </a:rPr>
              <a:t> </a:t>
            </a:r>
            <a:r>
              <a:rPr lang="id-ID" sz="3200" i="1" dirty="0" smtClean="0">
                <a:solidFill>
                  <a:schemeClr val="tx1"/>
                </a:solidFill>
                <a:effectLst>
                  <a:outerShdw blurRad="38100" dist="38100" dir="2700000" algn="tl">
                    <a:srgbClr val="C0C0C0"/>
                  </a:outerShdw>
                </a:effectLst>
              </a:rPr>
              <a:t>     AKIBAT ESKALASI DI KEMEN </a:t>
            </a:r>
            <a:br>
              <a:rPr lang="id-ID" sz="3200" i="1" dirty="0" smtClean="0">
                <a:solidFill>
                  <a:schemeClr val="tx1"/>
                </a:solidFill>
                <a:effectLst>
                  <a:outerShdw blurRad="38100" dist="38100" dir="2700000" algn="tl">
                    <a:srgbClr val="C0C0C0"/>
                  </a:outerShdw>
                </a:effectLst>
              </a:rPr>
            </a:br>
            <a:r>
              <a:rPr lang="id-ID" sz="3200" i="1" dirty="0">
                <a:solidFill>
                  <a:schemeClr val="tx1"/>
                </a:solidFill>
                <a:effectLst>
                  <a:outerShdw blurRad="38100" dist="38100" dir="2700000" algn="tl">
                    <a:srgbClr val="C0C0C0"/>
                  </a:outerShdw>
                </a:effectLst>
              </a:rPr>
              <a:t> </a:t>
            </a:r>
            <a:r>
              <a:rPr lang="id-ID" sz="3200" i="1" dirty="0" smtClean="0">
                <a:solidFill>
                  <a:schemeClr val="tx1"/>
                </a:solidFill>
                <a:effectLst>
                  <a:outerShdw blurRad="38100" dist="38100" dir="2700000" algn="tl">
                    <a:srgbClr val="C0C0C0"/>
                  </a:outerShdw>
                </a:effectLst>
              </a:rPr>
              <a:t>     PERIKANAN DAN KELAUTAN</a:t>
            </a:r>
            <a:r>
              <a:rPr lang="en-US" sz="3200" i="1" dirty="0" smtClean="0">
                <a:solidFill>
                  <a:schemeClr val="tx1"/>
                </a:solidFill>
                <a:effectLst>
                  <a:outerShdw blurRad="38100" dist="38100" dir="2700000" algn="tl">
                    <a:srgbClr val="C0C0C0"/>
                  </a:outerShdw>
                </a:effectLst>
              </a:rPr>
              <a:t/>
            </a:r>
            <a:br>
              <a:rPr lang="en-US" sz="3200" i="1" dirty="0" smtClean="0">
                <a:solidFill>
                  <a:schemeClr val="tx1"/>
                </a:solidFill>
                <a:effectLst>
                  <a:outerShdw blurRad="38100" dist="38100" dir="2700000" algn="tl">
                    <a:srgbClr val="C0C0C0"/>
                  </a:outerShdw>
                </a:effectLst>
              </a:rPr>
            </a:br>
            <a:r>
              <a:rPr lang="en-US" sz="3200" i="1" dirty="0" smtClean="0">
                <a:solidFill>
                  <a:schemeClr val="tx1"/>
                </a:solidFill>
                <a:effectLst>
                  <a:outerShdw blurRad="38100" dist="38100" dir="2700000" algn="tl">
                    <a:srgbClr val="C0C0C0"/>
                  </a:outerShdw>
                </a:effectLst>
              </a:rPr>
              <a:t>2</a:t>
            </a:r>
            <a:r>
              <a:rPr lang="id-ID" sz="3200" i="1" dirty="0" smtClean="0">
                <a:solidFill>
                  <a:schemeClr val="tx1"/>
                </a:solidFill>
                <a:effectLst>
                  <a:outerShdw blurRad="38100" dist="38100" dir="2700000" algn="tl">
                    <a:srgbClr val="C0C0C0"/>
                  </a:outerShdw>
                </a:effectLst>
              </a:rPr>
              <a:t>.</a:t>
            </a:r>
            <a:r>
              <a:rPr lang="en-US" sz="3200" i="1" dirty="0" smtClean="0">
                <a:solidFill>
                  <a:schemeClr val="tx1"/>
                </a:solidFill>
                <a:effectLst>
                  <a:outerShdw blurRad="38100" dist="38100" dir="2700000" algn="tl">
                    <a:srgbClr val="C0C0C0"/>
                  </a:outerShdw>
                </a:effectLst>
              </a:rPr>
              <a:t> </a:t>
            </a:r>
            <a:r>
              <a:rPr lang="id-ID" sz="3200" i="1" dirty="0" smtClean="0">
                <a:solidFill>
                  <a:schemeClr val="tx1"/>
                </a:solidFill>
                <a:effectLst>
                  <a:outerShdw blurRad="38100" dist="38100" dir="2700000" algn="tl">
                    <a:srgbClr val="C0C0C0"/>
                  </a:outerShdw>
                </a:effectLst>
              </a:rPr>
              <a:t>  KASUS ESKALASI DI PROYEK</a:t>
            </a:r>
            <a:br>
              <a:rPr lang="id-ID" sz="3200" i="1" dirty="0" smtClean="0">
                <a:solidFill>
                  <a:schemeClr val="tx1"/>
                </a:solidFill>
                <a:effectLst>
                  <a:outerShdw blurRad="38100" dist="38100" dir="2700000" algn="tl">
                    <a:srgbClr val="C0C0C0"/>
                  </a:outerShdw>
                </a:effectLst>
              </a:rPr>
            </a:br>
            <a:r>
              <a:rPr lang="id-ID" sz="3200" i="1" dirty="0">
                <a:solidFill>
                  <a:schemeClr val="tx1"/>
                </a:solidFill>
                <a:effectLst>
                  <a:outerShdw blurRad="38100" dist="38100" dir="2700000" algn="tl">
                    <a:srgbClr val="C0C0C0"/>
                  </a:outerShdw>
                </a:effectLst>
              </a:rPr>
              <a:t> </a:t>
            </a:r>
            <a:r>
              <a:rPr lang="id-ID" sz="3200" i="1" dirty="0" smtClean="0">
                <a:solidFill>
                  <a:schemeClr val="tx1"/>
                </a:solidFill>
                <a:effectLst>
                  <a:outerShdw blurRad="38100" dist="38100" dir="2700000" algn="tl">
                    <a:srgbClr val="C0C0C0"/>
                  </a:outerShdw>
                </a:effectLst>
              </a:rPr>
              <a:t>     PEMBANGUNAN JEMBATAN </a:t>
            </a:r>
            <a:br>
              <a:rPr lang="id-ID" sz="3200"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      MAHKOTA 2, DI SAMARINDA  </a:t>
            </a:r>
            <a:br>
              <a:rPr lang="id-ID" sz="3200" i="1" dirty="0" smtClean="0">
                <a:solidFill>
                  <a:schemeClr val="tx1"/>
                </a:solidFill>
                <a:effectLst>
                  <a:outerShdw blurRad="38100" dist="38100" dir="2700000" algn="tl">
                    <a:srgbClr val="C0C0C0"/>
                  </a:outerShdw>
                </a:effectLst>
              </a:rPr>
            </a:br>
            <a:r>
              <a:rPr lang="id-ID" sz="3200" b="1" i="1" dirty="0" smtClean="0">
                <a:solidFill>
                  <a:schemeClr val="tx1"/>
                </a:solidFill>
                <a:effectLst>
                  <a:outerShdw blurRad="38100" dist="38100" dir="2700000" algn="tl">
                    <a:srgbClr val="C0C0C0"/>
                  </a:outerShdw>
                </a:effectLst>
              </a:rPr>
              <a:t>3.   KASUS PENYESUAIAN HARGA </a:t>
            </a:r>
            <a:br>
              <a:rPr lang="id-ID" sz="3200" b="1" i="1" dirty="0" smtClean="0">
                <a:solidFill>
                  <a:schemeClr val="tx1"/>
                </a:solidFill>
                <a:effectLst>
                  <a:outerShdw blurRad="38100" dist="38100" dir="2700000" algn="tl">
                    <a:srgbClr val="C0C0C0"/>
                  </a:outerShdw>
                </a:effectLst>
              </a:rPr>
            </a:br>
            <a:r>
              <a:rPr lang="id-ID" sz="3200" b="1" i="1" dirty="0">
                <a:solidFill>
                  <a:schemeClr val="tx1"/>
                </a:solidFill>
                <a:effectLst>
                  <a:outerShdw blurRad="38100" dist="38100" dir="2700000" algn="tl">
                    <a:srgbClr val="C0C0C0"/>
                  </a:outerShdw>
                </a:effectLst>
              </a:rPr>
              <a:t> </a:t>
            </a:r>
            <a:r>
              <a:rPr lang="id-ID" sz="3200" b="1" i="1" dirty="0" smtClean="0">
                <a:solidFill>
                  <a:schemeClr val="tx1"/>
                </a:solidFill>
                <a:effectLst>
                  <a:outerShdw blurRad="38100" dist="38100" dir="2700000" algn="tl">
                    <a:srgbClr val="C0C0C0"/>
                  </a:outerShdw>
                </a:effectLst>
              </a:rPr>
              <a:t>     AKIBAT KENAIKAN HARGA ASPAL</a:t>
            </a:r>
            <a:br>
              <a:rPr lang="id-ID" sz="3200" b="1"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
            </a:r>
            <a:br>
              <a:rPr lang="id-ID" sz="3200" i="1" dirty="0" smtClean="0">
                <a:solidFill>
                  <a:schemeClr val="tx1"/>
                </a:solidFill>
                <a:effectLst>
                  <a:outerShdw blurRad="38100" dist="38100" dir="2700000" algn="tl">
                    <a:srgbClr val="C0C0C0"/>
                  </a:outerShdw>
                </a:effectLst>
              </a:rPr>
            </a:br>
            <a:r>
              <a:rPr lang="id-ID" sz="3200" i="1" dirty="0" smtClean="0">
                <a:solidFill>
                  <a:schemeClr val="tx1"/>
                </a:solidFill>
                <a:effectLst>
                  <a:outerShdw blurRad="38100" dist="38100" dir="2700000" algn="tl">
                    <a:srgbClr val="C0C0C0"/>
                  </a:outerShdw>
                </a:effectLst>
              </a:rPr>
              <a:t> </a:t>
            </a:r>
            <a:endParaRPr lang="en-US" sz="3200" i="1" dirty="0" smtClean="0">
              <a:solidFill>
                <a:schemeClr val="tx1"/>
              </a:solidFill>
              <a:effectLst>
                <a:outerShdw blurRad="38100" dist="38100" dir="2700000" algn="tl">
                  <a:srgbClr val="C0C0C0"/>
                </a:outerShdw>
              </a:effectLst>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slow"/>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17090" name="Rectangle 3"/>
          <p:cNvSpPr>
            <a:spLocks noGrp="1" noChangeArrowheads="1"/>
          </p:cNvSpPr>
          <p:nvPr>
            <p:ph idx="1"/>
          </p:nvPr>
        </p:nvSpPr>
        <p:spPr>
          <a:xfrm>
            <a:off x="381000" y="381000"/>
            <a:ext cx="8153400" cy="5791200"/>
          </a:xfrm>
        </p:spPr>
        <p:txBody>
          <a:bodyPr/>
          <a:lstStyle/>
          <a:p>
            <a:pPr marL="609600" indent="-609600" eaLnBrk="1" hangingPunct="1">
              <a:lnSpc>
                <a:spcPct val="80000"/>
              </a:lnSpc>
              <a:buFontTx/>
              <a:buNone/>
            </a:pPr>
            <a:r>
              <a:rPr lang="id-ID" sz="2800" b="1" smtClean="0"/>
              <a:t>         </a:t>
            </a:r>
            <a:r>
              <a:rPr lang="en-US" sz="3600" b="1" smtClean="0"/>
              <a:t>Kasus klaim kontraktor atas </a:t>
            </a:r>
            <a:r>
              <a:rPr lang="id-ID" sz="3600" b="1" smtClean="0"/>
              <a:t>  </a:t>
            </a:r>
          </a:p>
          <a:p>
            <a:pPr marL="609600" indent="-609600" eaLnBrk="1" hangingPunct="1">
              <a:lnSpc>
                <a:spcPct val="80000"/>
              </a:lnSpc>
              <a:buFontTx/>
              <a:buNone/>
            </a:pPr>
            <a:r>
              <a:rPr lang="id-ID" sz="3600" b="1" smtClean="0"/>
              <a:t>             </a:t>
            </a:r>
            <a:r>
              <a:rPr lang="en-US" sz="3600" b="1" smtClean="0"/>
              <a:t>kenaikan</a:t>
            </a:r>
            <a:r>
              <a:rPr lang="id-ID" sz="3600" b="1" smtClean="0"/>
              <a:t> </a:t>
            </a:r>
            <a:r>
              <a:rPr lang="en-US" sz="3600" b="1" smtClean="0"/>
              <a:t>harga aspal</a:t>
            </a:r>
            <a:r>
              <a:rPr lang="id-ID" sz="3600" b="1" smtClean="0"/>
              <a:t> </a:t>
            </a:r>
            <a:endParaRPr lang="en-US" sz="3600" b="1" smtClean="0"/>
          </a:p>
          <a:p>
            <a:pPr marL="609600" indent="-609600" eaLnBrk="1" hangingPunct="1">
              <a:lnSpc>
                <a:spcPct val="80000"/>
              </a:lnSpc>
              <a:buFontTx/>
              <a:buNone/>
            </a:pPr>
            <a:r>
              <a:rPr lang="id-ID" sz="2000" b="1" smtClean="0"/>
              <a:t> </a:t>
            </a:r>
            <a:r>
              <a:rPr lang="en-US" sz="2000" b="1" smtClean="0"/>
              <a:t> </a:t>
            </a:r>
            <a:r>
              <a:rPr lang="en-US" sz="2000" smtClean="0"/>
              <a:t>&gt;  Tahun 2006 terjadi kenaikan aspal yang sangat signifikan.</a:t>
            </a:r>
          </a:p>
          <a:p>
            <a:pPr marL="609600" indent="-609600" eaLnBrk="1" hangingPunct="1">
              <a:lnSpc>
                <a:spcPct val="80000"/>
              </a:lnSpc>
              <a:buFontTx/>
              <a:buNone/>
            </a:pPr>
            <a:r>
              <a:rPr lang="en-US" sz="2000" smtClean="0"/>
              <a:t>  &gt;  </a:t>
            </a:r>
            <a:r>
              <a:rPr lang="en-US" sz="2000" b="1" smtClean="0"/>
              <a:t>Ada petunjuk Bappenas bahwa harga dapat disesuaikan </a:t>
            </a:r>
          </a:p>
          <a:p>
            <a:pPr marL="609600" indent="-609600" eaLnBrk="1" hangingPunct="1">
              <a:lnSpc>
                <a:spcPct val="80000"/>
              </a:lnSpc>
              <a:buFontTx/>
              <a:buNone/>
            </a:pPr>
            <a:r>
              <a:rPr lang="en-US" sz="2000" b="1" smtClean="0"/>
              <a:t>      mengacu Keppres N0. 80 th 2003 Lampiran I BAB II, huruf</a:t>
            </a:r>
            <a:r>
              <a:rPr lang="id-ID" sz="2000" b="1" smtClean="0"/>
              <a:t> </a:t>
            </a:r>
            <a:r>
              <a:rPr lang="en-US" sz="2000" b="1" smtClean="0"/>
              <a:t> C </a:t>
            </a:r>
          </a:p>
          <a:p>
            <a:pPr marL="609600" indent="-609600" eaLnBrk="1" hangingPunct="1">
              <a:lnSpc>
                <a:spcPct val="80000"/>
              </a:lnSpc>
              <a:buFontTx/>
              <a:buNone/>
            </a:pPr>
            <a:r>
              <a:rPr lang="en-US" sz="2000" b="1" smtClean="0"/>
              <a:t>      angka 2.a</a:t>
            </a:r>
            <a:r>
              <a:rPr lang="id-ID" sz="2000" b="1" smtClean="0"/>
              <a:t>.</a:t>
            </a:r>
            <a:r>
              <a:rPr lang="en-US" sz="2000" b="1" smtClean="0"/>
              <a:t>15 butir a</a:t>
            </a:r>
          </a:p>
          <a:p>
            <a:pPr marL="609600" indent="-609600" eaLnBrk="1" hangingPunct="1">
              <a:lnSpc>
                <a:spcPct val="80000"/>
              </a:lnSpc>
              <a:buFontTx/>
              <a:buNone/>
            </a:pPr>
            <a:r>
              <a:rPr lang="en-US" sz="2000" smtClean="0"/>
              <a:t>  &gt;  Menteri PU menerbitkan SE No. 14/M/2006 tertanggal 12  </a:t>
            </a:r>
          </a:p>
          <a:p>
            <a:pPr marL="609600" indent="-609600" eaLnBrk="1" hangingPunct="1">
              <a:lnSpc>
                <a:spcPct val="80000"/>
              </a:lnSpc>
              <a:buFontTx/>
              <a:buNone/>
            </a:pPr>
            <a:r>
              <a:rPr lang="en-US" sz="2000" smtClean="0"/>
              <a:t>      Desember 2006</a:t>
            </a:r>
            <a:r>
              <a:rPr lang="id-ID" sz="2000" smtClean="0"/>
              <a:t>, bahwa tidak dapat diberikan penyesuaian harga</a:t>
            </a:r>
            <a:endParaRPr lang="en-US" sz="2000" smtClean="0"/>
          </a:p>
          <a:p>
            <a:pPr marL="609600" indent="-609600" eaLnBrk="1" hangingPunct="1">
              <a:lnSpc>
                <a:spcPct val="80000"/>
              </a:lnSpc>
              <a:buFontTx/>
              <a:buNone/>
            </a:pPr>
            <a:r>
              <a:rPr lang="en-US" sz="2000" smtClean="0"/>
              <a:t>  &gt;  </a:t>
            </a:r>
            <a:r>
              <a:rPr lang="en-US" sz="2400" b="1" i="1" smtClean="0"/>
              <a:t>Beberapa kontraktor mengajukan somasi, menuntut</a:t>
            </a:r>
          </a:p>
          <a:p>
            <a:pPr marL="609600" indent="-609600" eaLnBrk="1" hangingPunct="1">
              <a:lnSpc>
                <a:spcPct val="80000"/>
              </a:lnSpc>
              <a:buFontTx/>
              <a:buNone/>
            </a:pPr>
            <a:r>
              <a:rPr lang="en-US" sz="2400" b="1" i="1" smtClean="0"/>
              <a:t>     penyesuaian harga</a:t>
            </a:r>
            <a:r>
              <a:rPr lang="en-US" sz="2000" b="1" i="1" smtClean="0"/>
              <a:t> alasannya :</a:t>
            </a:r>
          </a:p>
          <a:p>
            <a:pPr marL="609600" indent="-609600" eaLnBrk="1" hangingPunct="1">
              <a:lnSpc>
                <a:spcPct val="80000"/>
              </a:lnSpc>
              <a:buFontTx/>
              <a:buNone/>
            </a:pPr>
            <a:r>
              <a:rPr lang="en-US" sz="2000" smtClean="0"/>
              <a:t>      Pemerintah melawan hukum (KUHPerdata psl 1365), karena</a:t>
            </a:r>
          </a:p>
          <a:p>
            <a:pPr marL="609600" indent="-609600" eaLnBrk="1" hangingPunct="1">
              <a:lnSpc>
                <a:spcPct val="80000"/>
              </a:lnSpc>
              <a:buFontTx/>
              <a:buNone/>
            </a:pPr>
            <a:r>
              <a:rPr lang="en-US" sz="2000" smtClean="0"/>
              <a:t>      tidak mau menetapkan  bahwa kenaikan harga aspal adalah </a:t>
            </a:r>
          </a:p>
          <a:p>
            <a:pPr marL="609600" indent="-609600" eaLnBrk="1" hangingPunct="1">
              <a:lnSpc>
                <a:spcPct val="80000"/>
              </a:lnSpc>
              <a:buFontTx/>
              <a:buNone/>
            </a:pPr>
            <a:r>
              <a:rPr lang="en-US" sz="2000" smtClean="0"/>
              <a:t>      termasuk kategori keadaan memaksa</a:t>
            </a:r>
          </a:p>
          <a:p>
            <a:pPr marL="609600" indent="-609600" eaLnBrk="1" hangingPunct="1">
              <a:lnSpc>
                <a:spcPct val="80000"/>
              </a:lnSpc>
              <a:buFontTx/>
              <a:buNone/>
            </a:pPr>
            <a:r>
              <a:rPr lang="en-US" sz="2000" smtClean="0"/>
              <a:t>  &gt;  </a:t>
            </a:r>
            <a:r>
              <a:rPr lang="id-ID" sz="2400" b="1" smtClean="0"/>
              <a:t>Penyesuaian harga akibat kebijakan moneter hanya</a:t>
            </a:r>
          </a:p>
          <a:p>
            <a:pPr marL="609600" indent="-609600" eaLnBrk="1" hangingPunct="1">
              <a:lnSpc>
                <a:spcPct val="80000"/>
              </a:lnSpc>
              <a:buFontTx/>
              <a:buNone/>
            </a:pPr>
            <a:r>
              <a:rPr lang="id-ID" sz="2400" b="1" smtClean="0"/>
              <a:t>     dapat diberikan, bila ada pernyataan resmi dari</a:t>
            </a:r>
          </a:p>
          <a:p>
            <a:pPr marL="609600" indent="-609600" eaLnBrk="1" hangingPunct="1">
              <a:lnSpc>
                <a:spcPct val="80000"/>
              </a:lnSpc>
              <a:buFontTx/>
              <a:buNone/>
            </a:pPr>
            <a:r>
              <a:rPr lang="id-ID" sz="2400" b="1" smtClean="0"/>
              <a:t>     pemeritah yang </a:t>
            </a:r>
            <a:r>
              <a:rPr lang="id-ID" sz="2400" b="1" smtClean="0">
                <a:solidFill>
                  <a:schemeClr val="tx2"/>
                </a:solidFill>
              </a:rPr>
              <a:t> menyatakan bahwa boleh </a:t>
            </a:r>
          </a:p>
          <a:p>
            <a:pPr marL="609600" indent="-609600" eaLnBrk="1" hangingPunct="1">
              <a:lnSpc>
                <a:spcPct val="80000"/>
              </a:lnSpc>
              <a:buFontTx/>
              <a:buNone/>
            </a:pPr>
            <a:r>
              <a:rPr lang="id-ID" sz="2400" b="1" smtClean="0">
                <a:solidFill>
                  <a:schemeClr val="tx2"/>
                </a:solidFill>
              </a:rPr>
              <a:t>     diberikan penyesuaian harga.</a:t>
            </a:r>
            <a:endParaRPr lang="en-US" sz="2400" b="1" smtClean="0">
              <a:solidFill>
                <a:schemeClr val="tx2"/>
              </a:solidFill>
            </a:endParaRPr>
          </a:p>
        </p:txBody>
      </p:sp>
      <p:sp>
        <p:nvSpPr>
          <p:cNvPr id="3" name="Date Placeholder 2"/>
          <p:cNvSpPr>
            <a:spLocks noGrp="1"/>
          </p:cNvSpPr>
          <p:nvPr>
            <p:ph type="dt" sz="half" idx="10"/>
          </p:nvPr>
        </p:nvSpPr>
        <p:spPr/>
        <p:txBody>
          <a:bodyPr/>
          <a:lstStyle/>
          <a:p>
            <a:pPr>
              <a:defRPr/>
            </a:pPr>
            <a:endParaRPr lang="en-US"/>
          </a:p>
        </p:txBody>
      </p:sp>
    </p:spTree>
  </p:cSld>
  <p:clrMapOvr>
    <a:masterClrMapping/>
  </p:clrMapOvr>
  <p:transition spd="slow"/>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extBox 1"/>
          <p:cNvSpPr txBox="1">
            <a:spLocks noChangeArrowheads="1"/>
          </p:cNvSpPr>
          <p:nvPr/>
        </p:nvSpPr>
        <p:spPr bwMode="auto">
          <a:xfrm>
            <a:off x="1143000" y="2316163"/>
            <a:ext cx="66865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r>
              <a:rPr lang="id-ID" sz="6000">
                <a:latin typeface="Comic Sans MS" panose="030F0702030302020204" pitchFamily="66" charset="0"/>
              </a:rPr>
              <a:t>  SEKIAN DAN</a:t>
            </a:r>
          </a:p>
          <a:p>
            <a:pPr>
              <a:spcBef>
                <a:spcPct val="0"/>
              </a:spcBef>
              <a:buClrTx/>
              <a:buFontTx/>
              <a:buNone/>
            </a:pPr>
            <a:r>
              <a:rPr lang="id-ID" sz="6000">
                <a:latin typeface="Comic Sans MS" panose="030F0702030302020204" pitchFamily="66" charset="0"/>
              </a:rPr>
              <a:t> TERIMA KASIH</a:t>
            </a:r>
          </a:p>
        </p:txBody>
      </p:sp>
      <p:sp>
        <p:nvSpPr>
          <p:cNvPr id="3" name="Date Placeholder 2"/>
          <p:cNvSpPr>
            <a:spLocks noGrp="1"/>
          </p:cNvSpPr>
          <p:nvPr>
            <p:ph type="dt" sz="half" idx="10"/>
          </p:nvPr>
        </p:nvSpPr>
        <p:spPr/>
        <p:txBody>
          <a:bodyPr/>
          <a:lstStyle/>
          <a:p>
            <a:pPr>
              <a:defRPr/>
            </a:pPr>
            <a:endParaRPr lang="en-GB"/>
          </a:p>
        </p:txBody>
      </p:sp>
    </p:spTree>
  </p:cSld>
  <p:clrMapOvr>
    <a:masterClrMapping/>
  </p:clrMapOvr>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ountain T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1_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27984</TotalTime>
  <Words>7146</Words>
  <Application>Microsoft Office PowerPoint</Application>
  <PresentationFormat>On-screen Show (4:3)</PresentationFormat>
  <Paragraphs>1360</Paragraphs>
  <Slides>99</Slides>
  <Notes>99</Notes>
  <HiddenSlides>1</HiddenSlides>
  <MMClips>0</MMClips>
  <ScaleCrop>false</ScaleCrop>
  <HeadingPairs>
    <vt:vector size="4" baseType="variant">
      <vt:variant>
        <vt:lpstr>Theme</vt:lpstr>
      </vt:variant>
      <vt:variant>
        <vt:i4>5</vt:i4>
      </vt:variant>
      <vt:variant>
        <vt:lpstr>Slide Titles</vt:lpstr>
      </vt:variant>
      <vt:variant>
        <vt:i4>99</vt:i4>
      </vt:variant>
    </vt:vector>
  </HeadingPairs>
  <TitlesOfParts>
    <vt:vector size="104" baseType="lpstr">
      <vt:lpstr>Crayons</vt:lpstr>
      <vt:lpstr>Default Design</vt:lpstr>
      <vt:lpstr>Mountain Top</vt:lpstr>
      <vt:lpstr>1_Mountain Top</vt:lpstr>
      <vt:lpstr>Adjacency</vt:lpstr>
      <vt:lpstr>Dokumen Kontrak </vt:lpstr>
      <vt:lpstr>Deskripsi SINGKAT</vt:lpstr>
      <vt:lpstr>KOMPETENSI DASAR</vt:lpstr>
      <vt:lpstr>INDIKATOR HASIL BELAJAR</vt:lpstr>
      <vt:lpstr>PowerPoint Presentation</vt:lpstr>
      <vt:lpstr>  PENDAPAT  AHLI HUKUM KONTRAK   PADA  PROYEK  PEMBANGUNAN INFRASTRUKTUR  DAN GEDUNG BARU DI KAMPUS ITB BANDUNG     PHLN ( JICA LOAN NO. IP - 553 )  Permasalahan Sistim Kontrak Lumpsum</vt:lpstr>
      <vt:lpstr>PENGERTIAN ttg PENDAPAT AHLI HUKUM KONTRAK (AHK)  1.  AHK memeriksa seluruh ketentuan2       dalam konsep dokumen kontrak dan       memberikan pendapat &amp; saran usulan       perubahan / perbaikan atas ketentuan       yang keliru, dalam upaya mengurangi       timbulnya klaim, akibat lemahnya SDM  2.  Keputusan akhir tetap berada ditangan       PPK / Satker terkait.  </vt:lpstr>
      <vt:lpstr>PowerPoint Presentation</vt:lpstr>
      <vt:lpstr>PENCEGAHAN TIMBULNYA PERMASALAHAN DALAM PEMBUATAN DOKUMEN KONTRAK PEKERJAAN JASA KONSTRUKSI</vt:lpstr>
      <vt:lpstr>Surat  Perjanjian   (Kontrak)  dan  Lampiran Dokumen Kontrak</vt:lpstr>
      <vt:lpstr>PowerPoint Presentation</vt:lpstr>
      <vt:lpstr>PowerPoint Presentation</vt:lpstr>
      <vt:lpstr>PowerPoint Presentation</vt:lpstr>
      <vt:lpstr>PowerPoint Presentation</vt:lpstr>
      <vt:lpstr>PowerPoint Presentation</vt:lpstr>
      <vt:lpstr>SARAN DALAM PEMBUATAN DOKUMEN KONTRAK UNTUK MENGATASI PERLAMBATAN DALAM PELAKSANAAN KONTRAK</vt:lpstr>
      <vt:lpstr>Penyusunan Kontrak Berdasarkan   Juknis LKPP BAB III Bagian A, Butir 10 </vt:lpstr>
      <vt:lpstr>PowerPoint Presentation</vt:lpstr>
      <vt:lpstr>PowerPoint Presentation</vt:lpstr>
      <vt:lpstr>  PENYUSUNAN DOKUMEN KONTRAK  ( Tugas Pengguna Jasa / PPK utk menyiapkan  Dokumen kontrak  )  </vt:lpstr>
      <vt:lpstr>PowerPoint Presentation</vt:lpstr>
      <vt:lpstr>PowerPoint Presentation</vt:lpstr>
      <vt:lpstr>PowerPoint Presentation</vt:lpstr>
      <vt:lpstr>PowerPoint Presentation</vt:lpstr>
      <vt:lpstr>PowerPoint Presentation</vt:lpstr>
      <vt:lpstr>   PASAL – PASAL DALAM  UNDANG - UNDANG  JASA  KONSTRUKSI  YANG  MENGATUR  TENTANG  KONTRAK</vt:lpstr>
      <vt:lpstr>   PASAL – PASAL DALAM  PERATURAN PEMERINTAH NO, 29 TAHUN 2000  TTG PENYELENGGARAAN JASA  KONSTRUKSI, BAB III TENTANG KONTRAK KERJA KONSTRUKSI</vt:lpstr>
      <vt:lpstr>PowerPoint Presentation</vt:lpstr>
      <vt:lpstr> KETENTUAN2 YANG PERLU DIDISKUSIKAN DALAM PERMEN PU NO. 31 TAHUN 2015</vt:lpstr>
      <vt:lpstr> KETENTUAN2 YANG PERLU DIDISKUSIKAN DALAM PERMEN PU NO. 31 TAHUN 2015</vt:lpstr>
      <vt:lpstr>   KETENTUAN2 YANG PERLU DIDISKUSIKAN DALAM PERMEN NO. 31/PRT/M/2015</vt:lpstr>
      <vt:lpstr> KETENTUAN2 YANG PERLU DIDISKUSIKAN DALAM PERMEN PU NO. 31 TAHUN 2015</vt:lpstr>
      <vt:lpstr> KETENTUAN2 YANG PERLU DIDISKUSIKAN DALAM PERMEN PU NO. 31 TAHUN 2015</vt:lpstr>
      <vt:lpstr>PowerPoint Presentation</vt:lpstr>
      <vt:lpstr>PowerPoint Presentation</vt:lpstr>
      <vt:lpstr>1.    Penyusunan Dokumen Pengadaan Berdasarkan Perpres No.54/2010 jo No. 70/2012</vt:lpstr>
      <vt:lpstr>PowerPoint Presentation</vt:lpstr>
      <vt:lpstr>Penyusunan Kontrak  Berdasarkan   Juknis LKPP BAB III Bagian A, Butir 10 </vt:lpstr>
      <vt:lpstr>PowerPoint Presentation</vt:lpstr>
      <vt:lpstr>LAYANAN JASA KONSTRUKSI SECARA TERINTEGRASI</vt:lpstr>
      <vt:lpstr>PowerPoint Presentation</vt:lpstr>
      <vt:lpstr>PowerPoint Presentation</vt:lpstr>
      <vt:lpstr>PEMBUATAN  SURAT  PERJANJIAN (KONTRAK)</vt:lpstr>
      <vt:lpstr>PEMBUATAN  SURAT  PERJANJIAN (KONTRAK)</vt:lpstr>
      <vt:lpstr>PENYUSUNAN SURAT PERJANJIAN (KONTRAK)</vt:lpstr>
      <vt:lpstr>PENYUSUNAN SURAT  PERJANJIAN (KONTRAK)</vt:lpstr>
      <vt:lpstr>PENYUSUNAN SURAT  PERJANJIAN (KONTRAK)</vt:lpstr>
      <vt:lpstr>BEBERAPA KETENTUAN DALAM DOKUMEN  KONTRAK YANG PERLU DIPERHATIKAN</vt:lpstr>
      <vt:lpstr> BEBERAPA KETENTUAN DALAM KONTRAK YANG PERLU BERDASARKAN PERPRES NO. 54/2012 j0 NO.70 TAHUN 2010 </vt:lpstr>
      <vt:lpstr>  BEBERAPA KETENTUAN DALAM KONTRAK YANG PERLU BERDASARKAN PERPRES NO.54/2012 jo NO.70 /2010</vt:lpstr>
      <vt:lpstr>PowerPoint Presentation</vt:lpstr>
      <vt:lpstr>KEGIATAN DALAM PENGENDALIAN  DAN PENGAWASAN DALAM RANGKA PENANDATANGANAN KONTRAK</vt:lpstr>
      <vt:lpstr> T-3 : HARUS TELAH  MEMPEROLEH    PENDAPAT  AHLI  HUKUM KONTRAK  MISALNYA  AHK DI PROYEK :   1. PEMBANGUNAN WADUK  JATI GEDE  2. PEMBANGUNAN RSUD DKI JAKARTA 3.  PEMBANGUNAN    INFRASTRUKTUR GEDUNG BARU KAMPUS  ITB  PHLN – JICA LOAN IP - 553  </vt:lpstr>
      <vt:lpstr>PowerPoint Presentation</vt:lpstr>
      <vt:lpstr>PENANDATANGANAN KONTRAK SESUAI PERPRES NO.54/2012 jo NO. 70/2010 ( LAMPIRAN  BAB III )</vt:lpstr>
      <vt:lpstr>PENANDATANGANAN KONTRAK   PERPRES NO.70/2012 jo NO 70/2010 ( LAMPIRAN  BAB III )</vt:lpstr>
      <vt:lpstr>PowerPoint Presentation</vt:lpstr>
      <vt:lpstr>PowerPoint Presentation</vt:lpstr>
      <vt:lpstr>PENANDATANGANAN  SURAT  PERJANJIAN (KONTRAK)</vt:lpstr>
      <vt:lpstr>  SBD - PENGADAAN PEKERJAAN  KONSTRUKSI   </vt:lpstr>
      <vt:lpstr>PENANDATANGANAN SURAT PERJANJIAN (KONTRAK)</vt:lpstr>
      <vt:lpstr>PENANDATANGANAN SURAT  PERJANJIAN (KONTRAK)</vt:lpstr>
      <vt:lpstr>PENANDATANGANAN SURAT PERJANJIAN (KONTRAK)</vt:lpstr>
      <vt:lpstr>MEMAHAMI  KETENTUAN - KETENTUAN DALAM SYARAT –  SYARAT2  UMUM  KONTRAK,  SYARAT2 KHUSUS KONTRAK, DAN DOKUMEN LAINNYA LEBIH RINCI </vt:lpstr>
      <vt:lpstr>PowerPoint Presentation</vt:lpstr>
      <vt:lpstr>BAB  VII.   SYARAT-SYARAT UMUM KONTRAK (SSUK)</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      SYARA T –  SYARAT UMUM                     KONTRAK  (SSUK) </vt:lpstr>
      <vt:lpstr>BAB  VIII     SYARAT - SYARAT KHUSUS                     KONTRAK (SSKK)</vt:lpstr>
      <vt:lpstr>BAB  VIII    SYARAT - SYARAT KHUSUS                     KONTRAK (SSKK)</vt:lpstr>
      <vt:lpstr>BAB IX  :  SPESIFIKASI TEKNIS  DAN                     GAMBAR</vt:lpstr>
      <vt:lpstr>BAB  XI   BENTUK DOKUMEN  LAIN</vt:lpstr>
      <vt:lpstr>GAMBAR - GAMBAR</vt:lpstr>
      <vt:lpstr>DAFTAR KUANTITAS</vt:lpstr>
      <vt:lpstr>BENTUK JAMINAN</vt:lpstr>
      <vt:lpstr>    PENJELASAN TENTANG   DOKUMEN KONTRAK LAINNYA  1.  JAMINAN  PELAKSANAAN,       JAMINAN PEMELIHARAAN 2.  SURAT PENUNJUKAN (SPPBJ) 3.  BERITA ACARA HASIL PELELANGAN       (BAHP) 4.  BERITA ACARA PEMBERIAN       PENJELASAN (BAPP) 5.  BERITA ACARA SERAH TERIMA       HASIL PEKERJAAN  </vt:lpstr>
      <vt:lpstr>MEMAHAMI  KETENTUAN - KETENTUAN DALAM GENERAL   CONDITIONS OF CONTRACT  DAN     GENERAL CONDITIONS  OF PARTICULAR APPLICATION  </vt:lpstr>
      <vt:lpstr>    GENERAL CONDITIONS OF CONTRACT    (FIDIC 1987 EDISI IV REPRINTED 1992)</vt:lpstr>
      <vt:lpstr>    GENERAL CONDITIONS OF CONTRACT    (FIDIC 1987 EDISI IV REPRINTED 1992)</vt:lpstr>
      <vt:lpstr>GENERAL CONDITIONS  OF  PARTICULAR APPLICATION    </vt:lpstr>
      <vt:lpstr>Penyesuaian harga  akibat  Eskalasi</vt:lpstr>
      <vt:lpstr> Penyesuaian Harga akibat Eskalasi  Perpres No.54 tahun 2010, Pasal 92  </vt:lpstr>
      <vt:lpstr>Penyesuaian Harga akibat Eskalasi  Perpres No.54 tahun 2010, Pasal 92 </vt:lpstr>
      <vt:lpstr>Penyesuaian Harga akibat Eskalasi  Perpres No.54 tahun 2010, Pasal 92 </vt:lpstr>
      <vt:lpstr>    KASUS PENYESUAIAN HARGA  AKIBAT ESKALASI    1.   KASUS PENYESUAIAN HARGA        AKIBAT ESKALASI DI KEMEN        PERIKANAN DAN KELAUTAN 2.   KASUS ESKALASI DI PROYEK       PEMBANGUNAN JEMBATAN        MAHKOTA 2, DI SAMARINDA   3.   KASUS PENYESUAIAN HARGA        AKIBAT KENAIKAN HARGA ASPAL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M.FARID</dc:creator>
  <cp:lastModifiedBy>ismail - [2010]</cp:lastModifiedBy>
  <cp:revision>2605</cp:revision>
  <cp:lastPrinted>2016-12-30T04:46:20Z</cp:lastPrinted>
  <dcterms:created xsi:type="dcterms:W3CDTF">1601-01-01T00:00:00Z</dcterms:created>
  <dcterms:modified xsi:type="dcterms:W3CDTF">2020-11-13T12:31:05Z</dcterms:modified>
</cp:coreProperties>
</file>