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65" d="100"/>
          <a:sy n="65" d="100"/>
        </p:scale>
        <p:origin x="2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DD67DAC-232D-4042-B5C0-E64770A42A28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dirty="0"/>
              <a:t>5/6/2020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48A1663-7765-4EF4-B97F-A02E70C6265E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TEORI KOMUNIKASI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Dwi</a:t>
            </a:r>
            <a:r>
              <a:rPr lang="en-US" dirty="0" smtClean="0"/>
              <a:t> Maharani, </a:t>
            </a:r>
            <a:r>
              <a:rPr lang="en-US" dirty="0" err="1" smtClean="0"/>
              <a:t>M.I.Kom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21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79832"/>
            <a:ext cx="10058400" cy="26564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242646"/>
            <a:ext cx="10058400" cy="4929554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err="1" smtClean="0">
                <a:solidFill>
                  <a:srgbClr val="C00000"/>
                </a:solidFill>
                <a:latin typeface="+mj-lt"/>
              </a:rPr>
              <a:t>Asumsi</a:t>
            </a:r>
            <a:r>
              <a:rPr lang="en-US" sz="3200" dirty="0" smtClean="0">
                <a:solidFill>
                  <a:srgbClr val="C00000"/>
                </a:solidFill>
                <a:latin typeface="+mj-lt"/>
              </a:rPr>
              <a:t>: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Maslow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hirearki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diposisikan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yang </a:t>
            </a:r>
            <a:r>
              <a:rPr lang="en-US" dirty="0" err="1"/>
              <a:t>lemah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,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lurus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indah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398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5001"/>
            <a:ext cx="10058400" cy="922137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Teori</a:t>
            </a:r>
            <a:r>
              <a:rPr lang="en-US" sz="4000" dirty="0" smtClean="0"/>
              <a:t> </a:t>
            </a:r>
            <a:r>
              <a:rPr lang="en-US" sz="4000" dirty="0" err="1" smtClean="0"/>
              <a:t>Komunikasi</a:t>
            </a:r>
            <a:r>
              <a:rPr lang="en-US" sz="4000" dirty="0" smtClean="0"/>
              <a:t> Massa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137137"/>
            <a:ext cx="10058400" cy="5451231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err="1">
                <a:solidFill>
                  <a:srgbClr val="C00000"/>
                </a:solidFill>
                <a:latin typeface="+mj-lt"/>
              </a:rPr>
              <a:t>Teori</a:t>
            </a:r>
            <a:r>
              <a:rPr lang="en-US" sz="32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+mj-lt"/>
              </a:rPr>
              <a:t>K</a:t>
            </a:r>
            <a:r>
              <a:rPr lang="en-US" sz="3200" dirty="0" err="1" smtClean="0">
                <a:solidFill>
                  <a:srgbClr val="C00000"/>
                </a:solidFill>
                <a:latin typeface="+mj-lt"/>
              </a:rPr>
              <a:t>ultivasi</a:t>
            </a:r>
            <a:r>
              <a:rPr lang="en-US" sz="3200" dirty="0" smtClean="0">
                <a:solidFill>
                  <a:srgbClr val="C00000"/>
                </a:solidFill>
                <a:latin typeface="+mj-lt"/>
              </a:rPr>
              <a:t> / Cultivation </a:t>
            </a:r>
            <a:r>
              <a:rPr lang="en-US" sz="3200" dirty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3200" dirty="0" smtClean="0">
                <a:solidFill>
                  <a:srgbClr val="C00000"/>
                </a:solidFill>
                <a:latin typeface="+mj-lt"/>
              </a:rPr>
              <a:t>heory </a:t>
            </a:r>
            <a:r>
              <a:rPr lang="en-US" sz="1600" dirty="0" smtClean="0">
                <a:solidFill>
                  <a:srgbClr val="C00000"/>
                </a:solidFill>
              </a:rPr>
              <a:t>(George </a:t>
            </a:r>
            <a:r>
              <a:rPr lang="en-US" sz="1600" dirty="0" err="1">
                <a:solidFill>
                  <a:srgbClr val="C00000"/>
                </a:solidFill>
              </a:rPr>
              <a:t>Gerbner</a:t>
            </a:r>
            <a:r>
              <a:rPr lang="en-US" sz="1600" dirty="0" smtClean="0">
                <a:solidFill>
                  <a:srgbClr val="C00000"/>
                </a:solidFill>
              </a:rPr>
              <a:t>) 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kultivasi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dasarnya</a:t>
            </a:r>
            <a:r>
              <a:rPr lang="en-US" sz="2400" dirty="0"/>
              <a:t>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televisi</a:t>
            </a:r>
            <a:r>
              <a:rPr lang="en-US" sz="2400" dirty="0"/>
              <a:t> </a:t>
            </a:r>
            <a:r>
              <a:rPr lang="en-US" sz="2400" dirty="0" err="1"/>
              <a:t>bertangggung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mengkultivasi</a:t>
            </a:r>
            <a:r>
              <a:rPr lang="en-US" sz="2400" dirty="0"/>
              <a:t> </a:t>
            </a:r>
            <a:r>
              <a:rPr lang="en-US" sz="2400" dirty="0" err="1"/>
              <a:t>konsepsi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pandang</a:t>
            </a:r>
            <a:r>
              <a:rPr lang="en-US" sz="2400" dirty="0"/>
              <a:t> </a:t>
            </a:r>
            <a:r>
              <a:rPr lang="en-US" sz="2400" dirty="0" err="1"/>
              <a:t>pemirsa</a:t>
            </a:r>
            <a:r>
              <a:rPr lang="en-US" sz="2400" dirty="0"/>
              <a:t> </a:t>
            </a:r>
            <a:r>
              <a:rPr lang="en-US" sz="2400" dirty="0" err="1"/>
              <a:t>televisi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realitas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. </a:t>
            </a:r>
            <a:r>
              <a:rPr lang="en-US" sz="2400" dirty="0" err="1"/>
              <a:t>Efek</a:t>
            </a:r>
            <a:r>
              <a:rPr lang="en-US" sz="2400" dirty="0"/>
              <a:t> massif </a:t>
            </a:r>
            <a:r>
              <a:rPr lang="en-US" sz="2400" dirty="0" err="1"/>
              <a:t>televisi</a:t>
            </a:r>
            <a:r>
              <a:rPr lang="en-US" sz="2400" dirty="0"/>
              <a:t> yang </a:t>
            </a:r>
            <a:r>
              <a:rPr lang="en-US" sz="2400" dirty="0" err="1"/>
              <a:t>menerpa</a:t>
            </a:r>
            <a:r>
              <a:rPr lang="en-US" sz="2400" dirty="0"/>
              <a:t> </a:t>
            </a:r>
            <a:r>
              <a:rPr lang="en-US" sz="2400" dirty="0" err="1"/>
              <a:t>khalayak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terus</a:t>
            </a:r>
            <a:r>
              <a:rPr lang="en-US" sz="2400" dirty="0"/>
              <a:t> </a:t>
            </a:r>
            <a:r>
              <a:rPr lang="en-US" sz="2400" dirty="0" err="1"/>
              <a:t>menerus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bertahap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persepsi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realitas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keseluruhan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2440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41804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055077"/>
            <a:ext cx="10058400" cy="51171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Asumsi</a:t>
            </a:r>
            <a:r>
              <a:rPr lang="en-US" dirty="0" smtClean="0"/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kultivasi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makro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. </a:t>
            </a:r>
            <a:r>
              <a:rPr lang="en-US" dirty="0" err="1"/>
              <a:t>Karenanya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media yang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, para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kultivasi</a:t>
            </a:r>
            <a:r>
              <a:rPr lang="en-US" dirty="0"/>
              <a:t> </a:t>
            </a:r>
            <a:r>
              <a:rPr lang="en-US" dirty="0" err="1"/>
              <a:t>bersandar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4 (</a:t>
            </a:r>
            <a:r>
              <a:rPr lang="en-US" dirty="0" err="1"/>
              <a:t>empat</a:t>
            </a:r>
            <a:r>
              <a:rPr lang="en-US" dirty="0"/>
              <a:t>) </a:t>
            </a:r>
            <a:r>
              <a:rPr lang="en-US" dirty="0" err="1"/>
              <a:t>tahapan</a:t>
            </a:r>
            <a:r>
              <a:rPr lang="en-US" dirty="0"/>
              <a:t> proses,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1.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 smtClean="0"/>
              <a:t>pesan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2. </a:t>
            </a:r>
            <a:r>
              <a:rPr lang="en-US" dirty="0" err="1"/>
              <a:t>M</a:t>
            </a:r>
            <a:r>
              <a:rPr lang="en-US" dirty="0" err="1" smtClean="0"/>
              <a:t>embentuk</a:t>
            </a:r>
            <a:r>
              <a:rPr lang="en-US" dirty="0" smtClean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 smtClean="0"/>
              <a:t>pemirsa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3. </a:t>
            </a:r>
            <a:r>
              <a:rPr lang="en-US" dirty="0" err="1" smtClean="0"/>
              <a:t>Survei</a:t>
            </a:r>
            <a:r>
              <a:rPr lang="en-US" dirty="0" smtClean="0"/>
              <a:t> </a:t>
            </a:r>
            <a:r>
              <a:rPr lang="en-US" dirty="0" err="1"/>
              <a:t>khalayak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4. </a:t>
            </a:r>
            <a:r>
              <a:rPr lang="en-US" dirty="0" err="1"/>
              <a:t>M</a:t>
            </a:r>
            <a:r>
              <a:rPr lang="en-US" dirty="0" err="1" smtClean="0"/>
              <a:t>embandingkan</a:t>
            </a:r>
            <a:r>
              <a:rPr lang="en-US" dirty="0" smtClean="0"/>
              <a:t>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pemirsa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ringan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/>
              <a:t>berat</a:t>
            </a:r>
            <a:r>
              <a:rPr lang="en-US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42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363415"/>
            <a:ext cx="10058400" cy="1266093"/>
          </a:xfrm>
        </p:spPr>
        <p:txBody>
          <a:bodyPr>
            <a:normAutofit fontScale="90000"/>
          </a:bodyPr>
          <a:lstStyle/>
          <a:p>
            <a:r>
              <a:rPr lang="en-US" sz="3200" dirty="0" err="1">
                <a:solidFill>
                  <a:srgbClr val="C00000"/>
                </a:solidFill>
              </a:rPr>
              <a:t>Teori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Pengharapan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Nilai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smtClean="0">
                <a:solidFill>
                  <a:srgbClr val="C00000"/>
                </a:solidFill>
              </a:rPr>
              <a:t/>
            </a:r>
            <a:br>
              <a:rPr lang="en-US" sz="3200" dirty="0" smtClean="0">
                <a:solidFill>
                  <a:srgbClr val="C00000"/>
                </a:solidFill>
              </a:rPr>
            </a:br>
            <a:r>
              <a:rPr lang="en-US" sz="3200" dirty="0" smtClean="0">
                <a:solidFill>
                  <a:srgbClr val="C00000"/>
                </a:solidFill>
              </a:rPr>
              <a:t>/ The </a:t>
            </a:r>
            <a:r>
              <a:rPr lang="en-US" sz="3200" dirty="0" err="1">
                <a:solidFill>
                  <a:srgbClr val="C00000"/>
                </a:solidFill>
              </a:rPr>
              <a:t>Expectacy</a:t>
            </a:r>
            <a:r>
              <a:rPr lang="en-US" sz="3200" dirty="0">
                <a:solidFill>
                  <a:srgbClr val="C00000"/>
                </a:solidFill>
              </a:rPr>
              <a:t>-Value </a:t>
            </a:r>
            <a:r>
              <a:rPr lang="en-US" sz="3200" dirty="0" smtClean="0">
                <a:solidFill>
                  <a:srgbClr val="C00000"/>
                </a:solidFill>
              </a:rPr>
              <a:t>Theory </a:t>
            </a:r>
            <a:r>
              <a:rPr lang="en-US" sz="1400" dirty="0" smtClean="0">
                <a:solidFill>
                  <a:srgbClr val="C00000"/>
                </a:solidFill>
              </a:rPr>
              <a:t>(</a:t>
            </a:r>
            <a:r>
              <a:rPr lang="en-US" sz="1400" dirty="0">
                <a:solidFill>
                  <a:srgbClr val="C00000"/>
                </a:solidFill>
              </a:rPr>
              <a:t>Phillip </a:t>
            </a:r>
            <a:r>
              <a:rPr lang="en-US" sz="1400" dirty="0" err="1" smtClean="0">
                <a:solidFill>
                  <a:srgbClr val="C00000"/>
                </a:solidFill>
              </a:rPr>
              <a:t>Palmgreen</a:t>
            </a:r>
            <a:r>
              <a:rPr lang="en-US" sz="1400" dirty="0" smtClean="0">
                <a:solidFill>
                  <a:srgbClr val="C00000"/>
                </a:solidFill>
              </a:rPr>
              <a:t>)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45323"/>
            <a:ext cx="10058400" cy="441959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berusaha</a:t>
            </a:r>
            <a:r>
              <a:rPr lang="en-US" sz="2400" dirty="0" smtClean="0"/>
              <a:t> </a:t>
            </a:r>
            <a:r>
              <a:rPr lang="en-US" sz="2400" dirty="0" err="1"/>
              <a:t>mengatasi</a:t>
            </a:r>
            <a:r>
              <a:rPr lang="en-US" sz="2400" dirty="0"/>
              <a:t> </a:t>
            </a:r>
            <a:r>
              <a:rPr lang="en-US" sz="2400" dirty="0" err="1"/>
              <a:t>kurangnya</a:t>
            </a:r>
            <a:r>
              <a:rPr lang="en-US" sz="2400" dirty="0"/>
              <a:t> </a:t>
            </a:r>
            <a:r>
              <a:rPr lang="en-US" sz="2400" dirty="0" err="1"/>
              <a:t>unsur</a:t>
            </a:r>
            <a:r>
              <a:rPr lang="en-US" sz="2400" dirty="0"/>
              <a:t> </a:t>
            </a:r>
            <a:r>
              <a:rPr lang="en-US" sz="2400" dirty="0" err="1"/>
              <a:t>kelekatan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uses and </a:t>
            </a:r>
            <a:r>
              <a:rPr lang="en-US" sz="2400" dirty="0" err="1" smtClean="0"/>
              <a:t>gratfication</a:t>
            </a:r>
            <a:r>
              <a:rPr lang="en-US" sz="2400" dirty="0" smtClean="0"/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24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kepuasan</a:t>
            </a:r>
            <a:r>
              <a:rPr lang="en-US" dirty="0"/>
              <a:t> yang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/>
              <a:t>media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/>
              <a:t>media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suatu</a:t>
            </a:r>
            <a:r>
              <a:rPr lang="en-US" dirty="0"/>
              <a:t> medium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6247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1609344"/>
          </a:xfrm>
        </p:spPr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609344"/>
            <a:ext cx="10058400" cy="51548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err="1" smtClean="0">
                <a:solidFill>
                  <a:srgbClr val="C00000"/>
                </a:solidFill>
                <a:latin typeface="+mj-lt"/>
              </a:rPr>
              <a:t>Teori</a:t>
            </a:r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+mj-lt"/>
              </a:rPr>
              <a:t>Dramaturgi</a:t>
            </a:r>
            <a:endParaRPr lang="en-US" sz="3200" b="1" dirty="0">
              <a:solidFill>
                <a:srgbClr val="C0000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1400" b="1" dirty="0">
                <a:solidFill>
                  <a:srgbClr val="C00000"/>
                </a:solidFill>
              </a:rPr>
              <a:t>(Erving </a:t>
            </a:r>
            <a:r>
              <a:rPr lang="en-US" sz="1400" b="1" dirty="0" err="1">
                <a:solidFill>
                  <a:srgbClr val="C00000"/>
                </a:solidFill>
              </a:rPr>
              <a:t>Gofman</a:t>
            </a:r>
            <a:r>
              <a:rPr lang="en-US" sz="1400" b="1" dirty="0" smtClean="0">
                <a:solidFill>
                  <a:srgbClr val="C00000"/>
                </a:solidFill>
              </a:rPr>
              <a:t>)</a:t>
            </a:r>
          </a:p>
          <a:p>
            <a:pPr marL="0" indent="0" algn="ctr">
              <a:buNone/>
            </a:pPr>
            <a:endParaRPr lang="en-US" altLang="en-US" sz="1400" b="1" dirty="0"/>
          </a:p>
          <a:p>
            <a:pPr marL="0" indent="0" algn="ctr">
              <a:buNone/>
            </a:pPr>
            <a:r>
              <a:rPr lang="en-US" altLang="en-US" b="1" dirty="0" err="1" smtClean="0">
                <a:latin typeface="Arial" panose="020B0604020202020204" pitchFamily="34" charset="0"/>
              </a:rPr>
              <a:t>Teori</a:t>
            </a:r>
            <a:r>
              <a:rPr lang="en-US" altLang="en-US" b="1" dirty="0" smtClean="0"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</a:rPr>
              <a:t>ini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</a:rPr>
              <a:t>mengkaji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</a:rPr>
              <a:t>perilaku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</a:rPr>
              <a:t>manusia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</a:rPr>
              <a:t>pada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</a:rPr>
              <a:t>saat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dirty="0" err="1" smtClean="0">
                <a:latin typeface="Arial" panose="020B0604020202020204" pitchFamily="34" charset="0"/>
              </a:rPr>
              <a:t>melakukan</a:t>
            </a:r>
            <a:r>
              <a:rPr lang="en-US" altLang="en-US" b="1" dirty="0" smtClean="0">
                <a:latin typeface="Arial" panose="020B0604020202020204" pitchFamily="34" charset="0"/>
              </a:rPr>
              <a:t> </a:t>
            </a:r>
            <a:r>
              <a:rPr lang="en-US" altLang="en-US" b="1" dirty="0" err="1" smtClean="0">
                <a:latin typeface="Arial" panose="020B0604020202020204" pitchFamily="34" charset="0"/>
              </a:rPr>
              <a:t>interaksi</a:t>
            </a:r>
            <a:endParaRPr lang="en-US" altLang="en-US" b="1" dirty="0" smtClean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altLang="en-US" b="1" dirty="0" smtClean="0"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</a:rPr>
              <a:t>antarpersona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</a:rPr>
              <a:t>bagai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dirty="0" smtClean="0">
                <a:latin typeface="Arial" panose="020B0604020202020204" pitchFamily="34" charset="0"/>
              </a:rPr>
              <a:t>setting di </a:t>
            </a:r>
            <a:r>
              <a:rPr lang="en-US" altLang="en-US" b="1" dirty="0" err="1">
                <a:latin typeface="Arial" panose="020B0604020202020204" pitchFamily="34" charset="0"/>
              </a:rPr>
              <a:t>atas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dirty="0" err="1" smtClean="0">
                <a:latin typeface="Arial" panose="020B0604020202020204" pitchFamily="34" charset="0"/>
              </a:rPr>
              <a:t>panggung</a:t>
            </a:r>
            <a:endParaRPr lang="en-US" altLang="en-US" b="1" dirty="0" smtClean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endParaRPr lang="en-US" altLang="en-US" b="1" dirty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altLang="en-US" b="1" dirty="0" err="1">
                <a:latin typeface="Arial" panose="020B0604020202020204" pitchFamily="34" charset="0"/>
              </a:rPr>
              <a:t>Manusia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</a:rPr>
              <a:t>adalah</a:t>
            </a:r>
            <a:r>
              <a:rPr lang="en-US" altLang="en-US" b="1" dirty="0">
                <a:latin typeface="Arial" panose="020B0604020202020204" pitchFamily="34" charset="0"/>
              </a:rPr>
              <a:t> para </a:t>
            </a:r>
            <a:r>
              <a:rPr lang="en-US" altLang="en-US" b="1" dirty="0" err="1">
                <a:latin typeface="Arial" panose="020B0604020202020204" pitchFamily="34" charset="0"/>
              </a:rPr>
              <a:t>aktornya</a:t>
            </a:r>
            <a:r>
              <a:rPr lang="en-US" altLang="en-US" b="1" dirty="0">
                <a:latin typeface="Arial" panose="020B0604020202020204" pitchFamily="34" charset="0"/>
              </a:rPr>
              <a:t> yang </a:t>
            </a:r>
            <a:r>
              <a:rPr lang="en-US" altLang="en-US" b="1" dirty="0" err="1" smtClean="0">
                <a:latin typeface="Arial" panose="020B0604020202020204" pitchFamily="34" charset="0"/>
              </a:rPr>
              <a:t>menyusun</a:t>
            </a:r>
            <a:r>
              <a:rPr lang="en-US" altLang="en-US" b="1" dirty="0" smtClean="0">
                <a:latin typeface="Arial" panose="020B0604020202020204" pitchFamily="34" charset="0"/>
              </a:rPr>
              <a:t> </a:t>
            </a:r>
            <a:r>
              <a:rPr lang="en-US" altLang="en-US" b="1" dirty="0" err="1" smtClean="0">
                <a:latin typeface="Arial" panose="020B0604020202020204" pitchFamily="34" charset="0"/>
              </a:rPr>
              <a:t>penampilan</a:t>
            </a:r>
            <a:r>
              <a:rPr lang="en-US" altLang="en-US" b="1" dirty="0" smtClean="0"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</a:rPr>
              <a:t>mereka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</a:rPr>
              <a:t>untuk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</a:rPr>
              <a:t>memberikan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dirty="0" err="1" smtClean="0">
                <a:latin typeface="Arial" panose="020B0604020202020204" pitchFamily="34" charset="0"/>
              </a:rPr>
              <a:t>kesan</a:t>
            </a:r>
            <a:r>
              <a:rPr lang="en-US" altLang="en-US" b="1" dirty="0" smtClean="0">
                <a:latin typeface="Arial" panose="020B0604020202020204" pitchFamily="34" charset="0"/>
              </a:rPr>
              <a:t> </a:t>
            </a:r>
            <a:r>
              <a:rPr lang="en-US" altLang="en-US" b="1" dirty="0" err="1" smtClean="0">
                <a:latin typeface="Arial" panose="020B0604020202020204" pitchFamily="34" charset="0"/>
              </a:rPr>
              <a:t>pada</a:t>
            </a:r>
            <a:r>
              <a:rPr lang="en-US" altLang="en-US" b="1" dirty="0" smtClean="0"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</a:rPr>
              <a:t>khalayak</a:t>
            </a:r>
            <a:r>
              <a:rPr lang="en-US" altLang="en-US" b="1" dirty="0">
                <a:latin typeface="Arial" panose="020B0604020202020204" pitchFamily="34" charset="0"/>
              </a:rPr>
              <a:t> yang </a:t>
            </a:r>
            <a:r>
              <a:rPr lang="en-US" altLang="en-US" b="1" dirty="0" err="1">
                <a:latin typeface="Arial" panose="020B0604020202020204" pitchFamily="34" charset="0"/>
              </a:rPr>
              <a:t>menontonnya</a:t>
            </a:r>
            <a:endParaRPr lang="en-US" altLang="en-US" b="1" dirty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endParaRPr lang="en-US" altLang="en-US" b="1" dirty="0" smtClean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altLang="en-US" b="1" dirty="0" err="1" smtClean="0">
                <a:latin typeface="Arial" panose="020B0604020202020204" pitchFamily="34" charset="0"/>
              </a:rPr>
              <a:t>Tujuan</a:t>
            </a:r>
            <a:r>
              <a:rPr lang="en-US" altLang="en-US" b="1" dirty="0" smtClean="0">
                <a:latin typeface="Arial" panose="020B0604020202020204" pitchFamily="34" charset="0"/>
              </a:rPr>
              <a:t> </a:t>
            </a:r>
            <a:r>
              <a:rPr lang="en-US" altLang="en-US" b="1" dirty="0" err="1" smtClean="0">
                <a:latin typeface="Arial" panose="020B0604020202020204" pitchFamily="34" charset="0"/>
              </a:rPr>
              <a:t>akhir</a:t>
            </a:r>
            <a:r>
              <a:rPr lang="en-US" altLang="en-US" b="1" dirty="0" smtClean="0">
                <a:latin typeface="Arial" panose="020B0604020202020204" pitchFamily="34" charset="0"/>
              </a:rPr>
              <a:t> </a:t>
            </a:r>
            <a:r>
              <a:rPr lang="en-US" altLang="en-US" b="1" dirty="0" err="1" smtClean="0">
                <a:latin typeface="Arial" panose="020B0604020202020204" pitchFamily="34" charset="0"/>
              </a:rPr>
              <a:t>teori</a:t>
            </a:r>
            <a:r>
              <a:rPr lang="en-US" altLang="en-US" b="1" dirty="0" smtClean="0">
                <a:latin typeface="Arial" panose="020B0604020202020204" pitchFamily="34" charset="0"/>
              </a:rPr>
              <a:t> </a:t>
            </a:r>
            <a:r>
              <a:rPr lang="en-US" altLang="en-US" b="1" dirty="0" err="1" smtClean="0">
                <a:latin typeface="Arial" panose="020B0604020202020204" pitchFamily="34" charset="0"/>
              </a:rPr>
              <a:t>ini</a:t>
            </a:r>
            <a:r>
              <a:rPr lang="en-US" altLang="en-US" b="1" dirty="0" smtClean="0">
                <a:latin typeface="Arial" panose="020B0604020202020204" pitchFamily="34" charset="0"/>
              </a:rPr>
              <a:t> </a:t>
            </a:r>
            <a:r>
              <a:rPr lang="en-US" altLang="en-US" b="1" dirty="0" err="1" smtClean="0">
                <a:latin typeface="Arial" panose="020B0604020202020204" pitchFamily="34" charset="0"/>
              </a:rPr>
              <a:t>adalah</a:t>
            </a:r>
            <a:r>
              <a:rPr lang="en-US" altLang="en-US" b="1" dirty="0" smtClean="0">
                <a:latin typeface="Arial" panose="020B0604020202020204" pitchFamily="34" charset="0"/>
              </a:rPr>
              <a:t> </a:t>
            </a:r>
            <a:r>
              <a:rPr lang="en-US" altLang="en-US" b="1" i="1" dirty="0" smtClean="0">
                <a:latin typeface="Arial" panose="020B0604020202020204" pitchFamily="34" charset="0"/>
              </a:rPr>
              <a:t>IMPRESSION MANAGEMENT</a:t>
            </a:r>
          </a:p>
          <a:p>
            <a:pPr marL="0" indent="0" algn="ctr">
              <a:buNone/>
            </a:pPr>
            <a:r>
              <a:rPr lang="en-US" altLang="en-US" b="1" dirty="0" err="1" smtClean="0">
                <a:latin typeface="Arial" panose="020B0604020202020204" pitchFamily="34" charset="0"/>
              </a:rPr>
              <a:t>atau</a:t>
            </a:r>
            <a:r>
              <a:rPr lang="en-US" altLang="en-US" b="1" dirty="0" smtClean="0">
                <a:latin typeface="Arial" panose="020B0604020202020204" pitchFamily="34" charset="0"/>
              </a:rPr>
              <a:t> </a:t>
            </a:r>
            <a:r>
              <a:rPr lang="en-US" altLang="en-US" b="1" dirty="0" err="1" smtClean="0">
                <a:latin typeface="Arial" panose="020B0604020202020204" pitchFamily="34" charset="0"/>
              </a:rPr>
              <a:t>Pengelolaan</a:t>
            </a:r>
            <a:r>
              <a:rPr lang="en-US" altLang="en-US" b="1" dirty="0" smtClean="0">
                <a:latin typeface="Arial" panose="020B0604020202020204" pitchFamily="34" charset="0"/>
              </a:rPr>
              <a:t> </a:t>
            </a:r>
            <a:r>
              <a:rPr lang="en-US" altLang="en-US" b="1" dirty="0" err="1" smtClean="0">
                <a:latin typeface="Arial" panose="020B0604020202020204" pitchFamily="34" charset="0"/>
              </a:rPr>
              <a:t>Kesan</a:t>
            </a:r>
            <a:endParaRPr lang="en-US" altLang="en-US" b="1" dirty="0" smtClean="0"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96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32426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008186"/>
            <a:ext cx="10058400" cy="5164014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3200" b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ASUMSI : </a:t>
            </a:r>
            <a:endParaRPr lang="en-US" altLang="en-US" sz="3200" b="1" dirty="0" smtClean="0">
              <a:solidFill>
                <a:srgbClr val="C00000"/>
              </a:solidFill>
              <a:latin typeface="Baskerville Old Face" panose="02020602080505020303" pitchFamily="18" charset="0"/>
            </a:endParaRPr>
          </a:p>
          <a:p>
            <a:pPr algn="ctr"/>
            <a:endParaRPr lang="en-US" altLang="en-US" sz="2400" dirty="0">
              <a:solidFill>
                <a:srgbClr val="0000FF"/>
              </a:solidFill>
              <a:latin typeface="Baskerville Old Face" panose="02020602080505020303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altLang="en-US" sz="3200" dirty="0" err="1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Setiap</a:t>
            </a:r>
            <a:r>
              <a:rPr lang="en-US" altLang="en-US" sz="32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sz="3200" dirty="0">
                <a:solidFill>
                  <a:schemeClr val="tx2"/>
                </a:solidFill>
                <a:latin typeface="Baskerville Old Face" panose="02020602080505020303" pitchFamily="18" charset="0"/>
              </a:rPr>
              <a:t>orang </a:t>
            </a:r>
            <a:r>
              <a:rPr lang="en-US" altLang="en-US" sz="3200" dirty="0" err="1">
                <a:solidFill>
                  <a:schemeClr val="tx2"/>
                </a:solidFill>
                <a:latin typeface="Baskerville Old Face" panose="02020602080505020303" pitchFamily="18" charset="0"/>
              </a:rPr>
              <a:t>dalam</a:t>
            </a:r>
            <a:r>
              <a:rPr lang="en-US" altLang="en-US" sz="3200" dirty="0">
                <a:solidFill>
                  <a:schemeClr val="tx2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sz="3200" dirty="0" err="1">
                <a:solidFill>
                  <a:schemeClr val="tx2"/>
                </a:solidFill>
                <a:latin typeface="Baskerville Old Face" panose="02020602080505020303" pitchFamily="18" charset="0"/>
              </a:rPr>
              <a:t>berinteraksi</a:t>
            </a:r>
            <a:r>
              <a:rPr lang="en-US" altLang="en-US" sz="3200" dirty="0">
                <a:solidFill>
                  <a:schemeClr val="tx2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sz="3200" dirty="0" err="1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Antarpersona</a:t>
            </a:r>
            <a:r>
              <a:rPr lang="en-US" altLang="en-US" sz="32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sz="3200" dirty="0" err="1">
                <a:solidFill>
                  <a:schemeClr val="tx2"/>
                </a:solidFill>
                <a:latin typeface="Baskerville Old Face" panose="02020602080505020303" pitchFamily="18" charset="0"/>
              </a:rPr>
              <a:t>selalu</a:t>
            </a:r>
            <a:r>
              <a:rPr lang="en-US" altLang="en-US" sz="3200" dirty="0">
                <a:solidFill>
                  <a:schemeClr val="tx2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sz="3200" dirty="0" err="1">
                <a:solidFill>
                  <a:schemeClr val="tx2"/>
                </a:solidFill>
                <a:latin typeface="Baskerville Old Face" panose="02020602080505020303" pitchFamily="18" charset="0"/>
              </a:rPr>
              <a:t>berhadapan</a:t>
            </a:r>
            <a:r>
              <a:rPr lang="en-US" altLang="en-US" sz="3200" dirty="0">
                <a:solidFill>
                  <a:schemeClr val="tx2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sz="3200" dirty="0" err="1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dengan</a:t>
            </a:r>
            <a:r>
              <a:rPr lang="en-US" altLang="en-US" sz="32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sz="3200" dirty="0" err="1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situasi</a:t>
            </a:r>
            <a:r>
              <a:rPr lang="en-US" altLang="en-US" sz="3200" dirty="0">
                <a:solidFill>
                  <a:schemeClr val="tx2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sz="32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yang </a:t>
            </a:r>
            <a:r>
              <a:rPr lang="en-US" altLang="en-US" sz="3200" dirty="0" err="1">
                <a:solidFill>
                  <a:schemeClr val="tx2"/>
                </a:solidFill>
                <a:latin typeface="Baskerville Old Face" panose="02020602080505020303" pitchFamily="18" charset="0"/>
              </a:rPr>
              <a:t>harus</a:t>
            </a:r>
            <a:r>
              <a:rPr lang="en-US" altLang="en-US" sz="3200" dirty="0">
                <a:solidFill>
                  <a:schemeClr val="tx2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sz="3200" dirty="0" err="1">
                <a:solidFill>
                  <a:schemeClr val="tx2"/>
                </a:solidFill>
                <a:latin typeface="Baskerville Old Face" panose="02020602080505020303" pitchFamily="18" charset="0"/>
              </a:rPr>
              <a:t>ditangkapnya</a:t>
            </a:r>
            <a:r>
              <a:rPr lang="en-US" altLang="en-US" sz="3200" dirty="0">
                <a:solidFill>
                  <a:schemeClr val="tx2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sz="3200" dirty="0" err="1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sebagai</a:t>
            </a:r>
            <a:r>
              <a:rPr lang="en-US" altLang="en-US" sz="32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sz="3200" dirty="0" err="1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pembentukan</a:t>
            </a:r>
            <a:r>
              <a:rPr lang="en-US" altLang="en-US" sz="32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sz="3200" dirty="0" err="1">
                <a:solidFill>
                  <a:schemeClr val="tx2"/>
                </a:solidFill>
                <a:latin typeface="Baskerville Old Face" panose="02020602080505020303" pitchFamily="18" charset="0"/>
              </a:rPr>
              <a:t>atau</a:t>
            </a:r>
            <a:r>
              <a:rPr lang="en-US" altLang="en-US" sz="3200" dirty="0">
                <a:solidFill>
                  <a:schemeClr val="tx2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sz="3200" dirty="0" err="1">
                <a:solidFill>
                  <a:schemeClr val="tx2"/>
                </a:solidFill>
                <a:latin typeface="Baskerville Old Face" panose="02020602080505020303" pitchFamily="18" charset="0"/>
              </a:rPr>
              <a:t>pengorganisasian</a:t>
            </a:r>
            <a:r>
              <a:rPr lang="en-US" altLang="en-US" sz="3200" dirty="0">
                <a:solidFill>
                  <a:schemeClr val="tx2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sz="3200" dirty="0" err="1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dari</a:t>
            </a:r>
            <a:r>
              <a:rPr lang="en-US" altLang="en-US" sz="32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sz="3200" dirty="0" err="1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seorang</a:t>
            </a:r>
            <a:r>
              <a:rPr lang="en-US" altLang="en-US" sz="3200" dirty="0">
                <a:solidFill>
                  <a:schemeClr val="tx2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sz="3200" dirty="0" err="1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individu</a:t>
            </a:r>
            <a:r>
              <a:rPr lang="en-US" altLang="en-US" sz="32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sz="3200" dirty="0">
                <a:solidFill>
                  <a:schemeClr val="tx2"/>
                </a:solidFill>
                <a:latin typeface="Baskerville Old Face" panose="02020602080505020303" pitchFamily="18" charset="0"/>
              </a:rPr>
              <a:t>yang </a:t>
            </a:r>
            <a:r>
              <a:rPr lang="en-US" altLang="en-US" sz="3200" dirty="0" err="1">
                <a:solidFill>
                  <a:schemeClr val="tx2"/>
                </a:solidFill>
                <a:latin typeface="Baskerville Old Face" panose="02020602080505020303" pitchFamily="18" charset="0"/>
              </a:rPr>
              <a:t>menghasilkan</a:t>
            </a:r>
            <a:r>
              <a:rPr lang="en-US" altLang="en-US" sz="3200" dirty="0">
                <a:solidFill>
                  <a:schemeClr val="tx2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sz="3200" dirty="0" err="1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suatu</a:t>
            </a:r>
            <a:r>
              <a:rPr lang="en-US" altLang="en-US" sz="32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sz="3200" dirty="0" err="1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kenyataan</a:t>
            </a:r>
            <a:r>
              <a:rPr lang="en-US" altLang="en-US" sz="32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sz="3200" dirty="0" err="1">
                <a:solidFill>
                  <a:schemeClr val="tx2"/>
                </a:solidFill>
                <a:latin typeface="Baskerville Old Face" panose="02020602080505020303" pitchFamily="18" charset="0"/>
              </a:rPr>
              <a:t>sesaat</a:t>
            </a:r>
            <a:r>
              <a:rPr lang="en-US" altLang="en-US" sz="3200" dirty="0">
                <a:solidFill>
                  <a:schemeClr val="tx2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sz="3200" dirty="0" err="1">
                <a:solidFill>
                  <a:schemeClr val="tx2"/>
                </a:solidFill>
                <a:latin typeface="Baskerville Old Face" panose="02020602080505020303" pitchFamily="18" charset="0"/>
              </a:rPr>
              <a:t>bagi</a:t>
            </a:r>
            <a:r>
              <a:rPr lang="en-US" altLang="en-US" sz="3200" dirty="0">
                <a:solidFill>
                  <a:schemeClr val="tx2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sz="3200" dirty="0" err="1">
                <a:solidFill>
                  <a:schemeClr val="tx2"/>
                </a:solidFill>
                <a:latin typeface="Baskerville Old Face" panose="02020602080505020303" pitchFamily="18" charset="0"/>
              </a:rPr>
              <a:t>individu</a:t>
            </a:r>
            <a:r>
              <a:rPr lang="en-US" altLang="en-US" sz="3200" dirty="0">
                <a:solidFill>
                  <a:schemeClr val="tx2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sz="3200" dirty="0" err="1">
                <a:solidFill>
                  <a:schemeClr val="tx2"/>
                </a:solidFill>
                <a:latin typeface="Baskerville Old Face" panose="02020602080505020303" pitchFamily="18" charset="0"/>
              </a:rPr>
              <a:t>tersebut</a:t>
            </a:r>
            <a:r>
              <a:rPr lang="en-US" altLang="en-US" sz="3200" dirty="0">
                <a:solidFill>
                  <a:schemeClr val="tx2"/>
                </a:solidFill>
                <a:latin typeface="Baskerville Old Face" panose="02020602080505020303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05296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57306"/>
          </a:xfrm>
        </p:spPr>
        <p:txBody>
          <a:bodyPr>
            <a:normAutofit/>
          </a:bodyPr>
          <a:lstStyle/>
          <a:p>
            <a:r>
              <a:rPr lang="en-US" sz="3200" b="1" dirty="0" err="1">
                <a:solidFill>
                  <a:srgbClr val="C00000"/>
                </a:solidFill>
              </a:rPr>
              <a:t>Teori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Hipotesis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Kecocokan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441938"/>
            <a:ext cx="10058400" cy="51112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hipotesis</a:t>
            </a:r>
            <a:r>
              <a:rPr lang="en-US" sz="2400" dirty="0"/>
              <a:t> </a:t>
            </a:r>
            <a:r>
              <a:rPr lang="en-US" sz="2400" dirty="0" err="1"/>
              <a:t>kecocokan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Hipotesis</a:t>
            </a:r>
            <a:r>
              <a:rPr lang="en-US" sz="2400" dirty="0"/>
              <a:t> Matching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yang </a:t>
            </a:r>
            <a:r>
              <a:rPr lang="en-US" sz="2400" dirty="0" err="1"/>
              <a:t>dilihat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segi</a:t>
            </a:r>
            <a:r>
              <a:rPr lang="en-US" sz="2400" dirty="0"/>
              <a:t> </a:t>
            </a:r>
            <a:r>
              <a:rPr lang="en-US" sz="2400" dirty="0" err="1"/>
              <a:t>penampilan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. 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/>
              <a:t>kata lain,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</a:t>
            </a:r>
            <a:r>
              <a:rPr lang="en-US" sz="2400" dirty="0" err="1" smtClean="0"/>
              <a:t>pemikiran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ditekankan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ketertarikan</a:t>
            </a:r>
            <a:r>
              <a:rPr lang="en-US" sz="2400" dirty="0" smtClean="0"/>
              <a:t> </a:t>
            </a:r>
            <a:r>
              <a:rPr lang="en-US" sz="2400" dirty="0" err="1" smtClean="0"/>
              <a:t>fisik</a:t>
            </a:r>
            <a:endParaRPr lang="en-US" sz="2400" dirty="0" smtClean="0"/>
          </a:p>
          <a:p>
            <a:pPr marL="0" indent="0" algn="ctr">
              <a:lnSpc>
                <a:spcPct val="150000"/>
              </a:lnSpc>
              <a:buNone/>
            </a:pPr>
            <a:endParaRPr lang="en-US" sz="8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yang </a:t>
            </a:r>
            <a:r>
              <a:rPr lang="en-US" dirty="0" err="1"/>
              <a:t>elegan</a:t>
            </a:r>
            <a:r>
              <a:rPr lang="en-US" dirty="0"/>
              <a:t>,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sudi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pria</a:t>
            </a:r>
            <a:r>
              <a:rPr lang="en-US" dirty="0"/>
              <a:t> </a:t>
            </a:r>
            <a:r>
              <a:rPr lang="en-US" dirty="0" err="1"/>
              <a:t>tampan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kaya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lawan</a:t>
            </a:r>
            <a:r>
              <a:rPr lang="en-US" dirty="0"/>
              <a:t> </a:t>
            </a:r>
            <a:r>
              <a:rPr lang="en-US" dirty="0" err="1"/>
              <a:t>bicaranya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ketertarikan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.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37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86047"/>
            <a:ext cx="10058400" cy="1308999"/>
          </a:xfrm>
        </p:spPr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395047"/>
            <a:ext cx="10058400" cy="519332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Social Penetration Theory </a:t>
            </a:r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C00000"/>
                </a:solidFill>
              </a:rPr>
              <a:t>(Altman &amp; Taylor)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perkembangan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orang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mengenal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Penetrasi</a:t>
            </a:r>
            <a:r>
              <a:rPr lang="en-US" sz="2400" dirty="0" smtClean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proses yang </a:t>
            </a:r>
            <a:r>
              <a:rPr lang="en-US" sz="2400" dirty="0" err="1"/>
              <a:t>bertahap</a:t>
            </a:r>
            <a:r>
              <a:rPr lang="en-US" sz="2400" dirty="0"/>
              <a:t>, </a:t>
            </a:r>
            <a:r>
              <a:rPr lang="en-US" sz="2400" dirty="0" err="1"/>
              <a:t>dimulai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</a:t>
            </a:r>
            <a:r>
              <a:rPr lang="en-US" sz="2400" dirty="0" err="1"/>
              <a:t>basa-basi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akrab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terus</a:t>
            </a:r>
            <a:r>
              <a:rPr lang="en-US" sz="2400" dirty="0"/>
              <a:t> </a:t>
            </a:r>
            <a:r>
              <a:rPr lang="en-US" sz="2400" dirty="0" err="1"/>
              <a:t>berlangsung</a:t>
            </a:r>
            <a:r>
              <a:rPr lang="en-US" sz="2400" dirty="0"/>
              <a:t> </a:t>
            </a:r>
            <a:r>
              <a:rPr lang="en-US" sz="2400" dirty="0" err="1"/>
              <a:t>hingga</a:t>
            </a:r>
            <a:r>
              <a:rPr lang="en-US" sz="2400" dirty="0"/>
              <a:t> </a:t>
            </a:r>
            <a:r>
              <a:rPr lang="en-US" sz="2400" dirty="0" err="1"/>
              <a:t>menyangkut</a:t>
            </a:r>
            <a:r>
              <a:rPr lang="en-US" sz="2400" dirty="0"/>
              <a:t> topic </a:t>
            </a:r>
            <a:r>
              <a:rPr lang="en-US" sz="2400" dirty="0" err="1"/>
              <a:t>pembicaraan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pribadi</a:t>
            </a:r>
            <a:r>
              <a:rPr lang="en-US" sz="2400" dirty="0"/>
              <a:t>/</a:t>
            </a:r>
            <a:r>
              <a:rPr lang="en-US" sz="2400" dirty="0" err="1"/>
              <a:t>akrab</a:t>
            </a:r>
            <a:r>
              <a:rPr lang="en-US" sz="2400" dirty="0"/>
              <a:t>, </a:t>
            </a:r>
            <a:r>
              <a:rPr lang="en-US" sz="2400" dirty="0" err="1"/>
              <a:t>seiring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Dalam</a:t>
            </a:r>
            <a:r>
              <a:rPr lang="en-US" sz="2400" dirty="0"/>
              <a:t> proses </a:t>
            </a:r>
            <a:r>
              <a:rPr lang="en-US" sz="2400" dirty="0" err="1"/>
              <a:t>ini</a:t>
            </a:r>
            <a:r>
              <a:rPr lang="en-US" sz="2400" dirty="0"/>
              <a:t>, orang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persepsinya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menilai</a:t>
            </a:r>
            <a:r>
              <a:rPr lang="en-US" sz="2400" dirty="0"/>
              <a:t> </a:t>
            </a:r>
            <a:r>
              <a:rPr lang="en-US" sz="2400" dirty="0" err="1"/>
              <a:t>keseimbangan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i="1" dirty="0"/>
              <a:t>‘costs and rewards’.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320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26723"/>
            <a:ext cx="10058400" cy="135589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Social Exchange </a:t>
            </a:r>
            <a:r>
              <a:rPr lang="en-US" sz="3200" dirty="0" smtClean="0">
                <a:solidFill>
                  <a:srgbClr val="C00000"/>
                </a:solidFill>
              </a:rPr>
              <a:t>Theory </a:t>
            </a:r>
            <a:br>
              <a:rPr lang="en-US" sz="3200" dirty="0" smtClean="0">
                <a:solidFill>
                  <a:srgbClr val="C00000"/>
                </a:solidFill>
              </a:rPr>
            </a:br>
            <a:r>
              <a:rPr lang="en-US" sz="3200" dirty="0" smtClean="0">
                <a:solidFill>
                  <a:srgbClr val="C00000"/>
                </a:solidFill>
              </a:rPr>
              <a:t>/ </a:t>
            </a:r>
            <a:r>
              <a:rPr lang="en-US" sz="3200" dirty="0" err="1" smtClean="0">
                <a:solidFill>
                  <a:srgbClr val="C00000"/>
                </a:solidFill>
              </a:rPr>
              <a:t>Teori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Pertukaran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Sosial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dirty="0" smtClean="0"/>
              <a:t>Thibaut </a:t>
            </a:r>
            <a:r>
              <a:rPr lang="en-US" sz="1600" dirty="0" err="1" smtClean="0"/>
              <a:t>dan</a:t>
            </a:r>
            <a:r>
              <a:rPr lang="en-US" sz="1600" dirty="0" smtClean="0"/>
              <a:t> Kelley)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582613"/>
            <a:ext cx="10058400" cy="5005755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menelaah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kontribusi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dalm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kontribusi</a:t>
            </a:r>
            <a:r>
              <a:rPr lang="en-US" dirty="0"/>
              <a:t> orang </a:t>
            </a:r>
            <a:r>
              <a:rPr lang="en-US" dirty="0" err="1"/>
              <a:t>lainnya</a:t>
            </a:r>
            <a:r>
              <a:rPr lang="en-US" dirty="0" smtClean="0"/>
              <a:t>. </a:t>
            </a:r>
            <a:r>
              <a:rPr lang="en-US" dirty="0" err="1"/>
              <a:t>Pencetus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 smtClean="0"/>
              <a:t>mengemukakan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orang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hubungannya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lain.</a:t>
            </a:r>
          </a:p>
          <a:p>
            <a:pPr algn="ctr">
              <a:lnSpc>
                <a:spcPct val="150000"/>
              </a:lnSpc>
            </a:pP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memandang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dagang</a:t>
            </a:r>
            <a:r>
              <a:rPr lang="en-US" dirty="0"/>
              <a:t>, </a:t>
            </a:r>
            <a:r>
              <a:rPr lang="en-US" dirty="0" err="1"/>
              <a:t>maksudnya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orang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mengharapkan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kebutuhannya</a:t>
            </a:r>
            <a:r>
              <a:rPr lang="en-US" dirty="0"/>
              <a:t>. </a:t>
            </a:r>
            <a:endParaRPr lang="en-US" dirty="0" smtClean="0"/>
          </a:p>
          <a:p>
            <a:pPr algn="ctr">
              <a:lnSpc>
                <a:spcPct val="150000"/>
              </a:lnSpc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seolah-olah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memasuki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memikirkan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rugi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diterimanya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+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378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064" y="261894"/>
            <a:ext cx="10058400" cy="93386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Teori</a:t>
            </a:r>
            <a:r>
              <a:rPr lang="en-US" sz="4000" dirty="0" smtClean="0"/>
              <a:t> </a:t>
            </a:r>
            <a:r>
              <a:rPr lang="en-US" sz="4000" dirty="0" err="1" smtClean="0"/>
              <a:t>Komunikasi</a:t>
            </a:r>
            <a:r>
              <a:rPr lang="en-US" sz="4000" dirty="0" smtClean="0"/>
              <a:t> </a:t>
            </a:r>
            <a:r>
              <a:rPr lang="en-US" sz="4000" dirty="0" err="1" smtClean="0"/>
              <a:t>Organisasi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066800"/>
            <a:ext cx="10058400" cy="54629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err="1">
                <a:solidFill>
                  <a:srgbClr val="C00000"/>
                </a:solidFill>
                <a:latin typeface="+mj-lt"/>
              </a:rPr>
              <a:t>Teori</a:t>
            </a:r>
            <a:r>
              <a:rPr lang="en-US" sz="32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+mj-lt"/>
              </a:rPr>
              <a:t>Sistem</a:t>
            </a:r>
            <a:r>
              <a:rPr lang="en-US" sz="3200" b="1" dirty="0">
                <a:solidFill>
                  <a:srgbClr val="C00000"/>
                </a:solidFill>
                <a:latin typeface="+mj-lt"/>
              </a:rPr>
              <a:t> </a:t>
            </a:r>
            <a:endParaRPr lang="en-US" sz="3200" b="1" dirty="0" smtClean="0">
              <a:solidFill>
                <a:srgbClr val="C0000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1600" b="1" dirty="0" smtClean="0">
                <a:solidFill>
                  <a:srgbClr val="C00000"/>
                </a:solidFill>
              </a:rPr>
              <a:t>(</a:t>
            </a:r>
            <a:r>
              <a:rPr lang="en-US" sz="1600" b="1" dirty="0">
                <a:solidFill>
                  <a:srgbClr val="C00000"/>
                </a:solidFill>
              </a:rPr>
              <a:t>David </a:t>
            </a:r>
            <a:r>
              <a:rPr lang="en-US" sz="1600" b="1" dirty="0" smtClean="0">
                <a:solidFill>
                  <a:srgbClr val="C00000"/>
                </a:solidFill>
              </a:rPr>
              <a:t>Easton)</a:t>
            </a:r>
          </a:p>
          <a:p>
            <a:pPr marL="0" indent="0" algn="ctr">
              <a:buNone/>
            </a:pPr>
            <a:endParaRPr lang="en-US" sz="1600" b="1" dirty="0">
              <a:solidFill>
                <a:srgbClr val="C0000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model yang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sub-sub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smtClean="0"/>
              <a:t>unit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yang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.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keterkaitan</a:t>
            </a:r>
            <a:r>
              <a:rPr lang="en-US" dirty="0"/>
              <a:t> yang </a:t>
            </a:r>
            <a:r>
              <a:rPr lang="en-US" dirty="0" err="1"/>
              <a:t>mengikat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.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kohesif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lain,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ketotalitasannya</a:t>
            </a:r>
            <a:r>
              <a:rPr lang="en-US" dirty="0"/>
              <a:t> unit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terjaga</a:t>
            </a:r>
            <a:r>
              <a:rPr lang="en-US" dirty="0"/>
              <a:t> </a:t>
            </a:r>
            <a:r>
              <a:rPr lang="en-US" dirty="0" err="1"/>
              <a:t>utuh</a:t>
            </a:r>
            <a:r>
              <a:rPr lang="en-US" dirty="0"/>
              <a:t> </a:t>
            </a:r>
            <a:r>
              <a:rPr lang="en-US" dirty="0" err="1"/>
              <a:t>eksistensinya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514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079" y="191555"/>
            <a:ext cx="10058400" cy="17186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926123"/>
            <a:ext cx="10058400" cy="524607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 err="1" smtClean="0">
                <a:solidFill>
                  <a:srgbClr val="C00000"/>
                </a:solidFill>
              </a:rPr>
              <a:t>Asumsi</a:t>
            </a:r>
            <a:r>
              <a:rPr lang="en-US" sz="2400" dirty="0" smtClean="0">
                <a:solidFill>
                  <a:srgbClr val="C00000"/>
                </a:solidFill>
              </a:rPr>
              <a:t>:</a:t>
            </a:r>
            <a:endParaRPr lang="en-US" sz="2400" dirty="0">
              <a:solidFill>
                <a:srgbClr val="C0000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200" dirty="0" err="1"/>
              <a:t>P</a:t>
            </a:r>
            <a:r>
              <a:rPr lang="en-US" sz="2200" dirty="0" err="1" smtClean="0"/>
              <a:t>engertian</a:t>
            </a:r>
            <a:r>
              <a:rPr lang="en-US" sz="2200" dirty="0" smtClean="0"/>
              <a:t> </a:t>
            </a:r>
            <a:r>
              <a:rPr lang="en-US" sz="2200" dirty="0" err="1"/>
              <a:t>sistem</a:t>
            </a:r>
            <a:r>
              <a:rPr lang="en-US" sz="2200" dirty="0"/>
              <a:t>, di </a:t>
            </a:r>
            <a:r>
              <a:rPr lang="en-US" sz="2200" dirty="0" err="1"/>
              <a:t>samping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diterapkan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sesuatu</a:t>
            </a:r>
            <a:r>
              <a:rPr lang="en-US" sz="2200" dirty="0"/>
              <a:t> yang </a:t>
            </a:r>
            <a:r>
              <a:rPr lang="en-US" sz="2200" dirty="0" err="1"/>
              <a:t>bersifat</a:t>
            </a:r>
            <a:r>
              <a:rPr lang="en-US" sz="2200" dirty="0"/>
              <a:t> ‘immaterial’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proses ‘immaterial’, </a:t>
            </a:r>
            <a:r>
              <a:rPr lang="en-US" sz="2200" dirty="0" err="1"/>
              <a:t>juga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diterapkan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sesuatu</a:t>
            </a:r>
            <a:r>
              <a:rPr lang="en-US" sz="2200" dirty="0"/>
              <a:t> yang </a:t>
            </a:r>
            <a:r>
              <a:rPr lang="en-US" sz="2200" dirty="0" err="1"/>
              <a:t>bersifat</a:t>
            </a:r>
            <a:r>
              <a:rPr lang="en-US" sz="2200" dirty="0"/>
              <a:t> material. </a:t>
            </a:r>
            <a:endParaRPr lang="en-US" sz="22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/>
              <a:t>sifat</a:t>
            </a:r>
            <a:r>
              <a:rPr lang="en-US" sz="2200" dirty="0"/>
              <a:t> ‘immaterial’, </a:t>
            </a:r>
            <a:r>
              <a:rPr lang="en-US" sz="2200" dirty="0" err="1"/>
              <a:t>penentuan</a:t>
            </a:r>
            <a:r>
              <a:rPr lang="en-US" sz="2200" dirty="0"/>
              <a:t> </a:t>
            </a:r>
            <a:r>
              <a:rPr lang="en-US" sz="2200" dirty="0" err="1"/>
              <a:t>modelnya</a:t>
            </a:r>
            <a:r>
              <a:rPr lang="en-US" sz="2200" dirty="0"/>
              <a:t>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/>
              <a:t>cenderung</a:t>
            </a:r>
            <a:r>
              <a:rPr lang="en-US" sz="2200" dirty="0"/>
              <a:t> </a:t>
            </a:r>
            <a:r>
              <a:rPr lang="en-US" sz="2200" dirty="0" err="1"/>
              <a:t>berfungsi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alat</a:t>
            </a:r>
            <a:r>
              <a:rPr lang="en-US" sz="2200" dirty="0"/>
              <a:t> </a:t>
            </a:r>
            <a:r>
              <a:rPr lang="en-US" sz="2200" dirty="0" err="1"/>
              <a:t>analisis</a:t>
            </a:r>
            <a:r>
              <a:rPr lang="en-US" sz="2200" dirty="0"/>
              <a:t>,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merupakan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cara</a:t>
            </a:r>
            <a:r>
              <a:rPr lang="en-US" sz="2200" dirty="0"/>
              <a:t>, </a:t>
            </a:r>
            <a:r>
              <a:rPr lang="en-US" sz="2200" dirty="0" err="1"/>
              <a:t>tata</a:t>
            </a:r>
            <a:r>
              <a:rPr lang="en-US" sz="2200" dirty="0"/>
              <a:t>, </a:t>
            </a:r>
            <a:r>
              <a:rPr lang="en-US" sz="2200" dirty="0" err="1"/>
              <a:t>rencana</a:t>
            </a:r>
            <a:r>
              <a:rPr lang="en-US" sz="2200" dirty="0"/>
              <a:t>, </a:t>
            </a:r>
            <a:r>
              <a:rPr lang="en-US" sz="2200" dirty="0" err="1"/>
              <a:t>skema</a:t>
            </a:r>
            <a:r>
              <a:rPr lang="en-US" sz="2200" dirty="0"/>
              <a:t>, </a:t>
            </a:r>
            <a:r>
              <a:rPr lang="en-US" sz="2200" dirty="0" err="1"/>
              <a:t>prosedur</a:t>
            </a:r>
            <a:r>
              <a:rPr lang="en-US" sz="2200" dirty="0"/>
              <a:t>,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metode</a:t>
            </a:r>
            <a:r>
              <a:rPr lang="en-US" sz="2200" dirty="0"/>
              <a:t>. </a:t>
            </a: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en-US" sz="2200" dirty="0" err="1"/>
              <a:t>sendiri</a:t>
            </a:r>
            <a:r>
              <a:rPr lang="en-US" sz="2200" dirty="0"/>
              <a:t> </a:t>
            </a:r>
            <a:r>
              <a:rPr lang="en-US" sz="2200" dirty="0" err="1"/>
              <a:t>merupakan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cara</a:t>
            </a:r>
            <a:r>
              <a:rPr lang="en-US" sz="2200" dirty="0"/>
              <a:t> yang </a:t>
            </a:r>
            <a:r>
              <a:rPr lang="en-US" sz="2200" dirty="0" err="1"/>
              <a:t>mekanismenya</a:t>
            </a:r>
            <a:r>
              <a:rPr lang="en-US" sz="2200" dirty="0"/>
              <a:t> </a:t>
            </a:r>
            <a:r>
              <a:rPr lang="en-US" sz="2200" dirty="0" err="1"/>
              <a:t>berpola</a:t>
            </a:r>
            <a:r>
              <a:rPr lang="en-US" sz="2200" dirty="0"/>
              <a:t> </a:t>
            </a:r>
            <a:r>
              <a:rPr lang="en-US" sz="2200" dirty="0" err="1"/>
              <a:t>tapi</a:t>
            </a:r>
            <a:r>
              <a:rPr lang="en-US" sz="2200" dirty="0"/>
              <a:t> </a:t>
            </a:r>
            <a:r>
              <a:rPr lang="en-US" sz="2200" dirty="0" err="1"/>
              <a:t>tetap</a:t>
            </a:r>
            <a:r>
              <a:rPr lang="en-US" sz="2200" dirty="0"/>
              <a:t> </a:t>
            </a:r>
            <a:r>
              <a:rPr lang="en-US" sz="2200" dirty="0" err="1"/>
              <a:t>konsisten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otomatis</a:t>
            </a:r>
            <a:r>
              <a:rPr lang="en-US" sz="2200" dirty="0"/>
              <a:t>.</a:t>
            </a:r>
            <a:endParaRPr lang="en-US" sz="22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608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C00000"/>
                </a:solidFill>
              </a:rPr>
              <a:t>Teori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Hierarki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(</a:t>
            </a:r>
            <a:r>
              <a:rPr lang="en-US" sz="1600" b="1" dirty="0">
                <a:solidFill>
                  <a:srgbClr val="C00000"/>
                </a:solidFill>
                <a:latin typeface="+mn-lt"/>
              </a:rPr>
              <a:t>Abraham Maslow)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</a:pP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hirearki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Maslow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walnya</a:t>
            </a:r>
            <a:r>
              <a:rPr lang="en-US" sz="2400" dirty="0"/>
              <a:t>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pengamatannya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monyet</a:t>
            </a:r>
            <a:r>
              <a:rPr lang="en-US" sz="2400" dirty="0"/>
              <a:t>.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pengamatannya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, </a:t>
            </a:r>
            <a:r>
              <a:rPr lang="en-US" sz="2400" dirty="0" err="1"/>
              <a:t>maslow</a:t>
            </a:r>
            <a:r>
              <a:rPr lang="en-US" sz="2400" dirty="0"/>
              <a:t> </a:t>
            </a:r>
            <a:r>
              <a:rPr lang="en-US" sz="2400" dirty="0" err="1"/>
              <a:t>menyimpulkan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diutamakan</a:t>
            </a:r>
            <a:r>
              <a:rPr lang="en-US" sz="2400" dirty="0"/>
              <a:t> </a:t>
            </a:r>
            <a:r>
              <a:rPr lang="en-US" sz="2400" dirty="0" err="1"/>
              <a:t>daripada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. </a:t>
            </a:r>
            <a:endParaRPr lang="en-US" sz="2400" dirty="0" smtClean="0"/>
          </a:p>
          <a:p>
            <a:pPr algn="ctr">
              <a:lnSpc>
                <a:spcPct val="150000"/>
              </a:lnSpc>
            </a:pPr>
            <a:r>
              <a:rPr lang="en-US" sz="2400" dirty="0" err="1"/>
              <a:t>Menurut</a:t>
            </a:r>
            <a:r>
              <a:rPr lang="en-US" sz="2400" dirty="0"/>
              <a:t> Maslow, </a:t>
            </a:r>
            <a:r>
              <a:rPr lang="en-US" sz="2400" dirty="0" err="1"/>
              <a:t>pemuasan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disorong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kekuatan</a:t>
            </a:r>
            <a:r>
              <a:rPr lang="en-US" sz="2400" dirty="0"/>
              <a:t> </a:t>
            </a:r>
            <a:r>
              <a:rPr lang="en-US" sz="2400" dirty="0" err="1"/>
              <a:t>motivasi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motivasi</a:t>
            </a:r>
            <a:r>
              <a:rPr lang="en-US" sz="2400" dirty="0"/>
              <a:t> </a:t>
            </a:r>
            <a:r>
              <a:rPr lang="en-US" sz="2400" dirty="0" err="1"/>
              <a:t>kekurangan</a:t>
            </a:r>
            <a:r>
              <a:rPr lang="en-US" sz="2400" dirty="0"/>
              <a:t> (</a:t>
            </a:r>
            <a:r>
              <a:rPr lang="en-US" sz="2400" i="1" dirty="0"/>
              <a:t>deficiency growth</a:t>
            </a:r>
            <a:r>
              <a:rPr lang="en-US" sz="2400" dirty="0"/>
              <a:t>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motivasi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i="1" dirty="0"/>
              <a:t>(motivation growth</a:t>
            </a:r>
            <a:r>
              <a:rPr lang="en-US" sz="2400" dirty="0" smtClean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633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70</TotalTime>
  <Words>736</Words>
  <Application>Microsoft Office PowerPoint</Application>
  <PresentationFormat>Widescreen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Baskerville Old Face</vt:lpstr>
      <vt:lpstr>Wingdings</vt:lpstr>
      <vt:lpstr>Wood Type</vt:lpstr>
      <vt:lpstr>TEORI KOMUNIKASI</vt:lpstr>
      <vt:lpstr>Teori Antar Pribadi</vt:lpstr>
      <vt:lpstr>PowerPoint Presentation</vt:lpstr>
      <vt:lpstr>Teori Hipotesis Kecocokan</vt:lpstr>
      <vt:lpstr>Teori Komunikasi kelompok</vt:lpstr>
      <vt:lpstr>Social Exchange Theory  / Teori Pertukaran Sosial (Thibaut dan Kelley)</vt:lpstr>
      <vt:lpstr>Teori Komunikasi Organisasi</vt:lpstr>
      <vt:lpstr>PowerPoint Presentation</vt:lpstr>
      <vt:lpstr>Teori Hierarki  (Abraham Maslow)</vt:lpstr>
      <vt:lpstr>PowerPoint Presentation</vt:lpstr>
      <vt:lpstr>Teori Komunikasi Massa</vt:lpstr>
      <vt:lpstr>PowerPoint Presentation</vt:lpstr>
      <vt:lpstr>Teori Pengharapan Nilai  / The Expectacy-Value Theory (Phillip Palmgreen)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KOMUNIKASI</dc:title>
  <dc:creator>Windows User</dc:creator>
  <cp:lastModifiedBy>Windows User</cp:lastModifiedBy>
  <cp:revision>11</cp:revision>
  <dcterms:created xsi:type="dcterms:W3CDTF">2020-05-06T12:51:08Z</dcterms:created>
  <dcterms:modified xsi:type="dcterms:W3CDTF">2020-05-06T14:01:47Z</dcterms:modified>
</cp:coreProperties>
</file>