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4" r:id="rId6"/>
    <p:sldId id="266" r:id="rId7"/>
    <p:sldId id="269" r:id="rId8"/>
    <p:sldId id="273" r:id="rId9"/>
    <p:sldId id="274" r:id="rId10"/>
    <p:sldId id="275" r:id="rId11"/>
    <p:sldId id="277" r:id="rId12"/>
    <p:sldId id="278" r:id="rId13"/>
    <p:sldId id="279" r:id="rId14"/>
    <p:sldId id="280" r:id="rId15"/>
    <p:sldId id="281" r:id="rId16"/>
    <p:sldId id="283" r:id="rId17"/>
    <p:sldId id="288" r:id="rId18"/>
    <p:sldId id="317" r:id="rId19"/>
    <p:sldId id="289" r:id="rId20"/>
    <p:sldId id="292" r:id="rId21"/>
    <p:sldId id="295" r:id="rId22"/>
    <p:sldId id="285" r:id="rId23"/>
    <p:sldId id="297" r:id="rId24"/>
    <p:sldId id="298" r:id="rId25"/>
    <p:sldId id="299" r:id="rId26"/>
    <p:sldId id="300" r:id="rId27"/>
    <p:sldId id="301" r:id="rId28"/>
    <p:sldId id="305" r:id="rId29"/>
    <p:sldId id="302" r:id="rId30"/>
    <p:sldId id="303" r:id="rId31"/>
    <p:sldId id="306" r:id="rId32"/>
    <p:sldId id="307" r:id="rId33"/>
    <p:sldId id="308" r:id="rId34"/>
    <p:sldId id="309" r:id="rId35"/>
    <p:sldId id="310" r:id="rId36"/>
    <p:sldId id="312" r:id="rId37"/>
    <p:sldId id="304" r:id="rId38"/>
    <p:sldId id="313" r:id="rId39"/>
    <p:sldId id="314" r:id="rId40"/>
    <p:sldId id="31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621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214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3845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9264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4130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9822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277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04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68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105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2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078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412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493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6719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692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50005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4800" y="2392298"/>
            <a:ext cx="4876800" cy="1646302"/>
          </a:xfrm>
        </p:spPr>
        <p:txBody>
          <a:bodyPr>
            <a:noAutofit/>
          </a:bodyPr>
          <a:lstStyle/>
          <a:p>
            <a:pPr algn="ctr"/>
            <a:r>
              <a:rPr lang="id-ID" sz="3600" dirty="0">
                <a:solidFill>
                  <a:prstClr val="black"/>
                </a:solidFill>
                <a:latin typeface="Arial" pitchFamily="34" charset="0"/>
                <a:cs typeface="Arial" pitchFamily="34" charset="0"/>
              </a:rPr>
              <a:t/>
            </a:r>
            <a:br>
              <a:rPr lang="id-ID" sz="3600" dirty="0">
                <a:solidFill>
                  <a:prstClr val="black"/>
                </a:solidFill>
                <a:latin typeface="Arial" pitchFamily="34" charset="0"/>
                <a:cs typeface="Arial" pitchFamily="34" charset="0"/>
              </a:rPr>
            </a:br>
            <a:r>
              <a:rPr lang="id-ID" sz="3600" dirty="0" smtClean="0">
                <a:solidFill>
                  <a:prstClr val="black"/>
                </a:solidFill>
                <a:latin typeface="Arial" pitchFamily="34" charset="0"/>
                <a:cs typeface="Arial" pitchFamily="34" charset="0"/>
              </a:rPr>
              <a:t>KONSTRUKSI REALITAS SOSIAL MEDIA MASSA</a:t>
            </a:r>
            <a:endParaRPr lang="id-ID" sz="3600" dirty="0"/>
          </a:p>
        </p:txBody>
      </p:sp>
      <p:sp>
        <p:nvSpPr>
          <p:cNvPr id="3" name="Subtitle 2"/>
          <p:cNvSpPr>
            <a:spLocks noGrp="1"/>
          </p:cNvSpPr>
          <p:nvPr>
            <p:ph type="subTitle" idx="1"/>
          </p:nvPr>
        </p:nvSpPr>
        <p:spPr>
          <a:xfrm>
            <a:off x="812800" y="4038600"/>
            <a:ext cx="6400800" cy="1752600"/>
          </a:xfrm>
        </p:spPr>
        <p:txBody>
          <a:bodyPr>
            <a:normAutofit/>
          </a:bodyPr>
          <a:lstStyle/>
          <a:p>
            <a:pPr algn="ctr"/>
            <a:r>
              <a:rPr lang="en-US" sz="1600" dirty="0" err="1">
                <a:solidFill>
                  <a:schemeClr val="tx1"/>
                </a:solidFill>
                <a:latin typeface="Arial" panose="020B0604020202020204" pitchFamily="34" charset="0"/>
                <a:cs typeface="Arial" panose="020B0604020202020204" pitchFamily="34" charset="0"/>
              </a:rPr>
              <a:t>o</a:t>
            </a:r>
            <a:r>
              <a:rPr lang="en-US" sz="1600" dirty="0" err="1" smtClean="0">
                <a:solidFill>
                  <a:schemeClr val="tx1"/>
                </a:solidFill>
                <a:latin typeface="Arial" panose="020B0604020202020204" pitchFamily="34" charset="0"/>
                <a:cs typeface="Arial" panose="020B0604020202020204" pitchFamily="34" charset="0"/>
              </a:rPr>
              <a:t>leh</a:t>
            </a:r>
            <a:r>
              <a:rPr lang="en-US" sz="1600" dirty="0" smtClean="0">
                <a:solidFill>
                  <a:schemeClr val="tx1"/>
                </a:solidFill>
                <a:latin typeface="Arial" panose="020B0604020202020204" pitchFamily="34" charset="0"/>
                <a:cs typeface="Arial" panose="020B0604020202020204" pitchFamily="34" charset="0"/>
              </a:rPr>
              <a:t>: Junior </a:t>
            </a:r>
            <a:r>
              <a:rPr lang="en-US" sz="1600" dirty="0" err="1" smtClean="0">
                <a:solidFill>
                  <a:schemeClr val="tx1"/>
                </a:solidFill>
                <a:latin typeface="Arial" panose="020B0604020202020204" pitchFamily="34" charset="0"/>
                <a:cs typeface="Arial" panose="020B0604020202020204" pitchFamily="34" charset="0"/>
              </a:rPr>
              <a:t>Zamrud</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Pahalmas</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M.I.Kom</a:t>
            </a:r>
            <a:r>
              <a:rPr lang="en-US" sz="1600" dirty="0" smtClean="0">
                <a:solidFill>
                  <a:schemeClr val="tx1"/>
                </a:solidFill>
                <a:latin typeface="Arial" panose="020B0604020202020204" pitchFamily="34" charset="0"/>
                <a:cs typeface="Arial" panose="020B0604020202020204" pitchFamily="34" charset="0"/>
              </a:rPr>
              <a:t>.</a:t>
            </a:r>
            <a:endParaRPr lang="id-ID"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22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smtClean="0"/>
              <a:t>Lanjutan...</a:t>
            </a:r>
            <a:br>
              <a:rPr lang="id-ID" sz="2400" dirty="0" smtClean="0"/>
            </a:br>
            <a:r>
              <a:rPr lang="id-ID" sz="2400" dirty="0"/>
              <a:t>KONSTRUKTIVISME RADIKAL</a:t>
            </a:r>
          </a:p>
        </p:txBody>
      </p:sp>
      <p:sp>
        <p:nvSpPr>
          <p:cNvPr id="3" name="Content Placeholder 2"/>
          <p:cNvSpPr>
            <a:spLocks noGrp="1"/>
          </p:cNvSpPr>
          <p:nvPr>
            <p:ph idx="1"/>
          </p:nvPr>
        </p:nvSpPr>
        <p:spPr>
          <a:xfrm>
            <a:off x="609598" y="1676400"/>
            <a:ext cx="6629401" cy="4364963"/>
          </a:xfrm>
        </p:spPr>
        <p:txBody>
          <a:bodyPr>
            <a:normAutofit/>
          </a:bodyPr>
          <a:lstStyle/>
          <a:p>
            <a:pPr algn="just"/>
            <a:r>
              <a:rPr lang="id-ID" dirty="0"/>
              <a:t>Pengetahuan tidak merefleksikan suatu realitas ontologis objektif namun sebagai sebuah realitas yang dibentuk oleh pengalaman seseorang</a:t>
            </a:r>
            <a:r>
              <a:rPr lang="id-ID" dirty="0" smtClean="0"/>
              <a:t>.</a:t>
            </a:r>
          </a:p>
          <a:p>
            <a:pPr algn="just"/>
            <a:r>
              <a:rPr lang="id-ID" dirty="0" smtClean="0"/>
              <a:t>Pengetahuan selalu merupakan konstruksi dari individu yang mengetahui dan tidak dapat ditransfer kepada individu lain yang pasif.</a:t>
            </a:r>
          </a:p>
          <a:p>
            <a:pPr marL="0" indent="0" algn="just">
              <a:buNone/>
            </a:pPr>
            <a:r>
              <a:rPr lang="id-ID" sz="2000" dirty="0" smtClean="0"/>
              <a:t>Ontologi=cabang </a:t>
            </a:r>
            <a:r>
              <a:rPr lang="id-ID" sz="2000" dirty="0" smtClean="0"/>
              <a:t>ilmu filsafat yang berhubungan dengan hakekat hidup</a:t>
            </a:r>
            <a:r>
              <a:rPr lang="id-ID" sz="2000" dirty="0" smtClean="0"/>
              <a:t>.</a:t>
            </a:r>
            <a:endParaRPr lang="en-US" sz="2000" dirty="0" smtClean="0"/>
          </a:p>
          <a:p>
            <a:pPr marL="0" indent="0" algn="just">
              <a:buNone/>
            </a:pPr>
            <a:r>
              <a:rPr lang="id-ID" sz="2000" dirty="0"/>
              <a:t>Karena itu, konstruksi harus dilakukan sendiri oleh individu terhadap pengetahuan itu. Lingkungan adalah sarana terjadinya konstruksi itu.</a:t>
            </a:r>
          </a:p>
          <a:p>
            <a:pPr marL="0" indent="0" algn="just">
              <a:buNone/>
            </a:pPr>
            <a:endParaRPr lang="id-ID" sz="2000" dirty="0" smtClean="0"/>
          </a:p>
          <a:p>
            <a:pPr algn="just"/>
            <a:endParaRPr lang="id-ID" dirty="0"/>
          </a:p>
          <a:p>
            <a:pPr algn="just"/>
            <a:endParaRPr lang="id-ID" dirty="0"/>
          </a:p>
        </p:txBody>
      </p:sp>
    </p:spTree>
    <p:extLst>
      <p:ext uri="{BB962C8B-B14F-4D97-AF65-F5344CB8AC3E}">
        <p14:creationId xmlns:p14="http://schemas.microsoft.com/office/powerpoint/2010/main" val="384927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KONSTRUKTIVISME REALISME HIPOTESIS</a:t>
            </a:r>
            <a:endParaRPr lang="id-ID" sz="3600" dirty="0"/>
          </a:p>
        </p:txBody>
      </p:sp>
      <p:sp>
        <p:nvSpPr>
          <p:cNvPr id="3" name="Content Placeholder 2"/>
          <p:cNvSpPr>
            <a:spLocks noGrp="1"/>
          </p:cNvSpPr>
          <p:nvPr>
            <p:ph idx="1"/>
          </p:nvPr>
        </p:nvSpPr>
        <p:spPr/>
        <p:txBody>
          <a:bodyPr/>
          <a:lstStyle/>
          <a:p>
            <a:r>
              <a:rPr lang="id-ID" dirty="0" smtClean="0"/>
              <a:t>Pengetahuan adalah sebuah hipotesis dari struktur realitas yang mendekati realitas dan menuju kepada pengetahuan hakiki.’</a:t>
            </a:r>
            <a:endParaRPr lang="id-ID" dirty="0"/>
          </a:p>
        </p:txBody>
      </p:sp>
    </p:spTree>
    <p:extLst>
      <p:ext uri="{BB962C8B-B14F-4D97-AF65-F5344CB8AC3E}">
        <p14:creationId xmlns:p14="http://schemas.microsoft.com/office/powerpoint/2010/main" val="90220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KONSTRUKTIVISME BIASA</a:t>
            </a:r>
            <a:endParaRPr lang="id-ID" sz="3600" dirty="0"/>
          </a:p>
        </p:txBody>
      </p:sp>
      <p:sp>
        <p:nvSpPr>
          <p:cNvPr id="3" name="Content Placeholder 2"/>
          <p:cNvSpPr>
            <a:spLocks noGrp="1"/>
          </p:cNvSpPr>
          <p:nvPr>
            <p:ph idx="1"/>
          </p:nvPr>
        </p:nvSpPr>
        <p:spPr/>
        <p:txBody>
          <a:bodyPr/>
          <a:lstStyle/>
          <a:p>
            <a:r>
              <a:rPr lang="id-ID" dirty="0" smtClean="0"/>
              <a:t>Mengambil semau konsekuensi konstruktivisme dan memahami pengetahuan sebagai gambaran dari realitas itu.</a:t>
            </a:r>
          </a:p>
          <a:p>
            <a:r>
              <a:rPr lang="id-ID" dirty="0" smtClean="0"/>
              <a:t>Pengetahuan individu dipandang sebagai suatu gambaran yang dibentuk dari realitas objek dalam diri sendiri.</a:t>
            </a:r>
            <a:endParaRPr lang="id-ID" dirty="0"/>
          </a:p>
        </p:txBody>
      </p:sp>
    </p:spTree>
    <p:extLst>
      <p:ext uri="{BB962C8B-B14F-4D97-AF65-F5344CB8AC3E}">
        <p14:creationId xmlns:p14="http://schemas.microsoft.com/office/powerpoint/2010/main" val="2560667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Lanjutan...</a:t>
            </a:r>
            <a:br>
              <a:rPr lang="id-ID" sz="2400" dirty="0" smtClean="0"/>
            </a:br>
            <a:r>
              <a:rPr lang="id-ID" sz="2400" dirty="0" smtClean="0"/>
              <a:t>3 MACAM KONSTRUKTIVISME</a:t>
            </a:r>
            <a:br>
              <a:rPr lang="id-ID" sz="2400" dirty="0" smtClean="0"/>
            </a:br>
            <a:endParaRPr lang="id-ID" sz="2400" dirty="0"/>
          </a:p>
        </p:txBody>
      </p:sp>
      <p:sp>
        <p:nvSpPr>
          <p:cNvPr id="3" name="Content Placeholder 2"/>
          <p:cNvSpPr>
            <a:spLocks noGrp="1"/>
          </p:cNvSpPr>
          <p:nvPr>
            <p:ph idx="1"/>
          </p:nvPr>
        </p:nvSpPr>
        <p:spPr/>
        <p:txBody>
          <a:bodyPr>
            <a:normAutofit/>
          </a:bodyPr>
          <a:lstStyle/>
          <a:p>
            <a:r>
              <a:rPr lang="id-ID" dirty="0" smtClean="0"/>
              <a:t>KESAMAAN ketiga konstruktivisme adalah konstruktivisme dilihat sebagai sebuah kerja kognitif individu untuk menafsirkan dunia realitas yang ada karena terjadi relasi sosial antara individu dengan lingkungan atau orang di sekitarnya. </a:t>
            </a:r>
          </a:p>
        </p:txBody>
      </p:sp>
    </p:spTree>
    <p:extLst>
      <p:ext uri="{BB962C8B-B14F-4D97-AF65-F5344CB8AC3E}">
        <p14:creationId xmlns:p14="http://schemas.microsoft.com/office/powerpoint/2010/main" val="3695878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a:t>3 MACAM KONSTRUKTIVISME</a:t>
            </a:r>
          </a:p>
        </p:txBody>
      </p:sp>
      <p:sp>
        <p:nvSpPr>
          <p:cNvPr id="3" name="Content Placeholder 2"/>
          <p:cNvSpPr>
            <a:spLocks noGrp="1"/>
          </p:cNvSpPr>
          <p:nvPr>
            <p:ph idx="1"/>
          </p:nvPr>
        </p:nvSpPr>
        <p:spPr/>
        <p:txBody>
          <a:bodyPr/>
          <a:lstStyle/>
          <a:p>
            <a:r>
              <a:rPr lang="id-ID" dirty="0"/>
              <a:t>Kemudian individu membangun sendiri pengetahuan atas realitas yang dilihatnya  berdasarkan pada struktur pengetahuan yang ada sebelumnya</a:t>
            </a:r>
            <a:r>
              <a:rPr lang="id-ID" dirty="0" smtClean="0"/>
              <a:t>.</a:t>
            </a:r>
          </a:p>
          <a:p>
            <a:r>
              <a:rPr lang="id-ID" dirty="0" smtClean="0"/>
              <a:t>Piaget menyebut hal tersebut di atas sebagai SKEMA/SKEMATA. </a:t>
            </a:r>
          </a:p>
          <a:p>
            <a:r>
              <a:rPr lang="id-ID" dirty="0" smtClean="0"/>
              <a:t>Oleh Burger dan Luckmann (1990) disebut KONSTRUKSI SOSIAL</a:t>
            </a:r>
            <a:endParaRPr lang="id-ID" dirty="0"/>
          </a:p>
          <a:p>
            <a:endParaRPr lang="id-ID" dirty="0"/>
          </a:p>
        </p:txBody>
      </p:sp>
    </p:spTree>
    <p:extLst>
      <p:ext uri="{BB962C8B-B14F-4D97-AF65-F5344CB8AC3E}">
        <p14:creationId xmlns:p14="http://schemas.microsoft.com/office/powerpoint/2010/main" val="2519952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KONSTRUKSI SOSIAL </a:t>
            </a:r>
            <a:br>
              <a:rPr lang="id-ID" sz="3600" dirty="0" smtClean="0"/>
            </a:br>
            <a:r>
              <a:rPr lang="id-ID" sz="2800" dirty="0" smtClean="0"/>
              <a:t>(Burger dan Luckmann)</a:t>
            </a:r>
            <a:endParaRPr lang="id-ID" sz="2800" dirty="0"/>
          </a:p>
        </p:txBody>
      </p:sp>
      <p:sp>
        <p:nvSpPr>
          <p:cNvPr id="3" name="Content Placeholder 2"/>
          <p:cNvSpPr>
            <a:spLocks noGrp="1"/>
          </p:cNvSpPr>
          <p:nvPr>
            <p:ph idx="1"/>
          </p:nvPr>
        </p:nvSpPr>
        <p:spPr>
          <a:xfrm>
            <a:off x="609598" y="2160590"/>
            <a:ext cx="6781801" cy="3880773"/>
          </a:xfrm>
        </p:spPr>
        <p:txBody>
          <a:bodyPr/>
          <a:lstStyle/>
          <a:p>
            <a:pPr algn="just"/>
            <a:r>
              <a:rPr lang="id-ID" dirty="0" smtClean="0"/>
              <a:t>Memisahkan</a:t>
            </a:r>
            <a:r>
              <a:rPr lang="en-US" dirty="0" smtClean="0"/>
              <a:t> </a:t>
            </a:r>
            <a:r>
              <a:rPr lang="id-ID" dirty="0" smtClean="0"/>
              <a:t>pemahaman </a:t>
            </a:r>
            <a:r>
              <a:rPr lang="id-ID" dirty="0" smtClean="0"/>
              <a:t>“kenyataan” dan “pengetahuan”</a:t>
            </a:r>
          </a:p>
          <a:p>
            <a:pPr algn="just"/>
            <a:r>
              <a:rPr lang="id-ID" dirty="0" smtClean="0"/>
              <a:t>REALITAS diartikan sebagai kualitas yang terdapat di dalam realitas-realitas, yang diakui memiliki keberadaan (</a:t>
            </a:r>
            <a:r>
              <a:rPr lang="id-ID" i="1" dirty="0" smtClean="0"/>
              <a:t>being</a:t>
            </a:r>
            <a:r>
              <a:rPr lang="id-ID" dirty="0" smtClean="0"/>
              <a:t>) yang tidak tergantung kepada kita sendiri</a:t>
            </a:r>
            <a:r>
              <a:rPr lang="id-ID" dirty="0" smtClean="0"/>
              <a:t>.</a:t>
            </a:r>
            <a:endParaRPr lang="en-US" dirty="0" smtClean="0"/>
          </a:p>
          <a:p>
            <a:pPr algn="just"/>
            <a:r>
              <a:rPr lang="id-ID" dirty="0"/>
              <a:t>PENGETAHUAN  didefinisikan sebagai kepastian bahwa realitas-realitas itu nyata (</a:t>
            </a:r>
            <a:r>
              <a:rPr lang="id-ID" i="1" dirty="0"/>
              <a:t>real</a:t>
            </a:r>
            <a:r>
              <a:rPr lang="id-ID" dirty="0"/>
              <a:t>) dan memiliki karakteristik yang spesifik.</a:t>
            </a:r>
          </a:p>
          <a:p>
            <a:pPr algn="just"/>
            <a:r>
              <a:rPr lang="id-ID" dirty="0"/>
              <a:t>Institusi masyarakat tercipta dan dipertahankan atau diubah melalui tindakan dan interaksi manusia</a:t>
            </a:r>
            <a:r>
              <a:rPr lang="id-ID" dirty="0" smtClean="0"/>
              <a:t>.</a:t>
            </a:r>
            <a:endParaRPr lang="id-ID" dirty="0"/>
          </a:p>
        </p:txBody>
      </p:sp>
    </p:spTree>
    <p:extLst>
      <p:ext uri="{BB962C8B-B14F-4D97-AF65-F5344CB8AC3E}">
        <p14:creationId xmlns:p14="http://schemas.microsoft.com/office/powerpoint/2010/main" val="4236200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KONSTRUKSI </a:t>
            </a:r>
            <a:r>
              <a:rPr lang="id-ID" sz="2400" dirty="0" smtClean="0"/>
              <a:t>SOSIAL </a:t>
            </a:r>
            <a:r>
              <a:rPr lang="id-ID" sz="2400" dirty="0"/>
              <a:t/>
            </a:r>
            <a:br>
              <a:rPr lang="id-ID" sz="2400" dirty="0"/>
            </a:br>
            <a:r>
              <a:rPr lang="id-ID" sz="2400" dirty="0"/>
              <a:t>(Burger dan Luckmann)</a:t>
            </a:r>
            <a:br>
              <a:rPr lang="id-ID" sz="2400" dirty="0"/>
            </a:br>
            <a:endParaRPr lang="id-ID" sz="2400" dirty="0"/>
          </a:p>
        </p:txBody>
      </p:sp>
      <p:sp>
        <p:nvSpPr>
          <p:cNvPr id="3" name="Content Placeholder 2"/>
          <p:cNvSpPr>
            <a:spLocks noGrp="1"/>
          </p:cNvSpPr>
          <p:nvPr>
            <p:ph idx="1"/>
          </p:nvPr>
        </p:nvSpPr>
        <p:spPr>
          <a:xfrm>
            <a:off x="609598" y="2160590"/>
            <a:ext cx="6553201" cy="3880773"/>
          </a:xfrm>
        </p:spPr>
        <p:txBody>
          <a:bodyPr/>
          <a:lstStyle/>
          <a:p>
            <a:pPr algn="just"/>
            <a:r>
              <a:rPr lang="id-ID" dirty="0" smtClean="0"/>
              <a:t>Terjadi dialektika antara individu menciptakan masyarakat, terjadi dialektika antara individu menciptakan individu.</a:t>
            </a:r>
          </a:p>
          <a:p>
            <a:pPr algn="just"/>
            <a:r>
              <a:rPr lang="id-ID" dirty="0" smtClean="0"/>
              <a:t>Proses dialektika ini terjadi melalui </a:t>
            </a:r>
            <a:r>
              <a:rPr lang="id-ID" dirty="0" smtClean="0"/>
              <a:t>EKSTERNALISASI-OBJEKTIVASI-INTERNALISASI</a:t>
            </a:r>
            <a:r>
              <a:rPr lang="en-US" dirty="0" smtClean="0"/>
              <a:t>.</a:t>
            </a:r>
          </a:p>
          <a:p>
            <a:pPr algn="just"/>
            <a:r>
              <a:rPr lang="id-ID" dirty="0"/>
              <a:t>Realitas sosial adalah pengetahuan yang bersifat keseharian yang hidup dan berkembang di masyarakat, seperti konsep,kesadaran umum, wacana publik, sebagai hasil dari konstruksi sosial.</a:t>
            </a:r>
          </a:p>
          <a:p>
            <a:pPr algn="just"/>
            <a:r>
              <a:rPr lang="id-ID" dirty="0"/>
              <a:t>Realistas sosial dikonstruksi melalui proses EKSTERNALISASI-OBJEKTIVIKASI-INTERNALISASI.</a:t>
            </a:r>
          </a:p>
          <a:p>
            <a:pPr algn="just"/>
            <a:endParaRPr lang="id-ID" dirty="0"/>
          </a:p>
        </p:txBody>
      </p:sp>
    </p:spTree>
    <p:extLst>
      <p:ext uri="{BB962C8B-B14F-4D97-AF65-F5344CB8AC3E}">
        <p14:creationId xmlns:p14="http://schemas.microsoft.com/office/powerpoint/2010/main" val="1911509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
            </a:r>
            <a:br>
              <a:rPr lang="id-ID" sz="2400" dirty="0" smtClean="0"/>
            </a:br>
            <a:r>
              <a:rPr lang="id-ID" sz="2400" dirty="0" smtClean="0"/>
              <a:t>Lanjutan</a:t>
            </a:r>
            <a:r>
              <a:rPr lang="id-ID" sz="2400" dirty="0"/>
              <a:t>...</a:t>
            </a:r>
            <a:br>
              <a:rPr lang="id-ID" sz="2400" dirty="0"/>
            </a:br>
            <a:r>
              <a:rPr lang="id-ID" sz="2400" dirty="0"/>
              <a:t>REALITAS SOSIAL</a:t>
            </a:r>
            <a:br>
              <a:rPr lang="id-ID" sz="2400" dirty="0"/>
            </a:br>
            <a:r>
              <a:rPr lang="id-ID" sz="2400" dirty="0"/>
              <a:t>(Berger &amp; Luckmann)</a:t>
            </a:r>
            <a:br>
              <a:rPr lang="id-ID" sz="2400" dirty="0"/>
            </a:br>
            <a:endParaRPr lang="id-ID" sz="2400" dirty="0"/>
          </a:p>
        </p:txBody>
      </p:sp>
      <p:sp>
        <p:nvSpPr>
          <p:cNvPr id="3" name="Content Placeholder 2"/>
          <p:cNvSpPr>
            <a:spLocks noGrp="1"/>
          </p:cNvSpPr>
          <p:nvPr>
            <p:ph idx="1"/>
          </p:nvPr>
        </p:nvSpPr>
        <p:spPr/>
        <p:txBody>
          <a:bodyPr>
            <a:normAutofit/>
          </a:bodyPr>
          <a:lstStyle/>
          <a:p>
            <a:r>
              <a:rPr lang="id-ID" dirty="0" smtClean="0"/>
              <a:t>EKSTERNALISASI (Penyesuaian diri): dengan dunia sosiokultural sebagai produk manusia.</a:t>
            </a:r>
          </a:p>
          <a:p>
            <a:r>
              <a:rPr lang="id-ID" dirty="0" smtClean="0"/>
              <a:t>OBJEKTIVIKASI: Interaksi sosial yang terjadi dalam dunia intersubjektif yang dilembagakan atau mengalami proses institualisasi</a:t>
            </a:r>
          </a:p>
          <a:p>
            <a:r>
              <a:rPr lang="id-ID" dirty="0" smtClean="0"/>
              <a:t>INTERNALISASI: Proses ketika individu mengidentifikankan dirinya dengan lembaga-lembaga sosial tempat individu menjadi anggotanya.</a:t>
            </a:r>
            <a:endParaRPr lang="id-ID" dirty="0"/>
          </a:p>
        </p:txBody>
      </p:sp>
    </p:spTree>
    <p:extLst>
      <p:ext uri="{BB962C8B-B14F-4D97-AF65-F5344CB8AC3E}">
        <p14:creationId xmlns:p14="http://schemas.microsoft.com/office/powerpoint/2010/main" val="3944524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
            </a:r>
            <a:br>
              <a:rPr lang="id-ID" sz="2400" dirty="0" smtClean="0"/>
            </a:br>
            <a:r>
              <a:rPr lang="id-ID" sz="2400" dirty="0" smtClean="0"/>
              <a:t>Lanjutan</a:t>
            </a:r>
            <a:r>
              <a:rPr lang="id-ID" sz="2400" dirty="0"/>
              <a:t>...</a:t>
            </a:r>
            <a:br>
              <a:rPr lang="id-ID" sz="2400" dirty="0"/>
            </a:br>
            <a:r>
              <a:rPr lang="id-ID" sz="2400" dirty="0"/>
              <a:t>REALITAS SOSIAL</a:t>
            </a:r>
            <a:br>
              <a:rPr lang="id-ID" sz="2400" dirty="0"/>
            </a:br>
            <a:r>
              <a:rPr lang="id-ID" sz="2400" dirty="0"/>
              <a:t>(Berger &amp; Luckmann)</a:t>
            </a:r>
            <a:br>
              <a:rPr lang="id-ID" sz="2400" dirty="0"/>
            </a:br>
            <a:endParaRPr lang="id-ID" sz="2400" dirty="0"/>
          </a:p>
        </p:txBody>
      </p:sp>
      <p:sp>
        <p:nvSpPr>
          <p:cNvPr id="3" name="Content Placeholder 2"/>
          <p:cNvSpPr>
            <a:spLocks noGrp="1"/>
          </p:cNvSpPr>
          <p:nvPr>
            <p:ph idx="1"/>
          </p:nvPr>
        </p:nvSpPr>
        <p:spPr/>
        <p:txBody>
          <a:bodyPr>
            <a:normAutofit/>
          </a:bodyPr>
          <a:lstStyle/>
          <a:p>
            <a:r>
              <a:rPr lang="id-ID" dirty="0"/>
              <a:t>Konstruksi sosial tidak berlangsung dalam ruang hampa, namun sarat dengan kepentingan-kepentingan.</a:t>
            </a:r>
          </a:p>
          <a:p>
            <a:r>
              <a:rPr lang="id-ID" dirty="0"/>
              <a:t>Realitas sosial yang dimaksud Berger dan Luckmann terdiri dari REALITAS OBJEKTIF, REALITAS SIMBOLIS dan REALITAS SUBJEKTIF.</a:t>
            </a:r>
            <a:endParaRPr lang="id-ID" dirty="0"/>
          </a:p>
        </p:txBody>
      </p:sp>
    </p:spTree>
    <p:extLst>
      <p:ext uri="{BB962C8B-B14F-4D97-AF65-F5344CB8AC3E}">
        <p14:creationId xmlns:p14="http://schemas.microsoft.com/office/powerpoint/2010/main" val="3465170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EKSTERNALISASI</a:t>
            </a:r>
            <a:endParaRPr lang="id-ID" dirty="0"/>
          </a:p>
        </p:txBody>
      </p:sp>
      <p:sp>
        <p:nvSpPr>
          <p:cNvPr id="3" name="Content Placeholder 2"/>
          <p:cNvSpPr>
            <a:spLocks noGrp="1"/>
          </p:cNvSpPr>
          <p:nvPr>
            <p:ph idx="1"/>
          </p:nvPr>
        </p:nvSpPr>
        <p:spPr>
          <a:xfrm>
            <a:off x="609599" y="1600200"/>
            <a:ext cx="6347714" cy="4441163"/>
          </a:xfrm>
        </p:spPr>
        <p:txBody>
          <a:bodyPr>
            <a:normAutofit/>
          </a:bodyPr>
          <a:lstStyle/>
          <a:p>
            <a:pPr algn="just"/>
            <a:r>
              <a:rPr lang="id-ID" dirty="0" smtClean="0"/>
              <a:t>Bagian penting dalam kehidupan individu dan menjadi bagian dari dunia sosiokulturalnya</a:t>
            </a:r>
          </a:p>
          <a:p>
            <a:pPr algn="just"/>
            <a:r>
              <a:rPr lang="id-ID" dirty="0" smtClean="0"/>
              <a:t>Tahap mendasar dalam satu pola perilaku interaksi antara individu dengan produk-produk sosial masyarakatnya</a:t>
            </a:r>
            <a:r>
              <a:rPr lang="id-ID" dirty="0" smtClean="0"/>
              <a:t>.</a:t>
            </a:r>
            <a:endParaRPr lang="en-US" dirty="0" smtClean="0"/>
          </a:p>
          <a:p>
            <a:pPr algn="just"/>
            <a:r>
              <a:rPr lang="id-ID" dirty="0"/>
              <a:t>Produk sosial itu menjadi bagian penting dalam kehidupan seseorang untuk melihat dunia luar.</a:t>
            </a:r>
          </a:p>
          <a:p>
            <a:pPr algn="just"/>
            <a:r>
              <a:rPr lang="id-ID" dirty="0"/>
              <a:t>Bagi Berger dan Luckmann, manusia harus terus-menerus mengeksternalisasi dirinya dalam aktivitas</a:t>
            </a:r>
            <a:r>
              <a:rPr lang="id-ID" dirty="0" smtClean="0"/>
              <a:t>.</a:t>
            </a:r>
            <a:endParaRPr lang="en-US" dirty="0" smtClean="0"/>
          </a:p>
          <a:p>
            <a:pPr algn="just"/>
            <a:r>
              <a:rPr lang="id-ID" dirty="0"/>
              <a:t>Tahap eksternalisasi ini berlangsung ketika produk sosial tercipta di dalam masyarakat, kemudian individu mengeksternalisasikan ke dalam dunia sosiokulturalnya sebagai bagian dari produk manusia.</a:t>
            </a:r>
          </a:p>
          <a:p>
            <a:pPr algn="just"/>
            <a:endParaRPr lang="id-ID" dirty="0"/>
          </a:p>
          <a:p>
            <a:pPr algn="just"/>
            <a:endParaRPr lang="id-ID" dirty="0" smtClean="0"/>
          </a:p>
        </p:txBody>
      </p:sp>
    </p:spTree>
    <p:extLst>
      <p:ext uri="{BB962C8B-B14F-4D97-AF65-F5344CB8AC3E}">
        <p14:creationId xmlns:p14="http://schemas.microsoft.com/office/powerpoint/2010/main" val="377845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DISKURSUS REALITAS SOSIAL</a:t>
            </a:r>
            <a:r>
              <a:rPr lang="id-ID" dirty="0" smtClean="0"/>
              <a:t/>
            </a:r>
            <a:br>
              <a:rPr lang="id-ID" dirty="0" smtClean="0"/>
            </a:br>
            <a:r>
              <a:rPr lang="id-ID" sz="5300" dirty="0" smtClean="0"/>
              <a:t>REALITAS</a:t>
            </a:r>
            <a:endParaRPr lang="id-ID" sz="5300" dirty="0"/>
          </a:p>
        </p:txBody>
      </p:sp>
      <p:sp>
        <p:nvSpPr>
          <p:cNvPr id="3" name="Content Placeholder 2"/>
          <p:cNvSpPr>
            <a:spLocks noGrp="1"/>
          </p:cNvSpPr>
          <p:nvPr>
            <p:ph idx="1"/>
          </p:nvPr>
        </p:nvSpPr>
        <p:spPr/>
        <p:txBody>
          <a:bodyPr/>
          <a:lstStyle/>
          <a:p>
            <a:pPr algn="just"/>
            <a:r>
              <a:rPr lang="id-ID" b="1" dirty="0" smtClean="0"/>
              <a:t>REALITAS</a:t>
            </a:r>
            <a:r>
              <a:rPr lang="id-ID" dirty="0" smtClean="0"/>
              <a:t> (Paradigma Konstruktivis) merupakan konstruksi sosial yang diciptakan oleh individu. Namun demikian, kebenaran suatu realitas sosial bersifat nisbi (tidak mutlak/relatif), yang berlaku sesuai konteks spesifik yang dinilai relevan oleh pelaku sosial</a:t>
            </a:r>
            <a:r>
              <a:rPr lang="id-ID" dirty="0" smtClean="0"/>
              <a:t>.</a:t>
            </a:r>
            <a:endParaRPr lang="en-US" dirty="0" smtClean="0"/>
          </a:p>
          <a:p>
            <a:pPr algn="just"/>
            <a:endParaRPr lang="en-US" dirty="0"/>
          </a:p>
          <a:p>
            <a:pPr algn="just"/>
            <a:r>
              <a:rPr lang="id-ID" b="1" dirty="0"/>
              <a:t>REALITAS</a:t>
            </a:r>
            <a:r>
              <a:rPr lang="id-ID" dirty="0"/>
              <a:t> (Pandangan definisi sosial) adalah hasil ciptaan manusia kreatif melalui kekuatan konstruksi sosial terhadap dunia sosial di sekelilingnya. </a:t>
            </a:r>
          </a:p>
        </p:txBody>
      </p:sp>
    </p:spTree>
    <p:extLst>
      <p:ext uri="{BB962C8B-B14F-4D97-AF65-F5344CB8AC3E}">
        <p14:creationId xmlns:p14="http://schemas.microsoft.com/office/powerpoint/2010/main" val="1647532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OBJEKTIVIKASI</a:t>
            </a:r>
            <a:endParaRPr lang="id-ID" dirty="0"/>
          </a:p>
        </p:txBody>
      </p:sp>
      <p:sp>
        <p:nvSpPr>
          <p:cNvPr id="3" name="Content Placeholder 2"/>
          <p:cNvSpPr>
            <a:spLocks noGrp="1"/>
          </p:cNvSpPr>
          <p:nvPr>
            <p:ph idx="1"/>
          </p:nvPr>
        </p:nvSpPr>
        <p:spPr>
          <a:xfrm>
            <a:off x="609598" y="1524000"/>
            <a:ext cx="6553201" cy="4800600"/>
          </a:xfrm>
        </p:spPr>
        <p:txBody>
          <a:bodyPr>
            <a:normAutofit lnSpcReduction="10000"/>
          </a:bodyPr>
          <a:lstStyle/>
          <a:p>
            <a:pPr algn="just"/>
            <a:r>
              <a:rPr lang="id-ID" dirty="0" smtClean="0"/>
              <a:t>Tahap objektivikasi produk sosial terjadi dalam dunia intersubjektif masyarakat yang dilembagakan. </a:t>
            </a:r>
          </a:p>
          <a:p>
            <a:pPr algn="just"/>
            <a:r>
              <a:rPr lang="id-ID" dirty="0" smtClean="0"/>
              <a:t>Pada tahap ini sebuah produk sosial berada pada proses institualisasi, sedangkan individu memanifestasikan diri dalam produk-produk kegiatan manusia yang tersedia</a:t>
            </a:r>
            <a:r>
              <a:rPr lang="id-ID" dirty="0" smtClean="0"/>
              <a:t>.</a:t>
            </a:r>
            <a:endParaRPr lang="en-US" dirty="0" smtClean="0"/>
          </a:p>
          <a:p>
            <a:pPr algn="just"/>
            <a:r>
              <a:rPr lang="id-ID" dirty="0"/>
              <a:t>Individu melakukan objektivikasi terhadap produk sosial, baik ciptaannya maupun ciptaan individu lain.</a:t>
            </a:r>
          </a:p>
          <a:p>
            <a:pPr algn="just"/>
            <a:r>
              <a:rPr lang="id-ID" dirty="0"/>
              <a:t>Kondisi tersebut di atas berlangsung tanpa harus saling bertemu, bisa terjadi melalui penyebaran opini sebuah produk sosial yang berkembang.</a:t>
            </a:r>
          </a:p>
          <a:p>
            <a:pPr algn="just"/>
            <a:r>
              <a:rPr lang="id-ID" dirty="0"/>
              <a:t>Hal terpenting dalam objektivikasi adalah SIGNIFIKASI (pembuatan tanda-tanda oleh manusia)</a:t>
            </a:r>
          </a:p>
          <a:p>
            <a:pPr algn="just"/>
            <a:r>
              <a:rPr lang="id-ID" dirty="0"/>
              <a:t>Wilayah penandaan (signifikasi) menjembatani wilayah kenyataan, sehingga terjadi trensendensi sebuah simbol, yang dinamakan bahasa simbol (bahasa)</a:t>
            </a:r>
          </a:p>
          <a:p>
            <a:pPr algn="just"/>
            <a:endParaRPr lang="id-ID" dirty="0"/>
          </a:p>
        </p:txBody>
      </p:sp>
    </p:spTree>
    <p:extLst>
      <p:ext uri="{BB962C8B-B14F-4D97-AF65-F5344CB8AC3E}">
        <p14:creationId xmlns:p14="http://schemas.microsoft.com/office/powerpoint/2010/main" val="1454420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a:t>OBJEKTIVIKASI</a:t>
            </a:r>
          </a:p>
        </p:txBody>
      </p:sp>
      <p:sp>
        <p:nvSpPr>
          <p:cNvPr id="3" name="Content Placeholder 2"/>
          <p:cNvSpPr>
            <a:spLocks noGrp="1"/>
          </p:cNvSpPr>
          <p:nvPr>
            <p:ph idx="1"/>
          </p:nvPr>
        </p:nvSpPr>
        <p:spPr/>
        <p:txBody>
          <a:bodyPr/>
          <a:lstStyle/>
          <a:p>
            <a:pPr algn="just"/>
            <a:r>
              <a:rPr lang="id-ID" dirty="0" smtClean="0"/>
              <a:t>Bahasa merupakan alat simbolis untuk melakukan signifikasi.</a:t>
            </a:r>
          </a:p>
          <a:p>
            <a:pPr algn="just"/>
            <a:r>
              <a:rPr lang="id-ID" dirty="0" smtClean="0"/>
              <a:t>Bahasa digunakan untuk mensignifikasi makna-makna yang dipahami sebagai pengetahuan yang relevan dengan masyarakatnya. </a:t>
            </a:r>
            <a:endParaRPr lang="en-US" dirty="0" smtClean="0"/>
          </a:p>
          <a:p>
            <a:r>
              <a:rPr lang="id-ID" dirty="0"/>
              <a:t>Pengetahuan dianggap relevan bagi semua orang dan sebagian lagi hanya relevan bagi tipe-tipe orang tertentu saja.</a:t>
            </a:r>
          </a:p>
          <a:p>
            <a:r>
              <a:rPr lang="id-ID" dirty="0"/>
              <a:t>Dalam kehidupan sehari-hari, pengetahuan menuntun tindakan yang spesifik menjadi tipifikasi dari beberapa anggota masyarakat.</a:t>
            </a:r>
          </a:p>
          <a:p>
            <a:pPr algn="just"/>
            <a:endParaRPr lang="id-ID" dirty="0"/>
          </a:p>
        </p:txBody>
      </p:sp>
    </p:spTree>
    <p:extLst>
      <p:ext uri="{BB962C8B-B14F-4D97-AF65-F5344CB8AC3E}">
        <p14:creationId xmlns:p14="http://schemas.microsoft.com/office/powerpoint/2010/main" val="4241100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
            </a:r>
            <a:br>
              <a:rPr lang="id-ID" sz="2400" dirty="0" smtClean="0"/>
            </a:br>
            <a:r>
              <a:rPr lang="id-ID" sz="2400" dirty="0" smtClean="0"/>
              <a:t>Lanjutan</a:t>
            </a:r>
            <a:r>
              <a:rPr lang="id-ID" sz="2400" dirty="0"/>
              <a:t>...</a:t>
            </a:r>
            <a:br>
              <a:rPr lang="id-ID" sz="2400" dirty="0"/>
            </a:br>
            <a:r>
              <a:rPr lang="id-ID" sz="2400" dirty="0"/>
              <a:t>REALITAS SOSIAL</a:t>
            </a:r>
            <a:br>
              <a:rPr lang="id-ID" sz="2400" dirty="0"/>
            </a:br>
            <a:r>
              <a:rPr lang="id-ID" sz="2400" dirty="0"/>
              <a:t>(Berger &amp; Luckmann)</a:t>
            </a:r>
            <a:br>
              <a:rPr lang="id-ID" sz="2400" dirty="0"/>
            </a:br>
            <a:endParaRPr lang="id-ID" sz="2400" dirty="0"/>
          </a:p>
        </p:txBody>
      </p:sp>
      <p:sp>
        <p:nvSpPr>
          <p:cNvPr id="3" name="Content Placeholder 2"/>
          <p:cNvSpPr>
            <a:spLocks noGrp="1"/>
          </p:cNvSpPr>
          <p:nvPr>
            <p:ph idx="1"/>
          </p:nvPr>
        </p:nvSpPr>
        <p:spPr/>
        <p:txBody>
          <a:bodyPr/>
          <a:lstStyle/>
          <a:p>
            <a:pPr algn="just"/>
            <a:r>
              <a:rPr lang="id-ID" dirty="0" smtClean="0"/>
              <a:t>REALITAS OBJEKTIF: Realitas yang terbentuk dari pengalaman di dunia objektif yang berada di luar diri individu. Realitas ini dianggap sebagai KENYATAAN.</a:t>
            </a:r>
          </a:p>
          <a:p>
            <a:pPr algn="just"/>
            <a:r>
              <a:rPr lang="id-ID" dirty="0" smtClean="0"/>
              <a:t>REALITAS SIMBOLIS: Ekspresi simbolis (sebagai/menjadi/mengenai lambang) dari realitas objektif dalam berbagai bentuk</a:t>
            </a:r>
            <a:r>
              <a:rPr lang="id-ID" dirty="0" smtClean="0"/>
              <a:t>.</a:t>
            </a:r>
            <a:endParaRPr lang="en-US" dirty="0" smtClean="0"/>
          </a:p>
          <a:p>
            <a:pPr algn="just"/>
            <a:r>
              <a:rPr lang="id-ID" dirty="0"/>
              <a:t>REALITAS SUBJEKTIF: Realitas yang terbentuk sebagai proses penyerapan kembali realitas objektif dan simbolis ke dalam individu melalui proses internalisasi</a:t>
            </a:r>
            <a:r>
              <a:rPr lang="id-ID" dirty="0" smtClean="0"/>
              <a:t>.</a:t>
            </a:r>
            <a:endParaRPr lang="id-ID" dirty="0"/>
          </a:p>
        </p:txBody>
      </p:sp>
    </p:spTree>
    <p:extLst>
      <p:ext uri="{BB962C8B-B14F-4D97-AF65-F5344CB8AC3E}">
        <p14:creationId xmlns:p14="http://schemas.microsoft.com/office/powerpoint/2010/main" val="1119242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PROSES KONSTRUKSI SOSIAL REALITAS</a:t>
            </a:r>
            <a:br>
              <a:rPr lang="id-ID" sz="4000" dirty="0" smtClean="0"/>
            </a:br>
            <a:r>
              <a:rPr lang="id-ID" sz="2700" dirty="0" smtClean="0"/>
              <a:t>(dalam pembuatan wacana)</a:t>
            </a:r>
            <a:endParaRPr lang="id-ID" sz="2700" dirty="0"/>
          </a:p>
        </p:txBody>
      </p:sp>
      <p:sp>
        <p:nvSpPr>
          <p:cNvPr id="3" name="Content Placeholder 2"/>
          <p:cNvSpPr>
            <a:spLocks noGrp="1"/>
          </p:cNvSpPr>
          <p:nvPr>
            <p:ph idx="1"/>
          </p:nvPr>
        </p:nvSpPr>
        <p:spPr/>
        <p:txBody>
          <a:bodyPr>
            <a:normAutofit/>
          </a:bodyPr>
          <a:lstStyle/>
          <a:p>
            <a:r>
              <a:rPr lang="id-ID" dirty="0" smtClean="0"/>
              <a:t>Proses konstruksi realitas dimulai ketika konstruktor melakukan OBJEKTIVIKASI terhadap suatu kenyataan yakni melakukan persepsi terhadap suatu objek.</a:t>
            </a:r>
          </a:p>
          <a:p>
            <a:r>
              <a:rPr lang="id-ID" dirty="0" smtClean="0"/>
              <a:t>Hasil dari pemaknaan melalui prores persepsi tu diINTERNALITASI ke dalam diri konstruktor. Pada tahap ini dilakukan konseptualisasi terhadap objek yang dipersepsi.</a:t>
            </a:r>
            <a:endParaRPr lang="id-ID" dirty="0"/>
          </a:p>
        </p:txBody>
      </p:sp>
    </p:spTree>
    <p:extLst>
      <p:ext uri="{BB962C8B-B14F-4D97-AF65-F5344CB8AC3E}">
        <p14:creationId xmlns:p14="http://schemas.microsoft.com/office/powerpoint/2010/main" val="713492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Lanjutan...</a:t>
            </a:r>
            <a:br>
              <a:rPr lang="id-ID" sz="2400" dirty="0" smtClean="0"/>
            </a:br>
            <a:r>
              <a:rPr lang="id-ID" sz="2400" dirty="0"/>
              <a:t>PROSES KONSTRUKSI SOSIAL REALITAS</a:t>
            </a:r>
            <a:br>
              <a:rPr lang="id-ID" sz="2400" dirty="0"/>
            </a:br>
            <a:r>
              <a:rPr lang="id-ID" sz="2400" dirty="0"/>
              <a:t>(dalam pembuatan wacana)</a:t>
            </a:r>
          </a:p>
        </p:txBody>
      </p:sp>
      <p:sp>
        <p:nvSpPr>
          <p:cNvPr id="3" name="Content Placeholder 2"/>
          <p:cNvSpPr>
            <a:spLocks noGrp="1"/>
          </p:cNvSpPr>
          <p:nvPr>
            <p:ph idx="1"/>
          </p:nvPr>
        </p:nvSpPr>
        <p:spPr/>
        <p:txBody>
          <a:bodyPr/>
          <a:lstStyle/>
          <a:p>
            <a:r>
              <a:rPr lang="id-ID" dirty="0" smtClean="0"/>
              <a:t>Langkah terakhir adalah melakukan EKSTERNALISASI atas hasil dari proses permenungan secara internal tadi melalui pernyataan-pernyataan.</a:t>
            </a:r>
          </a:p>
          <a:p>
            <a:r>
              <a:rPr lang="id-ID" dirty="0" smtClean="0"/>
              <a:t>Dalam membuat pernyataan itu menggunakan kata-kata atau konsep atau bahasa.</a:t>
            </a:r>
          </a:p>
          <a:p>
            <a:r>
              <a:rPr lang="id-ID" dirty="0" smtClean="0"/>
              <a:t>Dalam proses ini bahasa berperan sentral.</a:t>
            </a:r>
            <a:endParaRPr lang="id-ID" dirty="0"/>
          </a:p>
        </p:txBody>
      </p:sp>
    </p:spTree>
    <p:extLst>
      <p:ext uri="{BB962C8B-B14F-4D97-AF65-F5344CB8AC3E}">
        <p14:creationId xmlns:p14="http://schemas.microsoft.com/office/powerpoint/2010/main" val="3888164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smtClean="0"/>
              <a:t>Lanjutan</a:t>
            </a:r>
            <a:r>
              <a:rPr lang="id-ID" sz="2400" dirty="0"/>
              <a:t>...</a:t>
            </a:r>
            <a:br>
              <a:rPr lang="id-ID" sz="2400" dirty="0"/>
            </a:br>
            <a:r>
              <a:rPr lang="id-ID" sz="2400" dirty="0"/>
              <a:t>PROSES KONSTRUKSI SOSIAL REALITAS</a:t>
            </a:r>
            <a:br>
              <a:rPr lang="id-ID" sz="2400" dirty="0"/>
            </a:br>
            <a:r>
              <a:rPr lang="id-ID" sz="2400" dirty="0"/>
              <a:t>(dalam pembuatan wacana)</a:t>
            </a:r>
          </a:p>
        </p:txBody>
      </p:sp>
      <p:sp>
        <p:nvSpPr>
          <p:cNvPr id="3" name="Content Placeholder 2"/>
          <p:cNvSpPr>
            <a:spLocks noGrp="1"/>
          </p:cNvSpPr>
          <p:nvPr>
            <p:ph idx="1"/>
          </p:nvPr>
        </p:nvSpPr>
        <p:spPr/>
        <p:txBody>
          <a:bodyPr/>
          <a:lstStyle/>
          <a:p>
            <a:r>
              <a:rPr lang="id-ID" dirty="0" smtClean="0"/>
              <a:t>Dalam media massa bahasa tak semata alat mengonstruksi realitas, melainkan bersama-sama fungsi kekuatan kultivasi dan fungsi </a:t>
            </a:r>
            <a:r>
              <a:rPr lang="id-ID" i="1" dirty="0" smtClean="0"/>
              <a:t>agenda-setting</a:t>
            </a:r>
            <a:r>
              <a:rPr lang="id-ID" dirty="0" smtClean="0"/>
              <a:t>, bahasa menentukan gambaran mengenai suatu realitas yang akan muncul di benak khalayak.</a:t>
            </a:r>
            <a:endParaRPr lang="id-ID" dirty="0"/>
          </a:p>
        </p:txBody>
      </p:sp>
    </p:spTree>
    <p:extLst>
      <p:ext uri="{BB962C8B-B14F-4D97-AF65-F5344CB8AC3E}">
        <p14:creationId xmlns:p14="http://schemas.microsoft.com/office/powerpoint/2010/main" val="63898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TAHAP KONSTRUKSI SOSIAL MEDIA MASSA</a:t>
            </a:r>
            <a:endParaRPr lang="id-ID" sz="3600" dirty="0"/>
          </a:p>
        </p:txBody>
      </p:sp>
      <p:sp>
        <p:nvSpPr>
          <p:cNvPr id="3" name="Content Placeholder 2"/>
          <p:cNvSpPr>
            <a:spLocks noGrp="1"/>
          </p:cNvSpPr>
          <p:nvPr>
            <p:ph idx="1"/>
          </p:nvPr>
        </p:nvSpPr>
        <p:spPr/>
        <p:txBody>
          <a:bodyPr/>
          <a:lstStyle/>
          <a:p>
            <a:pPr marL="0" indent="0">
              <a:buNone/>
            </a:pPr>
            <a:r>
              <a:rPr lang="id-ID" dirty="0" smtClean="0"/>
              <a:t>A. Tahap menyiapkan materi konstruksi</a:t>
            </a:r>
          </a:p>
          <a:p>
            <a:pPr marL="0" indent="0">
              <a:buNone/>
            </a:pPr>
            <a:r>
              <a:rPr lang="id-ID" dirty="0" smtClean="0"/>
              <a:t>B. Tahap sebaran konstruksi</a:t>
            </a:r>
          </a:p>
          <a:p>
            <a:pPr marL="0" indent="0">
              <a:buNone/>
            </a:pPr>
            <a:r>
              <a:rPr lang="id-ID" dirty="0" smtClean="0"/>
              <a:t>C. Tahap pembentukan konstruksi realitas</a:t>
            </a:r>
          </a:p>
          <a:p>
            <a:pPr marL="0" indent="0">
              <a:buNone/>
            </a:pPr>
            <a:r>
              <a:rPr lang="id-ID" dirty="0" smtClean="0"/>
              <a:t>D. Tahap konfirmasi</a:t>
            </a:r>
            <a:endParaRPr lang="id-ID" dirty="0"/>
          </a:p>
        </p:txBody>
      </p:sp>
    </p:spTree>
    <p:extLst>
      <p:ext uri="{BB962C8B-B14F-4D97-AF65-F5344CB8AC3E}">
        <p14:creationId xmlns:p14="http://schemas.microsoft.com/office/powerpoint/2010/main" val="3920377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A. TAHAP MENYIAPKAN MATERI KONSTRUKSI</a:t>
            </a:r>
            <a:endParaRPr lang="id-ID" sz="3200" dirty="0"/>
          </a:p>
        </p:txBody>
      </p:sp>
      <p:sp>
        <p:nvSpPr>
          <p:cNvPr id="3" name="Content Placeholder 2"/>
          <p:cNvSpPr>
            <a:spLocks noGrp="1"/>
          </p:cNvSpPr>
          <p:nvPr>
            <p:ph idx="1"/>
          </p:nvPr>
        </p:nvSpPr>
        <p:spPr/>
        <p:txBody>
          <a:bodyPr/>
          <a:lstStyle/>
          <a:p>
            <a:r>
              <a:rPr lang="id-ID" dirty="0" smtClean="0"/>
              <a:t>Tugas redaksi media massa</a:t>
            </a:r>
          </a:p>
          <a:p>
            <a:r>
              <a:rPr lang="id-ID" dirty="0" smtClean="0"/>
              <a:t>Isu-isu penting menjadi perhatian media massa.</a:t>
            </a:r>
          </a:p>
          <a:p>
            <a:r>
              <a:rPr lang="id-ID" dirty="0" smtClean="0"/>
              <a:t>Tiga hal penting dalam penyiapan materi konstruksi sosial: 1)Keberpihakan media massa pada kapitalis; 2)Keberpihakan semu kepada masyarakat; 3)Keberpihakan pada kepentingan umum</a:t>
            </a:r>
            <a:endParaRPr lang="id-ID" dirty="0"/>
          </a:p>
        </p:txBody>
      </p:sp>
    </p:spTree>
    <p:extLst>
      <p:ext uri="{BB962C8B-B14F-4D97-AF65-F5344CB8AC3E}">
        <p14:creationId xmlns:p14="http://schemas.microsoft.com/office/powerpoint/2010/main" val="2611161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smtClean="0"/>
              <a:t>Lanjutan...</a:t>
            </a:r>
            <a:br>
              <a:rPr lang="id-ID" sz="2400" dirty="0" smtClean="0"/>
            </a:br>
            <a:r>
              <a:rPr lang="id-ID" sz="2400" dirty="0" smtClean="0"/>
              <a:t>A. TAHAP MENYIAPKAN MATERI KONSTRUKSI</a:t>
            </a:r>
            <a:endParaRPr lang="id-ID" sz="2400" dirty="0"/>
          </a:p>
        </p:txBody>
      </p:sp>
      <p:sp>
        <p:nvSpPr>
          <p:cNvPr id="3" name="Content Placeholder 2"/>
          <p:cNvSpPr>
            <a:spLocks noGrp="1"/>
          </p:cNvSpPr>
          <p:nvPr>
            <p:ph idx="1"/>
          </p:nvPr>
        </p:nvSpPr>
        <p:spPr/>
        <p:txBody>
          <a:bodyPr>
            <a:normAutofit/>
          </a:bodyPr>
          <a:lstStyle/>
          <a:p>
            <a:r>
              <a:rPr lang="id-ID" dirty="0" smtClean="0"/>
              <a:t>Umumnya dominan keberpihakan kepada kepentingan kapitalis mengingat media massa adalah mesin produksi kapitalis yang harus menghasilkan keuntungan.</a:t>
            </a:r>
          </a:p>
          <a:p>
            <a:r>
              <a:rPr lang="id-ID" dirty="0" smtClean="0"/>
              <a:t>Jika berpihak ke masyarakat harus pula menghasilkan uang.</a:t>
            </a:r>
          </a:p>
          <a:p>
            <a:r>
              <a:rPr lang="id-ID" dirty="0" smtClean="0"/>
              <a:t>Pertukaran kepentingan dengan pihak-pihak tertentu untuk sebuah pemberitaan, membeli halaman/waktu. </a:t>
            </a:r>
            <a:endParaRPr lang="id-ID" dirty="0"/>
          </a:p>
        </p:txBody>
      </p:sp>
    </p:spTree>
    <p:extLst>
      <p:ext uri="{BB962C8B-B14F-4D97-AF65-F5344CB8AC3E}">
        <p14:creationId xmlns:p14="http://schemas.microsoft.com/office/powerpoint/2010/main" val="3831885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B. TAHAP SEBARAN KONSTRUKSI</a:t>
            </a:r>
            <a:r>
              <a:rPr lang="id-ID" sz="3600" dirty="0"/>
              <a:t/>
            </a:r>
            <a:br>
              <a:rPr lang="id-ID" sz="3600" dirty="0"/>
            </a:br>
            <a:r>
              <a:rPr lang="id-ID" sz="3600" dirty="0" smtClean="0"/>
              <a:t>(Strategi sebaran media massa)</a:t>
            </a:r>
            <a:endParaRPr lang="id-ID" sz="3600" dirty="0"/>
          </a:p>
        </p:txBody>
      </p:sp>
      <p:sp>
        <p:nvSpPr>
          <p:cNvPr id="3" name="Content Placeholder 2"/>
          <p:cNvSpPr>
            <a:spLocks noGrp="1"/>
          </p:cNvSpPr>
          <p:nvPr>
            <p:ph idx="1"/>
          </p:nvPr>
        </p:nvSpPr>
        <p:spPr/>
        <p:txBody>
          <a:bodyPr>
            <a:normAutofit/>
          </a:bodyPr>
          <a:lstStyle/>
          <a:p>
            <a:r>
              <a:rPr lang="id-ID" dirty="0"/>
              <a:t>Prinsip dasarnya semua informasi harus </a:t>
            </a:r>
            <a:r>
              <a:rPr lang="id-ID" dirty="0" smtClean="0"/>
              <a:t>sampai pada </a:t>
            </a:r>
            <a:r>
              <a:rPr lang="id-ID" dirty="0"/>
              <a:t>khalayak secepatnya dan setepatnya.</a:t>
            </a:r>
          </a:p>
          <a:p>
            <a:r>
              <a:rPr lang="id-ID" dirty="0" smtClean="0"/>
              <a:t>Penyebaran konstruksi melalui media massa (cetak &amp; elektronik)</a:t>
            </a:r>
          </a:p>
          <a:p>
            <a:r>
              <a:rPr lang="id-ID" dirty="0" smtClean="0"/>
              <a:t>Prinsip </a:t>
            </a:r>
            <a:r>
              <a:rPr lang="id-ID" i="1" dirty="0" smtClean="0"/>
              <a:t>real-time</a:t>
            </a:r>
          </a:p>
          <a:p>
            <a:r>
              <a:rPr lang="id-ID" dirty="0" smtClean="0"/>
              <a:t>Umumnya model satu arah</a:t>
            </a:r>
          </a:p>
          <a:p>
            <a:r>
              <a:rPr lang="id-ID" dirty="0" smtClean="0"/>
              <a:t>Disebarkan sesuai pilihan sebaran berdasarkan segmentasi.</a:t>
            </a:r>
          </a:p>
        </p:txBody>
      </p:sp>
    </p:spTree>
    <p:extLst>
      <p:ext uri="{BB962C8B-B14F-4D97-AF65-F5344CB8AC3E}">
        <p14:creationId xmlns:p14="http://schemas.microsoft.com/office/powerpoint/2010/main" val="253078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REALITAS SOSIAL</a:t>
            </a:r>
            <a:endParaRPr lang="id-ID" dirty="0"/>
          </a:p>
        </p:txBody>
      </p:sp>
      <p:sp>
        <p:nvSpPr>
          <p:cNvPr id="3" name="Content Placeholder 2"/>
          <p:cNvSpPr>
            <a:spLocks noGrp="1"/>
          </p:cNvSpPr>
          <p:nvPr>
            <p:ph idx="1"/>
          </p:nvPr>
        </p:nvSpPr>
        <p:spPr>
          <a:xfrm>
            <a:off x="609599" y="1752600"/>
            <a:ext cx="6347714" cy="4288763"/>
          </a:xfrm>
        </p:spPr>
        <p:txBody>
          <a:bodyPr>
            <a:normAutofit/>
          </a:bodyPr>
          <a:lstStyle/>
          <a:p>
            <a:pPr algn="just"/>
            <a:r>
              <a:rPr lang="id-ID" dirty="0" smtClean="0"/>
              <a:t>Realitas dunia sosial itu berdiri sendiri di luar individu yang menurut kesan kita bahwa realitas itu “ada” dalam diri sendiri dan hukum yang menguasainya (George Simmel</a:t>
            </a:r>
            <a:r>
              <a:rPr lang="id-ID" dirty="0" smtClean="0"/>
              <a:t>)</a:t>
            </a:r>
            <a:r>
              <a:rPr lang="en-US" dirty="0" smtClean="0"/>
              <a:t>.</a:t>
            </a:r>
          </a:p>
          <a:p>
            <a:pPr algn="just"/>
            <a:endParaRPr lang="id-ID" dirty="0" smtClean="0"/>
          </a:p>
          <a:p>
            <a:pPr algn="just"/>
            <a:r>
              <a:rPr lang="id-ID" dirty="0" smtClean="0"/>
              <a:t>Realitas sosial itu “ada” dilihat dari subjektivitas “ada” itu sendiri dan dunia objektif di sekeliling realitas sosial itu</a:t>
            </a:r>
            <a:r>
              <a:rPr lang="id-ID" dirty="0" smtClean="0"/>
              <a:t>.</a:t>
            </a:r>
            <a:endParaRPr lang="en-US" dirty="0" smtClean="0"/>
          </a:p>
          <a:p>
            <a:pPr algn="just"/>
            <a:endParaRPr lang="en-US" dirty="0"/>
          </a:p>
          <a:p>
            <a:pPr algn="just"/>
            <a:r>
              <a:rPr lang="id-ID" dirty="0"/>
              <a:t>Individu tidak hanya diihat sebagai “kediriannya”, namun juga dilihat dari mana “kediriannya”, bagaimana ia menerima dan mengaktualisasikan dirinya serta bagaimana pula lingkungan menerimanya.</a:t>
            </a:r>
          </a:p>
          <a:p>
            <a:pPr marL="0" indent="0" algn="just">
              <a:buNone/>
            </a:pPr>
            <a:endParaRPr lang="id-ID" dirty="0" smtClean="0"/>
          </a:p>
          <a:p>
            <a:pPr algn="just"/>
            <a:endParaRPr lang="id-ID" dirty="0"/>
          </a:p>
        </p:txBody>
      </p:sp>
    </p:spTree>
    <p:extLst>
      <p:ext uri="{BB962C8B-B14F-4D97-AF65-F5344CB8AC3E}">
        <p14:creationId xmlns:p14="http://schemas.microsoft.com/office/powerpoint/2010/main" val="910228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PEMBENTUKAN </a:t>
            </a:r>
            <a:r>
              <a:rPr lang="id-ID" sz="3600" dirty="0" smtClean="0"/>
              <a:t>KONSTRUKSI REALITAS</a:t>
            </a:r>
            <a:endParaRPr lang="id-ID" sz="3600" dirty="0"/>
          </a:p>
        </p:txBody>
      </p:sp>
      <p:sp>
        <p:nvSpPr>
          <p:cNvPr id="3" name="Content Placeholder 2"/>
          <p:cNvSpPr>
            <a:spLocks noGrp="1"/>
          </p:cNvSpPr>
          <p:nvPr>
            <p:ph idx="1"/>
          </p:nvPr>
        </p:nvSpPr>
        <p:spPr/>
        <p:txBody>
          <a:bodyPr/>
          <a:lstStyle/>
          <a:p>
            <a:pPr marL="514350" indent="-514350">
              <a:buAutoNum type="arabicPeriod"/>
            </a:pPr>
            <a:r>
              <a:rPr lang="id-ID" dirty="0" smtClean="0"/>
              <a:t>Tahap pembentukan konstruksi realitas</a:t>
            </a:r>
          </a:p>
          <a:p>
            <a:pPr marL="514350" indent="-514350">
              <a:buAutoNum type="arabicPeriod"/>
            </a:pPr>
            <a:r>
              <a:rPr lang="id-ID" dirty="0" smtClean="0"/>
              <a:t>Tahap pembentukan konstruksi citra</a:t>
            </a:r>
          </a:p>
          <a:p>
            <a:pPr marL="514350" indent="-514350">
              <a:buAutoNum type="arabicPeriod"/>
            </a:pPr>
            <a:endParaRPr lang="id-ID" dirty="0"/>
          </a:p>
        </p:txBody>
      </p:sp>
    </p:spTree>
    <p:extLst>
      <p:ext uri="{BB962C8B-B14F-4D97-AF65-F5344CB8AC3E}">
        <p14:creationId xmlns:p14="http://schemas.microsoft.com/office/powerpoint/2010/main" val="2294273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smtClean="0"/>
              <a:t>Lanjutan...</a:t>
            </a:r>
            <a:br>
              <a:rPr lang="id-ID" sz="2400" dirty="0" smtClean="0"/>
            </a:br>
            <a:r>
              <a:rPr lang="id-ID" sz="2400" dirty="0" smtClean="0"/>
              <a:t>PEMBENTUKAN </a:t>
            </a:r>
            <a:r>
              <a:rPr lang="id-ID" sz="2400" dirty="0" smtClean="0"/>
              <a:t>KONSTRUKSI REALITAS</a:t>
            </a:r>
            <a:br>
              <a:rPr lang="id-ID" sz="2400" dirty="0" smtClean="0"/>
            </a:br>
            <a:r>
              <a:rPr lang="id-ID" sz="2400" dirty="0" smtClean="0"/>
              <a:t>Tahap </a:t>
            </a:r>
            <a:r>
              <a:rPr lang="id-ID" sz="2400" dirty="0" smtClean="0"/>
              <a:t>pembentukan konstruksi realitas</a:t>
            </a:r>
            <a:endParaRPr lang="id-ID" sz="2400" dirty="0"/>
          </a:p>
        </p:txBody>
      </p:sp>
      <p:sp>
        <p:nvSpPr>
          <p:cNvPr id="3" name="Content Placeholder 2"/>
          <p:cNvSpPr>
            <a:spLocks noGrp="1"/>
          </p:cNvSpPr>
          <p:nvPr>
            <p:ph idx="1"/>
          </p:nvPr>
        </p:nvSpPr>
        <p:spPr/>
        <p:txBody>
          <a:bodyPr>
            <a:normAutofit/>
          </a:bodyPr>
          <a:lstStyle/>
          <a:p>
            <a:r>
              <a:rPr lang="id-ID" dirty="0" smtClean="0"/>
              <a:t>Setelah sebaran, terjadi pembentukan konstruksi di masyarakat melalui tiga tahap yang berlangsung generik/umum: </a:t>
            </a:r>
          </a:p>
          <a:p>
            <a:pPr marL="0" indent="0">
              <a:buNone/>
            </a:pPr>
            <a:r>
              <a:rPr lang="id-ID" sz="2400" dirty="0" smtClean="0"/>
              <a:t>1)konstruksi realitas pembenaran</a:t>
            </a:r>
          </a:p>
          <a:p>
            <a:pPr marL="0" indent="0">
              <a:buNone/>
            </a:pPr>
            <a:r>
              <a:rPr lang="id-ID" sz="2400" dirty="0" smtClean="0"/>
              <a:t>2)kesediaan dikonstruksi oleh media massa </a:t>
            </a:r>
            <a:endParaRPr lang="en-US" sz="2400" dirty="0" smtClean="0"/>
          </a:p>
          <a:p>
            <a:pPr marL="0" indent="0">
              <a:buNone/>
            </a:pPr>
            <a:r>
              <a:rPr lang="id-ID" sz="2400" dirty="0" smtClean="0"/>
              <a:t>3)sebagai </a:t>
            </a:r>
            <a:r>
              <a:rPr lang="id-ID" sz="2400" dirty="0" smtClean="0"/>
              <a:t>pilihan konsumtif.</a:t>
            </a:r>
            <a:endParaRPr lang="id-ID" sz="2400" dirty="0"/>
          </a:p>
        </p:txBody>
      </p:sp>
    </p:spTree>
    <p:extLst>
      <p:ext uri="{BB962C8B-B14F-4D97-AF65-F5344CB8AC3E}">
        <p14:creationId xmlns:p14="http://schemas.microsoft.com/office/powerpoint/2010/main" val="3920439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smtClean="0"/>
              <a:t>PEMBENTUKAN </a:t>
            </a:r>
            <a:r>
              <a:rPr lang="id-ID" sz="2400" dirty="0"/>
              <a:t>KONSTRUKSI REALITAS</a:t>
            </a:r>
            <a:br>
              <a:rPr lang="id-ID" sz="2400" dirty="0"/>
            </a:br>
            <a:r>
              <a:rPr lang="id-ID" sz="2400" dirty="0" smtClean="0"/>
              <a:t>Tahap </a:t>
            </a:r>
            <a:r>
              <a:rPr lang="id-ID" sz="2400" dirty="0"/>
              <a:t>pembentukan konstruksi realitas</a:t>
            </a:r>
          </a:p>
        </p:txBody>
      </p:sp>
      <p:sp>
        <p:nvSpPr>
          <p:cNvPr id="3" name="Content Placeholder 2"/>
          <p:cNvSpPr>
            <a:spLocks noGrp="1"/>
          </p:cNvSpPr>
          <p:nvPr>
            <p:ph idx="1"/>
          </p:nvPr>
        </p:nvSpPr>
        <p:spPr>
          <a:xfrm>
            <a:off x="609598" y="2160590"/>
            <a:ext cx="6553201" cy="3880773"/>
          </a:xfrm>
        </p:spPr>
        <p:txBody>
          <a:bodyPr/>
          <a:lstStyle/>
          <a:p>
            <a:pPr algn="just"/>
            <a:r>
              <a:rPr lang="id-ID" dirty="0" smtClean="0"/>
              <a:t>Tahap pertama </a:t>
            </a:r>
            <a:endParaRPr lang="en-US" dirty="0" smtClean="0"/>
          </a:p>
          <a:p>
            <a:pPr marL="0" indent="0" algn="just">
              <a:buNone/>
            </a:pPr>
            <a:r>
              <a:rPr lang="id-ID" dirty="0" smtClean="0"/>
              <a:t>(</a:t>
            </a:r>
            <a:r>
              <a:rPr lang="id-ID" dirty="0" smtClean="0"/>
              <a:t>KONSTRUKSI PEMBENARAN): Masyarakat cenderung membenarkan apa saja yang disajikan di media massa sebagai sebuah realitas kebenaran. Dengan kata lain, informasi media massa sebagai otoritas sikap untuk membenarkan sebuah kejadian. </a:t>
            </a:r>
            <a:endParaRPr lang="id-ID" dirty="0"/>
          </a:p>
        </p:txBody>
      </p:sp>
    </p:spTree>
    <p:extLst>
      <p:ext uri="{BB962C8B-B14F-4D97-AF65-F5344CB8AC3E}">
        <p14:creationId xmlns:p14="http://schemas.microsoft.com/office/powerpoint/2010/main" val="2211946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smtClean="0"/>
              <a:t>PEMBENTUKAN </a:t>
            </a:r>
            <a:r>
              <a:rPr lang="id-ID" sz="2400" dirty="0"/>
              <a:t>KONSTRUKSI REALITAS</a:t>
            </a:r>
            <a:br>
              <a:rPr lang="id-ID" sz="2400" dirty="0"/>
            </a:br>
            <a:r>
              <a:rPr lang="id-ID" sz="2400" dirty="0" smtClean="0"/>
              <a:t>Tahap </a:t>
            </a:r>
            <a:r>
              <a:rPr lang="id-ID" sz="2400" dirty="0"/>
              <a:t>pembentukan konstruksi realitas</a:t>
            </a:r>
          </a:p>
        </p:txBody>
      </p:sp>
      <p:sp>
        <p:nvSpPr>
          <p:cNvPr id="3" name="Content Placeholder 2"/>
          <p:cNvSpPr>
            <a:spLocks noGrp="1"/>
          </p:cNvSpPr>
          <p:nvPr>
            <p:ph idx="1"/>
          </p:nvPr>
        </p:nvSpPr>
        <p:spPr/>
        <p:txBody>
          <a:bodyPr/>
          <a:lstStyle/>
          <a:p>
            <a:pPr algn="just"/>
            <a:r>
              <a:rPr lang="id-ID" dirty="0" smtClean="0"/>
              <a:t>Tahap kedua </a:t>
            </a:r>
            <a:endParaRPr lang="en-US" dirty="0" smtClean="0"/>
          </a:p>
          <a:p>
            <a:pPr marL="0" indent="0" algn="just">
              <a:buNone/>
            </a:pPr>
            <a:r>
              <a:rPr lang="id-ID" dirty="0" smtClean="0"/>
              <a:t>(</a:t>
            </a:r>
            <a:r>
              <a:rPr lang="id-ID" dirty="0" smtClean="0"/>
              <a:t>KESEDIAAN DIKONSTRUKSI OLEH MEDIA MASSA): sikap generik pada tahap pertama, bahwa pilihan seseorang untuk khalayak media massa adalah karena pilihannya untuk bersedia pikiran-pikirannya dikonstruksi oleh media massa.</a:t>
            </a:r>
            <a:endParaRPr lang="id-ID" dirty="0"/>
          </a:p>
        </p:txBody>
      </p:sp>
    </p:spTree>
    <p:extLst>
      <p:ext uri="{BB962C8B-B14F-4D97-AF65-F5344CB8AC3E}">
        <p14:creationId xmlns:p14="http://schemas.microsoft.com/office/powerpoint/2010/main" val="3941795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smtClean="0"/>
              <a:t>PEMBENTUKAN </a:t>
            </a:r>
            <a:r>
              <a:rPr lang="id-ID" sz="2400" dirty="0"/>
              <a:t>KONSTRUKSI REALITAS</a:t>
            </a:r>
            <a:br>
              <a:rPr lang="id-ID" sz="2400" dirty="0"/>
            </a:br>
            <a:r>
              <a:rPr lang="id-ID" sz="2400" dirty="0" smtClean="0"/>
              <a:t>Tahap </a:t>
            </a:r>
            <a:r>
              <a:rPr lang="id-ID" sz="2400" dirty="0"/>
              <a:t>pembentukan konstruksi realitas</a:t>
            </a:r>
          </a:p>
        </p:txBody>
      </p:sp>
      <p:sp>
        <p:nvSpPr>
          <p:cNvPr id="3" name="Content Placeholder 2"/>
          <p:cNvSpPr>
            <a:spLocks noGrp="1"/>
          </p:cNvSpPr>
          <p:nvPr>
            <p:ph idx="1"/>
          </p:nvPr>
        </p:nvSpPr>
        <p:spPr/>
        <p:txBody>
          <a:bodyPr>
            <a:normAutofit/>
          </a:bodyPr>
          <a:lstStyle/>
          <a:p>
            <a:pPr algn="just"/>
            <a:r>
              <a:rPr lang="id-ID" dirty="0" smtClean="0"/>
              <a:t>Tahap ketiga </a:t>
            </a:r>
            <a:endParaRPr lang="en-US" dirty="0" smtClean="0"/>
          </a:p>
          <a:p>
            <a:pPr marL="0" indent="0" algn="just">
              <a:buNone/>
            </a:pPr>
            <a:r>
              <a:rPr lang="id-ID" dirty="0" smtClean="0"/>
              <a:t>(</a:t>
            </a:r>
            <a:r>
              <a:rPr lang="id-ID" dirty="0" smtClean="0"/>
              <a:t>SEBAGAI PILIHAN KONSUMTIF/KONSUMSI MEDIA MASSA SEBAGAI PILIHAN): seseorang secara kebiasaan tergantung pada media massa. Media massa adalah bagian kebiasaan hidup yang tak bisa dilepaskan. “Tiada hari tanpa TV, tiada hari tanpa koran”. Pada tingkat tertentu seseorang merasa tak mampu beraktivitas jia belum mengonsumsi media massa.</a:t>
            </a:r>
            <a:endParaRPr lang="id-ID" dirty="0"/>
          </a:p>
        </p:txBody>
      </p:sp>
    </p:spTree>
    <p:extLst>
      <p:ext uri="{BB962C8B-B14F-4D97-AF65-F5344CB8AC3E}">
        <p14:creationId xmlns:p14="http://schemas.microsoft.com/office/powerpoint/2010/main" val="2535541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a:t>Lanjutan...</a:t>
            </a:r>
            <a:br>
              <a:rPr lang="id-ID" sz="2400" dirty="0"/>
            </a:br>
            <a:r>
              <a:rPr lang="id-ID" sz="2400" dirty="0" smtClean="0"/>
              <a:t>PEMBENTUKAN </a:t>
            </a:r>
            <a:r>
              <a:rPr lang="id-ID" sz="2400" dirty="0"/>
              <a:t>KONSTRUKSI REALITAS</a:t>
            </a:r>
            <a:br>
              <a:rPr lang="id-ID" sz="2400" dirty="0"/>
            </a:br>
            <a:r>
              <a:rPr lang="id-ID" sz="2400" dirty="0" smtClean="0"/>
              <a:t>Tahap </a:t>
            </a:r>
            <a:r>
              <a:rPr lang="id-ID" sz="2400" dirty="0" smtClean="0"/>
              <a:t>pembentukan konstruksi citra</a:t>
            </a:r>
            <a:endParaRPr lang="id-ID" sz="2400" dirty="0"/>
          </a:p>
        </p:txBody>
      </p:sp>
      <p:sp>
        <p:nvSpPr>
          <p:cNvPr id="3" name="Content Placeholder 2"/>
          <p:cNvSpPr>
            <a:spLocks noGrp="1"/>
          </p:cNvSpPr>
          <p:nvPr>
            <p:ph idx="1"/>
          </p:nvPr>
        </p:nvSpPr>
        <p:spPr>
          <a:xfrm>
            <a:off x="609598" y="2160590"/>
            <a:ext cx="6705601" cy="3880773"/>
          </a:xfrm>
        </p:spPr>
        <p:txBody>
          <a:bodyPr>
            <a:normAutofit/>
          </a:bodyPr>
          <a:lstStyle/>
          <a:p>
            <a:pPr algn="just"/>
            <a:r>
              <a:rPr lang="id-ID" dirty="0" smtClean="0"/>
              <a:t>Bangunan konstruksi citra oleh media massa terbentuk dalam dua model: 1)model </a:t>
            </a:r>
            <a:r>
              <a:rPr lang="id-ID" i="1" dirty="0" smtClean="0"/>
              <a:t>good news</a:t>
            </a:r>
            <a:r>
              <a:rPr lang="id-ID" dirty="0" smtClean="0"/>
              <a:t>; 2) model </a:t>
            </a:r>
            <a:r>
              <a:rPr lang="id-ID" i="1" dirty="0" smtClean="0"/>
              <a:t>bad news.</a:t>
            </a:r>
          </a:p>
          <a:p>
            <a:pPr algn="just"/>
            <a:r>
              <a:rPr lang="id-ID" dirty="0" smtClean="0"/>
              <a:t>Model </a:t>
            </a:r>
            <a:r>
              <a:rPr lang="id-ID" i="1" dirty="0" smtClean="0"/>
              <a:t>good news: </a:t>
            </a:r>
            <a:r>
              <a:rPr lang="id-ID" dirty="0" smtClean="0"/>
              <a:t>konstruksi yang cenderung mengonstruksi pemberitaan baik. Objek pemberitaan dikonstruksi sebagai sesuatu yang memiliki citra baik sehingga terkesan lebih baik dari sesungguhnya kebaikan yang ada pada objek tersebut</a:t>
            </a:r>
            <a:r>
              <a:rPr lang="id-ID" dirty="0" smtClean="0"/>
              <a:t>.</a:t>
            </a:r>
            <a:endParaRPr lang="en-US" dirty="0" smtClean="0"/>
          </a:p>
          <a:p>
            <a:pPr algn="just"/>
            <a:r>
              <a:rPr lang="id-ID" dirty="0"/>
              <a:t>Model </a:t>
            </a:r>
            <a:r>
              <a:rPr lang="id-ID" i="1" dirty="0"/>
              <a:t>bad news</a:t>
            </a:r>
            <a:r>
              <a:rPr lang="id-ID" dirty="0"/>
              <a:t>: konstruksi yang cenderung mengonstruksi kejelekan atau cenderung memberi citra buruk pada objek pemberitaan sehingga terkesan lebih buruk, lebih jahat dari sesungguhnya sifat buruk, dan jahat  yang ada pada objek pemberitaan.</a:t>
            </a:r>
          </a:p>
          <a:p>
            <a:pPr algn="just"/>
            <a:endParaRPr lang="id-ID" dirty="0"/>
          </a:p>
        </p:txBody>
      </p:sp>
    </p:spTree>
    <p:extLst>
      <p:ext uri="{BB962C8B-B14F-4D97-AF65-F5344CB8AC3E}">
        <p14:creationId xmlns:p14="http://schemas.microsoft.com/office/powerpoint/2010/main" val="3666573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7010400" cy="1143000"/>
          </a:xfrm>
        </p:spPr>
        <p:txBody>
          <a:bodyPr>
            <a:normAutofit fontScale="90000"/>
          </a:bodyPr>
          <a:lstStyle/>
          <a:p>
            <a:pPr algn="r"/>
            <a:r>
              <a:rPr lang="id-ID" sz="2700" dirty="0"/>
              <a:t>Lanjutan...</a:t>
            </a:r>
            <a:br>
              <a:rPr lang="id-ID" sz="2700" dirty="0"/>
            </a:br>
            <a:r>
              <a:rPr lang="id-ID" sz="2700" dirty="0" smtClean="0"/>
              <a:t>PEMBENTUKAN </a:t>
            </a:r>
            <a:r>
              <a:rPr lang="id-ID" sz="2700" dirty="0"/>
              <a:t>KONSTRUKSI REALITAS</a:t>
            </a:r>
            <a:br>
              <a:rPr lang="id-ID" sz="2700" dirty="0"/>
            </a:br>
            <a:r>
              <a:rPr lang="id-ID" sz="2700" dirty="0" smtClean="0"/>
              <a:t>Tahap </a:t>
            </a:r>
            <a:r>
              <a:rPr lang="id-ID" sz="2700" dirty="0"/>
              <a:t>pembentukan konstruksi citra</a:t>
            </a:r>
          </a:p>
        </p:txBody>
      </p:sp>
      <p:sp>
        <p:nvSpPr>
          <p:cNvPr id="3" name="Content Placeholder 2"/>
          <p:cNvSpPr>
            <a:spLocks noGrp="1"/>
          </p:cNvSpPr>
          <p:nvPr>
            <p:ph idx="1"/>
          </p:nvPr>
        </p:nvSpPr>
        <p:spPr/>
        <p:txBody>
          <a:bodyPr/>
          <a:lstStyle/>
          <a:p>
            <a:r>
              <a:rPr lang="id-ID" dirty="0" smtClean="0"/>
              <a:t>Setiap pemberitaan (disadari atau tidak oleh media massa) memiliki tujuan-tujuan tertentu dalam model pencitraan di atas.</a:t>
            </a:r>
          </a:p>
          <a:p>
            <a:r>
              <a:rPr lang="id-ID" dirty="0" smtClean="0"/>
              <a:t>Misalnya, pemberitaan kriminal, maka model </a:t>
            </a:r>
            <a:r>
              <a:rPr lang="id-ID" i="1" dirty="0" smtClean="0"/>
              <a:t>bad news</a:t>
            </a:r>
            <a:r>
              <a:rPr lang="id-ID" dirty="0" smtClean="0"/>
              <a:t> menjadi tujuan akhir, terbentuknya citra buruk sebagai penjahat, koruptor, terdakwa atau buron.</a:t>
            </a:r>
            <a:endParaRPr lang="id-ID" dirty="0"/>
          </a:p>
        </p:txBody>
      </p:sp>
    </p:spTree>
    <p:extLst>
      <p:ext uri="{BB962C8B-B14F-4D97-AF65-F5344CB8AC3E}">
        <p14:creationId xmlns:p14="http://schemas.microsoft.com/office/powerpoint/2010/main" val="2753418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90600"/>
          </a:xfrm>
        </p:spPr>
        <p:txBody>
          <a:bodyPr>
            <a:normAutofit/>
          </a:bodyPr>
          <a:lstStyle/>
          <a:p>
            <a:r>
              <a:rPr lang="id-ID" sz="3600" dirty="0" smtClean="0"/>
              <a:t>TAHAP </a:t>
            </a:r>
            <a:r>
              <a:rPr lang="id-ID" sz="3600" dirty="0" smtClean="0"/>
              <a:t>KONFIRMASI</a:t>
            </a:r>
            <a:endParaRPr lang="id-ID" sz="3600" dirty="0"/>
          </a:p>
        </p:txBody>
      </p:sp>
      <p:sp>
        <p:nvSpPr>
          <p:cNvPr id="3" name="Content Placeholder 2"/>
          <p:cNvSpPr>
            <a:spLocks noGrp="1"/>
          </p:cNvSpPr>
          <p:nvPr>
            <p:ph idx="1"/>
          </p:nvPr>
        </p:nvSpPr>
        <p:spPr>
          <a:xfrm>
            <a:off x="609599" y="1600200"/>
            <a:ext cx="6347714" cy="4441163"/>
          </a:xfrm>
        </p:spPr>
        <p:txBody>
          <a:bodyPr>
            <a:normAutofit/>
          </a:bodyPr>
          <a:lstStyle/>
          <a:p>
            <a:r>
              <a:rPr lang="id-ID" dirty="0" smtClean="0"/>
              <a:t>Tahap ketika media massa maupun khalayak memberi argumentasi dan akuntabilitas terhadap pilihannya untuk terlibat dalam tahap pembentukan konstruksi.</a:t>
            </a:r>
          </a:p>
          <a:p>
            <a:r>
              <a:rPr lang="id-ID" dirty="0" smtClean="0"/>
              <a:t>Bagi media, tahap ini perlu sebagai bagian untuk memberi argumentasi alasan-alasan konstruksi sosial.</a:t>
            </a:r>
          </a:p>
          <a:p>
            <a:r>
              <a:rPr lang="id-ID" dirty="0" smtClean="0"/>
              <a:t>Bagi khalayak, tahap ini juga sebagai bagian untuk menjelaskan mengapa ia terlibat dan bersedia ada dalam proses konstruksi sosial.</a:t>
            </a:r>
            <a:endParaRPr lang="id-ID" dirty="0"/>
          </a:p>
        </p:txBody>
      </p:sp>
    </p:spTree>
    <p:extLst>
      <p:ext uri="{BB962C8B-B14F-4D97-AF65-F5344CB8AC3E}">
        <p14:creationId xmlns:p14="http://schemas.microsoft.com/office/powerpoint/2010/main" val="3099123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smtClean="0"/>
              <a:t>Lanjutan...</a:t>
            </a:r>
            <a:br>
              <a:rPr lang="id-ID" sz="2400" dirty="0" smtClean="0"/>
            </a:br>
            <a:r>
              <a:rPr lang="id-ID" sz="2400" dirty="0" smtClean="0"/>
              <a:t>TAHAP </a:t>
            </a:r>
            <a:r>
              <a:rPr lang="id-ID" sz="2400" dirty="0" smtClean="0"/>
              <a:t>KONFIRMASI</a:t>
            </a:r>
            <a:endParaRPr lang="id-ID" sz="2400" dirty="0"/>
          </a:p>
        </p:txBody>
      </p:sp>
      <p:sp>
        <p:nvSpPr>
          <p:cNvPr id="3" name="Content Placeholder 2"/>
          <p:cNvSpPr>
            <a:spLocks noGrp="1"/>
          </p:cNvSpPr>
          <p:nvPr>
            <p:ph idx="1"/>
          </p:nvPr>
        </p:nvSpPr>
        <p:spPr/>
        <p:txBody>
          <a:bodyPr>
            <a:normAutofit/>
          </a:bodyPr>
          <a:lstStyle/>
          <a:p>
            <a:r>
              <a:rPr lang="id-ID" dirty="0" smtClean="0"/>
              <a:t>Alasan-alasan dalam konfirmasi misalnya adalah </a:t>
            </a:r>
          </a:p>
          <a:p>
            <a:pPr marL="514350" indent="-514350">
              <a:buAutoNum type="alphaLcPeriod"/>
            </a:pPr>
            <a:r>
              <a:rPr lang="id-ID" dirty="0" smtClean="0"/>
              <a:t>Kehidupan modern menghendaki pribadi yang selalu berubah dan menjadi bagian dari produksi media massa. Jauh dari media massa, kehilangan atau terlambat mendapat kesempatan untuk berubah.</a:t>
            </a:r>
          </a:p>
          <a:p>
            <a:pPr marL="514350" indent="-514350">
              <a:buAutoNum type="alphaLcPeriod"/>
            </a:pPr>
            <a:r>
              <a:rPr lang="id-ID" dirty="0" smtClean="0"/>
              <a:t>Kedekatan dengan media massa adalah </a:t>
            </a:r>
            <a:r>
              <a:rPr lang="id-ID" i="1" dirty="0" smtClean="0"/>
              <a:t>life style </a:t>
            </a:r>
            <a:r>
              <a:rPr lang="id-ID" dirty="0" smtClean="0"/>
              <a:t>orang modern. Orang modern sangat menyukai popularitas, terutama sebagai subjek media massa.</a:t>
            </a:r>
            <a:endParaRPr lang="id-ID" dirty="0"/>
          </a:p>
        </p:txBody>
      </p:sp>
    </p:spTree>
    <p:extLst>
      <p:ext uri="{BB962C8B-B14F-4D97-AF65-F5344CB8AC3E}">
        <p14:creationId xmlns:p14="http://schemas.microsoft.com/office/powerpoint/2010/main" val="2399135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smtClean="0"/>
              <a:t>TAHAP </a:t>
            </a:r>
            <a:r>
              <a:rPr lang="id-ID" sz="2400" dirty="0"/>
              <a:t>KONFIRMASI</a:t>
            </a:r>
          </a:p>
        </p:txBody>
      </p:sp>
      <p:sp>
        <p:nvSpPr>
          <p:cNvPr id="3" name="Content Placeholder 2"/>
          <p:cNvSpPr>
            <a:spLocks noGrp="1"/>
          </p:cNvSpPr>
          <p:nvPr>
            <p:ph idx="1"/>
          </p:nvPr>
        </p:nvSpPr>
        <p:spPr/>
        <p:txBody>
          <a:bodyPr/>
          <a:lstStyle/>
          <a:p>
            <a:pPr marL="0" indent="0" algn="just">
              <a:buNone/>
            </a:pPr>
            <a:r>
              <a:rPr lang="id-ID" dirty="0" smtClean="0"/>
              <a:t>Media </a:t>
            </a:r>
            <a:r>
              <a:rPr lang="id-ID" dirty="0" smtClean="0"/>
              <a:t>massa walaupun memiliki kemampuan   </a:t>
            </a:r>
            <a:r>
              <a:rPr lang="id-ID" dirty="0" smtClean="0"/>
              <a:t>mengonstuksi </a:t>
            </a:r>
            <a:r>
              <a:rPr lang="id-ID" dirty="0" smtClean="0"/>
              <a:t>realitas media berdasarkan </a:t>
            </a:r>
            <a:r>
              <a:rPr lang="id-ID" dirty="0" smtClean="0"/>
              <a:t>subjektivitas </a:t>
            </a:r>
            <a:r>
              <a:rPr lang="id-ID" dirty="0" smtClean="0"/>
              <a:t>media, namun kehadiran media </a:t>
            </a:r>
            <a:r>
              <a:rPr lang="id-ID" dirty="0" smtClean="0"/>
              <a:t>massa </a:t>
            </a:r>
            <a:r>
              <a:rPr lang="id-ID" dirty="0" smtClean="0"/>
              <a:t>dalam kehidupan seseorang </a:t>
            </a:r>
            <a:r>
              <a:rPr lang="id-ID" dirty="0" smtClean="0"/>
              <a:t>merupakan </a:t>
            </a:r>
            <a:r>
              <a:rPr lang="id-ID" dirty="0" smtClean="0"/>
              <a:t>sumber pengetahuan tanpa batas </a:t>
            </a:r>
            <a:r>
              <a:rPr lang="id-ID" dirty="0" smtClean="0"/>
              <a:t>yang </a:t>
            </a:r>
            <a:r>
              <a:rPr lang="id-ID" dirty="0" smtClean="0"/>
              <a:t>sewaktu-waktu dapat diakses.</a:t>
            </a:r>
          </a:p>
          <a:p>
            <a:pPr marL="0" indent="0">
              <a:buNone/>
            </a:pPr>
            <a:endParaRPr lang="id-ID" dirty="0"/>
          </a:p>
        </p:txBody>
      </p:sp>
    </p:spTree>
    <p:extLst>
      <p:ext uri="{BB962C8B-B14F-4D97-AF65-F5344CB8AC3E}">
        <p14:creationId xmlns:p14="http://schemas.microsoft.com/office/powerpoint/2010/main" val="58543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400" dirty="0"/>
              <a:t>Lanjutan...</a:t>
            </a:r>
            <a:br>
              <a:rPr lang="id-ID" sz="2400" dirty="0"/>
            </a:br>
            <a:r>
              <a:rPr lang="id-ID" sz="2400" dirty="0"/>
              <a:t>REALITAS SOSIAL</a:t>
            </a:r>
          </a:p>
        </p:txBody>
      </p:sp>
      <p:sp>
        <p:nvSpPr>
          <p:cNvPr id="3" name="Content Placeholder 2"/>
          <p:cNvSpPr>
            <a:spLocks noGrp="1"/>
          </p:cNvSpPr>
          <p:nvPr>
            <p:ph idx="1"/>
          </p:nvPr>
        </p:nvSpPr>
        <p:spPr/>
        <p:txBody>
          <a:bodyPr/>
          <a:lstStyle/>
          <a:p>
            <a:pPr algn="just"/>
            <a:r>
              <a:rPr lang="id-ID" dirty="0" smtClean="0"/>
              <a:t>Realitas sosial adalah perilaku sosial yang memiliki makna subjektif, karena itu perilaku memiliki tujuan dan motivasi. Perilaku sosial menjadi “sosial” jika yang dimaksud subjektif dari perilaku sosial membuat individu mengarahkan dan memperhitungkan kelakuan orang lain dan mengarahkan kepada subjektif itu. (Max Weber</a:t>
            </a:r>
            <a:r>
              <a:rPr lang="id-ID" dirty="0" smtClean="0"/>
              <a:t>)</a:t>
            </a:r>
            <a:endParaRPr lang="en-US" dirty="0"/>
          </a:p>
          <a:p>
            <a:pPr algn="just"/>
            <a:r>
              <a:rPr lang="id-ID" dirty="0"/>
              <a:t>Perilaku itu memiliki kepastian kalau menunjukkan keseragaman dengan perilaku pada umumnya dalam masyarakat (Veeger,1993).</a:t>
            </a:r>
          </a:p>
          <a:p>
            <a:pPr algn="just"/>
            <a:endParaRPr lang="id-ID" dirty="0"/>
          </a:p>
        </p:txBody>
      </p:sp>
    </p:spTree>
    <p:extLst>
      <p:ext uri="{BB962C8B-B14F-4D97-AF65-F5344CB8AC3E}">
        <p14:creationId xmlns:p14="http://schemas.microsoft.com/office/powerpoint/2010/main" val="1033953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REALITAS MEDIA</a:t>
            </a:r>
            <a:endParaRPr lang="id-ID" dirty="0"/>
          </a:p>
        </p:txBody>
      </p:sp>
      <p:sp>
        <p:nvSpPr>
          <p:cNvPr id="3" name="Content Placeholder 2"/>
          <p:cNvSpPr>
            <a:spLocks noGrp="1"/>
          </p:cNvSpPr>
          <p:nvPr>
            <p:ph idx="1"/>
          </p:nvPr>
        </p:nvSpPr>
        <p:spPr>
          <a:xfrm>
            <a:off x="609599" y="1752600"/>
            <a:ext cx="6347714" cy="4288763"/>
          </a:xfrm>
        </p:spPr>
        <p:txBody>
          <a:bodyPr/>
          <a:lstStyle/>
          <a:p>
            <a:r>
              <a:rPr lang="id-ID" dirty="0" smtClean="0"/>
              <a:t>Realitas yang dikonstruksi oleh media massa.</a:t>
            </a:r>
          </a:p>
          <a:p>
            <a:r>
              <a:rPr lang="id-ID" dirty="0" smtClean="0"/>
              <a:t>Ada dua model yaitu model peta analog dan model refleksi realitas.</a:t>
            </a:r>
          </a:p>
          <a:p>
            <a:r>
              <a:rPr lang="id-ID" dirty="0" smtClean="0"/>
              <a:t>MODEL PETA ANALOG: realitas sosial dikonstruksi oleh media massa berdasarkan model analogi sebagaimana suatu realitas itu terjadi secara rasional. </a:t>
            </a:r>
            <a:endParaRPr lang="en-US" dirty="0" smtClean="0"/>
          </a:p>
          <a:p>
            <a:r>
              <a:rPr lang="id-ID" dirty="0"/>
              <a:t>MODEL REFLEKSI REALITAS: model yang merefleksikan suatu kehidupan yang terjadi dengan merefleksikan suatu kehidupan yang pernah terjadi di dalam masyarakat</a:t>
            </a:r>
            <a:r>
              <a:rPr lang="id-ID" dirty="0" smtClean="0"/>
              <a:t>.</a:t>
            </a:r>
            <a:endParaRPr lang="id-ID" dirty="0"/>
          </a:p>
        </p:txBody>
      </p:sp>
    </p:spTree>
    <p:extLst>
      <p:ext uri="{BB962C8B-B14F-4D97-AF65-F5344CB8AC3E}">
        <p14:creationId xmlns:p14="http://schemas.microsoft.com/office/powerpoint/2010/main" val="132209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INDIVIDU DALAM REALITAS SOSIAL</a:t>
            </a:r>
            <a:endParaRPr lang="id-ID" sz="3200" dirty="0"/>
          </a:p>
        </p:txBody>
      </p:sp>
      <p:sp>
        <p:nvSpPr>
          <p:cNvPr id="3" name="Content Placeholder 2"/>
          <p:cNvSpPr>
            <a:spLocks noGrp="1"/>
          </p:cNvSpPr>
          <p:nvPr>
            <p:ph idx="1"/>
          </p:nvPr>
        </p:nvSpPr>
        <p:spPr/>
        <p:txBody>
          <a:bodyPr>
            <a:normAutofit lnSpcReduction="10000"/>
          </a:bodyPr>
          <a:lstStyle/>
          <a:p>
            <a:pPr algn="just"/>
            <a:r>
              <a:rPr lang="id-ID" dirty="0"/>
              <a:t>Realitas sosial tidak berdiri sendiri tanpa kehadiran individu, baik di dalam maupun di luar realitas tersebut</a:t>
            </a:r>
            <a:r>
              <a:rPr lang="id-ID" dirty="0" smtClean="0"/>
              <a:t>.</a:t>
            </a:r>
          </a:p>
          <a:p>
            <a:pPr algn="just"/>
            <a:r>
              <a:rPr lang="id-ID" dirty="0" smtClean="0"/>
              <a:t>Realitas sosial memiliki makna ketika realitas sosial dikonstruksi dan dimaknakan secara subjektif oleh individu lain sehingga memantapkan realitas itu secara objektif.</a:t>
            </a:r>
            <a:endParaRPr lang="id-ID" dirty="0"/>
          </a:p>
          <a:p>
            <a:pPr algn="just"/>
            <a:r>
              <a:rPr lang="id-ID" dirty="0" smtClean="0"/>
              <a:t>Individu mengonstruksi realitas sosial, dan merekonstruksinya dalam dunia realitas, memantapkan realitas itu berdasarkan subjektivitas individu lain dalam institusi sosialnya.</a:t>
            </a:r>
            <a:endParaRPr lang="en-US" dirty="0" smtClean="0"/>
          </a:p>
          <a:p>
            <a:pPr algn="just"/>
            <a:r>
              <a:rPr lang="id-ID" dirty="0"/>
              <a:t>Dalam proses sosial: Individu manusia</a:t>
            </a:r>
            <a:r>
              <a:rPr lang="en-US" dirty="0"/>
              <a:t> </a:t>
            </a:r>
            <a:r>
              <a:rPr lang="id-ID" dirty="0"/>
              <a:t>dipandang sebagai pencipta realitas sosial yang relatif bebas di dalam dunia sosialnya.</a:t>
            </a:r>
          </a:p>
          <a:p>
            <a:pPr algn="just"/>
            <a:endParaRPr lang="id-ID" dirty="0" smtClean="0"/>
          </a:p>
          <a:p>
            <a:pPr algn="just"/>
            <a:endParaRPr lang="id-ID" dirty="0"/>
          </a:p>
        </p:txBody>
      </p:sp>
    </p:spTree>
    <p:extLst>
      <p:ext uri="{BB962C8B-B14F-4D97-AF65-F5344CB8AC3E}">
        <p14:creationId xmlns:p14="http://schemas.microsoft.com/office/powerpoint/2010/main" val="94882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KONSTRUKSI SOSIAL REALITAS </a:t>
            </a:r>
            <a:br>
              <a:rPr lang="id-ID" sz="3600" dirty="0" smtClean="0"/>
            </a:br>
            <a:r>
              <a:rPr lang="id-ID" sz="3600" dirty="0" smtClean="0"/>
              <a:t>SEBAGAI ILMU DAN FILSAFAT</a:t>
            </a:r>
            <a:endParaRPr lang="id-ID" sz="3600" dirty="0"/>
          </a:p>
        </p:txBody>
      </p:sp>
      <p:sp>
        <p:nvSpPr>
          <p:cNvPr id="3" name="Content Placeholder 2"/>
          <p:cNvSpPr>
            <a:spLocks noGrp="1"/>
          </p:cNvSpPr>
          <p:nvPr>
            <p:ph idx="1"/>
          </p:nvPr>
        </p:nvSpPr>
        <p:spPr/>
        <p:txBody>
          <a:bodyPr/>
          <a:lstStyle/>
          <a:p>
            <a:pPr algn="just"/>
            <a:r>
              <a:rPr lang="id-ID" dirty="0" smtClean="0"/>
              <a:t>Istilah konstruksi sosial atas realitas (</a:t>
            </a:r>
            <a:r>
              <a:rPr lang="id-ID" i="1" dirty="0" smtClean="0"/>
              <a:t>Social construction of reality)</a:t>
            </a:r>
            <a:r>
              <a:rPr lang="id-ID" dirty="0" smtClean="0"/>
              <a:t> diperkenalkan oleh Peter L.Berger dan Thomas Luckmann melalui buku “</a:t>
            </a:r>
            <a:r>
              <a:rPr lang="id-ID" i="1" dirty="0" smtClean="0"/>
              <a:t>The Social Construction of Reality, A Treatise in the Sociological of Knowledge” </a:t>
            </a:r>
            <a:r>
              <a:rPr lang="id-ID" dirty="0" smtClean="0"/>
              <a:t>(1966</a:t>
            </a:r>
            <a:r>
              <a:rPr lang="id-ID" dirty="0" smtClean="0"/>
              <a:t>)</a:t>
            </a:r>
            <a:endParaRPr lang="en-US" dirty="0" smtClean="0"/>
          </a:p>
          <a:p>
            <a:pPr algn="just"/>
            <a:r>
              <a:rPr lang="id-ID" dirty="0"/>
              <a:t>Berger dan Luckmann mengambarkan proses sosial melalui tindakan dan interaksinya ketika individu menciptakan terus-menerus suatu realitas yang dimiliki dan dialami bersama secara subjektif.</a:t>
            </a:r>
          </a:p>
          <a:p>
            <a:pPr algn="just"/>
            <a:endParaRPr lang="id-ID" dirty="0"/>
          </a:p>
        </p:txBody>
      </p:sp>
    </p:spTree>
    <p:extLst>
      <p:ext uri="{BB962C8B-B14F-4D97-AF65-F5344CB8AC3E}">
        <p14:creationId xmlns:p14="http://schemas.microsoft.com/office/powerpoint/2010/main" val="23397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400" dirty="0"/>
              <a:t>Lanjutan...</a:t>
            </a:r>
            <a:br>
              <a:rPr lang="id-ID" sz="2400" dirty="0"/>
            </a:br>
            <a:r>
              <a:rPr lang="id-ID" sz="2400" dirty="0"/>
              <a:t>KONSTRUKSI SOSIAL REALITAS </a:t>
            </a:r>
            <a:br>
              <a:rPr lang="id-ID" sz="2400" dirty="0"/>
            </a:br>
            <a:r>
              <a:rPr lang="id-ID" sz="2400" dirty="0"/>
              <a:t>SEBAGAI ILMU DAN FILSAFAT</a:t>
            </a:r>
          </a:p>
        </p:txBody>
      </p:sp>
      <p:sp>
        <p:nvSpPr>
          <p:cNvPr id="3" name="Content Placeholder 2"/>
          <p:cNvSpPr>
            <a:spLocks noGrp="1"/>
          </p:cNvSpPr>
          <p:nvPr>
            <p:ph idx="1"/>
          </p:nvPr>
        </p:nvSpPr>
        <p:spPr>
          <a:xfrm>
            <a:off x="609599" y="2160590"/>
            <a:ext cx="6347714" cy="4164010"/>
          </a:xfrm>
        </p:spPr>
        <p:txBody>
          <a:bodyPr>
            <a:normAutofit lnSpcReduction="10000"/>
          </a:bodyPr>
          <a:lstStyle/>
          <a:p>
            <a:pPr algn="just"/>
            <a:r>
              <a:rPr lang="id-ID" dirty="0" smtClean="0"/>
              <a:t>Asal mula konstruksi sosial dari filsafat konstruktivisme yang dimulai dari gagasan-gagasan konstruktif kognitif.</a:t>
            </a:r>
          </a:p>
          <a:p>
            <a:pPr algn="just"/>
            <a:r>
              <a:rPr lang="id-ID" dirty="0" smtClean="0"/>
              <a:t>Dalam aliran filsafat, gagasan konstruktivisme telah muncul sejak Socrates menemukan jiwa dalam tubuh manusia dan sejak Plato menemukan akal budi dan ide</a:t>
            </a:r>
            <a:r>
              <a:rPr lang="id-ID" dirty="0" smtClean="0"/>
              <a:t>.</a:t>
            </a:r>
            <a:endParaRPr lang="en-US" dirty="0" smtClean="0"/>
          </a:p>
          <a:p>
            <a:pPr algn="just"/>
            <a:r>
              <a:rPr lang="id-ID" dirty="0"/>
              <a:t>Aristoteles mengatakan manusia adalah makhluk sosial, setiap pernyataan harus dibuktikan kebenarannya, bahwa kunci pengetahuan adalah logika, dan dasar pengetahuan adalah fakta</a:t>
            </a:r>
            <a:r>
              <a:rPr lang="id-ID" dirty="0" smtClean="0"/>
              <a:t>.</a:t>
            </a:r>
            <a:endParaRPr lang="en-US" dirty="0" smtClean="0"/>
          </a:p>
          <a:p>
            <a:pPr algn="just"/>
            <a:r>
              <a:rPr lang="id-ID" dirty="0"/>
              <a:t>Descartes kemudian memperkenalkan ucapan </a:t>
            </a:r>
            <a:r>
              <a:rPr lang="id-ID" i="1" dirty="0"/>
              <a:t>“cogito, ergo sum” </a:t>
            </a:r>
            <a:r>
              <a:rPr lang="id-ID" dirty="0"/>
              <a:t>atau “saya berpikir karena itu saya ada”. Kata-kata tersebut menjadi dasar kuat bagi perkembangan gagasan-gagasan konstruktivisme sampai saat ini.</a:t>
            </a:r>
          </a:p>
          <a:p>
            <a:pPr algn="just"/>
            <a:endParaRPr lang="id-ID" dirty="0"/>
          </a:p>
          <a:p>
            <a:pPr algn="just"/>
            <a:endParaRPr lang="id-ID" dirty="0"/>
          </a:p>
        </p:txBody>
      </p:sp>
    </p:spTree>
    <p:extLst>
      <p:ext uri="{BB962C8B-B14F-4D97-AF65-F5344CB8AC3E}">
        <p14:creationId xmlns:p14="http://schemas.microsoft.com/office/powerpoint/2010/main" val="416203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3 MACAM KONSTRUKTIVISME</a:t>
            </a:r>
            <a:endParaRPr lang="id-ID" sz="3600" dirty="0"/>
          </a:p>
        </p:txBody>
      </p:sp>
      <p:sp>
        <p:nvSpPr>
          <p:cNvPr id="3" name="Content Placeholder 2"/>
          <p:cNvSpPr>
            <a:spLocks noGrp="1"/>
          </p:cNvSpPr>
          <p:nvPr>
            <p:ph idx="1"/>
          </p:nvPr>
        </p:nvSpPr>
        <p:spPr/>
        <p:txBody>
          <a:bodyPr/>
          <a:lstStyle/>
          <a:p>
            <a:pPr marL="0" indent="0">
              <a:buNone/>
            </a:pPr>
            <a:r>
              <a:rPr lang="id-ID" dirty="0" smtClean="0"/>
              <a:t>1.Konstruktivisme radikal</a:t>
            </a:r>
          </a:p>
          <a:p>
            <a:pPr marL="0" indent="0">
              <a:buNone/>
            </a:pPr>
            <a:r>
              <a:rPr lang="id-ID" dirty="0" smtClean="0"/>
              <a:t>2.Konstruktivisme realisme hipotesis</a:t>
            </a:r>
          </a:p>
          <a:p>
            <a:pPr marL="0" indent="0">
              <a:buNone/>
            </a:pPr>
            <a:r>
              <a:rPr lang="id-ID" dirty="0" smtClean="0"/>
              <a:t>3.Konstruktivisme biasa.</a:t>
            </a:r>
            <a:endParaRPr lang="id-ID" dirty="0"/>
          </a:p>
        </p:txBody>
      </p:sp>
    </p:spTree>
    <p:extLst>
      <p:ext uri="{BB962C8B-B14F-4D97-AF65-F5344CB8AC3E}">
        <p14:creationId xmlns:p14="http://schemas.microsoft.com/office/powerpoint/2010/main" val="231331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KONSTRUKTIVISME RADIKAL</a:t>
            </a:r>
            <a:endParaRPr lang="id-ID" sz="3600" dirty="0"/>
          </a:p>
        </p:txBody>
      </p:sp>
      <p:sp>
        <p:nvSpPr>
          <p:cNvPr id="3" name="Content Placeholder 2"/>
          <p:cNvSpPr>
            <a:spLocks noGrp="1"/>
          </p:cNvSpPr>
          <p:nvPr>
            <p:ph idx="1"/>
          </p:nvPr>
        </p:nvSpPr>
        <p:spPr/>
        <p:txBody>
          <a:bodyPr>
            <a:normAutofit/>
          </a:bodyPr>
          <a:lstStyle/>
          <a:p>
            <a:r>
              <a:rPr lang="id-ID" dirty="0" smtClean="0"/>
              <a:t>Hanya dapat mengakui apa yang dibentuk oleh pikiran manusia</a:t>
            </a:r>
          </a:p>
          <a:p>
            <a:r>
              <a:rPr lang="id-ID" dirty="0" smtClean="0"/>
              <a:t>Mengesampingkan hubungan antara pengetahuan dan kenyataan sebagai suatu kriteria kebenaran.</a:t>
            </a:r>
          </a:p>
        </p:txBody>
      </p:sp>
    </p:spTree>
    <p:extLst>
      <p:ext uri="{BB962C8B-B14F-4D97-AF65-F5344CB8AC3E}">
        <p14:creationId xmlns:p14="http://schemas.microsoft.com/office/powerpoint/2010/main" val="29268959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752</TotalTime>
  <Words>1962</Words>
  <Application>Microsoft Office PowerPoint</Application>
  <PresentationFormat>On-screen Show (4:3)</PresentationFormat>
  <Paragraphs>158</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Trebuchet MS</vt:lpstr>
      <vt:lpstr>Wingdings 3</vt:lpstr>
      <vt:lpstr>Facet</vt:lpstr>
      <vt:lpstr> KONSTRUKSI REALITAS SOSIAL MEDIA MASSA</vt:lpstr>
      <vt:lpstr>DISKURSUS REALITAS SOSIAL REALITAS</vt:lpstr>
      <vt:lpstr>REALITAS SOSIAL</vt:lpstr>
      <vt:lpstr>Lanjutan... REALITAS SOSIAL</vt:lpstr>
      <vt:lpstr>INDIVIDU DALAM REALITAS SOSIAL</vt:lpstr>
      <vt:lpstr>KONSTRUKSI SOSIAL REALITAS  SEBAGAI ILMU DAN FILSAFAT</vt:lpstr>
      <vt:lpstr>Lanjutan... KONSTRUKSI SOSIAL REALITAS  SEBAGAI ILMU DAN FILSAFAT</vt:lpstr>
      <vt:lpstr>3 MACAM KONSTRUKTIVISME</vt:lpstr>
      <vt:lpstr>KONSTRUKTIVISME RADIKAL</vt:lpstr>
      <vt:lpstr>Lanjutan... KONSTRUKTIVISME RADIKAL</vt:lpstr>
      <vt:lpstr>KONSTRUKTIVISME REALISME HIPOTESIS</vt:lpstr>
      <vt:lpstr>KONSTRUKTIVISME BIASA</vt:lpstr>
      <vt:lpstr>Lanjutan... 3 MACAM KONSTRUKTIVISME </vt:lpstr>
      <vt:lpstr>Lanjutan... 3 MACAM KONSTRUKTIVISME</vt:lpstr>
      <vt:lpstr>KONSTRUKSI SOSIAL  (Burger dan Luckmann)</vt:lpstr>
      <vt:lpstr>KONSTRUKSI SOSIAL  (Burger dan Luckmann) </vt:lpstr>
      <vt:lpstr> Lanjutan... REALITAS SOSIAL (Berger &amp; Luckmann) </vt:lpstr>
      <vt:lpstr> Lanjutan... REALITAS SOSIAL (Berger &amp; Luckmann) </vt:lpstr>
      <vt:lpstr>EKSTERNALISASI</vt:lpstr>
      <vt:lpstr>OBJEKTIVIKASI</vt:lpstr>
      <vt:lpstr>Lanjutan... OBJEKTIVIKASI</vt:lpstr>
      <vt:lpstr> Lanjutan... REALITAS SOSIAL (Berger &amp; Luckmann) </vt:lpstr>
      <vt:lpstr>PROSES KONSTRUKSI SOSIAL REALITAS (dalam pembuatan wacana)</vt:lpstr>
      <vt:lpstr>Lanjutan... PROSES KONSTRUKSI SOSIAL REALITAS (dalam pembuatan wacana)</vt:lpstr>
      <vt:lpstr>Lanjutan... PROSES KONSTRUKSI SOSIAL REALITAS (dalam pembuatan wacana)</vt:lpstr>
      <vt:lpstr>TAHAP KONSTRUKSI SOSIAL MEDIA MASSA</vt:lpstr>
      <vt:lpstr>A. TAHAP MENYIAPKAN MATERI KONSTRUKSI</vt:lpstr>
      <vt:lpstr>Lanjutan... A. TAHAP MENYIAPKAN MATERI KONSTRUKSI</vt:lpstr>
      <vt:lpstr>B. TAHAP SEBARAN KONSTRUKSI (Strategi sebaran media massa)</vt:lpstr>
      <vt:lpstr>PEMBENTUKAN KONSTRUKSI REALITAS</vt:lpstr>
      <vt:lpstr>Lanjutan... PEMBENTUKAN KONSTRUKSI REALITAS Tahap pembentukan konstruksi realitas</vt:lpstr>
      <vt:lpstr>Lanjutan... PEMBENTUKAN KONSTRUKSI REALITAS Tahap pembentukan konstruksi realitas</vt:lpstr>
      <vt:lpstr>Lanjutan... PEMBENTUKAN KONSTRUKSI REALITAS Tahap pembentukan konstruksi realitas</vt:lpstr>
      <vt:lpstr>Lanjutan... PEMBENTUKAN KONSTRUKSI REALITAS Tahap pembentukan konstruksi realitas</vt:lpstr>
      <vt:lpstr>Lanjutan... PEMBENTUKAN KONSTRUKSI REALITAS Tahap pembentukan konstruksi citra</vt:lpstr>
      <vt:lpstr>Lanjutan... PEMBENTUKAN KONSTRUKSI REALITAS Tahap pembentukan konstruksi citra</vt:lpstr>
      <vt:lpstr>TAHAP KONFIRMASI</vt:lpstr>
      <vt:lpstr>Lanjutan... TAHAP KONFIRMASI</vt:lpstr>
      <vt:lpstr>Lanjutan... TAHAP KONFIRMASI</vt:lpstr>
      <vt:lpstr>REALITAS MEDIA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&amp; REKAYASA SOSIAL-2 PERUBAHAN SOSIAL &amp; BUDAYA MASSA </dc:title>
  <dc:creator>User</dc:creator>
  <cp:lastModifiedBy>Junior Zamrud Pahalmas</cp:lastModifiedBy>
  <cp:revision>126</cp:revision>
  <dcterms:created xsi:type="dcterms:W3CDTF">2006-08-16T00:00:00Z</dcterms:created>
  <dcterms:modified xsi:type="dcterms:W3CDTF">2020-05-05T16:40:08Z</dcterms:modified>
</cp:coreProperties>
</file>