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6214A-DB8D-415A-BF3A-68853C56374C}" type="datetimeFigureOut">
              <a:rPr lang="id-ID" smtClean="0"/>
              <a:pPr/>
              <a:t>29/02/2020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C655C-8690-4911-82AF-031CE53F78E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6214A-DB8D-415A-BF3A-68853C56374C}" type="datetimeFigureOut">
              <a:rPr lang="id-ID" smtClean="0"/>
              <a:pPr/>
              <a:t>29/02/2020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C655C-8690-4911-82AF-031CE53F78E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6214A-DB8D-415A-BF3A-68853C56374C}" type="datetimeFigureOut">
              <a:rPr lang="id-ID" smtClean="0"/>
              <a:pPr/>
              <a:t>29/02/2020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C655C-8690-4911-82AF-031CE53F78E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6214A-DB8D-415A-BF3A-68853C56374C}" type="datetimeFigureOut">
              <a:rPr lang="id-ID" smtClean="0"/>
              <a:pPr/>
              <a:t>29/02/2020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C655C-8690-4911-82AF-031CE53F78E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6214A-DB8D-415A-BF3A-68853C56374C}" type="datetimeFigureOut">
              <a:rPr lang="id-ID" smtClean="0"/>
              <a:pPr/>
              <a:t>29/02/2020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C655C-8690-4911-82AF-031CE53F78E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6214A-DB8D-415A-BF3A-68853C56374C}" type="datetimeFigureOut">
              <a:rPr lang="id-ID" smtClean="0"/>
              <a:pPr/>
              <a:t>29/02/2020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C655C-8690-4911-82AF-031CE53F78E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6214A-DB8D-415A-BF3A-68853C56374C}" type="datetimeFigureOut">
              <a:rPr lang="id-ID" smtClean="0"/>
              <a:pPr/>
              <a:t>29/02/2020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C655C-8690-4911-82AF-031CE53F78E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6214A-DB8D-415A-BF3A-68853C56374C}" type="datetimeFigureOut">
              <a:rPr lang="id-ID" smtClean="0"/>
              <a:pPr/>
              <a:t>29/02/2020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C655C-8690-4911-82AF-031CE53F78E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6214A-DB8D-415A-BF3A-68853C56374C}" type="datetimeFigureOut">
              <a:rPr lang="id-ID" smtClean="0"/>
              <a:pPr/>
              <a:t>29/02/2020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C655C-8690-4911-82AF-031CE53F78E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6214A-DB8D-415A-BF3A-68853C56374C}" type="datetimeFigureOut">
              <a:rPr lang="id-ID" smtClean="0"/>
              <a:pPr/>
              <a:t>29/02/2020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C655C-8690-4911-82AF-031CE53F78E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6214A-DB8D-415A-BF3A-68853C56374C}" type="datetimeFigureOut">
              <a:rPr lang="id-ID" smtClean="0"/>
              <a:pPr/>
              <a:t>29/02/2020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C655C-8690-4911-82AF-031CE53F78E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56214A-DB8D-415A-BF3A-68853C56374C}" type="datetimeFigureOut">
              <a:rPr lang="id-ID" smtClean="0"/>
              <a:pPr/>
              <a:t>29/02/2020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AC655C-8690-4911-82AF-031CE53F78E8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b="1"/>
              <a:t>EVALUASI PERENCANAAN KOMUNIKASI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d-ID" sz="4800" dirty="0" smtClean="0"/>
              <a:t>penutup</a:t>
            </a:r>
            <a:endParaRPr lang="id-ID" sz="48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b="1" dirty="0" smtClean="0"/>
              <a:t>PERENCANAAN komunikasi pada akhirnya adalah pencapaian target. </a:t>
            </a:r>
            <a:r>
              <a:rPr lang="id-ID" b="1" dirty="0" smtClean="0"/>
              <a:t>Ini </a:t>
            </a:r>
            <a:r>
              <a:rPr lang="id-ID" dirty="0" smtClean="0"/>
              <a:t>berarti </a:t>
            </a:r>
            <a:r>
              <a:rPr lang="id-ID" dirty="0" smtClean="0"/>
              <a:t>efektivitas perencanaan komunikasi adalah tentang persuasi yang </a:t>
            </a:r>
            <a:r>
              <a:rPr lang="id-ID" dirty="0" smtClean="0"/>
              <a:t>terjadi pada </a:t>
            </a:r>
            <a:r>
              <a:rPr lang="id-ID" dirty="0" smtClean="0"/>
              <a:t>khalayak </a:t>
            </a:r>
            <a:r>
              <a:rPr lang="id-ID" dirty="0" smtClean="0"/>
              <a:t>sasaran</a:t>
            </a:r>
            <a:endParaRPr lang="id-ID" dirty="0" smtClean="0"/>
          </a:p>
          <a:p>
            <a:r>
              <a:rPr lang="it-IT" dirty="0" smtClean="0"/>
              <a:t>Evaluasi dalam perencanaan komunikasi berperan penting dalam </a:t>
            </a:r>
            <a:r>
              <a:rPr lang="it-IT" dirty="0" smtClean="0"/>
              <a:t>hal</a:t>
            </a:r>
            <a:r>
              <a:rPr lang="id-ID" dirty="0" smtClean="0"/>
              <a:t> </a:t>
            </a:r>
            <a:r>
              <a:rPr lang="fi-FI" dirty="0" smtClean="0"/>
              <a:t>memberi arahan atau tinjauan atas perencanaan komunikasi.</a:t>
            </a:r>
            <a:endParaRPr lang="id-ID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id-ID" dirty="0" smtClean="0"/>
              <a:t>Untuk keperluan dimaksud maka diperlukan berbagai analisis yang</a:t>
            </a:r>
          </a:p>
          <a:p>
            <a:r>
              <a:rPr lang="id-ID" dirty="0" smtClean="0"/>
              <a:t>menyertainya.</a:t>
            </a:r>
          </a:p>
          <a:p>
            <a:r>
              <a:rPr lang="en-US" dirty="0" smtClean="0"/>
              <a:t>1) </a:t>
            </a:r>
            <a:r>
              <a:rPr lang="en-US" dirty="0" err="1" smtClean="0"/>
              <a:t>Analisis</a:t>
            </a:r>
            <a:r>
              <a:rPr lang="en-US" dirty="0" smtClean="0"/>
              <a:t> </a:t>
            </a:r>
            <a:r>
              <a:rPr lang="en-US" dirty="0" err="1" smtClean="0"/>
              <a:t>khalayak</a:t>
            </a:r>
            <a:r>
              <a:rPr lang="en-US" dirty="0" smtClean="0"/>
              <a:t> (</a:t>
            </a:r>
            <a:r>
              <a:rPr lang="en-US" i="1" dirty="0" smtClean="0"/>
              <a:t>Audience reached and target audience)</a:t>
            </a:r>
          </a:p>
          <a:p>
            <a:r>
              <a:rPr lang="id-ID" dirty="0" smtClean="0"/>
              <a:t>2) Analisis media (</a:t>
            </a:r>
            <a:r>
              <a:rPr lang="id-ID" i="1" dirty="0" smtClean="0"/>
              <a:t>media performance)</a:t>
            </a:r>
          </a:p>
          <a:p>
            <a:r>
              <a:rPr lang="id-ID" dirty="0" smtClean="0"/>
              <a:t>3) Analisis Pencapaian obyektif (</a:t>
            </a:r>
            <a:r>
              <a:rPr lang="id-ID" i="1" dirty="0" smtClean="0"/>
              <a:t>progress perform)</a:t>
            </a:r>
          </a:p>
          <a:p>
            <a:r>
              <a:rPr lang="en-US" dirty="0" smtClean="0"/>
              <a:t>4) </a:t>
            </a:r>
            <a:r>
              <a:rPr lang="en-US" dirty="0" err="1" smtClean="0"/>
              <a:t>Analisis</a:t>
            </a:r>
            <a:r>
              <a:rPr lang="en-US" dirty="0" smtClean="0"/>
              <a:t> </a:t>
            </a:r>
            <a:r>
              <a:rPr lang="en-US" dirty="0" err="1" smtClean="0"/>
              <a:t>Kinerja</a:t>
            </a:r>
            <a:r>
              <a:rPr lang="en-US" dirty="0" smtClean="0"/>
              <a:t> </a:t>
            </a:r>
            <a:r>
              <a:rPr lang="en-US" dirty="0" err="1" smtClean="0"/>
              <a:t>tim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sumberdaya</a:t>
            </a:r>
            <a:r>
              <a:rPr lang="en-US" dirty="0" smtClean="0"/>
              <a:t> (</a:t>
            </a:r>
            <a:r>
              <a:rPr lang="en-US" i="1" dirty="0" smtClean="0"/>
              <a:t>Team and Empowering)</a:t>
            </a:r>
          </a:p>
          <a:p>
            <a:r>
              <a:rPr lang="id-ID" dirty="0" smtClean="0"/>
              <a:t>5) Analisis pembiayaan (</a:t>
            </a:r>
            <a:r>
              <a:rPr lang="id-ID" i="1" dirty="0" smtClean="0"/>
              <a:t>Expenditure)</a:t>
            </a:r>
            <a:endParaRPr lang="id-ID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d-ID" sz="2800" dirty="0" smtClean="0"/>
              <a:t>Patterson dan Radtke (2009: 151) menyampaikan lima tahap evaluasi</a:t>
            </a:r>
            <a:br>
              <a:rPr lang="id-ID" sz="2800" dirty="0" smtClean="0"/>
            </a:br>
            <a:r>
              <a:rPr lang="id-ID" sz="2800" dirty="0" smtClean="0"/>
              <a:t>perencanaan strategi komunikasi.</a:t>
            </a:r>
            <a:endParaRPr lang="id-ID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fi-FI" dirty="0" smtClean="0"/>
              <a:t>1. Menetapkan maksud dan kegunaan evaluasi</a:t>
            </a:r>
            <a:r>
              <a:rPr lang="fi-FI" dirty="0" smtClean="0"/>
              <a:t>.</a:t>
            </a:r>
            <a:endParaRPr lang="id-ID" dirty="0" smtClean="0"/>
          </a:p>
          <a:p>
            <a:pPr>
              <a:buNone/>
            </a:pPr>
            <a:r>
              <a:rPr lang="id-ID" dirty="0" smtClean="0"/>
              <a:t>2. Tinjau ulang sasaran (</a:t>
            </a:r>
            <a:r>
              <a:rPr lang="id-ID" i="1" dirty="0" smtClean="0"/>
              <a:t>review) dan tujuan yang ingin dicapai. </a:t>
            </a:r>
            <a:endParaRPr lang="id-ID" i="1" dirty="0" smtClean="0"/>
          </a:p>
          <a:p>
            <a:pPr>
              <a:buNone/>
            </a:pPr>
            <a:r>
              <a:rPr lang="id-ID" dirty="0" smtClean="0"/>
              <a:t>3</a:t>
            </a:r>
            <a:r>
              <a:rPr lang="id-ID" dirty="0" smtClean="0"/>
              <a:t>. Bentuklah tim evaluasi serta jadwal pencapaian hasil (</a:t>
            </a:r>
            <a:r>
              <a:rPr lang="id-ID" i="1" dirty="0" smtClean="0"/>
              <a:t>timetable).</a:t>
            </a:r>
          </a:p>
          <a:p>
            <a:pPr>
              <a:buNone/>
            </a:pPr>
            <a:r>
              <a:rPr lang="id-ID" dirty="0" smtClean="0"/>
              <a:t>4</a:t>
            </a:r>
            <a:r>
              <a:rPr lang="id-ID" dirty="0" smtClean="0"/>
              <a:t>. Tentukan cara terbaik untuk mengukur suatu sasaran yang terpenuhi. </a:t>
            </a:r>
            <a:endParaRPr lang="id-ID" dirty="0" smtClean="0"/>
          </a:p>
          <a:p>
            <a:pPr>
              <a:buNone/>
            </a:pPr>
            <a:r>
              <a:rPr lang="id-ID" dirty="0" smtClean="0"/>
              <a:t>5. Bentuklah proses atau cara untuk membuat laporan evaluasi.</a:t>
            </a:r>
            <a:endParaRPr lang="id-ID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b="1" i="1" dirty="0" smtClean="0"/>
              <a:t>Evaluasi Formatif</a:t>
            </a:r>
            <a:br>
              <a:rPr lang="id-ID" b="1" i="1" dirty="0" smtClean="0"/>
            </a:br>
            <a:r>
              <a:rPr lang="id-ID" dirty="0" smtClean="0"/>
              <a:t> Dadang Solihin (2011) 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id-ID" dirty="0" smtClean="0"/>
              <a:t>Evaluasi formatif adalah </a:t>
            </a:r>
            <a:r>
              <a:rPr lang="id-ID" dirty="0" smtClean="0"/>
              <a:t>evaluasi yang fokus pada kinerja yang lebih </a:t>
            </a:r>
            <a:r>
              <a:rPr lang="id-ID" dirty="0" smtClean="0"/>
              <a:t>baik (kebijakan,program</a:t>
            </a:r>
            <a:r>
              <a:rPr lang="id-ID" dirty="0" smtClean="0"/>
              <a:t>, </a:t>
            </a:r>
            <a:r>
              <a:rPr lang="id-ID" dirty="0" smtClean="0"/>
              <a:t>atau kegiatan).</a:t>
            </a:r>
          </a:p>
          <a:p>
            <a:endParaRPr lang="id-ID" dirty="0" smtClean="0"/>
          </a:p>
          <a:p>
            <a:r>
              <a:rPr lang="id-ID" dirty="0" smtClean="0"/>
              <a:t>evaluasi formatif</a:t>
            </a:r>
          </a:p>
          <a:p>
            <a:pPr>
              <a:buNone/>
            </a:pPr>
            <a:r>
              <a:rPr lang="id-ID" dirty="0" smtClean="0"/>
              <a:t>	</a:t>
            </a:r>
            <a:r>
              <a:rPr lang="fi-FI" dirty="0" smtClean="0"/>
              <a:t>bermaksud </a:t>
            </a:r>
            <a:r>
              <a:rPr lang="fi-FI" dirty="0" smtClean="0"/>
              <a:t>untuk meningkatkan kinerja, kebanyakan dilakukan saat </a:t>
            </a:r>
            <a:r>
              <a:rPr lang="fi-FI" dirty="0" smtClean="0"/>
              <a:t>tahap</a:t>
            </a:r>
            <a:r>
              <a:rPr lang="id-ID" dirty="0" smtClean="0"/>
              <a:t> </a:t>
            </a:r>
            <a:r>
              <a:rPr lang="en-US" dirty="0" err="1" smtClean="0"/>
              <a:t>pelaksanaan</a:t>
            </a:r>
            <a:r>
              <a:rPr lang="en-US" dirty="0" smtClean="0"/>
              <a:t> </a:t>
            </a:r>
            <a:r>
              <a:rPr lang="en-US" dirty="0" err="1" smtClean="0"/>
              <a:t>proyek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program (</a:t>
            </a:r>
            <a:r>
              <a:rPr lang="en-US" i="1" dirty="0" smtClean="0"/>
              <a:t>intends to improve performance, most </a:t>
            </a:r>
            <a:r>
              <a:rPr lang="en-US" i="1" dirty="0" smtClean="0"/>
              <a:t>often</a:t>
            </a:r>
            <a:r>
              <a:rPr lang="id-ID" i="1" dirty="0" smtClean="0"/>
              <a:t> </a:t>
            </a:r>
            <a:r>
              <a:rPr lang="en-US" i="1" dirty="0" smtClean="0"/>
              <a:t>conducted </a:t>
            </a:r>
            <a:r>
              <a:rPr lang="en-US" i="1" dirty="0" smtClean="0"/>
              <a:t>during the implementation phase of projects or </a:t>
            </a:r>
            <a:r>
              <a:rPr lang="en-US" i="1" dirty="0" err="1" smtClean="0"/>
              <a:t>programmes</a:t>
            </a:r>
            <a:r>
              <a:rPr lang="en-US" i="1" dirty="0" smtClean="0"/>
              <a:t>).</a:t>
            </a:r>
            <a:r>
              <a:rPr lang="id-ID" i="1" dirty="0" smtClean="0"/>
              <a:t> </a:t>
            </a:r>
            <a:r>
              <a:rPr lang="id-ID" dirty="0" smtClean="0"/>
              <a:t>Batasan ini </a:t>
            </a:r>
            <a:r>
              <a:rPr lang="id-ID" dirty="0" smtClean="0"/>
              <a:t>menggambarkan bahwa bahwa evaluasi formatif </a:t>
            </a:r>
            <a:r>
              <a:rPr lang="id-ID" dirty="0" smtClean="0"/>
              <a:t>dapat dilakukan </a:t>
            </a:r>
            <a:r>
              <a:rPr lang="id-ID" dirty="0" smtClean="0"/>
              <a:t>di awal perencanaan komunikasi ataupun saat strategi program </a:t>
            </a:r>
            <a:r>
              <a:rPr lang="id-ID" dirty="0" smtClean="0"/>
              <a:t>mulai dilakukan</a:t>
            </a:r>
            <a:r>
              <a:rPr lang="id-ID" dirty="0" smtClean="0"/>
              <a:t>.</a:t>
            </a:r>
            <a:endParaRPr lang="id-ID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i="1" dirty="0" smtClean="0"/>
              <a:t>Evaluasi Sumatif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b="1" dirty="0" smtClean="0"/>
              <a:t>EVALUASI sumatif adalah bentuk evaluasi yang mudah dikenali </a:t>
            </a:r>
            <a:r>
              <a:rPr lang="id-ID" b="1" dirty="0" smtClean="0"/>
              <a:t>sekaligus </a:t>
            </a:r>
            <a:r>
              <a:rPr lang="id-ID" dirty="0" smtClean="0"/>
              <a:t>mudah </a:t>
            </a:r>
            <a:r>
              <a:rPr lang="id-ID" dirty="0" smtClean="0"/>
              <a:t>diterapkan prinsip‐prinsipnya karena berasal dari penilaian</a:t>
            </a:r>
            <a:r>
              <a:rPr lang="id-ID" dirty="0" smtClean="0"/>
              <a:t>.</a:t>
            </a:r>
          </a:p>
          <a:p>
            <a:endParaRPr lang="id-ID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b="1" i="1" dirty="0" smtClean="0"/>
              <a:t>Perbedaan Monitoring dengan Evaluation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 dirty="0" smtClean="0"/>
          </a:p>
          <a:p>
            <a:pPr algn="ctr">
              <a:buNone/>
            </a:pPr>
            <a:r>
              <a:rPr lang="id-ID" i="1" dirty="0" smtClean="0"/>
              <a:t>	monitoring </a:t>
            </a:r>
            <a:r>
              <a:rPr lang="id-ID" i="1" dirty="0" smtClean="0"/>
              <a:t>memfasilitasi evaluasi, </a:t>
            </a:r>
            <a:endParaRPr lang="id-ID" i="1" dirty="0" smtClean="0"/>
          </a:p>
          <a:p>
            <a:pPr algn="ctr">
              <a:buNone/>
            </a:pPr>
            <a:r>
              <a:rPr lang="id-ID" i="1" dirty="0" smtClean="0"/>
              <a:t>tapi </a:t>
            </a:r>
            <a:r>
              <a:rPr lang="id-ID" i="1" dirty="0" smtClean="0"/>
              <a:t>evaluasi </a:t>
            </a:r>
            <a:r>
              <a:rPr lang="id-ID" i="1" dirty="0" smtClean="0"/>
              <a:t>menggunakan </a:t>
            </a:r>
            <a:r>
              <a:rPr lang="id-ID" dirty="0" smtClean="0"/>
              <a:t>pengumpulan </a:t>
            </a:r>
            <a:r>
              <a:rPr lang="id-ID" dirty="0" smtClean="0"/>
              <a:t>data tambahan baru dan kerangka kerja yang berbeda </a:t>
            </a:r>
            <a:r>
              <a:rPr lang="id-ID" dirty="0" smtClean="0"/>
              <a:t>untuk analisis.</a:t>
            </a:r>
            <a:endParaRPr lang="id-ID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d-ID" sz="2800" dirty="0" smtClean="0"/>
              <a:t>Secara prinsip, menururt Patterson dan Radtke (2009:163), tim </a:t>
            </a:r>
            <a:r>
              <a:rPr lang="id-ID" sz="2800" i="1" dirty="0" smtClean="0"/>
              <a:t>monitoring</a:t>
            </a:r>
            <a:br>
              <a:rPr lang="id-ID" sz="2800" i="1" dirty="0" smtClean="0"/>
            </a:br>
            <a:r>
              <a:rPr lang="fi-FI" sz="2800" dirty="0" smtClean="0"/>
              <a:t>mempunyai kerangka kerja sebagai berikut :</a:t>
            </a:r>
            <a:endParaRPr lang="id-ID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1</a:t>
            </a:r>
            <a:r>
              <a:rPr lang="id-ID" dirty="0" smtClean="0"/>
              <a:t>. </a:t>
            </a:r>
            <a:r>
              <a:rPr lang="id-ID" i="1" dirty="0" smtClean="0"/>
              <a:t>Team Monitoring </a:t>
            </a:r>
            <a:endParaRPr lang="id-ID" i="1" dirty="0" smtClean="0"/>
          </a:p>
          <a:p>
            <a:r>
              <a:rPr lang="sv-SE" dirty="0" smtClean="0"/>
              <a:t>2</a:t>
            </a:r>
            <a:r>
              <a:rPr lang="sv-SE" dirty="0" smtClean="0"/>
              <a:t>. </a:t>
            </a:r>
            <a:r>
              <a:rPr lang="sv-SE" i="1" dirty="0" smtClean="0"/>
              <a:t>Progress Monitoring </a:t>
            </a:r>
            <a:endParaRPr lang="id-ID" i="1" dirty="0" smtClean="0"/>
          </a:p>
          <a:p>
            <a:r>
              <a:rPr lang="en-US" dirty="0" smtClean="0"/>
              <a:t>3</a:t>
            </a:r>
            <a:r>
              <a:rPr lang="en-US" dirty="0" smtClean="0"/>
              <a:t>. </a:t>
            </a:r>
            <a:r>
              <a:rPr lang="en-US" i="1" dirty="0" smtClean="0"/>
              <a:t>Implementation Feed </a:t>
            </a:r>
            <a:r>
              <a:rPr lang="en-US" i="1" dirty="0" smtClean="0"/>
              <a:t>back</a:t>
            </a:r>
            <a:endParaRPr lang="id-ID" i="1" dirty="0" smtClean="0"/>
          </a:p>
          <a:p>
            <a:r>
              <a:rPr lang="id-ID" dirty="0" smtClean="0"/>
              <a:t>4. </a:t>
            </a:r>
            <a:r>
              <a:rPr lang="id-ID" i="1" dirty="0" smtClean="0"/>
              <a:t>Recomendation</a:t>
            </a:r>
            <a:endParaRPr lang="id-ID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i="1" dirty="0" smtClean="0"/>
              <a:t>Evaluasi yang Terukur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fi-FI" dirty="0" smtClean="0"/>
              <a:t>Beberapa hal dapat kita </a:t>
            </a:r>
            <a:r>
              <a:rPr lang="fi-FI" dirty="0" smtClean="0"/>
              <a:t>gunakan</a:t>
            </a:r>
            <a:r>
              <a:rPr lang="id-ID" dirty="0" smtClean="0"/>
              <a:t> </a:t>
            </a:r>
          </a:p>
          <a:p>
            <a:pPr algn="ctr">
              <a:buNone/>
            </a:pPr>
            <a:r>
              <a:rPr lang="id-ID" dirty="0" smtClean="0"/>
              <a:t>acuan </a:t>
            </a:r>
            <a:r>
              <a:rPr lang="id-ID" dirty="0" smtClean="0"/>
              <a:t>untuk melakukan pengukuran keberhasilan dalam evaluasi</a:t>
            </a:r>
          </a:p>
          <a:p>
            <a:r>
              <a:rPr lang="id-ID" dirty="0" smtClean="0"/>
              <a:t>perencanaan komunikasi, yaitu: membuat kuesioner atau daftar </a:t>
            </a:r>
            <a:r>
              <a:rPr lang="id-ID" dirty="0" smtClean="0"/>
              <a:t>pertanyaan </a:t>
            </a:r>
            <a:r>
              <a:rPr lang="sv-SE" dirty="0" smtClean="0"/>
              <a:t>melakukan wawancara kepada khalayak atau </a:t>
            </a:r>
            <a:r>
              <a:rPr lang="sv-SE" i="1" dirty="0" smtClean="0"/>
              <a:t>audiens, melakukan </a:t>
            </a:r>
            <a:r>
              <a:rPr lang="sv-SE" i="1" dirty="0" smtClean="0"/>
              <a:t>diskusi</a:t>
            </a:r>
            <a:r>
              <a:rPr lang="id-ID" i="1" dirty="0" smtClean="0"/>
              <a:t> </a:t>
            </a:r>
            <a:r>
              <a:rPr lang="id-ID" dirty="0" smtClean="0"/>
              <a:t>khalayak</a:t>
            </a:r>
            <a:r>
              <a:rPr lang="id-ID" dirty="0" smtClean="0"/>
              <a:t>.</a:t>
            </a:r>
            <a:endParaRPr lang="id-ID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275</Words>
  <Application>Microsoft Office PowerPoint</Application>
  <PresentationFormat>On-screen Show (4:3)</PresentationFormat>
  <Paragraphs>37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EVALUASI PERENCANAAN KOMUNIKASI</vt:lpstr>
      <vt:lpstr>Slide 2</vt:lpstr>
      <vt:lpstr>Slide 3</vt:lpstr>
      <vt:lpstr>Patterson dan Radtke (2009: 151) menyampaikan lima tahap evaluasi perencanaan strategi komunikasi.</vt:lpstr>
      <vt:lpstr>Evaluasi Formatif  Dadang Solihin (2011) </vt:lpstr>
      <vt:lpstr>Evaluasi Sumatif</vt:lpstr>
      <vt:lpstr>Perbedaan Monitoring dengan Evaluation</vt:lpstr>
      <vt:lpstr>Secara prinsip, menururt Patterson dan Radtke (2009:163), tim monitoring mempunyai kerangka kerja sebagai berikut :</vt:lpstr>
      <vt:lpstr>Evaluasi yang Terukur</vt:lpstr>
      <vt:lpstr>penutup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EVALUASI PERENCANAAN KOMUNIKASI</dc:title>
  <dc:creator>acer</dc:creator>
  <cp:lastModifiedBy>acer</cp:lastModifiedBy>
  <cp:revision>4</cp:revision>
  <dcterms:created xsi:type="dcterms:W3CDTF">2020-02-28T07:46:23Z</dcterms:created>
  <dcterms:modified xsi:type="dcterms:W3CDTF">2020-02-29T00:31:05Z</dcterms:modified>
</cp:coreProperties>
</file>