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672F-2375-4F68-A3EC-4222001E4E56}" type="datetimeFigureOut">
              <a:rPr lang="id-ID" smtClean="0"/>
              <a:pPr/>
              <a:t>29/02/2020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6F4E-C154-40EA-9777-421AEFD985B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672F-2375-4F68-A3EC-4222001E4E56}" type="datetimeFigureOut">
              <a:rPr lang="id-ID" smtClean="0"/>
              <a:pPr/>
              <a:t>29/02/2020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6F4E-C154-40EA-9777-421AEFD985B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672F-2375-4F68-A3EC-4222001E4E56}" type="datetimeFigureOut">
              <a:rPr lang="id-ID" smtClean="0"/>
              <a:pPr/>
              <a:t>29/02/2020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6F4E-C154-40EA-9777-421AEFD985B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672F-2375-4F68-A3EC-4222001E4E56}" type="datetimeFigureOut">
              <a:rPr lang="id-ID" smtClean="0"/>
              <a:pPr/>
              <a:t>29/02/2020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6F4E-C154-40EA-9777-421AEFD985B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672F-2375-4F68-A3EC-4222001E4E56}" type="datetimeFigureOut">
              <a:rPr lang="id-ID" smtClean="0"/>
              <a:pPr/>
              <a:t>29/02/2020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6F4E-C154-40EA-9777-421AEFD985B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672F-2375-4F68-A3EC-4222001E4E56}" type="datetimeFigureOut">
              <a:rPr lang="id-ID" smtClean="0"/>
              <a:pPr/>
              <a:t>29/02/2020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6F4E-C154-40EA-9777-421AEFD985B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672F-2375-4F68-A3EC-4222001E4E56}" type="datetimeFigureOut">
              <a:rPr lang="id-ID" smtClean="0"/>
              <a:pPr/>
              <a:t>29/02/2020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6F4E-C154-40EA-9777-421AEFD985B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672F-2375-4F68-A3EC-4222001E4E56}" type="datetimeFigureOut">
              <a:rPr lang="id-ID" smtClean="0"/>
              <a:pPr/>
              <a:t>29/02/2020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6F4E-C154-40EA-9777-421AEFD985B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672F-2375-4F68-A3EC-4222001E4E56}" type="datetimeFigureOut">
              <a:rPr lang="id-ID" smtClean="0"/>
              <a:pPr/>
              <a:t>29/02/2020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6F4E-C154-40EA-9777-421AEFD985B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672F-2375-4F68-A3EC-4222001E4E56}" type="datetimeFigureOut">
              <a:rPr lang="id-ID" smtClean="0"/>
              <a:pPr/>
              <a:t>29/02/2020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6F4E-C154-40EA-9777-421AEFD985B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672F-2375-4F68-A3EC-4222001E4E56}" type="datetimeFigureOut">
              <a:rPr lang="id-ID" smtClean="0"/>
              <a:pPr/>
              <a:t>29/02/2020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E6F4E-C154-40EA-9777-421AEFD985B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B672F-2375-4F68-A3EC-4222001E4E56}" type="datetimeFigureOut">
              <a:rPr lang="id-ID" smtClean="0"/>
              <a:pPr/>
              <a:t>29/02/2020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E6F4E-C154-40EA-9777-421AEFD985B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/>
              <a:t>PERENCANAAN KOMUNIKASI BISNIS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Dwi Maharani M.I.Kom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i="1" dirty="0" smtClean="0"/>
              <a:t>Tujuh Pilar Strategi Komunikasi </a:t>
            </a:r>
            <a:r>
              <a:rPr lang="id-ID" b="1" i="1" dirty="0" smtClean="0"/>
              <a:t>Bisnis</a:t>
            </a:r>
            <a:br>
              <a:rPr lang="id-ID" b="1" i="1" dirty="0" smtClean="0"/>
            </a:br>
            <a:r>
              <a:rPr lang="es-ES" dirty="0" smtClean="0"/>
              <a:t> </a:t>
            </a:r>
            <a:r>
              <a:rPr lang="es-ES" dirty="0" err="1" smtClean="0"/>
              <a:t>Priyatna</a:t>
            </a:r>
            <a:r>
              <a:rPr lang="es-ES" dirty="0" smtClean="0"/>
              <a:t> dan </a:t>
            </a:r>
            <a:r>
              <a:rPr lang="es-ES" dirty="0" err="1" smtClean="0"/>
              <a:t>Elvinaro</a:t>
            </a:r>
            <a:r>
              <a:rPr lang="es-ES" dirty="0" smtClean="0"/>
              <a:t> </a:t>
            </a:r>
            <a:r>
              <a:rPr lang="es-ES" dirty="0" smtClean="0"/>
              <a:t>2009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1. Pemahaman Terhadap Proses </a:t>
            </a:r>
            <a:r>
              <a:rPr lang="fi-FI" b="1" dirty="0" smtClean="0"/>
              <a:t>Komunikasi</a:t>
            </a:r>
            <a:endParaRPr lang="id-ID" b="1" dirty="0" smtClean="0"/>
          </a:p>
          <a:p>
            <a:r>
              <a:rPr lang="en-US" b="1" dirty="0" smtClean="0"/>
              <a:t>2. </a:t>
            </a:r>
            <a:r>
              <a:rPr lang="en-US" b="1" dirty="0" err="1" smtClean="0"/>
              <a:t>Penggunaan</a:t>
            </a:r>
            <a:r>
              <a:rPr lang="en-US" b="1" dirty="0" smtClean="0"/>
              <a:t> </a:t>
            </a:r>
            <a:r>
              <a:rPr lang="en-US" b="1" dirty="0" err="1" smtClean="0"/>
              <a:t>Pikiran</a:t>
            </a:r>
            <a:r>
              <a:rPr lang="en-US" b="1" dirty="0" smtClean="0"/>
              <a:t> (</a:t>
            </a:r>
            <a:r>
              <a:rPr lang="en-US" b="1" i="1" dirty="0" smtClean="0"/>
              <a:t>good thinking</a:t>
            </a:r>
            <a:r>
              <a:rPr lang="en-US" b="1" i="1" dirty="0" smtClean="0"/>
              <a:t>)</a:t>
            </a:r>
            <a:endParaRPr lang="id-ID" b="1" i="1" dirty="0" smtClean="0"/>
          </a:p>
          <a:p>
            <a:r>
              <a:rPr lang="id-ID" b="1" dirty="0" smtClean="0"/>
              <a:t>3. Memahami </a:t>
            </a:r>
            <a:r>
              <a:rPr lang="id-ID" b="1" dirty="0" smtClean="0"/>
              <a:t>Bahasa</a:t>
            </a:r>
          </a:p>
          <a:p>
            <a:r>
              <a:rPr lang="id-ID" b="1" dirty="0" smtClean="0"/>
              <a:t>4. Kejelasan </a:t>
            </a:r>
            <a:r>
              <a:rPr lang="id-ID" b="1" dirty="0" smtClean="0"/>
              <a:t>Pesan</a:t>
            </a:r>
          </a:p>
          <a:p>
            <a:r>
              <a:rPr lang="id-ID" b="1" dirty="0" smtClean="0"/>
              <a:t>5. Daya Persuasi (</a:t>
            </a:r>
            <a:r>
              <a:rPr lang="id-ID" b="1" i="1" dirty="0" smtClean="0"/>
              <a:t>Persuasiveness)</a:t>
            </a:r>
          </a:p>
          <a:p>
            <a:r>
              <a:rPr lang="id-ID" b="1" dirty="0" smtClean="0"/>
              <a:t>6</a:t>
            </a:r>
            <a:r>
              <a:rPr lang="id-ID" b="1" dirty="0" smtClean="0"/>
              <a:t>. Kelengkapan Pesan (</a:t>
            </a:r>
            <a:r>
              <a:rPr lang="id-ID" b="1" i="1" dirty="0" smtClean="0"/>
              <a:t>completeness)</a:t>
            </a:r>
          </a:p>
          <a:p>
            <a:r>
              <a:rPr lang="id-ID" b="1" dirty="0" smtClean="0"/>
              <a:t>7</a:t>
            </a:r>
            <a:r>
              <a:rPr lang="id-ID" b="1" dirty="0" smtClean="0"/>
              <a:t>. Keinginan baik atau itikad baik (</a:t>
            </a:r>
            <a:r>
              <a:rPr lang="id-ID" b="1" i="1" dirty="0" smtClean="0"/>
              <a:t>goodwill)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i="1" dirty="0" smtClean="0"/>
              <a:t>Proses Strategi Komunikasi Bisnis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i="1" dirty="0" smtClean="0"/>
              <a:t>asking (menggali, mencari dan mengkategorikan fakta),</a:t>
            </a:r>
          </a:p>
          <a:p>
            <a:r>
              <a:rPr lang="id-ID" dirty="0" smtClean="0"/>
              <a:t>- </a:t>
            </a:r>
            <a:r>
              <a:rPr lang="id-ID" i="1" dirty="0" smtClean="0"/>
              <a:t>listening (menerima masukan, kritik, dan saran),</a:t>
            </a:r>
          </a:p>
          <a:p>
            <a:r>
              <a:rPr lang="id-ID" dirty="0" smtClean="0"/>
              <a:t>- </a:t>
            </a:r>
            <a:r>
              <a:rPr lang="id-ID" i="1" dirty="0" smtClean="0"/>
              <a:t>telling (menyampaikan pesan komunikasi bisnis dengan lisan melalui</a:t>
            </a:r>
          </a:p>
          <a:p>
            <a:r>
              <a:rPr lang="it-IT" dirty="0" smtClean="0"/>
              <a:t>media massa ataupun non massa), dan</a:t>
            </a:r>
          </a:p>
          <a:p>
            <a:r>
              <a:rPr lang="id-ID" dirty="0" smtClean="0"/>
              <a:t>- </a:t>
            </a:r>
            <a:r>
              <a:rPr lang="id-ID" i="1" dirty="0" smtClean="0"/>
              <a:t>understanding (timbul saling pengertian antara komunikator dengan</a:t>
            </a:r>
          </a:p>
          <a:p>
            <a:r>
              <a:rPr lang="id-ID" dirty="0" smtClean="0"/>
              <a:t>komunikan bisnis).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i="1" dirty="0" smtClean="0"/>
              <a:t>H. Negosiasi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Dalam proses </a:t>
            </a:r>
            <a:r>
              <a:rPr lang="id-ID" dirty="0" smtClean="0"/>
              <a:t>negosiasi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terlibat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  <a:r>
              <a:rPr lang="en-US" dirty="0" err="1" smtClean="0"/>
              <a:t>negosiator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adversary 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lawan</a:t>
            </a:r>
            <a:r>
              <a:rPr lang="id-ID" i="1" dirty="0" smtClean="0"/>
              <a:t> </a:t>
            </a:r>
            <a:r>
              <a:rPr lang="id-ID" dirty="0" smtClean="0"/>
              <a:t>dalam </a:t>
            </a:r>
            <a:r>
              <a:rPr lang="id-ID" dirty="0" smtClean="0"/>
              <a:t>negosiasi.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Karakteristik Negosiasi: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1. Senantiasa </a:t>
            </a:r>
            <a:r>
              <a:rPr lang="id-ID" dirty="0" smtClean="0"/>
              <a:t>melibatkan pihak lain, </a:t>
            </a:r>
            <a:endParaRPr lang="id-ID" dirty="0" smtClean="0"/>
          </a:p>
          <a:p>
            <a:pPr>
              <a:buNone/>
            </a:pPr>
            <a:r>
              <a:rPr lang="sv-SE" dirty="0" smtClean="0"/>
              <a:t>2</a:t>
            </a:r>
            <a:r>
              <a:rPr lang="sv-SE" dirty="0" smtClean="0"/>
              <a:t>. Memungkinkan terjadinya konflik di dalamnya,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3</a:t>
            </a:r>
            <a:r>
              <a:rPr lang="id-ID" dirty="0" smtClean="0"/>
              <a:t>. Menggunakan teknik tawar menawar (</a:t>
            </a:r>
            <a:r>
              <a:rPr lang="id-ID" i="1" dirty="0" smtClean="0"/>
              <a:t>bargain) atau </a:t>
            </a:r>
            <a:r>
              <a:rPr lang="id-ID" i="1" dirty="0" smtClean="0"/>
              <a:t>tukar-menukar </a:t>
            </a:r>
            <a:r>
              <a:rPr lang="id-ID" dirty="0" smtClean="0"/>
              <a:t>(</a:t>
            </a:r>
            <a:r>
              <a:rPr lang="id-ID" i="1" dirty="0" smtClean="0"/>
              <a:t>barter</a:t>
            </a:r>
            <a:r>
              <a:rPr lang="id-ID" i="1" dirty="0" smtClean="0"/>
              <a:t>)</a:t>
            </a:r>
          </a:p>
          <a:p>
            <a:pPr>
              <a:buNone/>
            </a:pPr>
            <a:r>
              <a:rPr lang="id-ID" dirty="0" smtClean="0"/>
              <a:t>4. Biasanya menyangkut hal-hal di masa depan atau yang belum terjadi,</a:t>
            </a:r>
          </a:p>
          <a:p>
            <a:pPr>
              <a:buNone/>
            </a:pPr>
            <a:r>
              <a:rPr lang="id-ID" dirty="0" smtClean="0"/>
              <a:t>5. </a:t>
            </a:r>
            <a:r>
              <a:rPr lang="id-ID" dirty="0" smtClean="0"/>
              <a:t>Biasanya, 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Elemen dalam negosiasi: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1. Proses penyampaian</a:t>
            </a:r>
            <a:r>
              <a:rPr lang="id-ID" dirty="0" smtClean="0"/>
              <a:t>.</a:t>
            </a:r>
            <a:endParaRPr lang="fi-FI" dirty="0" smtClean="0"/>
          </a:p>
          <a:p>
            <a:pPr>
              <a:buNone/>
            </a:pPr>
            <a:r>
              <a:rPr lang="id-ID" dirty="0" smtClean="0"/>
              <a:t>2. Menggunakan teknik tertentu.</a:t>
            </a:r>
          </a:p>
          <a:p>
            <a:pPr>
              <a:buNone/>
            </a:pPr>
            <a:r>
              <a:rPr lang="id-ID" dirty="0" smtClean="0"/>
              <a:t>3</a:t>
            </a:r>
            <a:r>
              <a:rPr lang="id-ID" dirty="0" smtClean="0"/>
              <a:t>. Tujuan menembus psikis lawan bicara.</a:t>
            </a:r>
          </a:p>
          <a:p>
            <a:pPr>
              <a:buNone/>
            </a:pPr>
            <a:r>
              <a:rPr lang="id-ID" dirty="0" smtClean="0"/>
              <a:t>4</a:t>
            </a:r>
            <a:r>
              <a:rPr lang="id-ID" dirty="0" smtClean="0"/>
              <a:t>. Titik temu</a:t>
            </a:r>
            <a:r>
              <a:rPr lang="id-ID" dirty="0" smtClean="0"/>
              <a:t>.</a:t>
            </a:r>
            <a:endParaRPr lang="id-ID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pENUTUP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i="1" dirty="0" smtClean="0"/>
              <a:t>Pengertian Komunikasi Bisnis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id-ID" sz="2800" dirty="0" smtClean="0"/>
              <a:t>	Komunikasi bisnis (business communication) </a:t>
            </a:r>
          </a:p>
          <a:p>
            <a:pPr algn="ctr">
              <a:buNone/>
            </a:pPr>
            <a:r>
              <a:rPr lang="id-ID" sz="2800" dirty="0" smtClean="0"/>
              <a:t>	lebih luas dari sekedar </a:t>
            </a:r>
            <a:r>
              <a:rPr lang="sv-SE" sz="2800" dirty="0" smtClean="0"/>
              <a:t>korespondensi dan periklanan.</a:t>
            </a:r>
            <a:r>
              <a:rPr lang="id-ID" sz="2800" dirty="0" smtClean="0"/>
              <a:t> </a:t>
            </a:r>
            <a:r>
              <a:rPr lang="sv-SE" sz="2800" dirty="0" smtClean="0"/>
              <a:t>Komunikasi bisnis mencakup semua aspek dari</a:t>
            </a:r>
            <a:r>
              <a:rPr lang="id-ID" sz="2800" dirty="0" smtClean="0"/>
              <a:t> “bagaimana menerima, mengekspresikan, dan bertukar gagasan dalam bisnis”.</a:t>
            </a:r>
          </a:p>
          <a:p>
            <a:pPr algn="ctr">
              <a:buNone/>
            </a:pPr>
            <a:endParaRPr lang="id-ID" sz="2800" dirty="0" smtClean="0"/>
          </a:p>
          <a:p>
            <a:pPr algn="ctr">
              <a:buNone/>
            </a:pPr>
            <a:r>
              <a:rPr lang="id-ID" sz="2800" dirty="0" smtClean="0"/>
              <a:t>	Komunikasi bisnis (</a:t>
            </a:r>
            <a:r>
              <a:rPr lang="id-ID" sz="2800" i="1" dirty="0" smtClean="0"/>
              <a:t>Bussines Communication) sejatinya adalah segala bentuk </a:t>
            </a:r>
            <a:r>
              <a:rPr lang="id-ID" sz="2800" dirty="0" smtClean="0"/>
              <a:t>komunikasi yang digunakan dalam dunia bisnis, mencakup berbagai macam bentuk komunikasi. Baik komunikasi verbal, maupun non verbal.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2800" b="1" i="1" dirty="0" smtClean="0"/>
              <a:t>Proses Komunikasi </a:t>
            </a:r>
            <a:r>
              <a:rPr lang="id-ID" sz="2800" b="1" i="1" dirty="0" smtClean="0"/>
              <a:t>Bisnis</a:t>
            </a:r>
            <a:br>
              <a:rPr lang="id-ID" sz="2800" b="1" i="1" dirty="0" smtClean="0"/>
            </a:br>
            <a:r>
              <a:rPr lang="id-ID" sz="2800" dirty="0" smtClean="0"/>
              <a:t> Courtland L.Boove dan John V. Thill (2007</a:t>
            </a:r>
            <a:r>
              <a:rPr lang="id-ID" sz="2800" dirty="0" smtClean="0"/>
              <a:t>)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sz="2400" dirty="0" smtClean="0"/>
              <a:t>	</a:t>
            </a:r>
            <a:endParaRPr lang="id-ID" sz="2800" dirty="0" smtClean="0"/>
          </a:p>
          <a:p>
            <a:pPr>
              <a:buNone/>
            </a:pPr>
            <a:r>
              <a:rPr lang="id-ID" sz="2800" dirty="0" smtClean="0"/>
              <a:t>1. Pengirim mempunyai suatu ide/gagasan</a:t>
            </a:r>
          </a:p>
          <a:p>
            <a:pPr>
              <a:buNone/>
            </a:pPr>
            <a:r>
              <a:rPr lang="id-ID" sz="2800" dirty="0" smtClean="0"/>
              <a:t>2. Pengirim mengubah ide menjadi pesan</a:t>
            </a:r>
          </a:p>
          <a:p>
            <a:pPr>
              <a:buNone/>
            </a:pPr>
            <a:r>
              <a:rPr lang="id-ID" sz="2800" dirty="0" smtClean="0"/>
              <a:t>3. Pengirim menyampaikan pesan</a:t>
            </a:r>
          </a:p>
          <a:p>
            <a:pPr>
              <a:buNone/>
            </a:pPr>
            <a:r>
              <a:rPr lang="id-ID" sz="2800" dirty="0" smtClean="0"/>
              <a:t>4. Penerima menerima pesan</a:t>
            </a:r>
          </a:p>
          <a:p>
            <a:pPr>
              <a:buNone/>
            </a:pPr>
            <a:r>
              <a:rPr lang="id-ID" sz="2800" dirty="0" smtClean="0"/>
              <a:t>5. Penerima memberi tanggapan dan mengirim umpan balik ke pengirim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i="1" dirty="0" smtClean="0"/>
              <a:t>Menjadi Komunikator yang Baik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d-ID" b="1" dirty="0" smtClean="0"/>
              <a:t>SAAT proses komunikasi berlangsung, baik komunikan maupun komunikator </a:t>
            </a:r>
            <a:r>
              <a:rPr lang="id-ID" dirty="0" smtClean="0"/>
              <a:t>menghasilkan </a:t>
            </a:r>
            <a:r>
              <a:rPr lang="id-ID" i="1" dirty="0" smtClean="0"/>
              <a:t>feedback (umpan balik) terhadap pesan yang disampaikan masingmasing.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Komunikasi bisnis adalah “</a:t>
            </a:r>
            <a:r>
              <a:rPr lang="id-ID" i="1" dirty="0" smtClean="0"/>
              <a:t>sharing ideas in business”, sehingga publik dari</a:t>
            </a:r>
          </a:p>
          <a:p>
            <a:r>
              <a:rPr lang="id-ID" dirty="0" smtClean="0"/>
              <a:t>komunikasi bisnis, mencakup publik internal dan publik eksternal: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2400" dirty="0" smtClean="0"/>
              <a:t>Untuk mengirimkan pesan paada publik internal dan eksternal dibutuhkan</a:t>
            </a:r>
            <a:br>
              <a:rPr lang="id-ID" sz="2400" dirty="0" smtClean="0"/>
            </a:br>
            <a:r>
              <a:rPr lang="id-ID" sz="2400" dirty="0" smtClean="0"/>
              <a:t>bentuk pengiriman pesan yang tepat dalam komunikasi </a:t>
            </a:r>
            <a:r>
              <a:rPr lang="id-ID" sz="2400" dirty="0" smtClean="0"/>
              <a:t>bisnis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id-ID" i="1" dirty="0" smtClean="0"/>
              <a:t>Oral Communication</a:t>
            </a:r>
          </a:p>
          <a:p>
            <a:pPr marL="514350" indent="-514350">
              <a:buAutoNum type="alphaLcPeriod"/>
            </a:pPr>
            <a:r>
              <a:rPr lang="id-ID" i="1" dirty="0" smtClean="0"/>
              <a:t>b. Written </a:t>
            </a:r>
            <a:r>
              <a:rPr lang="id-ID" i="1" dirty="0" smtClean="0"/>
              <a:t>Communication</a:t>
            </a:r>
          </a:p>
          <a:p>
            <a:pPr marL="514350" indent="-514350">
              <a:buAutoNum type="alphaLcPeriod"/>
            </a:pPr>
            <a:r>
              <a:rPr lang="id-ID" i="1" dirty="0" smtClean="0"/>
              <a:t>Sign and Signal </a:t>
            </a:r>
            <a:r>
              <a:rPr lang="id-ID" i="1" dirty="0" smtClean="0"/>
              <a:t>Communication</a:t>
            </a:r>
          </a:p>
          <a:p>
            <a:pPr marL="514350" indent="-514350">
              <a:buAutoNum type="alphaLcPeriod"/>
            </a:pPr>
            <a:r>
              <a:rPr lang="id-ID" i="1" dirty="0" smtClean="0"/>
              <a:t>Gestural Communication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i="1" dirty="0" smtClean="0"/>
              <a:t>Jenis‐Jenis Komunikasi </a:t>
            </a:r>
            <a:r>
              <a:rPr lang="id-ID" b="1" i="1" dirty="0" smtClean="0"/>
              <a:t>Bisnis</a:t>
            </a:r>
            <a:br>
              <a:rPr lang="id-ID" b="1" i="1" dirty="0" smtClean="0"/>
            </a:br>
            <a:r>
              <a:rPr lang="id-ID" dirty="0" smtClean="0"/>
              <a:t> berdasarkan bentuk dan kegunaannya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1. Komunikasi Organisasional,</a:t>
            </a:r>
          </a:p>
          <a:p>
            <a:r>
              <a:rPr lang="id-ID" dirty="0" smtClean="0"/>
              <a:t>2</a:t>
            </a:r>
            <a:r>
              <a:rPr lang="id-ID" dirty="0" smtClean="0"/>
              <a:t>. Korespondensi bisnis</a:t>
            </a:r>
            <a:r>
              <a:rPr lang="id-ID" dirty="0" smtClean="0"/>
              <a:t>,</a:t>
            </a:r>
            <a:endParaRPr lang="id-ID" dirty="0" smtClean="0"/>
          </a:p>
          <a:p>
            <a:r>
              <a:rPr lang="id-ID" dirty="0" smtClean="0"/>
              <a:t>3</a:t>
            </a:r>
            <a:r>
              <a:rPr lang="id-ID" dirty="0" smtClean="0"/>
              <a:t>. </a:t>
            </a:r>
            <a:r>
              <a:rPr lang="id-ID" i="1" dirty="0" smtClean="0"/>
              <a:t>Specific/technical data exchange, </a:t>
            </a:r>
            <a:endParaRPr lang="nb-NO" i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i="1" dirty="0" smtClean="0"/>
              <a:t>Perencanaan Pesan Komunikasi Bisnis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PESAN dalam komunikasi bisnis yang telah direncanakan terlebih </a:t>
            </a:r>
            <a:r>
              <a:rPr lang="id-ID" b="1" dirty="0" smtClean="0"/>
              <a:t>dahulu </a:t>
            </a:r>
            <a:r>
              <a:rPr lang="id-ID" dirty="0" smtClean="0"/>
              <a:t>merupakan </a:t>
            </a:r>
            <a:r>
              <a:rPr lang="id-ID" dirty="0" smtClean="0"/>
              <a:t>salah satu langkah strategis untuk pencapaian faktor penentu </a:t>
            </a:r>
            <a:r>
              <a:rPr lang="id-ID" dirty="0" smtClean="0"/>
              <a:t>tujuan perusahaan </a:t>
            </a:r>
            <a:r>
              <a:rPr lang="id-ID" dirty="0" smtClean="0"/>
              <a:t>secara menyeluruh, dan salah satu faktor penentu </a:t>
            </a:r>
            <a:r>
              <a:rPr lang="id-ID" dirty="0" smtClean="0"/>
              <a:t>keberhasilan komunikasi</a:t>
            </a:r>
            <a:r>
              <a:rPr lang="id-ID" dirty="0" smtClean="0"/>
              <a:t>. (Hajiji dalam Soeganda, 2009: 49).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Penyusunan pesan‐pesan bisnis meliputi tiga tahap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Perencanaan, </a:t>
            </a:r>
            <a:endParaRPr lang="id-ID" dirty="0" smtClean="0"/>
          </a:p>
          <a:p>
            <a:r>
              <a:rPr lang="sv-SE" dirty="0" smtClean="0"/>
              <a:t>2. </a:t>
            </a:r>
            <a:r>
              <a:rPr lang="sv-SE" b="1" dirty="0" smtClean="0"/>
              <a:t>Komposisi, </a:t>
            </a:r>
            <a:endParaRPr lang="id-ID" b="1" dirty="0" smtClean="0"/>
          </a:p>
          <a:p>
            <a:r>
              <a:rPr lang="id-ID" dirty="0" smtClean="0"/>
              <a:t>3. </a:t>
            </a:r>
            <a:r>
              <a:rPr lang="id-ID" b="1" dirty="0" smtClean="0"/>
              <a:t>Revisi, 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363</Words>
  <Application>Microsoft Office PowerPoint</Application>
  <PresentationFormat>On-screen Show (4:3)</PresentationFormat>
  <Paragraphs>62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PERENCANAAN KOMUNIKASI BISNIS</vt:lpstr>
      <vt:lpstr>Pengertian Komunikasi Bisnis</vt:lpstr>
      <vt:lpstr>Proses Komunikasi Bisnis  Courtland L.Boove dan John V. Thill (2007)</vt:lpstr>
      <vt:lpstr>Menjadi Komunikator yang Baik</vt:lpstr>
      <vt:lpstr>Slide 5</vt:lpstr>
      <vt:lpstr>Untuk mengirimkan pesan paada publik internal dan eksternal dibutuhkan bentuk pengiriman pesan yang tepat dalam komunikasi bisnis</vt:lpstr>
      <vt:lpstr>Jenis‐Jenis Komunikasi Bisnis  berdasarkan bentuk dan kegunaannya</vt:lpstr>
      <vt:lpstr>Perencanaan Pesan Komunikasi Bisnis</vt:lpstr>
      <vt:lpstr>Penyusunan pesan‐pesan bisnis meliputi tiga tahap</vt:lpstr>
      <vt:lpstr>Tujuh Pilar Strategi Komunikasi Bisnis  Priyatna dan Elvinaro 2009</vt:lpstr>
      <vt:lpstr>Proses Strategi Komunikasi Bisnis</vt:lpstr>
      <vt:lpstr>H. Negosiasi</vt:lpstr>
      <vt:lpstr>Karakteristik Negosiasi:</vt:lpstr>
      <vt:lpstr>Elemen dalam negosiasi:</vt:lpstr>
      <vt:lpstr>pENUTUP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PERENCANAAN KOMUNIKASI BISNIS</dc:title>
  <dc:creator>acer</dc:creator>
  <cp:lastModifiedBy>acer</cp:lastModifiedBy>
  <cp:revision>6</cp:revision>
  <dcterms:created xsi:type="dcterms:W3CDTF">2020-02-28T07:46:01Z</dcterms:created>
  <dcterms:modified xsi:type="dcterms:W3CDTF">2020-02-29T00:05:10Z</dcterms:modified>
</cp:coreProperties>
</file>