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1" dirty="0"/>
              <a:t>Bentuk-Bentuk Komunikasi Politik</a:t>
            </a:r>
            <a:br>
              <a:rPr lang="en-ID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Terdapat beberapa bentuk komunikasi politik yang dilakukan oleh komunikator infrastruktur politik untuk mencapai tujuan politiknya (Arifin, 2003: 65-98) yaitu :</a:t>
            </a:r>
          </a:p>
          <a:p>
            <a:endParaRPr lang="en-US" dirty="0"/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3101100" cy="495232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ACHMAD AKMALUDDIN. M.I.P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u="sng" dirty="0"/>
              <a:t>BIDANG KEILMUAN  ILMU EMERINTAHAN DAN POLITIK</a:t>
            </a:r>
          </a:p>
          <a:p>
            <a:r>
              <a:rPr lang="en-US" sz="1200" u="sng" dirty="0"/>
              <a:t>HOMBES PROGRAM SUDI ILMU PEMERINTAHN  UNBARA MENGAJAR DI  BINA DARMA </a:t>
            </a:r>
            <a:endParaRPr lang="en-US" sz="1200" dirty="0"/>
          </a:p>
          <a:p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37DDFD-7B01-4ED8-A428-2C3CADD8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ID" sz="3600" dirty="0" err="1"/>
              <a:t>Retorika</a:t>
            </a:r>
            <a:r>
              <a:rPr lang="en-ID" sz="3600" dirty="0"/>
              <a:t>, </a:t>
            </a:r>
            <a:r>
              <a:rPr lang="en-ID" sz="3600" dirty="0" err="1"/>
              <a:t>berasal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bahasa</a:t>
            </a:r>
            <a:r>
              <a:rPr lang="en-ID" sz="3600" dirty="0"/>
              <a:t> Yunani-</a:t>
            </a:r>
            <a:r>
              <a:rPr lang="en-ID" sz="3600" i="1" dirty="0" err="1"/>
              <a:t>rhetorica</a:t>
            </a:r>
            <a:r>
              <a:rPr lang="en-ID" sz="3600" i="1" dirty="0"/>
              <a:t>,</a:t>
            </a:r>
            <a:r>
              <a:rPr lang="en-ID" sz="3600" dirty="0"/>
              <a:t> yang </a:t>
            </a:r>
            <a:r>
              <a:rPr lang="en-ID" sz="3600" dirty="0" err="1"/>
              <a:t>berarti</a:t>
            </a:r>
            <a:r>
              <a:rPr lang="en-ID" sz="3600" dirty="0"/>
              <a:t> </a:t>
            </a:r>
            <a:r>
              <a:rPr lang="en-ID" sz="3600" dirty="0" err="1"/>
              <a:t>seni</a:t>
            </a:r>
            <a:r>
              <a:rPr lang="en-ID" sz="3600" dirty="0"/>
              <a:t> </a:t>
            </a:r>
            <a:r>
              <a:rPr lang="en-ID" sz="3600" dirty="0" err="1"/>
              <a:t>berbicara</a:t>
            </a:r>
            <a:r>
              <a:rPr lang="en-ID" sz="3600" dirty="0"/>
              <a:t>, </a:t>
            </a:r>
            <a:r>
              <a:rPr lang="en-ID" sz="3600" dirty="0" err="1"/>
              <a:t>asalnya</a:t>
            </a:r>
            <a:r>
              <a:rPr lang="en-ID" sz="3600" dirty="0"/>
              <a:t> </a:t>
            </a:r>
            <a:r>
              <a:rPr lang="en-ID" sz="3600" dirty="0" err="1"/>
              <a:t>digunakan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perdebatan-perdebatan</a:t>
            </a:r>
            <a:r>
              <a:rPr lang="en-ID" sz="3600" dirty="0"/>
              <a:t> di </a:t>
            </a:r>
            <a:r>
              <a:rPr lang="en-ID" sz="3600" dirty="0" err="1"/>
              <a:t>ruang</a:t>
            </a:r>
            <a:r>
              <a:rPr lang="en-ID" sz="3600" dirty="0"/>
              <a:t> siding </a:t>
            </a:r>
            <a:r>
              <a:rPr lang="en-ID" sz="3600" dirty="0" err="1"/>
              <a:t>pengadilan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saling</a:t>
            </a:r>
            <a:r>
              <a:rPr lang="en-ID" sz="3600" dirty="0"/>
              <a:t> </a:t>
            </a:r>
            <a:r>
              <a:rPr lang="en-ID" sz="3600" dirty="0" err="1"/>
              <a:t>mempengaruhi</a:t>
            </a:r>
            <a:r>
              <a:rPr lang="en-ID" sz="3600" dirty="0"/>
              <a:t> </a:t>
            </a:r>
            <a:r>
              <a:rPr lang="en-ID" sz="3600" dirty="0" err="1"/>
              <a:t>sehingga</a:t>
            </a:r>
            <a:r>
              <a:rPr lang="en-ID" sz="3600" dirty="0"/>
              <a:t> </a:t>
            </a:r>
            <a:r>
              <a:rPr lang="en-ID" sz="3600" dirty="0" err="1"/>
              <a:t>bersifar</a:t>
            </a:r>
            <a:r>
              <a:rPr lang="en-ID" sz="3600" dirty="0"/>
              <a:t> </a:t>
            </a:r>
            <a:r>
              <a:rPr lang="en-ID" sz="3600" dirty="0" err="1"/>
              <a:t>kegiatan</a:t>
            </a:r>
            <a:r>
              <a:rPr lang="en-ID" sz="3600" dirty="0"/>
              <a:t> </a:t>
            </a:r>
            <a:r>
              <a:rPr lang="en-ID" sz="3600" dirty="0" err="1"/>
              <a:t>antarpesona</a:t>
            </a:r>
            <a:r>
              <a:rPr lang="en-ID" sz="3600" dirty="0"/>
              <a:t>. </a:t>
            </a:r>
            <a:r>
              <a:rPr lang="en-ID" sz="3600" dirty="0" err="1"/>
              <a:t>Kemudian</a:t>
            </a:r>
            <a:r>
              <a:rPr lang="en-ID" sz="3600" dirty="0"/>
              <a:t> </a:t>
            </a:r>
            <a:r>
              <a:rPr lang="en-ID" sz="3600" dirty="0" err="1"/>
              <a:t>berkmbang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kegiatan</a:t>
            </a:r>
            <a:r>
              <a:rPr lang="en-ID" sz="3600" dirty="0"/>
              <a:t> </a:t>
            </a:r>
            <a:r>
              <a:rPr lang="en-ID" sz="3600" dirty="0" err="1"/>
              <a:t>komunikasi</a:t>
            </a:r>
            <a:r>
              <a:rPr lang="en-ID" sz="3600" dirty="0"/>
              <a:t> </a:t>
            </a:r>
            <a:r>
              <a:rPr lang="en-ID" sz="3600" dirty="0" err="1"/>
              <a:t>massa</a:t>
            </a:r>
            <a:r>
              <a:rPr lang="en-ID" sz="3600" dirty="0"/>
              <a:t> </a:t>
            </a:r>
            <a:r>
              <a:rPr lang="en-ID" sz="3600" dirty="0" err="1"/>
              <a:t>yaitu</a:t>
            </a:r>
            <a:r>
              <a:rPr lang="en-ID" sz="3600" dirty="0"/>
              <a:t> </a:t>
            </a:r>
            <a:r>
              <a:rPr lang="en-ID" sz="3600" dirty="0" err="1"/>
              <a:t>berpidato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</a:t>
            </a:r>
            <a:r>
              <a:rPr lang="en-ID" sz="3600" dirty="0" err="1"/>
              <a:t>khalayak</a:t>
            </a:r>
            <a:r>
              <a:rPr lang="en-ID" sz="3600" dirty="0"/>
              <a:t>.</a:t>
            </a:r>
          </a:p>
          <a:p>
            <a:pPr lvl="0"/>
            <a:r>
              <a:rPr lang="en-ID" sz="3600" dirty="0"/>
              <a:t> Ada </a:t>
            </a:r>
            <a:r>
              <a:rPr lang="en-ID" sz="3600" dirty="0" err="1"/>
              <a:t>tiga</a:t>
            </a:r>
            <a:r>
              <a:rPr lang="en-ID" sz="3600" dirty="0"/>
              <a:t> </a:t>
            </a:r>
            <a:r>
              <a:rPr lang="en-ID" sz="3600" dirty="0" err="1"/>
              <a:t>jenis</a:t>
            </a:r>
            <a:r>
              <a:rPr lang="en-ID" sz="3600" dirty="0"/>
              <a:t> </a:t>
            </a:r>
            <a:r>
              <a:rPr lang="en-ID" sz="3600" dirty="0" err="1"/>
              <a:t>retorika</a:t>
            </a:r>
            <a:r>
              <a:rPr lang="en-ID" sz="3600" dirty="0"/>
              <a:t> </a:t>
            </a:r>
            <a:r>
              <a:rPr lang="en-ID" sz="3600" dirty="0" err="1"/>
              <a:t>menurut</a:t>
            </a:r>
            <a:r>
              <a:rPr lang="en-ID" sz="3600" dirty="0"/>
              <a:t> Aristoteles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karyanya</a:t>
            </a:r>
            <a:r>
              <a:rPr lang="en-ID" sz="3600" i="1" dirty="0" err="1"/>
              <a:t>Retorika</a:t>
            </a:r>
            <a:r>
              <a:rPr lang="en-ID" sz="3600" dirty="0"/>
              <a:t>, </a:t>
            </a:r>
          </a:p>
          <a:p>
            <a:pPr lvl="0"/>
            <a:r>
              <a:rPr lang="en-ID" sz="3600" dirty="0"/>
              <a:t>(a) </a:t>
            </a:r>
            <a:r>
              <a:rPr lang="en-ID" sz="3600" dirty="0" err="1"/>
              <a:t>retorika</a:t>
            </a:r>
            <a:r>
              <a:rPr lang="en-ID" sz="3600" dirty="0"/>
              <a:t> </a:t>
            </a:r>
            <a:r>
              <a:rPr lang="en-ID" sz="3600" dirty="0" err="1"/>
              <a:t>diliberitif</a:t>
            </a:r>
            <a:r>
              <a:rPr lang="en-ID" sz="3600" dirty="0"/>
              <a:t> </a:t>
            </a:r>
            <a:r>
              <a:rPr lang="en-ID" sz="3600" dirty="0" err="1"/>
              <a:t>yaitu</a:t>
            </a:r>
            <a:r>
              <a:rPr lang="en-ID" sz="3600" dirty="0"/>
              <a:t> </a:t>
            </a:r>
            <a:r>
              <a:rPr lang="en-ID" sz="3600" dirty="0" err="1"/>
              <a:t>dirancang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mempengaruhi</a:t>
            </a:r>
            <a:r>
              <a:rPr lang="en-ID" sz="3600" dirty="0"/>
              <a:t> </a:t>
            </a:r>
            <a:r>
              <a:rPr lang="en-ID" sz="3600" dirty="0" err="1"/>
              <a:t>khalayak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kebijakan</a:t>
            </a:r>
            <a:r>
              <a:rPr lang="en-ID" sz="3600" dirty="0"/>
              <a:t> </a:t>
            </a:r>
            <a:r>
              <a:rPr lang="en-ID" sz="3600" dirty="0" err="1"/>
              <a:t>pemerintah</a:t>
            </a:r>
            <a:r>
              <a:rPr lang="en-ID" sz="3600" dirty="0"/>
              <a:t>, yang </a:t>
            </a:r>
            <a:r>
              <a:rPr lang="en-ID" sz="3600" dirty="0" err="1"/>
              <a:t>difokuskan</a:t>
            </a:r>
            <a:r>
              <a:rPr lang="en-ID" sz="3600" dirty="0"/>
              <a:t> pada </a:t>
            </a:r>
            <a:r>
              <a:rPr lang="en-ID" sz="3600" dirty="0" err="1"/>
              <a:t>keuntungan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kerugian</a:t>
            </a:r>
            <a:r>
              <a:rPr lang="en-ID" sz="3600" dirty="0"/>
              <a:t> </a:t>
            </a:r>
            <a:r>
              <a:rPr lang="en-ID" sz="3600" dirty="0" err="1"/>
              <a:t>jika</a:t>
            </a:r>
            <a:r>
              <a:rPr lang="en-ID" sz="3600" dirty="0"/>
              <a:t> </a:t>
            </a:r>
            <a:r>
              <a:rPr lang="en-ID" sz="3600" dirty="0" err="1"/>
              <a:t>sebuah</a:t>
            </a:r>
            <a:r>
              <a:rPr lang="en-ID" sz="3600" dirty="0"/>
              <a:t> </a:t>
            </a:r>
            <a:r>
              <a:rPr lang="en-ID" sz="3600" dirty="0" err="1"/>
              <a:t>kebijakan</a:t>
            </a:r>
            <a:r>
              <a:rPr lang="en-ID" sz="3600" dirty="0"/>
              <a:t> </a:t>
            </a:r>
            <a:r>
              <a:rPr lang="en-ID" sz="3600" dirty="0" err="1"/>
              <a:t>diputuskan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dilaksanakan</a:t>
            </a:r>
            <a:r>
              <a:rPr lang="en-ID" sz="3600" dirty="0"/>
              <a:t>; </a:t>
            </a:r>
          </a:p>
          <a:p>
            <a:pPr lvl="0"/>
            <a:r>
              <a:rPr lang="en-ID" sz="3600" dirty="0"/>
              <a:t>(b) </a:t>
            </a:r>
            <a:r>
              <a:rPr lang="en-ID" sz="3600" dirty="0" err="1"/>
              <a:t>retorika</a:t>
            </a:r>
            <a:r>
              <a:rPr lang="en-ID" sz="3600" dirty="0"/>
              <a:t> forensic, yang </a:t>
            </a:r>
            <a:r>
              <a:rPr lang="en-ID" sz="3600" dirty="0" err="1"/>
              <a:t>berkaitan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keputusan</a:t>
            </a:r>
            <a:r>
              <a:rPr lang="en-ID" sz="3600" dirty="0"/>
              <a:t> </a:t>
            </a:r>
            <a:r>
              <a:rPr lang="en-ID" sz="3600" dirty="0" err="1"/>
              <a:t>pengadilan</a:t>
            </a:r>
            <a:r>
              <a:rPr lang="en-ID" sz="3600" dirty="0"/>
              <a:t>; </a:t>
            </a:r>
          </a:p>
          <a:p>
            <a:pPr lvl="0"/>
            <a:r>
              <a:rPr lang="en-ID" sz="3600" dirty="0"/>
              <a:t>(c) </a:t>
            </a:r>
            <a:r>
              <a:rPr lang="en-ID" sz="3600" dirty="0" err="1"/>
              <a:t>retorika</a:t>
            </a:r>
            <a:r>
              <a:rPr lang="en-ID" sz="3600" dirty="0"/>
              <a:t> demonstrative, yang </a:t>
            </a:r>
            <a:r>
              <a:rPr lang="en-ID" sz="3600" dirty="0" err="1"/>
              <a:t>mengembangkan</a:t>
            </a:r>
            <a:r>
              <a:rPr lang="en-ID" sz="3600" dirty="0"/>
              <a:t> </a:t>
            </a:r>
            <a:r>
              <a:rPr lang="en-ID" sz="3600" dirty="0" err="1"/>
              <a:t>wacana</a:t>
            </a:r>
            <a:r>
              <a:rPr lang="en-ID" sz="3600" dirty="0"/>
              <a:t> yang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memuji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menghujat</a:t>
            </a:r>
            <a:r>
              <a:rPr lang="en-ID" sz="3600" dirty="0"/>
              <a:t>.</a:t>
            </a:r>
          </a:p>
          <a:p>
            <a:r>
              <a:rPr lang="en-ID" dirty="0"/>
              <a:t> </a:t>
            </a:r>
          </a:p>
          <a:p>
            <a:r>
              <a:rPr lang="en-ID" dirty="0"/>
              <a:t>b.  </a:t>
            </a:r>
          </a:p>
          <a:p>
            <a:r>
              <a:rPr lang="en-ID" dirty="0"/>
              <a:t> </a:t>
            </a:r>
          </a:p>
          <a:p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43C8FC-451D-4912-8007-D44025F7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1. REKTORIKA</a:t>
            </a:r>
          </a:p>
        </p:txBody>
      </p:sp>
    </p:spTree>
    <p:extLst>
      <p:ext uri="{BB962C8B-B14F-4D97-AF65-F5344CB8AC3E}">
        <p14:creationId xmlns:p14="http://schemas.microsoft.com/office/powerpoint/2010/main" val="300386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6E2F8D-BD5A-460D-A5E9-96344E23B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/>
              <a:t>          </a:t>
            </a:r>
            <a:r>
              <a:rPr lang="en-ID" sz="2800" dirty="0"/>
              <a:t> </a:t>
            </a:r>
            <a:r>
              <a:rPr lang="en-ID" sz="2800" dirty="0" err="1"/>
              <a:t>Agitasi</a:t>
            </a:r>
            <a:r>
              <a:rPr lang="en-ID" sz="2800" dirty="0"/>
              <a:t> </a:t>
            </a:r>
            <a:r>
              <a:rPr lang="en-ID" sz="2800" dirty="0" err="1"/>
              <a:t>Politik</a:t>
            </a:r>
            <a:r>
              <a:rPr lang="en-ID" sz="2800" dirty="0"/>
              <a:t>,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bahasa</a:t>
            </a:r>
            <a:r>
              <a:rPr lang="en-ID" sz="2800" dirty="0"/>
              <a:t> </a:t>
            </a:r>
            <a:r>
              <a:rPr lang="en-ID" sz="2800" i="1" dirty="0" err="1"/>
              <a:t>Agitare</a:t>
            </a:r>
            <a:r>
              <a:rPr lang="en-ID" sz="2800" dirty="0"/>
              <a:t> </a:t>
            </a:r>
            <a:r>
              <a:rPr lang="en-ID" sz="2800" dirty="0" err="1"/>
              <a:t>artinya</a:t>
            </a:r>
            <a:r>
              <a:rPr lang="en-ID" sz="2800" dirty="0"/>
              <a:t> </a:t>
            </a:r>
            <a:r>
              <a:rPr lang="en-ID" sz="2800" dirty="0" err="1"/>
              <a:t>bergerak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menggerakan</a:t>
            </a:r>
            <a:r>
              <a:rPr lang="en-ID" sz="2800" dirty="0"/>
              <a:t>,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bahasa</a:t>
            </a:r>
            <a:r>
              <a:rPr lang="en-ID" sz="2800" dirty="0"/>
              <a:t> </a:t>
            </a:r>
            <a:r>
              <a:rPr lang="en-ID" sz="2800" dirty="0" err="1"/>
              <a:t>inggris</a:t>
            </a:r>
            <a:r>
              <a:rPr lang="en-ID" sz="2800" dirty="0"/>
              <a:t> </a:t>
            </a:r>
            <a:r>
              <a:rPr lang="en-ID" sz="2800" i="1" dirty="0"/>
              <a:t>agitation</a:t>
            </a:r>
            <a:r>
              <a:rPr lang="en-ID" sz="2800" dirty="0"/>
              <a:t>. </a:t>
            </a:r>
          </a:p>
          <a:p>
            <a:r>
              <a:rPr lang="en-ID" sz="2800" dirty="0" err="1"/>
              <a:t>Menurut</a:t>
            </a:r>
            <a:r>
              <a:rPr lang="en-ID" sz="2800" dirty="0"/>
              <a:t> Harbert Blumer </a:t>
            </a:r>
            <a:r>
              <a:rPr lang="en-ID" sz="2800" dirty="0" err="1"/>
              <a:t>agitasi</a:t>
            </a:r>
            <a:r>
              <a:rPr lang="en-ID" sz="2800" dirty="0"/>
              <a:t> </a:t>
            </a:r>
            <a:r>
              <a:rPr lang="en-ID" sz="2800" dirty="0" err="1"/>
              <a:t>beroperasi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membangkitkan</a:t>
            </a:r>
            <a:r>
              <a:rPr lang="en-ID" sz="2800" dirty="0"/>
              <a:t> </a:t>
            </a:r>
            <a:r>
              <a:rPr lang="en-ID" sz="2800" dirty="0" err="1"/>
              <a:t>rakyat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gerakan</a:t>
            </a:r>
            <a:r>
              <a:rPr lang="en-ID" sz="2800" dirty="0"/>
              <a:t> </a:t>
            </a:r>
            <a:r>
              <a:rPr lang="en-ID" sz="2800" dirty="0" err="1"/>
              <a:t>politik</a:t>
            </a:r>
            <a:r>
              <a:rPr lang="en-ID" sz="2800" dirty="0"/>
              <a:t>, </a:t>
            </a:r>
            <a:r>
              <a:rPr lang="en-ID" sz="2800" dirty="0" err="1"/>
              <a:t>baik</a:t>
            </a:r>
            <a:r>
              <a:rPr lang="en-ID" sz="2800" dirty="0"/>
              <a:t> </a:t>
            </a:r>
            <a:r>
              <a:rPr lang="en-ID" sz="2800" dirty="0" err="1"/>
              <a:t>lisan</a:t>
            </a:r>
            <a:r>
              <a:rPr lang="en-ID" sz="2800" dirty="0"/>
              <a:t> </a:t>
            </a:r>
            <a:r>
              <a:rPr lang="en-ID" sz="2800" dirty="0" err="1"/>
              <a:t>maupun</a:t>
            </a:r>
            <a:r>
              <a:rPr lang="en-ID" sz="2800" dirty="0"/>
              <a:t> </a:t>
            </a:r>
            <a:r>
              <a:rPr lang="en-ID" sz="2800" dirty="0" err="1"/>
              <a:t>tulisan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merangsang</a:t>
            </a:r>
            <a:r>
              <a:rPr lang="en-ID" sz="2800" dirty="0"/>
              <a:t> dan </a:t>
            </a:r>
            <a:r>
              <a:rPr lang="en-ID" sz="2800" dirty="0" err="1"/>
              <a:t>membangkitkan</a:t>
            </a:r>
            <a:r>
              <a:rPr lang="en-ID" sz="2800" dirty="0"/>
              <a:t> </a:t>
            </a:r>
            <a:r>
              <a:rPr lang="en-ID" sz="2800" dirty="0" err="1"/>
              <a:t>emosi</a:t>
            </a:r>
            <a:r>
              <a:rPr lang="en-ID" sz="2800" dirty="0"/>
              <a:t> </a:t>
            </a:r>
            <a:r>
              <a:rPr lang="en-ID" sz="2800" dirty="0" err="1"/>
              <a:t>khalayak</a:t>
            </a:r>
            <a:r>
              <a:rPr lang="en-ID" sz="2800" dirty="0"/>
              <a:t>. </a:t>
            </a:r>
          </a:p>
          <a:p>
            <a:r>
              <a:rPr lang="en-ID" sz="2800" dirty="0" err="1"/>
              <a:t>Dimulai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membuat</a:t>
            </a:r>
            <a:r>
              <a:rPr lang="en-ID" sz="2800" dirty="0"/>
              <a:t> </a:t>
            </a:r>
            <a:r>
              <a:rPr lang="en-ID" sz="2800" dirty="0" err="1"/>
              <a:t>kontradiksi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dan </a:t>
            </a:r>
            <a:r>
              <a:rPr lang="en-ID" sz="2800" dirty="0" err="1"/>
              <a:t>menggerakan</a:t>
            </a:r>
            <a:r>
              <a:rPr lang="en-ID" sz="2800" dirty="0"/>
              <a:t> </a:t>
            </a:r>
            <a:r>
              <a:rPr lang="en-ID" sz="2800" dirty="0" err="1"/>
              <a:t>khalayak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menentang</a:t>
            </a:r>
            <a:r>
              <a:rPr lang="en-ID" sz="2800" dirty="0"/>
              <a:t> </a:t>
            </a:r>
            <a:r>
              <a:rPr lang="en-ID" sz="2800" dirty="0" err="1"/>
              <a:t>kenyataan</a:t>
            </a:r>
            <a:r>
              <a:rPr lang="en-ID" sz="2800" dirty="0"/>
              <a:t> </a:t>
            </a:r>
            <a:r>
              <a:rPr lang="en-ID" sz="2800" dirty="0" err="1"/>
              <a:t>hidup</a:t>
            </a:r>
            <a:r>
              <a:rPr lang="en-ID" sz="2800" dirty="0"/>
              <a:t> yang </a:t>
            </a:r>
            <a:r>
              <a:rPr lang="en-ID" sz="2800" dirty="0" err="1"/>
              <a:t>dialami</a:t>
            </a:r>
            <a:r>
              <a:rPr lang="en-ID" sz="2800" dirty="0"/>
              <a:t> </a:t>
            </a:r>
            <a:r>
              <a:rPr lang="en-ID" sz="2800" dirty="0" err="1"/>
              <a:t>selama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 (</a:t>
            </a:r>
            <a:r>
              <a:rPr lang="en-ID" sz="2800" dirty="0" err="1"/>
              <a:t>penuh</a:t>
            </a:r>
            <a:r>
              <a:rPr lang="en-ID" sz="2800" dirty="0"/>
              <a:t> </a:t>
            </a:r>
            <a:r>
              <a:rPr lang="en-ID" sz="2800" dirty="0" err="1"/>
              <a:t>ketidak</a:t>
            </a:r>
            <a:r>
              <a:rPr lang="en-ID" sz="2800" dirty="0"/>
              <a:t> </a:t>
            </a:r>
            <a:r>
              <a:rPr lang="en-ID" sz="2800" dirty="0" err="1"/>
              <a:t>pastian</a:t>
            </a:r>
            <a:r>
              <a:rPr lang="en-ID" sz="2800" dirty="0"/>
              <a:t> dan </a:t>
            </a:r>
            <a:r>
              <a:rPr lang="en-ID" sz="2800" dirty="0" err="1"/>
              <a:t>penuh</a:t>
            </a:r>
            <a:r>
              <a:rPr lang="en-ID" sz="2800" dirty="0"/>
              <a:t> </a:t>
            </a:r>
            <a:r>
              <a:rPr lang="en-ID" sz="2800" dirty="0" err="1"/>
              <a:t>penderitaan</a:t>
            </a:r>
            <a:r>
              <a:rPr lang="en-ID" sz="2800" dirty="0"/>
              <a:t>) 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menimbulkan</a:t>
            </a:r>
            <a:r>
              <a:rPr lang="en-ID" sz="2800" dirty="0"/>
              <a:t> </a:t>
            </a:r>
            <a:r>
              <a:rPr lang="en-ID" sz="2800" dirty="0" err="1"/>
              <a:t>kegelisahan</a:t>
            </a:r>
            <a:r>
              <a:rPr lang="en-ID" sz="2800" dirty="0"/>
              <a:t> </a:t>
            </a:r>
            <a:r>
              <a:rPr lang="en-ID" sz="2800" dirty="0" err="1"/>
              <a:t>dikalangan</a:t>
            </a:r>
            <a:r>
              <a:rPr lang="en-ID" sz="2800" dirty="0"/>
              <a:t> </a:t>
            </a:r>
            <a:r>
              <a:rPr lang="en-ID" sz="2800" dirty="0" err="1"/>
              <a:t>massa</a:t>
            </a:r>
            <a:r>
              <a:rPr lang="en-ID" sz="2800" dirty="0"/>
              <a:t>. </a:t>
            </a:r>
          </a:p>
          <a:p>
            <a:r>
              <a:rPr lang="en-ID" sz="2800" dirty="0"/>
              <a:t>Orang yang </a:t>
            </a:r>
            <a:r>
              <a:rPr lang="en-ID" sz="2800" dirty="0" err="1"/>
              <a:t>melakukan</a:t>
            </a:r>
            <a:r>
              <a:rPr lang="en-ID" sz="2800" dirty="0"/>
              <a:t> </a:t>
            </a:r>
            <a:r>
              <a:rPr lang="en-ID" sz="2800" dirty="0" err="1"/>
              <a:t>agitasi</a:t>
            </a:r>
            <a:r>
              <a:rPr lang="en-ID" sz="2800" dirty="0"/>
              <a:t> </a:t>
            </a:r>
            <a:r>
              <a:rPr lang="en-ID" sz="2800" dirty="0" err="1"/>
              <a:t>disbut</a:t>
            </a:r>
            <a:r>
              <a:rPr lang="en-ID" sz="2800" dirty="0"/>
              <a:t> agitator yang oleh </a:t>
            </a:r>
            <a:r>
              <a:rPr lang="en-ID" sz="2800" dirty="0" err="1"/>
              <a:t>Nepheus</a:t>
            </a:r>
            <a:r>
              <a:rPr lang="en-ID" sz="2800" dirty="0"/>
              <a:t> Smith </a:t>
            </a:r>
            <a:r>
              <a:rPr lang="en-ID" sz="2800" dirty="0" err="1"/>
              <a:t>disebut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orang yang </a:t>
            </a:r>
            <a:r>
              <a:rPr lang="en-ID" sz="2800" dirty="0" err="1"/>
              <a:t>berusaha</a:t>
            </a:r>
            <a:r>
              <a:rPr lang="en-ID" sz="2800" dirty="0"/>
              <a:t> </a:t>
            </a:r>
            <a:r>
              <a:rPr lang="en-ID" sz="2800" dirty="0" err="1"/>
              <a:t>menimbulkan</a:t>
            </a:r>
            <a:r>
              <a:rPr lang="en-ID" sz="2800" dirty="0"/>
              <a:t> </a:t>
            </a:r>
            <a:r>
              <a:rPr lang="en-ID" sz="2800" dirty="0" err="1"/>
              <a:t>ketidak</a:t>
            </a:r>
            <a:r>
              <a:rPr lang="en-ID" sz="2800" dirty="0"/>
              <a:t> </a:t>
            </a:r>
            <a:r>
              <a:rPr lang="en-ID" sz="2800" dirty="0" err="1"/>
              <a:t>puasan</a:t>
            </a:r>
            <a:r>
              <a:rPr lang="en-ID" sz="2800" dirty="0"/>
              <a:t>, </a:t>
            </a:r>
            <a:r>
              <a:rPr lang="en-ID" sz="2800" dirty="0" err="1"/>
              <a:t>kegelisahan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pemberontakan</a:t>
            </a:r>
            <a:r>
              <a:rPr lang="en-ID" sz="2800" dirty="0"/>
              <a:t> orang lain. </a:t>
            </a:r>
          </a:p>
          <a:p>
            <a:r>
              <a:rPr lang="en-ID" sz="2800" dirty="0"/>
              <a:t>Ada agitator yang </a:t>
            </a:r>
            <a:r>
              <a:rPr lang="en-ID" sz="2800" dirty="0" err="1"/>
              <a:t>sikapnya</a:t>
            </a:r>
            <a:r>
              <a:rPr lang="en-ID" sz="2800" dirty="0"/>
              <a:t> </a:t>
            </a:r>
            <a:r>
              <a:rPr lang="en-ID" sz="2800" dirty="0" err="1"/>
              <a:t>selalu</a:t>
            </a:r>
            <a:r>
              <a:rPr lang="en-ID" sz="2800" dirty="0"/>
              <a:t> </a:t>
            </a:r>
            <a:r>
              <a:rPr lang="en-ID" sz="2800" dirty="0" err="1"/>
              <a:t>gelisah</a:t>
            </a:r>
            <a:r>
              <a:rPr lang="en-ID" sz="2800" dirty="0"/>
              <a:t> dan </a:t>
            </a:r>
            <a:r>
              <a:rPr lang="en-ID" sz="2800" dirty="0" err="1"/>
              <a:t>agresif</a:t>
            </a:r>
            <a:r>
              <a:rPr lang="en-ID" sz="2800" dirty="0"/>
              <a:t>, </a:t>
            </a:r>
            <a:r>
              <a:rPr lang="en-ID" sz="2800" dirty="0" err="1"/>
              <a:t>ada</a:t>
            </a:r>
            <a:r>
              <a:rPr lang="en-ID" sz="2800" dirty="0"/>
              <a:t> juga yang </a:t>
            </a:r>
            <a:r>
              <a:rPr lang="en-ID" sz="2800" dirty="0" err="1"/>
              <a:t>lebih</a:t>
            </a:r>
            <a:r>
              <a:rPr lang="en-ID" sz="2800" dirty="0"/>
              <a:t> </a:t>
            </a:r>
            <a:r>
              <a:rPr lang="en-ID" sz="2800" dirty="0" err="1"/>
              <a:t>tenang</a:t>
            </a:r>
            <a:r>
              <a:rPr lang="en-ID" sz="2800" dirty="0"/>
              <a:t>, </a:t>
            </a:r>
            <a:r>
              <a:rPr lang="en-ID" sz="2800" dirty="0" err="1"/>
              <a:t>cenderung</a:t>
            </a:r>
            <a:r>
              <a:rPr lang="en-ID" sz="2800" dirty="0"/>
              <a:t> </a:t>
            </a:r>
            <a:r>
              <a:rPr lang="en-ID" sz="2800" dirty="0" err="1"/>
              <a:t>pendiam</a:t>
            </a:r>
            <a:r>
              <a:rPr lang="en-ID" sz="2800" dirty="0"/>
              <a:t> </a:t>
            </a:r>
            <a:r>
              <a:rPr lang="en-ID" sz="2800" dirty="0" err="1"/>
              <a:t>tetapi</a:t>
            </a:r>
            <a:r>
              <a:rPr lang="en-ID" sz="2800" dirty="0"/>
              <a:t> </a:t>
            </a:r>
            <a:r>
              <a:rPr lang="en-ID" sz="2800" dirty="0" err="1"/>
              <a:t>mampu</a:t>
            </a:r>
            <a:r>
              <a:rPr lang="en-ID" sz="2800" dirty="0"/>
              <a:t> </a:t>
            </a:r>
            <a:r>
              <a:rPr lang="en-ID" sz="2800" dirty="0" err="1"/>
              <a:t>menggerakan</a:t>
            </a:r>
            <a:r>
              <a:rPr lang="en-ID" sz="2800" dirty="0"/>
              <a:t> </a:t>
            </a:r>
            <a:r>
              <a:rPr lang="en-ID" sz="2800" dirty="0" err="1"/>
              <a:t>khalayak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ucapan</a:t>
            </a:r>
            <a:r>
              <a:rPr lang="en-ID" sz="2800" dirty="0"/>
              <a:t> dan </a:t>
            </a:r>
            <a:r>
              <a:rPr lang="en-ID" sz="2800" dirty="0" err="1"/>
              <a:t>tulisannya</a:t>
            </a:r>
            <a:r>
              <a:rPr lang="en-ID" sz="2800" dirty="0"/>
              <a:t>.</a:t>
            </a:r>
          </a:p>
          <a:p>
            <a:r>
              <a:rPr lang="en-ID" dirty="0"/>
              <a:t>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4D4291-9859-4983-B4A9-DE03E2B5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2. AGITASI POLITIK</a:t>
            </a:r>
          </a:p>
        </p:txBody>
      </p:sp>
    </p:spTree>
    <p:extLst>
      <p:ext uri="{BB962C8B-B14F-4D97-AF65-F5344CB8AC3E}">
        <p14:creationId xmlns:p14="http://schemas.microsoft.com/office/powerpoint/2010/main" val="268066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64C3C9-B62E-46E0-B079-8DCE02121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D" sz="2000" dirty="0"/>
              <a:t> Propaganda, </a:t>
            </a:r>
            <a:r>
              <a:rPr lang="en-ID" sz="2000" dirty="0" err="1"/>
              <a:t>berasal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kata </a:t>
            </a:r>
            <a:r>
              <a:rPr lang="en-ID" sz="2000" dirty="0" err="1"/>
              <a:t>latin</a:t>
            </a:r>
            <a:r>
              <a:rPr lang="en-ID" sz="2000" dirty="0"/>
              <a:t> </a:t>
            </a:r>
            <a:r>
              <a:rPr lang="en-ID" sz="2000" i="1" dirty="0" err="1"/>
              <a:t>propagare</a:t>
            </a:r>
            <a:r>
              <a:rPr lang="en-ID" sz="2000" dirty="0"/>
              <a:t> (</a:t>
            </a:r>
            <a:r>
              <a:rPr lang="en-ID" sz="2000" dirty="0" err="1"/>
              <a:t>menanamkan</a:t>
            </a:r>
            <a:r>
              <a:rPr lang="en-ID" sz="2000" dirty="0"/>
              <a:t> tunas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tanaman</a:t>
            </a:r>
            <a:r>
              <a:rPr lang="en-ID" sz="2000" dirty="0"/>
              <a:t>) yang pada </a:t>
            </a:r>
            <a:r>
              <a:rPr lang="en-ID" sz="2000" dirty="0" err="1"/>
              <a:t>awalnya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penyebaran</a:t>
            </a:r>
            <a:r>
              <a:rPr lang="en-ID" sz="2000" dirty="0"/>
              <a:t> agama </a:t>
            </a:r>
            <a:r>
              <a:rPr lang="en-ID" sz="2000" dirty="0" err="1"/>
              <a:t>khatolik</a:t>
            </a:r>
            <a:r>
              <a:rPr lang="en-ID" sz="2000" dirty="0"/>
              <a:t> pada </a:t>
            </a:r>
            <a:r>
              <a:rPr lang="en-ID" sz="2000" dirty="0" err="1"/>
              <a:t>tahun</a:t>
            </a:r>
            <a:r>
              <a:rPr lang="en-ID" sz="2000" dirty="0"/>
              <a:t> 1822 Paus Gregorius XV </a:t>
            </a:r>
            <a:r>
              <a:rPr lang="en-ID" sz="2000" dirty="0" err="1"/>
              <a:t>membentuk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komisi</a:t>
            </a:r>
            <a:r>
              <a:rPr lang="en-ID" sz="2000" dirty="0"/>
              <a:t> cardinal yang </a:t>
            </a:r>
            <a:r>
              <a:rPr lang="en-ID" sz="2000" dirty="0" err="1"/>
              <a:t>bernama</a:t>
            </a:r>
            <a:r>
              <a:rPr lang="en-ID" sz="2000" i="1" dirty="0" err="1"/>
              <a:t>Congregatio</a:t>
            </a:r>
            <a:r>
              <a:rPr lang="en-ID" sz="2000" i="1" dirty="0"/>
              <a:t> de Propaganda Fide</a:t>
            </a:r>
            <a:r>
              <a:rPr lang="en-ID" sz="2000" dirty="0"/>
              <a:t> 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menumbuhkan</a:t>
            </a:r>
            <a:r>
              <a:rPr lang="en-ID" sz="2000" dirty="0"/>
              <a:t> </a:t>
            </a:r>
            <a:r>
              <a:rPr lang="en-ID" sz="2000" dirty="0" err="1"/>
              <a:t>keimanan</a:t>
            </a:r>
            <a:r>
              <a:rPr lang="en-ID" sz="2000" dirty="0"/>
              <a:t> </a:t>
            </a:r>
            <a:r>
              <a:rPr lang="en-ID" sz="2000" dirty="0" err="1"/>
              <a:t>kristiani</a:t>
            </a:r>
            <a:r>
              <a:rPr lang="en-ID" sz="2000" dirty="0"/>
              <a:t> </a:t>
            </a:r>
            <a:r>
              <a:rPr lang="en-ID" sz="2000" dirty="0" err="1"/>
              <a:t>diantara</a:t>
            </a:r>
            <a:r>
              <a:rPr lang="en-ID" sz="2000" dirty="0"/>
              <a:t> </a:t>
            </a:r>
            <a:r>
              <a:rPr lang="en-ID" sz="2000" dirty="0" err="1"/>
              <a:t>bangsa-bangsa</a:t>
            </a:r>
            <a:r>
              <a:rPr lang="en-ID" sz="2000" dirty="0"/>
              <a:t>. </a:t>
            </a:r>
          </a:p>
          <a:p>
            <a:pPr>
              <a:buNone/>
            </a:pPr>
            <a:r>
              <a:rPr lang="en-ID" sz="2000" dirty="0" err="1"/>
              <a:t>Propagandis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orang yang </a:t>
            </a:r>
            <a:r>
              <a:rPr lang="en-ID" sz="2000" dirty="0" err="1"/>
              <a:t>melakukan</a:t>
            </a:r>
            <a:r>
              <a:rPr lang="en-ID" sz="2000" dirty="0"/>
              <a:t> propaganda yang </a:t>
            </a:r>
            <a:r>
              <a:rPr lang="en-ID" sz="2000" dirty="0" err="1"/>
              <a:t>mampu</a:t>
            </a:r>
            <a:r>
              <a:rPr lang="en-ID" sz="2000" dirty="0"/>
              <a:t> </a:t>
            </a:r>
            <a:r>
              <a:rPr lang="en-ID" sz="2000" dirty="0" err="1"/>
              <a:t>menjangkau</a:t>
            </a:r>
            <a:r>
              <a:rPr lang="en-ID" sz="2000" dirty="0"/>
              <a:t> </a:t>
            </a:r>
            <a:r>
              <a:rPr lang="en-ID" sz="2000" dirty="0" err="1"/>
              <a:t>khalayak</a:t>
            </a:r>
            <a:r>
              <a:rPr lang="en-ID" sz="2000" dirty="0"/>
              <a:t> </a:t>
            </a:r>
            <a:r>
              <a:rPr lang="en-ID" sz="2000" dirty="0" err="1"/>
              <a:t>kolektif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, </a:t>
            </a:r>
            <a:r>
              <a:rPr lang="en-ID" sz="2000" dirty="0" err="1"/>
              <a:t>biasanya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politikus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kader</a:t>
            </a:r>
            <a:r>
              <a:rPr lang="en-ID" sz="2000" dirty="0"/>
              <a:t> </a:t>
            </a:r>
            <a:r>
              <a:rPr lang="en-ID" sz="2000" dirty="0" err="1"/>
              <a:t>partai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yang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sugesti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khalayak</a:t>
            </a:r>
            <a:r>
              <a:rPr lang="en-ID" sz="2000" dirty="0"/>
              <a:t> dan </a:t>
            </a:r>
            <a:r>
              <a:rPr lang="en-ID" sz="2000" dirty="0" err="1"/>
              <a:t>menciptakan</a:t>
            </a:r>
            <a:r>
              <a:rPr lang="en-ID" sz="2000" dirty="0"/>
              <a:t> </a:t>
            </a:r>
            <a:r>
              <a:rPr lang="en-ID" sz="2000" dirty="0" err="1"/>
              <a:t>suasana</a:t>
            </a:r>
            <a:r>
              <a:rPr lang="en-ID" sz="2000" dirty="0"/>
              <a:t> yang </a:t>
            </a:r>
            <a:r>
              <a:rPr lang="en-ID" sz="2000" dirty="0" err="1"/>
              <a:t>mudah</a:t>
            </a:r>
            <a:r>
              <a:rPr lang="en-ID" sz="2000" dirty="0"/>
              <a:t> </a:t>
            </a:r>
            <a:r>
              <a:rPr lang="en-ID" sz="2000" dirty="0" err="1"/>
              <a:t>terkena</a:t>
            </a:r>
            <a:r>
              <a:rPr lang="en-ID" sz="2000" dirty="0"/>
              <a:t> </a:t>
            </a:r>
            <a:r>
              <a:rPr lang="en-ID" sz="2000" dirty="0" err="1"/>
              <a:t>sugesti</a:t>
            </a:r>
            <a:r>
              <a:rPr lang="en-ID" sz="2000" dirty="0"/>
              <a:t>, di negara </a:t>
            </a:r>
            <a:r>
              <a:rPr lang="en-ID" sz="2000" dirty="0" err="1"/>
              <a:t>demokratis</a:t>
            </a:r>
            <a:r>
              <a:rPr lang="en-ID" sz="2000" dirty="0"/>
              <a:t> </a:t>
            </a:r>
          </a:p>
          <a:p>
            <a:pPr>
              <a:buNone/>
            </a:pPr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W.Dobb</a:t>
            </a:r>
            <a:r>
              <a:rPr lang="en-ID" sz="2000" dirty="0"/>
              <a:t> </a:t>
            </a:r>
            <a:r>
              <a:rPr lang="en-ID" sz="2000" dirty="0" err="1"/>
              <a:t>dipahami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usaha</a:t>
            </a:r>
            <a:r>
              <a:rPr lang="en-ID" sz="2000" dirty="0"/>
              <a:t>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kelompok</a:t>
            </a:r>
            <a:r>
              <a:rPr lang="en-ID" sz="2000" dirty="0"/>
              <a:t> yang </a:t>
            </a:r>
            <a:r>
              <a:rPr lang="en-ID" sz="2000" dirty="0" err="1"/>
              <a:t>berkepentingan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mengontrol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</a:t>
            </a:r>
            <a:r>
              <a:rPr lang="en-ID" sz="2000" dirty="0" err="1"/>
              <a:t>kelompok</a:t>
            </a:r>
            <a:r>
              <a:rPr lang="en-ID" sz="2000" dirty="0"/>
              <a:t>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sugesti</a:t>
            </a:r>
            <a:r>
              <a:rPr lang="en-ID" sz="2000" dirty="0"/>
              <a:t>. </a:t>
            </a:r>
          </a:p>
          <a:p>
            <a:pPr>
              <a:buNone/>
            </a:pPr>
            <a:r>
              <a:rPr lang="en-ID" sz="2000" dirty="0" err="1"/>
              <a:t>Sedangkan</a:t>
            </a:r>
            <a:r>
              <a:rPr lang="en-ID" sz="2000" dirty="0"/>
              <a:t> Harbert Blumer,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kampanye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sengaja</a:t>
            </a:r>
            <a:r>
              <a:rPr lang="en-ID" sz="2000" dirty="0"/>
              <a:t> </a:t>
            </a:r>
            <a:r>
              <a:rPr lang="en-ID" sz="2000" dirty="0" err="1"/>
              <a:t>mengajak</a:t>
            </a:r>
            <a:r>
              <a:rPr lang="en-ID" sz="2000" dirty="0"/>
              <a:t>, </a:t>
            </a:r>
            <a:r>
              <a:rPr lang="en-ID" sz="2000" dirty="0" err="1"/>
              <a:t>mempengaruhi</a:t>
            </a:r>
            <a:r>
              <a:rPr lang="en-ID" sz="2000" dirty="0"/>
              <a:t> </a:t>
            </a:r>
            <a:r>
              <a:rPr lang="en-ID" sz="2000" dirty="0" err="1"/>
              <a:t>guna</a:t>
            </a:r>
            <a:r>
              <a:rPr lang="en-ID" sz="2000" dirty="0"/>
              <a:t> </a:t>
            </a:r>
            <a:r>
              <a:rPr lang="en-ID" sz="2000" dirty="0" err="1"/>
              <a:t>menerima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pandanganm</a:t>
            </a:r>
            <a:r>
              <a:rPr lang="en-ID" sz="2000" dirty="0"/>
              <a:t> sentiment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nilai</a:t>
            </a:r>
            <a:r>
              <a:rPr lang="en-ID" sz="2000" dirty="0"/>
              <a:t> 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C89B55-2664-4BB8-9A44-0B1DC06C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PROPAGANDA</a:t>
            </a:r>
          </a:p>
        </p:txBody>
      </p:sp>
    </p:spTree>
    <p:extLst>
      <p:ext uri="{BB962C8B-B14F-4D97-AF65-F5344CB8AC3E}">
        <p14:creationId xmlns:p14="http://schemas.microsoft.com/office/powerpoint/2010/main" val="132256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416DC3-550F-4C15-91F1-8E2E093C5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D" sz="2800" i="1" dirty="0"/>
              <a:t>Public Relations </a:t>
            </a:r>
            <a:r>
              <a:rPr lang="en-ID" sz="2800" dirty="0"/>
              <a:t>(PR) </a:t>
            </a:r>
            <a:r>
              <a:rPr lang="en-ID" sz="2800" i="1" dirty="0"/>
              <a:t>Politics,</a:t>
            </a:r>
            <a:r>
              <a:rPr lang="en-ID" sz="2800" dirty="0"/>
              <a:t> yang </a:t>
            </a:r>
            <a:r>
              <a:rPr lang="en-ID" sz="2800" dirty="0" err="1"/>
              <a:t>tumbuh</a:t>
            </a:r>
            <a:r>
              <a:rPr lang="en-ID" sz="2800" dirty="0"/>
              <a:t> </a:t>
            </a:r>
            <a:r>
              <a:rPr lang="en-ID" sz="2800" dirty="0" err="1"/>
              <a:t>pesar</a:t>
            </a:r>
            <a:r>
              <a:rPr lang="en-ID" sz="2800" dirty="0"/>
              <a:t> di Amerika </a:t>
            </a:r>
            <a:r>
              <a:rPr lang="en-ID" sz="2800" dirty="0" err="1"/>
              <a:t>Serikat</a:t>
            </a:r>
            <a:r>
              <a:rPr lang="en-ID" sz="2800" dirty="0"/>
              <a:t> </a:t>
            </a:r>
            <a:r>
              <a:rPr lang="en-ID" sz="2800" dirty="0" err="1"/>
              <a:t>setelah</a:t>
            </a:r>
            <a:r>
              <a:rPr lang="en-ID" sz="2800" dirty="0"/>
              <a:t> </a:t>
            </a:r>
            <a:r>
              <a:rPr lang="en-ID" sz="2800" dirty="0" err="1"/>
              <a:t>Perang</a:t>
            </a:r>
            <a:r>
              <a:rPr lang="en-ID" sz="2800" dirty="0"/>
              <a:t> Dunia II,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upaya</a:t>
            </a:r>
            <a:r>
              <a:rPr lang="en-ID" sz="2800" dirty="0"/>
              <a:t> alternative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mengimbangi</a:t>
            </a:r>
            <a:r>
              <a:rPr lang="en-ID" sz="2800" dirty="0"/>
              <a:t> propaganda yang </a:t>
            </a:r>
            <a:r>
              <a:rPr lang="en-ID" sz="2800" dirty="0" err="1"/>
              <a:t>dianggap</a:t>
            </a:r>
            <a:r>
              <a:rPr lang="en-ID" sz="2800" dirty="0"/>
              <a:t> </a:t>
            </a:r>
            <a:r>
              <a:rPr lang="en-ID" sz="2800" dirty="0" err="1"/>
              <a:t>membahayakan</a:t>
            </a:r>
            <a:r>
              <a:rPr lang="en-ID" sz="2800" dirty="0"/>
              <a:t> </a:t>
            </a:r>
            <a:r>
              <a:rPr lang="en-ID" sz="2800" dirty="0" err="1"/>
              <a:t>kehidupan</a:t>
            </a:r>
            <a:r>
              <a:rPr lang="en-ID" sz="2800" dirty="0"/>
              <a:t> </a:t>
            </a:r>
            <a:r>
              <a:rPr lang="en-ID" sz="2800" dirty="0" err="1"/>
              <a:t>sosial</a:t>
            </a:r>
            <a:r>
              <a:rPr lang="en-ID" sz="2800" dirty="0"/>
              <a:t> dan </a:t>
            </a:r>
            <a:r>
              <a:rPr lang="en-ID" sz="2800" dirty="0" err="1"/>
              <a:t>politik</a:t>
            </a:r>
            <a:r>
              <a:rPr lang="en-ID" sz="2800" dirty="0"/>
              <a:t>, </a:t>
            </a:r>
          </a:p>
          <a:p>
            <a:pPr>
              <a:buNone/>
            </a:pPr>
            <a:r>
              <a:rPr lang="en-ID" sz="2800" dirty="0" err="1"/>
              <a:t>presiden</a:t>
            </a:r>
            <a:r>
              <a:rPr lang="en-ID" sz="2800" dirty="0"/>
              <a:t> Theodore </a:t>
            </a:r>
            <a:r>
              <a:rPr lang="en-ID" sz="2800" dirty="0" err="1"/>
              <a:t>Rossevelt</a:t>
            </a:r>
            <a:r>
              <a:rPr lang="en-ID" sz="2800" dirty="0"/>
              <a:t> (1945) </a:t>
            </a:r>
            <a:r>
              <a:rPr lang="en-ID" sz="2800" dirty="0" err="1"/>
              <a:t>mendeklarasikan</a:t>
            </a:r>
            <a:r>
              <a:rPr lang="en-ID" sz="2800" dirty="0"/>
              <a:t> </a:t>
            </a:r>
            <a:r>
              <a:rPr lang="en-ID" sz="2800" dirty="0" err="1"/>
              <a:t>pemerintahan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 </a:t>
            </a:r>
            <a:r>
              <a:rPr lang="en-ID" sz="2800" i="1" dirty="0"/>
              <a:t>square deals</a:t>
            </a:r>
            <a:r>
              <a:rPr lang="en-ID" sz="2800" dirty="0"/>
              <a:t>(</a:t>
            </a:r>
            <a:r>
              <a:rPr lang="en-ID" sz="2800" dirty="0" err="1"/>
              <a:t>jujur</a:t>
            </a:r>
            <a:r>
              <a:rPr lang="en-ID" sz="2800" dirty="0"/>
              <a:t> dan </a:t>
            </a:r>
            <a:r>
              <a:rPr lang="en-ID" sz="2800" dirty="0" err="1"/>
              <a:t>terbuka</a:t>
            </a:r>
            <a:r>
              <a:rPr lang="en-ID" sz="2800" dirty="0"/>
              <a:t>)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melakukan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dan </a:t>
            </a:r>
            <a:r>
              <a:rPr lang="en-ID" sz="2800" dirty="0" err="1"/>
              <a:t>menjalin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timbal</a:t>
            </a:r>
            <a:r>
              <a:rPr lang="en-ID" sz="2800" dirty="0"/>
              <a:t> </a:t>
            </a:r>
            <a:r>
              <a:rPr lang="en-ID" sz="2800" dirty="0" err="1"/>
              <a:t>balik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rasional</a:t>
            </a:r>
            <a:r>
              <a:rPr lang="en-ID" sz="2800" dirty="0"/>
              <a:t>. </a:t>
            </a:r>
          </a:p>
          <a:p>
            <a:pPr>
              <a:buNone/>
            </a:pPr>
            <a:r>
              <a:rPr lang="en-ID" sz="2800" dirty="0" err="1"/>
              <a:t>Sehingga</a:t>
            </a:r>
            <a:r>
              <a:rPr lang="en-ID" sz="2800" dirty="0"/>
              <a:t> </a:t>
            </a:r>
            <a:r>
              <a:rPr lang="en-ID" sz="2800" dirty="0" err="1"/>
              <a:t>tujuannya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menciptakan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saling</a:t>
            </a:r>
            <a:r>
              <a:rPr lang="en-ID" sz="2800" dirty="0"/>
              <a:t> </a:t>
            </a:r>
            <a:r>
              <a:rPr lang="en-ID" sz="2800" dirty="0" err="1"/>
              <a:t>percaya</a:t>
            </a:r>
            <a:r>
              <a:rPr lang="en-ID" sz="2800" dirty="0"/>
              <a:t>, </a:t>
            </a:r>
            <a:r>
              <a:rPr lang="en-ID" sz="2800" dirty="0" err="1"/>
              <a:t>harmonis</a:t>
            </a:r>
            <a:r>
              <a:rPr lang="en-ID" sz="2800" dirty="0"/>
              <a:t>, </a:t>
            </a:r>
            <a:r>
              <a:rPr lang="en-ID" sz="2800" dirty="0" err="1"/>
              <a:t>terbuka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akomodatif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politikus</a:t>
            </a:r>
            <a:r>
              <a:rPr lang="en-ID" sz="2800" dirty="0"/>
              <a:t>, professional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aktivis</a:t>
            </a:r>
            <a:r>
              <a:rPr lang="en-ID" sz="2800" dirty="0"/>
              <a:t> (</a:t>
            </a:r>
            <a:r>
              <a:rPr lang="en-ID" sz="2800" dirty="0" err="1"/>
              <a:t>komunikator</a:t>
            </a:r>
            <a:r>
              <a:rPr lang="en-ID" sz="2800" dirty="0"/>
              <a:t>)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khalayak</a:t>
            </a:r>
            <a:r>
              <a:rPr lang="en-ID" sz="2800" dirty="0"/>
              <a:t> (</a:t>
            </a:r>
            <a:r>
              <a:rPr lang="en-ID" sz="2800" dirty="0" err="1"/>
              <a:t>kader,simpatisan</a:t>
            </a:r>
            <a:r>
              <a:rPr lang="en-ID" sz="2800" dirty="0"/>
              <a:t>,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).</a:t>
            </a:r>
          </a:p>
          <a:p>
            <a:r>
              <a:rPr lang="en-ID" dirty="0"/>
              <a:t> </a:t>
            </a:r>
          </a:p>
          <a:p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B42217-9CFE-4117-A270-FA4A2179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4. Public Relations (PR)</a:t>
            </a:r>
          </a:p>
        </p:txBody>
      </p:sp>
    </p:spTree>
    <p:extLst>
      <p:ext uri="{BB962C8B-B14F-4D97-AF65-F5344CB8AC3E}">
        <p14:creationId xmlns:p14="http://schemas.microsoft.com/office/powerpoint/2010/main" val="200114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E53922-A3F1-49B9-9664-627BA371E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D" sz="2400" dirty="0" err="1"/>
              <a:t>Kampanye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,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orang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kelompok</a:t>
            </a:r>
            <a:r>
              <a:rPr lang="en-ID" sz="2400" dirty="0"/>
              <a:t> (</a:t>
            </a:r>
            <a:r>
              <a:rPr lang="en-ID" sz="2400" dirty="0" err="1"/>
              <a:t>organisasi</a:t>
            </a:r>
            <a:r>
              <a:rPr lang="en-ID" sz="2400" dirty="0"/>
              <a:t>)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memperoleh</a:t>
            </a:r>
            <a:r>
              <a:rPr lang="en-ID" sz="2400" dirty="0"/>
              <a:t> dan </a:t>
            </a:r>
            <a:r>
              <a:rPr lang="en-ID" sz="2400" dirty="0" err="1"/>
              <a:t>memperkuat</a:t>
            </a:r>
            <a:r>
              <a:rPr lang="en-ID" sz="2400" dirty="0"/>
              <a:t> </a:t>
            </a:r>
            <a:r>
              <a:rPr lang="en-ID" sz="2400" dirty="0" err="1"/>
              <a:t>dukungan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rakyat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pemilih</a:t>
            </a:r>
            <a:r>
              <a:rPr lang="en-ID" sz="2400" dirty="0"/>
              <a:t>. </a:t>
            </a:r>
          </a:p>
          <a:p>
            <a:pPr>
              <a:buNone/>
            </a:pPr>
            <a:r>
              <a:rPr lang="en-ID" sz="2400" dirty="0" err="1"/>
              <a:t>Menurut</a:t>
            </a:r>
            <a:r>
              <a:rPr lang="en-ID" sz="2400" dirty="0"/>
              <a:t> Rogers dan Storey (1987) (</a:t>
            </a:r>
            <a:r>
              <a:rPr lang="en-ID" sz="2400" dirty="0" err="1"/>
              <a:t>dalam</a:t>
            </a:r>
            <a:r>
              <a:rPr lang="en-ID" sz="2400" dirty="0"/>
              <a:t> Venus, 2004:7),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serangkaian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yang </a:t>
            </a:r>
            <a:r>
              <a:rPr lang="en-ID" sz="2400" dirty="0" err="1"/>
              <a:t>terencana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menciptakan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pada </a:t>
            </a:r>
            <a:r>
              <a:rPr lang="en-ID" sz="2400" dirty="0" err="1"/>
              <a:t>sejumlah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khalayak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berkelanjutan</a:t>
            </a:r>
            <a:r>
              <a:rPr lang="en-ID" sz="2400" dirty="0"/>
              <a:t> pada </a:t>
            </a:r>
            <a:r>
              <a:rPr lang="en-ID" sz="2400" dirty="0" err="1"/>
              <a:t>kurun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,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berbeda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propaganda, </a:t>
            </a:r>
          </a:p>
          <a:p>
            <a:pPr>
              <a:buNone/>
            </a:pPr>
            <a:r>
              <a:rPr lang="en-ID" sz="2400" dirty="0" err="1"/>
              <a:t>dimana</a:t>
            </a:r>
            <a:r>
              <a:rPr lang="en-ID" sz="2400" dirty="0"/>
              <a:t> </a:t>
            </a:r>
            <a:r>
              <a:rPr lang="en-ID" sz="2400" dirty="0" err="1"/>
              <a:t>kampanye</a:t>
            </a:r>
            <a:r>
              <a:rPr lang="en-ID" sz="2400" dirty="0"/>
              <a:t> </a:t>
            </a:r>
            <a:r>
              <a:rPr lang="en-ID" sz="2400" dirty="0" err="1"/>
              <a:t>cirinya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yang </a:t>
            </a:r>
            <a:r>
              <a:rPr lang="en-ID" sz="2400" dirty="0" err="1"/>
              <a:t>melakukannya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jelas</a:t>
            </a:r>
            <a:r>
              <a:rPr lang="en-ID" sz="2400" dirty="0"/>
              <a:t>,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pelaksanaan</a:t>
            </a:r>
            <a:r>
              <a:rPr lang="en-ID" sz="2400" dirty="0"/>
              <a:t> </a:t>
            </a:r>
            <a:r>
              <a:rPr lang="en-ID" sz="2400" dirty="0" err="1"/>
              <a:t>terikat</a:t>
            </a:r>
            <a:r>
              <a:rPr lang="en-ID" sz="2400" dirty="0"/>
              <a:t> dan </a:t>
            </a:r>
            <a:r>
              <a:rPr lang="en-ID" sz="2400" dirty="0" err="1"/>
              <a:t>dibatasi</a:t>
            </a:r>
            <a:r>
              <a:rPr lang="en-ID" sz="2400" dirty="0"/>
              <a:t>, </a:t>
            </a:r>
            <a:r>
              <a:rPr lang="en-ID" sz="2400" dirty="0" err="1"/>
              <a:t>sifat</a:t>
            </a:r>
            <a:r>
              <a:rPr lang="en-ID" sz="2400" dirty="0"/>
              <a:t> </a:t>
            </a:r>
            <a:r>
              <a:rPr lang="en-ID" sz="2400" dirty="0" err="1"/>
              <a:t>gagasan</a:t>
            </a:r>
            <a:r>
              <a:rPr lang="en-ID" sz="2400" dirty="0"/>
              <a:t> </a:t>
            </a:r>
            <a:r>
              <a:rPr lang="en-ID" sz="2400" dirty="0" err="1"/>
              <a:t>terbuka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diperdebatkan</a:t>
            </a:r>
            <a:r>
              <a:rPr lang="en-ID" sz="2400" dirty="0"/>
              <a:t> </a:t>
            </a:r>
            <a:r>
              <a:rPr lang="en-ID" sz="2400" dirty="0" err="1"/>
              <a:t>khalayak</a:t>
            </a:r>
            <a:r>
              <a:rPr lang="en-ID" sz="2400" dirty="0"/>
              <a:t>, </a:t>
            </a:r>
            <a:r>
              <a:rPr lang="en-ID" sz="2400" dirty="0" err="1"/>
              <a:t>tujuannya</a:t>
            </a:r>
            <a:r>
              <a:rPr lang="en-ID" sz="2400" dirty="0"/>
              <a:t> </a:t>
            </a:r>
            <a:r>
              <a:rPr lang="en-ID" sz="2400" dirty="0" err="1"/>
              <a:t>tegas</a:t>
            </a:r>
            <a:r>
              <a:rPr lang="en-ID" sz="2400" dirty="0"/>
              <a:t>, </a:t>
            </a:r>
            <a:r>
              <a:rPr lang="en-ID" sz="2400" dirty="0" err="1"/>
              <a:t>variatif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spesifik</a:t>
            </a:r>
            <a:r>
              <a:rPr lang="en-ID" sz="2400" dirty="0"/>
              <a:t>, modus </a:t>
            </a:r>
            <a:r>
              <a:rPr lang="en-ID" sz="2400" dirty="0" err="1"/>
              <a:t>penerimaan</a:t>
            </a:r>
            <a:r>
              <a:rPr lang="en-ID" sz="2400" dirty="0"/>
              <a:t> </a:t>
            </a:r>
            <a:r>
              <a:rPr lang="en-ID" sz="2400" dirty="0" err="1"/>
              <a:t>pesan</a:t>
            </a:r>
            <a:r>
              <a:rPr lang="en-ID" sz="2400" dirty="0"/>
              <a:t> </a:t>
            </a:r>
            <a:r>
              <a:rPr lang="en-ID" sz="2400" dirty="0" err="1"/>
              <a:t>sukarela</a:t>
            </a:r>
            <a:r>
              <a:rPr lang="en-ID" sz="2400" dirty="0"/>
              <a:t> dan </a:t>
            </a:r>
            <a:r>
              <a:rPr lang="en-ID" sz="2400" dirty="0" err="1"/>
              <a:t>persuasi</a:t>
            </a:r>
            <a:r>
              <a:rPr lang="en-ID" sz="2400" dirty="0"/>
              <a:t>, modus </a:t>
            </a:r>
            <a:r>
              <a:rPr lang="en-ID" sz="2400" dirty="0" err="1"/>
              <a:t>tindakannya</a:t>
            </a:r>
            <a:r>
              <a:rPr lang="en-ID" sz="2400" dirty="0"/>
              <a:t>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kaidah</a:t>
            </a:r>
            <a:r>
              <a:rPr lang="en-ID" sz="2400" dirty="0"/>
              <a:t> dank ode </a:t>
            </a:r>
            <a:r>
              <a:rPr lang="en-ID" sz="2400" dirty="0" err="1"/>
              <a:t>etiknya</a:t>
            </a:r>
            <a:r>
              <a:rPr lang="en-ID" sz="2400" dirty="0"/>
              <a:t>, </a:t>
            </a:r>
            <a:r>
              <a:rPr lang="en-ID" sz="2400" dirty="0" err="1"/>
              <a:t>sifat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mempertimbangkan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 </a:t>
            </a:r>
            <a:r>
              <a:rPr lang="en-ID" sz="2400" dirty="0" err="1"/>
              <a:t>belah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endParaRPr lang="en-ID" sz="2400" dirty="0"/>
          </a:p>
          <a:p>
            <a:pPr>
              <a:buNone/>
            </a:pPr>
            <a:r>
              <a:rPr lang="en-ID" sz="2400" dirty="0"/>
              <a:t>.</a:t>
            </a:r>
            <a:r>
              <a:rPr lang="en-ID" sz="2400" dirty="0" err="1"/>
              <a:t>untuklebih</a:t>
            </a:r>
            <a:r>
              <a:rPr lang="en-ID" sz="2400" dirty="0"/>
              <a:t> </a:t>
            </a:r>
            <a:r>
              <a:rPr lang="en-ID" sz="2400" dirty="0" err="1"/>
              <a:t>mendalam</a:t>
            </a:r>
            <a:r>
              <a:rPr lang="en-ID" sz="2400" dirty="0"/>
              <a:t> </a:t>
            </a:r>
            <a:r>
              <a:rPr lang="en-ID" sz="2400" dirty="0" err="1"/>
              <a:t>silakan</a:t>
            </a:r>
            <a:r>
              <a:rPr lang="en-ID" sz="2400" dirty="0"/>
              <a:t> bac pada  </a:t>
            </a:r>
            <a:r>
              <a:rPr lang="en-ID" sz="2400" dirty="0" err="1"/>
              <a:t>bab</a:t>
            </a:r>
            <a:r>
              <a:rPr lang="en-ID" sz="2400" dirty="0"/>
              <a:t> 7 </a:t>
            </a:r>
            <a:r>
              <a:rPr lang="en-ID" sz="2400" dirty="0" err="1"/>
              <a:t>buku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( </a:t>
            </a:r>
            <a:r>
              <a:rPr lang="en-ID" sz="2400" dirty="0" err="1"/>
              <a:t>konesp</a:t>
            </a:r>
            <a:r>
              <a:rPr lang="en-ID" sz="2400" dirty="0"/>
              <a:t> </a:t>
            </a:r>
            <a:r>
              <a:rPr lang="en-ID" sz="2400" dirty="0" err="1"/>
              <a:t>tiori</a:t>
            </a:r>
            <a:r>
              <a:rPr lang="en-ID" sz="2400" dirty="0"/>
              <a:t> dan </a:t>
            </a:r>
            <a:r>
              <a:rPr lang="en-ID" sz="2400" dirty="0" err="1"/>
              <a:t>strategi</a:t>
            </a:r>
            <a:r>
              <a:rPr lang="en-ID" sz="2400" dirty="0"/>
              <a:t> ) Prof. </a:t>
            </a:r>
            <a:r>
              <a:rPr lang="en-ID" sz="2400" dirty="0" err="1"/>
              <a:t>Hafid</a:t>
            </a:r>
            <a:r>
              <a:rPr lang="en-ID" sz="2400" dirty="0"/>
              <a:t> </a:t>
            </a:r>
            <a:r>
              <a:rPr lang="en-ID" sz="2400" dirty="0" err="1"/>
              <a:t>Cangara</a:t>
            </a:r>
            <a:r>
              <a:rPr lang="en-ID" sz="2400" dirty="0"/>
              <a:t>, </a:t>
            </a:r>
            <a:r>
              <a:rPr lang="en-ID" sz="2400" dirty="0" err="1"/>
              <a:t>M.Se</a:t>
            </a:r>
            <a:r>
              <a:rPr lang="en-ID" sz="2400" dirty="0"/>
              <a:t>., </a:t>
            </a:r>
            <a:r>
              <a:rPr lang="en-ID" sz="2400" dirty="0" err="1"/>
              <a:t>PhD.ediei</a:t>
            </a:r>
            <a:r>
              <a:rPr lang="en-ID" sz="2400" dirty="0"/>
              <a:t> </a:t>
            </a:r>
            <a:r>
              <a:rPr lang="en-ID" sz="2400" dirty="0" err="1"/>
              <a:t>revisi</a:t>
            </a:r>
            <a:r>
              <a:rPr lang="en-ID" sz="2400"/>
              <a:t> 2016</a:t>
            </a:r>
            <a:endParaRPr lang="en-ID" sz="2400" dirty="0"/>
          </a:p>
          <a:p>
            <a:r>
              <a:rPr lang="en-ID" dirty="0"/>
              <a:t> </a:t>
            </a:r>
          </a:p>
          <a:p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DDF741-9F9A-4E3B-B9A1-E84978A8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5, KAMPANYE POLITIK</a:t>
            </a:r>
          </a:p>
        </p:txBody>
      </p:sp>
    </p:spTree>
    <p:extLst>
      <p:ext uri="{BB962C8B-B14F-4D97-AF65-F5344CB8AC3E}">
        <p14:creationId xmlns:p14="http://schemas.microsoft.com/office/powerpoint/2010/main" val="316792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0B427-7B5C-4B9E-9F16-77E3476BA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D" sz="2400" dirty="0" err="1"/>
              <a:t>Lobi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, </a:t>
            </a:r>
            <a:r>
              <a:rPr lang="en-ID" sz="2400" dirty="0" err="1"/>
              <a:t>istilah</a:t>
            </a:r>
            <a:r>
              <a:rPr lang="en-ID" sz="2400" dirty="0"/>
              <a:t> </a:t>
            </a:r>
            <a:r>
              <a:rPr lang="en-ID" sz="2400" dirty="0" err="1"/>
              <a:t>lobi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 </a:t>
            </a:r>
            <a:r>
              <a:rPr lang="en-ID" sz="2400" dirty="0" err="1"/>
              <a:t>sesungguhnya</a:t>
            </a:r>
            <a:r>
              <a:rPr lang="en-ID" sz="2400" dirty="0"/>
              <a:t> </a:t>
            </a:r>
            <a:r>
              <a:rPr lang="en-ID" sz="2400" dirty="0" err="1"/>
              <a:t>tempat</a:t>
            </a:r>
            <a:r>
              <a:rPr lang="en-ID" sz="2400" dirty="0"/>
              <a:t> para </a:t>
            </a:r>
            <a:r>
              <a:rPr lang="en-ID" sz="2400" dirty="0" err="1"/>
              <a:t>tamu</a:t>
            </a:r>
            <a:r>
              <a:rPr lang="en-ID" sz="2400" dirty="0"/>
              <a:t> </a:t>
            </a:r>
            <a:r>
              <a:rPr lang="en-ID" sz="2400" dirty="0" err="1"/>
              <a:t>menunggu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berbincang-bincang</a:t>
            </a:r>
            <a:r>
              <a:rPr lang="en-ID" sz="2400" dirty="0"/>
              <a:t> di </a:t>
            </a:r>
            <a:r>
              <a:rPr lang="en-ID" sz="2400" dirty="0" err="1"/>
              <a:t>hitel</a:t>
            </a:r>
            <a:r>
              <a:rPr lang="en-ID" sz="2400" dirty="0"/>
              <a:t>, </a:t>
            </a:r>
            <a:r>
              <a:rPr lang="en-ID" sz="2400" dirty="0" err="1"/>
              <a:t>karena</a:t>
            </a:r>
            <a:r>
              <a:rPr lang="en-ID" sz="2400" dirty="0"/>
              <a:t> yang </a:t>
            </a:r>
            <a:r>
              <a:rPr lang="en-ID" sz="2400" dirty="0" err="1"/>
              <a:t>hadir</a:t>
            </a:r>
            <a:r>
              <a:rPr lang="en-ID" sz="2400" dirty="0"/>
              <a:t> para </a:t>
            </a:r>
            <a:r>
              <a:rPr lang="en-ID" sz="2400" dirty="0" err="1"/>
              <a:t>politikus</a:t>
            </a:r>
            <a:r>
              <a:rPr lang="en-ID" sz="2400" dirty="0"/>
              <a:t> yang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pembicaraan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(</a:t>
            </a:r>
            <a:r>
              <a:rPr lang="en-ID" sz="2400" i="1" dirty="0"/>
              <a:t>political lobbying)</a:t>
            </a:r>
            <a:r>
              <a:rPr lang="en-ID" sz="2400" dirty="0"/>
              <a:t> </a:t>
            </a:r>
            <a:r>
              <a:rPr lang="en-ID" sz="2400" dirty="0" err="1"/>
              <a:t>terjadi</a:t>
            </a:r>
            <a:r>
              <a:rPr lang="en-ID" sz="2400" dirty="0"/>
              <a:t> dialog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tatap</a:t>
            </a:r>
            <a:r>
              <a:rPr lang="en-ID" sz="2400" dirty="0"/>
              <a:t> </a:t>
            </a:r>
            <a:r>
              <a:rPr lang="en-ID" sz="2400" dirty="0" err="1"/>
              <a:t>muka</a:t>
            </a:r>
            <a:r>
              <a:rPr lang="en-ID" sz="2400" dirty="0"/>
              <a:t> (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antarpersonal</a:t>
            </a:r>
            <a:r>
              <a:rPr lang="en-ID" sz="2400" dirty="0"/>
              <a:t>) </a:t>
            </a:r>
            <a:r>
              <a:rPr lang="en-ID" sz="2400" dirty="0" err="1"/>
              <a:t>secara</a:t>
            </a:r>
            <a:r>
              <a:rPr lang="en-ID" sz="2400" dirty="0"/>
              <a:t> informal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. </a:t>
            </a:r>
          </a:p>
          <a:p>
            <a:pPr>
              <a:buNone/>
            </a:pPr>
            <a:r>
              <a:rPr lang="en-ID" sz="2400" dirty="0"/>
              <a:t>Karena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lobi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kesepahaman</a:t>
            </a:r>
            <a:r>
              <a:rPr lang="en-ID" sz="2400" dirty="0"/>
              <a:t> dan </a:t>
            </a:r>
            <a:r>
              <a:rPr lang="en-ID" sz="2400" dirty="0" err="1"/>
              <a:t>kesepakatan</a:t>
            </a:r>
            <a:r>
              <a:rPr lang="en-ID" sz="2400" dirty="0"/>
              <a:t> </a:t>
            </a:r>
            <a:r>
              <a:rPr lang="en-ID" sz="2400" dirty="0" err="1"/>
              <a:t>bersama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diperkuat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pembicaraan</a:t>
            </a:r>
            <a:r>
              <a:rPr lang="en-ID" sz="2400" dirty="0"/>
              <a:t> formal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rapat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siding </a:t>
            </a:r>
            <a:r>
              <a:rPr lang="en-ID" sz="2400" dirty="0" err="1"/>
              <a:t>politik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keputusan</a:t>
            </a:r>
            <a:r>
              <a:rPr lang="en-ID" sz="2400" dirty="0"/>
              <a:t> dan </a:t>
            </a:r>
            <a:r>
              <a:rPr lang="en-ID" sz="2400" dirty="0" err="1"/>
              <a:t>sikap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 </a:t>
            </a:r>
          </a:p>
          <a:p>
            <a:pPr>
              <a:buNone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lobi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</a:t>
            </a:r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pribadi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politikus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berpengaruh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komptensinya</a:t>
            </a:r>
            <a:r>
              <a:rPr lang="en-ID" sz="2400" dirty="0"/>
              <a:t>, </a:t>
            </a:r>
            <a:r>
              <a:rPr lang="en-ID" sz="2400" dirty="0" err="1"/>
              <a:t>penguasaan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dan charisma. </a:t>
            </a:r>
          </a:p>
          <a:p>
            <a:pPr>
              <a:buNone/>
            </a:pPr>
            <a:r>
              <a:rPr lang="en-ID" sz="2400" dirty="0" err="1"/>
              <a:t>Lobi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gelanggang</a:t>
            </a:r>
            <a:r>
              <a:rPr lang="en-ID" sz="2400" dirty="0"/>
              <a:t> </a:t>
            </a:r>
            <a:r>
              <a:rPr lang="en-ID" sz="2400" dirty="0" err="1"/>
              <a:t>terpenting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pembicaraan</a:t>
            </a:r>
            <a:r>
              <a:rPr lang="en-ID" sz="2400" dirty="0"/>
              <a:t> para </a:t>
            </a:r>
            <a:r>
              <a:rPr lang="en-ID" sz="2400" dirty="0" err="1"/>
              <a:t>politikus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kader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kekuasaan</a:t>
            </a:r>
            <a:r>
              <a:rPr lang="en-ID" sz="2400" dirty="0"/>
              <a:t>, </a:t>
            </a:r>
            <a:r>
              <a:rPr lang="en-ID" sz="2400" dirty="0" err="1"/>
              <a:t>pengaruh</a:t>
            </a:r>
            <a:r>
              <a:rPr lang="en-ID" sz="2400" dirty="0"/>
              <a:t>, </a:t>
            </a:r>
            <a:r>
              <a:rPr lang="en-ID" sz="2400" dirty="0" err="1"/>
              <a:t>otoritas</a:t>
            </a:r>
            <a:r>
              <a:rPr lang="en-ID" sz="2400" dirty="0"/>
              <a:t>, </a:t>
            </a:r>
            <a:r>
              <a:rPr lang="en-ID" sz="2400" dirty="0" err="1"/>
              <a:t>konflik</a:t>
            </a:r>
            <a:r>
              <a:rPr lang="en-ID" sz="2400" dirty="0"/>
              <a:t> dan consensus.</a:t>
            </a:r>
          </a:p>
          <a:p>
            <a:r>
              <a:rPr lang="en-ID" dirty="0"/>
              <a:t> </a:t>
            </a:r>
          </a:p>
          <a:p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CEDDE2-3082-474E-A0DF-AF6C02EE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6. LOBI POLITIK</a:t>
            </a:r>
          </a:p>
        </p:txBody>
      </p:sp>
    </p:spTree>
    <p:extLst>
      <p:ext uri="{BB962C8B-B14F-4D97-AF65-F5344CB8AC3E}">
        <p14:creationId xmlns:p14="http://schemas.microsoft.com/office/powerpoint/2010/main" val="159581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7CE7D-53F4-4AC2-992A-F0B6A19F6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D" sz="3600" dirty="0" err="1"/>
              <a:t>Lewat</a:t>
            </a:r>
            <a:r>
              <a:rPr lang="en-ID" sz="3600" dirty="0"/>
              <a:t> Media Massa, </a:t>
            </a:r>
            <a:r>
              <a:rPr lang="en-ID" sz="3600" dirty="0" err="1"/>
              <a:t>menurut</a:t>
            </a:r>
            <a:r>
              <a:rPr lang="en-ID" sz="3600" dirty="0"/>
              <a:t> </a:t>
            </a:r>
            <a:r>
              <a:rPr lang="en-ID" sz="3600" dirty="0" err="1"/>
              <a:t>MacLuhan</a:t>
            </a:r>
            <a:r>
              <a:rPr lang="en-ID" sz="3600" dirty="0"/>
              <a:t> </a:t>
            </a: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perluasan</a:t>
            </a:r>
            <a:r>
              <a:rPr lang="en-ID" sz="3600" dirty="0"/>
              <a:t> </a:t>
            </a:r>
            <a:r>
              <a:rPr lang="en-ID" sz="3600" dirty="0" err="1"/>
              <a:t>panca</a:t>
            </a:r>
            <a:r>
              <a:rPr lang="en-ID" sz="3600" dirty="0"/>
              <a:t> </a:t>
            </a:r>
            <a:r>
              <a:rPr lang="en-ID" sz="3600" dirty="0" err="1"/>
              <a:t>indra</a:t>
            </a:r>
            <a:r>
              <a:rPr lang="en-ID" sz="3600" dirty="0"/>
              <a:t> </a:t>
            </a:r>
            <a:r>
              <a:rPr lang="en-ID" sz="3600" dirty="0" err="1"/>
              <a:t>manusia</a:t>
            </a:r>
            <a:r>
              <a:rPr lang="en-ID" sz="3600" dirty="0"/>
              <a:t> (</a:t>
            </a:r>
            <a:r>
              <a:rPr lang="en-ID" sz="3600" i="1" dirty="0"/>
              <a:t>sense </a:t>
            </a:r>
            <a:r>
              <a:rPr lang="en-ID" sz="3600" i="1" dirty="0" err="1"/>
              <a:t>extention</a:t>
            </a:r>
            <a:r>
              <a:rPr lang="en-ID" sz="3600" i="1" dirty="0"/>
              <a:t> theory</a:t>
            </a:r>
            <a:r>
              <a:rPr lang="en-ID" sz="3600" dirty="0"/>
              <a:t>) dan </a:t>
            </a:r>
            <a:r>
              <a:rPr lang="en-ID" sz="3600" dirty="0" err="1"/>
              <a:t>sebagai</a:t>
            </a:r>
            <a:r>
              <a:rPr lang="en-ID" sz="3600" dirty="0"/>
              <a:t> media </a:t>
            </a:r>
            <a:r>
              <a:rPr lang="en-ID" sz="3600" dirty="0" err="1"/>
              <a:t>pesan</a:t>
            </a:r>
            <a:r>
              <a:rPr lang="en-ID" sz="3600" dirty="0"/>
              <a:t> (</a:t>
            </a:r>
            <a:r>
              <a:rPr lang="en-ID" sz="3600" i="1" dirty="0"/>
              <a:t>the medium in the message</a:t>
            </a:r>
            <a:r>
              <a:rPr lang="en-ID" sz="3600" dirty="0"/>
              <a:t>)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hal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pesan</a:t>
            </a:r>
            <a:r>
              <a:rPr lang="en-ID" sz="3600" dirty="0"/>
              <a:t> </a:t>
            </a:r>
            <a:r>
              <a:rPr lang="en-ID" sz="3600" dirty="0" err="1"/>
              <a:t>politik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mendapatkan</a:t>
            </a:r>
            <a:r>
              <a:rPr lang="en-ID" sz="3600" dirty="0"/>
              <a:t> </a:t>
            </a:r>
            <a:r>
              <a:rPr lang="en-ID" sz="3600" dirty="0" err="1"/>
              <a:t>pengaruh</a:t>
            </a:r>
            <a:r>
              <a:rPr lang="en-ID" sz="3600" dirty="0"/>
              <a:t>, </a:t>
            </a:r>
          </a:p>
          <a:p>
            <a:pPr>
              <a:buNone/>
            </a:pPr>
            <a:r>
              <a:rPr lang="en-ID" sz="3600" dirty="0" err="1"/>
              <a:t>kekuasaan-otoriras</a:t>
            </a:r>
            <a:r>
              <a:rPr lang="en-ID" sz="3600" dirty="0"/>
              <a:t>, </a:t>
            </a:r>
            <a:r>
              <a:rPr lang="en-ID" sz="3600" dirty="0" err="1"/>
              <a:t>membetuk</a:t>
            </a:r>
            <a:r>
              <a:rPr lang="en-ID" sz="3600" dirty="0"/>
              <a:t> dan </a:t>
            </a:r>
            <a:r>
              <a:rPr lang="en-ID" sz="3600" dirty="0" err="1"/>
              <a:t>merubah</a:t>
            </a:r>
            <a:r>
              <a:rPr lang="en-ID" sz="3600" dirty="0"/>
              <a:t> </a:t>
            </a:r>
            <a:r>
              <a:rPr lang="en-ID" sz="3600" dirty="0" err="1"/>
              <a:t>opini</a:t>
            </a:r>
            <a:r>
              <a:rPr lang="en-ID" sz="3600" dirty="0"/>
              <a:t> public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dukungan</a:t>
            </a:r>
            <a:r>
              <a:rPr lang="en-ID" sz="3600" dirty="0"/>
              <a:t> </a:t>
            </a:r>
            <a:r>
              <a:rPr lang="en-ID" sz="3600" dirty="0" err="1"/>
              <a:t>serta</a:t>
            </a:r>
            <a:r>
              <a:rPr lang="en-ID" sz="3600" dirty="0"/>
              <a:t> </a:t>
            </a:r>
            <a:r>
              <a:rPr lang="en-ID" sz="3600" dirty="0" err="1"/>
              <a:t>citra</a:t>
            </a:r>
            <a:r>
              <a:rPr lang="en-ID" sz="3600" dirty="0"/>
              <a:t> </a:t>
            </a:r>
            <a:r>
              <a:rPr lang="en-ID" sz="3600" dirty="0" err="1"/>
              <a:t>politik</a:t>
            </a:r>
            <a:r>
              <a:rPr lang="en-ID" sz="3600" dirty="0"/>
              <a:t>,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khalayak</a:t>
            </a:r>
            <a:r>
              <a:rPr lang="en-ID" sz="3600" dirty="0"/>
              <a:t> yang 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luas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yang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bisa</a:t>
            </a:r>
            <a:r>
              <a:rPr lang="en-ID" sz="3600" dirty="0"/>
              <a:t> </a:t>
            </a:r>
            <a:r>
              <a:rPr lang="en-ID" sz="3600" dirty="0" err="1"/>
              <a:t>terjangkau</a:t>
            </a:r>
            <a:r>
              <a:rPr lang="en-ID" sz="3600" dirty="0"/>
              <a:t> oleh </a:t>
            </a:r>
            <a:r>
              <a:rPr lang="en-ID" sz="3600" dirty="0" err="1"/>
              <a:t>bentuk</a:t>
            </a:r>
            <a:r>
              <a:rPr lang="en-ID" sz="3600" dirty="0"/>
              <a:t> </a:t>
            </a:r>
            <a:r>
              <a:rPr lang="en-ID" sz="3600" dirty="0" err="1"/>
              <a:t>komunikasi</a:t>
            </a:r>
            <a:r>
              <a:rPr lang="en-ID" sz="3600" dirty="0"/>
              <a:t> yang lain.</a:t>
            </a:r>
          </a:p>
          <a:p>
            <a:endParaRPr lang="en-ID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04A6D8-887A-4D21-ABA4-F50D6A00A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7. LEWAT MEDIA MASSA</a:t>
            </a:r>
          </a:p>
        </p:txBody>
      </p:sp>
    </p:spTree>
    <p:extLst>
      <p:ext uri="{BB962C8B-B14F-4D97-AF65-F5344CB8AC3E}">
        <p14:creationId xmlns:p14="http://schemas.microsoft.com/office/powerpoint/2010/main" val="2704384626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774A73-0280-47B7-9E46-5069D222080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337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Get Started with 3D</vt:lpstr>
      <vt:lpstr>Bentuk-Bentuk Komunikasi Politik </vt:lpstr>
      <vt:lpstr>1. REKTORIKA</vt:lpstr>
      <vt:lpstr>2. AGITASI POLITIK</vt:lpstr>
      <vt:lpstr>3. PROPAGANDA</vt:lpstr>
      <vt:lpstr>4. Public Relations (PR)</vt:lpstr>
      <vt:lpstr>5, KAMPANYE POLITIK</vt:lpstr>
      <vt:lpstr>6. LOBI POLITIK</vt:lpstr>
      <vt:lpstr>7. LEWAT MEDIA 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2020-04-07T14:34:24Z</dcterms:created>
  <dcterms:modified xsi:type="dcterms:W3CDTF">2020-04-07T15:11:27Z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