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D3DC40-4506-489B-B7D6-04755404B447}" type="datetimeFigureOut">
              <a:rPr lang="id-ID" smtClean="0"/>
              <a:t>01/10/2020</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25166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3DC40-4506-489B-B7D6-04755404B447}" type="datetimeFigureOut">
              <a:rPr lang="id-ID" smtClean="0"/>
              <a:t>01/10/2020</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319865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3DC40-4506-489B-B7D6-04755404B447}" type="datetimeFigureOut">
              <a:rPr lang="id-ID" smtClean="0"/>
              <a:t>01/10/2020</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07C6CE-784C-49C1-91F1-6520172D9860}" type="slidenum">
              <a:rPr lang="id-ID" smtClean="0"/>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942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9D3DC40-4506-489B-B7D6-04755404B447}" type="datetimeFigureOut">
              <a:rPr lang="id-ID" smtClean="0"/>
              <a:t>01/10/2020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959187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9D3DC40-4506-489B-B7D6-04755404B447}" type="datetimeFigureOut">
              <a:rPr lang="id-ID" smtClean="0"/>
              <a:t>01/10/2020</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7C6CE-784C-49C1-91F1-6520172D9860}" type="slidenum">
              <a:rPr lang="id-ID" smtClean="0"/>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1239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9D3DC40-4506-489B-B7D6-04755404B447}" type="datetimeFigureOut">
              <a:rPr lang="id-ID" smtClean="0"/>
              <a:t>01/10/2020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346828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3DC40-4506-489B-B7D6-04755404B447}" type="datetimeFigureOut">
              <a:rPr lang="id-ID" smtClean="0"/>
              <a:t>01/10/2020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174068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3DC40-4506-489B-B7D6-04755404B447}" type="datetimeFigureOut">
              <a:rPr lang="id-ID" smtClean="0"/>
              <a:t>01/10/2020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418584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3DC40-4506-489B-B7D6-04755404B447}" type="datetimeFigureOut">
              <a:rPr lang="id-ID" smtClean="0"/>
              <a:t>01/10/2020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403647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3DC40-4506-489B-B7D6-04755404B447}" type="datetimeFigureOut">
              <a:rPr lang="id-ID" smtClean="0"/>
              <a:t>01/10/2020</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268615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D3DC40-4506-489B-B7D6-04755404B447}" type="datetimeFigureOut">
              <a:rPr lang="id-ID" smtClean="0"/>
              <a:t>01/10/2020</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276492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D3DC40-4506-489B-B7D6-04755404B447}" type="datetimeFigureOut">
              <a:rPr lang="id-ID" smtClean="0"/>
              <a:t>01/10/2020</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247946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D3DC40-4506-489B-B7D6-04755404B447}" type="datetimeFigureOut">
              <a:rPr lang="id-ID" smtClean="0"/>
              <a:t>01/10/2020</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15376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3DC40-4506-489B-B7D6-04755404B447}" type="datetimeFigureOut">
              <a:rPr lang="id-ID" smtClean="0"/>
              <a:t>01/10/2020</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265000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D3DC40-4506-489B-B7D6-04755404B447}" type="datetimeFigureOut">
              <a:rPr lang="id-ID" smtClean="0"/>
              <a:t>01/10/2020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407200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D3DC40-4506-489B-B7D6-04755404B447}" type="datetimeFigureOut">
              <a:rPr lang="id-ID" smtClean="0"/>
              <a:t>01/10/2020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7C6CE-784C-49C1-91F1-6520172D9860}" type="slidenum">
              <a:rPr lang="id-ID" smtClean="0"/>
              <a:t>‹#›</a:t>
            </a:fld>
            <a:endParaRPr lang="id-ID"/>
          </a:p>
        </p:txBody>
      </p:sp>
    </p:spTree>
    <p:extLst>
      <p:ext uri="{BB962C8B-B14F-4D97-AF65-F5344CB8AC3E}">
        <p14:creationId xmlns:p14="http://schemas.microsoft.com/office/powerpoint/2010/main" val="150607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D3DC40-4506-489B-B7D6-04755404B447}" type="datetimeFigureOut">
              <a:rPr lang="id-ID" smtClean="0"/>
              <a:t>01/10/2020</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107C6CE-784C-49C1-91F1-6520172D9860}" type="slidenum">
              <a:rPr lang="id-ID" smtClean="0"/>
              <a:t>‹#›</a:t>
            </a:fld>
            <a:endParaRPr lang="id-ID"/>
          </a:p>
        </p:txBody>
      </p:sp>
    </p:spTree>
    <p:extLst>
      <p:ext uri="{BB962C8B-B14F-4D97-AF65-F5344CB8AC3E}">
        <p14:creationId xmlns:p14="http://schemas.microsoft.com/office/powerpoint/2010/main" val="2739945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08B2-AC1E-4AA4-8087-ACD0FE08FF58}"/>
              </a:ext>
            </a:extLst>
          </p:cNvPr>
          <p:cNvSpPr>
            <a:spLocks noGrp="1"/>
          </p:cNvSpPr>
          <p:nvPr>
            <p:ph type="ctrTitle"/>
          </p:nvPr>
        </p:nvSpPr>
        <p:spPr>
          <a:xfrm>
            <a:off x="1855304" y="417443"/>
            <a:ext cx="9144000" cy="1285461"/>
          </a:xfrm>
        </p:spPr>
        <p:txBody>
          <a:bodyPr>
            <a:noAutofit/>
          </a:bodyPr>
          <a:lstStyle/>
          <a:p>
            <a:pPr algn="ctr"/>
            <a:r>
              <a:rPr lang="id-ID" sz="2800" b="1" dirty="0">
                <a:latin typeface="Times New Roman" panose="02020603050405020304" pitchFamily="18" charset="0"/>
                <a:cs typeface="Times New Roman" panose="02020603050405020304" pitchFamily="18" charset="0"/>
              </a:rPr>
              <a:t>PERMODELAN </a:t>
            </a:r>
            <a:r>
              <a:rPr lang="id-ID" sz="2800" b="1" dirty="0" smtClean="0">
                <a:latin typeface="Times New Roman" panose="02020603050405020304" pitchFamily="18" charset="0"/>
                <a:cs typeface="Times New Roman" panose="02020603050405020304" pitchFamily="18" charset="0"/>
              </a:rPr>
              <a:t>HIDROLIKA</a:t>
            </a:r>
            <a:r>
              <a:rPr lang="id-ID" sz="2800" dirty="0">
                <a:latin typeface="Times New Roman" panose="02020603050405020304" pitchFamily="18" charset="0"/>
                <a:cs typeface="Times New Roman" panose="02020603050405020304" pitchFamily="18" charset="0"/>
              </a:rPr>
              <a:t/>
            </a:r>
            <a:br>
              <a:rPr lang="id-ID" sz="2800" dirty="0">
                <a:latin typeface="Times New Roman" panose="02020603050405020304" pitchFamily="18" charset="0"/>
                <a:cs typeface="Times New Roman" panose="02020603050405020304" pitchFamily="18" charset="0"/>
              </a:rPr>
            </a:br>
            <a:r>
              <a:rPr lang="id-ID" sz="2800" b="1" dirty="0">
                <a:latin typeface="Times New Roman" panose="02020603050405020304" pitchFamily="18" charset="0"/>
                <a:cs typeface="Times New Roman" panose="02020603050405020304" pitchFamily="18" charset="0"/>
              </a:rPr>
              <a:t>BELOKAN SUNGAI DENGAN MODEL TERSKALA</a:t>
            </a:r>
          </a:p>
        </p:txBody>
      </p:sp>
      <p:sp>
        <p:nvSpPr>
          <p:cNvPr id="3" name="Subtitle 2">
            <a:extLst>
              <a:ext uri="{FF2B5EF4-FFF2-40B4-BE49-F238E27FC236}">
                <a16:creationId xmlns:a16="http://schemas.microsoft.com/office/drawing/2014/main" id="{072D1B11-8056-4932-859B-BA37883AF1C8}"/>
              </a:ext>
            </a:extLst>
          </p:cNvPr>
          <p:cNvSpPr>
            <a:spLocks noGrp="1"/>
          </p:cNvSpPr>
          <p:nvPr>
            <p:ph type="subTitle" idx="1"/>
          </p:nvPr>
        </p:nvSpPr>
        <p:spPr>
          <a:xfrm>
            <a:off x="3364537" y="4067661"/>
            <a:ext cx="5227793" cy="1013792"/>
          </a:xfrm>
        </p:spPr>
        <p:txBody>
          <a:bodyPr>
            <a:normAutofit/>
          </a:bodyPr>
          <a:lstStyle/>
          <a:p>
            <a:pPr algn="ctr"/>
            <a:r>
              <a:rPr lang="en-US" dirty="0" err="1" smtClean="0">
                <a:solidFill>
                  <a:schemeClr val="tx1"/>
                </a:solidFill>
                <a:latin typeface="Times New Roman" panose="02020603050405020304" pitchFamily="18" charset="0"/>
                <a:cs typeface="Times New Roman" panose="02020603050405020304" pitchFamily="18" charset="0"/>
              </a:rPr>
              <a:t>Dosen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Pengampu</a:t>
            </a:r>
            <a:r>
              <a:rPr lang="en-US" dirty="0" smtClean="0">
                <a:solidFill>
                  <a:schemeClr val="tx1"/>
                </a:solidFill>
                <a:latin typeface="Times New Roman" panose="02020603050405020304" pitchFamily="18" charset="0"/>
                <a:cs typeface="Times New Roman" panose="02020603050405020304" pitchFamily="18" charset="0"/>
              </a:rPr>
              <a:t>:</a:t>
            </a:r>
          </a:p>
          <a:p>
            <a:pPr algn="ctr"/>
            <a:r>
              <a:rPr lang="en-US" b="1" dirty="0" smtClean="0">
                <a:solidFill>
                  <a:schemeClr val="tx1"/>
                </a:solidFill>
                <a:latin typeface="Times New Roman" panose="02020603050405020304" pitchFamily="18" charset="0"/>
                <a:cs typeface="Times New Roman" panose="02020603050405020304" pitchFamily="18" charset="0"/>
              </a:rPr>
              <a:t>Dr. Ir. </a:t>
            </a:r>
            <a:r>
              <a:rPr lang="en-US" b="1" dirty="0" err="1" smtClean="0">
                <a:solidFill>
                  <a:schemeClr val="tx1"/>
                </a:solidFill>
                <a:latin typeface="Times New Roman" panose="02020603050405020304" pitchFamily="18" charset="0"/>
                <a:cs typeface="Times New Roman" panose="02020603050405020304" pitchFamily="18" charset="0"/>
              </a:rPr>
              <a:t>Achmad</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Syarifudin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M.Sc</a:t>
            </a:r>
            <a:r>
              <a:rPr lang="en-US" b="1" dirty="0" smtClean="0">
                <a:solidFill>
                  <a:schemeClr val="tx1"/>
                </a:solidFill>
                <a:latin typeface="Times New Roman" panose="02020603050405020304" pitchFamily="18" charset="0"/>
                <a:cs typeface="Times New Roman" panose="02020603050405020304" pitchFamily="18" charset="0"/>
              </a:rPr>
              <a:t>, PU-SDA, IA </a:t>
            </a:r>
            <a:r>
              <a:rPr lang="en-US" b="1" dirty="0" err="1" smtClean="0">
                <a:solidFill>
                  <a:schemeClr val="tx1"/>
                </a:solidFill>
                <a:latin typeface="Times New Roman" panose="02020603050405020304" pitchFamily="18" charset="0"/>
                <a:cs typeface="Times New Roman" panose="02020603050405020304" pitchFamily="18" charset="0"/>
              </a:rPr>
              <a:t>Eng</a:t>
            </a:r>
            <a:r>
              <a:rPr lang="id-ID" b="1" dirty="0">
                <a:solidFill>
                  <a:schemeClr val="tx1"/>
                </a:solidFill>
              </a:rPr>
              <a:t>	</a:t>
            </a:r>
          </a:p>
        </p:txBody>
      </p:sp>
      <p:sp>
        <p:nvSpPr>
          <p:cNvPr id="4" name="TextBox 3"/>
          <p:cNvSpPr txBox="1"/>
          <p:nvPr/>
        </p:nvSpPr>
        <p:spPr>
          <a:xfrm>
            <a:off x="1442546" y="6276283"/>
            <a:ext cx="3515706" cy="307777"/>
          </a:xfrm>
          <a:prstGeom prst="rect">
            <a:avLst/>
          </a:prstGeom>
          <a:noFill/>
        </p:spPr>
        <p:txBody>
          <a:bodyPr wrap="none" rtlCol="0">
            <a:spAutoFit/>
          </a:bodyPr>
          <a:lstStyle/>
          <a:p>
            <a:r>
              <a:rPr lang="en-US" sz="1400" dirty="0" err="1" smtClean="0"/>
              <a:t>Sumber</a:t>
            </a:r>
            <a:r>
              <a:rPr lang="en-US" sz="1400" dirty="0" smtClean="0"/>
              <a:t>: </a:t>
            </a:r>
            <a:r>
              <a:rPr lang="en-US" sz="1400" dirty="0" err="1" smtClean="0"/>
              <a:t>Bagus</a:t>
            </a:r>
            <a:r>
              <a:rPr lang="en-US" sz="1400" dirty="0" smtClean="0"/>
              <a:t> </a:t>
            </a:r>
            <a:r>
              <a:rPr lang="en-US" sz="1400" dirty="0" err="1" smtClean="0"/>
              <a:t>Kusumajaya</a:t>
            </a:r>
            <a:r>
              <a:rPr lang="en-US" sz="1400" dirty="0" smtClean="0"/>
              <a:t> et al, 2020</a:t>
            </a:r>
            <a:endParaRPr lang="en-US" sz="1400" dirty="0"/>
          </a:p>
        </p:txBody>
      </p:sp>
      <p:pic>
        <p:nvPicPr>
          <p:cNvPr id="5" name="Picture 4"/>
          <p:cNvPicPr>
            <a:picLocks noChangeAspect="1"/>
          </p:cNvPicPr>
          <p:nvPr/>
        </p:nvPicPr>
        <p:blipFill>
          <a:blip r:embed="rId2"/>
          <a:stretch>
            <a:fillRect/>
          </a:stretch>
        </p:blipFill>
        <p:spPr>
          <a:xfrm>
            <a:off x="4673776" y="2425253"/>
            <a:ext cx="2609314" cy="944962"/>
          </a:xfrm>
          <a:prstGeom prst="rect">
            <a:avLst/>
          </a:prstGeom>
        </p:spPr>
      </p:pic>
    </p:spTree>
    <p:extLst>
      <p:ext uri="{BB962C8B-B14F-4D97-AF65-F5344CB8AC3E}">
        <p14:creationId xmlns:p14="http://schemas.microsoft.com/office/powerpoint/2010/main" val="3552736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584353"/>
            <a:ext cx="8911687" cy="820377"/>
          </a:xfrm>
        </p:spPr>
        <p:txBody>
          <a:bodyPr/>
          <a:lstStyle/>
          <a:p>
            <a:pPr algn="ctr"/>
            <a:r>
              <a:rPr lang="id-ID" dirty="0">
                <a:latin typeface="Times New Roman" panose="02020603050405020304" pitchFamily="18" charset="0"/>
                <a:cs typeface="Times New Roman" panose="02020603050405020304" pitchFamily="18" charset="0"/>
              </a:rPr>
              <a:t>KLASIFIKASI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404729"/>
            <a:ext cx="8911687" cy="5049080"/>
          </a:xfrm>
        </p:spPr>
        <p:txBody>
          <a:bodyPr>
            <a:noAutofit/>
          </a:bodyPr>
          <a:lstStyle/>
          <a:p>
            <a:pPr marL="0" lvl="0" indent="0">
              <a:buNone/>
            </a:pPr>
            <a:r>
              <a:rPr lang="id-ID" b="1" u="sng" dirty="0">
                <a:solidFill>
                  <a:schemeClr val="tx1"/>
                </a:solidFill>
                <a:latin typeface="Times New Roman" panose="02020603050405020304" pitchFamily="18" charset="0"/>
                <a:cs typeface="Times New Roman" panose="02020603050405020304" pitchFamily="18" charset="0"/>
              </a:rPr>
              <a:t>Berdasarkan sumber airnya</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Sungai hujan, yaitu jenis sungai yang airnya yang berasal dari air hujan.</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Sungai gletser, yaitu salah satu jenis sungai yang airnya berasal dari suatu pencairan es.</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Sungai campuran, yaitu salah satu jenis sungai yang airnya berasal dari suatu pencairan es (Gletser), air hujan, dan dari sumber mata air.</a:t>
            </a:r>
          </a:p>
          <a:p>
            <a:pPr marL="0" lvl="0" indent="0">
              <a:buNone/>
            </a:pPr>
            <a:r>
              <a:rPr lang="id-ID" b="1" u="sng" dirty="0">
                <a:solidFill>
                  <a:schemeClr val="tx1"/>
                </a:solidFill>
                <a:latin typeface="Times New Roman" panose="02020603050405020304" pitchFamily="18" charset="0"/>
                <a:cs typeface="Times New Roman" panose="02020603050405020304" pitchFamily="18" charset="0"/>
              </a:rPr>
              <a:t>Berdasarkan debit airnya</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Sungai permanen, yaitu salah satu jenis sungai yang debit airnya sepanjang tahun relative tetap.</a:t>
            </a:r>
          </a:p>
          <a:p>
            <a:pPr>
              <a:buClr>
                <a:schemeClr val="tx1"/>
              </a:buClr>
              <a:buFont typeface="+mj-lt"/>
              <a:buAutoNum type="alphaLcParenR"/>
            </a:pPr>
            <a:r>
              <a:rPr lang="id-ID" sz="1800" dirty="0">
                <a:solidFill>
                  <a:schemeClr val="tx1"/>
                </a:solidFill>
                <a:latin typeface="Times New Roman" panose="02020603050405020304" pitchFamily="18" charset="0"/>
                <a:cs typeface="Times New Roman" panose="02020603050405020304" pitchFamily="18" charset="0"/>
              </a:rPr>
              <a:t>Sungai periodic, yaitu salah satu jenis sungai yang pada waktu musim hujan airnya lebih banyak, sedangkan pada musim kemarau airnya sangat sedikit.</a:t>
            </a:r>
          </a:p>
          <a:p>
            <a:pPr>
              <a:buClr>
                <a:schemeClr val="tx1"/>
              </a:buClr>
              <a:buFont typeface="+mj-lt"/>
              <a:buAutoNum type="alphaLcParenR"/>
            </a:pPr>
            <a:r>
              <a:rPr lang="id-ID" sz="1800" dirty="0">
                <a:solidFill>
                  <a:schemeClr val="tx1"/>
                </a:solidFill>
                <a:latin typeface="Times New Roman" panose="02020603050405020304" pitchFamily="18" charset="0"/>
                <a:cs typeface="Times New Roman" panose="02020603050405020304" pitchFamily="18" charset="0"/>
              </a:rPr>
              <a:t>Sungai episodic, yaitu salah satu jenis sungai yang pada musim kemarau airnya akan kering dan pada musim hujan airnya banyak.</a:t>
            </a:r>
          </a:p>
          <a:p>
            <a:pPr>
              <a:buClr>
                <a:schemeClr val="tx1"/>
              </a:buClr>
              <a:buFont typeface="+mj-lt"/>
              <a:buAutoNum type="alphaLcParenR"/>
            </a:pPr>
            <a:r>
              <a:rPr lang="id-ID" sz="1800" dirty="0">
                <a:solidFill>
                  <a:schemeClr val="tx1"/>
                </a:solidFill>
                <a:latin typeface="Times New Roman" panose="02020603050405020304" pitchFamily="18" charset="0"/>
                <a:cs typeface="Times New Roman" panose="02020603050405020304" pitchFamily="18" charset="0"/>
              </a:rPr>
              <a:t>Sungai ephermal, yaitu jenis sungai yang ada airnya hanya pada saat musim hujan turun.</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5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404191"/>
            <a:ext cx="8911687" cy="820377"/>
          </a:xfrm>
        </p:spPr>
        <p:txBody>
          <a:bodyPr/>
          <a:lstStyle/>
          <a:p>
            <a:pPr algn="ctr"/>
            <a:r>
              <a:rPr lang="id-ID" dirty="0">
                <a:latin typeface="Times New Roman" panose="02020603050405020304" pitchFamily="18" charset="0"/>
                <a:cs typeface="Times New Roman" panose="02020603050405020304" pitchFamily="18" charset="0"/>
              </a:rPr>
              <a:t>KLASIFIKASI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224568"/>
            <a:ext cx="8911687" cy="5049080"/>
          </a:xfrm>
        </p:spPr>
        <p:txBody>
          <a:bodyPr>
            <a:noAutofit/>
          </a:bodyPr>
          <a:lstStyle/>
          <a:p>
            <a:pPr marL="0" lvl="0" indent="0">
              <a:buNone/>
            </a:pPr>
            <a:r>
              <a:rPr lang="id-ID" b="1" u="sng" dirty="0">
                <a:solidFill>
                  <a:schemeClr val="tx1"/>
                </a:solidFill>
                <a:latin typeface="Times New Roman" panose="02020603050405020304" pitchFamily="18" charset="0"/>
                <a:cs typeface="Times New Roman" panose="02020603050405020304" pitchFamily="18" charset="0"/>
              </a:rPr>
              <a:t>Berdasarkan struktur geologinya</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Sungai anteseden, yaitu salah satu jenis sungai yang tetap mempertahankan sebuah arah aliran airnya meskipun ada struktur geologinya (batuan) yang melintang.</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Sungai Superposed, yatu salah satu jenis sungai yang melintang, struktur dan dalam prosesnya dibimbing oleh suatu batuan yang melintang.</a:t>
            </a:r>
            <a:endParaRPr lang="id-ID" b="1" u="sng" dirty="0">
              <a:solidFill>
                <a:schemeClr val="tx1"/>
              </a:solidFill>
              <a:latin typeface="Times New Roman" panose="02020603050405020304" pitchFamily="18" charset="0"/>
              <a:cs typeface="Times New Roman" panose="02020603050405020304" pitchFamily="18" charset="0"/>
            </a:endParaRPr>
          </a:p>
          <a:p>
            <a:pPr marL="0" lvl="0" indent="0">
              <a:buNone/>
            </a:pPr>
            <a:r>
              <a:rPr lang="id-ID" b="1" u="sng" dirty="0">
                <a:solidFill>
                  <a:schemeClr val="tx1"/>
                </a:solidFill>
                <a:latin typeface="Times New Roman" panose="02020603050405020304" pitchFamily="18" charset="0"/>
                <a:cs typeface="Times New Roman" panose="02020603050405020304" pitchFamily="18" charset="0"/>
              </a:rPr>
              <a:t>Berdasarkan pola alirannya</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Radial atau menjari, jenis yang satu ini dibedakan menjadi dua yakni:</a:t>
            </a:r>
          </a:p>
          <a:p>
            <a:pPr lvl="1">
              <a:buClr>
                <a:schemeClr val="tx1"/>
              </a:buClr>
              <a:buFont typeface="Arial" panose="020B0604020202020204" pitchFamily="34" charset="0"/>
              <a:buChar char="•"/>
            </a:pPr>
            <a:r>
              <a:rPr lang="id-ID" sz="1800" dirty="0">
                <a:solidFill>
                  <a:schemeClr val="tx1"/>
                </a:solidFill>
                <a:latin typeface="Times New Roman" panose="02020603050405020304" pitchFamily="18" charset="0"/>
                <a:cs typeface="Times New Roman" panose="02020603050405020304" pitchFamily="18" charset="0"/>
              </a:rPr>
              <a:t>Radial sentrifugal, yaitu pola aliran yang menyebar meninggalkan pusatnya.</a:t>
            </a:r>
          </a:p>
          <a:p>
            <a:pPr lvl="1">
              <a:buClr>
                <a:schemeClr val="tx1"/>
              </a:buClr>
              <a:buFont typeface="Arial" panose="020B0604020202020204" pitchFamily="34" charset="0"/>
              <a:buChar char="•"/>
            </a:pPr>
            <a:r>
              <a:rPr lang="id-ID" sz="1800" dirty="0">
                <a:solidFill>
                  <a:schemeClr val="tx1"/>
                </a:solidFill>
                <a:latin typeface="Times New Roman" panose="02020603050405020304" pitchFamily="18" charset="0"/>
                <a:cs typeface="Times New Roman" panose="02020603050405020304" pitchFamily="18" charset="0"/>
              </a:rPr>
              <a:t>Sentripetal, yaitu salah satu jenis sungai yang pola aliran yang tidak teratur.</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Dendritik, yaitu salah satu jenis sungai yang pola aliran yang tidak teratur.</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Trellis, yaitu salah satu jenis sungai yang pola aliran yang menyirip seperti daun.</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Rectangular, yaitu salah satu jenis sungai yang pola aliran yang membentuk sudut siku 90 derajat sungainya membentuk sundut lancip.</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Annular, yaitu salah satu jenis sungai yang pola aliran sungai yang membentuk lingkaran.</a:t>
            </a:r>
          </a:p>
          <a:p>
            <a:pPr marL="0" indent="0">
              <a:buClr>
                <a:schemeClr val="tx1"/>
              </a:buClr>
              <a:buNone/>
            </a:pPr>
            <a:endParaRPr lang="id-ID" dirty="0">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36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1278835"/>
            <a:ext cx="8911687" cy="820377"/>
          </a:xfrm>
        </p:spPr>
        <p:txBody>
          <a:bodyPr/>
          <a:lstStyle/>
          <a:p>
            <a:pPr algn="ctr"/>
            <a:r>
              <a:rPr lang="id-ID" dirty="0">
                <a:latin typeface="Times New Roman" panose="02020603050405020304" pitchFamily="18" charset="0"/>
                <a:cs typeface="Times New Roman" panose="02020603050405020304" pitchFamily="18" charset="0"/>
              </a:rPr>
              <a:t>PERANAN MODEL HIDRAULIK</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2266122"/>
            <a:ext cx="8911687" cy="4306956"/>
          </a:xfrm>
        </p:spPr>
        <p:txBody>
          <a:bodyPr>
            <a:noAutofit/>
          </a:bodyPr>
          <a:lstStyle/>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Tugas atau peranan model hidraulik dalam mendukung kegiatan perencanaan pekerjaan bangunan air tersebtu diantaranya adalah :</a:t>
            </a:r>
          </a:p>
          <a:p>
            <a:pPr lvl="0" algn="just">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Untuk meramalkan kemungkinan yang akan terjadi setelah bangunan dibuat.</a:t>
            </a:r>
          </a:p>
          <a:p>
            <a:pPr lvl="0" algn="just">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Untuk mendapatkan suatu tingkat keyakinan yang tinggi atas keberhasilan suatu perencanaan bangunan.</a:t>
            </a:r>
          </a:p>
          <a:p>
            <a:pPr lvl="0" algn="just">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Untuk mengetahui dan atau meramalkan penampilan bangunan serta pengaruh terhadap lingkungan.</a:t>
            </a:r>
          </a:p>
          <a:p>
            <a:pPr marL="0" indent="0">
              <a:buClr>
                <a:schemeClr val="tx1"/>
              </a:buClr>
              <a:buNone/>
            </a:pPr>
            <a:endParaRPr lang="id-ID" dirty="0">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85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1305338"/>
            <a:ext cx="8911687" cy="820377"/>
          </a:xfrm>
        </p:spPr>
        <p:txBody>
          <a:bodyPr/>
          <a:lstStyle/>
          <a:p>
            <a:pPr algn="ctr"/>
            <a:r>
              <a:rPr lang="id-ID" dirty="0">
                <a:latin typeface="Times New Roman" panose="02020603050405020304" pitchFamily="18" charset="0"/>
                <a:cs typeface="Times New Roman" panose="02020603050405020304" pitchFamily="18" charset="0"/>
              </a:rPr>
              <a:t>JENIS MODEL HIDRAULIK</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2292626"/>
            <a:ext cx="8911687" cy="4373216"/>
          </a:xfrm>
        </p:spPr>
        <p:txBody>
          <a:bodyPr>
            <a:noAutofit/>
          </a:bodyPr>
          <a:lstStyle/>
          <a:p>
            <a:pPr marL="0" indent="0">
              <a:buClr>
                <a:schemeClr val="tx1"/>
              </a:buClr>
              <a:buNone/>
            </a:pPr>
            <a:r>
              <a:rPr lang="id-ID" dirty="0">
                <a:solidFill>
                  <a:schemeClr val="tx1"/>
                </a:solidFill>
                <a:latin typeface="Times New Roman" panose="02020603050405020304" pitchFamily="18" charset="0"/>
                <a:cs typeface="Times New Roman" panose="02020603050405020304" pitchFamily="18" charset="0"/>
              </a:rPr>
              <a:t>Model hidraulik yang biasa dipergunakan untuk membantu memecahkan permasalahan teknik hidraulik ada 4 macam, yaitu :</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Model Matematis (</a:t>
            </a:r>
            <a:r>
              <a:rPr lang="id-ID" i="1" dirty="0">
                <a:solidFill>
                  <a:schemeClr val="tx1"/>
                </a:solidFill>
                <a:latin typeface="Times New Roman" panose="02020603050405020304" pitchFamily="18" charset="0"/>
                <a:cs typeface="Times New Roman" panose="02020603050405020304" pitchFamily="18" charset="0"/>
              </a:rPr>
              <a:t>Mathematical modelling</a:t>
            </a:r>
            <a:r>
              <a:rPr lang="id-ID" dirty="0">
                <a:solidFill>
                  <a:schemeClr val="tx1"/>
                </a:solidFill>
                <a:latin typeface="Times New Roman" panose="02020603050405020304" pitchFamily="18" charset="0"/>
                <a:cs typeface="Times New Roman" panose="02020603050405020304" pitchFamily="18" charset="0"/>
              </a:rPr>
              <a:t>)</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Model Fisis (</a:t>
            </a:r>
            <a:r>
              <a:rPr lang="id-ID" i="1" dirty="0">
                <a:solidFill>
                  <a:schemeClr val="tx1"/>
                </a:solidFill>
                <a:latin typeface="Times New Roman" panose="02020603050405020304" pitchFamily="18" charset="0"/>
                <a:cs typeface="Times New Roman" panose="02020603050405020304" pitchFamily="18" charset="0"/>
              </a:rPr>
              <a:t>Hydraulic model, physical modelling</a:t>
            </a:r>
            <a:r>
              <a:rPr lang="id-ID" dirty="0">
                <a:solidFill>
                  <a:schemeClr val="tx1"/>
                </a:solidFill>
                <a:latin typeface="Times New Roman" panose="02020603050405020304" pitchFamily="18" charset="0"/>
                <a:cs typeface="Times New Roman" panose="02020603050405020304" pitchFamily="18" charset="0"/>
              </a:rPr>
              <a:t>)</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Model Analog</a:t>
            </a:r>
          </a:p>
          <a:p>
            <a:pPr>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Model Campuran (</a:t>
            </a:r>
            <a:r>
              <a:rPr lang="id-ID" i="1" dirty="0">
                <a:solidFill>
                  <a:schemeClr val="tx1"/>
                </a:solidFill>
                <a:latin typeface="Times New Roman" panose="02020603050405020304" pitchFamily="18" charset="0"/>
                <a:cs typeface="Times New Roman" panose="02020603050405020304" pitchFamily="18" charset="0"/>
              </a:rPr>
              <a:t>Hybrid model</a:t>
            </a:r>
            <a:r>
              <a:rPr lang="id-ID" dirty="0">
                <a:solidFill>
                  <a:schemeClr val="tx1"/>
                </a:solidFill>
                <a:latin typeface="Times New Roman" panose="02020603050405020304" pitchFamily="18" charset="0"/>
                <a:cs typeface="Times New Roman" panose="02020603050405020304" pitchFamily="18" charset="0"/>
              </a:rPr>
              <a:t>)</a:t>
            </a:r>
          </a:p>
          <a:p>
            <a:pPr>
              <a:buClr>
                <a:schemeClr val="tx1"/>
              </a:buClr>
              <a:buFont typeface="+mj-lt"/>
              <a:buAutoNum type="alphaLcParenR"/>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80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399968" y="1437860"/>
            <a:ext cx="8911687" cy="820377"/>
          </a:xfrm>
        </p:spPr>
        <p:txBody>
          <a:bodyPr/>
          <a:lstStyle/>
          <a:p>
            <a:r>
              <a:rPr lang="id-ID" dirty="0">
                <a:latin typeface="Times New Roman" panose="02020603050405020304" pitchFamily="18" charset="0"/>
                <a:cs typeface="Times New Roman" panose="02020603050405020304" pitchFamily="18" charset="0"/>
              </a:rPr>
              <a:t>PRINSIP MODELISASI (</a:t>
            </a:r>
            <a:r>
              <a:rPr lang="id-ID" i="1" dirty="0">
                <a:latin typeface="Times New Roman" panose="02020603050405020304" pitchFamily="18" charset="0"/>
                <a:cs typeface="Times New Roman" panose="02020603050405020304" pitchFamily="18" charset="0"/>
              </a:rPr>
              <a:t>MODELLING</a:t>
            </a:r>
            <a:r>
              <a:rPr lang="id-ID"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EA7CF12E-FC25-44DE-9037-BF53365F6E9A}"/>
              </a:ext>
            </a:extLst>
          </p:cNvPr>
          <p:cNvPicPr>
            <a:picLocks noChangeAspect="1"/>
          </p:cNvPicPr>
          <p:nvPr/>
        </p:nvPicPr>
        <p:blipFill>
          <a:blip r:embed="rId2"/>
          <a:stretch>
            <a:fillRect/>
          </a:stretch>
        </p:blipFill>
        <p:spPr>
          <a:xfrm>
            <a:off x="2101066" y="2669485"/>
            <a:ext cx="8476298" cy="2168818"/>
          </a:xfrm>
          <a:prstGeom prst="rect">
            <a:avLst/>
          </a:prstGeom>
        </p:spPr>
      </p:pic>
    </p:spTree>
    <p:extLst>
      <p:ext uri="{BB962C8B-B14F-4D97-AF65-F5344CB8AC3E}">
        <p14:creationId xmlns:p14="http://schemas.microsoft.com/office/powerpoint/2010/main" val="234973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1278835"/>
            <a:ext cx="8911687" cy="820377"/>
          </a:xfrm>
        </p:spPr>
        <p:txBody>
          <a:bodyPr/>
          <a:lstStyle/>
          <a:p>
            <a:r>
              <a:rPr lang="id-ID" dirty="0">
                <a:latin typeface="Times New Roman" panose="02020603050405020304" pitchFamily="18" charset="0"/>
                <a:cs typeface="Times New Roman" panose="02020603050405020304" pitchFamily="18" charset="0"/>
              </a:rPr>
              <a:t>PRINSIP SKALA (</a:t>
            </a:r>
            <a:r>
              <a:rPr lang="id-ID" i="1" dirty="0">
                <a:latin typeface="Times New Roman" panose="02020603050405020304" pitchFamily="18" charset="0"/>
                <a:cs typeface="Times New Roman" panose="02020603050405020304" pitchFamily="18" charset="0"/>
              </a:rPr>
              <a:t>SCALLING</a:t>
            </a:r>
            <a:r>
              <a:rPr lang="id-ID" dirty="0">
                <a:latin typeface="Times New Roman" panose="02020603050405020304" pitchFamily="18" charset="0"/>
                <a:cs typeface="Times New Roman" panose="02020603050405020304" pitchFamily="18" charset="0"/>
              </a:rPr>
              <a:t>)</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2266122"/>
            <a:ext cx="8911687" cy="4306956"/>
          </a:xfrm>
        </p:spPr>
        <p:txBody>
          <a:bodyPr>
            <a:noAutofit/>
          </a:bodyPr>
          <a:lstStyle/>
          <a:p>
            <a:pPr marL="0" indent="0" algn="just">
              <a:buNone/>
            </a:pPr>
            <a:r>
              <a:rPr lang="id-ID" dirty="0">
                <a:solidFill>
                  <a:schemeClr val="tx1"/>
                </a:solidFill>
                <a:latin typeface="Times New Roman" panose="02020603050405020304" pitchFamily="18" charset="0"/>
                <a:cs typeface="Times New Roman" panose="02020603050405020304" pitchFamily="18" charset="0"/>
              </a:rPr>
              <a:t>Dasar-dasar penyekalan model adalah membentuk kembali masalah atau problema yang ada di prototip dalam skala yang lebh kecil (Model), sehingga kejadian (Fenomena) yang ada di model tersebut sebangun (Mirip) dengan yang ada di prototip. Kesebangunan tersebut berupa:</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Sebangun Geometrik (Panjang, Lebar, Tinggi)</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Sebangun Kinematik (Kecepatan, Aliran)</a:t>
            </a:r>
          </a:p>
          <a:p>
            <a:pPr lvl="0">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Sebangun Dinamik (Yang berhubungan dengan gaya)</a:t>
            </a:r>
          </a:p>
          <a:p>
            <a:pPr marL="0" indent="0" algn="just">
              <a:buNone/>
            </a:pPr>
            <a:r>
              <a:rPr lang="id-ID" dirty="0">
                <a:solidFill>
                  <a:schemeClr val="tx1"/>
                </a:solidFill>
                <a:latin typeface="Times New Roman" panose="02020603050405020304" pitchFamily="18" charset="0"/>
                <a:cs typeface="Times New Roman" panose="02020603050405020304" pitchFamily="18" charset="0"/>
              </a:rPr>
              <a:t>Hubungan antara model dan prototip diturunkan dengan skala, untuk masing masing parameter mempunyai skala tersendiri dan besarnya tidaklah sama. Skala dapat didefinisikan sebagai rasio antara nilai parameter yang ada di prototip dengan nilai parameter tersebut pada model.</a:t>
            </a:r>
          </a:p>
          <a:p>
            <a:pPr marL="0" indent="0" algn="just">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1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404191"/>
            <a:ext cx="8911687" cy="820377"/>
          </a:xfrm>
        </p:spPr>
        <p:txBody>
          <a:bodyPr/>
          <a:lstStyle/>
          <a:p>
            <a:pPr algn="ctr"/>
            <a:r>
              <a:rPr lang="id-ID" dirty="0">
                <a:latin typeface="Times New Roman" panose="02020603050405020304" pitchFamily="18" charset="0"/>
                <a:cs typeface="Times New Roman" panose="02020603050405020304" pitchFamily="18" charset="0"/>
              </a:rPr>
              <a:t>ANALISIS DIMENSI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224568"/>
            <a:ext cx="8911687" cy="1001797"/>
          </a:xfrm>
        </p:spPr>
        <p:txBody>
          <a:bodyPr>
            <a:noAutofit/>
          </a:bodyPr>
          <a:lstStyle/>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Untuk menuliskan dimensi dari variable yang terdapat pada bidang teknik hidraulik biasanya dipergunakan system MLT yaitu penulisan dimensi dengan menggunakan 3 elemen pokok dimensi Massa (M), panjang (L), dan waktu (T).</a:t>
            </a:r>
            <a:endParaRPr lang="id-ID" dirty="0">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4B72286-9C9F-44D9-88E0-B6694835D493}"/>
              </a:ext>
            </a:extLst>
          </p:cNvPr>
          <p:cNvPicPr>
            <a:picLocks noChangeAspect="1"/>
          </p:cNvPicPr>
          <p:nvPr/>
        </p:nvPicPr>
        <p:blipFill>
          <a:blip r:embed="rId2"/>
          <a:stretch>
            <a:fillRect/>
          </a:stretch>
        </p:blipFill>
        <p:spPr>
          <a:xfrm>
            <a:off x="2207082" y="2226364"/>
            <a:ext cx="7983840" cy="4412975"/>
          </a:xfrm>
          <a:prstGeom prst="rect">
            <a:avLst/>
          </a:prstGeom>
        </p:spPr>
      </p:pic>
    </p:spTree>
    <p:extLst>
      <p:ext uri="{BB962C8B-B14F-4D97-AF65-F5344CB8AC3E}">
        <p14:creationId xmlns:p14="http://schemas.microsoft.com/office/powerpoint/2010/main" val="3157711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307202" y="182184"/>
            <a:ext cx="8911687" cy="820377"/>
          </a:xfrm>
        </p:spPr>
        <p:txBody>
          <a:bodyPr/>
          <a:lstStyle/>
          <a:p>
            <a:pPr algn="ctr"/>
            <a:r>
              <a:rPr lang="id-ID" dirty="0">
                <a:latin typeface="Times New Roman" panose="02020603050405020304" pitchFamily="18" charset="0"/>
                <a:cs typeface="Times New Roman" panose="02020603050405020304" pitchFamily="18" charset="0"/>
              </a:rPr>
              <a:t>ANALISIS DIMENSI</a:t>
            </a:r>
          </a:p>
        </p:txBody>
      </p:sp>
      <p:pic>
        <p:nvPicPr>
          <p:cNvPr id="4" name="Picture 3">
            <a:extLst>
              <a:ext uri="{FF2B5EF4-FFF2-40B4-BE49-F238E27FC236}">
                <a16:creationId xmlns:a16="http://schemas.microsoft.com/office/drawing/2014/main" id="{5247BB5C-ADF6-4D9D-BC27-2B0DFEFF095B}"/>
              </a:ext>
            </a:extLst>
          </p:cNvPr>
          <p:cNvPicPr>
            <a:picLocks noChangeAspect="1"/>
          </p:cNvPicPr>
          <p:nvPr/>
        </p:nvPicPr>
        <p:blipFill>
          <a:blip r:embed="rId2"/>
          <a:stretch>
            <a:fillRect/>
          </a:stretch>
        </p:blipFill>
        <p:spPr>
          <a:xfrm>
            <a:off x="1769566" y="1002561"/>
            <a:ext cx="8911687" cy="5855439"/>
          </a:xfrm>
          <a:prstGeom prst="rect">
            <a:avLst/>
          </a:prstGeom>
        </p:spPr>
      </p:pic>
      <p:cxnSp>
        <p:nvCxnSpPr>
          <p:cNvPr id="9" name="Straight Connector 8">
            <a:extLst>
              <a:ext uri="{FF2B5EF4-FFF2-40B4-BE49-F238E27FC236}">
                <a16:creationId xmlns:a16="http://schemas.microsoft.com/office/drawing/2014/main" id="{CE674BA2-B6EB-4520-B5E0-D36700983A9F}"/>
              </a:ext>
            </a:extLst>
          </p:cNvPr>
          <p:cNvCxnSpPr>
            <a:cxnSpLocks/>
          </p:cNvCxnSpPr>
          <p:nvPr/>
        </p:nvCxnSpPr>
        <p:spPr>
          <a:xfrm>
            <a:off x="2307202" y="1002561"/>
            <a:ext cx="781745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75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404191"/>
            <a:ext cx="8911687" cy="820377"/>
          </a:xfrm>
        </p:spPr>
        <p:txBody>
          <a:bodyPr/>
          <a:lstStyle/>
          <a:p>
            <a:pPr algn="ctr"/>
            <a:r>
              <a:rPr lang="id-ID" dirty="0">
                <a:latin typeface="Times New Roman" panose="02020603050405020304" pitchFamily="18" charset="0"/>
                <a:cs typeface="Times New Roman" panose="02020603050405020304" pitchFamily="18" charset="0"/>
              </a:rPr>
              <a:t>BILANGAN TAK BERDIMENSI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224568"/>
            <a:ext cx="8911687" cy="5322006"/>
          </a:xfrm>
        </p:spPr>
        <p:txBody>
          <a:bodyPr>
            <a:noAutofit/>
          </a:bodyPr>
          <a:lstStyle/>
          <a:p>
            <a:pPr marL="0" indent="0" algn="just">
              <a:buNone/>
            </a:pPr>
            <a:r>
              <a:rPr lang="id-ID" dirty="0">
                <a:solidFill>
                  <a:schemeClr val="tx1"/>
                </a:solidFill>
                <a:latin typeface="Times New Roman" panose="02020603050405020304" pitchFamily="18" charset="0"/>
                <a:cs typeface="Times New Roman" panose="02020603050405020304" pitchFamily="18" charset="0"/>
              </a:rPr>
              <a:t>Selain untuk menentukan hubungan antara skala, bilangan tak berdimensi ini dapat pula dipergunakan untuk menggambarkan hasil-hasil penelitian, dengan demikian hasil dari penelitian tersebut dapat digeneralisir. Untuk menentukan bilangan tak berdimensi tersebut dapat dilakukan dengan analisis dimensi tersebut ada beberapa cara diantaranya adalah dengan cara:</a:t>
            </a:r>
          </a:p>
          <a:p>
            <a:pPr algn="just">
              <a:buClr>
                <a:schemeClr val="tx1"/>
              </a:buClr>
              <a:buFont typeface="+mj-lt"/>
              <a:buAutoNum type="alphaLcParenR"/>
            </a:pPr>
            <a:r>
              <a:rPr lang="id-ID" dirty="0">
                <a:solidFill>
                  <a:schemeClr val="tx1"/>
                </a:solidFill>
                <a:latin typeface="Times New Roman" panose="02020603050405020304" pitchFamily="18" charset="0"/>
                <a:cs typeface="Times New Roman" panose="02020603050405020304" pitchFamily="18" charset="0"/>
              </a:rPr>
              <a:t>Basic Echelon Matrix</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      Prinsip penentuan bilangan tak berdimensi dengan cara “basic echelon matrix” adalah dengan memilih “repeating variable” dengan jumlah sesuai elemen pokok (dimensi) yang dipergunakan (misalnya tiga buah untuk dimensi yang dipakai pada persoalan tersebut yaitu L,T, dan M) dan variable sisanya disusun dengan menggunakan “repeating variable” tersebut.</a:t>
            </a:r>
          </a:p>
          <a:p>
            <a:pPr algn="just">
              <a:buClr>
                <a:schemeClr val="tx1"/>
              </a:buClr>
              <a:buFont typeface="+mj-lt"/>
              <a:buAutoNum type="alphaLcParenR" startAt="2"/>
            </a:pPr>
            <a:r>
              <a:rPr lang="id-ID" dirty="0">
                <a:solidFill>
                  <a:schemeClr val="tx1"/>
                </a:solidFill>
                <a:latin typeface="Times New Roman" panose="02020603050405020304" pitchFamily="18" charset="0"/>
                <a:cs typeface="Times New Roman" panose="02020603050405020304" pitchFamily="18" charset="0"/>
              </a:rPr>
              <a:t>Bukingham</a:t>
            </a:r>
          </a:p>
          <a:p>
            <a:pPr marL="0" indent="0" algn="just">
              <a:buNone/>
            </a:pPr>
            <a:r>
              <a:rPr lang="id-ID" dirty="0">
                <a:solidFill>
                  <a:schemeClr val="tx1"/>
                </a:solidFill>
                <a:latin typeface="Times New Roman" panose="02020603050405020304" pitchFamily="18" charset="0"/>
                <a:cs typeface="Times New Roman" panose="02020603050405020304" pitchFamily="18" charset="0"/>
              </a:rPr>
              <a:t>      Jika suatu kejadian atau fenomena dapat dijelaskan dengan n paramenet, dan parameter tersebut tersusun oleh m elemen pokok (dimensi), maka jumlah produk bilangan tak berdimensi yang dapat dihasilkan atau diturunkan adalah (n-m). dengan menentukan “repeating variable” sejumlah dengan elemen pokok (dimensi) maka masing-masing produk bilangan tak berdimensi tersebut dapat disusun dan dianalisis untuk mendapatkan besarannya.</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129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404191"/>
            <a:ext cx="8911687" cy="820377"/>
          </a:xfrm>
        </p:spPr>
        <p:txBody>
          <a:bodyPr/>
          <a:lstStyle/>
          <a:p>
            <a:pPr algn="ctr"/>
            <a:r>
              <a:rPr lang="id-ID" dirty="0">
                <a:latin typeface="Times New Roman" panose="02020603050405020304" pitchFamily="18" charset="0"/>
                <a:cs typeface="Times New Roman" panose="02020603050405020304" pitchFamily="18" charset="0"/>
              </a:rPr>
              <a:t>BILANGAN TAK BERDIMENSI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012532"/>
            <a:ext cx="8911687" cy="5719571"/>
          </a:xfrm>
        </p:spPr>
        <p:txBody>
          <a:bodyPr>
            <a:noAutofit/>
          </a:bodyPr>
          <a:lstStyle/>
          <a:p>
            <a:pPr algn="just">
              <a:buClr>
                <a:schemeClr val="tx1"/>
              </a:buClr>
              <a:buFont typeface="+mj-lt"/>
              <a:buAutoNum type="alphaLcParenR" startAt="3"/>
            </a:pPr>
            <a:r>
              <a:rPr lang="id-ID" dirty="0">
                <a:solidFill>
                  <a:schemeClr val="tx1"/>
                </a:solidFill>
                <a:latin typeface="Times New Roman" panose="02020603050405020304" pitchFamily="18" charset="0"/>
                <a:cs typeface="Times New Roman" panose="02020603050405020304" pitchFamily="18" charset="0"/>
              </a:rPr>
              <a:t>Reyleigh</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      Cara ini biasanya digunakan untuk permasalahan yang relative sederhana. Bilangan tak berdimensi langsung diturunkan dari hubungan parameter yang ada. Apabila cara ini diterapkan pada permasalahan yang kompleks dan dengan jumlah parameter yang banyak maka akan mengalami kesulitan.</a:t>
            </a:r>
          </a:p>
          <a:p>
            <a:pPr algn="just">
              <a:buClr>
                <a:schemeClr val="tx1"/>
              </a:buClr>
              <a:buFont typeface="+mj-lt"/>
              <a:buAutoNum type="alphaLcParenR" startAt="4"/>
            </a:pPr>
            <a:r>
              <a:rPr lang="id-ID" dirty="0">
                <a:solidFill>
                  <a:schemeClr val="tx1"/>
                </a:solidFill>
                <a:latin typeface="Times New Roman" panose="02020603050405020304" pitchFamily="18" charset="0"/>
                <a:cs typeface="Times New Roman" panose="02020603050405020304" pitchFamily="18" charset="0"/>
              </a:rPr>
              <a:t>Stepwise</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      Metode stepwise adalah cara untuk mendapatkan bilangan tak berdimensi dengan peniadaan (elemensi) dimensi tahap demi tahap. Tahap pertama adalah peniadaan dimensi massa (M) dengan menggunakan variable yang mengandung dimensi massa misalnya rapat massa ρ (M/L</a:t>
            </a:r>
            <a:r>
              <a:rPr lang="id-ID" baseline="30000" dirty="0">
                <a:solidFill>
                  <a:schemeClr val="tx1"/>
                </a:solidFill>
                <a:latin typeface="Times New Roman" panose="02020603050405020304" pitchFamily="18" charset="0"/>
                <a:cs typeface="Times New Roman" panose="02020603050405020304" pitchFamily="18" charset="0"/>
              </a:rPr>
              <a:t>3</a:t>
            </a:r>
            <a:r>
              <a:rPr lang="id-ID" dirty="0">
                <a:solidFill>
                  <a:schemeClr val="tx1"/>
                </a:solidFill>
                <a:latin typeface="Times New Roman" panose="02020603050405020304" pitchFamily="18" charset="0"/>
                <a:cs typeface="Times New Roman" panose="02020603050405020304" pitchFamily="18" charset="0"/>
              </a:rPr>
              <a:t>). Tahap berikutnya adalah peniadaan dimensi waktu (T) dengan menggunakan variable yang mengandung dimensi waktu misalnya kecepatan V (L/T). tahap terakhir adalah peniadaan dimensi panjang L dengan menggunakan variable yang “hanya” mengandung dimensi panjang misalnya dengan kedalaman d(L).</a:t>
            </a:r>
          </a:p>
          <a:p>
            <a:pPr>
              <a:buClr>
                <a:schemeClr val="tx1"/>
              </a:buClr>
              <a:buFont typeface="+mj-lt"/>
              <a:buAutoNum type="alphaLcParenR" startAt="5"/>
            </a:pPr>
            <a:r>
              <a:rPr lang="id-ID" dirty="0">
                <a:solidFill>
                  <a:schemeClr val="tx1"/>
                </a:solidFill>
                <a:latin typeface="Times New Roman" panose="02020603050405020304" pitchFamily="18" charset="0"/>
                <a:cs typeface="Times New Roman" panose="02020603050405020304" pitchFamily="18" charset="0"/>
              </a:rPr>
              <a:t>Langhaar</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      Jika fenomena/kejadian hidraulik dapat dijelaskan dengan n parameter Pi dengan = 1,2,3………..,n dan jika parameter tersebut tersusun oleh m elemen pokok, maka produk bilagan tak berdimensi yang dapat diturunkan sejumlah (n-m). untuk keperluan teknik hidraulik biasanya ada 3 elemen pokok yaitu : massa (M), panjang (L), dan waktu (T).</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a:buClr>
                <a:schemeClr val="tx1"/>
              </a:buClr>
              <a:buFont typeface="+mj-lt"/>
              <a:buAutoNum type="alphaLcParenR" startAt="5"/>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3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592925" y="624110"/>
            <a:ext cx="8911687" cy="820377"/>
          </a:xfrm>
        </p:spPr>
        <p:txBody>
          <a:bodyPr/>
          <a:lstStyle/>
          <a:p>
            <a:pPr algn="ctr"/>
            <a:r>
              <a:rPr lang="id-ID" dirty="0">
                <a:latin typeface="Times New Roman" panose="02020603050405020304" pitchFamily="18" charset="0"/>
                <a:cs typeface="Times New Roman" panose="02020603050405020304" pitchFamily="18" charset="0"/>
              </a:rPr>
              <a:t>PENDAHULUAN</a:t>
            </a:r>
          </a:p>
        </p:txBody>
      </p:sp>
      <p:sp>
        <p:nvSpPr>
          <p:cNvPr id="3" name="Content Placeholder 2">
            <a:extLst>
              <a:ext uri="{FF2B5EF4-FFF2-40B4-BE49-F238E27FC236}">
                <a16:creationId xmlns:a16="http://schemas.microsoft.com/office/drawing/2014/main" id="{0FCC0B27-2BD8-41C6-BFBC-2AC8E5D70A1C}"/>
              </a:ext>
            </a:extLst>
          </p:cNvPr>
          <p:cNvSpPr>
            <a:spLocks noGrp="1"/>
          </p:cNvSpPr>
          <p:nvPr>
            <p:ph idx="1"/>
          </p:nvPr>
        </p:nvSpPr>
        <p:spPr>
          <a:xfrm>
            <a:off x="2469942" y="1540188"/>
            <a:ext cx="8911687" cy="4873863"/>
          </a:xfrm>
        </p:spPr>
        <p:txBody>
          <a:bodyPr>
            <a:normAutofit fontScale="92500" lnSpcReduction="10000"/>
          </a:bodyPr>
          <a:lstStyle/>
          <a:p>
            <a:pPr marL="0" indent="0" algn="just">
              <a:buNone/>
            </a:pPr>
            <a:r>
              <a:rPr lang="id-ID" dirty="0">
                <a:solidFill>
                  <a:schemeClr val="tx1"/>
                </a:solidFill>
                <a:latin typeface="Times New Roman" panose="02020603050405020304" pitchFamily="18" charset="0"/>
                <a:cs typeface="Times New Roman" panose="02020603050405020304" pitchFamily="18" charset="0"/>
              </a:rPr>
              <a:t>	Pengenalan tentang karakteristik komponen-komponen yang ada di dalam suatu perencanaan permodelan daerah aliran sungai (DAS) sangat diperlukan di dalam penelitian DAS. Oleh karena itu ilmu pengetahuan selalu mencoba mengembangkan system modelling dalam pendekatan pengolaan daerah aliran sungai (DAS) terutama di belokan sungai untuk membantu memahami sifat dan perubahan dari komponen-komponen tersebut.</a:t>
            </a:r>
          </a:p>
          <a:p>
            <a:pPr marL="0" indent="0" algn="just">
              <a:buNone/>
            </a:pPr>
            <a:r>
              <a:rPr lang="id-ID" dirty="0">
                <a:solidFill>
                  <a:schemeClr val="tx1"/>
                </a:solidFill>
                <a:latin typeface="Times New Roman" panose="02020603050405020304" pitchFamily="18" charset="0"/>
                <a:cs typeface="Times New Roman" panose="02020603050405020304" pitchFamily="18" charset="0"/>
              </a:rPr>
              <a:t>	Menurut Pawitan (2000) pendekatan analisis system dalam kajian hidrologi DAS merupakan landasan teori yang sangat ampuh dalam mengintegrasikan informasi komponen-komponen suatu system DAS menjadi model-model hidrologi DAS. Hal ini telah dirasakan kebutuhan akan teknik pemodelan hidrologi yang mampu mengevaluasi dan menduga secara cepat dampak hidrologi dari perubahan dan tindakan pengelolaan tertentu yang terjadi di dalam suatu DAS. Model hidrologi demikian akan merupakan dasar bagi teknologi pengelolaan DAS yang rasional, efektif dan efisien, yaitu dengan kemampuan eksperimentasi dan simulasi dengan komputer.</a:t>
            </a:r>
          </a:p>
          <a:p>
            <a:pPr marL="0" indent="0" algn="just">
              <a:buNone/>
            </a:pPr>
            <a:r>
              <a:rPr lang="id-ID" sz="1900" dirty="0">
                <a:solidFill>
                  <a:schemeClr val="tx1"/>
                </a:solidFill>
                <a:latin typeface="Times New Roman" panose="02020603050405020304" pitchFamily="18" charset="0"/>
                <a:cs typeface="Times New Roman" panose="02020603050405020304" pitchFamily="18" charset="0"/>
              </a:rPr>
              <a:t>	Berbagai macam model simulasi daerah aliran sungai (DAS) telah banyak dikembangkan di Negara maju, untuk menerangkan proses permodelan. Model simulasi hidrologi pada dasarnya dibuat untuk menyederhanakan system hidrologi. Dari uraian diatas, perlu dikaji tentang bagaimana cara membuat suatu permodelan aliran sungai terutama di belokan sungai sehingga peneliti menentukan dengan mengambil judul </a:t>
            </a:r>
            <a:r>
              <a:rPr lang="id-ID" sz="1900" b="1" dirty="0">
                <a:solidFill>
                  <a:schemeClr val="tx1"/>
                </a:solidFill>
                <a:latin typeface="Times New Roman" panose="02020603050405020304" pitchFamily="18" charset="0"/>
                <a:cs typeface="Times New Roman" panose="02020603050405020304" pitchFamily="18" charset="0"/>
              </a:rPr>
              <a:t>“ Rancang Bangun Model Fisik Belokan Sungai”</a:t>
            </a:r>
            <a:r>
              <a:rPr lang="id-ID" sz="1900" dirty="0">
                <a:solidFill>
                  <a:schemeClr val="tx1"/>
                </a:solidFill>
                <a:latin typeface="Times New Roman" panose="02020603050405020304" pitchFamily="18" charset="0"/>
                <a:cs typeface="Times New Roman" panose="02020603050405020304" pitchFamily="18" charset="0"/>
              </a:rPr>
              <a:t>.</a:t>
            </a:r>
          </a:p>
          <a:p>
            <a:pPr marL="0" indent="0" algn="just">
              <a:buNone/>
            </a:pPr>
            <a:endParaRPr lang="id-ID"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None/>
            </a:pPr>
            <a:endParaRPr lang="id-ID" dirty="0"/>
          </a:p>
        </p:txBody>
      </p:sp>
    </p:spTree>
    <p:extLst>
      <p:ext uri="{BB962C8B-B14F-4D97-AF65-F5344CB8AC3E}">
        <p14:creationId xmlns:p14="http://schemas.microsoft.com/office/powerpoint/2010/main" val="3478067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404191"/>
            <a:ext cx="8911687" cy="820377"/>
          </a:xfrm>
        </p:spPr>
        <p:txBody>
          <a:bodyPr/>
          <a:lstStyle/>
          <a:p>
            <a:r>
              <a:rPr lang="id-ID" dirty="0">
                <a:latin typeface="Times New Roman" panose="02020603050405020304" pitchFamily="18" charset="0"/>
                <a:cs typeface="Times New Roman" panose="02020603050405020304" pitchFamily="18" charset="0"/>
              </a:rPr>
              <a:t>LOKASI DAN WAKTU PENELITIAN</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224568"/>
            <a:ext cx="8911687" cy="1015049"/>
          </a:xfrm>
        </p:spPr>
        <p:txBody>
          <a:bodyPr>
            <a:noAutofit/>
          </a:bodyPr>
          <a:lstStyle/>
          <a:p>
            <a:pPr marL="0" indent="0" algn="just">
              <a:buNone/>
            </a:pPr>
            <a:r>
              <a:rPr lang="id-ID" dirty="0">
                <a:solidFill>
                  <a:schemeClr val="tx1"/>
                </a:solidFill>
                <a:latin typeface="Times New Roman" panose="02020603050405020304" pitchFamily="18" charset="0"/>
                <a:cs typeface="Times New Roman" panose="02020603050405020304" pitchFamily="18" charset="0"/>
              </a:rPr>
              <a:t>Penelitian dilaksanakan di Laboratorium Hidrolika Fakultas Teknik Universitas Bina Darma Palembang, yang berada di gedung kampus Utama dalam waktu lebih kurang selama 1 (Satu) bulan.</a:t>
            </a:r>
          </a:p>
          <a:p>
            <a:pPr marL="0" indent="0" algn="just">
              <a:buNone/>
            </a:pPr>
            <a:endParaRPr lang="id-ID" dirty="0">
              <a:solidFill>
                <a:schemeClr val="tx1"/>
              </a:solidFill>
              <a:latin typeface="Times New Roman" panose="02020603050405020304" pitchFamily="18" charset="0"/>
              <a:cs typeface="Times New Roman" panose="02020603050405020304" pitchFamily="18" charset="0"/>
            </a:endParaRPr>
          </a:p>
        </p:txBody>
      </p:sp>
      <p:pic>
        <p:nvPicPr>
          <p:cNvPr id="4" name="image24.jpeg">
            <a:extLst>
              <a:ext uri="{FF2B5EF4-FFF2-40B4-BE49-F238E27FC236}">
                <a16:creationId xmlns:a16="http://schemas.microsoft.com/office/drawing/2014/main" id="{B7434B47-D9AA-4BDF-8723-01E8223C2219}"/>
              </a:ext>
            </a:extLst>
          </p:cNvPr>
          <p:cNvPicPr/>
          <p:nvPr/>
        </p:nvPicPr>
        <p:blipFill>
          <a:blip r:embed="rId2" cstate="print"/>
          <a:stretch>
            <a:fillRect/>
          </a:stretch>
        </p:blipFill>
        <p:spPr>
          <a:xfrm>
            <a:off x="4345290" y="2662059"/>
            <a:ext cx="5130014" cy="34074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459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653033" y="3800167"/>
            <a:ext cx="2382201" cy="599555"/>
          </a:xfrm>
        </p:spPr>
        <p:txBody>
          <a:bodyPr>
            <a:noAutofit/>
          </a:bodyPr>
          <a:lstStyle/>
          <a:p>
            <a:pPr algn="ctr"/>
            <a:r>
              <a:rPr lang="id-ID" sz="1800" dirty="0">
                <a:latin typeface="Times New Roman" panose="02020603050405020304" pitchFamily="18" charset="0"/>
                <a:cs typeface="Times New Roman" panose="02020603050405020304" pitchFamily="18" charset="0"/>
              </a:rPr>
              <a:t>Agregat Halus</a:t>
            </a:r>
            <a:br>
              <a:rPr lang="id-ID" sz="1800" dirty="0">
                <a:latin typeface="Times New Roman" panose="02020603050405020304" pitchFamily="18" charset="0"/>
                <a:cs typeface="Times New Roman" panose="02020603050405020304" pitchFamily="18" charset="0"/>
              </a:rPr>
            </a:br>
            <a:r>
              <a:rPr lang="id-ID" sz="1800" dirty="0">
                <a:latin typeface="Times New Roman" panose="02020603050405020304" pitchFamily="18" charset="0"/>
                <a:cs typeface="Times New Roman" panose="02020603050405020304" pitchFamily="18" charset="0"/>
              </a:rPr>
              <a:t>(Pasir)</a:t>
            </a:r>
          </a:p>
        </p:txBody>
      </p:sp>
      <p:pic>
        <p:nvPicPr>
          <p:cNvPr id="8" name="Picture 7">
            <a:extLst>
              <a:ext uri="{FF2B5EF4-FFF2-40B4-BE49-F238E27FC236}">
                <a16:creationId xmlns:a16="http://schemas.microsoft.com/office/drawing/2014/main" id="{15E8A8E5-A7F7-495F-A373-0237707A4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419" y="1224568"/>
            <a:ext cx="3831295" cy="2806255"/>
          </a:xfrm>
          <a:prstGeom prst="rect">
            <a:avLst/>
          </a:prstGeom>
        </p:spPr>
      </p:pic>
      <p:pic>
        <p:nvPicPr>
          <p:cNvPr id="9" name="image27.jpeg">
            <a:extLst>
              <a:ext uri="{FF2B5EF4-FFF2-40B4-BE49-F238E27FC236}">
                <a16:creationId xmlns:a16="http://schemas.microsoft.com/office/drawing/2014/main" id="{8E7EB106-A507-471C-8EEB-8AD9E3057335}"/>
              </a:ext>
            </a:extLst>
          </p:cNvPr>
          <p:cNvPicPr/>
          <p:nvPr/>
        </p:nvPicPr>
        <p:blipFill>
          <a:blip r:embed="rId3" cstate="print"/>
          <a:stretch>
            <a:fillRect/>
          </a:stretch>
        </p:blipFill>
        <p:spPr>
          <a:xfrm>
            <a:off x="8229599" y="1224568"/>
            <a:ext cx="2385391" cy="2419780"/>
          </a:xfrm>
          <a:prstGeom prst="rect">
            <a:avLst/>
          </a:prstGeom>
        </p:spPr>
      </p:pic>
      <p:pic>
        <p:nvPicPr>
          <p:cNvPr id="12290" name="Picture 2" descr="Sebaskom Kecil Air Minum Untuk Kucing Liar | Catatanku">
            <a:extLst>
              <a:ext uri="{FF2B5EF4-FFF2-40B4-BE49-F238E27FC236}">
                <a16:creationId xmlns:a16="http://schemas.microsoft.com/office/drawing/2014/main" id="{D316052C-0F26-41B4-8215-FFFFF9B35F4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459895" y="3800167"/>
            <a:ext cx="2382201" cy="24197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6E07235-496B-4CDD-BCE5-7EDDB9668B2C}"/>
              </a:ext>
            </a:extLst>
          </p:cNvPr>
          <p:cNvSpPr txBox="1">
            <a:spLocks/>
          </p:cNvSpPr>
          <p:nvPr/>
        </p:nvSpPr>
        <p:spPr>
          <a:xfrm>
            <a:off x="2653033" y="165652"/>
            <a:ext cx="8911687" cy="8203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d-ID" dirty="0">
                <a:solidFill>
                  <a:schemeClr val="tx1"/>
                </a:solidFill>
                <a:latin typeface="Times New Roman" panose="02020603050405020304" pitchFamily="18" charset="0"/>
                <a:cs typeface="Times New Roman" panose="02020603050405020304" pitchFamily="18" charset="0"/>
              </a:rPr>
              <a:t>BAHAN PENELITIAN</a:t>
            </a:r>
            <a:r>
              <a:rPr lang="id-ID" dirty="0">
                <a:latin typeface="Times New Roman" panose="02020603050405020304" pitchFamily="18" charset="0"/>
                <a:cs typeface="Times New Roman" panose="02020603050405020304" pitchFamily="18" charset="0"/>
              </a:rPr>
              <a:t/>
            </a:r>
            <a:br>
              <a:rPr lang="id-ID" dirty="0">
                <a:latin typeface="Times New Roman" panose="02020603050405020304" pitchFamily="18" charset="0"/>
                <a:cs typeface="Times New Roman" panose="02020603050405020304" pitchFamily="18" charset="0"/>
              </a:rPr>
            </a:br>
            <a:endParaRPr lang="id-ID" dirty="0">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C394B4FA-6D64-464D-981C-D4C497B10BD1}"/>
              </a:ext>
            </a:extLst>
          </p:cNvPr>
          <p:cNvSpPr txBox="1">
            <a:spLocks/>
          </p:cNvSpPr>
          <p:nvPr/>
        </p:nvSpPr>
        <p:spPr>
          <a:xfrm>
            <a:off x="8229599" y="3712770"/>
            <a:ext cx="2382201" cy="59955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d-ID" sz="1800" dirty="0">
                <a:latin typeface="Times New Roman" panose="02020603050405020304" pitchFamily="18" charset="0"/>
                <a:cs typeface="Times New Roman" panose="02020603050405020304" pitchFamily="18" charset="0"/>
              </a:rPr>
              <a:t>Semen</a:t>
            </a:r>
          </a:p>
        </p:txBody>
      </p:sp>
      <p:sp>
        <p:nvSpPr>
          <p:cNvPr id="14" name="Title 1">
            <a:extLst>
              <a:ext uri="{FF2B5EF4-FFF2-40B4-BE49-F238E27FC236}">
                <a16:creationId xmlns:a16="http://schemas.microsoft.com/office/drawing/2014/main" id="{74104A73-4189-4827-B638-5F684AD07104}"/>
              </a:ext>
            </a:extLst>
          </p:cNvPr>
          <p:cNvSpPr txBox="1">
            <a:spLocks/>
          </p:cNvSpPr>
          <p:nvPr/>
        </p:nvSpPr>
        <p:spPr>
          <a:xfrm>
            <a:off x="5459895" y="6258445"/>
            <a:ext cx="2382201" cy="43390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d-ID" sz="1800" dirty="0">
                <a:latin typeface="Times New Roman" panose="02020603050405020304" pitchFamily="18" charset="0"/>
                <a:cs typeface="Times New Roman" panose="02020603050405020304" pitchFamily="18" charset="0"/>
              </a:rPr>
              <a:t>Air</a:t>
            </a:r>
          </a:p>
        </p:txBody>
      </p:sp>
    </p:spTree>
    <p:extLst>
      <p:ext uri="{BB962C8B-B14F-4D97-AF65-F5344CB8AC3E}">
        <p14:creationId xmlns:p14="http://schemas.microsoft.com/office/powerpoint/2010/main" val="380713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E07235-496B-4CDD-BCE5-7EDDB9668B2C}"/>
              </a:ext>
            </a:extLst>
          </p:cNvPr>
          <p:cNvSpPr txBox="1">
            <a:spLocks/>
          </p:cNvSpPr>
          <p:nvPr/>
        </p:nvSpPr>
        <p:spPr>
          <a:xfrm>
            <a:off x="2653033" y="589720"/>
            <a:ext cx="8911687" cy="8203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d-ID" dirty="0">
                <a:solidFill>
                  <a:schemeClr val="tx1"/>
                </a:solidFill>
                <a:latin typeface="Times New Roman" panose="02020603050405020304" pitchFamily="18" charset="0"/>
                <a:cs typeface="Times New Roman" panose="02020603050405020304" pitchFamily="18" charset="0"/>
              </a:rPr>
              <a:t>ALAT PENELITIAN</a:t>
            </a:r>
            <a:r>
              <a:rPr lang="id-ID" dirty="0">
                <a:latin typeface="Times New Roman" panose="02020603050405020304" pitchFamily="18" charset="0"/>
                <a:cs typeface="Times New Roman" panose="02020603050405020304" pitchFamily="18" charset="0"/>
              </a:rPr>
              <a:t/>
            </a:r>
            <a:br>
              <a:rPr lang="id-ID" dirty="0">
                <a:latin typeface="Times New Roman" panose="02020603050405020304" pitchFamily="18" charset="0"/>
                <a:cs typeface="Times New Roman" panose="02020603050405020304" pitchFamily="18" charset="0"/>
              </a:rPr>
            </a:br>
            <a:endParaRPr lang="id-ID"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97FFE46D-CB29-46FB-80BC-1CABAA992903}"/>
              </a:ext>
            </a:extLst>
          </p:cNvPr>
          <p:cNvSpPr>
            <a:spLocks noGrp="1"/>
          </p:cNvSpPr>
          <p:nvPr>
            <p:ph type="title"/>
          </p:nvPr>
        </p:nvSpPr>
        <p:spPr>
          <a:xfrm>
            <a:off x="2653033" y="1656522"/>
            <a:ext cx="8911687" cy="4982816"/>
          </a:xfrm>
        </p:spPr>
        <p:txBody>
          <a:bodyPr>
            <a:normAutofit fontScale="90000"/>
          </a:bodyPr>
          <a:lstStyle/>
          <a:p>
            <a:pPr lvl="3"/>
            <a:r>
              <a:rPr lang="id-ID" sz="2000" dirty="0">
                <a:solidFill>
                  <a:schemeClr val="tx1"/>
                </a:solidFill>
                <a:latin typeface="Times New Roman" panose="02020603050405020304" pitchFamily="18" charset="0"/>
                <a:cs typeface="Times New Roman" panose="02020603050405020304" pitchFamily="18" charset="0"/>
              </a:rPr>
              <a:t>a.  Pompa Air</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     Pompa berkapasitas 1050 ltr/menit dengan head 16 m dipakai untuk mensuplai atau</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     mengalirkan aliran air</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b.  Pembuatan Bak penampungan dengan kapasitas penampungan maksimum 432 Liter atau</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      0,432 m</a:t>
            </a:r>
            <a:r>
              <a:rPr lang="id-ID" sz="2000" baseline="30000" dirty="0">
                <a:solidFill>
                  <a:schemeClr val="tx1"/>
                </a:solidFill>
                <a:latin typeface="Times New Roman" panose="02020603050405020304" pitchFamily="18" charset="0"/>
                <a:cs typeface="Times New Roman" panose="02020603050405020304" pitchFamily="18" charset="0"/>
              </a:rPr>
              <a:t>3</a:t>
            </a:r>
            <a:r>
              <a:rPr lang="id-ID" sz="2000" dirty="0">
                <a:solidFill>
                  <a:schemeClr val="tx1"/>
                </a:solidFill>
                <a:latin typeface="Times New Roman" panose="02020603050405020304" pitchFamily="18" charset="0"/>
                <a:cs typeface="Times New Roman" panose="02020603050405020304" pitchFamily="18" charset="0"/>
              </a:rPr>
              <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c.   Bak sirkulasi dengan kapasitas maksimum masing masing yaitu 624 Liter atau 0,624 m</a:t>
            </a:r>
            <a:r>
              <a:rPr lang="id-ID" sz="2000" baseline="30000" dirty="0">
                <a:solidFill>
                  <a:schemeClr val="tx1"/>
                </a:solidFill>
                <a:latin typeface="Times New Roman" panose="02020603050405020304" pitchFamily="18" charset="0"/>
                <a:cs typeface="Times New Roman" panose="02020603050405020304" pitchFamily="18" charset="0"/>
              </a:rPr>
              <a:t>3</a:t>
            </a:r>
            <a:br>
              <a:rPr lang="id-ID" sz="2000" baseline="30000" dirty="0">
                <a:solidFill>
                  <a:schemeClr val="tx1"/>
                </a:solidFill>
                <a:latin typeface="Times New Roman" panose="02020603050405020304" pitchFamily="18" charset="0"/>
                <a:cs typeface="Times New Roman" panose="02020603050405020304" pitchFamily="18" charset="0"/>
              </a:rPr>
            </a:br>
            <a:r>
              <a:rPr lang="id-ID" sz="2000" baseline="30000" dirty="0">
                <a:solidFill>
                  <a:schemeClr val="tx1"/>
                </a:solidFill>
                <a:latin typeface="Times New Roman" panose="02020603050405020304" pitchFamily="18" charset="0"/>
                <a:cs typeface="Times New Roman" panose="02020603050405020304" pitchFamily="18" charset="0"/>
              </a:rPr>
              <a:t>         </a:t>
            </a:r>
            <a:r>
              <a:rPr lang="id-ID" sz="2000" dirty="0">
                <a:solidFill>
                  <a:schemeClr val="tx1"/>
                </a:solidFill>
                <a:latin typeface="Times New Roman" panose="02020603050405020304" pitchFamily="18" charset="0"/>
                <a:cs typeface="Times New Roman" panose="02020603050405020304" pitchFamily="18" charset="0"/>
              </a:rPr>
              <a:t>terdiri dari 2 bak sirkulasi yang berada dihulu dan dihilir saluran.Saluran percobaan </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      dengan panjang 3 m, lebar dasar saluran 10 cm dengan perbandingan </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       kemiringan dinding 1:1.</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d.    Stop kran</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e.    Pintu air untuk mengatur/ mengontrol debit (Q) aliran</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f.     Stopwach</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g.    Meteran</a:t>
            </a:r>
            <a:br>
              <a:rPr lang="id-ID" sz="2000" dirty="0">
                <a:solidFill>
                  <a:schemeClr val="tx1"/>
                </a:solidFill>
                <a:latin typeface="Times New Roman" panose="02020603050405020304" pitchFamily="18" charset="0"/>
                <a:cs typeface="Times New Roman" panose="02020603050405020304" pitchFamily="18" charset="0"/>
              </a:rPr>
            </a:br>
            <a:r>
              <a:rPr lang="id-ID" sz="2000" dirty="0">
                <a:solidFill>
                  <a:schemeClr val="tx1"/>
                </a:solidFill>
                <a:latin typeface="Times New Roman" panose="02020603050405020304" pitchFamily="18" charset="0"/>
                <a:cs typeface="Times New Roman" panose="02020603050405020304" pitchFamily="18" charset="0"/>
              </a:rPr>
              <a:t>h.    Kamera digital</a:t>
            </a:r>
            <a:r>
              <a:rPr lang="id-ID" sz="1600" dirty="0"/>
              <a:t/>
            </a:r>
            <a:br>
              <a:rPr lang="id-ID" sz="1600" dirty="0"/>
            </a:br>
            <a:r>
              <a:rPr lang="id-ID" sz="2000" dirty="0"/>
              <a:t> </a:t>
            </a:r>
            <a:r>
              <a:rPr lang="id-ID" dirty="0"/>
              <a:t/>
            </a:r>
            <a:br>
              <a:rPr lang="id-ID" dirty="0"/>
            </a:br>
            <a:r>
              <a:rPr lang="id-ID" sz="2800" dirty="0">
                <a:latin typeface="Times New Roman" panose="02020603050405020304" pitchFamily="18" charset="0"/>
                <a:cs typeface="Times New Roman" panose="02020603050405020304" pitchFamily="18" charset="0"/>
              </a:rPr>
              <a:t/>
            </a:r>
            <a:br>
              <a:rPr lang="id-ID" sz="2800" dirty="0">
                <a:latin typeface="Times New Roman" panose="02020603050405020304" pitchFamily="18" charset="0"/>
                <a:cs typeface="Times New Roman" panose="02020603050405020304" pitchFamily="18" charset="0"/>
              </a:rPr>
            </a:br>
            <a:r>
              <a:rPr lang="id-ID" sz="2800" dirty="0">
                <a:latin typeface="Times New Roman" panose="02020603050405020304" pitchFamily="18" charset="0"/>
                <a:cs typeface="Times New Roman" panose="02020603050405020304" pitchFamily="18" charset="0"/>
              </a:rPr>
              <a:t/>
            </a:r>
            <a:br>
              <a:rPr lang="id-ID" sz="2800" dirty="0">
                <a:latin typeface="Times New Roman" panose="02020603050405020304" pitchFamily="18" charset="0"/>
                <a:cs typeface="Times New Roman" panose="02020603050405020304" pitchFamily="18" charset="0"/>
              </a:rPr>
            </a:b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117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663866"/>
            <a:ext cx="8911687" cy="820377"/>
          </a:xfrm>
        </p:spPr>
        <p:txBody>
          <a:bodyPr/>
          <a:lstStyle/>
          <a:p>
            <a:pPr algn="ctr"/>
            <a:r>
              <a:rPr lang="id-ID" dirty="0">
                <a:latin typeface="Times New Roman" panose="02020603050405020304" pitchFamily="18" charset="0"/>
                <a:cs typeface="Times New Roman" panose="02020603050405020304" pitchFamily="18" charset="0"/>
              </a:rPr>
              <a:t>PENGUMPULAN DATA</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484243"/>
            <a:ext cx="8911687" cy="5247860"/>
          </a:xfrm>
        </p:spPr>
        <p:txBody>
          <a:bodyPr>
            <a:noAutofit/>
          </a:bodyPr>
          <a:lstStyle/>
          <a:p>
            <a:pPr>
              <a:buClr>
                <a:schemeClr val="tx1"/>
              </a:buClr>
              <a:buFont typeface="+mj-lt"/>
              <a:buAutoNum type="arabicPeriod"/>
            </a:pPr>
            <a:r>
              <a:rPr lang="id-ID" dirty="0">
                <a:solidFill>
                  <a:schemeClr val="tx1"/>
                </a:solidFill>
                <a:latin typeface="Times New Roman" panose="02020603050405020304" pitchFamily="18" charset="0"/>
                <a:cs typeface="Times New Roman" panose="02020603050405020304" pitchFamily="18" charset="0"/>
              </a:rPr>
              <a:t>Data Primer</a:t>
            </a:r>
          </a:p>
          <a:p>
            <a:pPr marL="0" indent="0">
              <a:buClr>
                <a:schemeClr val="tx1"/>
              </a:buClr>
              <a:buNone/>
            </a:pPr>
            <a:r>
              <a:rPr lang="id-ID" dirty="0">
                <a:solidFill>
                  <a:schemeClr val="tx1"/>
                </a:solidFill>
                <a:latin typeface="Times New Roman" panose="02020603050405020304" pitchFamily="18" charset="0"/>
                <a:cs typeface="Times New Roman" panose="02020603050405020304" pitchFamily="18" charset="0"/>
              </a:rPr>
              <a:t>      Data primer adalah data yang didapatkan langsung dari pengamatan hasil di model laboratorium. Adapun data primer yang didapatkan dalam penelitian ini yaitu :</a:t>
            </a:r>
          </a:p>
          <a:p>
            <a:pPr lvl="0">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Membuat permodelan hidrolika.</a:t>
            </a:r>
          </a:p>
          <a:p>
            <a:pPr lvl="0">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Menentukan skala permodelan.</a:t>
            </a:r>
          </a:p>
          <a:p>
            <a:pPr lvl="0">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Membuat gambar untuk permodelan.</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a:buClr>
                <a:schemeClr val="tx1"/>
              </a:buClr>
              <a:buFont typeface="+mj-lt"/>
              <a:buAutoNum type="arabicPeriod" startAt="2"/>
            </a:pPr>
            <a:r>
              <a:rPr lang="id-ID" dirty="0">
                <a:solidFill>
                  <a:schemeClr val="tx1"/>
                </a:solidFill>
                <a:latin typeface="Times New Roman" panose="02020603050405020304" pitchFamily="18" charset="0"/>
                <a:cs typeface="Times New Roman" panose="02020603050405020304" pitchFamily="18" charset="0"/>
              </a:rPr>
              <a:t>Data Sekunder</a:t>
            </a:r>
          </a:p>
          <a:p>
            <a:pPr marL="0" indent="0">
              <a:buNone/>
            </a:pPr>
            <a:r>
              <a:rPr lang="id-ID" dirty="0">
                <a:solidFill>
                  <a:schemeClr val="tx1"/>
                </a:solidFill>
                <a:latin typeface="Times New Roman" panose="02020603050405020304" pitchFamily="18" charset="0"/>
                <a:cs typeface="Times New Roman" panose="02020603050405020304" pitchFamily="18" charset="0"/>
              </a:rPr>
              <a:t>      Data skunder adalah data yang didapatkan dari penelitian sebelumnya atau data yang didapatkan dari buku, jurnal, google yang berkaitan dengan rancang bangun model fisik belokan sungai.</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70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849397"/>
            <a:ext cx="8911687" cy="820377"/>
          </a:xfrm>
        </p:spPr>
        <p:txBody>
          <a:bodyPr/>
          <a:lstStyle/>
          <a:p>
            <a:pPr algn="ctr"/>
            <a:r>
              <a:rPr lang="id-ID" dirty="0">
                <a:latin typeface="Times New Roman" panose="02020603050405020304" pitchFamily="18" charset="0"/>
                <a:cs typeface="Times New Roman" panose="02020603050405020304" pitchFamily="18" charset="0"/>
              </a:rPr>
              <a:t>PERANCANGAN MODEL</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775791"/>
            <a:ext cx="8911687" cy="4956312"/>
          </a:xfrm>
        </p:spPr>
        <p:txBody>
          <a:bodyPr>
            <a:noAutofit/>
          </a:bodyPr>
          <a:lstStyle/>
          <a:p>
            <a:pPr marL="0" indent="0">
              <a:buNone/>
            </a:pPr>
            <a:r>
              <a:rPr lang="id-ID" dirty="0">
                <a:solidFill>
                  <a:schemeClr val="tx1"/>
                </a:solidFill>
                <a:latin typeface="Times New Roman" panose="02020603050405020304" pitchFamily="18" charset="0"/>
                <a:cs typeface="Times New Roman" panose="02020603050405020304" pitchFamily="18" charset="0"/>
              </a:rPr>
              <a:t>Perancangan model dilaksanakan dengan spesifikasi sebagai berikut:</a:t>
            </a:r>
          </a:p>
          <a:p>
            <a:pPr>
              <a:buClr>
                <a:schemeClr val="tx1"/>
              </a:buClr>
              <a:buFont typeface="+mj-lt"/>
              <a:buAutoNum type="arabicPeriod"/>
            </a:pPr>
            <a:r>
              <a:rPr lang="id-ID" dirty="0">
                <a:solidFill>
                  <a:schemeClr val="tx1"/>
                </a:solidFill>
                <a:latin typeface="Times New Roman" panose="02020603050405020304" pitchFamily="18" charset="0"/>
                <a:cs typeface="Times New Roman" panose="02020603050405020304" pitchFamily="18" charset="0"/>
              </a:rPr>
              <a:t>Tahap pertama.</a:t>
            </a:r>
            <a:endParaRPr lang="id-ID" sz="1600" dirty="0">
              <a:solidFill>
                <a:schemeClr val="tx1"/>
              </a:solidFill>
              <a:latin typeface="Times New Roman" panose="02020603050405020304" pitchFamily="18" charset="0"/>
              <a:cs typeface="Times New Roman" panose="02020603050405020304" pitchFamily="18" charset="0"/>
            </a:endParaRP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Rancangan Model yang dapat dilihat dari gambar di lampiran. Dengan skala model 1:400</a:t>
            </a:r>
            <a:endParaRPr lang="id-ID" sz="1200" dirty="0">
              <a:solidFill>
                <a:schemeClr val="tx1"/>
              </a:solidFill>
              <a:latin typeface="Times New Roman" panose="02020603050405020304" pitchFamily="18" charset="0"/>
              <a:cs typeface="Times New Roman" panose="02020603050405020304" pitchFamily="18" charset="0"/>
            </a:endParaRP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Sebelum dilakukan pembuatan model, dilakukan pengecekan dan pembersihan lokasi.</a:t>
            </a:r>
            <a:endParaRPr lang="id-ID" sz="1200" dirty="0">
              <a:solidFill>
                <a:schemeClr val="tx1"/>
              </a:solidFill>
              <a:latin typeface="Times New Roman" panose="02020603050405020304" pitchFamily="18" charset="0"/>
              <a:cs typeface="Times New Roman" panose="02020603050405020304" pitchFamily="18" charset="0"/>
            </a:endParaRP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Pembuatan gambar menggunakan skala 1:400 dengan menggunakan software autocad dan sketchup.</a:t>
            </a:r>
            <a:endParaRPr lang="id-ID" sz="1200" dirty="0">
              <a:solidFill>
                <a:schemeClr val="tx1"/>
              </a:solidFill>
              <a:latin typeface="Times New Roman" panose="02020603050405020304" pitchFamily="18" charset="0"/>
              <a:cs typeface="Times New Roman" panose="02020603050405020304" pitchFamily="18" charset="0"/>
            </a:endParaRP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Memulai pembuatan model sungai secara langsung di lokasi penelitian.</a:t>
            </a:r>
            <a:endParaRPr lang="id-ID" sz="1600" dirty="0">
              <a:solidFill>
                <a:schemeClr val="tx1"/>
              </a:solidFill>
              <a:latin typeface="Times New Roman" panose="02020603050405020304" pitchFamily="18" charset="0"/>
              <a:cs typeface="Times New Roman" panose="02020603050405020304" pitchFamily="18" charset="0"/>
            </a:endParaRPr>
          </a:p>
          <a:p>
            <a:pPr lvl="0">
              <a:buClr>
                <a:schemeClr val="tx1"/>
              </a:buClr>
              <a:buFont typeface="+mj-lt"/>
              <a:buAutoNum type="arabicPeriod" startAt="2"/>
            </a:pPr>
            <a:r>
              <a:rPr lang="id-ID" dirty="0">
                <a:solidFill>
                  <a:schemeClr val="tx1"/>
                </a:solidFill>
                <a:latin typeface="Times New Roman" panose="02020603050405020304" pitchFamily="18" charset="0"/>
                <a:cs typeface="Times New Roman" panose="02020603050405020304" pitchFamily="18" charset="0"/>
              </a:rPr>
              <a:t>Tahap kedua</a:t>
            </a:r>
            <a:endParaRPr lang="id-ID" sz="1600" dirty="0">
              <a:solidFill>
                <a:schemeClr val="tx1"/>
              </a:solidFill>
              <a:latin typeface="Times New Roman" panose="02020603050405020304" pitchFamily="18" charset="0"/>
              <a:cs typeface="Times New Roman" panose="02020603050405020304" pitchFamily="18" charset="0"/>
            </a:endParaRP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Membangun model sungai dengan belokan sungai dengan skala model.</a:t>
            </a:r>
            <a:endParaRPr lang="id-ID" sz="1200" dirty="0">
              <a:solidFill>
                <a:schemeClr val="tx1"/>
              </a:solidFill>
              <a:latin typeface="Times New Roman" panose="02020603050405020304" pitchFamily="18" charset="0"/>
              <a:cs typeface="Times New Roman" panose="02020603050405020304" pitchFamily="18" charset="0"/>
            </a:endParaRP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Membuat bangunan hidrolika antara lain bangunan pengatur aliran, stage gauge dan lain-lainnya.</a:t>
            </a:r>
            <a:endParaRPr lang="id-ID" sz="1200"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a:buClr>
                <a:schemeClr val="tx1"/>
              </a:buClr>
              <a:buFont typeface="+mj-lt"/>
              <a:buAutoNum type="alphaLcParenR" startAt="5"/>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42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690370"/>
            <a:ext cx="8911687" cy="820377"/>
          </a:xfrm>
        </p:spPr>
        <p:txBody>
          <a:bodyPr/>
          <a:lstStyle/>
          <a:p>
            <a:pPr algn="ctr"/>
            <a:r>
              <a:rPr lang="id-ID" dirty="0">
                <a:latin typeface="Times New Roman" panose="02020603050405020304" pitchFamily="18" charset="0"/>
                <a:cs typeface="Times New Roman" panose="02020603050405020304" pitchFamily="18" charset="0"/>
              </a:rPr>
              <a:t>PERANCANGAN MODEL</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510747"/>
            <a:ext cx="8911687" cy="5221355"/>
          </a:xfrm>
        </p:spPr>
        <p:txBody>
          <a:bodyPr>
            <a:noAutofit/>
          </a:bodyPr>
          <a:lstStyle/>
          <a:p>
            <a:pPr marL="0" indent="0">
              <a:buNone/>
            </a:pPr>
            <a:r>
              <a:rPr lang="id-ID" dirty="0">
                <a:solidFill>
                  <a:schemeClr val="tx1"/>
                </a:solidFill>
                <a:latin typeface="Times New Roman" panose="02020603050405020304" pitchFamily="18" charset="0"/>
                <a:cs typeface="Times New Roman" panose="02020603050405020304" pitchFamily="18" charset="0"/>
              </a:rPr>
              <a:t>Perancangan model dilaksanakan dengan spesifikasi sebagai berikut:</a:t>
            </a:r>
          </a:p>
          <a:p>
            <a:pPr lvl="0">
              <a:buClr>
                <a:schemeClr val="tx1"/>
              </a:buClr>
              <a:buFont typeface="+mj-lt"/>
              <a:buAutoNum type="arabicPeriod" startAt="3"/>
            </a:pPr>
            <a:r>
              <a:rPr lang="id-ID" dirty="0">
                <a:solidFill>
                  <a:schemeClr val="tx1"/>
                </a:solidFill>
                <a:latin typeface="Times New Roman" panose="02020603050405020304" pitchFamily="18" charset="0"/>
                <a:cs typeface="Times New Roman" panose="02020603050405020304" pitchFamily="18" charset="0"/>
              </a:rPr>
              <a:t>Tahap ke 3</a:t>
            </a: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Running test model dengan beberapa tipe aliran minimal 3 (tiga) tipe.</a:t>
            </a: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Pengambilan data dengan skala debit.</a:t>
            </a:r>
          </a:p>
          <a:p>
            <a:pPr lvl="1">
              <a:buClr>
                <a:schemeClr val="tx1"/>
              </a:buClr>
              <a:buFont typeface="+mj-lt"/>
              <a:buAutoNum type="alphaLcPeriod"/>
            </a:pPr>
            <a:r>
              <a:rPr lang="id-ID" dirty="0">
                <a:solidFill>
                  <a:schemeClr val="tx1"/>
                </a:solidFill>
                <a:latin typeface="Times New Roman" panose="02020603050405020304" pitchFamily="18" charset="0"/>
                <a:cs typeface="Times New Roman" panose="02020603050405020304" pitchFamily="18" charset="0"/>
              </a:rPr>
              <a:t>Menganalisis hasil dari percobaan dengan berbagai tipe tersebut.</a:t>
            </a:r>
          </a:p>
          <a:p>
            <a:pPr>
              <a:buClr>
                <a:schemeClr val="tx1"/>
              </a:buClr>
              <a:buFont typeface="+mj-lt"/>
              <a:buAutoNum type="arabicPeriod" startAt="4"/>
            </a:pPr>
            <a:r>
              <a:rPr lang="id-ID" dirty="0">
                <a:solidFill>
                  <a:schemeClr val="tx1"/>
                </a:solidFill>
                <a:latin typeface="Times New Roman" panose="02020603050405020304" pitchFamily="18" charset="0"/>
                <a:cs typeface="Times New Roman" panose="02020603050405020304" pitchFamily="18" charset="0"/>
              </a:rPr>
              <a:t>Tahap ke 4 </a:t>
            </a:r>
          </a:p>
          <a:p>
            <a:pPr marL="0" indent="0">
              <a:buClr>
                <a:schemeClr val="tx1"/>
              </a:buClr>
              <a:buNone/>
            </a:pPr>
            <a:r>
              <a:rPr lang="id-ID" dirty="0">
                <a:solidFill>
                  <a:schemeClr val="tx1"/>
                </a:solidFill>
                <a:latin typeface="Times New Roman" panose="02020603050405020304" pitchFamily="18" charset="0"/>
                <a:cs typeface="Times New Roman" panose="02020603050405020304" pitchFamily="18" charset="0"/>
              </a:rPr>
              <a:t>Membuat kesimpulan hasil percobaan dan mendeskripsikannya dalam bentuk gambar.</a:t>
            </a:r>
          </a:p>
          <a:p>
            <a:pPr>
              <a:buClr>
                <a:schemeClr val="tx1"/>
              </a:buClr>
              <a:buFont typeface="+mj-lt"/>
              <a:buAutoNum type="arabicPeriod" startAt="5"/>
            </a:pPr>
            <a:r>
              <a:rPr lang="id-ID" dirty="0">
                <a:solidFill>
                  <a:schemeClr val="tx1"/>
                </a:solidFill>
                <a:latin typeface="Times New Roman" panose="02020603050405020304" pitchFamily="18" charset="0"/>
                <a:cs typeface="Times New Roman" panose="02020603050405020304" pitchFamily="18" charset="0"/>
              </a:rPr>
              <a:t>Tahap ke 5</a:t>
            </a:r>
          </a:p>
          <a:p>
            <a:pPr marL="0" lvl="0" indent="0">
              <a:buNone/>
            </a:pPr>
            <a:r>
              <a:rPr lang="id-ID" dirty="0">
                <a:solidFill>
                  <a:schemeClr val="tx1"/>
                </a:solidFill>
                <a:latin typeface="Times New Roman" panose="02020603050405020304" pitchFamily="18" charset="0"/>
                <a:cs typeface="Times New Roman" panose="02020603050405020304" pitchFamily="18" charset="0"/>
              </a:rPr>
              <a:t> Selesai.</a:t>
            </a:r>
          </a:p>
          <a:p>
            <a:pPr marL="0" indent="0">
              <a:buNone/>
            </a:pPr>
            <a:r>
              <a:rPr lang="id-ID" dirty="0">
                <a:solidFill>
                  <a:schemeClr val="tx1"/>
                </a:solidFill>
                <a:latin typeface="Times New Roman" panose="02020603050405020304" pitchFamily="18" charset="0"/>
                <a:cs typeface="Times New Roman" panose="02020603050405020304" pitchFamily="18" charset="0"/>
              </a:rPr>
              <a:t>Sedimen yang digunakan yaitu pasir dan membuat saluran sesuai ukuran yang telah ditentukan.</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a:buClr>
                <a:schemeClr val="tx1"/>
              </a:buClr>
              <a:buFont typeface="+mj-lt"/>
              <a:buAutoNum type="alphaLcParenR" startAt="5"/>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72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6229" y="902405"/>
            <a:ext cx="8911687" cy="820377"/>
          </a:xfrm>
        </p:spPr>
        <p:txBody>
          <a:bodyPr/>
          <a:lstStyle/>
          <a:p>
            <a:pPr algn="ctr"/>
            <a:r>
              <a:rPr lang="id-ID" dirty="0">
                <a:latin typeface="Times New Roman" panose="02020603050405020304" pitchFamily="18" charset="0"/>
                <a:cs typeface="Times New Roman" panose="02020603050405020304" pitchFamily="18" charset="0"/>
              </a:rPr>
              <a:t>SIMULASI MODEL</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881809"/>
            <a:ext cx="8911687" cy="4850294"/>
          </a:xfrm>
        </p:spPr>
        <p:txBody>
          <a:bodyPr>
            <a:noAutofit/>
          </a:bodyPr>
          <a:lstStyle/>
          <a:p>
            <a:pPr marL="0" indent="0" algn="just">
              <a:buNone/>
            </a:pPr>
            <a:r>
              <a:rPr lang="id-ID" dirty="0">
                <a:solidFill>
                  <a:schemeClr val="tx1"/>
                </a:solidFill>
                <a:latin typeface="Times New Roman" panose="02020603050405020304" pitchFamily="18" charset="0"/>
                <a:cs typeface="Times New Roman" panose="02020603050405020304" pitchFamily="18" charset="0"/>
              </a:rPr>
              <a:t>	Rangkaian simulasi yang akan dilakukan dalam penelitian ini ada dua kelompok parameter, yaitu parameter simulasi dan parameter amatan. Parameter simulasi terdiri dari gambar . Sedangkan parameter amatan adalah model terhadap gambar yang dibuat apakah sudah sesuai dengan yang ada pada gambar.</a:t>
            </a:r>
          </a:p>
          <a:p>
            <a:pPr marL="0" indent="0">
              <a:buNone/>
            </a:pPr>
            <a:r>
              <a:rPr lang="id-ID" dirty="0">
                <a:solidFill>
                  <a:schemeClr val="tx1"/>
                </a:solidFill>
                <a:latin typeface="Times New Roman" panose="02020603050405020304" pitchFamily="18" charset="0"/>
                <a:cs typeface="Times New Roman" panose="02020603050405020304" pitchFamily="18" charset="0"/>
              </a:rPr>
              <a:t>Secara garis besar prosedur perolehan data sebagai berikut:</a:t>
            </a:r>
          </a:p>
          <a:p>
            <a:pPr>
              <a:buClr>
                <a:schemeClr val="tx1"/>
              </a:buClr>
              <a:buFont typeface="+mj-lt"/>
              <a:buAutoNum type="arabicPeriod"/>
            </a:pPr>
            <a:r>
              <a:rPr lang="id-ID" dirty="0">
                <a:solidFill>
                  <a:schemeClr val="tx1"/>
                </a:solidFill>
                <a:latin typeface="Times New Roman" panose="02020603050405020304" pitchFamily="18" charset="0"/>
                <a:cs typeface="Times New Roman" panose="02020603050405020304" pitchFamily="18" charset="0"/>
              </a:rPr>
              <a:t> Langkah awal adalah menggambar perencanaan model yang sudah di skalakan.</a:t>
            </a:r>
          </a:p>
          <a:p>
            <a:pPr>
              <a:buClr>
                <a:schemeClr val="tx1"/>
              </a:buClr>
              <a:buFont typeface="+mj-lt"/>
              <a:buAutoNum type="arabicPeriod"/>
            </a:pPr>
            <a:r>
              <a:rPr lang="id-ID" dirty="0">
                <a:solidFill>
                  <a:schemeClr val="tx1"/>
                </a:solidFill>
                <a:latin typeface="Times New Roman" panose="02020603050405020304" pitchFamily="18" charset="0"/>
                <a:cs typeface="Times New Roman" panose="02020603050405020304" pitchFamily="18" charset="0"/>
              </a:rPr>
              <a:t>Menyiapkan bahan dan alat untuk memulai pembuatan model secara fisik di laboratorium.</a:t>
            </a:r>
          </a:p>
          <a:p>
            <a:pPr>
              <a:buClr>
                <a:schemeClr val="tx1"/>
              </a:buClr>
              <a:buFont typeface="+mj-lt"/>
              <a:buAutoNum type="arabicPeriod"/>
            </a:pPr>
            <a:r>
              <a:rPr lang="id-ID" dirty="0">
                <a:solidFill>
                  <a:schemeClr val="tx1"/>
                </a:solidFill>
                <a:latin typeface="Times New Roman" panose="02020603050405020304" pitchFamily="18" charset="0"/>
                <a:cs typeface="Times New Roman" panose="02020603050405020304" pitchFamily="18" charset="0"/>
              </a:rPr>
              <a:t>Selanjutnya memulai pembuatan model di laboratorium.</a:t>
            </a:r>
          </a:p>
          <a:p>
            <a:pPr>
              <a:buClr>
                <a:schemeClr val="tx1"/>
              </a:buClr>
              <a:buFont typeface="+mj-lt"/>
              <a:buAutoNum type="arabicPeriod"/>
            </a:pPr>
            <a:r>
              <a:rPr lang="id-ID" dirty="0">
                <a:solidFill>
                  <a:schemeClr val="tx1"/>
                </a:solidFill>
                <a:latin typeface="Times New Roman" panose="02020603050405020304" pitchFamily="18" charset="0"/>
                <a:cs typeface="Times New Roman" panose="02020603050405020304" pitchFamily="18" charset="0"/>
              </a:rPr>
              <a:t>Melakukan running test.</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a:p>
            <a:pPr>
              <a:buClr>
                <a:schemeClr val="tx1"/>
              </a:buClr>
              <a:buFont typeface="+mj-lt"/>
              <a:buAutoNum type="alphaLcParenR" startAt="5"/>
            </a:pPr>
            <a:endParaRPr lang="id-ID" dirty="0">
              <a:solidFill>
                <a:schemeClr val="tx1"/>
              </a:solidFill>
              <a:latin typeface="Times New Roman" panose="02020603050405020304" pitchFamily="18" charset="0"/>
              <a:cs typeface="Times New Roman" panose="02020603050405020304" pitchFamily="18" charset="0"/>
            </a:endParaRP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04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52977" y="200040"/>
            <a:ext cx="8911687" cy="820377"/>
          </a:xfrm>
        </p:spPr>
        <p:txBody>
          <a:bodyPr/>
          <a:lstStyle/>
          <a:p>
            <a:pPr algn="ctr"/>
            <a:r>
              <a:rPr lang="id-ID" dirty="0">
                <a:latin typeface="Times New Roman" panose="02020603050405020304" pitchFamily="18" charset="0"/>
                <a:cs typeface="Times New Roman" panose="02020603050405020304" pitchFamily="18" charset="0"/>
              </a:rPr>
              <a:t>DIAGRAM ALIR</a:t>
            </a:r>
          </a:p>
        </p:txBody>
      </p:sp>
      <p:pic>
        <p:nvPicPr>
          <p:cNvPr id="6" name="Picture 5">
            <a:extLst>
              <a:ext uri="{FF2B5EF4-FFF2-40B4-BE49-F238E27FC236}">
                <a16:creationId xmlns:a16="http://schemas.microsoft.com/office/drawing/2014/main" id="{AF72C93A-F4AB-48EE-8E0C-0A587399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244" y="914401"/>
            <a:ext cx="4173151" cy="5505020"/>
          </a:xfrm>
          <a:prstGeom prst="rect">
            <a:avLst/>
          </a:prstGeom>
        </p:spPr>
      </p:pic>
    </p:spTree>
    <p:extLst>
      <p:ext uri="{BB962C8B-B14F-4D97-AF65-F5344CB8AC3E}">
        <p14:creationId xmlns:p14="http://schemas.microsoft.com/office/powerpoint/2010/main" val="291579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1008423"/>
            <a:ext cx="8911687" cy="820377"/>
          </a:xfrm>
        </p:spPr>
        <p:txBody>
          <a:bodyPr/>
          <a:lstStyle/>
          <a:p>
            <a:pPr algn="ctr"/>
            <a:r>
              <a:rPr lang="id-ID" dirty="0">
                <a:latin typeface="Times New Roman" panose="02020603050405020304" pitchFamily="18" charset="0"/>
                <a:cs typeface="Times New Roman" panose="02020603050405020304" pitchFamily="18" charset="0"/>
              </a:rPr>
              <a:t>SUNGAI</a:t>
            </a:r>
          </a:p>
        </p:txBody>
      </p:sp>
      <p:sp>
        <p:nvSpPr>
          <p:cNvPr id="3" name="Content Placeholder 2">
            <a:extLst>
              <a:ext uri="{FF2B5EF4-FFF2-40B4-BE49-F238E27FC236}">
                <a16:creationId xmlns:a16="http://schemas.microsoft.com/office/drawing/2014/main" id="{0FCC0B27-2BD8-41C6-BFBC-2AC8E5D70A1C}"/>
              </a:ext>
            </a:extLst>
          </p:cNvPr>
          <p:cNvSpPr>
            <a:spLocks noGrp="1"/>
          </p:cNvSpPr>
          <p:nvPr>
            <p:ph idx="1"/>
          </p:nvPr>
        </p:nvSpPr>
        <p:spPr>
          <a:xfrm>
            <a:off x="2469942" y="1961322"/>
            <a:ext cx="8911687" cy="4452729"/>
          </a:xfrm>
        </p:spPr>
        <p:txBody>
          <a:bodyPr>
            <a:normAutofit/>
          </a:bodyPr>
          <a:lstStyle/>
          <a:p>
            <a:pPr marL="0" indent="0" algn="just">
              <a:buNone/>
            </a:pPr>
            <a:r>
              <a:rPr lang="id-ID" dirty="0">
                <a:solidFill>
                  <a:schemeClr val="tx1"/>
                </a:solidFill>
                <a:latin typeface="Times New Roman" panose="02020603050405020304" pitchFamily="18" charset="0"/>
                <a:cs typeface="Times New Roman" panose="02020603050405020304" pitchFamily="18" charset="0"/>
              </a:rPr>
              <a:t>	Sungai adalah air tawar dari sumber alamiah yang mengalir dari tempat yang lebih tinggi ke tempat yang lebih rendah dan menuju atau bermuara ke laut, danau atau sungai yang lebih besar. Secara alami, sungai mengalir sambil melakukan aktivitas yang satu sama lain saling berhubungan. Aktivitas tersebut, antara lain erosi / pengikisan, pengangkutan (Transportasi), dan pengendapan (Sedimentasi). Ketiga aktivitas tersebut tergantung pada factor kemiringan daerah aliran sungai (DAS), volume air sungai dan kecepatan aliran.</a:t>
            </a:r>
          </a:p>
          <a:p>
            <a:pPr marL="0" indent="0" algn="just">
              <a:buNone/>
            </a:pPr>
            <a:r>
              <a:rPr lang="id-ID" dirty="0">
                <a:solidFill>
                  <a:schemeClr val="tx1"/>
                </a:solidFill>
                <a:latin typeface="Times New Roman" panose="02020603050405020304" pitchFamily="18" charset="0"/>
                <a:cs typeface="Times New Roman" panose="02020603050405020304" pitchFamily="18" charset="0"/>
              </a:rPr>
              <a:t>	Sungai merupakan bagian dari permukaan bumi yang letaknya lebih rendah dari tanah yang disekitarnya dan menjadi tempat untuk mengalirnya air tawar menuju ke laut, danau, rawa atau ke sungai yang lain. Pada umumnya setiap aliran sungai dibagi menjadi tiga bagian, yaitu bagian hulu, bagian tengah dan bagian hilir. </a:t>
            </a:r>
          </a:p>
          <a:p>
            <a:pPr marL="0" indent="0" algn="just">
              <a:buNone/>
            </a:pPr>
            <a:r>
              <a:rPr lang="id-ID" dirty="0">
                <a:solidFill>
                  <a:schemeClr val="tx1"/>
                </a:solidFill>
                <a:latin typeface="Times New Roman" panose="02020603050405020304" pitchFamily="18" charset="0"/>
                <a:cs typeface="Times New Roman" panose="02020603050405020304" pitchFamily="18" charset="0"/>
              </a:rPr>
              <a:t>	Menurut UU No. 35 1991 tentang sungai, menyebutkan pengertian bantara sungai adalah lahan pada kedua sisi sepanjang palung sungai dihitung dari tepi sungai dengan kaki tanggul sebelah dalam. Sehubungan dengan itu maka pada bantaran sungai dilarang mendirikan bangunan untuk hunian.</a:t>
            </a:r>
          </a:p>
          <a:p>
            <a:pPr marL="0" indent="0" algn="just">
              <a:buNone/>
            </a:pPr>
            <a:endParaRPr lang="id-ID"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id-ID" dirty="0">
              <a:solidFill>
                <a:schemeClr val="tx1"/>
              </a:solidFill>
              <a:latin typeface="Times New Roman" panose="02020603050405020304" pitchFamily="18" charset="0"/>
              <a:cs typeface="Times New Roman" panose="02020603050405020304" pitchFamily="18" charset="0"/>
            </a:endParaRPr>
          </a:p>
          <a:p>
            <a:pPr marL="0" indent="0">
              <a:buNone/>
            </a:pPr>
            <a:endParaRPr lang="id-ID" dirty="0"/>
          </a:p>
        </p:txBody>
      </p:sp>
    </p:spTree>
    <p:extLst>
      <p:ext uri="{BB962C8B-B14F-4D97-AF65-F5344CB8AC3E}">
        <p14:creationId xmlns:p14="http://schemas.microsoft.com/office/powerpoint/2010/main" val="119385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584353"/>
            <a:ext cx="8911687" cy="820377"/>
          </a:xfrm>
        </p:spPr>
        <p:txBody>
          <a:bodyPr/>
          <a:lstStyle/>
          <a:p>
            <a:pPr algn="ctr"/>
            <a:r>
              <a:rPr lang="id-ID" dirty="0">
                <a:latin typeface="Times New Roman" panose="02020603050405020304" pitchFamily="18" charset="0"/>
                <a:cs typeface="Times New Roman" panose="02020603050405020304" pitchFamily="18" charset="0"/>
              </a:rPr>
              <a:t>BENTUK PENGALIRAN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9942" y="1550504"/>
            <a:ext cx="8915400" cy="1139687"/>
          </a:xfrm>
        </p:spPr>
        <p:txBody>
          <a:bodyPr>
            <a:normAutofit/>
          </a:bodyPr>
          <a:lstStyle/>
          <a:p>
            <a:pPr marL="0" indent="0">
              <a:buClr>
                <a:schemeClr val="tx1"/>
              </a:buClr>
              <a:buNone/>
            </a:pPr>
            <a:r>
              <a:rPr lang="id-ID" b="1" u="sng" dirty="0">
                <a:solidFill>
                  <a:schemeClr val="tx1"/>
                </a:solidFill>
                <a:latin typeface="Times New Roman" panose="02020603050405020304" pitchFamily="18" charset="0"/>
                <a:cs typeface="Times New Roman" panose="02020603050405020304" pitchFamily="18" charset="0"/>
              </a:rPr>
              <a:t>Pola Aliran Dendritik</a:t>
            </a:r>
          </a:p>
          <a:p>
            <a:pPr marL="0" indent="0">
              <a:buClr>
                <a:schemeClr val="tx1"/>
              </a:buClr>
              <a:buNone/>
            </a:pPr>
            <a:r>
              <a:rPr lang="id-ID" dirty="0">
                <a:solidFill>
                  <a:schemeClr val="tx1"/>
                </a:solidFill>
                <a:latin typeface="Times New Roman" panose="02020603050405020304" pitchFamily="18" charset="0"/>
                <a:cs typeface="Times New Roman" panose="02020603050405020304" pitchFamily="18" charset="0"/>
              </a:rPr>
              <a:t>Pola aliran denritik adalah pola aliran yang cabang-cabang sungainya menyerupai struktur pohon.</a:t>
            </a:r>
          </a:p>
          <a:p>
            <a:pPr marL="0" indent="0">
              <a:buNone/>
            </a:pPr>
            <a:endParaRPr lang="id-ID" dirty="0"/>
          </a:p>
        </p:txBody>
      </p:sp>
      <p:pic>
        <p:nvPicPr>
          <p:cNvPr id="1026" name="Picture 2" descr="Pola Aliran Dendritik dan Karakteristiknya - AMUZIGI">
            <a:extLst>
              <a:ext uri="{FF2B5EF4-FFF2-40B4-BE49-F238E27FC236}">
                <a16:creationId xmlns:a16="http://schemas.microsoft.com/office/drawing/2014/main" id="{52E595D1-7D4E-4114-AB96-74F42F911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724" y="2835965"/>
            <a:ext cx="3790121" cy="32314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4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584353"/>
            <a:ext cx="8911687" cy="820377"/>
          </a:xfrm>
        </p:spPr>
        <p:txBody>
          <a:bodyPr/>
          <a:lstStyle/>
          <a:p>
            <a:pPr algn="ctr"/>
            <a:r>
              <a:rPr lang="id-ID" dirty="0">
                <a:latin typeface="Times New Roman" panose="02020603050405020304" pitchFamily="18" charset="0"/>
                <a:cs typeface="Times New Roman" panose="02020603050405020304" pitchFamily="18" charset="0"/>
              </a:rPr>
              <a:t>BENTUK PENGALIRAN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9942" y="1550504"/>
            <a:ext cx="8915400" cy="1139687"/>
          </a:xfrm>
        </p:spPr>
        <p:txBody>
          <a:bodyPr>
            <a:noAutofit/>
          </a:bodyPr>
          <a:lstStyle/>
          <a:p>
            <a:pPr marL="0" indent="0">
              <a:buClr>
                <a:schemeClr val="tx1"/>
              </a:buClr>
              <a:buNone/>
            </a:pPr>
            <a:r>
              <a:rPr lang="id-ID" b="1" u="sng" dirty="0">
                <a:solidFill>
                  <a:schemeClr val="tx1"/>
                </a:solidFill>
                <a:latin typeface="Times New Roman" panose="02020603050405020304" pitchFamily="18" charset="0"/>
                <a:cs typeface="Times New Roman" panose="02020603050405020304" pitchFamily="18" charset="0"/>
              </a:rPr>
              <a:t>Pola Aliran Rectangular</a:t>
            </a:r>
          </a:p>
          <a:p>
            <a:pPr marL="0" indent="0">
              <a:buClr>
                <a:schemeClr val="tx1"/>
              </a:buClr>
              <a:buNone/>
            </a:pPr>
            <a:r>
              <a:rPr lang="id-ID" dirty="0">
                <a:solidFill>
                  <a:schemeClr val="tx1"/>
                </a:solidFill>
                <a:latin typeface="Times New Roman" panose="02020603050405020304" pitchFamily="18" charset="0"/>
                <a:cs typeface="Times New Roman" panose="02020603050405020304" pitchFamily="18" charset="0"/>
              </a:rPr>
              <a:t>      Pola rectangular umumnya berkembang pada batuan yang resitensi terhadap erosinya mendekati seragam, namun dikontrol oleh kekar yang mempunyai dua arah dengan sudut saling tegak lurus.</a:t>
            </a:r>
          </a:p>
          <a:p>
            <a:pPr marL="0" indent="0">
              <a:buClr>
                <a:schemeClr val="tx1"/>
              </a:buClr>
              <a:buNone/>
            </a:pPr>
            <a:endParaRPr lang="id-ID" dirty="0"/>
          </a:p>
        </p:txBody>
      </p:sp>
      <p:pic>
        <p:nvPicPr>
          <p:cNvPr id="2052" name="Picture 4" descr="Pola Aliran Rectangular dan Karakteristiknya - AMUZIGI">
            <a:extLst>
              <a:ext uri="{FF2B5EF4-FFF2-40B4-BE49-F238E27FC236}">
                <a16:creationId xmlns:a16="http://schemas.microsoft.com/office/drawing/2014/main" id="{BA64D548-1308-46FB-8142-A8A28C31F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564" y="3211567"/>
            <a:ext cx="3550341" cy="306208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1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584353"/>
            <a:ext cx="8911687" cy="820377"/>
          </a:xfrm>
        </p:spPr>
        <p:txBody>
          <a:bodyPr/>
          <a:lstStyle/>
          <a:p>
            <a:pPr algn="ctr"/>
            <a:r>
              <a:rPr lang="id-ID" dirty="0">
                <a:latin typeface="Times New Roman" panose="02020603050405020304" pitchFamily="18" charset="0"/>
                <a:cs typeface="Times New Roman" panose="02020603050405020304" pitchFamily="18" charset="0"/>
              </a:rPr>
              <a:t>BENTUK PENGALIRAN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404729"/>
            <a:ext cx="8915400" cy="1590261"/>
          </a:xfrm>
        </p:spPr>
        <p:txBody>
          <a:bodyPr>
            <a:noAutofit/>
          </a:bodyPr>
          <a:lstStyle/>
          <a:p>
            <a:pPr marL="0" indent="0">
              <a:buClr>
                <a:schemeClr val="tx1"/>
              </a:buClr>
              <a:buNone/>
            </a:pPr>
            <a:r>
              <a:rPr lang="id-ID" b="1" u="sng" dirty="0">
                <a:solidFill>
                  <a:schemeClr val="tx1"/>
                </a:solidFill>
                <a:latin typeface="Times New Roman" panose="02020603050405020304" pitchFamily="18" charset="0"/>
                <a:cs typeface="Times New Roman" panose="02020603050405020304" pitchFamily="18" charset="0"/>
              </a:rPr>
              <a:t>Pola Aliran Trellis </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Geometri dari pola aliran trellis adalah pola aliran yang  menyerupai bentuk pagar yang umum dijumpai di perkebunan anggur. Pola aliran trellis dicirikan oleh sungai yang mengalir lurus di sepanjang lembah dengan cabang-cabangnya berasal dari lereng yang curam dari kedua sisinya.</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8 Macam-Macam Pola Aliran Sungai dan Keterangannya Serta Bentuk">
            <a:extLst>
              <a:ext uri="{FF2B5EF4-FFF2-40B4-BE49-F238E27FC236}">
                <a16:creationId xmlns:a16="http://schemas.microsoft.com/office/drawing/2014/main" id="{1B41A194-B22F-4306-A004-38AEDE62D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853" y="3257812"/>
            <a:ext cx="3273287" cy="301583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7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584353"/>
            <a:ext cx="8911687" cy="820377"/>
          </a:xfrm>
        </p:spPr>
        <p:txBody>
          <a:bodyPr/>
          <a:lstStyle/>
          <a:p>
            <a:pPr algn="ctr"/>
            <a:r>
              <a:rPr lang="id-ID" dirty="0">
                <a:latin typeface="Times New Roman" panose="02020603050405020304" pitchFamily="18" charset="0"/>
                <a:cs typeface="Times New Roman" panose="02020603050405020304" pitchFamily="18" charset="0"/>
              </a:rPr>
              <a:t>BENTUK PENGALIRAN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404729"/>
            <a:ext cx="8915400" cy="1590261"/>
          </a:xfrm>
        </p:spPr>
        <p:txBody>
          <a:bodyPr>
            <a:noAutofit/>
          </a:bodyPr>
          <a:lstStyle/>
          <a:p>
            <a:pPr marL="0" indent="0">
              <a:buClr>
                <a:schemeClr val="tx1"/>
              </a:buClr>
              <a:buNone/>
            </a:pPr>
            <a:r>
              <a:rPr lang="id-ID" b="1" u="sng" dirty="0">
                <a:solidFill>
                  <a:schemeClr val="tx1"/>
                </a:solidFill>
                <a:latin typeface="Times New Roman" panose="02020603050405020304" pitchFamily="18" charset="0"/>
                <a:cs typeface="Times New Roman" panose="02020603050405020304" pitchFamily="18" charset="0"/>
              </a:rPr>
              <a:t>Pola Aliran Annular</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Pola aliran annular adalah pola aliran sungai yang arah alirannya menyebar secara radial dari suatu titik ketinggian tertentu dank e arah hilir aliran kembali bersatu. Pola aliran annular biasanya dijumpai pada morfologi kubah atau intrusi loccolith.</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8 Macam-Macam Pola Aliran Sungai dan Keterangannya Serta Bentuk">
            <a:extLst>
              <a:ext uri="{FF2B5EF4-FFF2-40B4-BE49-F238E27FC236}">
                <a16:creationId xmlns:a16="http://schemas.microsoft.com/office/drawing/2014/main" id="{2D716F34-E974-4216-9D61-FFF59E8F1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088" y="3094385"/>
            <a:ext cx="3352800" cy="326334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1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584353"/>
            <a:ext cx="8911687" cy="820377"/>
          </a:xfrm>
        </p:spPr>
        <p:txBody>
          <a:bodyPr/>
          <a:lstStyle/>
          <a:p>
            <a:pPr algn="ctr"/>
            <a:r>
              <a:rPr lang="id-ID" dirty="0">
                <a:latin typeface="Times New Roman" panose="02020603050405020304" pitchFamily="18" charset="0"/>
                <a:cs typeface="Times New Roman" panose="02020603050405020304" pitchFamily="18" charset="0"/>
              </a:rPr>
              <a:t>BENTUK PENGALIRAN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404729"/>
            <a:ext cx="8915400" cy="1590261"/>
          </a:xfrm>
        </p:spPr>
        <p:txBody>
          <a:bodyPr>
            <a:noAutofit/>
          </a:bodyPr>
          <a:lstStyle/>
          <a:p>
            <a:pPr marL="0" indent="0">
              <a:buClr>
                <a:schemeClr val="tx1"/>
              </a:buClr>
              <a:buNone/>
            </a:pPr>
            <a:r>
              <a:rPr lang="id-ID" b="1" u="sng" dirty="0">
                <a:solidFill>
                  <a:schemeClr val="tx1"/>
                </a:solidFill>
                <a:latin typeface="Times New Roman" panose="02020603050405020304" pitchFamily="18" charset="0"/>
                <a:cs typeface="Times New Roman" panose="02020603050405020304" pitchFamily="18" charset="0"/>
              </a:rPr>
              <a:t>Pola Aliran Sentripetal</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Pola aliran sentripetal merupakan pola aliran yang berlawanan dengan pola radial, dimana aliran sungainya mengalir ke satu tempat yang berupa cekungan.</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pic>
        <p:nvPicPr>
          <p:cNvPr id="5124" name="Picture 4" descr="bagaimanakah pola aliran sungai radial sentripetal - Brainly.co.id">
            <a:extLst>
              <a:ext uri="{FF2B5EF4-FFF2-40B4-BE49-F238E27FC236}">
                <a16:creationId xmlns:a16="http://schemas.microsoft.com/office/drawing/2014/main" id="{303C45D2-FC11-4DAF-9967-7BD1E4988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727" y="2994989"/>
            <a:ext cx="3142629" cy="31672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6B5A-4EC5-49DE-8136-7EF40DADAF1C}"/>
              </a:ext>
            </a:extLst>
          </p:cNvPr>
          <p:cNvSpPr>
            <a:spLocks noGrp="1"/>
          </p:cNvSpPr>
          <p:nvPr>
            <p:ph type="title"/>
          </p:nvPr>
        </p:nvSpPr>
        <p:spPr>
          <a:xfrm>
            <a:off x="2469942" y="584353"/>
            <a:ext cx="8911687" cy="820377"/>
          </a:xfrm>
        </p:spPr>
        <p:txBody>
          <a:bodyPr/>
          <a:lstStyle/>
          <a:p>
            <a:pPr algn="ctr"/>
            <a:r>
              <a:rPr lang="id-ID" dirty="0">
                <a:latin typeface="Times New Roman" panose="02020603050405020304" pitchFamily="18" charset="0"/>
                <a:cs typeface="Times New Roman" panose="02020603050405020304" pitchFamily="18" charset="0"/>
              </a:rPr>
              <a:t>BENTUK PENGALIRAN SUNGAI</a:t>
            </a:r>
          </a:p>
        </p:txBody>
      </p:sp>
      <p:sp>
        <p:nvSpPr>
          <p:cNvPr id="7" name="Content Placeholder 6">
            <a:extLst>
              <a:ext uri="{FF2B5EF4-FFF2-40B4-BE49-F238E27FC236}">
                <a16:creationId xmlns:a16="http://schemas.microsoft.com/office/drawing/2014/main" id="{F31AE4C6-05CE-4EAF-8E27-6FF3903A1BEB}"/>
              </a:ext>
            </a:extLst>
          </p:cNvPr>
          <p:cNvSpPr>
            <a:spLocks noGrp="1"/>
          </p:cNvSpPr>
          <p:nvPr>
            <p:ph idx="1"/>
          </p:nvPr>
        </p:nvSpPr>
        <p:spPr>
          <a:xfrm>
            <a:off x="2466229" y="1404729"/>
            <a:ext cx="8915400" cy="1590261"/>
          </a:xfrm>
        </p:spPr>
        <p:txBody>
          <a:bodyPr>
            <a:noAutofit/>
          </a:bodyPr>
          <a:lstStyle/>
          <a:p>
            <a:pPr marL="0" indent="0">
              <a:buClr>
                <a:schemeClr val="tx1"/>
              </a:buClr>
              <a:buNone/>
            </a:pPr>
            <a:r>
              <a:rPr lang="id-ID" b="1" u="sng" dirty="0">
                <a:solidFill>
                  <a:schemeClr val="tx1"/>
                </a:solidFill>
                <a:latin typeface="Times New Roman" panose="02020603050405020304" pitchFamily="18" charset="0"/>
                <a:cs typeface="Times New Roman" panose="02020603050405020304" pitchFamily="18" charset="0"/>
              </a:rPr>
              <a:t>Pola Aliran Paralel (Pola Aliran Sejajar)</a:t>
            </a:r>
          </a:p>
          <a:p>
            <a:pPr marL="0" indent="0" algn="just">
              <a:buClr>
                <a:schemeClr val="tx1"/>
              </a:buClr>
              <a:buNone/>
            </a:pPr>
            <a:r>
              <a:rPr lang="id-ID" dirty="0">
                <a:solidFill>
                  <a:schemeClr val="tx1"/>
                </a:solidFill>
                <a:latin typeface="Times New Roman" panose="02020603050405020304" pitchFamily="18" charset="0"/>
                <a:cs typeface="Times New Roman" panose="02020603050405020304" pitchFamily="18" charset="0"/>
              </a:rPr>
              <a:t>System pengaliran parallel adalah suatu system aliran yang terbentuk oleh lereng yang curam/terjal. Dikarenakan morfologi lereng yang terjal maka bentuk aliran-aliran sungainya akan berbentuk lurus-lurus mengikuti arah lereng dengan cabang-cabang sungainya yang sangat sedikit.</a:t>
            </a:r>
          </a:p>
          <a:p>
            <a:pPr marL="0" indent="0">
              <a:buClr>
                <a:schemeClr val="tx1"/>
              </a:buClr>
              <a:buNone/>
            </a:pPr>
            <a:endParaRPr lang="id-ID"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Macam-Macam Pola Pengaliran Sungai - Klik Geografi">
            <a:extLst>
              <a:ext uri="{FF2B5EF4-FFF2-40B4-BE49-F238E27FC236}">
                <a16:creationId xmlns:a16="http://schemas.microsoft.com/office/drawing/2014/main" id="{8D04FD54-14E5-4BC3-BA3C-2B9A87CB8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325" y="3370306"/>
            <a:ext cx="2752518" cy="29033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2686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196</TotalTime>
  <Words>1437</Words>
  <Application>Microsoft Office PowerPoint</Application>
  <PresentationFormat>Widescreen</PresentationFormat>
  <Paragraphs>143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Times New Roman</vt:lpstr>
      <vt:lpstr>Wingdings 3</vt:lpstr>
      <vt:lpstr>Wisp</vt:lpstr>
      <vt:lpstr>PERMODELAN HIDROLIKA BELOKAN SUNGAI DENGAN MODEL TERSKALA</vt:lpstr>
      <vt:lpstr>PENDAHULUAN</vt:lpstr>
      <vt:lpstr>SUNGAI</vt:lpstr>
      <vt:lpstr>BENTUK PENGALIRAN SUNGAI</vt:lpstr>
      <vt:lpstr>BENTUK PENGALIRAN SUNGAI</vt:lpstr>
      <vt:lpstr>BENTUK PENGALIRAN SUNGAI</vt:lpstr>
      <vt:lpstr>BENTUK PENGALIRAN SUNGAI</vt:lpstr>
      <vt:lpstr>BENTUK PENGALIRAN SUNGAI</vt:lpstr>
      <vt:lpstr>BENTUK PENGALIRAN SUNGAI</vt:lpstr>
      <vt:lpstr>KLASIFIKASI SUNGAI</vt:lpstr>
      <vt:lpstr>KLASIFIKASI SUNGAI</vt:lpstr>
      <vt:lpstr>PERANAN MODEL HIDRAULIK</vt:lpstr>
      <vt:lpstr>JENIS MODEL HIDRAULIK</vt:lpstr>
      <vt:lpstr>PRINSIP MODELISASI (MODELLING)</vt:lpstr>
      <vt:lpstr>PRINSIP SKALA (SCALLING)</vt:lpstr>
      <vt:lpstr>ANALISIS DIMENSI</vt:lpstr>
      <vt:lpstr>ANALISIS DIMENSI</vt:lpstr>
      <vt:lpstr>BILANGAN TAK BERDIMENSI</vt:lpstr>
      <vt:lpstr>BILANGAN TAK BERDIMENSI</vt:lpstr>
      <vt:lpstr>LOKASI DAN WAKTU PENELITIAN</vt:lpstr>
      <vt:lpstr>Agregat Halus (Pasir)</vt:lpstr>
      <vt:lpstr>a.  Pompa Air      Pompa berkapasitas 1050 ltr/menit dengan head 16 m dipakai untuk mensuplai atau      mengalirkan aliran air b.  Pembuatan Bak penampungan dengan kapasitas penampungan maksimum 432 Liter atau       0,432 m3 c.   Bak sirkulasi dengan kapasitas maksimum masing masing yaitu 624 Liter atau 0,624 m3          terdiri dari 2 bak sirkulasi yang berada dihulu dan dihilir saluran.Saluran percobaan        dengan panjang 3 m, lebar dasar saluran 10 cm dengan perbandingan         kemiringan dinding 1:1. d.    Stop kran e.    Pintu air untuk mengatur/ mengontrol debit (Q) aliran f.     Stopwach g.    Meteran h.    Kamera digital     </vt:lpstr>
      <vt:lpstr>PENGUMPULAN DATA</vt:lpstr>
      <vt:lpstr>PERANCANGAN MODEL</vt:lpstr>
      <vt:lpstr>PERANCANGAN MODEL</vt:lpstr>
      <vt:lpstr>SIMULASI MODEL</vt:lpstr>
      <vt:lpstr>DIAGRAM ALIR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PEMBUATAN MODEL TERSKALA DI SUNGAI LEMATANG LAHAT</dc:title>
  <dc:creator>ASUS</dc:creator>
  <cp:lastModifiedBy>lenovo</cp:lastModifiedBy>
  <cp:revision>21</cp:revision>
  <dcterms:created xsi:type="dcterms:W3CDTF">2020-04-27T07:14:08Z</dcterms:created>
  <dcterms:modified xsi:type="dcterms:W3CDTF">2020-10-01T01:20:36Z</dcterms:modified>
</cp:coreProperties>
</file>