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3"/>
  </p:notesMasterIdLst>
  <p:sldIdLst>
    <p:sldId id="268" r:id="rId2"/>
    <p:sldId id="258" r:id="rId3"/>
    <p:sldId id="261" r:id="rId4"/>
    <p:sldId id="260" r:id="rId5"/>
    <p:sldId id="266" r:id="rId6"/>
    <p:sldId id="267" r:id="rId7"/>
    <p:sldId id="264" r:id="rId8"/>
    <p:sldId id="263" r:id="rId9"/>
    <p:sldId id="259" r:id="rId10"/>
    <p:sldId id="262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BC9B3-395A-4149-88FE-4AD491F37922}" type="datetimeFigureOut">
              <a:rPr lang="id-ID" smtClean="0"/>
              <a:t>18/12/2020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768F2-3DAF-41D3-B844-7C559CE906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4745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/>
        </p:nvSpPr>
        <p:spPr bwMode="blackWhite">
          <a:xfrm>
            <a:off x="254951" y="262786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36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10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18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171450" lvl="0" indent="-171450">
              <a:lnSpc>
                <a:spcPct val="150000"/>
              </a:lnSpc>
              <a:spcAft>
                <a:spcPts val="9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901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32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772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865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3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 algn="l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8" y="1507068"/>
            <a:ext cx="7143905" cy="4669896"/>
          </a:xfrm>
        </p:spPr>
        <p:txBody>
          <a:bodyPr anchor="ctr"/>
          <a:lstStyle>
            <a:lvl1pPr marL="0" indent="0"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683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4953" y="26278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 bwMode="blackWhite">
          <a:xfrm>
            <a:off x="254951" y="262786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9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51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35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155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35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342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485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24166-8B9E-4B6E-AAAD-F7229A06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7492F3-8337-4132-8FC6-0B6AF6CE530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FF563-E2CC-4B3E-879A-E4FB54EDE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0370E-EB95-44AC-9D15-62FB4D42DF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EA1FF-7C3E-4193-A778-37EC6E3BC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8122F-BB81-4B9F-88B3-20C4353E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8D770E3-AE6B-468B-B3B4-BFC8741FB48E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8682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35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5" y="448630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5A697-D65E-4D98-B4D7-5CE551E87062}" type="slidenum">
              <a:rPr lang="en-US" altLang="id-ID" smtClean="0"/>
              <a:pPr/>
              <a:t>‹#›</a:t>
            </a:fld>
            <a:endParaRPr lang="en-US" altLang="id-ID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80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21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/>
              <a:t>Perancangan</a:t>
            </a:r>
            <a:r>
              <a:rPr lang="en-US" sz="4800" dirty="0"/>
              <a:t> </a:t>
            </a:r>
            <a:r>
              <a:rPr lang="en-US" sz="4800" dirty="0" err="1"/>
              <a:t>Bangunan</a:t>
            </a:r>
            <a:r>
              <a:rPr lang="en-US" sz="4800" dirty="0"/>
              <a:t> Gedung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Perencanaan</a:t>
            </a:r>
            <a:r>
              <a:rPr lang="en-US" dirty="0"/>
              <a:t> –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Logistik</a:t>
            </a:r>
            <a:r>
              <a:rPr lang="en-US" dirty="0"/>
              <a:t> dan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endParaRPr lang="en-US" dirty="0"/>
          </a:p>
          <a:p>
            <a:r>
              <a:rPr lang="en-US"/>
              <a:t>Slide 10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8077762" y="5255593"/>
            <a:ext cx="2447364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Universitas Bina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Darma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8077762" y="5524500"/>
            <a:ext cx="3760738" cy="1020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Civil Engineering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>
            <a:extLst>
              <a:ext uri="{FF2B5EF4-FFF2-40B4-BE49-F238E27FC236}">
                <a16:creationId xmlns:a16="http://schemas.microsoft.com/office/drawing/2014/main" id="{7B546CB8-9799-40EE-9EC0-2BE7063608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id-ID" sz="2400" dirty="0" err="1"/>
              <a:t>Pengawasan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dilakukan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secara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berkala</a:t>
            </a:r>
            <a:r>
              <a:rPr lang="en-US" altLang="id-ID" sz="2400" dirty="0"/>
              <a:t> </a:t>
            </a:r>
          </a:p>
          <a:p>
            <a:r>
              <a:rPr lang="en-US" altLang="id-ID" sz="2400" dirty="0" err="1"/>
              <a:t>Pembuatan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laporan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dibuat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secara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berkala</a:t>
            </a:r>
            <a:r>
              <a:rPr lang="en-US" altLang="id-ID" sz="2400" dirty="0"/>
              <a:t> (</a:t>
            </a:r>
            <a:r>
              <a:rPr lang="en-US" altLang="id-ID" sz="2400" dirty="0" err="1"/>
              <a:t>biasanya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tiap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bulan</a:t>
            </a:r>
            <a:r>
              <a:rPr lang="en-US" altLang="id-ID" sz="2400" dirty="0"/>
              <a:t>)</a:t>
            </a:r>
          </a:p>
          <a:p>
            <a:r>
              <a:rPr lang="en-US" altLang="id-ID" sz="2400" dirty="0" err="1"/>
              <a:t>Dilakukan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pemantauan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terhadap</a:t>
            </a:r>
            <a:r>
              <a:rPr lang="en-US" altLang="id-ID" sz="2400" dirty="0"/>
              <a:t> :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id-ID" sz="2400" dirty="0"/>
              <a:t>Volume </a:t>
            </a:r>
            <a:r>
              <a:rPr lang="en-US" altLang="id-ID" sz="2400" dirty="0" err="1"/>
              <a:t>pelaksanaan</a:t>
            </a:r>
            <a:r>
              <a:rPr lang="en-US" altLang="id-ID" sz="2400" dirty="0"/>
              <a:t> vs Volume </a:t>
            </a:r>
            <a:r>
              <a:rPr lang="en-US" altLang="id-ID" sz="2400" dirty="0" err="1"/>
              <a:t>rencana</a:t>
            </a:r>
            <a:r>
              <a:rPr lang="en-US" altLang="id-ID" sz="2400" dirty="0"/>
              <a:t> 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id-ID" sz="2400" dirty="0"/>
              <a:t>Harga </a:t>
            </a:r>
            <a:r>
              <a:rPr lang="en-US" altLang="id-ID" sz="2400" dirty="0" err="1"/>
              <a:t>pelaksanaan</a:t>
            </a:r>
            <a:r>
              <a:rPr lang="en-US" altLang="id-ID" sz="2400" dirty="0"/>
              <a:t> vs Harga </a:t>
            </a:r>
            <a:r>
              <a:rPr lang="en-US" altLang="id-ID" sz="2400" dirty="0" err="1"/>
              <a:t>rencana</a:t>
            </a:r>
            <a:r>
              <a:rPr lang="en-US" altLang="id-ID" sz="2400" dirty="0"/>
              <a:t> 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id-ID" sz="2400" dirty="0"/>
              <a:t>Volume </a:t>
            </a:r>
            <a:r>
              <a:rPr lang="en-US" altLang="id-ID" sz="2400" dirty="0" err="1"/>
              <a:t>pelaksanaan</a:t>
            </a:r>
            <a:r>
              <a:rPr lang="en-US" altLang="id-ID" sz="2400" dirty="0"/>
              <a:t> vs Volume </a:t>
            </a:r>
            <a:r>
              <a:rPr lang="en-US" altLang="id-ID" sz="2400" dirty="0" err="1"/>
              <a:t>rencana</a:t>
            </a:r>
            <a:endParaRPr lang="en-US" altLang="id-ID" sz="2400" dirty="0"/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id-ID" sz="2400" dirty="0" err="1"/>
              <a:t>Jumlah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pelaksanaan</a:t>
            </a:r>
            <a:r>
              <a:rPr lang="en-US" altLang="id-ID" sz="2400" dirty="0"/>
              <a:t> vs </a:t>
            </a:r>
            <a:r>
              <a:rPr lang="en-US" altLang="id-ID" sz="2400" dirty="0" err="1"/>
              <a:t>Jumlah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rencana</a:t>
            </a:r>
            <a:r>
              <a:rPr lang="en-US" altLang="id-ID" sz="2400" dirty="0"/>
              <a:t> 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id-ID" sz="2400" dirty="0" err="1"/>
              <a:t>Selisih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Biaya</a:t>
            </a:r>
            <a:r>
              <a:rPr lang="en-US" altLang="id-ID" sz="2400" dirty="0"/>
              <a:t>/Volume </a:t>
            </a:r>
            <a:r>
              <a:rPr lang="en-US" altLang="id-ID" sz="2400" dirty="0" err="1"/>
              <a:t>Rencana-Pelaksanaan</a:t>
            </a:r>
            <a:endParaRPr lang="en-US" altLang="id-ID" sz="2400" dirty="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0DA04A4-550C-4457-B166-984EE0ABD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id-ID" sz="2800" b="1" dirty="0"/>
              <a:t>CARA PENGAWASAN DAN PENGGUNAANNYA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TERIMA KASIH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WASSALAMMUALAIKUM WR WB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5A637315-F52C-44B8-8D55-41C8F6B297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4435" y="2286000"/>
            <a:ext cx="10983132" cy="3429000"/>
          </a:xfrm>
        </p:spPr>
        <p:txBody>
          <a:bodyPr>
            <a:normAutofit/>
          </a:bodyPr>
          <a:lstStyle/>
          <a:p>
            <a:r>
              <a:rPr lang="en-US" altLang="id-ID" sz="2400" dirty="0" err="1"/>
              <a:t>Dalam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pembuatan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Kebutuhan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Logistik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diperlukan</a:t>
            </a:r>
            <a:r>
              <a:rPr lang="en-US" altLang="id-ID" sz="2400" dirty="0"/>
              <a:t> :</a:t>
            </a:r>
          </a:p>
          <a:p>
            <a:pPr lvl="2"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</a:pPr>
            <a:r>
              <a:rPr lang="en-US" altLang="id-ID" sz="2400" dirty="0"/>
              <a:t>Volume </a:t>
            </a:r>
            <a:r>
              <a:rPr lang="en-US" altLang="id-ID" sz="2400" dirty="0" err="1"/>
              <a:t>Pekerjaan</a:t>
            </a:r>
            <a:endParaRPr lang="en-US" altLang="id-ID" sz="2400" dirty="0"/>
          </a:p>
          <a:p>
            <a:pPr lvl="2"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</a:pPr>
            <a:r>
              <a:rPr lang="en-US" altLang="id-ID" sz="2400" dirty="0"/>
              <a:t>Daftar Harga </a:t>
            </a:r>
            <a:r>
              <a:rPr lang="en-US" altLang="id-ID" sz="2400" dirty="0" err="1"/>
              <a:t>Bahan</a:t>
            </a:r>
            <a:r>
              <a:rPr lang="en-US" altLang="id-ID" sz="2400" dirty="0"/>
              <a:t> + </a:t>
            </a:r>
            <a:r>
              <a:rPr lang="en-US" altLang="id-ID" sz="2400" dirty="0" err="1"/>
              <a:t>Upah</a:t>
            </a:r>
            <a:endParaRPr lang="en-US" altLang="id-ID" sz="2400" dirty="0"/>
          </a:p>
          <a:p>
            <a:pPr lvl="2"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</a:pPr>
            <a:r>
              <a:rPr lang="en-US" altLang="id-ID" sz="2400" dirty="0"/>
              <a:t>Analisa </a:t>
            </a:r>
            <a:r>
              <a:rPr lang="en-US" altLang="id-ID" sz="2400" dirty="0" err="1"/>
              <a:t>Bahan</a:t>
            </a:r>
            <a:r>
              <a:rPr lang="en-US" altLang="id-ID" sz="2400" dirty="0"/>
              <a:t> + </a:t>
            </a:r>
            <a:r>
              <a:rPr lang="en-US" altLang="id-ID" sz="2400" dirty="0" err="1"/>
              <a:t>Upah</a:t>
            </a:r>
            <a:endParaRPr lang="en-US" altLang="id-ID" sz="2400" dirty="0"/>
          </a:p>
          <a:p>
            <a:endParaRPr lang="en-US" altLang="id-ID" sz="2400" dirty="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0101A8B-F5B7-4CA9-B490-3EB61FCB0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id-ID" sz="2800" b="1" dirty="0"/>
              <a:t>PERHITUNGAN KEBUTUHAN LOGISTIK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8EB9D86-1FCD-4D89-8E9B-7E046072F4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id-ID" sz="2800" b="1" dirty="0"/>
              <a:t>PERHITUNGAN KEBUTUHAN LOGISTIK BAHAN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56935E8-B339-4345-AD9C-1A0FD2F03CF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1"/>
            <a:ext cx="109728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id-ID" sz="2400" b="1" dirty="0" err="1"/>
              <a:t>Contoh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Perhitungan</a:t>
            </a:r>
            <a:r>
              <a:rPr lang="en-US" altLang="id-ID" sz="2400" b="1" dirty="0"/>
              <a:t>:</a:t>
            </a:r>
          </a:p>
          <a:p>
            <a:pPr marL="0" indent="0">
              <a:buNone/>
            </a:pPr>
            <a:endParaRPr lang="en-US" altLang="id-ID" sz="2400" dirty="0"/>
          </a:p>
          <a:p>
            <a:pPr marL="0" indent="0">
              <a:buNone/>
            </a:pPr>
            <a:r>
              <a:rPr lang="en-US" altLang="id-ID" sz="2400" dirty="0" err="1"/>
              <a:t>Kebutuhan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logistik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bahan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pekerjaan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pondasi</a:t>
            </a:r>
            <a:r>
              <a:rPr lang="en-US" altLang="id-ID" sz="2400" dirty="0"/>
              <a:t> batu kali 1:4 = 2,25m</a:t>
            </a:r>
            <a:r>
              <a:rPr lang="en-US" altLang="id-ID" sz="2400" baseline="30000" dirty="0"/>
              <a:t>3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400" dirty="0"/>
              <a:t>	</a:t>
            </a:r>
          </a:p>
        </p:txBody>
      </p:sp>
      <p:graphicFrame>
        <p:nvGraphicFramePr>
          <p:cNvPr id="27652" name="Object 4">
            <a:extLst>
              <a:ext uri="{FF2B5EF4-FFF2-40B4-BE49-F238E27FC236}">
                <a16:creationId xmlns:a16="http://schemas.microsoft.com/office/drawing/2014/main" id="{3C10CBCE-B750-4FD1-A4A0-A35E4F5C3C6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438400" y="3505201"/>
          <a:ext cx="7467600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Worksheet" r:id="rId3" imgW="3558502" imgH="806366" progId="Excel.Sheet.8">
                  <p:embed/>
                </p:oleObj>
              </mc:Choice>
              <mc:Fallback>
                <p:oleObj name="Worksheet" r:id="rId3" imgW="3558502" imgH="80636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05201"/>
                        <a:ext cx="7467600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79616B7-28A4-4FCB-8C6E-A62034062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id-ID" sz="2800" b="1" dirty="0"/>
              <a:t>PERHITUNGAN KEBUTUHAN TENAGA KERJA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D021142-BF8A-4EEA-8A1E-4BBA0340E23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1"/>
            <a:ext cx="109728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id-ID" sz="2400" b="1" dirty="0" err="1"/>
              <a:t>Contoh</a:t>
            </a:r>
            <a:r>
              <a:rPr lang="en-US" altLang="id-ID" sz="2400" b="1" dirty="0"/>
              <a:t> </a:t>
            </a:r>
            <a:r>
              <a:rPr lang="en-US" altLang="id-ID" sz="2400" b="1" dirty="0" err="1"/>
              <a:t>Perhitungan</a:t>
            </a:r>
            <a:r>
              <a:rPr lang="en-US" altLang="id-ID" sz="2400" b="1" dirty="0"/>
              <a:t>:</a:t>
            </a:r>
          </a:p>
          <a:p>
            <a:pPr marL="0" indent="0">
              <a:buNone/>
            </a:pPr>
            <a:endParaRPr lang="en-US" altLang="id-ID" sz="2400" dirty="0"/>
          </a:p>
          <a:p>
            <a:pPr marL="0" indent="0">
              <a:buNone/>
            </a:pPr>
            <a:r>
              <a:rPr lang="en-US" altLang="id-ID" sz="2400" dirty="0" err="1"/>
              <a:t>Kebutuhan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logistik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tenaga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kerja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pekerjaan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pondasi</a:t>
            </a:r>
            <a:r>
              <a:rPr lang="en-US" altLang="id-ID" sz="2400" dirty="0"/>
              <a:t> batu kali 1:4 = 2,25 m</a:t>
            </a:r>
            <a:r>
              <a:rPr lang="en-US" altLang="id-ID" sz="2400" baseline="30000" dirty="0"/>
              <a:t>3</a:t>
            </a:r>
          </a:p>
          <a:p>
            <a:pPr marL="0" indent="0">
              <a:buNone/>
            </a:pPr>
            <a:endParaRPr lang="en-US" altLang="id-ID" sz="2400" dirty="0"/>
          </a:p>
        </p:txBody>
      </p:sp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D6C556D0-22DB-438A-B24E-994EF7A3D2DC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438400" y="3657600"/>
          <a:ext cx="7391400" cy="200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Worksheet" r:id="rId3" imgW="3558502" imgH="963040" progId="Excel.Sheet.8">
                  <p:embed/>
                </p:oleObj>
              </mc:Choice>
              <mc:Fallback>
                <p:oleObj name="Worksheet" r:id="rId3" imgW="3558502" imgH="96304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657600"/>
                        <a:ext cx="7391400" cy="200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>
            <a:extLst>
              <a:ext uri="{FF2B5EF4-FFF2-40B4-BE49-F238E27FC236}">
                <a16:creationId xmlns:a16="http://schemas.microsoft.com/office/drawing/2014/main" id="{C4EE83E2-E06E-4C68-83FD-9905B4EE61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876800"/>
          </a:xfrm>
        </p:spPr>
        <p:txBody>
          <a:bodyPr>
            <a:normAutofit/>
          </a:bodyPr>
          <a:lstStyle/>
          <a:p>
            <a:pPr marL="609600" indent="-609600"/>
            <a:r>
              <a:rPr lang="en-US" altLang="id-ID" sz="2400" b="1" dirty="0" err="1"/>
              <a:t>Contoh</a:t>
            </a:r>
            <a:r>
              <a:rPr lang="en-US" altLang="id-ID" sz="2400" b="1" dirty="0"/>
              <a:t> :</a:t>
            </a:r>
          </a:p>
          <a:p>
            <a:pPr marL="609600" indent="-609600"/>
            <a:r>
              <a:rPr lang="en-US" altLang="id-ID" sz="2400" dirty="0" err="1"/>
              <a:t>Diketahui</a:t>
            </a:r>
            <a:r>
              <a:rPr lang="en-US" altLang="id-ID" sz="2400" dirty="0"/>
              <a:t> volume </a:t>
            </a:r>
            <a:r>
              <a:rPr lang="en-US" altLang="id-ID" sz="2400" dirty="0" err="1"/>
              <a:t>pekerjaan</a:t>
            </a:r>
            <a:r>
              <a:rPr lang="en-US" altLang="id-ID" sz="2400" dirty="0"/>
              <a:t> pada “</a:t>
            </a:r>
            <a:r>
              <a:rPr lang="en-US" altLang="id-ID" sz="2400" dirty="0" err="1"/>
              <a:t>Proyek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Pembuatan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Bak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Penampung</a:t>
            </a:r>
            <a:r>
              <a:rPr lang="en-US" altLang="id-ID" sz="2400" dirty="0"/>
              <a:t>” </a:t>
            </a:r>
            <a:r>
              <a:rPr lang="en-US" altLang="id-ID" sz="2400" dirty="0" err="1"/>
              <a:t>sbb</a:t>
            </a:r>
            <a:r>
              <a:rPr lang="en-US" altLang="id-ID" sz="2400" dirty="0"/>
              <a:t>:</a:t>
            </a:r>
          </a:p>
          <a:p>
            <a:pPr marL="609600" indent="-609600"/>
            <a:endParaRPr lang="en-US" altLang="id-ID" sz="2400" dirty="0"/>
          </a:p>
          <a:p>
            <a:pPr marL="1352550" lvl="2" indent="-438150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altLang="id-ID" sz="2400" dirty="0"/>
              <a:t>Pek. </a:t>
            </a:r>
            <a:r>
              <a:rPr lang="en-US" altLang="id-ID" sz="2400" dirty="0" err="1"/>
              <a:t>Galian</a:t>
            </a:r>
            <a:r>
              <a:rPr lang="en-US" altLang="id-ID" sz="2400" dirty="0"/>
              <a:t> Tanah		5,04 m3</a:t>
            </a:r>
          </a:p>
          <a:p>
            <a:pPr marL="1352550" lvl="2" indent="-438150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altLang="id-ID" sz="2400" dirty="0"/>
              <a:t>Pek. </a:t>
            </a:r>
            <a:r>
              <a:rPr lang="en-US" altLang="id-ID" sz="2400" dirty="0" err="1"/>
              <a:t>Urugan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Pasir</a:t>
            </a:r>
            <a:r>
              <a:rPr lang="en-US" altLang="id-ID" sz="2400" dirty="0"/>
              <a:t>		0,72 m3</a:t>
            </a:r>
          </a:p>
          <a:p>
            <a:pPr marL="1352550" lvl="2" indent="-438150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altLang="id-ID" sz="2400" dirty="0"/>
              <a:t>Pek. </a:t>
            </a:r>
            <a:r>
              <a:rPr lang="en-US" altLang="id-ID" sz="2400" dirty="0" err="1"/>
              <a:t>Urugan</a:t>
            </a:r>
            <a:r>
              <a:rPr lang="en-US" altLang="id-ID" sz="2400" dirty="0"/>
              <a:t> Tanah Kembali	2,07 m3</a:t>
            </a:r>
          </a:p>
          <a:p>
            <a:pPr marL="1352550" lvl="2" indent="-438150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altLang="id-ID" sz="2400" dirty="0"/>
              <a:t>Pek. </a:t>
            </a:r>
            <a:r>
              <a:rPr lang="en-US" altLang="id-ID" sz="2400" dirty="0" err="1"/>
              <a:t>Pondasi</a:t>
            </a:r>
            <a:r>
              <a:rPr lang="en-US" altLang="id-ID" sz="2400" dirty="0"/>
              <a:t> Batu kali 1:4	2,25 m3</a:t>
            </a:r>
          </a:p>
          <a:p>
            <a:pPr marL="1352550" lvl="2" indent="-438150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altLang="id-ID" sz="2400" dirty="0"/>
              <a:t>Pek. </a:t>
            </a:r>
            <a:r>
              <a:rPr lang="en-US" altLang="id-ID" sz="2400" dirty="0" err="1"/>
              <a:t>Pasangan</a:t>
            </a:r>
            <a:r>
              <a:rPr lang="en-US" altLang="id-ID" sz="2400" dirty="0"/>
              <a:t> Bata 1:4		15,2 m2</a:t>
            </a:r>
          </a:p>
          <a:p>
            <a:pPr marL="1352550" lvl="2" indent="-438150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altLang="id-ID" sz="2400" dirty="0"/>
              <a:t>Pek. </a:t>
            </a:r>
            <a:r>
              <a:rPr lang="en-US" altLang="id-ID" sz="2400" dirty="0" err="1"/>
              <a:t>Plesteran+Acian</a:t>
            </a:r>
            <a:r>
              <a:rPr lang="en-US" altLang="id-ID" sz="2400" dirty="0"/>
              <a:t> 1:4	30,4 m2</a:t>
            </a: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69BDD1F-2176-4092-96A0-6C4744A945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2401"/>
            <a:ext cx="8229600" cy="944563"/>
          </a:xfrm>
        </p:spPr>
        <p:txBody>
          <a:bodyPr>
            <a:normAutofit/>
          </a:bodyPr>
          <a:lstStyle/>
          <a:p>
            <a:pPr algn="ctr"/>
            <a:r>
              <a:rPr lang="en-US" altLang="id-ID" sz="2800" b="1" dirty="0"/>
              <a:t>TAHAPAN PERHITUNGAN KEBUTUHAN LOGISTIK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5" name="Object 3">
            <a:extLst>
              <a:ext uri="{FF2B5EF4-FFF2-40B4-BE49-F238E27FC236}">
                <a16:creationId xmlns:a16="http://schemas.microsoft.com/office/drawing/2014/main" id="{102680A9-7D49-4137-A2E7-59D6B131686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423587"/>
              </p:ext>
            </p:extLst>
          </p:nvPr>
        </p:nvGraphicFramePr>
        <p:xfrm>
          <a:off x="2590801" y="1444249"/>
          <a:ext cx="7010400" cy="4894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8" name="Worksheet" r:id="rId3" imgW="6763497" imgH="4721410" progId="Excel.Sheet.8">
                  <p:embed/>
                </p:oleObj>
              </mc:Choice>
              <mc:Fallback>
                <p:oleObj name="Worksheet" r:id="rId3" imgW="6763497" imgH="472141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1" y="1444249"/>
                        <a:ext cx="7010400" cy="4894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4" name="Rectangle 2">
            <a:extLst>
              <a:ext uri="{FF2B5EF4-FFF2-40B4-BE49-F238E27FC236}">
                <a16:creationId xmlns:a16="http://schemas.microsoft.com/office/drawing/2014/main" id="{E5945522-065D-4498-AEAF-178B08DAC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109728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id-ID" sz="2800" b="1" dirty="0"/>
              <a:t>TAHAPAN PERHITUNGAN KEBUTUHAN LOGISTIK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2" name="Object 4">
            <a:extLst>
              <a:ext uri="{FF2B5EF4-FFF2-40B4-BE49-F238E27FC236}">
                <a16:creationId xmlns:a16="http://schemas.microsoft.com/office/drawing/2014/main" id="{ED5D9967-B1BE-413B-B7B1-840EABDA9734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62517"/>
              </p:ext>
            </p:extLst>
          </p:nvPr>
        </p:nvGraphicFramePr>
        <p:xfrm>
          <a:off x="1308787" y="2209801"/>
          <a:ext cx="9587813" cy="3307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Worksheet" r:id="rId3" imgW="6321702" imgH="2180854" progId="Excel.Sheet.8">
                  <p:embed/>
                </p:oleObj>
              </mc:Choice>
              <mc:Fallback>
                <p:oleObj name="Worksheet" r:id="rId3" imgW="6321702" imgH="2180854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787" y="2209801"/>
                        <a:ext cx="9587813" cy="3307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" name="Rectangle 2">
            <a:extLst>
              <a:ext uri="{FF2B5EF4-FFF2-40B4-BE49-F238E27FC236}">
                <a16:creationId xmlns:a16="http://schemas.microsoft.com/office/drawing/2014/main" id="{920692A8-657D-43B4-890C-A5CF01AFFD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109728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id-ID" sz="2800" b="1" dirty="0"/>
              <a:t>TAHAPAN PERHITUNGAN KEBUTUHAN LOGISTIK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8" name="Object 4">
            <a:extLst>
              <a:ext uri="{FF2B5EF4-FFF2-40B4-BE49-F238E27FC236}">
                <a16:creationId xmlns:a16="http://schemas.microsoft.com/office/drawing/2014/main" id="{99008A85-09B0-4BBD-B6C2-38B900B6C31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235477"/>
              </p:ext>
            </p:extLst>
          </p:nvPr>
        </p:nvGraphicFramePr>
        <p:xfrm>
          <a:off x="1466236" y="2209800"/>
          <a:ext cx="9049363" cy="3286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Worksheet" r:id="rId3" imgW="6715034" imgH="2438400" progId="Excel.Sheet.8">
                  <p:embed/>
                </p:oleObj>
              </mc:Choice>
              <mc:Fallback>
                <p:oleObj name="Worksheet" r:id="rId3" imgW="6715034" imgH="24384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236" y="2209800"/>
                        <a:ext cx="9049363" cy="32860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6" name="Rectangle 2">
            <a:extLst>
              <a:ext uri="{FF2B5EF4-FFF2-40B4-BE49-F238E27FC236}">
                <a16:creationId xmlns:a16="http://schemas.microsoft.com/office/drawing/2014/main" id="{D18DF0BE-FCF1-4D30-9C65-5E1303896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10972800" cy="609600"/>
          </a:xfrm>
        </p:spPr>
        <p:txBody>
          <a:bodyPr>
            <a:normAutofit/>
          </a:bodyPr>
          <a:lstStyle/>
          <a:p>
            <a:pPr algn="ctr"/>
            <a:r>
              <a:rPr lang="en-US" altLang="id-ID" sz="2800" b="1" dirty="0"/>
              <a:t>TAHAPAN PERHITUNGAN KEBUTUHAN LOGISTIK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9FC5FBD5-30DE-4AEE-9532-85B5671164A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690436"/>
              </p:ext>
            </p:extLst>
          </p:nvPr>
        </p:nvGraphicFramePr>
        <p:xfrm>
          <a:off x="1539023" y="2286000"/>
          <a:ext cx="9322369" cy="3124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Worksheet" r:id="rId3" imgW="7060790" imgH="2366634" progId="Excel.Sheet.8">
                  <p:embed/>
                </p:oleObj>
              </mc:Choice>
              <mc:Fallback>
                <p:oleObj name="Worksheet" r:id="rId3" imgW="7060790" imgH="2366634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023" y="2286000"/>
                        <a:ext cx="9322369" cy="31241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2" name="Rectangle 2">
            <a:extLst>
              <a:ext uri="{FF2B5EF4-FFF2-40B4-BE49-F238E27FC236}">
                <a16:creationId xmlns:a16="http://schemas.microsoft.com/office/drawing/2014/main" id="{267B7A4B-A292-493E-B485-0471C0B78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id-ID" sz="2800" b="1" dirty="0"/>
              <a:t>CARA PENGAWASAN DAN PENGGUNAANNYA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-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-Me" id="{43BD84D8-3ACB-4A40-8073-8E98E7511C2A}" vid="{F373EC04-18C6-4D42-BDFC-F2A07AFBEC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Theme-Me</Template>
  <TotalTime>411</TotalTime>
  <Words>214</Words>
  <Application>Microsoft Office PowerPoint</Application>
  <PresentationFormat>Widescreen</PresentationFormat>
  <Paragraphs>45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Segoe UI</vt:lpstr>
      <vt:lpstr>Segoe UI Light</vt:lpstr>
      <vt:lpstr>Wingdings</vt:lpstr>
      <vt:lpstr>Theme-Me</vt:lpstr>
      <vt:lpstr>Worksheet</vt:lpstr>
      <vt:lpstr>Perancangan Bangunan Gedung</vt:lpstr>
      <vt:lpstr>PERHITUNGAN KEBUTUHAN LOGISTIK</vt:lpstr>
      <vt:lpstr>PERHITUNGAN KEBUTUHAN LOGISTIK BAHAN</vt:lpstr>
      <vt:lpstr>PERHITUNGAN KEBUTUHAN TENAGA KERJA</vt:lpstr>
      <vt:lpstr>TAHAPAN PERHITUNGAN KEBUTUHAN LOGISTIK</vt:lpstr>
      <vt:lpstr>TAHAPAN PERHITUNGAN KEBUTUHAN LOGISTIK</vt:lpstr>
      <vt:lpstr>TAHAPAN PERHITUNGAN KEBUTUHAN LOGISTIK</vt:lpstr>
      <vt:lpstr>TAHAPAN PERHITUNGAN KEBUTUHAN LOGISTIK</vt:lpstr>
      <vt:lpstr>CARA PENGAWASAN DAN PENGGUNAANNYA</vt:lpstr>
      <vt:lpstr>CARA PENGAWASAN DAN PENGGUNAANNYA</vt:lpstr>
      <vt:lpstr>TERIMA KASIH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PERHITUNGAN VOLUME PEKERJAAN</dc:title>
  <dc:creator>Dwi Dinariana</dc:creator>
  <cp:lastModifiedBy>Aswery</cp:lastModifiedBy>
  <cp:revision>13</cp:revision>
  <dcterms:created xsi:type="dcterms:W3CDTF">2007-11-29T00:34:51Z</dcterms:created>
  <dcterms:modified xsi:type="dcterms:W3CDTF">2020-12-18T00:58:27Z</dcterms:modified>
</cp:coreProperties>
</file>