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283" r:id="rId2"/>
    <p:sldId id="259" r:id="rId3"/>
    <p:sldId id="260" r:id="rId4"/>
    <p:sldId id="261" r:id="rId5"/>
    <p:sldId id="258" r:id="rId6"/>
    <p:sldId id="262" r:id="rId7"/>
    <p:sldId id="268" r:id="rId8"/>
    <p:sldId id="269" r:id="rId9"/>
    <p:sldId id="270" r:id="rId10"/>
    <p:sldId id="266" r:id="rId11"/>
    <p:sldId id="267" r:id="rId12"/>
    <p:sldId id="28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jpe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4.jpe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96CBD-F168-494D-B919-898D5C0FF0C5}" type="datetimeFigureOut">
              <a:rPr lang="id-ID" smtClean="0"/>
              <a:t>18/12/2020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B2505-12FC-4ACE-8C65-84E6076BEA1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660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38323-0ADF-4328-9564-AEB5DFD80DB6}"/>
              </a:ext>
            </a:extLst>
          </p:cNvPr>
          <p:cNvSpPr/>
          <p:nvPr/>
        </p:nvSpPr>
        <p:spPr bwMode="blackWhite">
          <a:xfrm>
            <a:off x="254951" y="262786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776FAE-C8F8-44A1-8BC7-9EB948371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3500"/>
            <a:ext cx="9144000" cy="1790700"/>
          </a:xfrm>
        </p:spPr>
        <p:txBody>
          <a:bodyPr vert="horz" lIns="91440" tIns="0" rIns="91440" bIns="0" rtlCol="0" anchor="t" anchorCtr="0">
            <a:noAutofit/>
          </a:bodyPr>
          <a:lstStyle>
            <a:lvl1pPr>
              <a:lnSpc>
                <a:spcPct val="100000"/>
              </a:lnSpc>
              <a:defRPr lang="en-US" sz="360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900C6-1C2C-4612-8672-356C6DDFD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28010"/>
            <a:ext cx="9144000" cy="1287675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lang="en-US" sz="1800" dirty="0">
                <a:solidFill>
                  <a:schemeClr val="bg1"/>
                </a:solidFill>
                <a:latin typeface="+mj-lt"/>
              </a:defRPr>
            </a:lvl1pPr>
          </a:lstStyle>
          <a:p>
            <a:pPr marL="171450" lvl="0" indent="-171450">
              <a:lnSpc>
                <a:spcPct val="150000"/>
              </a:lnSpc>
              <a:spcAft>
                <a:spcPts val="900"/>
              </a:spcAft>
            </a:pPr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274E620-B44E-41FF-8FA1-D955BD69C0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901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76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900"/>
              </a:spcAft>
              <a:buSzPct val="25000"/>
              <a:buFont typeface="Segoe UI" panose="020B0502040204020203" pitchFamily="34" charset="0"/>
              <a:buChar char=" "/>
              <a:defRPr sz="900"/>
            </a:lvl1pPr>
            <a:lvl2pPr marL="301229" indent="5954">
              <a:spcBef>
                <a:spcPts val="450"/>
              </a:spcBef>
              <a:spcAft>
                <a:spcPts val="900"/>
              </a:spcAft>
              <a:buFont typeface="Segoe UI" panose="020B0502040204020203" pitchFamily="34" charset="0"/>
              <a:buChar char=" "/>
              <a:defRPr sz="900"/>
            </a:lvl2pPr>
            <a:lvl3pPr marL="857250" indent="-171450">
              <a:buFont typeface="Segoe UI" panose="020B0502040204020203" pitchFamily="34" charset="0"/>
              <a:buChar char=" "/>
              <a:defRPr/>
            </a:lvl3pPr>
            <a:lvl4pPr marL="1200150" indent="-171450">
              <a:buFont typeface="Segoe UI" panose="020B0502040204020203" pitchFamily="34" charset="0"/>
              <a:buChar char=" "/>
              <a:defRPr/>
            </a:lvl4pPr>
            <a:lvl5pPr marL="1543050" indent="-17145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710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900"/>
              </a:spcAft>
              <a:buSzPct val="25000"/>
              <a:buFont typeface="Segoe UI" panose="020B0502040204020203" pitchFamily="34" charset="0"/>
              <a:buChar char=" "/>
              <a:defRPr sz="900"/>
            </a:lvl1pPr>
            <a:lvl2pPr marL="301229" indent="5954">
              <a:spcBef>
                <a:spcPts val="450"/>
              </a:spcBef>
              <a:spcAft>
                <a:spcPts val="900"/>
              </a:spcAft>
              <a:buFont typeface="Segoe UI" panose="020B0502040204020203" pitchFamily="34" charset="0"/>
              <a:buChar char=" "/>
              <a:defRPr sz="900"/>
            </a:lvl2pPr>
            <a:lvl3pPr marL="857250" indent="-171450">
              <a:buFont typeface="Segoe UI" panose="020B0502040204020203" pitchFamily="34" charset="0"/>
              <a:buChar char=" "/>
              <a:defRPr/>
            </a:lvl3pPr>
            <a:lvl4pPr marL="1200150" indent="-171450">
              <a:buFont typeface="Segoe UI" panose="020B0502040204020203" pitchFamily="34" charset="0"/>
              <a:buChar char=" "/>
              <a:defRPr/>
            </a:lvl4pPr>
            <a:lvl5pPr marL="1543050" indent="-17145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109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3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900"/>
              </a:spcAft>
              <a:buSzPct val="25000"/>
              <a:buFont typeface="Segoe UI" panose="020B0502040204020203" pitchFamily="34" charset="0"/>
              <a:buChar char=" "/>
              <a:defRPr sz="900"/>
            </a:lvl1pPr>
            <a:lvl2pPr marL="301229" indent="5954" algn="l">
              <a:spcBef>
                <a:spcPts val="450"/>
              </a:spcBef>
              <a:spcAft>
                <a:spcPts val="900"/>
              </a:spcAft>
              <a:buFont typeface="Segoe UI" panose="020B0502040204020203" pitchFamily="34" charset="0"/>
              <a:buChar char=" "/>
              <a:defRPr sz="900"/>
            </a:lvl2pPr>
            <a:lvl3pPr marL="857250" indent="-171450">
              <a:buFont typeface="Segoe UI" panose="020B0502040204020203" pitchFamily="34" charset="0"/>
              <a:buChar char=" "/>
              <a:defRPr/>
            </a:lvl3pPr>
            <a:lvl4pPr marL="1200150" indent="-171450">
              <a:buFont typeface="Segoe UI" panose="020B0502040204020203" pitchFamily="34" charset="0"/>
              <a:buChar char=" "/>
              <a:defRPr/>
            </a:lvl4pPr>
            <a:lvl5pPr marL="1543050" indent="-17145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8" y="1507068"/>
            <a:ext cx="7143905" cy="4669896"/>
          </a:xfrm>
        </p:spPr>
        <p:txBody>
          <a:bodyPr anchor="ctr"/>
          <a:lstStyle>
            <a:lvl1pPr marL="0" indent="0">
              <a:spcAft>
                <a:spcPts val="900"/>
              </a:spcAft>
              <a:buSzPct val="25000"/>
              <a:buFont typeface="Segoe UI" panose="020B0502040204020203" pitchFamily="34" charset="0"/>
              <a:buChar char=" "/>
              <a:defRPr sz="900"/>
            </a:lvl1pPr>
            <a:lvl2pPr marL="301229" indent="5954">
              <a:spcBef>
                <a:spcPts val="450"/>
              </a:spcBef>
              <a:spcAft>
                <a:spcPts val="900"/>
              </a:spcAft>
              <a:buFont typeface="Segoe UI" panose="020B0502040204020203" pitchFamily="34" charset="0"/>
              <a:buChar char=" "/>
              <a:defRPr sz="900"/>
            </a:lvl2pPr>
            <a:lvl3pPr marL="857250" indent="-171450">
              <a:buFont typeface="Segoe UI" panose="020B0502040204020203" pitchFamily="34" charset="0"/>
              <a:buChar char=" "/>
              <a:defRPr/>
            </a:lvl3pPr>
            <a:lvl4pPr marL="1200150" indent="-171450">
              <a:buFont typeface="Segoe UI" panose="020B0502040204020203" pitchFamily="34" charset="0"/>
              <a:buChar char=" "/>
              <a:defRPr/>
            </a:lvl4pPr>
            <a:lvl5pPr marL="1543050" indent="-17145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933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4953" y="26278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/>
          <p:cNvSpPr/>
          <p:nvPr/>
        </p:nvSpPr>
        <p:spPr bwMode="blackWhite">
          <a:xfrm>
            <a:off x="254951" y="262786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8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9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750"/>
              </a:spcBef>
              <a:spcAft>
                <a:spcPts val="900"/>
              </a:spcAft>
              <a:buNone/>
            </a:pPr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66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6033" y="26517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35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04435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5265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56033" y="26517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35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04435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258610D-0376-4D1E-8ED8-29382288B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783"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1C16CD2-606C-441E-BBA3-51767980C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202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299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46660-F2D7-4F98-9B71-98B813237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3E511-B257-4D5D-B88B-954CC4BBA7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DCCB14-59B1-400A-9252-7A8881D9F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0A4F-2D74-4D14-A539-2A23D9FE8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EB60F-00C3-4083-81AE-C2FB90B02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08F4D8-70E6-4FC3-9701-0E5501EEA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892AB-A7F2-42DF-86C7-214611CC5C0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81894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D5FD28E-AEC9-43B8-86F4-9CD3C41D49D7}"/>
              </a:ext>
            </a:extLst>
          </p:cNvPr>
          <p:cNvSpPr/>
          <p:nvPr/>
        </p:nvSpPr>
        <p:spPr>
          <a:xfrm>
            <a:off x="256033" y="265177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35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AFE014-E3CD-4B9A-A705-F1CADD8F4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435" y="448630"/>
            <a:ext cx="10983132" cy="74776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DE5F7-8A52-43AD-8F30-F13CF5450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C85AE-A002-4BA3-8D90-3960ED0FF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3AA5-C732-4ECB-88D6-DAA20E2C1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80433-CBB5-49C5-B032-5A800E5D0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61B97-FFDE-463C-85D7-490D9C6F16A2}" type="slidenum">
              <a:rPr lang="en-US" altLang="id-ID" smtClean="0"/>
              <a:pPr/>
              <a:t>‹#›</a:t>
            </a:fld>
            <a:endParaRPr lang="en-US" altLang="id-ID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2A06DA-7FF5-4DDE-94D0-63A83DB241E8}"/>
              </a:ext>
            </a:extLst>
          </p:cNvPr>
          <p:cNvCxnSpPr/>
          <p:nvPr/>
        </p:nvCxnSpPr>
        <p:spPr>
          <a:xfrm>
            <a:off x="604435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040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21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peg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jpe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/>
              <a:t>Perancangan</a:t>
            </a:r>
            <a:r>
              <a:rPr lang="en-US" sz="4800" dirty="0"/>
              <a:t> </a:t>
            </a:r>
            <a:r>
              <a:rPr lang="en-US" sz="4800" dirty="0" err="1"/>
              <a:t>Bangunan</a:t>
            </a:r>
            <a:r>
              <a:rPr lang="en-US" sz="4800" dirty="0"/>
              <a:t> Gedung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err="1"/>
              <a:t>Perencanaan</a:t>
            </a:r>
            <a:r>
              <a:rPr lang="en-US" sz="2400" dirty="0"/>
              <a:t> – Cashflow</a:t>
            </a:r>
          </a:p>
          <a:p>
            <a:r>
              <a:rPr lang="en-US" sz="2400" dirty="0"/>
              <a:t>Slide 09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6FA85D-3B0A-4E0C-B8AC-042993910A93}"/>
              </a:ext>
            </a:extLst>
          </p:cNvPr>
          <p:cNvSpPr txBox="1">
            <a:spLocks/>
          </p:cNvSpPr>
          <p:nvPr/>
        </p:nvSpPr>
        <p:spPr>
          <a:xfrm>
            <a:off x="8077762" y="5255593"/>
            <a:ext cx="2447364" cy="49523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180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Universitas Bina </a:t>
            </a:r>
            <a:r>
              <a:rPr lang="en-US" sz="1800" dirty="0" err="1">
                <a:solidFill>
                  <a:schemeClr val="bg1"/>
                </a:solidFill>
                <a:latin typeface="+mj-lt"/>
                <a:ea typeface="+mn-ea"/>
                <a:cs typeface="+mn-cs"/>
              </a:rPr>
              <a:t>Darma</a:t>
            </a:r>
            <a:endParaRPr lang="en-US" sz="180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FE0F52F-ADF1-4011-A51B-92383D0AB7F8}"/>
              </a:ext>
            </a:extLst>
          </p:cNvPr>
          <p:cNvSpPr txBox="1">
            <a:spLocks/>
          </p:cNvSpPr>
          <p:nvPr/>
        </p:nvSpPr>
        <p:spPr>
          <a:xfrm>
            <a:off x="8077762" y="5524500"/>
            <a:ext cx="3760738" cy="10205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Civil Engineering</a:t>
            </a:r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7C0790E-4B48-49F3-BBCD-64E110F98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4939" y="457200"/>
            <a:ext cx="7793037" cy="914400"/>
          </a:xfrm>
        </p:spPr>
        <p:txBody>
          <a:bodyPr/>
          <a:lstStyle/>
          <a:p>
            <a:pPr algn="ctr"/>
            <a:r>
              <a:rPr lang="en-US" altLang="id-ID" sz="3600" b="1"/>
              <a:t>PENGENDALIAN CASH FLOW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F009D34-B2C4-43CC-A81A-C1A453DCDE67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057400" y="2438401"/>
            <a:ext cx="3276600" cy="3694113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id-ID" sz="2000" dirty="0" err="1"/>
              <a:t>Kegiatan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Pengendalian</a:t>
            </a:r>
            <a:r>
              <a:rPr lang="en-US" altLang="id-ID" sz="2000" dirty="0"/>
              <a:t> pada </a:t>
            </a:r>
            <a:r>
              <a:rPr lang="en-US" altLang="id-ID" sz="2000" dirty="0" err="1"/>
              <a:t>Csah</a:t>
            </a:r>
            <a:r>
              <a:rPr lang="en-US" altLang="id-ID" sz="2000" dirty="0"/>
              <a:t> Flow </a:t>
            </a:r>
            <a:r>
              <a:rPr lang="en-US" altLang="id-ID" sz="2000" dirty="0" err="1"/>
              <a:t>adalah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penting</a:t>
            </a:r>
            <a:r>
              <a:rPr lang="en-US" altLang="id-ID" sz="2000" dirty="0"/>
              <a:t> </a:t>
            </a:r>
            <a:r>
              <a:rPr lang="en-US" altLang="id-ID" sz="2000" dirty="0" err="1"/>
              <a:t>sekali</a:t>
            </a:r>
            <a:r>
              <a:rPr lang="en-US" altLang="id-ID" sz="2000" dirty="0"/>
              <a:t>, </a:t>
            </a:r>
            <a:r>
              <a:rPr lang="en-US" altLang="id-ID" sz="2000" dirty="0" err="1"/>
              <a:t>karena</a:t>
            </a:r>
            <a:r>
              <a:rPr lang="en-US" altLang="id-ID" sz="2000" dirty="0"/>
              <a:t> </a:t>
            </a:r>
            <a:r>
              <a:rPr lang="en-US" altLang="id-ID" sz="2000" dirty="0" err="1"/>
              <a:t>bila</a:t>
            </a:r>
            <a:r>
              <a:rPr lang="en-US" altLang="id-ID" sz="2000" dirty="0"/>
              <a:t> </a:t>
            </a:r>
            <a:r>
              <a:rPr lang="en-US" altLang="id-ID" sz="2000" dirty="0" err="1"/>
              <a:t>rencana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penerimaan</a:t>
            </a:r>
            <a:r>
              <a:rPr lang="en-US" altLang="id-ID" sz="2000" dirty="0"/>
              <a:t> dan </a:t>
            </a:r>
            <a:r>
              <a:rPr lang="en-US" altLang="id-ID" sz="2000" dirty="0" err="1"/>
              <a:t>atau</a:t>
            </a:r>
            <a:r>
              <a:rPr lang="en-US" altLang="id-ID" sz="2000" dirty="0"/>
              <a:t> </a:t>
            </a:r>
            <a:r>
              <a:rPr lang="en-US" altLang="id-ID" sz="2000" dirty="0" err="1"/>
              <a:t>pengeluaran</a:t>
            </a:r>
            <a:r>
              <a:rPr lang="en-US" altLang="id-ID" sz="2000" dirty="0"/>
              <a:t> </a:t>
            </a:r>
            <a:r>
              <a:rPr lang="en-US" altLang="id-ID" sz="2000" dirty="0" err="1"/>
              <a:t>berbeda</a:t>
            </a:r>
            <a:r>
              <a:rPr lang="en-US" altLang="id-ID" sz="2000" dirty="0"/>
              <a:t> </a:t>
            </a:r>
            <a:r>
              <a:rPr lang="en-US" altLang="id-ID" sz="2000" dirty="0" err="1"/>
              <a:t>realisasinya</a:t>
            </a:r>
            <a:r>
              <a:rPr lang="en-US" altLang="id-ID" sz="2000" dirty="0"/>
              <a:t>, </a:t>
            </a:r>
            <a:r>
              <a:rPr lang="en-US" altLang="id-ID" sz="2000" dirty="0" err="1"/>
              <a:t>maka</a:t>
            </a:r>
            <a:r>
              <a:rPr lang="en-US" altLang="id-ID" sz="2000" dirty="0"/>
              <a:t> cash flow </a:t>
            </a:r>
            <a:r>
              <a:rPr lang="en-US" altLang="id-ID" sz="2000" dirty="0" err="1"/>
              <a:t>harus</a:t>
            </a:r>
            <a:r>
              <a:rPr lang="en-US" altLang="id-ID" sz="2000" dirty="0"/>
              <a:t> </a:t>
            </a:r>
            <a:r>
              <a:rPr lang="en-US" altLang="id-ID" sz="2000" dirty="0" err="1"/>
              <a:t>direvisi</a:t>
            </a:r>
            <a:r>
              <a:rPr lang="en-US" altLang="id-ID" sz="2000" dirty="0"/>
              <a:t> total. 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2E667B07-02AB-4C53-B07C-0AA65BBEBE3A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5943600" y="1905000"/>
            <a:ext cx="47244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id-ID" sz="2000"/>
              <a:t>Oleh karena itu ada dua hal pokok dalam pengendalian pada Cash Flow yaitu :</a:t>
            </a:r>
          </a:p>
          <a:p>
            <a:pPr lvl="1">
              <a:lnSpc>
                <a:spcPct val="90000"/>
              </a:lnSpc>
            </a:pPr>
            <a:r>
              <a:rPr lang="en-US" altLang="id-ID">
                <a:solidFill>
                  <a:schemeClr val="hlink"/>
                </a:solidFill>
              </a:rPr>
              <a:t>PENGENDALIAN PENERIMAAN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/>
              <a:t>	Hal ini sangat dipengaruhi oleh pihak luar yang terlibat dlm proses pembayaran.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/>
              <a:t>	Oleh karena itu fokus pengendalian adalah keluar. </a:t>
            </a:r>
          </a:p>
          <a:p>
            <a:pPr lvl="1">
              <a:lnSpc>
                <a:spcPct val="90000"/>
              </a:lnSpc>
            </a:pPr>
            <a:r>
              <a:rPr lang="en-US" altLang="id-ID">
                <a:solidFill>
                  <a:schemeClr val="hlink"/>
                </a:solidFill>
              </a:rPr>
              <a:t>PENGENDALIAN PENGELUARAN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>
                <a:solidFill>
                  <a:schemeClr val="hlink"/>
                </a:solidFill>
              </a:rPr>
              <a:t>	</a:t>
            </a:r>
            <a:r>
              <a:rPr lang="en-US" altLang="id-ID"/>
              <a:t>Hal ini merupakan kegiatan yang dapat dikendalikan dalam proses pelaksanaan kebijakan pengeluaran.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id-ID"/>
              <a:t>	Oleh karena itu fokus pengendaliannya adalah kedalam, dengan memikirkan semua konsekuensinya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E67C5DC-8763-4B69-AD92-A245DA3B8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id-ID" sz="3600" b="1"/>
              <a:t>PENGENDALIAN CASH FLOW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55216DB5-3D80-4C91-9058-D9577D59D78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981200" y="2133600"/>
            <a:ext cx="4230688" cy="41148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r>
              <a:rPr lang="en-US" altLang="id-ID" sz="2800"/>
              <a:t>Bila saldo antara penerimaan dan pengeluaran tidak imbang, biasanya kebijakan pengeluaran yang disesuaikan dengan segala konsekuensinya</a:t>
            </a:r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9CB0BD29-6075-49D3-AB51-5F13AA74E53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6669088" y="2057400"/>
            <a:ext cx="3810000" cy="411480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r>
              <a:rPr lang="en-US" altLang="id-ID" sz="2800"/>
              <a:t>Oleh karena itu pengendalian Cash Flow proyek merupakan hal yang sangat penting yang dalam kenyataan sering diabaikan para engineer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/>
          <a:p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TERIMA KASIH</a:t>
            </a:r>
          </a:p>
        </p:txBody>
      </p:sp>
      <p:sp>
        <p:nvSpPr>
          <p:cNvPr id="5" name="Tell Me Text" descr="Select the Tell Me button and type what you want to know.&#10;"/>
          <p:cNvSpPr>
            <a:spLocks noGrp="1"/>
          </p:cNvSpPr>
          <p:nvPr>
            <p:ph sz="half" idx="4294967295"/>
          </p:nvPr>
        </p:nvSpPr>
        <p:spPr>
          <a:xfrm>
            <a:off x="521208" y="2679617"/>
            <a:ext cx="7766738" cy="544904"/>
          </a:xfrm>
        </p:spPr>
        <p:txBody>
          <a:bodyPr>
            <a:noAutofit/>
          </a:bodyPr>
          <a:lstStyle/>
          <a:p>
            <a:pPr marL="0" indent="0">
              <a:lnSpc>
                <a:spcPts val="3600"/>
              </a:lnSpc>
              <a:spcAft>
                <a:spcPts val="0"/>
              </a:spcAft>
              <a:buNone/>
            </a:pPr>
            <a:r>
              <a:rPr lang="en-US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WASSALAMMUALAIKUM WR WB</a:t>
            </a:r>
          </a:p>
        </p:txBody>
      </p:sp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73DFEE14-0F25-4A65-BFB7-7D5C758895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endParaRPr lang="en-US" altLang="id-ID" sz="2800" dirty="0"/>
          </a:p>
          <a:p>
            <a:r>
              <a:rPr lang="en-US" altLang="id-ID" sz="2800" b="1" dirty="0"/>
              <a:t>Cash Flow</a:t>
            </a:r>
            <a:r>
              <a:rPr lang="en-US" altLang="id-ID" sz="2800" dirty="0"/>
              <a:t> 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id-ID" sz="2800" dirty="0" err="1"/>
              <a:t>Anggaran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penerimaan</a:t>
            </a:r>
            <a:r>
              <a:rPr lang="en-US" altLang="id-ID" sz="2800" dirty="0"/>
              <a:t> dan </a:t>
            </a:r>
            <a:r>
              <a:rPr lang="en-US" altLang="id-ID" sz="2800" dirty="0" err="1"/>
              <a:t>pengeluaran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proyek</a:t>
            </a:r>
            <a:r>
              <a:rPr lang="en-US" altLang="id-ID" sz="2800" dirty="0"/>
              <a:t> </a:t>
            </a:r>
            <a:r>
              <a:rPr lang="en-US" altLang="id-ID" sz="2800" dirty="0" err="1"/>
              <a:t>secara</a:t>
            </a:r>
            <a:r>
              <a:rPr lang="en-US" altLang="id-ID" sz="2800" dirty="0"/>
              <a:t> </a:t>
            </a:r>
            <a:r>
              <a:rPr lang="en-US" altLang="id-ID" sz="2800" dirty="0" err="1"/>
              <a:t>tunai</a:t>
            </a:r>
            <a:r>
              <a:rPr lang="en-US" altLang="id-ID" sz="2800" dirty="0"/>
              <a:t> (cash), </a:t>
            </a:r>
            <a:r>
              <a:rPr lang="en-US" altLang="id-ID" sz="2800" dirty="0" err="1"/>
              <a:t>termasuk</a:t>
            </a:r>
            <a:r>
              <a:rPr lang="en-US" altLang="id-ID" sz="2800" dirty="0"/>
              <a:t> </a:t>
            </a:r>
            <a:r>
              <a:rPr lang="en-US" altLang="id-ID" sz="2800" dirty="0" err="1"/>
              <a:t>mengatasi</a:t>
            </a:r>
            <a:r>
              <a:rPr lang="en-US" altLang="id-ID" sz="2800" dirty="0"/>
              <a:t> </a:t>
            </a:r>
            <a:r>
              <a:rPr lang="en-US" altLang="id-ID" sz="2800" dirty="0" err="1"/>
              <a:t>finansial</a:t>
            </a:r>
            <a:r>
              <a:rPr lang="en-US" altLang="id-ID" sz="2800" dirty="0"/>
              <a:t> </a:t>
            </a:r>
            <a:r>
              <a:rPr lang="en-US" altLang="id-ID" sz="2800" dirty="0" err="1"/>
              <a:t>bila</a:t>
            </a:r>
            <a:r>
              <a:rPr lang="en-US" altLang="id-ID" sz="2800" dirty="0"/>
              <a:t> </a:t>
            </a:r>
            <a:r>
              <a:rPr lang="en-US" altLang="id-ID" sz="2800" dirty="0" err="1"/>
              <a:t>terjadi</a:t>
            </a:r>
            <a:r>
              <a:rPr lang="en-US" altLang="id-ID" sz="2800" dirty="0"/>
              <a:t> </a:t>
            </a:r>
            <a:r>
              <a:rPr lang="en-US" altLang="id-ID" sz="2800" dirty="0" err="1"/>
              <a:t>defisit</a:t>
            </a:r>
            <a:r>
              <a:rPr lang="en-US" altLang="id-ID" sz="2800" dirty="0"/>
              <a:t>.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42FA1DCC-3648-4A6D-A743-26230759EF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id-ID" sz="2800" b="1" dirty="0"/>
              <a:t>CASH FLOW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50C15E27-EF37-4124-8A6A-C756B427BC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id-ID" sz="2400" dirty="0" err="1"/>
              <a:t>Untuk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mengetahui</a:t>
            </a:r>
            <a:r>
              <a:rPr lang="en-US" altLang="id-ID" sz="2400" dirty="0"/>
              <a:t> :</a:t>
            </a:r>
          </a:p>
          <a:p>
            <a:pPr marL="342900" indent="-342900">
              <a:lnSpc>
                <a:spcPct val="90000"/>
              </a:lnSpc>
              <a:buSzPct val="100000"/>
              <a:buFont typeface="Courier New" panose="02070309020205020404" pitchFamily="49" charset="0"/>
              <a:buChar char="o"/>
            </a:pPr>
            <a:r>
              <a:rPr lang="en-US" altLang="id-ID" sz="2400" dirty="0" err="1"/>
              <a:t>Jumlah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pinjaman</a:t>
            </a:r>
            <a:r>
              <a:rPr lang="en-US" altLang="id-ID" sz="2400" dirty="0"/>
              <a:t> uang </a:t>
            </a:r>
            <a:r>
              <a:rPr lang="en-US" altLang="id-ID" sz="2400" dirty="0" err="1"/>
              <a:t>tunai</a:t>
            </a:r>
            <a:r>
              <a:rPr lang="en-US" altLang="id-ID" sz="2400" dirty="0"/>
              <a:t> yang </a:t>
            </a:r>
            <a:r>
              <a:rPr lang="en-US" altLang="id-ID" sz="2400" dirty="0" err="1"/>
              <a:t>diperlukan</a:t>
            </a:r>
            <a:endParaRPr lang="en-US" altLang="id-ID" sz="2400" dirty="0"/>
          </a:p>
          <a:p>
            <a:pPr marL="342900" indent="-342900">
              <a:lnSpc>
                <a:spcPct val="90000"/>
              </a:lnSpc>
              <a:buSzPct val="100000"/>
              <a:buFont typeface="Courier New" panose="02070309020205020404" pitchFamily="49" charset="0"/>
              <a:buChar char="o"/>
            </a:pPr>
            <a:r>
              <a:rPr lang="en-US" altLang="id-ID" sz="2400" dirty="0" err="1"/>
              <a:t>Jadwal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pinjaman</a:t>
            </a:r>
            <a:r>
              <a:rPr lang="en-US" altLang="id-ID" sz="2400" dirty="0"/>
              <a:t> yang </a:t>
            </a:r>
            <a:r>
              <a:rPr lang="en-US" altLang="id-ID" sz="2400" dirty="0" err="1"/>
              <a:t>diperlukan</a:t>
            </a:r>
            <a:r>
              <a:rPr lang="en-US" altLang="id-ID" sz="2400" dirty="0"/>
              <a:t> (</a:t>
            </a:r>
            <a:r>
              <a:rPr lang="en-US" altLang="id-ID" sz="2400" dirty="0" err="1"/>
              <a:t>jumlah</a:t>
            </a:r>
            <a:r>
              <a:rPr lang="en-US" altLang="id-ID" sz="2400" dirty="0"/>
              <a:t> &amp; </a:t>
            </a:r>
            <a:r>
              <a:rPr lang="en-US" altLang="id-ID" sz="2400" dirty="0" err="1"/>
              <a:t>waktunya</a:t>
            </a:r>
            <a:r>
              <a:rPr lang="en-US" altLang="id-ID" sz="2400" dirty="0"/>
              <a:t>)</a:t>
            </a:r>
          </a:p>
          <a:p>
            <a:pPr marL="342900" indent="-342900">
              <a:lnSpc>
                <a:spcPct val="90000"/>
              </a:lnSpc>
              <a:buSzPct val="100000"/>
              <a:buFont typeface="Courier New" panose="02070309020205020404" pitchFamily="49" charset="0"/>
              <a:buChar char="o"/>
            </a:pPr>
            <a:r>
              <a:rPr lang="en-US" altLang="id-ID" sz="2400" dirty="0" err="1"/>
              <a:t>Jadwal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pengembalian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pinjaman</a:t>
            </a:r>
            <a:r>
              <a:rPr lang="en-US" altLang="id-ID" sz="2400" dirty="0"/>
              <a:t> (</a:t>
            </a:r>
            <a:r>
              <a:rPr lang="en-US" altLang="id-ID" sz="2400" dirty="0" err="1"/>
              <a:t>jumlah</a:t>
            </a:r>
            <a:r>
              <a:rPr lang="en-US" altLang="id-ID" sz="2400" dirty="0"/>
              <a:t> &amp; </a:t>
            </a:r>
            <a:r>
              <a:rPr lang="en-US" altLang="id-ID" sz="2400" dirty="0" err="1"/>
              <a:t>waktunya</a:t>
            </a:r>
            <a:r>
              <a:rPr lang="en-US" altLang="id-ID" sz="2400" dirty="0"/>
              <a:t>)</a:t>
            </a:r>
          </a:p>
          <a:p>
            <a:pPr marL="342900" indent="-342900">
              <a:lnSpc>
                <a:spcPct val="90000"/>
              </a:lnSpc>
              <a:buSzPct val="100000"/>
              <a:buFont typeface="Courier New" panose="02070309020205020404" pitchFamily="49" charset="0"/>
              <a:buChar char="o"/>
            </a:pPr>
            <a:r>
              <a:rPr lang="en-US" altLang="id-ID" sz="2400" dirty="0" err="1"/>
              <a:t>Jumlah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bunga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pinjaman</a:t>
            </a:r>
            <a:r>
              <a:rPr lang="en-US" altLang="id-ID" sz="2400" dirty="0"/>
              <a:t> yang </a:t>
            </a:r>
            <a:r>
              <a:rPr lang="en-US" altLang="id-ID" sz="2400" dirty="0" err="1"/>
              <a:t>harus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ditanggung</a:t>
            </a:r>
            <a:r>
              <a:rPr lang="en-US" altLang="id-ID" sz="2400" dirty="0"/>
              <a:t> oleh </a:t>
            </a:r>
            <a:r>
              <a:rPr lang="en-US" altLang="id-ID" sz="2400" dirty="0" err="1"/>
              <a:t>proyek</a:t>
            </a:r>
            <a:r>
              <a:rPr lang="en-US" altLang="id-ID" sz="2400" dirty="0"/>
              <a:t> 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6F9EC6C0-87AF-4C7A-859B-E56D0DC450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id-ID" sz="2800" b="1" dirty="0"/>
              <a:t>TUJUAN DARI PERENCANAAN CASH FLOW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53E2C8AC-ACAD-4F2D-9759-8AED7856170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SzPct val="100000"/>
              <a:buFont typeface="Wingdings" panose="05000000000000000000" pitchFamily="2" charset="2"/>
              <a:buChar char="q"/>
            </a:pPr>
            <a:r>
              <a:rPr lang="en-US" altLang="id-ID" sz="2400" dirty="0" err="1"/>
              <a:t>Jadwal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penerimaan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proyek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sesuai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dengan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persyaratan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pembayaran</a:t>
            </a:r>
            <a:r>
              <a:rPr lang="en-US" altLang="id-ID" sz="2400" dirty="0"/>
              <a:t> dan </a:t>
            </a:r>
            <a:r>
              <a:rPr lang="en-US" altLang="id-ID" sz="2400" dirty="0" err="1"/>
              <a:t>kontrak</a:t>
            </a:r>
            <a:endParaRPr lang="en-US" altLang="id-ID" sz="2400" dirty="0"/>
          </a:p>
          <a:p>
            <a:pPr marL="457200" indent="-457200">
              <a:buSzPct val="100000"/>
              <a:buFont typeface="Wingdings" panose="05000000000000000000" pitchFamily="2" charset="2"/>
              <a:buChar char="q"/>
            </a:pPr>
            <a:r>
              <a:rPr lang="en-US" altLang="id-ID" sz="2400" dirty="0" err="1"/>
              <a:t>Jadwal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pengeluaran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proyek</a:t>
            </a:r>
            <a:r>
              <a:rPr lang="en-US" altLang="id-ID" sz="2400" dirty="0"/>
              <a:t>, </a:t>
            </a:r>
            <a:r>
              <a:rPr lang="en-US" altLang="id-ID" sz="2400" dirty="0" err="1"/>
              <a:t>sesuai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dengan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kebijakan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pembelanjaan</a:t>
            </a:r>
            <a:endParaRPr lang="en-US" altLang="id-ID" sz="2400" dirty="0"/>
          </a:p>
          <a:p>
            <a:pPr marL="457200" indent="-457200">
              <a:buSzPct val="100000"/>
              <a:buFont typeface="Wingdings" panose="05000000000000000000" pitchFamily="2" charset="2"/>
              <a:buChar char="q"/>
            </a:pPr>
            <a:r>
              <a:rPr lang="en-US" altLang="id-ID" sz="2400" dirty="0"/>
              <a:t>Kas </a:t>
            </a:r>
            <a:r>
              <a:rPr lang="en-US" altLang="id-ID" sz="2400" dirty="0" err="1"/>
              <a:t>awal</a:t>
            </a:r>
            <a:r>
              <a:rPr lang="en-US" altLang="id-ID" sz="2400" dirty="0"/>
              <a:t> yang </a:t>
            </a:r>
            <a:r>
              <a:rPr lang="en-US" altLang="id-ID" sz="2400" dirty="0" err="1"/>
              <a:t>dipunyai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atau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diberikan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kepada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proyek</a:t>
            </a:r>
            <a:endParaRPr lang="en-US" altLang="id-ID" sz="2400" dirty="0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A3B9CA71-F450-4E1B-AFF3-48EB43271B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id-ID" sz="2800" b="1" dirty="0"/>
              <a:t>DATA YANG DIPERLUKAN DALAM MENYUSUN CASH FLOW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21B41424-AAB8-46E5-9F05-7E400590B3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4435" y="1524000"/>
            <a:ext cx="10983132" cy="4611687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id-ID" sz="2200" dirty="0" err="1"/>
              <a:t>Bila</a:t>
            </a:r>
            <a:r>
              <a:rPr lang="en-US" altLang="id-ID" sz="2200" dirty="0"/>
              <a:t> </a:t>
            </a:r>
            <a:r>
              <a:rPr lang="en-US" altLang="id-ID" sz="2200" dirty="0" err="1"/>
              <a:t>kondisi</a:t>
            </a:r>
            <a:r>
              <a:rPr lang="en-US" altLang="id-ID" sz="2200" dirty="0"/>
              <a:t> </a:t>
            </a:r>
            <a:r>
              <a:rPr lang="en-US" altLang="id-ID" sz="2200" dirty="0" err="1"/>
              <a:t>keuangan</a:t>
            </a:r>
            <a:r>
              <a:rPr lang="en-US" altLang="id-ID" sz="2200" dirty="0"/>
              <a:t> </a:t>
            </a:r>
            <a:r>
              <a:rPr lang="en-US" altLang="id-ID" sz="2200" dirty="0" err="1"/>
              <a:t>tidak</a:t>
            </a:r>
            <a:r>
              <a:rPr lang="en-US" altLang="id-ID" sz="2200" dirty="0"/>
              <a:t> </a:t>
            </a:r>
            <a:r>
              <a:rPr lang="en-US" altLang="id-ID" sz="2200" dirty="0" err="1"/>
              <a:t>mencukupi</a:t>
            </a:r>
            <a:r>
              <a:rPr lang="en-US" altLang="id-ID" sz="2200" dirty="0"/>
              <a:t> </a:t>
            </a:r>
            <a:r>
              <a:rPr lang="en-US" altLang="id-ID" sz="2200" dirty="0" err="1"/>
              <a:t>untuk</a:t>
            </a:r>
            <a:r>
              <a:rPr lang="en-US" altLang="id-ID" sz="2200" dirty="0"/>
              <a:t> </a:t>
            </a:r>
            <a:r>
              <a:rPr lang="en-US" altLang="id-ID" sz="2200" dirty="0" err="1"/>
              <a:t>menunjang</a:t>
            </a:r>
            <a:r>
              <a:rPr lang="en-US" altLang="id-ID" sz="2200" dirty="0"/>
              <a:t> </a:t>
            </a:r>
            <a:r>
              <a:rPr lang="en-US" altLang="id-ID" sz="2200" dirty="0" err="1"/>
              <a:t>kegiatan</a:t>
            </a:r>
            <a:r>
              <a:rPr lang="en-US" altLang="id-ID" sz="2200" dirty="0"/>
              <a:t> </a:t>
            </a:r>
            <a:r>
              <a:rPr lang="en-US" altLang="id-ID" sz="2200" dirty="0" err="1"/>
              <a:t>pelaksanaan</a:t>
            </a:r>
            <a:r>
              <a:rPr lang="en-US" altLang="id-ID" sz="2200" dirty="0"/>
              <a:t> </a:t>
            </a:r>
            <a:r>
              <a:rPr lang="en-US" altLang="id-ID" sz="2200" dirty="0" err="1"/>
              <a:t>proyek</a:t>
            </a:r>
            <a:r>
              <a:rPr lang="en-US" altLang="id-ID" sz="2200" dirty="0"/>
              <a:t>, </a:t>
            </a:r>
            <a:r>
              <a:rPr lang="en-US" altLang="id-ID" sz="2200" dirty="0" err="1"/>
              <a:t>dapat</a:t>
            </a:r>
            <a:r>
              <a:rPr lang="en-US" altLang="id-ID" sz="2200" dirty="0"/>
              <a:t> </a:t>
            </a:r>
            <a:r>
              <a:rPr lang="en-US" altLang="id-ID" sz="2200" dirty="0" err="1"/>
              <a:t>ditempuh</a:t>
            </a:r>
            <a:r>
              <a:rPr lang="en-US" altLang="id-ID" sz="2200" dirty="0"/>
              <a:t> </a:t>
            </a:r>
            <a:r>
              <a:rPr lang="en-US" altLang="id-ID" sz="2200" dirty="0" err="1"/>
              <a:t>dua</a:t>
            </a:r>
            <a:r>
              <a:rPr lang="en-US" altLang="id-ID" sz="2200" dirty="0"/>
              <a:t> </a:t>
            </a:r>
            <a:r>
              <a:rPr lang="en-US" altLang="id-ID" sz="2200" dirty="0" err="1"/>
              <a:t>cara</a:t>
            </a:r>
            <a:r>
              <a:rPr lang="en-US" altLang="id-ID" sz="2200" dirty="0"/>
              <a:t>, </a:t>
            </a:r>
            <a:r>
              <a:rPr lang="en-US" altLang="id-ID" sz="2200" dirty="0" err="1"/>
              <a:t>yaitu</a:t>
            </a:r>
            <a:r>
              <a:rPr lang="en-US" altLang="id-ID" sz="2200" dirty="0"/>
              <a:t> :</a:t>
            </a:r>
          </a:p>
          <a:p>
            <a:pPr algn="just">
              <a:lnSpc>
                <a:spcPct val="80000"/>
              </a:lnSpc>
            </a:pPr>
            <a:endParaRPr lang="en-US" altLang="id-ID" sz="2200" dirty="0"/>
          </a:p>
          <a:p>
            <a:pPr algn="just">
              <a:lnSpc>
                <a:spcPct val="80000"/>
              </a:lnSpc>
            </a:pPr>
            <a:r>
              <a:rPr lang="en-US" altLang="id-ID" sz="2200" b="1" dirty="0" err="1">
                <a:solidFill>
                  <a:schemeClr val="folHlink"/>
                </a:solidFill>
              </a:rPr>
              <a:t>Pinjam</a:t>
            </a:r>
            <a:r>
              <a:rPr lang="en-US" altLang="id-ID" sz="2200" b="1" dirty="0">
                <a:solidFill>
                  <a:schemeClr val="folHlink"/>
                </a:solidFill>
              </a:rPr>
              <a:t> uang </a:t>
            </a:r>
            <a:r>
              <a:rPr lang="en-US" altLang="id-ID" sz="2200" b="1" dirty="0" err="1">
                <a:solidFill>
                  <a:schemeClr val="folHlink"/>
                </a:solidFill>
              </a:rPr>
              <a:t>ke</a:t>
            </a:r>
            <a:r>
              <a:rPr lang="en-US" altLang="id-ID" sz="2200" b="1" dirty="0">
                <a:solidFill>
                  <a:schemeClr val="folHlink"/>
                </a:solidFill>
              </a:rPr>
              <a:t> Bank </a:t>
            </a:r>
            <a:r>
              <a:rPr lang="en-US" altLang="id-ID" sz="2200" b="1" dirty="0" err="1">
                <a:solidFill>
                  <a:schemeClr val="folHlink"/>
                </a:solidFill>
              </a:rPr>
              <a:t>atau</a:t>
            </a:r>
            <a:r>
              <a:rPr lang="en-US" altLang="id-ID" sz="2200" b="1" dirty="0">
                <a:solidFill>
                  <a:schemeClr val="folHlink"/>
                </a:solidFill>
              </a:rPr>
              <a:t> Lembaga </a:t>
            </a:r>
            <a:r>
              <a:rPr lang="en-US" altLang="id-ID" sz="2200" b="1" dirty="0" err="1">
                <a:solidFill>
                  <a:schemeClr val="folHlink"/>
                </a:solidFill>
              </a:rPr>
              <a:t>Keuangan</a:t>
            </a:r>
            <a:r>
              <a:rPr lang="en-US" altLang="id-ID" sz="2200" b="1" dirty="0">
                <a:solidFill>
                  <a:schemeClr val="folHlink"/>
                </a:solidFill>
              </a:rPr>
              <a:t> lain</a:t>
            </a:r>
            <a:r>
              <a:rPr lang="en-US" altLang="id-ID" sz="2200" dirty="0"/>
              <a:t>, </a:t>
            </a:r>
            <a:r>
              <a:rPr lang="en-US" altLang="id-ID" sz="2200" dirty="0" err="1"/>
              <a:t>untuk</a:t>
            </a:r>
            <a:r>
              <a:rPr lang="en-US" altLang="id-ID" sz="2200" dirty="0"/>
              <a:t> </a:t>
            </a:r>
            <a:r>
              <a:rPr lang="en-US" altLang="id-ID" sz="2200" dirty="0" err="1"/>
              <a:t>keperluan</a:t>
            </a:r>
            <a:r>
              <a:rPr lang="en-US" altLang="id-ID" sz="2200" dirty="0"/>
              <a:t> </a:t>
            </a:r>
            <a:r>
              <a:rPr lang="en-US" altLang="id-ID" sz="2200" dirty="0" err="1"/>
              <a:t>pembiayaan</a:t>
            </a:r>
            <a:r>
              <a:rPr lang="en-US" altLang="id-ID" sz="2200" dirty="0"/>
              <a:t> </a:t>
            </a:r>
            <a:r>
              <a:rPr lang="en-US" altLang="id-ID" sz="2200" dirty="0" err="1"/>
              <a:t>secara</a:t>
            </a:r>
            <a:r>
              <a:rPr lang="en-US" altLang="id-ID" sz="2200" dirty="0"/>
              <a:t> </a:t>
            </a:r>
            <a:r>
              <a:rPr lang="en-US" altLang="id-ID" sz="2200" dirty="0" err="1"/>
              <a:t>tunai</a:t>
            </a:r>
            <a:r>
              <a:rPr lang="en-US" altLang="id-ID" sz="2200" dirty="0"/>
              <a:t>, agar </a:t>
            </a:r>
            <a:r>
              <a:rPr lang="en-US" altLang="id-ID" sz="2200" dirty="0" err="1"/>
              <a:t>dapat</a:t>
            </a:r>
            <a:r>
              <a:rPr lang="en-US" altLang="id-ID" sz="2200" dirty="0"/>
              <a:t> </a:t>
            </a:r>
            <a:r>
              <a:rPr lang="en-US" altLang="id-ID" sz="2200" dirty="0" err="1"/>
              <a:t>menekan</a:t>
            </a:r>
            <a:r>
              <a:rPr lang="en-US" altLang="id-ID" sz="2200" dirty="0"/>
              <a:t> </a:t>
            </a:r>
            <a:r>
              <a:rPr lang="en-US" altLang="id-ID" sz="2200" dirty="0" err="1"/>
              <a:t>biaya</a:t>
            </a:r>
            <a:r>
              <a:rPr lang="en-US" altLang="id-ID" sz="2200" dirty="0"/>
              <a:t>, </a:t>
            </a:r>
            <a:r>
              <a:rPr lang="en-US" altLang="id-ID" sz="2200" dirty="0" err="1"/>
              <a:t>tetapi</a:t>
            </a:r>
            <a:r>
              <a:rPr lang="en-US" altLang="id-ID" sz="2200" dirty="0"/>
              <a:t> </a:t>
            </a:r>
            <a:r>
              <a:rPr lang="en-US" altLang="id-ID" sz="2200" dirty="0" err="1"/>
              <a:t>dilain</a:t>
            </a:r>
            <a:r>
              <a:rPr lang="en-US" altLang="id-ID" sz="2200" dirty="0"/>
              <a:t> </a:t>
            </a:r>
            <a:r>
              <a:rPr lang="en-US" altLang="id-ID" sz="2200" dirty="0" err="1"/>
              <a:t>pihak</a:t>
            </a:r>
            <a:r>
              <a:rPr lang="en-US" altLang="id-ID" sz="2200" dirty="0"/>
              <a:t> </a:t>
            </a:r>
            <a:r>
              <a:rPr lang="en-US" altLang="id-ID" sz="2200" dirty="0" err="1"/>
              <a:t>harus</a:t>
            </a:r>
            <a:r>
              <a:rPr lang="en-US" altLang="id-ID" sz="2200" dirty="0"/>
              <a:t> </a:t>
            </a:r>
            <a:r>
              <a:rPr lang="en-US" altLang="id-ID" sz="2200" dirty="0" err="1"/>
              <a:t>membayar</a:t>
            </a:r>
            <a:r>
              <a:rPr lang="en-US" altLang="id-ID" sz="2200" dirty="0"/>
              <a:t> </a:t>
            </a:r>
            <a:r>
              <a:rPr lang="en-US" altLang="id-ID" sz="2200" dirty="0" err="1"/>
              <a:t>bunga</a:t>
            </a:r>
            <a:r>
              <a:rPr lang="en-US" altLang="id-ID" sz="2200" dirty="0"/>
              <a:t> </a:t>
            </a:r>
            <a:r>
              <a:rPr lang="en-US" altLang="id-ID" sz="2200" dirty="0" err="1"/>
              <a:t>pinjaman</a:t>
            </a:r>
            <a:r>
              <a:rPr lang="en-US" altLang="id-ID" sz="2200" dirty="0"/>
              <a:t>.</a:t>
            </a:r>
          </a:p>
          <a:p>
            <a:pPr algn="just">
              <a:lnSpc>
                <a:spcPct val="80000"/>
              </a:lnSpc>
            </a:pPr>
            <a:endParaRPr lang="en-US" altLang="id-ID" sz="2200" dirty="0"/>
          </a:p>
          <a:p>
            <a:pPr algn="just">
              <a:lnSpc>
                <a:spcPct val="80000"/>
              </a:lnSpc>
            </a:pPr>
            <a:r>
              <a:rPr lang="en-US" altLang="id-ID" sz="2200" b="1" dirty="0" err="1">
                <a:solidFill>
                  <a:schemeClr val="folHlink"/>
                </a:solidFill>
              </a:rPr>
              <a:t>Tidak</a:t>
            </a:r>
            <a:r>
              <a:rPr lang="en-US" altLang="id-ID" sz="2200" b="1" dirty="0">
                <a:solidFill>
                  <a:schemeClr val="folHlink"/>
                </a:solidFill>
              </a:rPr>
              <a:t> </a:t>
            </a:r>
            <a:r>
              <a:rPr lang="en-US" altLang="id-ID" sz="2200" b="1" dirty="0" err="1">
                <a:solidFill>
                  <a:schemeClr val="folHlink"/>
                </a:solidFill>
              </a:rPr>
              <a:t>pinjam</a:t>
            </a:r>
            <a:r>
              <a:rPr lang="en-US" altLang="id-ID" sz="2200" b="1" dirty="0">
                <a:solidFill>
                  <a:schemeClr val="folHlink"/>
                </a:solidFill>
              </a:rPr>
              <a:t> uang</a:t>
            </a:r>
            <a:r>
              <a:rPr lang="en-US" altLang="id-ID" sz="2200" dirty="0"/>
              <a:t>, </a:t>
            </a:r>
            <a:r>
              <a:rPr lang="en-US" altLang="id-ID" sz="2200" dirty="0" err="1"/>
              <a:t>tetapi</a:t>
            </a:r>
            <a:r>
              <a:rPr lang="en-US" altLang="id-ID" sz="2200" dirty="0"/>
              <a:t> </a:t>
            </a:r>
            <a:r>
              <a:rPr lang="en-US" altLang="id-ID" sz="2200" dirty="0" err="1"/>
              <a:t>menggunakan</a:t>
            </a:r>
            <a:r>
              <a:rPr lang="en-US" altLang="id-ID" sz="2200" dirty="0"/>
              <a:t> </a:t>
            </a:r>
            <a:r>
              <a:rPr lang="en-US" altLang="id-ID" sz="2200" b="1" dirty="0" err="1">
                <a:solidFill>
                  <a:schemeClr val="folHlink"/>
                </a:solidFill>
              </a:rPr>
              <a:t>kebijakan</a:t>
            </a:r>
            <a:r>
              <a:rPr lang="en-US" altLang="id-ID" sz="2200" b="1" dirty="0">
                <a:solidFill>
                  <a:schemeClr val="folHlink"/>
                </a:solidFill>
              </a:rPr>
              <a:t> </a:t>
            </a:r>
            <a:r>
              <a:rPr lang="en-US" altLang="id-ID" sz="2200" b="1" dirty="0" err="1">
                <a:solidFill>
                  <a:schemeClr val="folHlink"/>
                </a:solidFill>
              </a:rPr>
              <a:t>kredit</a:t>
            </a:r>
            <a:r>
              <a:rPr lang="en-US" altLang="id-ID" sz="2200" dirty="0"/>
              <a:t> </a:t>
            </a:r>
            <a:r>
              <a:rPr lang="en-US" altLang="id-ID" sz="2200" dirty="0" err="1"/>
              <a:t>atau</a:t>
            </a:r>
            <a:r>
              <a:rPr lang="en-US" altLang="id-ID" sz="2200" dirty="0"/>
              <a:t> </a:t>
            </a:r>
            <a:r>
              <a:rPr lang="en-US" altLang="id-ID" sz="2200" dirty="0" err="1"/>
              <a:t>barang</a:t>
            </a:r>
            <a:r>
              <a:rPr lang="en-US" altLang="id-ID" sz="2200" dirty="0"/>
              <a:t> </a:t>
            </a:r>
            <a:r>
              <a:rPr lang="en-US" altLang="id-ID" sz="2200" dirty="0" err="1"/>
              <a:t>atau</a:t>
            </a:r>
            <a:r>
              <a:rPr lang="en-US" altLang="id-ID" sz="2200" dirty="0"/>
              <a:t> </a:t>
            </a:r>
            <a:r>
              <a:rPr lang="en-US" altLang="id-ID" sz="2200" dirty="0" err="1"/>
              <a:t>jasa</a:t>
            </a:r>
            <a:r>
              <a:rPr lang="en-US" altLang="id-ID" sz="2200" dirty="0"/>
              <a:t> yang </a:t>
            </a:r>
            <a:r>
              <a:rPr lang="en-US" altLang="id-ID" sz="2200" dirty="0" err="1"/>
              <a:t>diperlukan</a:t>
            </a:r>
            <a:r>
              <a:rPr lang="en-US" altLang="id-ID" sz="2200" dirty="0"/>
              <a:t>. </a:t>
            </a:r>
            <a:r>
              <a:rPr lang="en-US" altLang="id-ID" sz="2200" dirty="0" err="1"/>
              <a:t>Dalam</a:t>
            </a:r>
            <a:r>
              <a:rPr lang="en-US" altLang="id-ID" sz="2200" dirty="0"/>
              <a:t> </a:t>
            </a:r>
            <a:r>
              <a:rPr lang="en-US" altLang="id-ID" sz="2200" dirty="0" err="1"/>
              <a:t>hal</a:t>
            </a:r>
            <a:r>
              <a:rPr lang="en-US" altLang="id-ID" sz="2200" dirty="0"/>
              <a:t> </a:t>
            </a:r>
            <a:r>
              <a:rPr lang="en-US" altLang="id-ID" sz="2200" dirty="0" err="1"/>
              <a:t>ini</a:t>
            </a:r>
            <a:r>
              <a:rPr lang="en-US" altLang="id-ID" sz="2200" dirty="0"/>
              <a:t> </a:t>
            </a:r>
            <a:r>
              <a:rPr lang="en-US" altLang="id-ID" sz="2200" dirty="0" err="1"/>
              <a:t>memang</a:t>
            </a:r>
            <a:r>
              <a:rPr lang="en-US" altLang="id-ID" sz="2200" dirty="0"/>
              <a:t> </a:t>
            </a:r>
            <a:r>
              <a:rPr lang="en-US" altLang="id-ID" sz="2200" dirty="0" err="1"/>
              <a:t>terbebas</a:t>
            </a:r>
            <a:r>
              <a:rPr lang="en-US" altLang="id-ID" sz="2200" dirty="0"/>
              <a:t> </a:t>
            </a:r>
            <a:r>
              <a:rPr lang="en-US" altLang="id-ID" sz="2200" dirty="0" err="1"/>
              <a:t>dari</a:t>
            </a:r>
            <a:r>
              <a:rPr lang="en-US" altLang="id-ID" sz="2200" dirty="0"/>
              <a:t> </a:t>
            </a:r>
            <a:r>
              <a:rPr lang="en-US" altLang="id-ID" sz="2200" dirty="0" err="1"/>
              <a:t>bunga</a:t>
            </a:r>
            <a:r>
              <a:rPr lang="en-US" altLang="id-ID" sz="2200" dirty="0"/>
              <a:t> </a:t>
            </a:r>
            <a:r>
              <a:rPr lang="en-US" altLang="id-ID" sz="2200" dirty="0" err="1"/>
              <a:t>pinjaman</a:t>
            </a:r>
            <a:r>
              <a:rPr lang="en-US" altLang="id-ID" sz="2200" dirty="0"/>
              <a:t>, </a:t>
            </a:r>
            <a:r>
              <a:rPr lang="en-US" altLang="id-ID" sz="2200" dirty="0" err="1"/>
              <a:t>tetapi</a:t>
            </a:r>
            <a:r>
              <a:rPr lang="en-US" altLang="id-ID" sz="2200" dirty="0"/>
              <a:t> </a:t>
            </a:r>
            <a:r>
              <a:rPr lang="en-US" altLang="id-ID" sz="2200" dirty="0" err="1"/>
              <a:t>harga</a:t>
            </a:r>
            <a:r>
              <a:rPr lang="en-US" altLang="id-ID" sz="2200" dirty="0"/>
              <a:t> yang </a:t>
            </a:r>
            <a:r>
              <a:rPr lang="en-US" altLang="id-ID" sz="2200" dirty="0" err="1"/>
              <a:t>diperoleh</a:t>
            </a:r>
            <a:r>
              <a:rPr lang="en-US" altLang="id-ID" sz="2200" dirty="0"/>
              <a:t> </a:t>
            </a:r>
            <a:r>
              <a:rPr lang="en-US" altLang="id-ID" sz="2200" dirty="0" err="1"/>
              <a:t>biasanya</a:t>
            </a:r>
            <a:r>
              <a:rPr lang="en-US" altLang="id-ID" sz="2200" dirty="0"/>
              <a:t> </a:t>
            </a:r>
            <a:r>
              <a:rPr lang="en-US" altLang="id-ID" sz="2200" dirty="0" err="1"/>
              <a:t>lebih</a:t>
            </a:r>
            <a:r>
              <a:rPr lang="en-US" altLang="id-ID" sz="2200" dirty="0"/>
              <a:t> </a:t>
            </a:r>
            <a:r>
              <a:rPr lang="en-US" altLang="id-ID" sz="2200" dirty="0" err="1"/>
              <a:t>tinggi</a:t>
            </a:r>
            <a:r>
              <a:rPr lang="en-US" altLang="id-ID" sz="2200" dirty="0"/>
              <a:t> </a:t>
            </a:r>
            <a:r>
              <a:rPr lang="en-US" altLang="id-ID" sz="2200" dirty="0" err="1"/>
              <a:t>dibanding</a:t>
            </a:r>
            <a:r>
              <a:rPr lang="en-US" altLang="id-ID" sz="2200" dirty="0"/>
              <a:t> </a:t>
            </a:r>
            <a:r>
              <a:rPr lang="en-US" altLang="id-ID" sz="2200" dirty="0" err="1"/>
              <a:t>bila</a:t>
            </a:r>
            <a:r>
              <a:rPr lang="en-US" altLang="id-ID" sz="2200" dirty="0"/>
              <a:t> </a:t>
            </a:r>
            <a:r>
              <a:rPr lang="en-US" altLang="id-ID" sz="2200" dirty="0" err="1"/>
              <a:t>dilakukan</a:t>
            </a:r>
            <a:r>
              <a:rPr lang="en-US" altLang="id-ID" sz="2200" dirty="0"/>
              <a:t> </a:t>
            </a:r>
            <a:r>
              <a:rPr lang="en-US" altLang="id-ID" sz="2200" dirty="0" err="1"/>
              <a:t>secara</a:t>
            </a:r>
            <a:r>
              <a:rPr lang="en-US" altLang="id-ID" sz="2200" dirty="0"/>
              <a:t> </a:t>
            </a:r>
            <a:r>
              <a:rPr lang="en-US" altLang="id-ID" sz="2200" dirty="0" err="1"/>
              <a:t>tunai</a:t>
            </a:r>
            <a:r>
              <a:rPr lang="en-US" altLang="id-ID" sz="2200" dirty="0"/>
              <a:t>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id-ID" sz="2200" dirty="0"/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id-ID" sz="2200" dirty="0"/>
              <a:t>Dari </a:t>
            </a:r>
            <a:r>
              <a:rPr lang="en-US" altLang="id-ID" sz="2200" dirty="0" err="1"/>
              <a:t>dua</a:t>
            </a:r>
            <a:r>
              <a:rPr lang="en-US" altLang="id-ID" sz="2200" dirty="0"/>
              <a:t> </a:t>
            </a:r>
            <a:r>
              <a:rPr lang="en-US" altLang="id-ID" sz="2200" dirty="0" err="1"/>
              <a:t>cara</a:t>
            </a:r>
            <a:r>
              <a:rPr lang="en-US" altLang="id-ID" sz="2200" dirty="0"/>
              <a:t> </a:t>
            </a:r>
            <a:r>
              <a:rPr lang="en-US" altLang="id-ID" sz="2200" dirty="0" err="1"/>
              <a:t>tsb</a:t>
            </a:r>
            <a:r>
              <a:rPr lang="en-US" altLang="id-ID" sz="2200" dirty="0"/>
              <a:t> </a:t>
            </a:r>
            <a:r>
              <a:rPr lang="en-US" altLang="id-ID" sz="2200" dirty="0" err="1"/>
              <a:t>harus</a:t>
            </a:r>
            <a:r>
              <a:rPr lang="en-US" altLang="id-ID" sz="2200" dirty="0"/>
              <a:t> </a:t>
            </a:r>
            <a:r>
              <a:rPr lang="en-US" altLang="id-ID" sz="2200" dirty="0" err="1"/>
              <a:t>dievaluasi</a:t>
            </a:r>
            <a:r>
              <a:rPr lang="en-US" altLang="id-ID" sz="2200" dirty="0"/>
              <a:t> yang mana yang </a:t>
            </a:r>
            <a:r>
              <a:rPr lang="en-US" altLang="id-ID" sz="2200" dirty="0" err="1"/>
              <a:t>lebih</a:t>
            </a:r>
            <a:r>
              <a:rPr lang="en-US" altLang="id-ID" sz="2200" dirty="0"/>
              <a:t> </a:t>
            </a:r>
            <a:r>
              <a:rPr lang="en-US" altLang="id-ID" sz="2200" dirty="0" err="1"/>
              <a:t>memungkinkan</a:t>
            </a:r>
            <a:r>
              <a:rPr lang="en-US" altLang="id-ID" sz="2200" dirty="0"/>
              <a:t>.  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D9B5DCC6-1BDD-452B-8A6F-EE5D0ECBF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id-ID" sz="4000" b="1" dirty="0" err="1"/>
              <a:t>Kebijaksanaan</a:t>
            </a:r>
            <a:r>
              <a:rPr lang="en-GB" altLang="id-ID" sz="4000" b="1" dirty="0"/>
              <a:t> </a:t>
            </a:r>
            <a:r>
              <a:rPr lang="en-GB" altLang="id-ID" sz="4000" b="1" dirty="0" err="1"/>
              <a:t>pembelanjaan</a:t>
            </a:r>
            <a:r>
              <a:rPr lang="en-GB" altLang="id-ID" sz="4000" b="1" dirty="0"/>
              <a:t> Cash Flow</a:t>
            </a:r>
            <a:endParaRPr lang="en-US" altLang="id-ID" sz="4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FD883011-1D7E-4426-B13E-289C176A15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altLang="id-ID" sz="2800" dirty="0"/>
          </a:p>
          <a:p>
            <a:pPr algn="ctr"/>
            <a:r>
              <a:rPr lang="en-US" altLang="id-ID" sz="2800" dirty="0" err="1"/>
              <a:t>Menjamin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lancarnya</a:t>
            </a:r>
            <a:r>
              <a:rPr lang="en-US" altLang="id-ID" sz="2800" dirty="0"/>
              <a:t> </a:t>
            </a:r>
            <a:r>
              <a:rPr lang="en-US" altLang="id-ID" sz="2800" dirty="0" err="1"/>
              <a:t>kemajuan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pelaksanaan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proyek</a:t>
            </a:r>
            <a:r>
              <a:rPr lang="en-US" altLang="id-ID" sz="2800" dirty="0"/>
              <a:t> </a:t>
            </a:r>
            <a:r>
              <a:rPr lang="en-US" altLang="id-ID" sz="2800" dirty="0" err="1"/>
              <a:t>dari</a:t>
            </a:r>
            <a:r>
              <a:rPr lang="en-US" altLang="id-ID" sz="2800" dirty="0"/>
              <a:t> </a:t>
            </a:r>
            <a:r>
              <a:rPr lang="en-US" altLang="id-ID" sz="2800" dirty="0" err="1"/>
              <a:t>segi</a:t>
            </a:r>
            <a:r>
              <a:rPr lang="en-US" altLang="id-ID" sz="2800" dirty="0"/>
              <a:t> </a:t>
            </a:r>
            <a:r>
              <a:rPr lang="en-US" altLang="id-ID" sz="2800" dirty="0" err="1"/>
              <a:t>pembayaran</a:t>
            </a:r>
            <a:endParaRPr lang="en-US" altLang="id-ID" sz="2800" dirty="0"/>
          </a:p>
          <a:p>
            <a:pPr algn="ctr"/>
            <a:endParaRPr lang="en-US" altLang="id-ID" sz="2800" dirty="0"/>
          </a:p>
          <a:p>
            <a:pPr algn="ctr"/>
            <a:r>
              <a:rPr lang="en-US" altLang="id-ID" sz="2800" dirty="0" err="1"/>
              <a:t>Menekan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sekecil</a:t>
            </a:r>
            <a:r>
              <a:rPr lang="en-US" altLang="id-ID" sz="2800" dirty="0"/>
              <a:t> </a:t>
            </a:r>
            <a:r>
              <a:rPr lang="en-US" altLang="id-ID" sz="2800" dirty="0" err="1"/>
              <a:t>mungkin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biaya</a:t>
            </a:r>
            <a:r>
              <a:rPr lang="en-US" altLang="id-ID" sz="2800" dirty="0"/>
              <a:t> </a:t>
            </a:r>
            <a:r>
              <a:rPr lang="en-US" altLang="id-ID" sz="2800" dirty="0" err="1"/>
              <a:t>pinjaman</a:t>
            </a:r>
            <a:r>
              <a:rPr lang="en-US" altLang="id-ID" sz="2800" dirty="0"/>
              <a:t> yang </a:t>
            </a:r>
            <a:r>
              <a:rPr lang="en-US" altLang="id-ID" sz="2800" dirty="0" err="1"/>
              <a:t>harus</a:t>
            </a:r>
            <a:r>
              <a:rPr lang="en-US" altLang="id-ID" sz="2800" dirty="0"/>
              <a:t> </a:t>
            </a:r>
            <a:r>
              <a:rPr lang="en-US" altLang="id-ID" sz="2800" dirty="0" err="1"/>
              <a:t>ditanggung</a:t>
            </a:r>
            <a:r>
              <a:rPr lang="en-US" altLang="id-ID" sz="2800" dirty="0"/>
              <a:t> oleh </a:t>
            </a:r>
            <a:r>
              <a:rPr lang="en-US" altLang="id-ID" sz="2800" dirty="0" err="1"/>
              <a:t>proyek</a:t>
            </a:r>
            <a:r>
              <a:rPr lang="en-US" altLang="id-ID" sz="2800" dirty="0"/>
              <a:t> 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9C86862C-0069-4AD8-AC16-5C349F6D2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id-ID" sz="2800" b="1" dirty="0"/>
              <a:t>MANFAAT PERENCANAAN CASH FLOW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>
            <a:extLst>
              <a:ext uri="{FF2B5EF4-FFF2-40B4-BE49-F238E27FC236}">
                <a16:creationId xmlns:a16="http://schemas.microsoft.com/office/drawing/2014/main" id="{FD883011-1D7E-4426-B13E-289C176A15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SzPct val="100000"/>
              <a:buFont typeface="Wingdings" panose="05000000000000000000" pitchFamily="2" charset="2"/>
              <a:buChar char="§"/>
            </a:pPr>
            <a:r>
              <a:rPr lang="en-US" altLang="id-ID" sz="1800" dirty="0" err="1"/>
              <a:t>Penerimaan</a:t>
            </a:r>
            <a:r>
              <a:rPr lang="en-US" altLang="id-ID" sz="1800" dirty="0"/>
              <a:t> </a:t>
            </a:r>
            <a:r>
              <a:rPr lang="en-US" altLang="id-ID" sz="1800" dirty="0" err="1"/>
              <a:t>bersih</a:t>
            </a:r>
            <a:r>
              <a:rPr lang="en-US" altLang="id-ID" sz="1800" dirty="0"/>
              <a:t>, </a:t>
            </a:r>
            <a:r>
              <a:rPr lang="en-US" altLang="id-ID" sz="1800" dirty="0" err="1"/>
              <a:t>yaitu</a:t>
            </a:r>
            <a:r>
              <a:rPr lang="en-US" altLang="id-ID" sz="1800" dirty="0"/>
              <a:t> uang </a:t>
            </a:r>
            <a:r>
              <a:rPr lang="en-US" altLang="id-ID" sz="1800" dirty="0" err="1"/>
              <a:t>dari</a:t>
            </a:r>
            <a:r>
              <a:rPr lang="en-US" altLang="id-ID" sz="1800" dirty="0"/>
              <a:t> </a:t>
            </a:r>
            <a:r>
              <a:rPr lang="en-US" altLang="id-ID" sz="1800" dirty="0" err="1"/>
              <a:t>proyek</a:t>
            </a:r>
            <a:r>
              <a:rPr lang="en-US" altLang="id-ID" sz="1800" dirty="0"/>
              <a:t> yang </a:t>
            </a:r>
            <a:r>
              <a:rPr lang="en-US" altLang="id-ID" sz="1800" dirty="0" err="1"/>
              <a:t>masuk</a:t>
            </a:r>
            <a:r>
              <a:rPr lang="en-US" altLang="id-ID" sz="1800" dirty="0"/>
              <a:t> </a:t>
            </a:r>
            <a:r>
              <a:rPr lang="en-US" altLang="id-ID" sz="1800" dirty="0" err="1"/>
              <a:t>ke</a:t>
            </a:r>
            <a:r>
              <a:rPr lang="en-US" altLang="id-ID" sz="1800" dirty="0"/>
              <a:t> </a:t>
            </a:r>
            <a:r>
              <a:rPr lang="en-US" altLang="id-ID" sz="1800" dirty="0" err="1"/>
              <a:t>dalam</a:t>
            </a:r>
            <a:r>
              <a:rPr lang="en-US" altLang="id-ID" sz="1800" dirty="0"/>
              <a:t> kas (plus) </a:t>
            </a:r>
          </a:p>
          <a:p>
            <a:pPr marL="457200" indent="-457200">
              <a:buSzPct val="100000"/>
              <a:buFont typeface="Wingdings" panose="05000000000000000000" pitchFamily="2" charset="2"/>
              <a:buChar char="§"/>
            </a:pPr>
            <a:r>
              <a:rPr lang="en-US" altLang="id-ID" sz="1800" dirty="0" err="1"/>
              <a:t>Pengeluaran</a:t>
            </a:r>
            <a:r>
              <a:rPr lang="en-US" altLang="id-ID" sz="1800" dirty="0"/>
              <a:t>, </a:t>
            </a:r>
            <a:r>
              <a:rPr lang="en-US" altLang="id-ID" sz="1800" dirty="0" err="1"/>
              <a:t>yaitu</a:t>
            </a:r>
            <a:r>
              <a:rPr lang="en-US" altLang="id-ID" sz="1800" dirty="0"/>
              <a:t> uang yang </a:t>
            </a:r>
            <a:r>
              <a:rPr lang="en-US" altLang="id-ID" sz="1800" dirty="0" err="1"/>
              <a:t>dikeluarkan</a:t>
            </a:r>
            <a:r>
              <a:rPr lang="en-US" altLang="id-ID" sz="1800" dirty="0"/>
              <a:t> </a:t>
            </a:r>
            <a:r>
              <a:rPr lang="en-US" altLang="id-ID" sz="1800" dirty="0" err="1"/>
              <a:t>untuk</a:t>
            </a:r>
            <a:r>
              <a:rPr lang="en-US" altLang="id-ID" sz="1800" dirty="0"/>
              <a:t> </a:t>
            </a:r>
            <a:r>
              <a:rPr lang="en-US" altLang="id-ID" sz="1800" dirty="0" err="1"/>
              <a:t>keperluan</a:t>
            </a:r>
            <a:r>
              <a:rPr lang="en-US" altLang="id-ID" sz="1800" dirty="0"/>
              <a:t> </a:t>
            </a:r>
            <a:r>
              <a:rPr lang="en-US" altLang="id-ID" sz="1800" dirty="0" err="1"/>
              <a:t>pelaksanaan</a:t>
            </a:r>
            <a:r>
              <a:rPr lang="en-US" altLang="id-ID" sz="1800" dirty="0"/>
              <a:t> </a:t>
            </a:r>
            <a:r>
              <a:rPr lang="en-US" altLang="id-ID" sz="1800" dirty="0" err="1"/>
              <a:t>proyek</a:t>
            </a:r>
            <a:r>
              <a:rPr lang="en-US" altLang="id-ID" sz="1800" dirty="0"/>
              <a:t> (minus)</a:t>
            </a:r>
          </a:p>
          <a:p>
            <a:pPr marL="457200" indent="-457200">
              <a:buSzPct val="100000"/>
              <a:buFont typeface="Wingdings" panose="05000000000000000000" pitchFamily="2" charset="2"/>
              <a:buChar char="§"/>
            </a:pPr>
            <a:r>
              <a:rPr lang="en-US" altLang="id-ID" sz="1800" dirty="0" err="1"/>
              <a:t>Selisih</a:t>
            </a:r>
            <a:r>
              <a:rPr lang="en-US" altLang="id-ID" sz="1800" dirty="0"/>
              <a:t> </a:t>
            </a:r>
            <a:r>
              <a:rPr lang="en-US" altLang="id-ID" sz="1800" dirty="0" err="1"/>
              <a:t>penerimaan</a:t>
            </a:r>
            <a:r>
              <a:rPr lang="en-US" altLang="id-ID" sz="1800" dirty="0"/>
              <a:t> dan </a:t>
            </a:r>
            <a:r>
              <a:rPr lang="en-US" altLang="id-ID" sz="1800" dirty="0" err="1"/>
              <a:t>pengeluaran</a:t>
            </a:r>
            <a:endParaRPr lang="en-US" altLang="id-ID" sz="1800" dirty="0"/>
          </a:p>
          <a:p>
            <a:pPr marL="457200" indent="-457200">
              <a:buSzPct val="100000"/>
              <a:buFont typeface="Wingdings" panose="05000000000000000000" pitchFamily="2" charset="2"/>
              <a:buChar char="§"/>
            </a:pPr>
            <a:r>
              <a:rPr lang="en-US" altLang="id-ID" sz="1800" dirty="0" err="1"/>
              <a:t>Bila</a:t>
            </a:r>
            <a:r>
              <a:rPr lang="en-US" altLang="id-ID" sz="1800" dirty="0"/>
              <a:t> </a:t>
            </a:r>
            <a:r>
              <a:rPr lang="en-US" altLang="id-ID" sz="1800" dirty="0" err="1"/>
              <a:t>positif</a:t>
            </a:r>
            <a:r>
              <a:rPr lang="en-US" altLang="id-ID" sz="1800" dirty="0"/>
              <a:t> </a:t>
            </a:r>
            <a:r>
              <a:rPr lang="en-US" altLang="id-ID" sz="1800" dirty="0" err="1"/>
              <a:t>tanpa</a:t>
            </a:r>
            <a:r>
              <a:rPr lang="en-US" altLang="id-ID" sz="1800" dirty="0"/>
              <a:t> </a:t>
            </a:r>
            <a:r>
              <a:rPr lang="en-US" altLang="id-ID" sz="1800" dirty="0" err="1"/>
              <a:t>diberi</a:t>
            </a:r>
            <a:r>
              <a:rPr lang="en-US" altLang="id-ID" sz="1800" dirty="0"/>
              <a:t> </a:t>
            </a:r>
            <a:r>
              <a:rPr lang="en-US" altLang="id-ID" sz="1800" dirty="0" err="1"/>
              <a:t>tanda</a:t>
            </a:r>
            <a:r>
              <a:rPr lang="en-US" altLang="id-ID" sz="1800" dirty="0"/>
              <a:t> dan </a:t>
            </a:r>
            <a:r>
              <a:rPr lang="en-US" altLang="id-ID" sz="1800" dirty="0" err="1"/>
              <a:t>bila</a:t>
            </a:r>
            <a:r>
              <a:rPr lang="en-US" altLang="id-ID" sz="1800" dirty="0"/>
              <a:t> </a:t>
            </a:r>
            <a:r>
              <a:rPr lang="en-US" altLang="id-ID" sz="1800" dirty="0" err="1"/>
              <a:t>negatif</a:t>
            </a:r>
            <a:r>
              <a:rPr lang="en-US" altLang="id-ID" sz="1800" dirty="0"/>
              <a:t> </a:t>
            </a:r>
            <a:r>
              <a:rPr lang="en-US" altLang="id-ID" sz="1800" dirty="0" err="1"/>
              <a:t>diberi</a:t>
            </a:r>
            <a:r>
              <a:rPr lang="en-US" altLang="id-ID" sz="1800" dirty="0"/>
              <a:t> </a:t>
            </a:r>
            <a:r>
              <a:rPr lang="en-US" altLang="id-ID" sz="1800" dirty="0" err="1"/>
              <a:t>tanda</a:t>
            </a:r>
            <a:r>
              <a:rPr lang="en-US" altLang="id-ID" sz="1800" dirty="0"/>
              <a:t> </a:t>
            </a:r>
            <a:r>
              <a:rPr lang="en-US" altLang="id-ID" sz="1800" dirty="0" err="1"/>
              <a:t>kurung</a:t>
            </a:r>
            <a:r>
              <a:rPr lang="en-US" altLang="id-ID" sz="1800" dirty="0"/>
              <a:t> </a:t>
            </a:r>
            <a:r>
              <a:rPr lang="en-US" altLang="id-ID" sz="1800" dirty="0" err="1"/>
              <a:t>sebagai</a:t>
            </a:r>
            <a:r>
              <a:rPr lang="en-US" altLang="id-ID" sz="1800" dirty="0"/>
              <a:t> </a:t>
            </a:r>
            <a:r>
              <a:rPr lang="en-US" altLang="id-ID" sz="1800" dirty="0" err="1"/>
              <a:t>pengganti</a:t>
            </a:r>
            <a:r>
              <a:rPr lang="en-US" altLang="id-ID" sz="1800" dirty="0"/>
              <a:t> </a:t>
            </a:r>
            <a:r>
              <a:rPr lang="en-US" altLang="id-ID" sz="1800" dirty="0" err="1"/>
              <a:t>tanda</a:t>
            </a:r>
            <a:r>
              <a:rPr lang="en-US" altLang="id-ID" sz="1800" dirty="0"/>
              <a:t> minus </a:t>
            </a:r>
          </a:p>
          <a:p>
            <a:pPr marL="457200" indent="-457200">
              <a:buSzPct val="100000"/>
              <a:buFont typeface="Wingdings" panose="05000000000000000000" pitchFamily="2" charset="2"/>
              <a:buChar char="§"/>
            </a:pPr>
            <a:r>
              <a:rPr lang="en-US" altLang="id-ID" sz="1800" dirty="0"/>
              <a:t>Kas </a:t>
            </a:r>
            <a:r>
              <a:rPr lang="en-US" altLang="id-ID" sz="1800" dirty="0" err="1"/>
              <a:t>awal</a:t>
            </a:r>
            <a:r>
              <a:rPr lang="en-US" altLang="id-ID" sz="1800" dirty="0"/>
              <a:t>, </a:t>
            </a:r>
            <a:r>
              <a:rPr lang="en-US" altLang="id-ID" sz="1800" dirty="0" err="1"/>
              <a:t>yaitu</a:t>
            </a:r>
            <a:r>
              <a:rPr lang="en-US" altLang="id-ID" sz="1800" dirty="0"/>
              <a:t> uang yang </a:t>
            </a:r>
            <a:r>
              <a:rPr lang="en-US" altLang="id-ID" sz="1800" dirty="0" err="1"/>
              <a:t>disediakan</a:t>
            </a:r>
            <a:r>
              <a:rPr lang="en-US" altLang="id-ID" sz="1800" dirty="0"/>
              <a:t> </a:t>
            </a:r>
            <a:r>
              <a:rPr lang="en-US" altLang="id-ID" sz="1800" dirty="0" err="1"/>
              <a:t>sebelum</a:t>
            </a:r>
            <a:r>
              <a:rPr lang="en-US" altLang="id-ID" sz="1800" dirty="0"/>
              <a:t> </a:t>
            </a:r>
            <a:r>
              <a:rPr lang="en-US" altLang="id-ID" sz="1800" dirty="0" err="1"/>
              <a:t>kegiatan</a:t>
            </a:r>
            <a:r>
              <a:rPr lang="en-US" altLang="id-ID" sz="1800" dirty="0"/>
              <a:t> </a:t>
            </a:r>
            <a:r>
              <a:rPr lang="en-US" altLang="id-ID" sz="1800" dirty="0" err="1"/>
              <a:t>proyek</a:t>
            </a:r>
            <a:r>
              <a:rPr lang="en-US" altLang="id-ID" sz="1800" dirty="0"/>
              <a:t> </a:t>
            </a:r>
            <a:r>
              <a:rPr lang="en-US" altLang="id-ID" sz="1800" dirty="0" err="1"/>
              <a:t>dimulai</a:t>
            </a:r>
            <a:endParaRPr lang="en-US" altLang="id-ID" sz="1800" dirty="0"/>
          </a:p>
          <a:p>
            <a:pPr marL="457200" indent="-457200">
              <a:buSzPct val="100000"/>
              <a:buFont typeface="Wingdings" panose="05000000000000000000" pitchFamily="2" charset="2"/>
              <a:buChar char="§"/>
            </a:pPr>
            <a:r>
              <a:rPr lang="en-US" altLang="id-ID" sz="1800" dirty="0"/>
              <a:t>Kas </a:t>
            </a:r>
            <a:r>
              <a:rPr lang="en-US" altLang="id-ID" sz="1800" dirty="0" err="1"/>
              <a:t>sebelum</a:t>
            </a:r>
            <a:r>
              <a:rPr lang="en-US" altLang="id-ID" sz="1800" dirty="0"/>
              <a:t> </a:t>
            </a:r>
            <a:r>
              <a:rPr lang="en-US" altLang="id-ID" sz="1800" dirty="0" err="1"/>
              <a:t>finansial</a:t>
            </a:r>
            <a:r>
              <a:rPr lang="en-US" altLang="id-ID" sz="1800" dirty="0"/>
              <a:t>, </a:t>
            </a:r>
            <a:r>
              <a:rPr lang="en-US" altLang="id-ID" sz="1800" dirty="0" err="1"/>
              <a:t>yaitu</a:t>
            </a:r>
            <a:r>
              <a:rPr lang="en-US" altLang="id-ID" sz="1800" dirty="0"/>
              <a:t> </a:t>
            </a:r>
            <a:r>
              <a:rPr lang="en-US" altLang="id-ID" sz="1800" dirty="0" err="1"/>
              <a:t>kondisi</a:t>
            </a:r>
            <a:r>
              <a:rPr lang="en-US" altLang="id-ID" sz="1800" dirty="0"/>
              <a:t> kas </a:t>
            </a:r>
            <a:r>
              <a:rPr lang="en-US" altLang="id-ID" sz="1800" dirty="0" err="1"/>
              <a:t>sebelum</a:t>
            </a:r>
            <a:r>
              <a:rPr lang="en-US" altLang="id-ID" sz="1800" dirty="0"/>
              <a:t> </a:t>
            </a:r>
            <a:r>
              <a:rPr lang="en-US" altLang="id-ID" sz="1800" dirty="0" err="1"/>
              <a:t>ada</a:t>
            </a:r>
            <a:r>
              <a:rPr lang="en-US" altLang="id-ID" sz="1800" dirty="0"/>
              <a:t> </a:t>
            </a:r>
            <a:r>
              <a:rPr lang="en-US" altLang="id-ID" sz="1800" dirty="0" err="1"/>
              <a:t>kebijakan</a:t>
            </a:r>
            <a:r>
              <a:rPr lang="en-US" altLang="id-ID" sz="1800" dirty="0"/>
              <a:t> </a:t>
            </a:r>
            <a:r>
              <a:rPr lang="en-US" altLang="id-ID" sz="1800" dirty="0" err="1"/>
              <a:t>finansial</a:t>
            </a:r>
            <a:r>
              <a:rPr lang="en-US" altLang="id-ID" sz="1800" dirty="0"/>
              <a:t> (</a:t>
            </a:r>
            <a:r>
              <a:rPr lang="en-US" altLang="id-ID" sz="1800" dirty="0" err="1"/>
              <a:t>atau</a:t>
            </a:r>
            <a:r>
              <a:rPr lang="en-US" altLang="id-ID" sz="1800" dirty="0"/>
              <a:t> </a:t>
            </a:r>
            <a:r>
              <a:rPr lang="en-US" altLang="id-ID" sz="1800" dirty="0" err="1"/>
              <a:t>penjumlahan</a:t>
            </a:r>
            <a:r>
              <a:rPr lang="en-US" altLang="id-ID" sz="1800" dirty="0"/>
              <a:t> </a:t>
            </a:r>
            <a:r>
              <a:rPr lang="en-US" altLang="id-ID" sz="1800" dirty="0" err="1"/>
              <a:t>butir</a:t>
            </a:r>
            <a:r>
              <a:rPr lang="en-US" altLang="id-ID" sz="1800" dirty="0"/>
              <a:t> 3 dan 4)</a:t>
            </a:r>
          </a:p>
          <a:p>
            <a:pPr marL="457200" indent="-457200">
              <a:buSzPct val="100000"/>
              <a:buFont typeface="Wingdings" panose="05000000000000000000" pitchFamily="2" charset="2"/>
              <a:buChar char="§"/>
            </a:pPr>
            <a:r>
              <a:rPr lang="en-US" altLang="id-ID" sz="1800" dirty="0" err="1"/>
              <a:t>Finansial</a:t>
            </a:r>
            <a:r>
              <a:rPr lang="en-US" altLang="id-ID" sz="1800" dirty="0"/>
              <a:t>, </a:t>
            </a:r>
            <a:r>
              <a:rPr lang="en-US" altLang="id-ID" sz="1800" dirty="0" err="1"/>
              <a:t>terdiri</a:t>
            </a:r>
            <a:r>
              <a:rPr lang="en-US" altLang="id-ID" sz="1800" dirty="0"/>
              <a:t> </a:t>
            </a:r>
            <a:r>
              <a:rPr lang="en-US" altLang="id-ID" sz="1800" dirty="0" err="1"/>
              <a:t>dari</a:t>
            </a:r>
            <a:r>
              <a:rPr lang="en-US" altLang="id-ID" sz="1800" dirty="0"/>
              <a:t> </a:t>
            </a:r>
            <a:r>
              <a:rPr lang="en-US" altLang="id-ID" sz="1800" dirty="0" err="1"/>
              <a:t>pinjaman</a:t>
            </a:r>
            <a:r>
              <a:rPr lang="en-US" altLang="id-ID" sz="1800" dirty="0"/>
              <a:t>, </a:t>
            </a:r>
            <a:r>
              <a:rPr lang="en-US" altLang="id-ID" sz="1800" dirty="0" err="1"/>
              <a:t>pengembalian</a:t>
            </a:r>
            <a:r>
              <a:rPr lang="en-US" altLang="id-ID" sz="1800" dirty="0"/>
              <a:t> </a:t>
            </a:r>
            <a:r>
              <a:rPr lang="en-US" altLang="id-ID" sz="1800" dirty="0" err="1"/>
              <a:t>pinjaman</a:t>
            </a:r>
            <a:r>
              <a:rPr lang="en-US" altLang="id-ID" sz="1800" dirty="0"/>
              <a:t> dan </a:t>
            </a:r>
            <a:r>
              <a:rPr lang="en-US" altLang="id-ID" sz="1800" dirty="0" err="1"/>
              <a:t>bunga</a:t>
            </a:r>
            <a:r>
              <a:rPr lang="en-US" altLang="id-ID" sz="1800" dirty="0"/>
              <a:t> </a:t>
            </a:r>
            <a:r>
              <a:rPr lang="en-US" altLang="id-ID" sz="1800" dirty="0" err="1"/>
              <a:t>pinjaman</a:t>
            </a:r>
            <a:r>
              <a:rPr lang="en-US" altLang="id-ID" sz="1800" dirty="0"/>
              <a:t> </a:t>
            </a:r>
            <a:r>
              <a:rPr lang="en-US" altLang="id-ID" sz="1800" dirty="0" err="1"/>
              <a:t>serta</a:t>
            </a:r>
            <a:r>
              <a:rPr lang="en-US" altLang="id-ID" sz="1800" dirty="0"/>
              <a:t> total </a:t>
            </a:r>
            <a:r>
              <a:rPr lang="en-US" altLang="id-ID" sz="1800" dirty="0" err="1"/>
              <a:t>finansial</a:t>
            </a:r>
            <a:endParaRPr lang="en-US" altLang="id-ID" sz="1800" dirty="0"/>
          </a:p>
          <a:p>
            <a:pPr marL="457200" indent="-457200">
              <a:buSzPct val="100000"/>
              <a:buFont typeface="Wingdings" panose="05000000000000000000" pitchFamily="2" charset="2"/>
              <a:buChar char="§"/>
            </a:pPr>
            <a:r>
              <a:rPr lang="en-US" altLang="id-ID" sz="1800" dirty="0"/>
              <a:t>Kas </a:t>
            </a:r>
            <a:r>
              <a:rPr lang="en-US" altLang="id-ID" sz="1800" dirty="0" err="1"/>
              <a:t>akhir</a:t>
            </a:r>
            <a:r>
              <a:rPr lang="en-US" altLang="id-ID" sz="1800" dirty="0"/>
              <a:t>, </a:t>
            </a:r>
            <a:r>
              <a:rPr lang="en-US" altLang="id-ID" sz="1800" dirty="0" err="1"/>
              <a:t>yaitu</a:t>
            </a:r>
            <a:r>
              <a:rPr lang="en-US" altLang="id-ID" sz="1800" dirty="0"/>
              <a:t> </a:t>
            </a:r>
            <a:r>
              <a:rPr lang="en-US" altLang="id-ID" sz="1800" dirty="0" err="1"/>
              <a:t>penggabungan</a:t>
            </a:r>
            <a:r>
              <a:rPr lang="en-US" altLang="id-ID" sz="1800" dirty="0"/>
              <a:t> kas </a:t>
            </a:r>
            <a:r>
              <a:rPr lang="en-US" altLang="id-ID" sz="1800" dirty="0" err="1"/>
              <a:t>sebelum</a:t>
            </a:r>
            <a:r>
              <a:rPr lang="en-US" altLang="id-ID" sz="1800" dirty="0"/>
              <a:t> </a:t>
            </a:r>
            <a:r>
              <a:rPr lang="en-US" altLang="id-ID" sz="1800" dirty="0" err="1"/>
              <a:t>finansial</a:t>
            </a:r>
            <a:r>
              <a:rPr lang="en-US" altLang="id-ID" sz="1800" dirty="0"/>
              <a:t> dan total </a:t>
            </a:r>
            <a:r>
              <a:rPr lang="en-US" altLang="id-ID" sz="1800" dirty="0" err="1"/>
              <a:t>finansial</a:t>
            </a:r>
            <a:endParaRPr lang="en-US" altLang="id-ID" sz="1800" dirty="0"/>
          </a:p>
          <a:p>
            <a:pPr marL="457200" indent="-457200">
              <a:buSzPct val="100000"/>
              <a:buFont typeface="Wingdings" panose="05000000000000000000" pitchFamily="2" charset="2"/>
              <a:buChar char="§"/>
            </a:pPr>
            <a:r>
              <a:rPr lang="en-US" altLang="id-ID" sz="1800" dirty="0" err="1"/>
              <a:t>Jumlah</a:t>
            </a:r>
            <a:r>
              <a:rPr lang="en-US" altLang="id-ID" sz="1800" dirty="0"/>
              <a:t> </a:t>
            </a:r>
            <a:r>
              <a:rPr lang="en-US" altLang="id-ID" sz="1800" dirty="0" err="1"/>
              <a:t>pinjaman</a:t>
            </a:r>
            <a:r>
              <a:rPr lang="en-US" altLang="id-ID" sz="1800" dirty="0"/>
              <a:t> </a:t>
            </a:r>
            <a:r>
              <a:rPr lang="en-US" altLang="id-ID" sz="1800" dirty="0" err="1"/>
              <a:t>secara</a:t>
            </a:r>
            <a:r>
              <a:rPr lang="en-US" altLang="id-ID" sz="1800" dirty="0"/>
              <a:t> </a:t>
            </a:r>
            <a:r>
              <a:rPr lang="en-US" altLang="id-ID" sz="1800" dirty="0" err="1"/>
              <a:t>komulatif</a:t>
            </a:r>
            <a:r>
              <a:rPr lang="en-US" altLang="id-ID" sz="1800" dirty="0"/>
              <a:t>, </a:t>
            </a:r>
            <a:r>
              <a:rPr lang="en-US" altLang="id-ID" sz="1800" dirty="0" err="1"/>
              <a:t>merupakan</a:t>
            </a:r>
            <a:r>
              <a:rPr lang="en-US" altLang="id-ID" sz="1800" dirty="0"/>
              <a:t> total </a:t>
            </a:r>
            <a:r>
              <a:rPr lang="en-US" altLang="id-ID" sz="1800" dirty="0" err="1"/>
              <a:t>pinjaman</a:t>
            </a:r>
            <a:r>
              <a:rPr lang="en-US" altLang="id-ID" sz="1800" dirty="0"/>
              <a:t> yang </a:t>
            </a:r>
            <a:r>
              <a:rPr lang="en-US" altLang="id-ID" sz="1800" dirty="0" err="1"/>
              <a:t>terjadi</a:t>
            </a:r>
            <a:r>
              <a:rPr lang="en-US" altLang="id-ID" sz="1800" dirty="0"/>
              <a:t> pada </a:t>
            </a:r>
            <a:r>
              <a:rPr lang="en-US" altLang="id-ID" sz="1800" dirty="0" err="1"/>
              <a:t>tiap</a:t>
            </a:r>
            <a:r>
              <a:rPr lang="en-US" altLang="id-ID" sz="1800" dirty="0"/>
              <a:t> </a:t>
            </a:r>
            <a:r>
              <a:rPr lang="en-US" altLang="id-ID" sz="1800" dirty="0" err="1"/>
              <a:t>akhir</a:t>
            </a:r>
            <a:r>
              <a:rPr lang="en-US" altLang="id-ID" sz="1800" dirty="0"/>
              <a:t> </a:t>
            </a:r>
            <a:r>
              <a:rPr lang="en-US" altLang="id-ID" sz="1800" dirty="0" err="1"/>
              <a:t>bulan</a:t>
            </a:r>
            <a:endParaRPr lang="en-US" altLang="id-ID" sz="1800" dirty="0"/>
          </a:p>
          <a:p>
            <a:pPr marL="457200" indent="-457200">
              <a:buSzPct val="100000"/>
              <a:buFont typeface="Wingdings" panose="05000000000000000000" pitchFamily="2" charset="2"/>
              <a:buChar char="§"/>
            </a:pPr>
            <a:r>
              <a:rPr lang="en-US" altLang="id-ID" sz="1800" dirty="0" err="1"/>
              <a:t>Jumlah</a:t>
            </a:r>
            <a:r>
              <a:rPr lang="en-US" altLang="id-ID" sz="1800" dirty="0"/>
              <a:t> </a:t>
            </a:r>
            <a:r>
              <a:rPr lang="en-US" altLang="id-ID" sz="1800" dirty="0" err="1"/>
              <a:t>komulatif</a:t>
            </a:r>
            <a:r>
              <a:rPr lang="en-US" altLang="id-ID" sz="1800" dirty="0"/>
              <a:t> </a:t>
            </a:r>
            <a:r>
              <a:rPr lang="en-US" altLang="id-ID" sz="1800" dirty="0" err="1"/>
              <a:t>pinjaman</a:t>
            </a:r>
            <a:r>
              <a:rPr lang="en-US" altLang="id-ID" sz="1800" dirty="0"/>
              <a:t> yang paling </a:t>
            </a:r>
            <a:r>
              <a:rPr lang="en-US" altLang="id-ID" sz="1800" dirty="0" err="1"/>
              <a:t>tinggi</a:t>
            </a:r>
            <a:r>
              <a:rPr lang="en-US" altLang="id-ID" sz="1800" dirty="0"/>
              <a:t> </a:t>
            </a:r>
            <a:r>
              <a:rPr lang="en-US" altLang="id-ID" sz="1800" dirty="0" err="1"/>
              <a:t>dipergunakan</a:t>
            </a:r>
            <a:r>
              <a:rPr lang="en-US" altLang="id-ID" sz="1800" dirty="0"/>
              <a:t> </a:t>
            </a:r>
            <a:r>
              <a:rPr lang="en-US" altLang="id-ID" sz="1800" dirty="0" err="1"/>
              <a:t>untuk</a:t>
            </a:r>
            <a:r>
              <a:rPr lang="en-US" altLang="id-ID" sz="1800" dirty="0"/>
              <a:t> </a:t>
            </a:r>
            <a:r>
              <a:rPr lang="en-US" altLang="id-ID" sz="1800" dirty="0" err="1"/>
              <a:t>menetapkan</a:t>
            </a:r>
            <a:r>
              <a:rPr lang="en-US" altLang="id-ID" sz="1800" dirty="0"/>
              <a:t> plafond </a:t>
            </a:r>
            <a:r>
              <a:rPr lang="en-US" altLang="id-ID" sz="1800" dirty="0" err="1"/>
              <a:t>pinjaman</a:t>
            </a:r>
            <a:endParaRPr lang="en-US" altLang="id-ID" sz="1800" dirty="0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9C86862C-0069-4AD8-AC16-5C349F6D2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id-ID" sz="2800" b="1" dirty="0" err="1"/>
              <a:t>Unsur-unsur</a:t>
            </a:r>
            <a:r>
              <a:rPr lang="en-US" altLang="id-ID" sz="2800" b="1" dirty="0"/>
              <a:t> Cash Flow </a:t>
            </a:r>
          </a:p>
        </p:txBody>
      </p:sp>
    </p:spTree>
    <p:extLst>
      <p:ext uri="{BB962C8B-B14F-4D97-AF65-F5344CB8AC3E}">
        <p14:creationId xmlns:p14="http://schemas.microsoft.com/office/powerpoint/2010/main" val="346992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C86862C-0069-4AD8-AC16-5C349F6D2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id-ID" sz="2800" b="1" dirty="0"/>
              <a:t>FORMULIR CASH FLOW</a:t>
            </a:r>
          </a:p>
        </p:txBody>
      </p:sp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322AD4E4-D436-4307-A9AD-7B0FDFF57B7D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861018"/>
              </p:ext>
            </p:extLst>
          </p:nvPr>
        </p:nvGraphicFramePr>
        <p:xfrm>
          <a:off x="762000" y="1905000"/>
          <a:ext cx="10509372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Worksheet" r:id="rId3" imgW="8039153" imgH="2680700" progId="Excel.Sheet.8">
                  <p:embed/>
                </p:oleObj>
              </mc:Choice>
              <mc:Fallback>
                <p:oleObj name="Worksheet" r:id="rId3" imgW="8039153" imgH="2680700" progId="Excel.Sheet.8">
                  <p:embed/>
                  <p:pic>
                    <p:nvPicPr>
                      <p:cNvPr id="12292" name="Object 4">
                        <a:extLst>
                          <a:ext uri="{FF2B5EF4-FFF2-40B4-BE49-F238E27FC236}">
                            <a16:creationId xmlns:a16="http://schemas.microsoft.com/office/drawing/2014/main" id="{50A52C95-FA23-41ED-AC87-93B2D2BF9E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05000"/>
                        <a:ext cx="10509372" cy="3505200"/>
                      </a:xfrm>
                      <a:prstGeom prst="rect">
                        <a:avLst/>
                      </a:prstGeom>
                      <a:blipFill dpi="0" rotWithShape="1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7012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C86862C-0069-4AD8-AC16-5C349F6D2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id-ID" sz="2800" b="1" dirty="0"/>
              <a:t>Detail </a:t>
            </a:r>
            <a:r>
              <a:rPr lang="en-US" altLang="id-ID" sz="2800" b="1" dirty="0" err="1"/>
              <a:t>Penerimaan</a:t>
            </a:r>
            <a:r>
              <a:rPr lang="en-US" altLang="id-ID" sz="2800" b="1" dirty="0"/>
              <a:t> dan </a:t>
            </a:r>
            <a:r>
              <a:rPr lang="en-US" altLang="id-ID" sz="2800" b="1" dirty="0" err="1"/>
              <a:t>Pengeluaran</a:t>
            </a:r>
            <a:endParaRPr lang="en-US" altLang="id-ID" sz="2800" b="1" dirty="0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7BBEAA8E-45B0-433C-8201-62690CF04DC1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9545118"/>
              </p:ext>
            </p:extLst>
          </p:nvPr>
        </p:nvGraphicFramePr>
        <p:xfrm>
          <a:off x="838200" y="1839118"/>
          <a:ext cx="10191846" cy="3875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Worksheet" r:id="rId3" imgW="8360589" imgH="3179109" progId="Excel.Sheet.8">
                  <p:embed/>
                </p:oleObj>
              </mc:Choice>
              <mc:Fallback>
                <p:oleObj name="Worksheet" r:id="rId3" imgW="8360589" imgH="3179109" progId="Excel.Sheet.8">
                  <p:embed/>
                  <p:pic>
                    <p:nvPicPr>
                      <p:cNvPr id="5" name="Object 3">
                        <a:extLst>
                          <a:ext uri="{FF2B5EF4-FFF2-40B4-BE49-F238E27FC236}">
                            <a16:creationId xmlns:a16="http://schemas.microsoft.com/office/drawing/2014/main" id="{57A50F7D-3872-42CB-A4F4-958DDFE3888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39118"/>
                        <a:ext cx="10191846" cy="3875882"/>
                      </a:xfrm>
                      <a:prstGeom prst="rect">
                        <a:avLst/>
                      </a:prstGeom>
                      <a:blipFill dpi="0" rotWithShape="1">
                        <a:blip r:embed="rId5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692483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-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Autofit/>
      </a:bodyPr>
      <a:lstStyle>
        <a:defPPr marL="0" indent="0" algn="l">
          <a:lnSpc>
            <a:spcPts val="1800"/>
          </a:lnSpc>
          <a:spcAft>
            <a:spcPts val="600"/>
          </a:spcAft>
          <a:buNone/>
          <a:defRPr sz="1200" dirty="0" smtClean="0">
            <a:solidFill>
              <a:prstClr val="black">
                <a:lumMod val="75000"/>
                <a:lumOff val="25000"/>
              </a:prstClr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-Me" id="{43BD84D8-3ACB-4A40-8073-8E98E7511C2A}" vid="{F373EC04-18C6-4D42-BDFC-F2A07AFBEC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Theme-Me</Template>
  <TotalTime>132</TotalTime>
  <Words>506</Words>
  <Application>Microsoft Office PowerPoint</Application>
  <PresentationFormat>Widescreen</PresentationFormat>
  <Paragraphs>60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Courier New</vt:lpstr>
      <vt:lpstr>Segoe UI</vt:lpstr>
      <vt:lpstr>Segoe UI Light</vt:lpstr>
      <vt:lpstr>Wingdings</vt:lpstr>
      <vt:lpstr>Theme-Me</vt:lpstr>
      <vt:lpstr>Worksheet</vt:lpstr>
      <vt:lpstr>Perancangan Bangunan Gedung</vt:lpstr>
      <vt:lpstr>CASH FLOW</vt:lpstr>
      <vt:lpstr>TUJUAN DARI PERENCANAAN CASH FLOW</vt:lpstr>
      <vt:lpstr>DATA YANG DIPERLUKAN DALAM MENYUSUN CASH FLOW</vt:lpstr>
      <vt:lpstr>Kebijaksanaan pembelanjaan Cash Flow</vt:lpstr>
      <vt:lpstr>MANFAAT PERENCANAAN CASH FLOW</vt:lpstr>
      <vt:lpstr>Unsur-unsur Cash Flow </vt:lpstr>
      <vt:lpstr>FORMULIR CASH FLOW</vt:lpstr>
      <vt:lpstr>Detail Penerimaan dan Pengeluaran</vt:lpstr>
      <vt:lpstr>PENGENDALIAN CASH FLOW</vt:lpstr>
      <vt:lpstr>PENGENDALIAN CASH FLOW</vt:lpstr>
      <vt:lpstr>TERIMA KASIH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CASH FLOW</dc:title>
  <dc:creator>Dwi Dinariana</dc:creator>
  <cp:lastModifiedBy>Aswery</cp:lastModifiedBy>
  <cp:revision>8</cp:revision>
  <dcterms:created xsi:type="dcterms:W3CDTF">2007-11-28T14:31:45Z</dcterms:created>
  <dcterms:modified xsi:type="dcterms:W3CDTF">2020-12-18T00:58:06Z</dcterms:modified>
</cp:coreProperties>
</file>