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sldIdLst>
    <p:sldId id="283" r:id="rId2"/>
    <p:sldId id="257" r:id="rId3"/>
    <p:sldId id="261" r:id="rId4"/>
    <p:sldId id="268" r:id="rId5"/>
    <p:sldId id="262" r:id="rId6"/>
    <p:sldId id="269" r:id="rId7"/>
    <p:sldId id="258" r:id="rId8"/>
    <p:sldId id="259" r:id="rId9"/>
    <p:sldId id="263" r:id="rId10"/>
    <p:sldId id="264" r:id="rId11"/>
    <p:sldId id="265" r:id="rId12"/>
    <p:sldId id="266" r:id="rId13"/>
    <p:sldId id="267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403C5-F42A-409F-8ABB-E575F8F9CE9C}" type="datetimeFigureOut">
              <a:rPr lang="id-ID" smtClean="0"/>
              <a:t>18/12/2020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FDE1E-C720-433D-B2CE-703FF6FB12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92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/>
        </p:nvSpPr>
        <p:spPr bwMode="blackWhite">
          <a:xfrm>
            <a:off x="254951" y="262786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10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8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171450" lvl="0" indent="-171450">
              <a:lnSpc>
                <a:spcPct val="150000"/>
              </a:lnSpc>
              <a:spcAft>
                <a:spcPts val="9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901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2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9432-A993-4414-AD4A-949327A0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51618-C2B3-4AA1-9F62-D0E731BFC88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ED52F-883F-4425-A9D2-B03F29210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90BCF-C654-477C-808E-5157DC1D7F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94305-CA95-43C4-9AF7-3FC0A85A3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EF669-3A9C-4A0C-83ED-8A525E72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07BB458-90F2-4206-8744-93590D95D31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166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820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062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3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 algn="l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8" y="1507068"/>
            <a:ext cx="7143905" cy="4669896"/>
          </a:xfrm>
        </p:spPr>
        <p:txBody>
          <a:bodyPr anchor="ctr"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60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953" y="26278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 bwMode="blackWhite">
          <a:xfrm>
            <a:off x="254951" y="262786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4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16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787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74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8B8A-1EC3-4333-896A-932929F1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41D2D-C0C2-4D37-B56B-7C44B5EA4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DEC96-0A7C-493B-A7AE-179BA2816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6135A-0A36-4A90-876D-B3F536FF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D5F25-3ACD-4688-B832-704BD6A0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0B6DA-626D-47AB-88F8-8606F653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72EF8-E79F-47C4-B150-87C52E623F8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4860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5" y="448630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A18FA-B8FA-4A51-9843-0795671DE818}" type="slidenum">
              <a:rPr lang="en-US" altLang="id-ID" smtClean="0"/>
              <a:pPr/>
              <a:t>‹#›</a:t>
            </a:fld>
            <a:endParaRPr lang="en-US" altLang="id-ID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27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1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Perancangan</a:t>
            </a:r>
            <a:r>
              <a:rPr lang="en-US" sz="4800" dirty="0"/>
              <a:t> </a:t>
            </a:r>
            <a:r>
              <a:rPr lang="en-US" sz="4800" dirty="0" err="1"/>
              <a:t>Bangunan</a:t>
            </a:r>
            <a:r>
              <a:rPr lang="en-US" sz="4800" dirty="0"/>
              <a:t> Gedung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/>
              <a:t>Perencanaan</a:t>
            </a:r>
            <a:r>
              <a:rPr lang="en-US" sz="2400" dirty="0"/>
              <a:t> – Analisa </a:t>
            </a:r>
            <a:r>
              <a:rPr lang="en-US" sz="2400" dirty="0" err="1"/>
              <a:t>Bahan</a:t>
            </a:r>
            <a:r>
              <a:rPr lang="en-US" sz="2400" dirty="0"/>
              <a:t> dan </a:t>
            </a:r>
            <a:r>
              <a:rPr lang="en-US" sz="2400" dirty="0" err="1"/>
              <a:t>Upah</a:t>
            </a:r>
            <a:endParaRPr lang="en-US" sz="2400" dirty="0"/>
          </a:p>
          <a:p>
            <a:r>
              <a:rPr lang="en-US" sz="2400" dirty="0"/>
              <a:t>Slide 08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Universitas Bina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Darma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56F09AB1-D35D-4BAA-A9C9-9C890DFFA8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1600" b="1" dirty="0"/>
              <a:t>CONTOH</a:t>
            </a:r>
          </a:p>
          <a:p>
            <a:pPr>
              <a:lnSpc>
                <a:spcPct val="90000"/>
              </a:lnSpc>
            </a:pPr>
            <a:r>
              <a:rPr lang="en-US" altLang="id-ID" sz="1600" dirty="0" err="1"/>
              <a:t>Berapa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bahan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yg</a:t>
            </a:r>
            <a:r>
              <a:rPr lang="en-US" altLang="id-ID" sz="1600" dirty="0"/>
              <a:t> </a:t>
            </a:r>
            <a:r>
              <a:rPr lang="en-US" altLang="id-ID" sz="1600" dirty="0" err="1"/>
              <a:t>dibutuhkan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untuk</a:t>
            </a:r>
            <a:r>
              <a:rPr lang="en-US" altLang="id-ID" sz="1600" dirty="0"/>
              <a:t> </a:t>
            </a:r>
            <a:r>
              <a:rPr lang="en-US" altLang="id-ID" sz="1600" dirty="0" err="1"/>
              <a:t>membuat</a:t>
            </a:r>
            <a:r>
              <a:rPr lang="en-US" altLang="id-ID" sz="1600" dirty="0"/>
              <a:t> </a:t>
            </a:r>
            <a:r>
              <a:rPr lang="en-US" altLang="id-ID" sz="1600" dirty="0" err="1"/>
              <a:t>campuran</a:t>
            </a:r>
            <a:r>
              <a:rPr lang="en-US" altLang="id-ID" sz="1600" dirty="0"/>
              <a:t> 1m3 </a:t>
            </a:r>
            <a:r>
              <a:rPr lang="en-US" altLang="id-ID" sz="1600" dirty="0" err="1"/>
              <a:t>beton</a:t>
            </a:r>
            <a:r>
              <a:rPr lang="en-US" altLang="id-ID" sz="1600" dirty="0"/>
              <a:t> 1:2:3, </a:t>
            </a:r>
            <a:r>
              <a:rPr lang="en-US" altLang="id-ID" sz="1600" dirty="0" err="1"/>
              <a:t>dimana</a:t>
            </a:r>
            <a:r>
              <a:rPr lang="en-US" altLang="id-ID" sz="1600" dirty="0"/>
              <a:t> </a:t>
            </a:r>
            <a:r>
              <a:rPr lang="en-US" altLang="id-ID" sz="1600" dirty="0" err="1"/>
              <a:t>diketahui</a:t>
            </a:r>
            <a:r>
              <a:rPr lang="en-US" altLang="id-ID" sz="1600" dirty="0"/>
              <a:t> </a:t>
            </a:r>
            <a:r>
              <a:rPr lang="en-US" altLang="id-ID" sz="1600" dirty="0" err="1"/>
              <a:t>koefisien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bahan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dalam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bentuk</a:t>
            </a:r>
            <a:r>
              <a:rPr lang="en-US" altLang="id-ID" sz="1600" dirty="0"/>
              <a:t> </a:t>
            </a:r>
            <a:r>
              <a:rPr lang="en-US" altLang="id-ID" sz="1600" dirty="0" err="1"/>
              <a:t>perekat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basah</a:t>
            </a:r>
            <a:r>
              <a:rPr lang="en-US" altLang="id-ID" sz="1600" dirty="0"/>
              <a:t> :</a:t>
            </a:r>
          </a:p>
          <a:p>
            <a:pPr lvl="1">
              <a:lnSpc>
                <a:spcPct val="90000"/>
              </a:lnSpc>
            </a:pPr>
            <a:r>
              <a:rPr lang="en-US" altLang="id-ID" sz="1600" dirty="0"/>
              <a:t>PC = 0,76; </a:t>
            </a:r>
            <a:r>
              <a:rPr lang="en-US" altLang="id-ID" sz="1600" dirty="0" err="1"/>
              <a:t>Pasir</a:t>
            </a:r>
            <a:r>
              <a:rPr lang="en-US" altLang="id-ID" sz="1600" dirty="0"/>
              <a:t> = 0,675; </a:t>
            </a:r>
            <a:r>
              <a:rPr lang="en-US" altLang="id-ID" sz="1600" dirty="0" err="1"/>
              <a:t>Kerikil</a:t>
            </a:r>
            <a:r>
              <a:rPr lang="en-US" altLang="id-ID" sz="1600" dirty="0"/>
              <a:t>   = 0,52</a:t>
            </a:r>
          </a:p>
          <a:p>
            <a:pPr lvl="1">
              <a:lnSpc>
                <a:spcPct val="90000"/>
              </a:lnSpc>
            </a:pPr>
            <a:endParaRPr lang="en-US" altLang="id-ID" sz="1600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id-ID" sz="1600" b="1" u="sng" dirty="0" err="1"/>
              <a:t>Penyelesaian</a:t>
            </a:r>
            <a:r>
              <a:rPr lang="en-US" altLang="id-ID" sz="1600" b="1" u="sng" dirty="0"/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id-ID" sz="1600" dirty="0"/>
              <a:t>1m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beton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dengan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campuran</a:t>
            </a:r>
            <a:r>
              <a:rPr lang="en-US" altLang="id-ID" sz="1600" dirty="0"/>
              <a:t> 1Pc: 2Psr: 3Krk </a:t>
            </a:r>
            <a:r>
              <a:rPr lang="en-US" altLang="id-ID" sz="1600" dirty="0" err="1"/>
              <a:t>akan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dibutuhkan</a:t>
            </a:r>
            <a:r>
              <a:rPr lang="en-US" altLang="id-ID" sz="1600" dirty="0"/>
              <a:t> :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CF39512-BD80-4495-B83C-07C24B4C1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2400" b="1"/>
              <a:t>ANALISA PERHITUNGAN HARGA SATUAN BAHAN dengan</a:t>
            </a:r>
            <a:r>
              <a:rPr lang="en-US" altLang="id-ID" b="1"/>
              <a:t> “PERHITUNGAN”</a:t>
            </a:r>
          </a:p>
        </p:txBody>
      </p:sp>
      <p:graphicFrame>
        <p:nvGraphicFramePr>
          <p:cNvPr id="31750" name="Object 6">
            <a:extLst>
              <a:ext uri="{FF2B5EF4-FFF2-40B4-BE49-F238E27FC236}">
                <a16:creationId xmlns:a16="http://schemas.microsoft.com/office/drawing/2014/main" id="{033EA944-C585-4A21-BE7B-E30EE71402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198196"/>
              </p:ext>
            </p:extLst>
          </p:nvPr>
        </p:nvGraphicFramePr>
        <p:xfrm>
          <a:off x="2209800" y="4495800"/>
          <a:ext cx="6934200" cy="1218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Worksheet" r:id="rId3" imgW="5619931" imgH="657134" progId="Excel.Sheet.8">
                  <p:embed/>
                </p:oleObj>
              </mc:Choice>
              <mc:Fallback>
                <p:oleObj name="Worksheet" r:id="rId3" imgW="5619931" imgH="657134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6934200" cy="1218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B7533E5-6C63-457C-A4D3-2FDB33CBD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2400" b="1"/>
              <a:t>ANALISA PERHITUNGAN HARGA SATUAN BAHAN dengan</a:t>
            </a:r>
            <a:r>
              <a:rPr lang="en-US" altLang="id-ID" b="1"/>
              <a:t> “PERHITUNGAN”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ABF9BA0-94B6-4F5B-B1D6-52A34F0F1A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524000"/>
            <a:ext cx="8839200" cy="5181600"/>
          </a:xfrm>
        </p:spPr>
        <p:txBody>
          <a:bodyPr>
            <a:normAutofit/>
          </a:bodyPr>
          <a:lstStyle/>
          <a:p>
            <a:pPr marL="533400" indent="-533400">
              <a:buClr>
                <a:schemeClr val="tx1"/>
              </a:buClr>
            </a:pPr>
            <a:r>
              <a:rPr lang="en-US" altLang="id-ID" sz="1600" dirty="0" err="1"/>
              <a:t>Untuk</a:t>
            </a:r>
            <a:r>
              <a:rPr lang="en-US" altLang="id-ID" sz="1600" dirty="0"/>
              <a:t> 1m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beton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dibutuhkan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bahan-bahan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sbb</a:t>
            </a:r>
            <a:r>
              <a:rPr lang="en-US" altLang="id-ID" sz="1600" dirty="0"/>
              <a:t>:</a:t>
            </a:r>
          </a:p>
          <a:p>
            <a:pPr marL="533400" indent="-533400">
              <a:buClr>
                <a:schemeClr val="tx1"/>
              </a:buClr>
            </a:pPr>
            <a:endParaRPr lang="en-US" altLang="id-ID" sz="1600" dirty="0"/>
          </a:p>
          <a:p>
            <a:pPr marL="533400" indent="-533400">
              <a:buClr>
                <a:schemeClr val="tx1"/>
              </a:buClr>
            </a:pPr>
            <a:endParaRPr lang="en-US" altLang="id-ID" sz="1600" dirty="0"/>
          </a:p>
          <a:p>
            <a:pPr marL="533400" indent="-533400">
              <a:buClr>
                <a:schemeClr val="tx1"/>
              </a:buClr>
            </a:pPr>
            <a:endParaRPr lang="en-US" altLang="id-ID" sz="1600" dirty="0"/>
          </a:p>
          <a:p>
            <a:pPr marL="533400" indent="-533400">
              <a:buClr>
                <a:schemeClr val="tx1"/>
              </a:buClr>
            </a:pPr>
            <a:endParaRPr lang="en-US" altLang="id-ID" sz="1600" dirty="0"/>
          </a:p>
          <a:p>
            <a:pPr marL="533400" indent="-533400">
              <a:buClr>
                <a:schemeClr val="tx1"/>
              </a:buClr>
            </a:pPr>
            <a:endParaRPr lang="en-US" altLang="id-ID" sz="1600" dirty="0"/>
          </a:p>
          <a:p>
            <a:pPr marL="533400" indent="-533400">
              <a:buClr>
                <a:schemeClr val="tx1"/>
              </a:buClr>
            </a:pPr>
            <a:endParaRPr lang="en-US" altLang="id-ID" sz="1600" dirty="0"/>
          </a:p>
          <a:p>
            <a:pPr marL="533400" indent="-533400">
              <a:buClr>
                <a:schemeClr val="tx1"/>
              </a:buClr>
            </a:pPr>
            <a:endParaRPr lang="en-US" altLang="id-ID" sz="1600" dirty="0"/>
          </a:p>
          <a:p>
            <a:pPr marL="533400" indent="-533400">
              <a:buClr>
                <a:schemeClr val="tx1"/>
              </a:buClr>
            </a:pPr>
            <a:endParaRPr lang="en-US" altLang="id-ID" sz="1600" dirty="0"/>
          </a:p>
          <a:p>
            <a:pPr marL="533400" indent="-533400">
              <a:buClr>
                <a:schemeClr val="tx1"/>
              </a:buClr>
            </a:pPr>
            <a:r>
              <a:rPr lang="en-US" altLang="id-ID" sz="1600" dirty="0" err="1"/>
              <a:t>Diketahui</a:t>
            </a:r>
            <a:r>
              <a:rPr lang="en-US" altLang="id-ID" sz="1600" dirty="0"/>
              <a:t> 1 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PC = 1445,5 kg, dan </a:t>
            </a:r>
            <a:r>
              <a:rPr lang="en-US" altLang="id-ID" sz="1600" dirty="0" err="1"/>
              <a:t>untuk</a:t>
            </a:r>
            <a:r>
              <a:rPr lang="en-US" altLang="id-ID" sz="1600" dirty="0"/>
              <a:t> 1 </a:t>
            </a:r>
            <a:r>
              <a:rPr lang="en-US" altLang="id-ID" sz="1600" dirty="0" err="1"/>
              <a:t>zak</a:t>
            </a:r>
            <a:r>
              <a:rPr lang="en-US" altLang="id-ID" sz="1600" dirty="0"/>
              <a:t> PC = 50 kg</a:t>
            </a:r>
          </a:p>
          <a:p>
            <a:pPr marL="533400" indent="-533400">
              <a:buClr>
                <a:schemeClr val="tx1"/>
              </a:buClr>
              <a:buNone/>
            </a:pPr>
            <a:r>
              <a:rPr lang="en-US" altLang="id-ID" sz="1600" dirty="0"/>
              <a:t>	</a:t>
            </a:r>
            <a:r>
              <a:rPr lang="en-US" altLang="id-ID" sz="1600" dirty="0" err="1"/>
              <a:t>Maka</a:t>
            </a:r>
            <a:r>
              <a:rPr lang="en-US" altLang="id-ID" sz="1600" dirty="0"/>
              <a:t> </a:t>
            </a:r>
            <a:r>
              <a:rPr lang="en-US" altLang="id-ID" sz="1600" dirty="0" err="1"/>
              <a:t>untuk</a:t>
            </a:r>
            <a:r>
              <a:rPr lang="en-US" altLang="id-ID" sz="1600" dirty="0"/>
              <a:t> 0,27 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PC 	= 0,27x1445,5  	= 390,285 kg</a:t>
            </a:r>
          </a:p>
          <a:p>
            <a:pPr marL="533400" indent="-533400">
              <a:buClr>
                <a:schemeClr val="tx1"/>
              </a:buClr>
              <a:buNone/>
            </a:pPr>
            <a:r>
              <a:rPr lang="en-US" altLang="id-ID" sz="1600" dirty="0"/>
              <a:t>				           	= 390,285 / 50 	= 7,8057 </a:t>
            </a:r>
            <a:r>
              <a:rPr lang="en-US" altLang="id-ID" sz="1600" dirty="0" err="1"/>
              <a:t>zak</a:t>
            </a:r>
            <a:endParaRPr lang="en-US" altLang="id-ID" sz="1600" dirty="0"/>
          </a:p>
          <a:p>
            <a:pPr marL="533400" indent="-533400">
              <a:buClr>
                <a:schemeClr val="tx1"/>
              </a:buClr>
              <a:buNone/>
            </a:pPr>
            <a:r>
              <a:rPr lang="en-US" altLang="id-ID" sz="1600" dirty="0"/>
              <a:t>	Jadi </a:t>
            </a:r>
            <a:r>
              <a:rPr lang="en-US" altLang="id-ID" sz="1600" dirty="0" err="1"/>
              <a:t>untuk</a:t>
            </a:r>
            <a:r>
              <a:rPr lang="en-US" altLang="id-ID" sz="1600" dirty="0"/>
              <a:t> 1m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beton</a:t>
            </a:r>
            <a:r>
              <a:rPr lang="en-US" altLang="id-ID" sz="1600" dirty="0"/>
              <a:t> 1:2:3 </a:t>
            </a:r>
            <a:r>
              <a:rPr lang="en-US" altLang="id-ID" sz="1600" dirty="0" err="1"/>
              <a:t>dibutuhkan</a:t>
            </a:r>
            <a:r>
              <a:rPr lang="en-US" altLang="id-ID" sz="1600" dirty="0"/>
              <a:t> :</a:t>
            </a:r>
          </a:p>
          <a:p>
            <a:pPr marL="1314450" lvl="2" indent="-400050">
              <a:buClr>
                <a:schemeClr val="tx1"/>
              </a:buClr>
            </a:pPr>
            <a:r>
              <a:rPr lang="en-US" altLang="id-ID" sz="1600" dirty="0"/>
              <a:t>7,8057     </a:t>
            </a:r>
            <a:r>
              <a:rPr lang="en-US" altLang="id-ID" sz="1600" dirty="0" err="1"/>
              <a:t>zak</a:t>
            </a:r>
            <a:r>
              <a:rPr lang="en-US" altLang="id-ID" sz="1600" dirty="0"/>
              <a:t>   	PC (semen)</a:t>
            </a:r>
          </a:p>
          <a:p>
            <a:pPr marL="1314450" lvl="2" indent="-400050">
              <a:buClr>
                <a:schemeClr val="tx1"/>
              </a:buClr>
            </a:pPr>
            <a:r>
              <a:rPr lang="en-US" altLang="id-ID" sz="1600" dirty="0"/>
              <a:t>0,54         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	</a:t>
            </a:r>
            <a:r>
              <a:rPr lang="en-US" altLang="id-ID" sz="1600" dirty="0" err="1"/>
              <a:t>Pasir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beton</a:t>
            </a:r>
            <a:endParaRPr lang="en-US" altLang="id-ID" sz="1600" dirty="0"/>
          </a:p>
          <a:p>
            <a:pPr marL="1314450" lvl="2" indent="-400050">
              <a:buClr>
                <a:schemeClr val="tx1"/>
              </a:buClr>
            </a:pPr>
            <a:r>
              <a:rPr lang="en-US" altLang="id-ID" sz="1600" dirty="0"/>
              <a:t>0,82         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	</a:t>
            </a:r>
            <a:r>
              <a:rPr lang="en-US" altLang="id-ID" sz="1600" dirty="0" err="1"/>
              <a:t>Kerikil</a:t>
            </a:r>
            <a:r>
              <a:rPr lang="en-US" altLang="id-ID" sz="1600" dirty="0"/>
              <a:t> </a:t>
            </a:r>
          </a:p>
        </p:txBody>
      </p:sp>
      <p:graphicFrame>
        <p:nvGraphicFramePr>
          <p:cNvPr id="34821" name="Object 5">
            <a:extLst>
              <a:ext uri="{FF2B5EF4-FFF2-40B4-BE49-F238E27FC236}">
                <a16:creationId xmlns:a16="http://schemas.microsoft.com/office/drawing/2014/main" id="{CF606E95-EC1C-4127-9642-ECE82021CC34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5203214"/>
              </p:ext>
            </p:extLst>
          </p:nvPr>
        </p:nvGraphicFramePr>
        <p:xfrm>
          <a:off x="2990850" y="2071689"/>
          <a:ext cx="5314950" cy="1936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Worksheet" r:id="rId3" imgW="3581224" imgH="1304964" progId="Excel.Sheet.8">
                  <p:embed/>
                </p:oleObj>
              </mc:Choice>
              <mc:Fallback>
                <p:oleObj name="Worksheet" r:id="rId3" imgW="3581224" imgH="1304964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850" y="2071689"/>
                        <a:ext cx="5314950" cy="1936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AFC55C5-0866-40DD-9FDC-2C2863DF2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2400" b="1"/>
              <a:t>ANALISA PERHITUNGAN HARGA SATUAN BAHAN dengan</a:t>
            </a:r>
            <a:r>
              <a:rPr lang="en-US" altLang="id-ID" b="1"/>
              <a:t> “BUKU ANALISA </a:t>
            </a:r>
            <a:r>
              <a:rPr lang="en-US" altLang="id-ID" sz="2400" b="1"/>
              <a:t>(BOW)</a:t>
            </a:r>
            <a:r>
              <a:rPr lang="en-US" altLang="id-ID" b="1"/>
              <a:t>”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5F53852-087A-4F10-A76D-2B39438FF6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905001"/>
            <a:ext cx="8458200" cy="4225925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id-ID" sz="1600" dirty="0" err="1"/>
              <a:t>Carilah</a:t>
            </a:r>
            <a:r>
              <a:rPr lang="en-US" altLang="id-ID" sz="1600" dirty="0"/>
              <a:t> Harga </a:t>
            </a:r>
            <a:r>
              <a:rPr lang="en-US" altLang="id-ID" sz="1600" dirty="0" err="1"/>
              <a:t>Satuan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Bahan</a:t>
            </a:r>
            <a:r>
              <a:rPr lang="en-US" altLang="id-ID" sz="1600" dirty="0"/>
              <a:t> 1m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</a:t>
            </a:r>
            <a:r>
              <a:rPr lang="en-US" altLang="id-ID" sz="1600" dirty="0" err="1"/>
              <a:t>Pekerjaan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Pasangan</a:t>
            </a:r>
            <a:r>
              <a:rPr lang="en-US" altLang="id-ID" sz="1600" dirty="0"/>
              <a:t> Batu Kali 1:4 </a:t>
            </a:r>
            <a:r>
              <a:rPr lang="en-US" altLang="id-ID" sz="1600" dirty="0" err="1"/>
              <a:t>dengan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analisa</a:t>
            </a:r>
            <a:r>
              <a:rPr lang="en-US" altLang="id-ID" sz="1600" dirty="0"/>
              <a:t> BOW. Jika </a:t>
            </a:r>
            <a:r>
              <a:rPr lang="en-US" altLang="id-ID" sz="1600" dirty="0" err="1"/>
              <a:t>diketahui</a:t>
            </a:r>
            <a:r>
              <a:rPr lang="en-US" altLang="id-ID" sz="1600" dirty="0"/>
              <a:t> Harga </a:t>
            </a:r>
            <a:r>
              <a:rPr lang="en-US" altLang="id-ID" sz="1600" dirty="0" err="1"/>
              <a:t>Bahan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sbb</a:t>
            </a:r>
            <a:r>
              <a:rPr lang="en-US" altLang="id-ID" sz="1600" dirty="0"/>
              <a:t> :</a:t>
            </a:r>
          </a:p>
          <a:p>
            <a:pPr lvl="2">
              <a:lnSpc>
                <a:spcPct val="90000"/>
              </a:lnSpc>
            </a:pPr>
            <a:r>
              <a:rPr lang="en-US" altLang="id-ID" sz="1600" dirty="0"/>
              <a:t>Batu kali		Rp. 9.000/m</a:t>
            </a:r>
            <a:r>
              <a:rPr lang="en-US" altLang="id-ID" sz="1600" baseline="30000" dirty="0"/>
              <a:t>3</a:t>
            </a:r>
            <a:endParaRPr lang="en-US" altLang="id-ID" sz="1600" dirty="0"/>
          </a:p>
          <a:p>
            <a:pPr lvl="2">
              <a:lnSpc>
                <a:spcPct val="90000"/>
              </a:lnSpc>
            </a:pPr>
            <a:r>
              <a:rPr lang="en-US" altLang="id-ID" sz="1600" dirty="0"/>
              <a:t>PC			Rp. 8.000/</a:t>
            </a:r>
            <a:r>
              <a:rPr lang="en-US" altLang="id-ID" sz="1600" dirty="0" err="1"/>
              <a:t>zak</a:t>
            </a:r>
            <a:endParaRPr lang="en-US" altLang="id-ID" sz="1600" dirty="0"/>
          </a:p>
          <a:p>
            <a:pPr lvl="2">
              <a:lnSpc>
                <a:spcPct val="90000"/>
              </a:lnSpc>
            </a:pPr>
            <a:r>
              <a:rPr lang="en-US" altLang="id-ID" sz="1600" dirty="0" err="1"/>
              <a:t>Pasir</a:t>
            </a:r>
            <a:r>
              <a:rPr lang="en-US" altLang="id-ID" sz="1600" dirty="0"/>
              <a:t> pasang		Rp. 7.000/m</a:t>
            </a:r>
            <a:r>
              <a:rPr lang="en-US" altLang="id-ID" sz="1600" baseline="30000" dirty="0"/>
              <a:t>3</a:t>
            </a:r>
            <a:endParaRPr lang="en-US" altLang="id-ID" sz="1600" dirty="0"/>
          </a:p>
          <a:p>
            <a:pPr lvl="2">
              <a:lnSpc>
                <a:spcPct val="90000"/>
              </a:lnSpc>
            </a:pPr>
            <a:endParaRPr lang="en-US" altLang="id-ID" sz="1600" dirty="0"/>
          </a:p>
          <a:p>
            <a:pPr lvl="1">
              <a:lnSpc>
                <a:spcPct val="90000"/>
              </a:lnSpc>
            </a:pPr>
            <a:r>
              <a:rPr lang="en-US" altLang="id-ID" sz="1600" dirty="0" err="1"/>
              <a:t>Penyelesaian</a:t>
            </a:r>
            <a:endParaRPr lang="en-US" altLang="id-ID" sz="1600" dirty="0"/>
          </a:p>
          <a:p>
            <a:pPr lvl="1">
              <a:lnSpc>
                <a:spcPct val="90000"/>
              </a:lnSpc>
            </a:pPr>
            <a:r>
              <a:rPr lang="en-US" altLang="id-ID" sz="1600" dirty="0"/>
              <a:t>Dari </a:t>
            </a:r>
            <a:r>
              <a:rPr lang="en-US" altLang="id-ID" sz="1600" dirty="0" err="1"/>
              <a:t>buku</a:t>
            </a:r>
            <a:r>
              <a:rPr lang="en-US" altLang="id-ID" sz="1600" dirty="0"/>
              <a:t> BOW </a:t>
            </a:r>
            <a:r>
              <a:rPr lang="en-US" altLang="id-ID" sz="1600" dirty="0" err="1"/>
              <a:t>Mukomoko</a:t>
            </a:r>
            <a:r>
              <a:rPr lang="en-US" altLang="id-ID" sz="1600" dirty="0"/>
              <a:t> </a:t>
            </a:r>
            <a:r>
              <a:rPr lang="en-US" altLang="id-ID" sz="1600" dirty="0" err="1"/>
              <a:t>hal</a:t>
            </a:r>
            <a:r>
              <a:rPr lang="en-US" altLang="id-ID" sz="1600" dirty="0"/>
              <a:t> 188 </a:t>
            </a:r>
            <a:r>
              <a:rPr lang="en-US" altLang="id-ID" sz="1600" dirty="0" err="1"/>
              <a:t>atau</a:t>
            </a:r>
            <a:r>
              <a:rPr lang="en-US" altLang="id-ID" sz="1600" dirty="0"/>
              <a:t> 350 </a:t>
            </a:r>
            <a:r>
              <a:rPr lang="en-US" altLang="id-ID" sz="1600" dirty="0" err="1"/>
              <a:t>didapat</a:t>
            </a:r>
            <a:r>
              <a:rPr lang="en-US" altLang="id-ID" sz="1600" dirty="0"/>
              <a:t>:</a:t>
            </a:r>
          </a:p>
          <a:p>
            <a:pPr lvl="2">
              <a:lnSpc>
                <a:spcPct val="90000"/>
              </a:lnSpc>
            </a:pPr>
            <a:endParaRPr lang="en-US" altLang="id-ID" sz="1600" dirty="0"/>
          </a:p>
        </p:txBody>
      </p:sp>
      <p:graphicFrame>
        <p:nvGraphicFramePr>
          <p:cNvPr id="36869" name="Object 5">
            <a:extLst>
              <a:ext uri="{FF2B5EF4-FFF2-40B4-BE49-F238E27FC236}">
                <a16:creationId xmlns:a16="http://schemas.microsoft.com/office/drawing/2014/main" id="{806A7271-ABF7-4C58-9A37-5BCB667DD09E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2565044"/>
              </p:ext>
            </p:extLst>
          </p:nvPr>
        </p:nvGraphicFramePr>
        <p:xfrm>
          <a:off x="2514599" y="4114800"/>
          <a:ext cx="672352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Worksheet" r:id="rId3" imgW="4686413" imgH="797023" progId="Excel.Sheet.8">
                  <p:embed/>
                </p:oleObj>
              </mc:Choice>
              <mc:Fallback>
                <p:oleObj name="Worksheet" r:id="rId3" imgW="4686413" imgH="797023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599" y="4114800"/>
                        <a:ext cx="6723529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08E580D-C543-410E-B5AC-D5A27E143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2400" b="1"/>
              <a:t>ANALISA PERHITUNGAN HARGA SATUAN UPAH dengan</a:t>
            </a:r>
            <a:r>
              <a:rPr lang="en-US" altLang="id-ID" b="1"/>
              <a:t> “BUKU ANALISA </a:t>
            </a:r>
            <a:r>
              <a:rPr lang="en-US" altLang="id-ID" sz="2400" b="1"/>
              <a:t>(BOW)</a:t>
            </a:r>
            <a:r>
              <a:rPr lang="en-US" altLang="id-ID" b="1"/>
              <a:t>”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DABA1AD-DBA8-48B6-B1F8-4E927F3110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52600"/>
            <a:ext cx="8229600" cy="30480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id-ID" sz="1600" dirty="0" err="1"/>
              <a:t>Carilah</a:t>
            </a:r>
            <a:r>
              <a:rPr lang="en-US" altLang="id-ID" sz="1600" dirty="0"/>
              <a:t> Harga </a:t>
            </a:r>
            <a:r>
              <a:rPr lang="en-US" altLang="id-ID" sz="1600" dirty="0" err="1"/>
              <a:t>Satuan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Upah</a:t>
            </a:r>
            <a:r>
              <a:rPr lang="en-US" altLang="id-ID" sz="1600" dirty="0"/>
              <a:t> 1m</a:t>
            </a:r>
            <a:r>
              <a:rPr lang="en-US" altLang="id-ID" sz="1600" baseline="30000" dirty="0"/>
              <a:t>3</a:t>
            </a:r>
            <a:r>
              <a:rPr lang="en-US" altLang="id-ID" sz="1600" dirty="0"/>
              <a:t> </a:t>
            </a:r>
            <a:r>
              <a:rPr lang="en-US" altLang="id-ID" sz="1600" dirty="0" err="1"/>
              <a:t>Pekerjaan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Pasangan</a:t>
            </a:r>
            <a:r>
              <a:rPr lang="en-US" altLang="id-ID" sz="1600" dirty="0"/>
              <a:t> Batu Kali 1:4 </a:t>
            </a:r>
            <a:r>
              <a:rPr lang="en-US" altLang="id-ID" sz="1600" dirty="0" err="1"/>
              <a:t>dengan</a:t>
            </a:r>
            <a:r>
              <a:rPr lang="en-US" altLang="id-ID" sz="1600" dirty="0"/>
              <a:t> </a:t>
            </a:r>
            <a:r>
              <a:rPr lang="en-US" altLang="id-ID" sz="1600" dirty="0" err="1"/>
              <a:t>analisa</a:t>
            </a:r>
            <a:r>
              <a:rPr lang="en-US" altLang="id-ID" sz="1600" dirty="0"/>
              <a:t> BOW</a:t>
            </a:r>
          </a:p>
          <a:p>
            <a:pPr lvl="1">
              <a:lnSpc>
                <a:spcPct val="90000"/>
              </a:lnSpc>
            </a:pPr>
            <a:r>
              <a:rPr lang="en-US" altLang="id-ID" sz="1600" dirty="0"/>
              <a:t>Jika </a:t>
            </a:r>
            <a:r>
              <a:rPr lang="en-US" altLang="id-ID" sz="1600" dirty="0" err="1"/>
              <a:t>diketahui</a:t>
            </a:r>
            <a:r>
              <a:rPr lang="en-US" altLang="id-ID" sz="1600" dirty="0"/>
              <a:t> Harga </a:t>
            </a:r>
            <a:r>
              <a:rPr lang="en-US" altLang="id-ID" sz="1600" dirty="0" err="1"/>
              <a:t>Upah</a:t>
            </a:r>
            <a:r>
              <a:rPr lang="en-US" altLang="id-ID" sz="1600" dirty="0"/>
              <a:t> </a:t>
            </a:r>
            <a:r>
              <a:rPr lang="en-US" altLang="id-ID" sz="1600" dirty="0" err="1"/>
              <a:t>sbb</a:t>
            </a:r>
            <a:r>
              <a:rPr lang="en-US" altLang="id-ID" sz="1600" dirty="0"/>
              <a:t> :</a:t>
            </a:r>
          </a:p>
          <a:p>
            <a:pPr lvl="2">
              <a:lnSpc>
                <a:spcPct val="90000"/>
              </a:lnSpc>
            </a:pPr>
            <a:r>
              <a:rPr lang="en-US" altLang="id-ID" sz="1600" dirty="0" err="1"/>
              <a:t>Tukang</a:t>
            </a:r>
            <a:r>
              <a:rPr lang="en-US" altLang="id-ID" sz="1600" dirty="0"/>
              <a:t> batu		Rp. 4.000/</a:t>
            </a:r>
            <a:r>
              <a:rPr lang="en-US" altLang="id-ID" sz="1600" dirty="0" err="1"/>
              <a:t>hari</a:t>
            </a:r>
            <a:endParaRPr lang="en-US" altLang="id-ID" sz="1600" dirty="0"/>
          </a:p>
          <a:p>
            <a:pPr lvl="2">
              <a:lnSpc>
                <a:spcPct val="90000"/>
              </a:lnSpc>
            </a:pPr>
            <a:r>
              <a:rPr lang="en-US" altLang="id-ID" sz="1600" dirty="0" err="1"/>
              <a:t>Kepala</a:t>
            </a:r>
            <a:r>
              <a:rPr lang="en-US" altLang="id-ID" sz="1600" dirty="0"/>
              <a:t> </a:t>
            </a:r>
            <a:r>
              <a:rPr lang="en-US" altLang="id-ID" sz="1600" dirty="0" err="1"/>
              <a:t>tukang</a:t>
            </a:r>
            <a:r>
              <a:rPr lang="en-US" altLang="id-ID" sz="1600" dirty="0"/>
              <a:t>	Rp. 5.000/</a:t>
            </a:r>
            <a:r>
              <a:rPr lang="en-US" altLang="id-ID" sz="1600" dirty="0" err="1"/>
              <a:t>hari</a:t>
            </a:r>
            <a:endParaRPr lang="en-US" altLang="id-ID" sz="1600" dirty="0"/>
          </a:p>
          <a:p>
            <a:pPr lvl="2">
              <a:lnSpc>
                <a:spcPct val="90000"/>
              </a:lnSpc>
            </a:pPr>
            <a:r>
              <a:rPr lang="en-US" altLang="id-ID" sz="1600" dirty="0" err="1"/>
              <a:t>Pekerja</a:t>
            </a:r>
            <a:r>
              <a:rPr lang="en-US" altLang="id-ID" sz="1600" dirty="0"/>
              <a:t>		Rp. 2.500/</a:t>
            </a:r>
            <a:r>
              <a:rPr lang="en-US" altLang="id-ID" sz="1600" dirty="0" err="1"/>
              <a:t>hari</a:t>
            </a:r>
            <a:endParaRPr lang="en-US" altLang="id-ID" sz="1600" dirty="0"/>
          </a:p>
          <a:p>
            <a:pPr lvl="2">
              <a:lnSpc>
                <a:spcPct val="90000"/>
              </a:lnSpc>
            </a:pPr>
            <a:r>
              <a:rPr lang="en-US" altLang="id-ID" sz="1600" dirty="0" err="1"/>
              <a:t>Mandor</a:t>
            </a:r>
            <a:r>
              <a:rPr lang="en-US" altLang="id-ID" sz="1600" dirty="0"/>
              <a:t>		Rp. 5.000/</a:t>
            </a:r>
            <a:r>
              <a:rPr lang="en-US" altLang="id-ID" sz="1600" dirty="0" err="1"/>
              <a:t>hari</a:t>
            </a:r>
            <a:endParaRPr lang="en-US" altLang="id-ID" sz="1600" dirty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1600" dirty="0"/>
          </a:p>
          <a:p>
            <a:pPr lvl="1">
              <a:lnSpc>
                <a:spcPct val="90000"/>
              </a:lnSpc>
            </a:pPr>
            <a:r>
              <a:rPr lang="en-US" altLang="id-ID" sz="1600" dirty="0" err="1"/>
              <a:t>Penyelesaian</a:t>
            </a:r>
            <a:endParaRPr lang="en-US" altLang="id-ID" sz="1600" dirty="0"/>
          </a:p>
          <a:p>
            <a:pPr lvl="1">
              <a:lnSpc>
                <a:spcPct val="90000"/>
              </a:lnSpc>
            </a:pPr>
            <a:r>
              <a:rPr lang="en-US" altLang="id-ID" sz="1600" dirty="0"/>
              <a:t>Dari </a:t>
            </a:r>
            <a:r>
              <a:rPr lang="en-US" altLang="id-ID" sz="1600" dirty="0" err="1"/>
              <a:t>buku</a:t>
            </a:r>
            <a:r>
              <a:rPr lang="en-US" altLang="id-ID" sz="1600" dirty="0"/>
              <a:t> BOW </a:t>
            </a:r>
            <a:r>
              <a:rPr lang="en-US" altLang="id-ID" sz="1600" dirty="0" err="1"/>
              <a:t>Mukomoko</a:t>
            </a:r>
            <a:r>
              <a:rPr lang="en-US" altLang="id-ID" sz="1600" dirty="0"/>
              <a:t> </a:t>
            </a:r>
            <a:r>
              <a:rPr lang="en-US" altLang="id-ID" sz="1600" dirty="0" err="1"/>
              <a:t>hal</a:t>
            </a:r>
            <a:r>
              <a:rPr lang="en-US" altLang="id-ID" sz="1600" dirty="0"/>
              <a:t> 188 </a:t>
            </a:r>
            <a:r>
              <a:rPr lang="en-US" altLang="id-ID" sz="1600" dirty="0" err="1"/>
              <a:t>atau</a:t>
            </a:r>
            <a:r>
              <a:rPr lang="en-US" altLang="id-ID" sz="1600" dirty="0"/>
              <a:t> 350 </a:t>
            </a:r>
            <a:r>
              <a:rPr lang="en-US" altLang="id-ID" sz="1600" dirty="0" err="1"/>
              <a:t>didapat</a:t>
            </a:r>
            <a:r>
              <a:rPr lang="en-US" altLang="id-ID" sz="1600" dirty="0"/>
              <a:t>:</a:t>
            </a:r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19D85D15-7BF9-4A39-B096-54CE094D682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3500409"/>
              </p:ext>
            </p:extLst>
          </p:nvPr>
        </p:nvGraphicFramePr>
        <p:xfrm>
          <a:off x="2590800" y="4466219"/>
          <a:ext cx="5943600" cy="1338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Worksheet" r:id="rId3" imgW="4236690" imgH="954056" progId="Excel.Sheet.8">
                  <p:embed/>
                </p:oleObj>
              </mc:Choice>
              <mc:Fallback>
                <p:oleObj name="Worksheet" r:id="rId3" imgW="4236690" imgH="95405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66219"/>
                        <a:ext cx="5943600" cy="1338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WASSALAMMUALAIKUM WR WB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>
            <a:extLst>
              <a:ext uri="{FF2B5EF4-FFF2-40B4-BE49-F238E27FC236}">
                <a16:creationId xmlns:a16="http://schemas.microsoft.com/office/drawing/2014/main" id="{48343E5A-A58E-438E-AE84-40F9B01475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981201"/>
            <a:ext cx="8229600" cy="4530725"/>
          </a:xfrm>
        </p:spPr>
        <p:txBody>
          <a:bodyPr>
            <a:normAutofit/>
          </a:bodyPr>
          <a:lstStyle/>
          <a:p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mendapatkan</a:t>
            </a:r>
            <a:r>
              <a:rPr lang="en-US" altLang="id-ID" sz="2400" dirty="0"/>
              <a:t> daftar </a:t>
            </a:r>
            <a:r>
              <a:rPr lang="en-US" altLang="id-ID" sz="2400" dirty="0" err="1"/>
              <a:t>harga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baik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maupun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upah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diperoleh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melalui</a:t>
            </a:r>
            <a:r>
              <a:rPr lang="en-US" altLang="id-ID" sz="2400" dirty="0"/>
              <a:t> :</a:t>
            </a:r>
          </a:p>
          <a:p>
            <a:pPr lvl="1"/>
            <a:r>
              <a:rPr lang="en-US" altLang="id-ID" sz="2400" dirty="0"/>
              <a:t>Daftar </a:t>
            </a:r>
            <a:r>
              <a:rPr lang="en-US" altLang="id-ID" sz="2400" dirty="0" err="1"/>
              <a:t>harga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dikeluarkan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Pemda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setempat</a:t>
            </a:r>
            <a:endParaRPr lang="en-US" altLang="id-ID" sz="2400" dirty="0"/>
          </a:p>
          <a:p>
            <a:pPr lvl="1"/>
            <a:r>
              <a:rPr lang="en-US" altLang="id-ID" sz="2400" dirty="0"/>
              <a:t>Daftar </a:t>
            </a:r>
            <a:r>
              <a:rPr lang="en-US" altLang="id-ID" sz="2400" dirty="0" err="1"/>
              <a:t>harga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dikeluarkan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Instansi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tertentu</a:t>
            </a:r>
            <a:endParaRPr lang="en-US" altLang="id-ID" sz="2400" dirty="0"/>
          </a:p>
          <a:p>
            <a:pPr lvl="1"/>
            <a:r>
              <a:rPr lang="en-US" altLang="id-ID" sz="2400" dirty="0" err="1"/>
              <a:t>Jurnal-jurnal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harga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bahan</a:t>
            </a:r>
            <a:r>
              <a:rPr lang="en-US" altLang="id-ID" sz="2400" dirty="0"/>
              <a:t> dan </a:t>
            </a:r>
            <a:r>
              <a:rPr lang="en-US" altLang="id-ID" sz="2400" dirty="0" err="1"/>
              <a:t>upah</a:t>
            </a:r>
            <a:endParaRPr lang="en-US" altLang="id-ID" sz="2400" dirty="0"/>
          </a:p>
          <a:p>
            <a:pPr lvl="1"/>
            <a:r>
              <a:rPr lang="en-US" altLang="id-ID" sz="2400" dirty="0" err="1"/>
              <a:t>Bapenas</a:t>
            </a:r>
            <a:endParaRPr lang="en-US" altLang="id-ID" sz="2400" dirty="0"/>
          </a:p>
          <a:p>
            <a:pPr lvl="1"/>
            <a:r>
              <a:rPr lang="en-US" altLang="id-ID" sz="2400" dirty="0" err="1"/>
              <a:t>Survei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harga</a:t>
            </a:r>
            <a:r>
              <a:rPr lang="en-US" altLang="id-ID" sz="2400" dirty="0"/>
              <a:t> di </a:t>
            </a:r>
            <a:r>
              <a:rPr lang="en-US" altLang="id-ID" sz="2400" dirty="0" err="1"/>
              <a:t>lokasi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proyek</a:t>
            </a:r>
            <a:endParaRPr lang="en-US" altLang="id-ID" sz="2400" dirty="0"/>
          </a:p>
          <a:p>
            <a:pPr lvl="1"/>
            <a:r>
              <a:rPr lang="en-US" altLang="id-ID" sz="2400" dirty="0" err="1"/>
              <a:t>dsb</a:t>
            </a:r>
            <a:endParaRPr lang="en-US" altLang="id-ID" sz="2400" dirty="0"/>
          </a:p>
          <a:p>
            <a:pPr lvl="1">
              <a:buFont typeface="Wingdings" panose="05000000000000000000" pitchFamily="2" charset="2"/>
              <a:buNone/>
            </a:pPr>
            <a:endParaRPr lang="en-US" altLang="id-ID" sz="2400" dirty="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947116D-FFF9-4663-B43C-613E3BFA0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3600" b="1"/>
              <a:t>DAFTAR HARGA BAHAN DAN UPAH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14120736-7F73-43AC-8003-0C3EAEBC44E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321047"/>
              </p:ext>
            </p:extLst>
          </p:nvPr>
        </p:nvGraphicFramePr>
        <p:xfrm>
          <a:off x="3429001" y="1396449"/>
          <a:ext cx="5334000" cy="4990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Worksheet" r:id="rId3" imgW="4759565" imgH="4452980" progId="Excel.Sheet.8">
                  <p:embed/>
                </p:oleObj>
              </mc:Choice>
              <mc:Fallback>
                <p:oleObj name="Worksheet" r:id="rId3" imgW="4759565" imgH="445298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1" y="1396449"/>
                        <a:ext cx="5334000" cy="4990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4" name="Rectangle 2">
            <a:extLst>
              <a:ext uri="{FF2B5EF4-FFF2-40B4-BE49-F238E27FC236}">
                <a16:creationId xmlns:a16="http://schemas.microsoft.com/office/drawing/2014/main" id="{3A369E8B-944B-485D-B971-EFE4FB90C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884238"/>
          </a:xfrm>
        </p:spPr>
        <p:txBody>
          <a:bodyPr/>
          <a:lstStyle/>
          <a:p>
            <a:pPr algn="ctr"/>
            <a:r>
              <a:rPr lang="en-US" altLang="id-ID" sz="2400" b="1"/>
              <a:t>DAFTAR HARGA BAHAN DAN UPAH</a:t>
            </a:r>
            <a:br>
              <a:rPr lang="en-US" altLang="id-ID" sz="2400" b="1"/>
            </a:br>
            <a:r>
              <a:rPr lang="en-US" altLang="id-ID" sz="2400" b="1"/>
              <a:t>Contoh Daftar Harga Bahan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>
            <a:extLst>
              <a:ext uri="{FF2B5EF4-FFF2-40B4-BE49-F238E27FC236}">
                <a16:creationId xmlns:a16="http://schemas.microsoft.com/office/drawing/2014/main" id="{76614F65-3AAB-4449-9B1D-555F40801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 sz="2800" b="1"/>
              <a:t>Contoh Daftar Harga Bahan</a:t>
            </a:r>
            <a:br>
              <a:rPr lang="en-US" altLang="id-ID" sz="2800" b="1"/>
            </a:br>
            <a:r>
              <a:rPr lang="en-US" altLang="id-ID" sz="2800" b="1"/>
              <a:t>“Proyek Rumah Tinggal 1 lantai)</a:t>
            </a:r>
          </a:p>
        </p:txBody>
      </p:sp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761B16D5-F10C-4059-81D3-DC96247F2EAC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9450422"/>
              </p:ext>
            </p:extLst>
          </p:nvPr>
        </p:nvGraphicFramePr>
        <p:xfrm>
          <a:off x="2160586" y="1362729"/>
          <a:ext cx="3505203" cy="4766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Worksheet" r:id="rId3" imgW="4218312" imgH="5736195" progId="Excel.Sheet.8">
                  <p:embed/>
                </p:oleObj>
              </mc:Choice>
              <mc:Fallback>
                <p:oleObj name="Worksheet" r:id="rId3" imgW="4218312" imgH="573619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6" y="1362729"/>
                        <a:ext cx="3505203" cy="4766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>
            <a:extLst>
              <a:ext uri="{FF2B5EF4-FFF2-40B4-BE49-F238E27FC236}">
                <a16:creationId xmlns:a16="http://schemas.microsoft.com/office/drawing/2014/main" id="{CBAB008E-4B25-4108-A5AB-D6055A69AE08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6811371"/>
              </p:ext>
            </p:extLst>
          </p:nvPr>
        </p:nvGraphicFramePr>
        <p:xfrm>
          <a:off x="6317176" y="1598613"/>
          <a:ext cx="3679825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Worksheet" r:id="rId5" imgW="4218312" imgH="5192149" progId="Excel.Sheet.8">
                  <p:embed/>
                </p:oleObj>
              </mc:Choice>
              <mc:Fallback>
                <p:oleObj name="Worksheet" r:id="rId5" imgW="4218312" imgH="5192149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7176" y="1598613"/>
                        <a:ext cx="3679825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CCDB0E15-567F-44B2-993B-D19E7D081102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974961"/>
              </p:ext>
            </p:extLst>
          </p:nvPr>
        </p:nvGraphicFramePr>
        <p:xfrm>
          <a:off x="2751685" y="1981200"/>
          <a:ext cx="6938829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Worksheet" r:id="rId3" imgW="4759565" imgH="2717353" progId="Excel.Sheet.8">
                  <p:embed/>
                </p:oleObj>
              </mc:Choice>
              <mc:Fallback>
                <p:oleObj name="Worksheet" r:id="rId3" imgW="4759565" imgH="2717353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685" y="1981200"/>
                        <a:ext cx="6938829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>
            <a:extLst>
              <a:ext uri="{FF2B5EF4-FFF2-40B4-BE49-F238E27FC236}">
                <a16:creationId xmlns:a16="http://schemas.microsoft.com/office/drawing/2014/main" id="{7DCAA86E-F161-44C1-85A6-87387759F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884238"/>
          </a:xfrm>
        </p:spPr>
        <p:txBody>
          <a:bodyPr/>
          <a:lstStyle/>
          <a:p>
            <a:pPr algn="ctr"/>
            <a:r>
              <a:rPr lang="en-US" altLang="id-ID" sz="2800" b="1"/>
              <a:t>DAFTAR HARGA BAHAN DAN UPAH</a:t>
            </a:r>
            <a:br>
              <a:rPr lang="en-US" altLang="id-ID" sz="2800" b="1"/>
            </a:br>
            <a:r>
              <a:rPr lang="en-US" altLang="id-ID" sz="2800" b="1"/>
              <a:t>“Contoh Daftar Harga Upah”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7" name="Object 3">
            <a:extLst>
              <a:ext uri="{FF2B5EF4-FFF2-40B4-BE49-F238E27FC236}">
                <a16:creationId xmlns:a16="http://schemas.microsoft.com/office/drawing/2014/main" id="{33BF0C5C-B752-40ED-928A-D01D4D622969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133600" y="1600201"/>
          <a:ext cx="7239000" cy="34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Worksheet" r:id="rId3" imgW="4489659" imgH="2125874" progId="Excel.Sheet.8">
                  <p:embed/>
                </p:oleObj>
              </mc:Choice>
              <mc:Fallback>
                <p:oleObj name="Worksheet" r:id="rId3" imgW="4489659" imgH="2125874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00201"/>
                        <a:ext cx="7239000" cy="342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6" name="Rectangle 2">
            <a:extLst>
              <a:ext uri="{FF2B5EF4-FFF2-40B4-BE49-F238E27FC236}">
                <a16:creationId xmlns:a16="http://schemas.microsoft.com/office/drawing/2014/main" id="{2ED94FDB-424B-40B8-A552-19D283AA9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 sz="2800" b="1"/>
              <a:t>Contoh Daftar Harga Upah</a:t>
            </a:r>
            <a:br>
              <a:rPr lang="en-US" altLang="id-ID" sz="2800" b="1"/>
            </a:br>
            <a:r>
              <a:rPr lang="en-US" altLang="id-ID" sz="2800" b="1"/>
              <a:t>“Proyek Rumah Tinggal 1 lantai)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500AA31-CC04-42A8-932E-D2163AEC3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id-ID" sz="3400" b="1"/>
              <a:t>WBS ITEM PEKERJAAN</a:t>
            </a:r>
            <a:br>
              <a:rPr lang="en-US" altLang="id-ID" sz="3400" b="1"/>
            </a:br>
            <a:r>
              <a:rPr lang="en-US" altLang="id-ID" sz="3400" b="1"/>
              <a:t>“Proyek Rumah Tinggal 1 Lantai”</a:t>
            </a:r>
          </a:p>
        </p:txBody>
      </p:sp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06F1C94C-75A5-4022-9674-C93B7341EF57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905001" y="1676400"/>
          <a:ext cx="3890963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Worksheet" r:id="rId3" imgW="4529298" imgH="5588505" progId="Excel.Sheet.8">
                  <p:embed/>
                </p:oleObj>
              </mc:Choice>
              <mc:Fallback>
                <p:oleObj name="Worksheet" r:id="rId3" imgW="4529298" imgH="5588505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1676400"/>
                        <a:ext cx="3890963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992F6F4F-0211-41D8-9650-D00791AE5CAB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4610942"/>
              </p:ext>
            </p:extLst>
          </p:nvPr>
        </p:nvGraphicFramePr>
        <p:xfrm>
          <a:off x="6359165" y="1874629"/>
          <a:ext cx="3890963" cy="4602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Worksheet" r:id="rId5" imgW="4529298" imgH="5358525" progId="Excel.Sheet.8">
                  <p:embed/>
                </p:oleObj>
              </mc:Choice>
              <mc:Fallback>
                <p:oleObj name="Worksheet" r:id="rId5" imgW="4529298" imgH="535852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165" y="1874629"/>
                        <a:ext cx="3890963" cy="460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935495E4-54C1-48BE-9D22-0C290E6A49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id-ID" sz="2200" dirty="0" err="1"/>
              <a:t>Membuat</a:t>
            </a:r>
            <a:r>
              <a:rPr lang="en-US" altLang="id-ID" sz="2200" dirty="0"/>
              <a:t> </a:t>
            </a:r>
            <a:r>
              <a:rPr lang="en-US" altLang="id-ID" sz="2200" dirty="0" err="1"/>
              <a:t>analisa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harga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bahan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bisa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dilakukan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dengan</a:t>
            </a:r>
            <a:r>
              <a:rPr lang="en-US" altLang="id-ID" sz="2200" dirty="0"/>
              <a:t> :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id-ID" sz="2200" dirty="0" err="1"/>
              <a:t>Perhitungan</a:t>
            </a:r>
            <a:r>
              <a:rPr lang="en-US" altLang="id-ID" sz="2200" dirty="0"/>
              <a:t> 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altLang="id-ID" sz="2200" dirty="0" err="1"/>
              <a:t>Buku</a:t>
            </a:r>
            <a:r>
              <a:rPr lang="en-US" altLang="id-ID" sz="2200" dirty="0"/>
              <a:t> </a:t>
            </a:r>
            <a:r>
              <a:rPr lang="en-US" altLang="id-ID" sz="2200" dirty="0" err="1"/>
              <a:t>analisa</a:t>
            </a:r>
            <a:r>
              <a:rPr lang="en-US" altLang="id-ID" sz="2200" dirty="0"/>
              <a:t> mis :</a:t>
            </a:r>
          </a:p>
          <a:p>
            <a:pPr marL="1200150" lvl="2" indent="-342900">
              <a:buSzPct val="100000"/>
              <a:buFontTx/>
              <a:buChar char="-"/>
            </a:pPr>
            <a:r>
              <a:rPr lang="en-US" altLang="id-ID" sz="2200" dirty="0"/>
              <a:t>BOW</a:t>
            </a:r>
          </a:p>
          <a:p>
            <a:pPr marL="1200150" lvl="2" indent="-342900">
              <a:buSzPct val="100000"/>
              <a:buFontTx/>
              <a:buChar char="-"/>
            </a:pPr>
            <a:r>
              <a:rPr lang="en-US" altLang="id-ID" sz="2200" dirty="0"/>
              <a:t>SNI</a:t>
            </a:r>
          </a:p>
          <a:p>
            <a:pPr marL="1200150" lvl="2" indent="-342900">
              <a:buSzPct val="100000"/>
              <a:buFontTx/>
              <a:buChar char="-"/>
            </a:pPr>
            <a:r>
              <a:rPr lang="en-US" altLang="id-ID" sz="2200" dirty="0"/>
              <a:t>Dan </a:t>
            </a:r>
            <a:r>
              <a:rPr lang="en-US" altLang="id-ID" sz="2200" dirty="0" err="1"/>
              <a:t>buku</a:t>
            </a:r>
            <a:r>
              <a:rPr lang="en-US" altLang="id-ID" sz="2200" dirty="0"/>
              <a:t> </a:t>
            </a:r>
            <a:r>
              <a:rPr lang="en-US" altLang="id-ID" sz="2200" dirty="0" err="1"/>
              <a:t>analisa</a:t>
            </a:r>
            <a:r>
              <a:rPr lang="en-US" altLang="id-ID" sz="2200" dirty="0"/>
              <a:t> lain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09D91EB-796B-484A-BC1E-4DAC503DA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id-ID" sz="3400" b="1"/>
              <a:t>ANALISA PERHITUNGAN HARGA SATUAN BAHAN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63CE5999-C5D3-41DB-A0C8-78EAB1BBC9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id-ID" sz="2200" dirty="0" err="1"/>
              <a:t>Mencari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koefisien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campuran</a:t>
            </a:r>
            <a:r>
              <a:rPr lang="en-US" altLang="id-ID" sz="2200" dirty="0"/>
              <a:t> yang </a:t>
            </a:r>
            <a:r>
              <a:rPr lang="en-US" altLang="id-ID" sz="2200" dirty="0" err="1"/>
              <a:t>dibutuhkan</a:t>
            </a:r>
            <a:r>
              <a:rPr lang="en-US" altLang="id-ID" sz="2200" dirty="0"/>
              <a:t> pada </a:t>
            </a:r>
            <a:r>
              <a:rPr lang="en-US" altLang="id-ID" sz="2200" dirty="0" err="1"/>
              <a:t>pekerjaan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Beton</a:t>
            </a:r>
            <a:r>
              <a:rPr lang="en-US" altLang="id-ID" sz="2200" dirty="0"/>
              <a:t> 1:2:3</a:t>
            </a:r>
          </a:p>
          <a:p>
            <a:endParaRPr lang="en-US" altLang="id-ID" sz="2200" dirty="0"/>
          </a:p>
          <a:p>
            <a:r>
              <a:rPr lang="en-US" altLang="id-ID" sz="2200" dirty="0"/>
              <a:t>Arti </a:t>
            </a:r>
            <a:r>
              <a:rPr lang="en-US" altLang="id-ID" sz="2200" dirty="0" err="1"/>
              <a:t>beton</a:t>
            </a:r>
            <a:r>
              <a:rPr lang="en-US" altLang="id-ID" sz="2200" dirty="0"/>
              <a:t> 1:2:3 </a:t>
            </a:r>
            <a:r>
              <a:rPr lang="en-US" altLang="id-ID" sz="2200" dirty="0" err="1"/>
              <a:t>adalah</a:t>
            </a:r>
            <a:r>
              <a:rPr lang="en-US" altLang="id-ID" sz="2200" dirty="0"/>
              <a:t> </a:t>
            </a:r>
            <a:r>
              <a:rPr lang="en-US" altLang="id-ID" sz="2200" dirty="0" err="1"/>
              <a:t>campuran</a:t>
            </a:r>
            <a:r>
              <a:rPr lang="en-US" altLang="id-ID" sz="2200" dirty="0"/>
              <a:t> 1 PC: 2Psr: 3Krk</a:t>
            </a:r>
          </a:p>
          <a:p>
            <a:endParaRPr lang="en-US" altLang="id-ID" sz="2200" dirty="0"/>
          </a:p>
          <a:p>
            <a:r>
              <a:rPr lang="en-US" altLang="id-ID" sz="2200" dirty="0" err="1"/>
              <a:t>Maksudnya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untuk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membuat</a:t>
            </a:r>
            <a:r>
              <a:rPr lang="en-US" altLang="id-ID" sz="2200" dirty="0"/>
              <a:t> </a:t>
            </a:r>
            <a:r>
              <a:rPr lang="en-US" altLang="id-ID" sz="2200" dirty="0" err="1"/>
              <a:t>suatu</a:t>
            </a:r>
            <a:r>
              <a:rPr lang="en-US" altLang="id-ID" sz="2200" dirty="0"/>
              <a:t> </a:t>
            </a:r>
            <a:r>
              <a:rPr lang="en-US" altLang="id-ID" sz="2200" dirty="0" err="1"/>
              <a:t>campuran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beton</a:t>
            </a:r>
            <a:r>
              <a:rPr lang="en-US" altLang="id-ID" sz="2200" dirty="0"/>
              <a:t> 1:2:3 </a:t>
            </a:r>
            <a:r>
              <a:rPr lang="en-US" altLang="id-ID" sz="2200" dirty="0" err="1"/>
              <a:t>dibutuhkan</a:t>
            </a:r>
            <a:r>
              <a:rPr lang="en-US" altLang="id-ID" sz="2200" dirty="0"/>
              <a:t> masing-masing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id-ID" sz="2200" dirty="0"/>
              <a:t>1 m</a:t>
            </a:r>
            <a:r>
              <a:rPr lang="en-US" altLang="id-ID" sz="2200" baseline="30000" dirty="0"/>
              <a:t>3</a:t>
            </a:r>
            <a:r>
              <a:rPr lang="en-US" altLang="id-ID" sz="2200" dirty="0"/>
              <a:t> PC (Portland Cement)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id-ID" sz="2200" dirty="0"/>
              <a:t>2 m</a:t>
            </a:r>
            <a:r>
              <a:rPr lang="en-US" altLang="id-ID" sz="2200" baseline="30000" dirty="0"/>
              <a:t>3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Psr</a:t>
            </a:r>
            <a:r>
              <a:rPr lang="en-US" altLang="id-ID" sz="2200" dirty="0"/>
              <a:t> (</a:t>
            </a:r>
            <a:r>
              <a:rPr lang="en-US" altLang="id-ID" sz="2200" dirty="0" err="1"/>
              <a:t>Pasir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Beton</a:t>
            </a:r>
            <a:r>
              <a:rPr lang="en-US" altLang="id-ID" sz="2200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id-ID" sz="2200" dirty="0"/>
              <a:t>3 m</a:t>
            </a:r>
            <a:r>
              <a:rPr lang="en-US" altLang="id-ID" sz="2200" baseline="30000" dirty="0"/>
              <a:t>3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Krk</a:t>
            </a:r>
            <a:r>
              <a:rPr lang="en-US" altLang="id-ID" sz="2200" dirty="0"/>
              <a:t> (</a:t>
            </a:r>
            <a:r>
              <a:rPr lang="en-US" altLang="id-ID" sz="2200" dirty="0" err="1"/>
              <a:t>Kerikil</a:t>
            </a:r>
            <a:r>
              <a:rPr lang="en-US" altLang="id-ID" sz="2200" dirty="0"/>
              <a:t>/Split)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F7D8075-3C69-4F6F-BA37-D8F8D81F5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2400" b="1"/>
              <a:t>ANALISA PERHITUNGAN HARGA SATUAN BAHAN dengan</a:t>
            </a:r>
            <a:r>
              <a:rPr lang="en-US" altLang="id-ID" b="1"/>
              <a:t> “PERHITUNGAN”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-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-Me" id="{43BD84D8-3ACB-4A40-8073-8E98E7511C2A}" vid="{F373EC04-18C6-4D42-BDFC-F2A07AFBEC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Theme-Me</Template>
  <TotalTime>530</TotalTime>
  <Words>486</Words>
  <Application>Microsoft Office PowerPoint</Application>
  <PresentationFormat>Widescreen</PresentationFormat>
  <Paragraphs>79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Segoe UI</vt:lpstr>
      <vt:lpstr>Segoe UI Light</vt:lpstr>
      <vt:lpstr>Wingdings</vt:lpstr>
      <vt:lpstr>Theme-Me</vt:lpstr>
      <vt:lpstr>Worksheet</vt:lpstr>
      <vt:lpstr>Perancangan Bangunan Gedung</vt:lpstr>
      <vt:lpstr>DAFTAR HARGA BAHAN DAN UPAH</vt:lpstr>
      <vt:lpstr>DAFTAR HARGA BAHAN DAN UPAH Contoh Daftar Harga Bahan</vt:lpstr>
      <vt:lpstr>Contoh Daftar Harga Bahan “Proyek Rumah Tinggal 1 lantai)</vt:lpstr>
      <vt:lpstr>DAFTAR HARGA BAHAN DAN UPAH “Contoh Daftar Harga Upah”</vt:lpstr>
      <vt:lpstr>Contoh Daftar Harga Upah “Proyek Rumah Tinggal 1 lantai)</vt:lpstr>
      <vt:lpstr>WBS ITEM PEKERJAAN “Proyek Rumah Tinggal 1 Lantai”</vt:lpstr>
      <vt:lpstr>ANALISA PERHITUNGAN HARGA SATUAN BAHAN</vt:lpstr>
      <vt:lpstr>ANALISA PERHITUNGAN HARGA SATUAN BAHAN dengan “PERHITUNGAN”</vt:lpstr>
      <vt:lpstr>ANALISA PERHITUNGAN HARGA SATUAN BAHAN dengan “PERHITUNGAN”</vt:lpstr>
      <vt:lpstr>ANALISA PERHITUNGAN HARGA SATUAN BAHAN dengan “PERHITUNGAN”</vt:lpstr>
      <vt:lpstr>ANALISA PERHITUNGAN HARGA SATUAN BAHAN dengan “BUKU ANALISA (BOW)”</vt:lpstr>
      <vt:lpstr>ANALISA PERHITUNGAN HARGA SATUAN UPAH dengan “BUKU ANALISA (BOW)”</vt:lpstr>
      <vt:lpstr>TERIMA KASIH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PERHITUNGAN VOLUME PEKERJAAN</dc:title>
  <dc:creator>Dwi Dinariana</dc:creator>
  <cp:lastModifiedBy>Aswery</cp:lastModifiedBy>
  <cp:revision>16</cp:revision>
  <dcterms:created xsi:type="dcterms:W3CDTF">2007-11-29T00:34:51Z</dcterms:created>
  <dcterms:modified xsi:type="dcterms:W3CDTF">2020-12-18T00:57:20Z</dcterms:modified>
</cp:coreProperties>
</file>