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297" r:id="rId4"/>
    <p:sldId id="298" r:id="rId5"/>
    <p:sldId id="284" r:id="rId6"/>
    <p:sldId id="291" r:id="rId7"/>
    <p:sldId id="302" r:id="rId8"/>
    <p:sldId id="299" r:id="rId9"/>
    <p:sldId id="292" r:id="rId10"/>
    <p:sldId id="285" r:id="rId11"/>
    <p:sldId id="301" r:id="rId12"/>
    <p:sldId id="300" r:id="rId13"/>
    <p:sldId id="303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8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  <a:p>
            <a:r>
              <a:rPr lang="en-US" dirty="0"/>
              <a:t>Slide 03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tingginya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</a:t>
            </a:r>
            <a:r>
              <a:rPr lang="en-US" sz="2400" dirty="0" err="1"/>
              <a:t>penjepitan</a:t>
            </a:r>
            <a:r>
              <a:rPr lang="en-US" sz="2400" dirty="0"/>
              <a:t> lateral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10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40 m,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diperhitungkan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P-Delta,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pada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fleksibel</a:t>
            </a:r>
            <a:r>
              <a:rPr lang="en-US" sz="2400" dirty="0"/>
              <a:t>, di mana </a:t>
            </a:r>
            <a:r>
              <a:rPr lang="en-US" sz="2400" dirty="0" err="1"/>
              <a:t>simpangan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samping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lateral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lateral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 </a:t>
            </a:r>
            <a:r>
              <a:rPr lang="en-US" sz="2400" dirty="0" err="1"/>
              <a:t>guling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oleh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yang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tangkapnya</a:t>
            </a:r>
            <a:r>
              <a:rPr lang="en-US" sz="2400" dirty="0"/>
              <a:t> </a:t>
            </a:r>
            <a:r>
              <a:rPr lang="en-US" sz="2400" dirty="0" err="1"/>
              <a:t>menyimpang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samping</a:t>
            </a:r>
            <a:r>
              <a:rPr lang="en-US" sz="2400" dirty="0"/>
              <a:t>.</a:t>
            </a:r>
          </a:p>
          <a:p>
            <a:pPr algn="just">
              <a:buSzPct val="100000"/>
              <a:buNone/>
            </a:pP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Koefisien</a:t>
            </a:r>
            <a:r>
              <a:rPr lang="en-US" sz="2400" dirty="0"/>
              <a:t> Waktu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PENGARUH P-DELTA &amp; KOEFISIEN WAKTU GETAR ALAMI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C5BB88-B95E-4F7D-99DA-94051C738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33" y="4318289"/>
            <a:ext cx="4829935" cy="185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1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,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/>
              <a:t>subsistem</a:t>
            </a:r>
            <a:r>
              <a:rPr lang="en-US" sz="2400" dirty="0"/>
              <a:t> dan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</a:t>
            </a:r>
          </a:p>
          <a:p>
            <a:pPr algn="just">
              <a:buSzPct val="100000"/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mensimulasikan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yang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,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yang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5.8.1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100% dan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tegak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pada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tadi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30%.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ARAH PEMBEBANAN GEMPA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23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b="1" dirty="0"/>
              <a:t>Beban  </a:t>
            </a:r>
            <a:r>
              <a:rPr lang="en-US" sz="2400" b="1" dirty="0" err="1"/>
              <a:t>gempa</a:t>
            </a:r>
            <a:r>
              <a:rPr lang="en-US" sz="2400" b="1" dirty="0"/>
              <a:t>  nominal  </a:t>
            </a:r>
            <a:r>
              <a:rPr lang="en-US" sz="2400" b="1" dirty="0" err="1"/>
              <a:t>statik</a:t>
            </a:r>
            <a:r>
              <a:rPr lang="en-US" sz="2400" b="1" dirty="0"/>
              <a:t>  </a:t>
            </a:r>
            <a:r>
              <a:rPr lang="en-US" sz="2400" b="1" dirty="0" err="1"/>
              <a:t>ekuivalen</a:t>
            </a:r>
            <a:endParaRPr lang="en-US" sz="2400" b="1" dirty="0"/>
          </a:p>
          <a:p>
            <a:pPr algn="just">
              <a:buSzPct val="100000"/>
              <a:buNone/>
            </a:pPr>
            <a:r>
              <a:rPr lang="en-US" sz="2400" dirty="0" err="1"/>
              <a:t>Struktur</a:t>
            </a:r>
            <a:r>
              <a:rPr lang="en-US" sz="2400" dirty="0"/>
              <a:t>  </a:t>
            </a:r>
            <a:r>
              <a:rPr lang="en-US" sz="2400" dirty="0" err="1"/>
              <a:t>gedung</a:t>
            </a:r>
            <a:r>
              <a:rPr lang="en-US" sz="2400" dirty="0"/>
              <a:t>  </a:t>
            </a:r>
            <a:r>
              <a:rPr lang="en-US" sz="2400" dirty="0" err="1"/>
              <a:t>beraturan</a:t>
            </a:r>
            <a:r>
              <a:rPr lang="en-US" sz="2400" dirty="0"/>
              <a:t>  </a:t>
            </a:r>
            <a:r>
              <a:rPr lang="en-US" sz="2400" dirty="0" err="1"/>
              <a:t>dapat</a:t>
            </a:r>
            <a:r>
              <a:rPr lang="en-US" sz="2400" dirty="0"/>
              <a:t>  </a:t>
            </a:r>
            <a:r>
              <a:rPr lang="en-US" sz="2400" dirty="0" err="1"/>
              <a:t>direncanakan</a:t>
            </a:r>
            <a:r>
              <a:rPr lang="en-US" sz="2400" dirty="0"/>
              <a:t>  </a:t>
            </a:r>
            <a:r>
              <a:rPr lang="en-US" sz="2400" dirty="0" err="1"/>
              <a:t>terhadap</a:t>
            </a:r>
            <a:r>
              <a:rPr lang="en-US" sz="2400" dirty="0"/>
              <a:t>  </a:t>
            </a:r>
            <a:r>
              <a:rPr lang="en-US" sz="2400" dirty="0" err="1"/>
              <a:t>pembebanan</a:t>
            </a:r>
            <a:r>
              <a:rPr lang="en-US" sz="2400" dirty="0"/>
              <a:t> 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masing-masing </a:t>
            </a:r>
            <a:r>
              <a:rPr lang="en-US" sz="2400" dirty="0" err="1"/>
              <a:t>sumbu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denah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statik</a:t>
            </a:r>
            <a:r>
              <a:rPr lang="en-US" sz="2400" dirty="0"/>
              <a:t> </a:t>
            </a:r>
            <a:r>
              <a:rPr lang="en-US" sz="2400" dirty="0" err="1"/>
              <a:t>ekuivalen</a:t>
            </a:r>
            <a:r>
              <a:rPr lang="en-US" sz="2400" dirty="0"/>
              <a:t>,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pasal-pasal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PERENCANAAN STRUKTUR GEDUNG BERATURAN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935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b="1" dirty="0" err="1"/>
              <a:t>Ketentuan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Analisis</a:t>
            </a:r>
            <a:r>
              <a:rPr lang="en-US" sz="2400" b="1" dirty="0"/>
              <a:t> </a:t>
            </a:r>
            <a:r>
              <a:rPr lang="en-US" sz="2400" b="1" dirty="0" err="1"/>
              <a:t>Respon</a:t>
            </a:r>
            <a:r>
              <a:rPr lang="en-US" sz="2400" b="1" dirty="0"/>
              <a:t> </a:t>
            </a:r>
            <a:r>
              <a:rPr lang="en-US" sz="2400" b="1" dirty="0" err="1"/>
              <a:t>Dinamik</a:t>
            </a:r>
            <a:endParaRPr lang="en-US" sz="2400" b="1" dirty="0"/>
          </a:p>
          <a:p>
            <a:pPr algn="just">
              <a:buSzPct val="100000"/>
              <a:buNone/>
            </a:pPr>
            <a:r>
              <a:rPr lang="en-US" sz="2400" dirty="0"/>
              <a:t>Nilai  </a:t>
            </a:r>
            <a:r>
              <a:rPr lang="en-US" sz="2400" dirty="0" err="1"/>
              <a:t>akhir</a:t>
            </a:r>
            <a:r>
              <a:rPr lang="en-US" sz="2400" dirty="0"/>
              <a:t>  </a:t>
            </a:r>
            <a:r>
              <a:rPr lang="en-US" sz="2400" dirty="0" err="1"/>
              <a:t>respons</a:t>
            </a:r>
            <a:r>
              <a:rPr lang="en-US" sz="2400" dirty="0"/>
              <a:t>  </a:t>
            </a:r>
            <a:r>
              <a:rPr lang="en-US" sz="2400" dirty="0" err="1"/>
              <a:t>dinamik</a:t>
            </a:r>
            <a:r>
              <a:rPr lang="en-US" sz="2400" dirty="0"/>
              <a:t>  </a:t>
            </a:r>
            <a:r>
              <a:rPr lang="en-US" sz="2400" dirty="0" err="1"/>
              <a:t>struktur</a:t>
            </a:r>
            <a:r>
              <a:rPr lang="en-US" sz="2400" dirty="0"/>
              <a:t>  </a:t>
            </a:r>
            <a:r>
              <a:rPr lang="en-US" sz="2400" dirty="0" err="1"/>
              <a:t>gedung</a:t>
            </a:r>
            <a:r>
              <a:rPr lang="en-US" sz="2400" dirty="0"/>
              <a:t>  </a:t>
            </a:r>
            <a:r>
              <a:rPr lang="en-US" sz="2400" dirty="0" err="1"/>
              <a:t>terhadap</a:t>
            </a:r>
            <a:r>
              <a:rPr lang="en-US" sz="2400" dirty="0"/>
              <a:t>  </a:t>
            </a:r>
            <a:r>
              <a:rPr lang="en-US" sz="2400" dirty="0" err="1"/>
              <a:t>pembebanan</a:t>
            </a:r>
            <a:r>
              <a:rPr lang="en-US" sz="2400" dirty="0"/>
              <a:t> 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80%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yang </a:t>
            </a:r>
            <a:r>
              <a:rPr lang="en-US" sz="2400" dirty="0" err="1"/>
              <a:t>pertama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nominal V,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algn="just">
              <a:buSzPct val="100000"/>
              <a:buNone/>
            </a:pPr>
            <a:r>
              <a:rPr lang="en-US" sz="2400" dirty="0"/>
              <a:t>	</a:t>
            </a:r>
            <a:r>
              <a:rPr lang="en-US" sz="2400" i="1" dirty="0"/>
              <a:t>V &gt;  0,8  V</a:t>
            </a:r>
            <a:r>
              <a:rPr lang="en-US" sz="2400" i="1" baseline="-25000" dirty="0"/>
              <a:t>1</a:t>
            </a:r>
          </a:p>
          <a:p>
            <a:pPr algn="just">
              <a:buSzPct val="100000"/>
              <a:buNone/>
            </a:pPr>
            <a:r>
              <a:rPr lang="en-US" sz="2400" dirty="0"/>
              <a:t>di mana V1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nominal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yang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:</a:t>
            </a:r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PERENCANAAN STRUKTUR GEDUNG BERATURAN</a:t>
            </a:r>
            <a:endParaRPr lang="en-US" b="1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1757BC4-B98A-4374-ADEC-3DC2A0EC8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579502"/>
            <a:ext cx="1643074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1259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Berdasarkan</a:t>
            </a:r>
            <a:r>
              <a:rPr lang="en-US" sz="2400" dirty="0"/>
              <a:t> SNI 03-1726-2002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dibedakan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7 </a:t>
            </a:r>
            <a:r>
              <a:rPr lang="en-US" sz="2400" dirty="0" err="1"/>
              <a:t>Sistem</a:t>
            </a:r>
            <a:r>
              <a:rPr lang="en-US" sz="2400" dirty="0"/>
              <a:t> dan </a:t>
            </a:r>
            <a:r>
              <a:rPr lang="en-US" sz="2400" dirty="0" err="1"/>
              <a:t>Subsistem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;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dinding</a:t>
            </a:r>
            <a:r>
              <a:rPr lang="en-US" sz="2400" b="1" dirty="0"/>
              <a:t> </a:t>
            </a:r>
            <a:r>
              <a:rPr lang="en-US" sz="2400" b="1" dirty="0" err="1"/>
              <a:t>penumpu</a:t>
            </a:r>
            <a:r>
              <a:rPr lang="en-US" sz="2400" b="1" dirty="0"/>
              <a:t> (Bearing wall system),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grafitasi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,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penumpu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brecing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grafitasi</a:t>
            </a:r>
            <a:r>
              <a:rPr lang="en-US" sz="2400" dirty="0"/>
              <a:t>, </a:t>
            </a:r>
            <a:r>
              <a:rPr lang="en-US" sz="2400" dirty="0" err="1"/>
              <a:t>beban</a:t>
            </a:r>
            <a:r>
              <a:rPr lang="en-US" sz="2400" dirty="0"/>
              <a:t> lateral </a:t>
            </a:r>
            <a:r>
              <a:rPr lang="en-US" sz="2400" dirty="0" err="1"/>
              <a:t>dipikul</a:t>
            </a:r>
            <a:r>
              <a:rPr lang="en-US" sz="2400" dirty="0"/>
              <a:t> oleh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brecing</a:t>
            </a:r>
            <a:r>
              <a:rPr lang="en-US" sz="2400" dirty="0"/>
              <a:t>,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rangka</a:t>
            </a:r>
            <a:r>
              <a:rPr lang="en-US" sz="2400" b="1" dirty="0"/>
              <a:t> </a:t>
            </a:r>
            <a:r>
              <a:rPr lang="en-US" sz="2400" b="1" dirty="0" err="1"/>
              <a:t>gedung</a:t>
            </a:r>
            <a:r>
              <a:rPr lang="en-US" sz="2400" b="1" dirty="0"/>
              <a:t> (building frame system),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pada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grafitasi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. Beban lateral </a:t>
            </a:r>
            <a:r>
              <a:rPr lang="en-US" sz="2400" dirty="0" err="1"/>
              <a:t>dipikul</a:t>
            </a:r>
            <a:r>
              <a:rPr lang="en-US" sz="2400" dirty="0"/>
              <a:t> oleh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brecing</a:t>
            </a:r>
            <a:r>
              <a:rPr lang="en-US" sz="2400" dirty="0"/>
              <a:t>,</a:t>
            </a:r>
          </a:p>
          <a:p>
            <a:pPr marL="457200" indent="-457200" algn="just">
              <a:buSzPct val="100000"/>
              <a:buAutoNum type="arabicPeriod"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rangka</a:t>
            </a:r>
            <a:r>
              <a:rPr lang="en-US" sz="2400" b="1" dirty="0"/>
              <a:t> </a:t>
            </a:r>
            <a:r>
              <a:rPr lang="en-US" sz="2400" b="1" dirty="0" err="1"/>
              <a:t>pemikul</a:t>
            </a:r>
            <a:r>
              <a:rPr lang="en-US" sz="2400" b="1" dirty="0"/>
              <a:t> </a:t>
            </a:r>
            <a:r>
              <a:rPr lang="en-US" sz="2400" b="1" dirty="0" err="1"/>
              <a:t>momen</a:t>
            </a:r>
            <a:r>
              <a:rPr lang="en-US" sz="2400" b="1" dirty="0"/>
              <a:t> (</a:t>
            </a:r>
            <a:r>
              <a:rPr lang="en-US" sz="2400" b="1" dirty="0" err="1"/>
              <a:t>momen</a:t>
            </a:r>
            <a:r>
              <a:rPr lang="en-US" sz="2400" b="1" dirty="0"/>
              <a:t> resisting frame system),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pada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grafitasi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. Beban lateral </a:t>
            </a:r>
            <a:r>
              <a:rPr lang="en-US" sz="2400" dirty="0" err="1"/>
              <a:t>dipikul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lentur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TINJAUAN JENIS STRUKTUR (SNI 03-1726-2002)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492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SzPct val="100000"/>
              <a:buFont typeface="+mj-lt"/>
              <a:buAutoNum type="arabicPeriod" startAt="4"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ganda</a:t>
            </a:r>
            <a:r>
              <a:rPr lang="en-US" sz="2400" b="1" dirty="0"/>
              <a:t> (Dual System),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,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penumpu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brecing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r>
              <a:rPr lang="en-US" sz="2400" dirty="0"/>
              <a:t>, </a:t>
            </a:r>
            <a:r>
              <a:rPr lang="en-US" sz="2400" dirty="0" err="1"/>
              <a:t>beban</a:t>
            </a:r>
            <a:r>
              <a:rPr lang="en-US" sz="2400" dirty="0"/>
              <a:t> lateral </a:t>
            </a:r>
            <a:r>
              <a:rPr lang="en-US" sz="2400" dirty="0" err="1"/>
              <a:t>dipikul</a:t>
            </a:r>
            <a:r>
              <a:rPr lang="en-US" sz="2400" dirty="0"/>
              <a:t> oleh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brecing</a:t>
            </a:r>
            <a:r>
              <a:rPr lang="en-US" sz="2400" dirty="0"/>
              <a:t>,</a:t>
            </a:r>
          </a:p>
          <a:p>
            <a:pPr marL="858838" indent="-342900" algn="just">
              <a:buSzPct val="100000"/>
              <a:buFontTx/>
              <a:buChar char="-"/>
              <a:tabLst>
                <a:tab pos="858838" algn="l"/>
              </a:tabLst>
            </a:pP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gravitasi</a:t>
            </a:r>
            <a:endParaRPr lang="en-US" sz="2400" dirty="0"/>
          </a:p>
          <a:p>
            <a:pPr marL="858838" indent="-342900" algn="just">
              <a:buSzPct val="100000"/>
              <a:buFontTx/>
              <a:buChar char="-"/>
              <a:tabLst>
                <a:tab pos="858838" algn="l"/>
              </a:tabLst>
            </a:pP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lateral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bresing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.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terpisah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sekurang-kurangnya</a:t>
            </a:r>
            <a:r>
              <a:rPr lang="en-US" sz="2400" dirty="0"/>
              <a:t> 25 </a:t>
            </a:r>
            <a:r>
              <a:rPr lang="en-US" sz="2400" dirty="0" err="1"/>
              <a:t>persen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lateral.sedangkan</a:t>
            </a:r>
            <a:r>
              <a:rPr lang="en-US" sz="2400" dirty="0"/>
              <a:t> </a:t>
            </a:r>
            <a:r>
              <a:rPr lang="en-US" sz="2400" dirty="0" err="1"/>
              <a:t>sisanya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dipikul</a:t>
            </a:r>
            <a:r>
              <a:rPr lang="en-US" sz="2400" dirty="0"/>
              <a:t> oleh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endParaRPr lang="en-US" sz="2400" dirty="0"/>
          </a:p>
          <a:p>
            <a:pPr marL="858838" indent="-342900" algn="just">
              <a:buSzPct val="100000"/>
              <a:buFontTx/>
              <a:buChar char="-"/>
              <a:tabLst>
                <a:tab pos="858838" algn="l"/>
              </a:tabLst>
            </a:pP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-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lateral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pemikul</a:t>
            </a:r>
            <a:r>
              <a:rPr lang="en-US" sz="2400" dirty="0"/>
              <a:t> </a:t>
            </a:r>
            <a:r>
              <a:rPr lang="en-US" sz="2400" dirty="0" err="1"/>
              <a:t>momen</a:t>
            </a:r>
            <a:r>
              <a:rPr lang="en-US" sz="2400" dirty="0"/>
              <a:t> </a:t>
            </a:r>
            <a:r>
              <a:rPr lang="en-US" sz="2400" dirty="0" err="1"/>
              <a:t>denganm</a:t>
            </a:r>
            <a:r>
              <a:rPr lang="en-US" sz="2400" dirty="0"/>
              <a:t>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geser</a:t>
            </a:r>
            <a:r>
              <a:rPr lang="en-US" sz="2400" dirty="0"/>
              <a:t>.</a:t>
            </a:r>
            <a:endParaRPr lang="en-US" sz="2400" b="1" dirty="0"/>
          </a:p>
          <a:p>
            <a:pPr marL="457200" indent="-457200" algn="just">
              <a:buSzPct val="100000"/>
              <a:buFont typeface="+mj-lt"/>
              <a:buAutoNum type="arabicPeriod" startAt="5"/>
            </a:pP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struktur</a:t>
            </a:r>
            <a:r>
              <a:rPr lang="en-US" sz="2400" b="1" dirty="0"/>
              <a:t> </a:t>
            </a:r>
            <a:r>
              <a:rPr lang="en-US" sz="2400" b="1" dirty="0" err="1"/>
              <a:t>gedung</a:t>
            </a:r>
            <a:r>
              <a:rPr lang="en-US" sz="2400" b="1" dirty="0"/>
              <a:t> </a:t>
            </a:r>
            <a:r>
              <a:rPr lang="en-US" sz="2400" b="1" dirty="0" err="1"/>
              <a:t>kolom</a:t>
            </a:r>
            <a:r>
              <a:rPr lang="en-US" sz="2400" b="1" dirty="0"/>
              <a:t> </a:t>
            </a:r>
            <a:r>
              <a:rPr lang="en-US" sz="2400" b="1" dirty="0" err="1"/>
              <a:t>kantilever</a:t>
            </a:r>
            <a:r>
              <a:rPr lang="en-US" sz="2400" b="1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</a:t>
            </a:r>
            <a:r>
              <a:rPr lang="en-US" sz="2400" dirty="0" err="1"/>
              <a:t>kantilever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lateral,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TINJAUAN JENIS STRUKTUR (SNI 03-1726-2002)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539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SzPct val="100000"/>
              <a:buFont typeface="+mj-lt"/>
              <a:buAutoNum type="arabicPeriod" startAt="6"/>
            </a:pPr>
            <a:r>
              <a:rPr lang="nn-NO" sz="2400" b="1" dirty="0"/>
              <a:t>Sistem interaksi dinding geser dengan rangka</a:t>
            </a:r>
            <a:r>
              <a:rPr lang="en-US" sz="2400" dirty="0"/>
              <a:t>,</a:t>
            </a:r>
          </a:p>
          <a:p>
            <a:pPr marL="457200" indent="-457200" algn="just">
              <a:buSzPct val="100000"/>
              <a:buFont typeface="+mj-lt"/>
              <a:buAutoNum type="arabicPeriod" startAt="6"/>
            </a:pPr>
            <a:r>
              <a:rPr lang="en-US" sz="2400" b="1" dirty="0"/>
              <a:t>Sub-</a:t>
            </a:r>
            <a:r>
              <a:rPr lang="en-US" sz="2400" b="1" dirty="0" err="1"/>
              <a:t>Sistem</a:t>
            </a:r>
            <a:r>
              <a:rPr lang="en-US" sz="2400" b="1" dirty="0"/>
              <a:t> Tunggal, </a:t>
            </a:r>
            <a:r>
              <a:rPr lang="en-US" sz="2400" dirty="0"/>
              <a:t>sub-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TINJAUAN JENIS STRUKTUR (SNI 03-1726-2002)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24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Keutamaan</a:t>
            </a:r>
            <a:r>
              <a:rPr lang="en-US" sz="2400" dirty="0"/>
              <a:t> I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dan </a:t>
            </a:r>
            <a:r>
              <a:rPr lang="en-US" sz="2400" dirty="0" err="1"/>
              <a:t>bangunan</a:t>
            </a:r>
            <a:r>
              <a:rPr lang="en-US" sz="2400" dirty="0"/>
              <a:t>;</a:t>
            </a:r>
          </a:p>
          <a:p>
            <a:pPr algn="just">
              <a:buSzPct val="100000"/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FAKTOR KEUTAMAAN I</a:t>
            </a:r>
            <a:endParaRPr lang="en-US" b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BDAEB03-C8FD-45E9-AC34-2471C3EF8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5085" t="27679" r="18180" b="31317"/>
          <a:stretch>
            <a:fillRect/>
          </a:stretch>
        </p:blipFill>
        <p:spPr bwMode="auto">
          <a:xfrm>
            <a:off x="1750368" y="2100217"/>
            <a:ext cx="792088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521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b="1" dirty="0" err="1"/>
              <a:t>Perhitungan</a:t>
            </a:r>
            <a:r>
              <a:rPr lang="en-US" sz="2400" b="1" dirty="0"/>
              <a:t> </a:t>
            </a:r>
            <a:r>
              <a:rPr lang="en-US" sz="2400" b="1" dirty="0" err="1"/>
              <a:t>Respons</a:t>
            </a:r>
            <a:r>
              <a:rPr lang="en-US" sz="2400" b="1" dirty="0"/>
              <a:t> </a:t>
            </a:r>
            <a:r>
              <a:rPr lang="en-US" sz="2400" b="1" dirty="0" err="1"/>
              <a:t>Dinamik</a:t>
            </a:r>
            <a:endParaRPr lang="en-US" sz="2400" b="1" dirty="0"/>
          </a:p>
          <a:p>
            <a:pPr algn="just">
              <a:buSzPct val="100000"/>
              <a:buNone/>
            </a:pP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 pada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nominal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u="sng" dirty="0" err="1"/>
              <a:t>Metoda</a:t>
            </a:r>
            <a:r>
              <a:rPr lang="en-US" sz="2400" u="sng" dirty="0"/>
              <a:t> </a:t>
            </a:r>
            <a:r>
              <a:rPr lang="en-US" sz="2400" u="sng" dirty="0" err="1"/>
              <a:t>Analisis</a:t>
            </a:r>
            <a:r>
              <a:rPr lang="en-US" sz="2400" u="sng" dirty="0"/>
              <a:t> </a:t>
            </a:r>
            <a:r>
              <a:rPr lang="en-US" sz="2400" u="sng" dirty="0" err="1"/>
              <a:t>Ragam</a:t>
            </a:r>
            <a:r>
              <a:rPr lang="en-US" sz="2400" u="sng" dirty="0"/>
              <a:t> Spektrum </a:t>
            </a:r>
            <a:r>
              <a:rPr lang="en-US" sz="2400" u="sng" dirty="0" err="1"/>
              <a:t>Respons</a:t>
            </a:r>
            <a:r>
              <a:rPr lang="en-US" sz="2400" u="sng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Spektrum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Gambar 2 yang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ordinatnya</a:t>
            </a:r>
            <a:r>
              <a:rPr lang="en-US" sz="2400" dirty="0"/>
              <a:t> </a:t>
            </a:r>
            <a:r>
              <a:rPr lang="en-US" sz="2400" dirty="0" err="1"/>
              <a:t>dikalikan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koreksi</a:t>
            </a:r>
            <a:r>
              <a:rPr lang="en-US" sz="2400" dirty="0"/>
              <a:t> I/R, di mana 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Keutamaan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1, </a:t>
            </a:r>
            <a:r>
              <a:rPr lang="en-US" sz="2400" dirty="0" err="1"/>
              <a:t>sedangkan</a:t>
            </a:r>
            <a:r>
              <a:rPr lang="en-US" sz="2400" dirty="0"/>
              <a:t> 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reduksi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representatif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. </a:t>
            </a:r>
          </a:p>
          <a:p>
            <a:pPr algn="just">
              <a:buSzPct val="100000"/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vibrasi</a:t>
            </a:r>
            <a:r>
              <a:rPr lang="en-US" sz="2400" dirty="0"/>
              <a:t> yang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total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sekurang-kurangnya</a:t>
            </a:r>
            <a:r>
              <a:rPr lang="en-US" sz="2400" dirty="0"/>
              <a:t> 90%.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PERENCANAAN STRUKTUR GEDUNG TIDAK BERATURAN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560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7.2.1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waktu-waktu</a:t>
            </a:r>
            <a:r>
              <a:rPr lang="en-US" sz="2400" dirty="0"/>
              <a:t>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yang </a:t>
            </a:r>
            <a:r>
              <a:rPr lang="en-US" sz="2400" dirty="0" err="1"/>
              <a:t>berdekatan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yang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dirty="0" err="1"/>
              <a:t>Kuadratik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 (Complete Quadratic Combination </a:t>
            </a:r>
            <a:r>
              <a:rPr lang="en-US" sz="2400" dirty="0" err="1"/>
              <a:t>atau</a:t>
            </a:r>
            <a:r>
              <a:rPr lang="en-US" sz="2400" dirty="0"/>
              <a:t> CQC). </a:t>
            </a:r>
          </a:p>
          <a:p>
            <a:pPr algn="just">
              <a:buSzPct val="100000"/>
              <a:buNone/>
            </a:pPr>
            <a:r>
              <a:rPr lang="en-US" sz="2400" dirty="0"/>
              <a:t>Waktu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berdekatan</a:t>
            </a:r>
            <a:r>
              <a:rPr lang="en-US" sz="2400" dirty="0"/>
              <a:t>,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selisih</a:t>
            </a:r>
            <a:r>
              <a:rPr lang="en-US" sz="2400" dirty="0"/>
              <a:t>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15%. </a:t>
            </a:r>
          </a:p>
          <a:p>
            <a:pPr algn="just">
              <a:buSzPct val="100000"/>
              <a:buNone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getar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yang </a:t>
            </a:r>
            <a:r>
              <a:rPr lang="en-US" sz="2400" dirty="0" err="1"/>
              <a:t>berjauhan</a:t>
            </a:r>
            <a:r>
              <a:rPr lang="en-US" sz="2400" dirty="0"/>
              <a:t>,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metoda</a:t>
            </a:r>
            <a:r>
              <a:rPr lang="en-US" sz="2400" dirty="0"/>
              <a:t> yang </a:t>
            </a:r>
            <a:r>
              <a:rPr lang="en-US" sz="2400" dirty="0" err="1"/>
              <a:t>dikenal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(Square Root of the Sum of Squares </a:t>
            </a:r>
            <a:r>
              <a:rPr lang="en-US" sz="2400" dirty="0" err="1"/>
              <a:t>atau</a:t>
            </a:r>
            <a:r>
              <a:rPr lang="en-US" sz="2400" dirty="0"/>
              <a:t> SRSS).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RESPON DINAMIK PADA STRUKTUR GEDUNG TIDAK BERATURAN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716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100000"/>
              <a:buNone/>
            </a:pPr>
            <a:r>
              <a:rPr lang="en-US" sz="2400" dirty="0"/>
              <a:t>Pusat </a:t>
            </a:r>
            <a:r>
              <a:rPr lang="en-US" sz="2400" dirty="0" err="1"/>
              <a:t>rotasi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: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yang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padanya</a:t>
            </a:r>
            <a:r>
              <a:rPr lang="en-US" sz="2400" dirty="0"/>
              <a:t>,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berotasi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bertranslasi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lantai-lantai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r>
              <a:rPr lang="en-US" sz="2400" dirty="0"/>
              <a:t>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berotasi</a:t>
            </a:r>
            <a:r>
              <a:rPr lang="en-US" sz="2400" dirty="0"/>
              <a:t> dan </a:t>
            </a:r>
            <a:r>
              <a:rPr lang="en-US" sz="2400" dirty="0" err="1"/>
              <a:t>bertranslasi</a:t>
            </a:r>
            <a:r>
              <a:rPr lang="en-US" sz="2400" dirty="0"/>
              <a:t>.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/>
              <a:t>Antara   </a:t>
            </a:r>
            <a:r>
              <a:rPr lang="en-US" sz="2400" dirty="0" err="1"/>
              <a:t>pusat</a:t>
            </a:r>
            <a:r>
              <a:rPr lang="en-US" sz="2400" dirty="0"/>
              <a:t>   </a:t>
            </a:r>
            <a:r>
              <a:rPr lang="en-US" sz="2400" dirty="0" err="1"/>
              <a:t>massa</a:t>
            </a:r>
            <a:r>
              <a:rPr lang="en-US" sz="2400" dirty="0"/>
              <a:t>   dan   </a:t>
            </a:r>
            <a:r>
              <a:rPr lang="en-US" sz="2400" dirty="0" err="1"/>
              <a:t>pusat</a:t>
            </a:r>
            <a:r>
              <a:rPr lang="en-US" sz="2400" dirty="0"/>
              <a:t>   </a:t>
            </a:r>
            <a:r>
              <a:rPr lang="en-US" sz="2400" dirty="0" err="1"/>
              <a:t>rotasi</a:t>
            </a:r>
            <a:r>
              <a:rPr lang="en-US" sz="2400" dirty="0"/>
              <a:t>   </a:t>
            </a:r>
            <a:r>
              <a:rPr lang="en-US" sz="2400" dirty="0" err="1"/>
              <a:t>lantai</a:t>
            </a:r>
            <a:r>
              <a:rPr lang="en-US" sz="2400" dirty="0"/>
              <a:t>   </a:t>
            </a:r>
            <a:r>
              <a:rPr lang="en-US" sz="2400" dirty="0" err="1"/>
              <a:t>tingkat</a:t>
            </a:r>
            <a:r>
              <a:rPr lang="en-US" sz="2400" dirty="0"/>
              <a:t>   </a:t>
            </a:r>
            <a:r>
              <a:rPr lang="en-US" sz="2400" dirty="0" err="1"/>
              <a:t>harus</a:t>
            </a:r>
            <a:r>
              <a:rPr lang="en-US" sz="2400" dirty="0"/>
              <a:t>   </a:t>
            </a:r>
            <a:r>
              <a:rPr lang="en-US" sz="2400" dirty="0" err="1"/>
              <a:t>ditinjau</a:t>
            </a:r>
            <a:r>
              <a:rPr lang="en-US" sz="2400" dirty="0"/>
              <a:t>  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eksentrisitas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(ed).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horisontal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denah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pada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tegak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pada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,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b,maka</a:t>
            </a:r>
            <a:r>
              <a:rPr lang="en-US" sz="2400" dirty="0"/>
              <a:t> </a:t>
            </a:r>
            <a:r>
              <a:rPr lang="en-US" sz="2400" dirty="0" err="1"/>
              <a:t>eksentrisitas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ed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RESPON DINAMIK PADA STRUKTUR GEDUNG TIDAK BERATURAN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49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581AA-A50F-4F0C-82E0-C605F887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SzPct val="100000"/>
              <a:buNone/>
            </a:pP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gedung</a:t>
            </a:r>
            <a:r>
              <a:rPr lang="en-US" sz="2400" dirty="0"/>
              <a:t> dan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denahnya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pembebanan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3, </a:t>
            </a:r>
            <a:r>
              <a:rPr lang="en-US" sz="2400" dirty="0" err="1"/>
              <a:t>maka</a:t>
            </a:r>
            <a:r>
              <a:rPr lang="en-US" sz="2400" dirty="0"/>
              <a:t> ;</a:t>
            </a:r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endParaRPr lang="en-US" sz="2400" dirty="0"/>
          </a:p>
          <a:p>
            <a:pPr algn="just">
              <a:buSzPct val="100000"/>
              <a:buNone/>
            </a:pPr>
            <a:r>
              <a:rPr lang="en-US" sz="2400" dirty="0" err="1"/>
              <a:t>Dalam</a:t>
            </a:r>
            <a:r>
              <a:rPr lang="en-US" sz="2400" dirty="0"/>
              <a:t>   </a:t>
            </a:r>
            <a:r>
              <a:rPr lang="en-US" sz="2400" dirty="0" err="1"/>
              <a:t>perencanaan</a:t>
            </a:r>
            <a:r>
              <a:rPr lang="en-US" sz="2400" dirty="0"/>
              <a:t>   </a:t>
            </a:r>
            <a:r>
              <a:rPr lang="en-US" sz="2400" dirty="0" err="1"/>
              <a:t>struktur</a:t>
            </a:r>
            <a:r>
              <a:rPr lang="en-US" sz="2400" dirty="0"/>
              <a:t>   </a:t>
            </a:r>
            <a:r>
              <a:rPr lang="en-US" sz="2400" dirty="0" err="1"/>
              <a:t>gedung</a:t>
            </a:r>
            <a:r>
              <a:rPr lang="en-US" sz="2400" dirty="0"/>
              <a:t>   </a:t>
            </a:r>
            <a:r>
              <a:rPr lang="en-US" sz="2400" dirty="0" err="1"/>
              <a:t>terhadap</a:t>
            </a:r>
            <a:r>
              <a:rPr lang="en-US" sz="2400" dirty="0"/>
              <a:t>   </a:t>
            </a:r>
            <a:r>
              <a:rPr lang="en-US" sz="2400" dirty="0" err="1"/>
              <a:t>pengaruh</a:t>
            </a:r>
            <a:r>
              <a:rPr lang="en-US" sz="2400" dirty="0"/>
              <a:t>   </a:t>
            </a:r>
            <a:r>
              <a:rPr lang="en-US" sz="2400" dirty="0" err="1"/>
              <a:t>Gempa</a:t>
            </a:r>
            <a:r>
              <a:rPr lang="en-US" sz="2400" dirty="0"/>
              <a:t>   </a:t>
            </a:r>
            <a:r>
              <a:rPr lang="en-US" sz="2400" dirty="0" err="1"/>
              <a:t>Rencana</a:t>
            </a:r>
            <a:r>
              <a:rPr lang="en-US" sz="2400" dirty="0"/>
              <a:t>, </a:t>
            </a:r>
            <a:r>
              <a:rPr lang="en-US" sz="2400" dirty="0" err="1"/>
              <a:t>eksentrisitas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ed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dan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rotasi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5.4.3.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statik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 3 </a:t>
            </a:r>
            <a:r>
              <a:rPr lang="en-US" sz="2400" dirty="0" err="1"/>
              <a:t>dimensi</a:t>
            </a:r>
            <a:r>
              <a:rPr lang="en-US" sz="2400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65816-6BCF-47F6-8F64-CF77518C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RESPON DINAMIK PADA STRUKTUR GEDUNG TIDAK BERATURAN</a:t>
            </a:r>
            <a:endParaRPr lang="en-US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DF9ADB-25F6-4D8A-A757-B5734DDA9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39073"/>
              </p:ext>
            </p:extLst>
          </p:nvPr>
        </p:nvGraphicFramePr>
        <p:xfrm>
          <a:off x="604432" y="2178391"/>
          <a:ext cx="109831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3286">
                  <a:extLst>
                    <a:ext uri="{9D8B030D-6E8A-4147-A177-3AD203B41FA5}">
                      <a16:colId xmlns:a16="http://schemas.microsoft.com/office/drawing/2014/main" val="24971445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973012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6988012"/>
                    </a:ext>
                  </a:extLst>
                </a:gridCol>
                <a:gridCol w="5283286">
                  <a:extLst>
                    <a:ext uri="{9D8B030D-6E8A-4147-A177-3AD203B41FA5}">
                      <a16:colId xmlns:a16="http://schemas.microsoft.com/office/drawing/2014/main" val="1328114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0  &lt;  e  &lt;  0,3b :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e   &gt;   0,3 b :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38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ed 	= 1,5 e + 0,05 b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atau 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ed 	= e - 0,05 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ed    =   1,33 e   +   0,1 b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Atau</a:t>
                      </a: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	ed    = 1,17 e   -   0,1 b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tabLst>
                          <a:tab pos="457200" algn="l"/>
                        </a:tabLst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dipilih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antara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keduanya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pengaruhnya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paling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menentukan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unsur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subsistem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struktur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gedung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ditinjau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dipilih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antara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keduanya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pengaruhnya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paling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menentukan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unsur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subsistem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struktur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gedung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ditinjau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74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711667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{C60785F9-B98C-428B-AE4D-2E4E0DF1CE18}tf16411177_win32</Template>
  <TotalTime>206</TotalTime>
  <Words>1074</Words>
  <Application>Microsoft Office PowerPoint</Application>
  <PresentationFormat>Widescreen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Segoe UI Light</vt:lpstr>
      <vt:lpstr>Get Started with 3D</vt:lpstr>
      <vt:lpstr>Perancangan Bangunan Gedung</vt:lpstr>
      <vt:lpstr>TINJAUAN JENIS STRUKTUR (SNI 03-1726-2002)</vt:lpstr>
      <vt:lpstr>TINJAUAN JENIS STRUKTUR (SNI 03-1726-2002)</vt:lpstr>
      <vt:lpstr>TINJAUAN JENIS STRUKTUR (SNI 03-1726-2002)</vt:lpstr>
      <vt:lpstr>FAKTOR KEUTAMAAN I</vt:lpstr>
      <vt:lpstr>PERENCANAAN STRUKTUR GEDUNG TIDAK BERATURAN</vt:lpstr>
      <vt:lpstr>RESPON DINAMIK PADA STRUKTUR GEDUNG TIDAK BERATURAN</vt:lpstr>
      <vt:lpstr>RESPON DINAMIK PADA STRUKTUR GEDUNG TIDAK BERATURAN</vt:lpstr>
      <vt:lpstr>RESPON DINAMIK PADA STRUKTUR GEDUNG TIDAK BERATURAN</vt:lpstr>
      <vt:lpstr>PENGARUH P-DELTA &amp; KOEFISIEN WAKTU GETAR ALAMI</vt:lpstr>
      <vt:lpstr>ARAH PEMBEBANAN GEMPA</vt:lpstr>
      <vt:lpstr>PERENCANAAN STRUKTUR GEDUNG BERATURAN</vt:lpstr>
      <vt:lpstr>PERENCANAAN STRUKTUR GEDUNG BERATURAN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Bangunan Gedung</dc:title>
  <dc:creator>Irham Aswery</dc:creator>
  <cp:lastModifiedBy>Irham Aswery</cp:lastModifiedBy>
  <cp:revision>20</cp:revision>
  <dcterms:created xsi:type="dcterms:W3CDTF">2020-12-06T23:48:25Z</dcterms:created>
  <dcterms:modified xsi:type="dcterms:W3CDTF">2020-12-12T01:22:07Z</dcterms:modified>
</cp:coreProperties>
</file>