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8"/>
  </p:notesMasterIdLst>
  <p:sldIdLst>
    <p:sldId id="289" r:id="rId2"/>
    <p:sldId id="268" r:id="rId3"/>
    <p:sldId id="269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6" r:id="rId14"/>
    <p:sldId id="287" r:id="rId15"/>
    <p:sldId id="288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25AA4-FB43-4B57-B8AE-1566B183AC69}" type="datetimeFigureOut">
              <a:rPr lang="id-ID" smtClean="0"/>
              <a:t>18/12/2020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EEB77-F7A6-4277-98BE-82682DED0B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921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/>
        </p:nvSpPr>
        <p:spPr bwMode="blackWhite">
          <a:xfrm>
            <a:off x="254951" y="262786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10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8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171450" lvl="0" indent="-171450">
              <a:lnSpc>
                <a:spcPct val="150000"/>
              </a:lnSpc>
              <a:spcAft>
                <a:spcPts val="9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901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4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029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803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3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 algn="l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8" y="1507068"/>
            <a:ext cx="7143905" cy="4669896"/>
          </a:xfrm>
        </p:spPr>
        <p:txBody>
          <a:bodyPr anchor="ctr"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996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3" y="26278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1" y="262786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0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274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264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17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5" y="448630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9CC675-7F7A-4452-AE00-F83C34E007B5}" type="datetimeFigureOut">
              <a:rPr lang="en-US" smtClean="0"/>
              <a:pPr>
                <a:defRPr/>
              </a:pPr>
              <a:t>12/18/2020</a:t>
            </a:fld>
            <a:endParaRPr lang="en-US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2584-77A6-43C2-88B3-7AA710B00FF6}" type="slidenum">
              <a:rPr lang="en-US" altLang="id-ID" smtClean="0"/>
              <a:pPr/>
              <a:t>‹#›</a:t>
            </a:fld>
            <a:endParaRPr lang="en-US" altLang="id-ID" sz="1200">
              <a:solidFill>
                <a:schemeClr val="tx2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00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1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Perancangan</a:t>
            </a:r>
            <a:r>
              <a:rPr lang="en-US" sz="4800" dirty="0"/>
              <a:t> </a:t>
            </a:r>
            <a:r>
              <a:rPr lang="en-US" sz="4800" dirty="0" err="1"/>
              <a:t>Bangunan</a:t>
            </a:r>
            <a:r>
              <a:rPr lang="en-US" sz="4800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Bangunan</a:t>
            </a:r>
            <a:r>
              <a:rPr lang="en-US" sz="2400" dirty="0"/>
              <a:t> Gedung</a:t>
            </a:r>
          </a:p>
          <a:p>
            <a:r>
              <a:rPr lang="en-US" sz="2400" dirty="0"/>
              <a:t>Slide 02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KOMPOSISI STRUKTUR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F3AFABA-3962-450A-B937-1C6E36BE20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3237" y="2309812"/>
            <a:ext cx="6105525" cy="3381375"/>
          </a:xfrm>
          <a:noFill/>
        </p:spPr>
      </p:pic>
    </p:spTree>
    <p:extLst>
      <p:ext uri="{BB962C8B-B14F-4D97-AF65-F5344CB8AC3E}">
        <p14:creationId xmlns:p14="http://schemas.microsoft.com/office/powerpoint/2010/main" val="157527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PADA PROSES DESAIN, KITA HARUS SELALU MELIHAT SECARA RINCI ALTERNATIF-ALTERNATIF KHUSUS.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HANYA DENGAN CARA DEMIKIAN KITA DAPAT MEMAHAMI SEGALA IMPLIKASI DARI BERBAGAI ALTERNATIF, DAN MEMBUAT PILIHAN YANG RASIONAL MENGANI STRUKTUR AKHIR YANG AKAN DIGUNAKAN.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PADA TARAF TERSEBUT, PERENCANA AKAN BERHUBUNGAN DENGAN HAL-HAL MENGENAI SISTEM KONSTRUKSI DAN MATERIAL. PERENCANA HARUS MEMPUNYAI PENGETAHUAN YANG LUAS TENTANG PENDEKATAN SECARA KONSTRUKSIONAL.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CARA YANG SANGAT BERGUNA DALAM MENGELOMPOKKAN BERAGAM SISTEM STRUKTUR ADALAH DIDASARKAN ATAS PERILAKU MATERIAL YANG DIGUNAKAN PADA STRUKTUR. 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TEKNOLOGI SISTEM STRUKTUR DAN PENDEKATAN KONSTRUKSIONAL</a:t>
            </a:r>
          </a:p>
        </p:txBody>
      </p:sp>
    </p:spTree>
    <p:extLst>
      <p:ext uri="{BB962C8B-B14F-4D97-AF65-F5344CB8AC3E}">
        <p14:creationId xmlns:p14="http://schemas.microsoft.com/office/powerpoint/2010/main" val="50445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SISTEM UTAMA; HAMPIR SEMUA SISTEM STRUKTUR YANG MENGGUNAKAN KAYU SEBAGAI MATERIAL DASAR DAPAT DIKELOMPOKKAN KE DALAM ELEMEN LINEAR YANG MEMBENTANG DUA ARAH.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RANGKA RINGAN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ELEMEN KULIT BERTEGANGAN (STRESSED SKIN ELEMENTS)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BALOK KUBUS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KONSTRUKSI KAYU BERAT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RANGKA BATANG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PLAT LIPAT DAN PANEL PELENGKUNG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A. KONSTRUKSI KAYU</a:t>
            </a:r>
          </a:p>
        </p:txBody>
      </p:sp>
    </p:spTree>
    <p:extLst>
      <p:ext uri="{BB962C8B-B14F-4D97-AF65-F5344CB8AC3E}">
        <p14:creationId xmlns:p14="http://schemas.microsoft.com/office/powerpoint/2010/main" val="272650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SISTEM UTAMA</a:t>
            </a:r>
            <a:br>
              <a:rPr lang="en-US" altLang="id-ID" sz="2400" dirty="0">
                <a:latin typeface="+mj-lt"/>
              </a:rPr>
            </a:br>
            <a:r>
              <a:rPr lang="en-US" altLang="id-ID" sz="2400" dirty="0">
                <a:latin typeface="+mj-lt"/>
              </a:rPr>
              <a:t>BETON BERTULANG ADALAH MATERIAL YANG SANGAT BANYAK DIGUNAKAN DAN SELALU MERUPAKAN JENIS ELEMEN STRUKTURAL YANG KAKU.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SLAB DAN BALOK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KONSTRUKSI PLAT DATAR (FLAT-PLATE CONSTRUCTION)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KONSTRUKSI SLAB DATAR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SLAB WAFEL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>
                <a:latin typeface="+mj-lt"/>
              </a:rPr>
              <a:t>ELEMEN BETON PRA-CETAK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B. KONSTRUKSI BETON BERTULANG</a:t>
            </a:r>
          </a:p>
        </p:txBody>
      </p:sp>
    </p:spTree>
    <p:extLst>
      <p:ext uri="{BB962C8B-B14F-4D97-AF65-F5344CB8AC3E}">
        <p14:creationId xmlns:p14="http://schemas.microsoft.com/office/powerpoint/2010/main" val="267456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nn-NO" altLang="id-ID" sz="2400" dirty="0">
                <a:latin typeface="+mj-lt"/>
              </a:rPr>
              <a:t>SISTEM UTAMA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nn-NO" altLang="id-ID" sz="2400" dirty="0">
                <a:latin typeface="+mj-lt"/>
              </a:rPr>
              <a:t>BALOK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nn-NO" altLang="id-ID" sz="2400" dirty="0">
                <a:latin typeface="+mj-lt"/>
              </a:rPr>
              <a:t>KONSTRUKSI KOMPOSIT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nn-NO" altLang="id-ID" sz="2400" dirty="0">
                <a:latin typeface="+mj-lt"/>
              </a:rPr>
              <a:t>PELENGKUNG</a:t>
            </a:r>
          </a:p>
          <a:p>
            <a:pPr marL="342900" indent="-342900" eaLnBrk="1" hangingPunct="1">
              <a:buSzPct val="100000"/>
              <a:buFont typeface="Wingdings" panose="05000000000000000000" pitchFamily="2" charset="2"/>
              <a:buChar char="q"/>
            </a:pPr>
            <a:r>
              <a:rPr lang="nn-NO" altLang="id-ID" sz="2400" dirty="0">
                <a:latin typeface="+mj-lt"/>
              </a:rPr>
              <a:t>STRUKTUR KABEL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C. KONSTRUKSI BAJA</a:t>
            </a:r>
          </a:p>
        </p:txBody>
      </p:sp>
    </p:spTree>
    <p:extLst>
      <p:ext uri="{BB962C8B-B14F-4D97-AF65-F5344CB8AC3E}">
        <p14:creationId xmlns:p14="http://schemas.microsoft.com/office/powerpoint/2010/main" val="15575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C. KONSTRUKSI BAJA</a:t>
            </a:r>
          </a:p>
        </p:txBody>
      </p:sp>
      <p:pic>
        <p:nvPicPr>
          <p:cNvPr id="4" name="Content Placeholder 3" descr="Pot Struktur Gedung.jpg">
            <a:extLst>
              <a:ext uri="{FF2B5EF4-FFF2-40B4-BE49-F238E27FC236}">
                <a16:creationId xmlns:a16="http://schemas.microsoft.com/office/drawing/2014/main" id="{D0D7986C-19DA-44FD-955E-96AB72EFC4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0076" y="1676400"/>
            <a:ext cx="3431848" cy="4648200"/>
          </a:xfrm>
        </p:spPr>
      </p:pic>
    </p:spTree>
    <p:extLst>
      <p:ext uri="{BB962C8B-B14F-4D97-AF65-F5344CB8AC3E}">
        <p14:creationId xmlns:p14="http://schemas.microsoft.com/office/powerpoint/2010/main" val="3054507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E1FEECBE-6640-4542-A8A9-1888F130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1828800"/>
          </a:xfrm>
        </p:spPr>
        <p:txBody>
          <a:bodyPr/>
          <a:lstStyle/>
          <a:p>
            <a:pPr marL="514350" indent="-514350">
              <a:buFont typeface="Franklin Gothic Book" panose="020B0503020102020204" pitchFamily="34" charset="0"/>
              <a:buAutoNum type="arabicPeriod"/>
            </a:pPr>
            <a:r>
              <a:rPr lang="en-US" altLang="id-ID" sz="2400" dirty="0">
                <a:latin typeface="+mj-lt"/>
              </a:rPr>
              <a:t>GEDUNG</a:t>
            </a:r>
          </a:p>
          <a:p>
            <a:pPr marL="514350" indent="-514350">
              <a:buFont typeface="Franklin Gothic Book" panose="020B0503020102020204" pitchFamily="34" charset="0"/>
              <a:buAutoNum type="arabicPeriod"/>
            </a:pPr>
            <a:r>
              <a:rPr lang="en-US" altLang="id-ID" sz="2400" dirty="0">
                <a:latin typeface="+mj-lt"/>
              </a:rPr>
              <a:t>TRANSPORTASI</a:t>
            </a:r>
          </a:p>
          <a:p>
            <a:pPr marL="514350" indent="-514350">
              <a:buFont typeface="Franklin Gothic Book" panose="020B0503020102020204" pitchFamily="34" charset="0"/>
              <a:buAutoNum type="arabicPeriod"/>
            </a:pPr>
            <a:r>
              <a:rPr lang="en-US" altLang="id-ID" sz="2400" dirty="0">
                <a:latin typeface="+mj-lt"/>
              </a:rPr>
              <a:t>AIR</a:t>
            </a:r>
          </a:p>
          <a:p>
            <a:pPr marL="514350" indent="-514350">
              <a:buFont typeface="Franklin Gothic Book" panose="020B0503020102020204" pitchFamily="34" charset="0"/>
              <a:buAutoNum type="arabicPeriod"/>
            </a:pPr>
            <a:endParaRPr lang="en-US" altLang="id-ID" dirty="0">
              <a:latin typeface="+mj-lt"/>
            </a:endParaRPr>
          </a:p>
        </p:txBody>
      </p:sp>
      <p:sp>
        <p:nvSpPr>
          <p:cNvPr id="7170" name="Title 1">
            <a:extLst>
              <a:ext uri="{FF2B5EF4-FFF2-40B4-BE49-F238E27FC236}">
                <a16:creationId xmlns:a16="http://schemas.microsoft.com/office/drawing/2014/main" id="{9BA61EAD-1F0F-4C53-AAD0-CC9383A2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6857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MACAM BANGUNAN</a:t>
            </a:r>
          </a:p>
        </p:txBody>
      </p:sp>
      <p:sp>
        <p:nvSpPr>
          <p:cNvPr id="7172" name="TextBox 3">
            <a:extLst>
              <a:ext uri="{FF2B5EF4-FFF2-40B4-BE49-F238E27FC236}">
                <a16:creationId xmlns:a16="http://schemas.microsoft.com/office/drawing/2014/main" id="{A6C60B70-D2D1-42F3-8A21-933F7F23A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91000"/>
            <a:ext cx="1097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Franklin Gothic Book" panose="020B0503020102020204" pitchFamily="34" charset="0"/>
              <a:buAutoNum type="arabicPeriod"/>
            </a:pPr>
            <a:r>
              <a:rPr lang="en-US" altLang="id-ID" sz="2400" dirty="0">
                <a:latin typeface="+mj-lt"/>
              </a:rPr>
              <a:t>BENDUNG </a:t>
            </a:r>
          </a:p>
          <a:p>
            <a:pPr eaLnBrk="1" hangingPunct="1">
              <a:buFont typeface="Franklin Gothic Book" panose="020B0503020102020204" pitchFamily="34" charset="0"/>
              <a:buAutoNum type="arabicPeriod"/>
            </a:pPr>
            <a:r>
              <a:rPr lang="en-US" altLang="id-ID" sz="2400" dirty="0">
                <a:latin typeface="+mj-lt"/>
              </a:rPr>
              <a:t>IRIGASI</a:t>
            </a:r>
          </a:p>
          <a:p>
            <a:pPr eaLnBrk="1" hangingPunct="1">
              <a:buFont typeface="Franklin Gothic Book" panose="020B0503020102020204" pitchFamily="34" charset="0"/>
              <a:buAutoNum type="arabicPeriod"/>
            </a:pPr>
            <a:r>
              <a:rPr lang="en-US" altLang="id-ID" sz="2400" dirty="0">
                <a:latin typeface="+mj-lt"/>
              </a:rPr>
              <a:t>PELABUHAN</a:t>
            </a:r>
          </a:p>
        </p:txBody>
      </p:sp>
      <p:sp>
        <p:nvSpPr>
          <p:cNvPr id="7173" name="TextBox 4">
            <a:extLst>
              <a:ext uri="{FF2B5EF4-FFF2-40B4-BE49-F238E27FC236}">
                <a16:creationId xmlns:a16="http://schemas.microsoft.com/office/drawing/2014/main" id="{324E6764-9847-440F-8010-B996D4315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1"/>
            <a:ext cx="1097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 dirty="0">
                <a:latin typeface="+mj-lt"/>
              </a:rPr>
              <a:t>3.1  AIR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5334000" cy="4648200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id-ID" sz="2400" dirty="0">
                <a:latin typeface="+mj-lt"/>
              </a:rPr>
              <a:t>A. PRIVATE/ PEMUKIMAN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RUMAH TINGGAL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RUMAH SUSUN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KONDOMINIUM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VILLA DLL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id-ID" sz="2400" dirty="0">
                <a:latin typeface="+mj-lt"/>
              </a:rPr>
              <a:t>B. PUBLIK 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PENDIDIKAN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PERKANTORAN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GEDUNG PERTEMUAN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GEDUNG LAYANAN KESEHATAN</a:t>
            </a:r>
          </a:p>
          <a:p>
            <a:pPr lvl="2" eaLnBrk="1" hangingPunct="1"/>
            <a:r>
              <a:rPr lang="en-US" altLang="id-ID" sz="2400" dirty="0">
                <a:latin typeface="+mj-lt"/>
              </a:rPr>
              <a:t>GRDUNG PERTUNJUKAN DLL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1. GEDUNG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3CDF4F-4850-4CEE-98E1-49D18CBEE15E}"/>
              </a:ext>
            </a:extLst>
          </p:cNvPr>
          <p:cNvSpPr txBox="1">
            <a:spLocks/>
          </p:cNvSpPr>
          <p:nvPr/>
        </p:nvSpPr>
        <p:spPr>
          <a:xfrm>
            <a:off x="6248402" y="1671484"/>
            <a:ext cx="53340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1229" indent="5954" algn="l" defTabSz="685800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Segoe UI" panose="020B0502040204020203" pitchFamily="34" charset="0"/>
              <a:buChar char=" 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Segoe UI" panose="020B0502040204020203" pitchFamily="34" charset="0"/>
              <a:buChar char=" 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Segoe UI" panose="020B0502040204020203" pitchFamily="34" charset="0"/>
              <a:buChar char=" 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id-ID" sz="2400" dirty="0">
                <a:latin typeface="+mj-lt"/>
              </a:rPr>
              <a:t>C. INDUSTRI</a:t>
            </a:r>
          </a:p>
          <a:p>
            <a:pPr lvl="2"/>
            <a:r>
              <a:rPr lang="en-US" altLang="id-ID" sz="2400" dirty="0">
                <a:latin typeface="+mj-lt"/>
              </a:rPr>
              <a:t>PABRIK</a:t>
            </a:r>
          </a:p>
          <a:p>
            <a:pPr lvl="2"/>
            <a:r>
              <a:rPr lang="en-US" altLang="id-ID" sz="2400" dirty="0">
                <a:latin typeface="+mj-lt"/>
              </a:rPr>
              <a:t>PLTA/ PLTD/PLTU</a:t>
            </a:r>
          </a:p>
          <a:p>
            <a:pPr lvl="2"/>
            <a:r>
              <a:rPr lang="en-US" altLang="id-ID" sz="2400" dirty="0">
                <a:latin typeface="+mj-lt"/>
              </a:rPr>
              <a:t>PDAM</a:t>
            </a:r>
          </a:p>
          <a:p>
            <a:pPr lvl="2"/>
            <a:r>
              <a:rPr lang="en-US" altLang="id-ID" sz="2400" dirty="0">
                <a:latin typeface="+mj-lt"/>
              </a:rPr>
              <a:t>INSTALASI KHUSUS (IPAL, PLTN)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marL="457200" indent="-457200" eaLnBrk="1" hangingPunct="1">
              <a:buSzPct val="100000"/>
              <a:buFont typeface="Wingdings 2" panose="05020102010507070707" pitchFamily="18" charset="2"/>
              <a:buAutoNum type="alphaUcPeriod"/>
            </a:pPr>
            <a:r>
              <a:rPr lang="en-US" altLang="id-ID" sz="2400" dirty="0">
                <a:latin typeface="+mj-lt"/>
              </a:rPr>
              <a:t>JALAN (DARAT, REL, LAYANG)</a:t>
            </a:r>
          </a:p>
          <a:p>
            <a:pPr marL="457200" indent="-457200" eaLnBrk="1" hangingPunct="1">
              <a:buSzPct val="100000"/>
              <a:buFont typeface="Wingdings 2" panose="05020102010507070707" pitchFamily="18" charset="2"/>
              <a:buAutoNum type="alphaUcPeriod"/>
            </a:pPr>
            <a:r>
              <a:rPr lang="en-US" altLang="id-ID" sz="2400" dirty="0">
                <a:latin typeface="+mj-lt"/>
              </a:rPr>
              <a:t>JEMBATAN</a:t>
            </a:r>
          </a:p>
          <a:p>
            <a:pPr marL="457200" indent="-457200" eaLnBrk="1" hangingPunct="1">
              <a:buSzPct val="100000"/>
              <a:buFont typeface="Wingdings 2" panose="05020102010507070707" pitchFamily="18" charset="2"/>
              <a:buAutoNum type="alphaUcPeriod"/>
            </a:pPr>
            <a:r>
              <a:rPr lang="en-US" altLang="id-ID" sz="2400" dirty="0">
                <a:latin typeface="+mj-lt"/>
              </a:rPr>
              <a:t>PELABUHAN UDARA</a:t>
            </a:r>
          </a:p>
          <a:p>
            <a:pPr marL="457200" indent="-457200" eaLnBrk="1" hangingPunct="1">
              <a:buSzPct val="100000"/>
              <a:buFont typeface="Wingdings 2" panose="05020102010507070707" pitchFamily="18" charset="2"/>
              <a:buAutoNum type="alphaUcPeriod"/>
            </a:pPr>
            <a:r>
              <a:rPr lang="en-US" altLang="id-ID" sz="2400" dirty="0">
                <a:latin typeface="+mj-lt"/>
              </a:rPr>
              <a:t>TERMINAL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2. TRANSPORTASI</a:t>
            </a:r>
          </a:p>
        </p:txBody>
      </p:sp>
    </p:spTree>
    <p:extLst>
      <p:ext uri="{BB962C8B-B14F-4D97-AF65-F5344CB8AC3E}">
        <p14:creationId xmlns:p14="http://schemas.microsoft.com/office/powerpoint/2010/main" val="92829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STRUKTUR PADA BANGUNAN DAPAT DIARTIKAN SEBAGAI TULANG-TULANG RANGKA PADA BADAN MANUSIA.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DENGAN ADANYA RANGKA TERSEBUT, MAKA BADAN MANUSIA DAPAT TEGAK BERDIRI DAN BERFUNGSI MENJALANKAN PEKERJAAN DENGAN SEMPURNA.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PADA BANGUNAN, STRUKTUR MERUPAKAN KERANGKA SOSOK BANGUNAN KESELURUHAN YANG MEMUNGKINKAN BANGUNAN BERDIRI SEMPURNA.</a:t>
            </a:r>
            <a:br>
              <a:rPr lang="en-US" altLang="id-ID" sz="2400" dirty="0">
                <a:latin typeface="+mj-lt"/>
              </a:rPr>
            </a:br>
            <a:endParaRPr lang="en-US" altLang="id-ID" sz="2400" dirty="0">
              <a:latin typeface="+mj-lt"/>
            </a:endParaRP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PENGERTIAN STRUKTUR </a:t>
            </a:r>
          </a:p>
        </p:txBody>
      </p:sp>
    </p:spTree>
    <p:extLst>
      <p:ext uri="{BB962C8B-B14F-4D97-AF65-F5344CB8AC3E}">
        <p14:creationId xmlns:p14="http://schemas.microsoft.com/office/powerpoint/2010/main" val="13721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PADA DASARNYA, STRUKTUR BANGUNAN DAPAT DIKELOMPOKKAN KE DALAM DUA BAGIAN, YAITU:</a:t>
            </a:r>
          </a:p>
          <a:p>
            <a:pPr algn="just" eaLnBrk="1" hangingPunct="1">
              <a:buSzPct val="100000"/>
              <a:buNone/>
            </a:pPr>
            <a:endParaRPr lang="en-US" altLang="id-ID" sz="2400" dirty="0">
              <a:latin typeface="+mj-lt"/>
            </a:endParaRPr>
          </a:p>
          <a:p>
            <a:pPr marL="342900" indent="-342900" algn="just" eaLnBrk="1" hangingPunct="1">
              <a:buSzPct val="100000"/>
              <a:buFontTx/>
              <a:buChar char="-"/>
            </a:pPr>
            <a:r>
              <a:rPr lang="en-US" altLang="id-ID" sz="2400" dirty="0">
                <a:latin typeface="+mj-lt"/>
              </a:rPr>
              <a:t>STRUKTUR PEMIKUL BEBAN BANGUNAN, YANG TERDIRI ATAS PONDASI DENGAN SEGALA PERLENGKAPANNYA</a:t>
            </a:r>
          </a:p>
          <a:p>
            <a:pPr marL="342900" indent="-342900" algn="just" eaLnBrk="1" hangingPunct="1">
              <a:buSzPct val="100000"/>
              <a:buFontTx/>
              <a:buChar char="-"/>
            </a:pPr>
            <a:r>
              <a:rPr lang="en-US" altLang="id-ID" sz="2400" dirty="0">
                <a:latin typeface="+mj-lt"/>
              </a:rPr>
              <a:t>RANGKA BANGUNAN, YANG MELIPUTI PENYANGGA, LANTAI, ATAP, DAN BAGIAN-BAGIAN BANGUNAN LAINNYA</a:t>
            </a:r>
          </a:p>
          <a:p>
            <a:pPr algn="just" eaLnBrk="1" hangingPunct="1">
              <a:buSzPct val="100000"/>
              <a:buNone/>
            </a:pPr>
            <a:endParaRPr lang="en-US" altLang="id-ID" sz="2400" dirty="0">
              <a:latin typeface="+mj-lt"/>
            </a:endParaRP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PENGERTIAN STRUKTUR </a:t>
            </a:r>
          </a:p>
        </p:txBody>
      </p:sp>
    </p:spTree>
    <p:extLst>
      <p:ext uri="{BB962C8B-B14F-4D97-AF65-F5344CB8AC3E}">
        <p14:creationId xmlns:p14="http://schemas.microsoft.com/office/powerpoint/2010/main" val="426670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PERANCANGAN BANGUNAN BIASANYA DIMULAI DARI PERANCANGAN DENAH DAN DIIKUTI DENGAN TAMPAK, DAN POTONGANNYA. PERANCANGAN STRUKTUR BIASANYA BELAKANGAN, SETELAH DIKAITKAN DENGAN RANCANGAN POTONGAN BANGUNAN.</a:t>
            </a:r>
            <a:br>
              <a:rPr lang="en-US" altLang="id-ID" sz="2400" dirty="0">
                <a:latin typeface="+mj-lt"/>
              </a:rPr>
            </a:br>
            <a:r>
              <a:rPr lang="en-US" altLang="id-ID" sz="2400" dirty="0">
                <a:latin typeface="+mj-lt"/>
              </a:rPr>
              <a:t>TETAPI HAL TERSEBUT TIDAK SELALU BERLAKU DEMIKIAN.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ADA KALANYA PERANCANGAN STRUKTUR BAGUNAN TERSEBUT DILAKUKAN SECARA SIMULTAN, BERSAMAAN TAHAP PEMIKIRANNYA DENGAN TAHAP PEMIKIRAN DENAH, TAMPAK, DAN POTONGAN BANGUNAN.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MENGENAI CARA MANA YANG PALING TEPAT, SANGAT TERGANTUNG DARI MASING-MASING PERENCANA; BIASANYA TERGANTUNG PULA PADA JENIS BANGUNAN YANG HARUS DIRANCANG.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TERLEPAS DARI LANGKAH MANAPUN YANG AKAN KITA LAKUKAN LEBIH DAHULU, SEBAIKNYA ANTARA STRUKTUR DAN DENAH-TAMPAK-POTONGAN DPAT DICIPTAKAN ADANYA KETERPADUAN YANG MATANG, SEHINGGA HASIL AKHIR RANCANGAN YANG KITA DAPATKAN BENAR-BENAR MERUPAKAN RANCANGAN YANG DAPAT DIPERTANGGUNGJAWABKAN BAIK DARI SEGI PERANCANGAN MAUPUN STRUKTURNYA.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PENGERTIAN STRUKTUR </a:t>
            </a:r>
          </a:p>
        </p:txBody>
      </p:sp>
    </p:spTree>
    <p:extLst>
      <p:ext uri="{BB962C8B-B14F-4D97-AF65-F5344CB8AC3E}">
        <p14:creationId xmlns:p14="http://schemas.microsoft.com/office/powerpoint/2010/main" val="84359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PENGERTIAN STRUKTUR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26C95EA-08CF-4763-B9A6-1EC2D7B583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63920" y="1676400"/>
            <a:ext cx="5664160" cy="440849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459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E4894F0-19C7-4FD9-8C59-0B75BB42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648200"/>
          </a:xfrm>
        </p:spPr>
        <p:txBody>
          <a:bodyPr>
            <a:normAutofit/>
          </a:bodyPr>
          <a:lstStyle/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STRUKTUR BAGI BANGUNAN MERUPAKAN SARANA UNTUK MENYALURKAN BEBAN DAN AKIBAT PENGGUNAAN DAN ATAU KEHADIRAN BANGUNAN KE DALAM TANAH.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STUDI TENTANG STRUKTUR MENYANGKUT PEMAHAMAN PRINSIP-PRINSIP DASAR YANG MENUNJUKKAN DAN MENANDAI PERILAKU OBJEK-OBJEK FISIK YANG DIPENGARUHI OLEH GAYA. </a:t>
            </a:r>
          </a:p>
          <a:p>
            <a:pPr algn="just" eaLnBrk="1" hangingPunct="1">
              <a:buSzPct val="100000"/>
              <a:buNone/>
            </a:pPr>
            <a:r>
              <a:rPr lang="en-US" altLang="id-ID" sz="2400" dirty="0">
                <a:latin typeface="+mj-lt"/>
              </a:rPr>
              <a:t>STUDI TENTANG STRUKTUR DALAM HUBUNGANNYA DENGAN BANGUNAN JUGA MENYANGKUT PENANGANAN POKOK PERSOALAN YANG LEBIH JAUH TENTANG RUANG DAN UKURAN. KATA-KATA UKURAN, SKALA, BENTUK, PROPORSI, DAN MORFOLOGI SEMUANYA MERUPAKAN ISTILAH YANG BIASA DITEMUKAN DALAM PERANCANGAN STRUKTUR.</a:t>
            </a: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85A7BA68-9FE8-4B78-AC0C-DC9939D2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id-ID" sz="2800" dirty="0"/>
              <a:t>ANATOMI STRUKTUR</a:t>
            </a:r>
          </a:p>
        </p:txBody>
      </p:sp>
    </p:spTree>
    <p:extLst>
      <p:ext uri="{BB962C8B-B14F-4D97-AF65-F5344CB8AC3E}">
        <p14:creationId xmlns:p14="http://schemas.microsoft.com/office/powerpoint/2010/main" val="16414530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-Me" id="{43BD84D8-3ACB-4A40-8073-8E98E7511C2A}" vid="{F373EC04-18C6-4D42-BDFC-F2A07AFBEC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Theme-Me</Template>
  <TotalTime>236</TotalTime>
  <Words>591</Words>
  <Application>Microsoft Office PowerPoint</Application>
  <PresentationFormat>Widescreen</PresentationFormat>
  <Paragraphs>85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Segoe UI</vt:lpstr>
      <vt:lpstr>Segoe UI Light</vt:lpstr>
      <vt:lpstr>Wingdings</vt:lpstr>
      <vt:lpstr>Wingdings 2</vt:lpstr>
      <vt:lpstr>Theme-Me</vt:lpstr>
      <vt:lpstr>Perancangan Bangunan Gedung</vt:lpstr>
      <vt:lpstr>MACAM BANGUNAN</vt:lpstr>
      <vt:lpstr>1. GEDUNG</vt:lpstr>
      <vt:lpstr>2. TRANSPORTASI</vt:lpstr>
      <vt:lpstr>PENGERTIAN STRUKTUR </vt:lpstr>
      <vt:lpstr>PENGERTIAN STRUKTUR </vt:lpstr>
      <vt:lpstr>PENGERTIAN STRUKTUR </vt:lpstr>
      <vt:lpstr>PENGERTIAN STRUKTUR </vt:lpstr>
      <vt:lpstr>ANATOMI STRUKTUR</vt:lpstr>
      <vt:lpstr>KOMPOSISI STRUKTUR</vt:lpstr>
      <vt:lpstr>TEKNOLOGI SISTEM STRUKTUR DAN PENDEKATAN KONSTRUKSIONAL</vt:lpstr>
      <vt:lpstr>A. KONSTRUKSI KAYU</vt:lpstr>
      <vt:lpstr>B. KONSTRUKSI BETON BERTULANG</vt:lpstr>
      <vt:lpstr>C. KONSTRUKSI BAJA</vt:lpstr>
      <vt:lpstr>C. KONSTRUKSI BAJA</vt:lpstr>
      <vt:lpstr>TERIMA KASIH</vt:lpstr>
    </vt:vector>
  </TitlesOfParts>
  <Company>UNSOED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BANGUNAN GEDUNG</dc:title>
  <dc:creator>Bagyo M_Unsoed</dc:creator>
  <cp:lastModifiedBy>Aswery</cp:lastModifiedBy>
  <cp:revision>16</cp:revision>
  <dcterms:created xsi:type="dcterms:W3CDTF">2008-03-12T04:19:18Z</dcterms:created>
  <dcterms:modified xsi:type="dcterms:W3CDTF">2020-12-18T01:09:19Z</dcterms:modified>
</cp:coreProperties>
</file>