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83" r:id="rId3"/>
    <p:sldId id="284" r:id="rId4"/>
    <p:sldId id="291" r:id="rId5"/>
    <p:sldId id="292" r:id="rId6"/>
    <p:sldId id="285" r:id="rId7"/>
    <p:sldId id="293" r:id="rId8"/>
    <p:sldId id="294" r:id="rId9"/>
    <p:sldId id="286" r:id="rId10"/>
    <p:sldId id="295" r:id="rId11"/>
    <p:sldId id="296" r:id="rId12"/>
    <p:sldId id="28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598" autoAdjust="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C3FCC2-4E7A-4671-AA79-177CB194E449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01C38D-F26D-4167-83EF-8774BC62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50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545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3238323-0ADF-4328-9564-AEB5DFD80DB6}"/>
              </a:ext>
            </a:extLst>
          </p:cNvPr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776FAE-C8F8-44A1-8BC7-9EB9483714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33500"/>
            <a:ext cx="9144000" cy="1790700"/>
          </a:xfrm>
        </p:spPr>
        <p:txBody>
          <a:bodyPr vert="horz" lIns="91440" tIns="0" rIns="91440" bIns="0" rtlCol="0" anchor="t" anchorCtr="0">
            <a:noAutofit/>
          </a:bodyPr>
          <a:lstStyle>
            <a:lvl1pPr>
              <a:lnSpc>
                <a:spcPct val="100000"/>
              </a:lnSpc>
              <a:defRPr lang="en-US" sz="480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7900C6-1C2C-4612-8672-356C6DDFDC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28009"/>
            <a:ext cx="9144000" cy="1287675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lang="en-US" sz="2400" dirty="0">
                <a:solidFill>
                  <a:schemeClr val="bg1"/>
                </a:solidFill>
                <a:latin typeface="+mj-lt"/>
              </a:defRPr>
            </a:lvl1pPr>
          </a:lstStyle>
          <a:p>
            <a:pPr marL="228600" lvl="0" indent="-228600">
              <a:lnSpc>
                <a:spcPct val="150000"/>
              </a:lnSpc>
              <a:spcAft>
                <a:spcPts val="1200"/>
              </a:spcAft>
            </a:pPr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274E620-B44E-41FF-8FA1-D955BD69C0B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8" r="13926" b="71478"/>
          <a:stretch/>
        </p:blipFill>
        <p:spPr>
          <a:xfrm>
            <a:off x="342899" y="4546601"/>
            <a:ext cx="11715751" cy="202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146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45A2570-7517-4576-B836-E4E6D3E74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9B673-4507-4B72-871E-001890787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33" y="1604211"/>
            <a:ext cx="10983131" cy="4572752"/>
          </a:xfrm>
        </p:spPr>
        <p:txBody>
          <a:bodyPr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FB8AB91F-D739-4DD5-859B-B16B125BE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10340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45A2570-7517-4576-B836-E4E6D3E74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9B673-4507-4B72-871E-001890787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33" y="1604211"/>
            <a:ext cx="10983131" cy="4572752"/>
          </a:xfrm>
        </p:spPr>
        <p:txBody>
          <a:bodyPr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E770BB0-A521-41C6-A0AE-BEE679D2A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0465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F89203F-46EF-44A2-956A-7FF6AF93BE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1D47175-944E-463B-ABBB-06669A473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862" y="1507068"/>
            <a:ext cx="3192379" cy="4669896"/>
          </a:xfrm>
        </p:spPr>
        <p:txBody>
          <a:bodyPr anchor="ctr"/>
          <a:lstStyle>
            <a:lvl1pPr marL="0" indent="0" algn="l">
              <a:lnSpc>
                <a:spcPct val="150000"/>
              </a:lnSpc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 algn="l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40725B0-0DB7-41CE-9C4C-39E8D0F6325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395537" y="1507068"/>
            <a:ext cx="7143905" cy="4669896"/>
          </a:xfrm>
        </p:spPr>
        <p:txBody>
          <a:bodyPr anchor="ctr"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F9E63483-559C-4A6F-B04F-D6C56A3CC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49444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828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0017C897-2775-4930-B0BE-BEB724532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48158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D258610D-0376-4D1E-8ED8-29382288BB0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1783"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21C16CD2-606C-441E-BBA3-51767980C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3501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6675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D5FD28E-AEC9-43B8-86F4-9CD3C41D49D7}"/>
              </a:ext>
            </a:extLst>
          </p:cNvPr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AFE014-E3CD-4B9A-A705-F1CADD8F4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ADE5F7-8A52-43AD-8F30-F13CF54506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DC85AE-A002-4BA3-8D90-3960ED0FF8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4E560-77BF-4D1A-B6E7-CD55CE12B1B8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103AA5-C732-4ECB-88D6-DAA20E2C1C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280433-CBB5-49C5-B032-5A800E5D0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9379A-16E2-4C4A-96D0-A52C442257E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32A06DA-7FF5-4DDE-94D0-63A83DB241E8}"/>
              </a:ext>
            </a:extLst>
          </p:cNvPr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8514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3" r:id="rId3"/>
    <p:sldLayoutId id="2147483652" r:id="rId4"/>
    <p:sldLayoutId id="2147483660" r:id="rId5"/>
    <p:sldLayoutId id="2147483662" r:id="rId6"/>
    <p:sldLayoutId id="2147483661" r:id="rId7"/>
    <p:sldLayoutId id="2147483655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2800" kern="1200">
          <a:solidFill>
            <a:schemeClr val="bg2">
              <a:lumMod val="2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F8D61-9318-4DC8-A868-2B1BFDD2B2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Perancangan</a:t>
            </a:r>
            <a:r>
              <a:rPr lang="en-US" dirty="0"/>
              <a:t> </a:t>
            </a:r>
            <a:r>
              <a:rPr lang="en-US" dirty="0" err="1"/>
              <a:t>Bangunan</a:t>
            </a:r>
            <a:r>
              <a:rPr lang="en-US" dirty="0"/>
              <a:t> Gedung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322DE6-C2BE-4B53-BC28-C43EBD0052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Pembebanan</a:t>
            </a:r>
            <a:r>
              <a:rPr lang="en-US" dirty="0"/>
              <a:t> pada </a:t>
            </a:r>
            <a:r>
              <a:rPr lang="en-US" dirty="0" err="1"/>
              <a:t>Bangunan</a:t>
            </a:r>
            <a:r>
              <a:rPr lang="en-US" dirty="0"/>
              <a:t> Gedung</a:t>
            </a:r>
          </a:p>
          <a:p>
            <a:r>
              <a:rPr lang="en-US"/>
              <a:t>Slide 04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66FA85D-3B0A-4E0C-B8AC-042993910A93}"/>
              </a:ext>
            </a:extLst>
          </p:cNvPr>
          <p:cNvSpPr txBox="1">
            <a:spLocks/>
          </p:cNvSpPr>
          <p:nvPr/>
        </p:nvSpPr>
        <p:spPr>
          <a:xfrm>
            <a:off x="8077762" y="5255593"/>
            <a:ext cx="2447364" cy="49523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kern="1200">
                <a:solidFill>
                  <a:srgbClr val="408E93"/>
                </a:solidFill>
                <a:latin typeface="Agency FB" panose="020B0503020202020204" pitchFamily="34" charset="0"/>
                <a:ea typeface="+mj-ea"/>
                <a:cs typeface="Segoe UI Light" panose="020B0502040204020203" pitchFamily="34" charset="0"/>
              </a:defRPr>
            </a:lvl1pPr>
          </a:lstStyle>
          <a:p>
            <a:pPr>
              <a:spcBef>
                <a:spcPts val="1000"/>
              </a:spcBef>
            </a:pPr>
            <a:r>
              <a:rPr lang="en-US" sz="1800" dirty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Universitas Bina </a:t>
            </a:r>
            <a:r>
              <a:rPr lang="en-US" sz="1800" dirty="0" err="1">
                <a:solidFill>
                  <a:schemeClr val="bg1"/>
                </a:solidFill>
                <a:latin typeface="+mj-lt"/>
                <a:ea typeface="+mn-ea"/>
                <a:cs typeface="+mn-cs"/>
              </a:rPr>
              <a:t>Darma</a:t>
            </a:r>
            <a:endParaRPr lang="en-US" sz="1800" dirty="0">
              <a:solidFill>
                <a:schemeClr val="bg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0FE0F52F-ADF1-4011-A51B-92383D0AB7F8}"/>
              </a:ext>
            </a:extLst>
          </p:cNvPr>
          <p:cNvSpPr txBox="1">
            <a:spLocks/>
          </p:cNvSpPr>
          <p:nvPr/>
        </p:nvSpPr>
        <p:spPr>
          <a:xfrm>
            <a:off x="8077762" y="5524500"/>
            <a:ext cx="3760738" cy="102056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kern="1200">
                <a:solidFill>
                  <a:schemeClr val="bg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Civil Engineering</a:t>
            </a:r>
          </a:p>
        </p:txBody>
      </p:sp>
    </p:spTree>
    <p:extLst>
      <p:ext uri="{BB962C8B-B14F-4D97-AF65-F5344CB8AC3E}">
        <p14:creationId xmlns:p14="http://schemas.microsoft.com/office/powerpoint/2010/main" val="2997580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3F581AA-A50F-4F0C-82E0-C605F8878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SzPct val="100000"/>
              <a:buNone/>
            </a:pPr>
            <a:r>
              <a:rPr lang="en-US" sz="2400" dirty="0" err="1"/>
              <a:t>Kuat</a:t>
            </a:r>
            <a:r>
              <a:rPr lang="en-US" sz="2400" dirty="0"/>
              <a:t> </a:t>
            </a:r>
            <a:r>
              <a:rPr lang="en-US" sz="2400" dirty="0" err="1"/>
              <a:t>terfaktor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dipenuhi</a:t>
            </a:r>
            <a:r>
              <a:rPr lang="en-US" sz="2400" dirty="0"/>
              <a:t> </a:t>
            </a:r>
            <a:r>
              <a:rPr lang="en-US" sz="2400" dirty="0" err="1"/>
              <a:t>persyaratan</a:t>
            </a:r>
            <a:r>
              <a:rPr lang="en-US" sz="2400" dirty="0"/>
              <a:t> </a:t>
            </a:r>
            <a:r>
              <a:rPr lang="en-US" sz="2400" dirty="0" err="1"/>
              <a:t>keadaan</a:t>
            </a:r>
            <a:r>
              <a:rPr lang="en-US" sz="2400" dirty="0"/>
              <a:t> </a:t>
            </a:r>
            <a:r>
              <a:rPr lang="en-US" sz="2400" dirty="0" err="1"/>
              <a:t>batas</a:t>
            </a:r>
            <a:r>
              <a:rPr lang="en-US" sz="2400" dirty="0"/>
              <a:t> </a:t>
            </a:r>
            <a:r>
              <a:rPr lang="en-US" sz="2400" dirty="0" err="1"/>
              <a:t>ultimit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</a:t>
            </a:r>
          </a:p>
          <a:p>
            <a:pPr algn="just">
              <a:buSzPct val="100000"/>
              <a:buNone/>
            </a:pPr>
            <a:endParaRPr lang="en-US" sz="2400" dirty="0"/>
          </a:p>
          <a:p>
            <a:pPr algn="just">
              <a:buSzPct val="100000"/>
              <a:buNone/>
            </a:pPr>
            <a:endParaRPr lang="en-US" sz="2400" dirty="0"/>
          </a:p>
          <a:p>
            <a:pPr algn="just">
              <a:buSzPct val="100000"/>
              <a:buNone/>
            </a:pPr>
            <a:endParaRPr lang="en-US" sz="2400" dirty="0"/>
          </a:p>
          <a:p>
            <a:pPr algn="just">
              <a:buSzPct val="100000"/>
              <a:buNone/>
            </a:pPr>
            <a:r>
              <a:rPr lang="en-US" sz="2400" dirty="0"/>
              <a:t>Dimana </a:t>
            </a:r>
            <a:r>
              <a:rPr lang="en-US" sz="2400" dirty="0" err="1"/>
              <a:t>Faktor-faktor</a:t>
            </a:r>
            <a:r>
              <a:rPr lang="en-US" sz="2400" dirty="0"/>
              <a:t> </a:t>
            </a:r>
            <a:r>
              <a:rPr lang="en-US" sz="2400" dirty="0" err="1"/>
              <a:t>beban</a:t>
            </a:r>
            <a:r>
              <a:rPr lang="en-US" sz="2400" dirty="0"/>
              <a:t> yang </a:t>
            </a:r>
            <a:r>
              <a:rPr lang="en-US" sz="2400" dirty="0" err="1"/>
              <a:t>bekerja</a:t>
            </a:r>
            <a:r>
              <a:rPr lang="en-US" sz="2400" dirty="0"/>
              <a:t> </a:t>
            </a:r>
            <a:r>
              <a:rPr lang="en-US" sz="2400" dirty="0" err="1"/>
              <a:t>nilainya</a:t>
            </a:r>
            <a:r>
              <a:rPr lang="en-US" sz="2400" dirty="0"/>
              <a:t> </a:t>
            </a:r>
            <a:r>
              <a:rPr lang="en-US" sz="2400" dirty="0" err="1"/>
              <a:t>ditetapkan</a:t>
            </a:r>
            <a:r>
              <a:rPr lang="en-US" sz="2400" dirty="0"/>
              <a:t> </a:t>
            </a:r>
            <a:r>
              <a:rPr lang="en-US" sz="2400" dirty="0" err="1"/>
              <a:t>menurut</a:t>
            </a:r>
            <a:r>
              <a:rPr lang="en-US" sz="2400" dirty="0"/>
              <a:t> </a:t>
            </a:r>
            <a:r>
              <a:rPr lang="en-US" sz="2400" dirty="0" err="1"/>
              <a:t>standar</a:t>
            </a:r>
            <a:r>
              <a:rPr lang="en-US" sz="2400" dirty="0"/>
              <a:t> yang </a:t>
            </a:r>
            <a:r>
              <a:rPr lang="en-US" sz="2400" dirty="0" err="1"/>
              <a:t>berlaku</a:t>
            </a:r>
            <a:r>
              <a:rPr lang="en-US" sz="2400" dirty="0"/>
              <a:t>.</a:t>
            </a:r>
          </a:p>
          <a:p>
            <a:pPr algn="just">
              <a:buSzPct val="100000"/>
              <a:buNone/>
            </a:pPr>
            <a:endParaRPr lang="en-US" sz="2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0B65816-6BCF-47F6-8F64-CF77518C8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/>
              <a:t>BATAS ULTIMIT KUAT TERFAKTOR</a:t>
            </a:r>
            <a:endParaRPr lang="en-US" b="1" dirty="0"/>
          </a:p>
        </p:txBody>
      </p:sp>
      <p:pic>
        <p:nvPicPr>
          <p:cNvPr id="11" name="Picture 1">
            <a:extLst>
              <a:ext uri="{FF2B5EF4-FFF2-40B4-BE49-F238E27FC236}">
                <a16:creationId xmlns:a16="http://schemas.microsoft.com/office/drawing/2014/main" id="{076C6723-DF36-45C5-B2FF-CCEC46466D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5527" y="2919924"/>
            <a:ext cx="1268110" cy="4785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022785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3F581AA-A50F-4F0C-82E0-C605F8878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 algn="just">
              <a:buSzPct val="100000"/>
              <a:buFontTx/>
              <a:buChar char="-"/>
            </a:pPr>
            <a:r>
              <a:rPr lang="pl-PL" sz="2400" dirty="0"/>
              <a:t>U = 1,4 D</a:t>
            </a:r>
            <a:endParaRPr lang="en-US" sz="2400" dirty="0"/>
          </a:p>
          <a:p>
            <a:pPr marL="342900" indent="-342900" algn="just">
              <a:buSzPct val="100000"/>
              <a:buFontTx/>
              <a:buChar char="-"/>
            </a:pPr>
            <a:r>
              <a:rPr lang="pl-PL" sz="2400" dirty="0"/>
              <a:t>U = 1,2 D + 1,6 L</a:t>
            </a:r>
            <a:endParaRPr lang="en-US" sz="2400" dirty="0"/>
          </a:p>
          <a:p>
            <a:pPr marL="342900" indent="-342900" algn="just">
              <a:buSzPct val="100000"/>
              <a:buFontTx/>
              <a:buChar char="-"/>
            </a:pPr>
            <a:r>
              <a:rPr lang="pl-PL" sz="2400" dirty="0"/>
              <a:t>U = 0,9 D + 1,0 E</a:t>
            </a:r>
            <a:endParaRPr lang="en-US" sz="2400" dirty="0"/>
          </a:p>
          <a:p>
            <a:pPr marL="342900" indent="-342900" algn="just">
              <a:buSzPct val="100000"/>
              <a:buFontTx/>
              <a:buChar char="-"/>
            </a:pPr>
            <a:r>
              <a:rPr lang="pl-PL" sz="2400" dirty="0"/>
              <a:t>U = 1,2 D + 1,0 L + 1,0 E</a:t>
            </a:r>
            <a:endParaRPr lang="en-US" sz="2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0B65816-6BCF-47F6-8F64-CF77518C8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/>
              <a:t>KOMBINASI PEMBEBANAN (SNI 03-2847-2002)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840313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/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TERIMA KASIH</a:t>
            </a:r>
          </a:p>
        </p:txBody>
      </p:sp>
      <p:sp>
        <p:nvSpPr>
          <p:cNvPr id="5" name="Tell Me Text" descr="Select the Tell Me button and type what you want to know.&#10;"/>
          <p:cNvSpPr>
            <a:spLocks noGrp="1"/>
          </p:cNvSpPr>
          <p:nvPr>
            <p:ph sz="half" idx="4294967295"/>
          </p:nvPr>
        </p:nvSpPr>
        <p:spPr>
          <a:xfrm>
            <a:off x="521208" y="2679617"/>
            <a:ext cx="7766738" cy="544904"/>
          </a:xfrm>
        </p:spPr>
        <p:txBody>
          <a:bodyPr>
            <a:noAutofit/>
          </a:bodyPr>
          <a:lstStyle/>
          <a:p>
            <a:pPr marL="0" indent="0">
              <a:lnSpc>
                <a:spcPts val="3600"/>
              </a:lnSpc>
              <a:spcAft>
                <a:spcPts val="0"/>
              </a:spcAft>
              <a:buNone/>
            </a:pPr>
            <a:r>
              <a:rPr 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WASSALAMMUALAIKUM WR WB</a:t>
            </a:r>
          </a:p>
        </p:txBody>
      </p:sp>
    </p:spTree>
    <p:extLst>
      <p:ext uri="{BB962C8B-B14F-4D97-AF65-F5344CB8AC3E}">
        <p14:creationId xmlns:p14="http://schemas.microsoft.com/office/powerpoint/2010/main" val="8930258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3F581AA-A50F-4F0C-82E0-C605F8878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buSzPct val="100000"/>
              <a:buAutoNum type="arabicPeriod"/>
            </a:pPr>
            <a:r>
              <a:rPr lang="en-US" sz="2400" b="1" dirty="0"/>
              <a:t>Beban </a:t>
            </a:r>
            <a:r>
              <a:rPr lang="en-US" sz="2400" b="1" dirty="0" err="1"/>
              <a:t>mati</a:t>
            </a:r>
            <a:r>
              <a:rPr lang="en-US" sz="2400" b="1" dirty="0"/>
              <a:t> : </a:t>
            </a:r>
            <a:r>
              <a:rPr lang="en-US" sz="2400" dirty="0" err="1"/>
              <a:t>beban</a:t>
            </a:r>
            <a:r>
              <a:rPr lang="en-US" sz="2400" dirty="0"/>
              <a:t> </a:t>
            </a:r>
            <a:r>
              <a:rPr lang="en-US" sz="2400" dirty="0" err="1"/>
              <a:t>sendiri</a:t>
            </a:r>
            <a:r>
              <a:rPr lang="en-US" sz="2400" dirty="0"/>
              <a:t> </a:t>
            </a:r>
            <a:r>
              <a:rPr lang="en-US" sz="2400" dirty="0" err="1"/>
              <a:t>struktur</a:t>
            </a:r>
            <a:r>
              <a:rPr lang="en-US" sz="2400" dirty="0"/>
              <a:t> yang </a:t>
            </a:r>
            <a:r>
              <a:rPr lang="en-US" sz="2400" dirty="0" err="1"/>
              <a:t>bersifat</a:t>
            </a:r>
            <a:r>
              <a:rPr lang="en-US" sz="2400" dirty="0"/>
              <a:t> </a:t>
            </a:r>
            <a:r>
              <a:rPr lang="en-US" sz="2400" dirty="0" err="1"/>
              <a:t>tetap</a:t>
            </a:r>
            <a:r>
              <a:rPr lang="en-US" sz="2400" dirty="0"/>
              <a:t> dan </a:t>
            </a:r>
            <a:r>
              <a:rPr lang="en-US" sz="2400" dirty="0" err="1"/>
              <a:t>bagian</a:t>
            </a:r>
            <a:r>
              <a:rPr lang="en-US" sz="2400" dirty="0"/>
              <a:t> lain yang </a:t>
            </a:r>
            <a:r>
              <a:rPr lang="en-US" sz="2400" dirty="0" err="1"/>
              <a:t>tak</a:t>
            </a:r>
            <a:r>
              <a:rPr lang="en-US" sz="2400" dirty="0"/>
              <a:t> </a:t>
            </a:r>
            <a:r>
              <a:rPr lang="en-US" sz="2400" dirty="0" err="1"/>
              <a:t>terpisahkan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gedung</a:t>
            </a:r>
            <a:r>
              <a:rPr lang="en-US" sz="2400" dirty="0"/>
              <a:t>.</a:t>
            </a:r>
          </a:p>
          <a:p>
            <a:pPr marL="457200" indent="-457200" algn="just">
              <a:buSzPct val="100000"/>
              <a:buAutoNum type="arabicPeriod"/>
            </a:pPr>
            <a:r>
              <a:rPr lang="en-US" sz="2400" b="1" dirty="0"/>
              <a:t>Beban </a:t>
            </a:r>
            <a:r>
              <a:rPr lang="en-US" sz="2400" b="1" dirty="0" err="1"/>
              <a:t>hidup</a:t>
            </a:r>
            <a:r>
              <a:rPr lang="en-US" sz="2400" b="1" dirty="0"/>
              <a:t> :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beban</a:t>
            </a:r>
            <a:r>
              <a:rPr lang="en-US" sz="2400" dirty="0"/>
              <a:t> yang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akibat</a:t>
            </a:r>
            <a:r>
              <a:rPr lang="en-US" sz="2400" dirty="0"/>
              <a:t> </a:t>
            </a:r>
            <a:r>
              <a:rPr lang="en-US" sz="2400" dirty="0" err="1"/>
              <a:t>penghunian</a:t>
            </a:r>
            <a:r>
              <a:rPr lang="en-US" sz="2400" dirty="0"/>
              <a:t>, </a:t>
            </a:r>
            <a:r>
              <a:rPr lang="en-US" sz="2400" dirty="0" err="1"/>
              <a:t>termasuk</a:t>
            </a:r>
            <a:r>
              <a:rPr lang="en-US" sz="2400" dirty="0"/>
              <a:t> </a:t>
            </a:r>
            <a:r>
              <a:rPr lang="en-US" sz="2400" dirty="0" err="1"/>
              <a:t>beban</a:t>
            </a:r>
            <a:r>
              <a:rPr lang="en-US" sz="2400" dirty="0"/>
              <a:t> 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permanen</a:t>
            </a:r>
            <a:r>
              <a:rPr lang="en-US" sz="2400" dirty="0"/>
              <a:t>.</a:t>
            </a:r>
          </a:p>
          <a:p>
            <a:pPr marL="457200" indent="-457200" algn="just">
              <a:buSzPct val="100000"/>
              <a:buAutoNum type="arabicPeriod"/>
            </a:pPr>
            <a:r>
              <a:rPr lang="en-US" sz="2400" b="1" dirty="0"/>
              <a:t>Beban </a:t>
            </a:r>
            <a:r>
              <a:rPr lang="en-US" sz="2400" b="1" dirty="0" err="1"/>
              <a:t>gempa</a:t>
            </a:r>
            <a:r>
              <a:rPr lang="en-US" sz="2400" b="1" dirty="0"/>
              <a:t> : </a:t>
            </a:r>
            <a:r>
              <a:rPr lang="en-US" sz="2400" dirty="0" err="1"/>
              <a:t>mencakup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beban</a:t>
            </a:r>
            <a:r>
              <a:rPr lang="en-US" sz="2400" dirty="0"/>
              <a:t> statis </a:t>
            </a:r>
            <a:r>
              <a:rPr lang="en-US" sz="2400" dirty="0" err="1"/>
              <a:t>ekivalen</a:t>
            </a:r>
            <a:r>
              <a:rPr lang="en-US" sz="2400" dirty="0"/>
              <a:t> yang </a:t>
            </a:r>
            <a:r>
              <a:rPr lang="en-US" sz="2400" dirty="0" err="1"/>
              <a:t>bekerja</a:t>
            </a:r>
            <a:r>
              <a:rPr lang="en-US" sz="2400" dirty="0"/>
              <a:t> pada </a:t>
            </a:r>
            <a:r>
              <a:rPr lang="en-US" sz="2400" dirty="0" err="1"/>
              <a:t>gedung</a:t>
            </a:r>
            <a:r>
              <a:rPr lang="en-US" sz="2400" dirty="0"/>
              <a:t> yang </a:t>
            </a:r>
            <a:r>
              <a:rPr lang="en-US" sz="2400" dirty="0" err="1"/>
              <a:t>menirukan</a:t>
            </a:r>
            <a:r>
              <a:rPr lang="en-US" sz="2400" dirty="0"/>
              <a:t> </a:t>
            </a:r>
            <a:r>
              <a:rPr lang="en-US" sz="2400" dirty="0" err="1"/>
              <a:t>pengaruh</a:t>
            </a:r>
            <a:r>
              <a:rPr lang="en-US" sz="2400" dirty="0"/>
              <a:t> </a:t>
            </a:r>
            <a:r>
              <a:rPr lang="en-US" sz="2400" dirty="0" err="1"/>
              <a:t>gerakan</a:t>
            </a:r>
            <a:r>
              <a:rPr lang="en-US" sz="2400" dirty="0"/>
              <a:t> </a:t>
            </a:r>
            <a:r>
              <a:rPr lang="en-US" sz="2400" dirty="0" err="1"/>
              <a:t>tanah</a:t>
            </a:r>
            <a:r>
              <a:rPr lang="en-US" sz="2400" dirty="0"/>
              <a:t> </a:t>
            </a:r>
            <a:r>
              <a:rPr lang="en-US" sz="2400" dirty="0" err="1"/>
              <a:t>akibat</a:t>
            </a:r>
            <a:r>
              <a:rPr lang="en-US" sz="2400" dirty="0"/>
              <a:t> </a:t>
            </a:r>
            <a:r>
              <a:rPr lang="en-US" sz="2400" dirty="0" err="1"/>
              <a:t>gempa</a:t>
            </a:r>
            <a:r>
              <a:rPr lang="en-US" sz="2400" dirty="0"/>
              <a:t>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0B65816-6BCF-47F6-8F64-CF77518C8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PEMBEBANAN STRUKTUR &amp; WAKTU GETAR ALAMI FUNDAMENTAL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54927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3F581AA-A50F-4F0C-82E0-C605F8878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SzPct val="100000"/>
              <a:buNone/>
            </a:pPr>
            <a:r>
              <a:rPr lang="en-US" sz="2400" dirty="0"/>
              <a:t>Beban </a:t>
            </a:r>
            <a:r>
              <a:rPr lang="en-US" sz="2400" dirty="0" err="1"/>
              <a:t>geser</a:t>
            </a:r>
            <a:r>
              <a:rPr lang="en-US" sz="2400" dirty="0"/>
              <a:t> nominal statis </a:t>
            </a:r>
            <a:r>
              <a:rPr lang="en-US" sz="2400" dirty="0" err="1"/>
              <a:t>ekivalen</a:t>
            </a:r>
            <a:r>
              <a:rPr lang="en-US" sz="2400" dirty="0"/>
              <a:t> yang </a:t>
            </a:r>
            <a:r>
              <a:rPr lang="en-US" sz="2400" dirty="0" err="1"/>
              <a:t>terjadi</a:t>
            </a:r>
            <a:r>
              <a:rPr lang="en-US" sz="2400" dirty="0"/>
              <a:t> di </a:t>
            </a:r>
            <a:r>
              <a:rPr lang="en-US" sz="2400" dirty="0" err="1"/>
              <a:t>tekanan</a:t>
            </a:r>
            <a:r>
              <a:rPr lang="en-US" sz="2400" dirty="0"/>
              <a:t> </a:t>
            </a:r>
            <a:r>
              <a:rPr lang="en-US" sz="2400" dirty="0" err="1"/>
              <a:t>dasar</a:t>
            </a:r>
            <a:r>
              <a:rPr lang="en-US" sz="2400" dirty="0"/>
              <a:t> </a:t>
            </a:r>
            <a:r>
              <a:rPr lang="en-US" sz="2400" dirty="0" err="1"/>
              <a:t>tanah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dihitung</a:t>
            </a:r>
            <a:r>
              <a:rPr lang="en-US" sz="2400" dirty="0"/>
              <a:t>: </a:t>
            </a:r>
          </a:p>
          <a:p>
            <a:pPr algn="just">
              <a:buSzPct val="100000"/>
              <a:buNone/>
            </a:pPr>
            <a:endParaRPr lang="en-US" sz="2400" dirty="0"/>
          </a:p>
          <a:p>
            <a:pPr algn="just">
              <a:buSzPct val="100000"/>
              <a:buNone/>
            </a:pPr>
            <a:r>
              <a:rPr lang="en-US" sz="2400" dirty="0"/>
              <a:t>					Dimana : </a:t>
            </a:r>
          </a:p>
          <a:p>
            <a:pPr algn="just">
              <a:buSzPct val="100000"/>
              <a:buNone/>
            </a:pPr>
            <a:r>
              <a:rPr lang="en-US" sz="2400" dirty="0"/>
              <a:t>					V	=	Beban </a:t>
            </a:r>
            <a:r>
              <a:rPr lang="en-US" sz="2400" dirty="0" err="1"/>
              <a:t>gempa</a:t>
            </a:r>
            <a:r>
              <a:rPr lang="en-US" sz="2400" dirty="0"/>
              <a:t> horizontal</a:t>
            </a:r>
          </a:p>
          <a:p>
            <a:pPr algn="just">
              <a:buSzPct val="100000"/>
              <a:buNone/>
            </a:pPr>
            <a:r>
              <a:rPr lang="en-US" sz="2400" dirty="0"/>
              <a:t>					C	= 	</a:t>
            </a:r>
            <a:r>
              <a:rPr lang="en-US" sz="2400" dirty="0" err="1"/>
              <a:t>Koefisien</a:t>
            </a:r>
            <a:r>
              <a:rPr lang="en-US" sz="2400" dirty="0"/>
              <a:t> </a:t>
            </a:r>
            <a:r>
              <a:rPr lang="en-US" sz="2400" dirty="0" err="1"/>
              <a:t>gempa</a:t>
            </a:r>
            <a:endParaRPr lang="en-US" sz="2400" dirty="0"/>
          </a:p>
          <a:p>
            <a:pPr algn="just">
              <a:buSzPct val="100000"/>
              <a:buNone/>
            </a:pPr>
            <a:r>
              <a:rPr lang="en-US" sz="2400" dirty="0"/>
              <a:t>					I	=	</a:t>
            </a:r>
            <a:r>
              <a:rPr lang="en-US" sz="2400" dirty="0" err="1"/>
              <a:t>Faktor</a:t>
            </a:r>
            <a:r>
              <a:rPr lang="en-US" sz="2400" dirty="0"/>
              <a:t> </a:t>
            </a:r>
            <a:r>
              <a:rPr lang="en-US" sz="2400" dirty="0" err="1"/>
              <a:t>keutamaan</a:t>
            </a:r>
            <a:r>
              <a:rPr lang="en-US" sz="2400" dirty="0"/>
              <a:t> Gedung</a:t>
            </a:r>
          </a:p>
          <a:p>
            <a:pPr algn="just">
              <a:buSzPct val="100000"/>
              <a:buNone/>
            </a:pPr>
            <a:r>
              <a:rPr lang="en-US" sz="2400" dirty="0"/>
              <a:t>					</a:t>
            </a:r>
            <a:r>
              <a:rPr lang="en-US" sz="2400" dirty="0" err="1"/>
              <a:t>Wt</a:t>
            </a:r>
            <a:r>
              <a:rPr lang="en-US" sz="2400" dirty="0"/>
              <a:t>	=	</a:t>
            </a:r>
            <a:r>
              <a:rPr lang="en-US" sz="2400" dirty="0" err="1"/>
              <a:t>Berat</a:t>
            </a:r>
            <a:r>
              <a:rPr lang="en-US" sz="2400" dirty="0"/>
              <a:t> total </a:t>
            </a:r>
            <a:r>
              <a:rPr lang="en-US" sz="2400" dirty="0" err="1"/>
              <a:t>bangunan</a:t>
            </a:r>
            <a:endParaRPr lang="en-US" sz="2400" dirty="0"/>
          </a:p>
          <a:p>
            <a:pPr algn="just">
              <a:buSzPct val="100000"/>
              <a:buNone/>
            </a:pPr>
            <a:r>
              <a:rPr lang="en-US" sz="2400" dirty="0"/>
              <a:t>					R	=	</a:t>
            </a:r>
            <a:r>
              <a:rPr lang="en-US" sz="2400" dirty="0" err="1"/>
              <a:t>Faktor</a:t>
            </a:r>
            <a:r>
              <a:rPr lang="en-US" sz="2400" dirty="0"/>
              <a:t> </a:t>
            </a:r>
            <a:r>
              <a:rPr lang="en-US" sz="2400" dirty="0" err="1"/>
              <a:t>Reduksi</a:t>
            </a:r>
            <a:endParaRPr lang="en-US" sz="2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0B65816-6BCF-47F6-8F64-CF77518C8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/>
              <a:t>BEBAN GESER NOMINAL STATIS EKIVALEN PADA TEKANAN DASAR TANAH</a:t>
            </a:r>
            <a:endParaRPr lang="en-US" b="1" dirty="0"/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id="{63364FB9-C36E-4CE3-A153-5C2A00A79B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1194682" y="3853070"/>
            <a:ext cx="2378115" cy="11569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05216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3F581AA-A50F-4F0C-82E0-C605F8878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SzPct val="100000"/>
              <a:buNone/>
            </a:pPr>
            <a:r>
              <a:rPr lang="en-US" sz="2400" dirty="0"/>
              <a:t>Beban </a:t>
            </a:r>
            <a:r>
              <a:rPr lang="en-US" sz="2400" dirty="0" err="1"/>
              <a:t>geser</a:t>
            </a:r>
            <a:r>
              <a:rPr lang="en-US" sz="2400" dirty="0"/>
              <a:t> </a:t>
            </a:r>
            <a:r>
              <a:rPr lang="en-US" sz="2400" dirty="0" err="1"/>
              <a:t>dasar</a:t>
            </a:r>
            <a:r>
              <a:rPr lang="en-US" sz="2400" dirty="0"/>
              <a:t> nominal V </a:t>
            </a:r>
            <a:r>
              <a:rPr lang="en-US" sz="2400" dirty="0" err="1"/>
              <a:t>menurut</a:t>
            </a:r>
            <a:r>
              <a:rPr lang="en-US" sz="2400" dirty="0"/>
              <a:t> </a:t>
            </a:r>
            <a:r>
              <a:rPr lang="en-US" sz="2400" dirty="0" err="1"/>
              <a:t>Pasal</a:t>
            </a:r>
            <a:r>
              <a:rPr lang="en-US" sz="2400" dirty="0"/>
              <a:t> 6.1.2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dibagikan</a:t>
            </a:r>
            <a:r>
              <a:rPr lang="en-US" sz="2400" dirty="0"/>
              <a:t> </a:t>
            </a:r>
            <a:r>
              <a:rPr lang="en-US" sz="2400" dirty="0" err="1"/>
              <a:t>sepanjang</a:t>
            </a:r>
            <a:r>
              <a:rPr lang="en-US" sz="2400" dirty="0"/>
              <a:t> </a:t>
            </a:r>
            <a:r>
              <a:rPr lang="en-US" sz="2400" dirty="0" err="1"/>
              <a:t>tinggi</a:t>
            </a:r>
            <a:r>
              <a:rPr lang="en-US" sz="2400" dirty="0"/>
              <a:t> </a:t>
            </a:r>
            <a:r>
              <a:rPr lang="en-US" sz="2400" dirty="0" err="1"/>
              <a:t>struktur</a:t>
            </a:r>
            <a:r>
              <a:rPr lang="en-US" sz="2400" dirty="0"/>
              <a:t> </a:t>
            </a:r>
            <a:r>
              <a:rPr lang="en-US" sz="2400" dirty="0" err="1"/>
              <a:t>gedung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beban-beban</a:t>
            </a:r>
            <a:r>
              <a:rPr lang="en-US" sz="2400" dirty="0"/>
              <a:t> </a:t>
            </a:r>
            <a:r>
              <a:rPr lang="en-US" sz="2400" dirty="0" err="1"/>
              <a:t>gempa</a:t>
            </a:r>
            <a:r>
              <a:rPr lang="en-US" sz="2400" dirty="0"/>
              <a:t> nominal </a:t>
            </a:r>
            <a:r>
              <a:rPr lang="en-US" sz="2400" dirty="0" err="1"/>
              <a:t>statik</a:t>
            </a:r>
            <a:r>
              <a:rPr lang="en-US" sz="2400" dirty="0"/>
              <a:t> </a:t>
            </a:r>
            <a:r>
              <a:rPr lang="en-US" sz="2400" dirty="0" err="1"/>
              <a:t>ekuivalen</a:t>
            </a:r>
            <a:r>
              <a:rPr lang="en-US" sz="2400" dirty="0"/>
              <a:t> Fi yang </a:t>
            </a:r>
            <a:r>
              <a:rPr lang="en-US" sz="2400" dirty="0" err="1"/>
              <a:t>menangkap</a:t>
            </a:r>
            <a:r>
              <a:rPr lang="en-US" sz="2400" dirty="0"/>
              <a:t> pada </a:t>
            </a:r>
            <a:r>
              <a:rPr lang="en-US" sz="2400" dirty="0" err="1"/>
              <a:t>pusat</a:t>
            </a:r>
            <a:r>
              <a:rPr lang="en-US" sz="2400" dirty="0"/>
              <a:t> </a:t>
            </a:r>
            <a:r>
              <a:rPr lang="en-US" sz="2400" dirty="0" err="1"/>
              <a:t>massa</a:t>
            </a:r>
            <a:r>
              <a:rPr lang="en-US" sz="2400" dirty="0"/>
              <a:t> </a:t>
            </a:r>
            <a:r>
              <a:rPr lang="en-US" sz="2400" dirty="0" err="1"/>
              <a:t>lantai</a:t>
            </a:r>
            <a:r>
              <a:rPr lang="en-US" sz="2400" dirty="0"/>
              <a:t> </a:t>
            </a:r>
            <a:r>
              <a:rPr lang="en-US" sz="2400" dirty="0" err="1"/>
              <a:t>tingkat</a:t>
            </a:r>
            <a:r>
              <a:rPr lang="en-US" sz="2400" dirty="0"/>
              <a:t> </a:t>
            </a:r>
            <a:r>
              <a:rPr lang="en-US" sz="2400" dirty="0" err="1"/>
              <a:t>ke-i</a:t>
            </a:r>
            <a:r>
              <a:rPr lang="en-US" sz="2400" dirty="0"/>
              <a:t> </a:t>
            </a:r>
            <a:r>
              <a:rPr lang="en-US" sz="2400" dirty="0" err="1"/>
              <a:t>menurut</a:t>
            </a:r>
            <a:r>
              <a:rPr lang="en-US" sz="2400" dirty="0"/>
              <a:t> </a:t>
            </a:r>
            <a:r>
              <a:rPr lang="en-US" sz="2400" dirty="0" err="1"/>
              <a:t>persamaan</a:t>
            </a:r>
            <a:r>
              <a:rPr lang="en-US" sz="2400" dirty="0"/>
              <a:t> :</a:t>
            </a:r>
          </a:p>
          <a:p>
            <a:pPr algn="just">
              <a:buSzPct val="100000"/>
              <a:buNone/>
            </a:pPr>
            <a:endParaRPr lang="en-US" sz="2400" dirty="0"/>
          </a:p>
          <a:p>
            <a:pPr algn="just">
              <a:buSzPct val="100000"/>
              <a:buNone/>
            </a:pPr>
            <a:r>
              <a:rPr lang="en-US" sz="2400" dirty="0"/>
              <a:t>					</a:t>
            </a:r>
            <a:r>
              <a:rPr lang="en-US" sz="2400" u="sng" dirty="0"/>
              <a:t>Dimana :</a:t>
            </a:r>
            <a:r>
              <a:rPr lang="en-US" sz="2400" dirty="0"/>
              <a:t> </a:t>
            </a:r>
          </a:p>
          <a:p>
            <a:pPr algn="just">
              <a:buSzPct val="100000"/>
              <a:buNone/>
            </a:pPr>
            <a:r>
              <a:rPr lang="en-US" sz="2400" dirty="0"/>
              <a:t>					F</a:t>
            </a:r>
            <a:r>
              <a:rPr lang="en-US" sz="2400" baseline="-25000" dirty="0"/>
              <a:t>i</a:t>
            </a:r>
            <a:r>
              <a:rPr lang="en-US" sz="2400" dirty="0"/>
              <a:t>	=	Beban </a:t>
            </a:r>
            <a:r>
              <a:rPr lang="en-US" sz="2400" dirty="0" err="1"/>
              <a:t>gempa</a:t>
            </a:r>
            <a:r>
              <a:rPr lang="en-US" sz="2400" dirty="0"/>
              <a:t> horizontal</a:t>
            </a:r>
          </a:p>
          <a:p>
            <a:pPr algn="just">
              <a:buSzPct val="100000"/>
              <a:buNone/>
            </a:pPr>
            <a:r>
              <a:rPr lang="en-US" sz="2400" dirty="0"/>
              <a:t>					W</a:t>
            </a:r>
            <a:r>
              <a:rPr lang="en-US" sz="2400" baseline="-25000" dirty="0"/>
              <a:t>i</a:t>
            </a:r>
            <a:r>
              <a:rPr lang="en-US" sz="2400" dirty="0"/>
              <a:t>	= 	</a:t>
            </a:r>
            <a:r>
              <a:rPr lang="en-US" sz="2400" dirty="0" err="1"/>
              <a:t>Koefisien</a:t>
            </a:r>
            <a:r>
              <a:rPr lang="en-US" sz="2400" dirty="0"/>
              <a:t> </a:t>
            </a:r>
            <a:r>
              <a:rPr lang="en-US" sz="2400" dirty="0" err="1"/>
              <a:t>gempa</a:t>
            </a:r>
            <a:endParaRPr lang="en-US" sz="2400" dirty="0"/>
          </a:p>
          <a:p>
            <a:pPr algn="just">
              <a:buSzPct val="100000"/>
              <a:buNone/>
            </a:pPr>
            <a:r>
              <a:rPr lang="en-US" sz="2400" dirty="0"/>
              <a:t>					h</a:t>
            </a:r>
            <a:r>
              <a:rPr lang="en-US" sz="2400" baseline="-25000" dirty="0"/>
              <a:t>i</a:t>
            </a:r>
            <a:r>
              <a:rPr lang="en-US" sz="2400" dirty="0"/>
              <a:t>	=	</a:t>
            </a:r>
            <a:r>
              <a:rPr lang="en-US" sz="2400" dirty="0" err="1"/>
              <a:t>Faktor</a:t>
            </a:r>
            <a:r>
              <a:rPr lang="en-US" sz="2400" dirty="0"/>
              <a:t> </a:t>
            </a:r>
            <a:r>
              <a:rPr lang="en-US" sz="2400" dirty="0" err="1"/>
              <a:t>keutamaan</a:t>
            </a:r>
            <a:r>
              <a:rPr lang="en-US" sz="2400" dirty="0"/>
              <a:t> Gedung</a:t>
            </a:r>
          </a:p>
          <a:p>
            <a:pPr algn="just">
              <a:buSzPct val="100000"/>
              <a:buNone/>
            </a:pPr>
            <a:r>
              <a:rPr lang="en-US" sz="2400" dirty="0"/>
              <a:t>					V	=	</a:t>
            </a:r>
            <a:r>
              <a:rPr lang="en-US" sz="2400" dirty="0" err="1"/>
              <a:t>Berat</a:t>
            </a:r>
            <a:r>
              <a:rPr lang="en-US" sz="2400" dirty="0"/>
              <a:t> total </a:t>
            </a:r>
            <a:r>
              <a:rPr lang="en-US" sz="2400" dirty="0" err="1"/>
              <a:t>bangunan</a:t>
            </a:r>
            <a:endParaRPr lang="en-US" sz="2400" dirty="0"/>
          </a:p>
          <a:p>
            <a:pPr algn="just">
              <a:buSzPct val="100000"/>
              <a:buNone/>
            </a:pPr>
            <a:endParaRPr lang="en-US" sz="2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0B65816-6BCF-47F6-8F64-CF77518C8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/>
              <a:t>BEBAN GESER DASAR NOMINAL V</a:t>
            </a:r>
            <a:endParaRPr lang="en-US" b="1" dirty="0"/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85232208-5D9E-49DA-BC8E-95F3D16456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l="38281" t="40624" r="31836" b="42501"/>
          <a:stretch>
            <a:fillRect/>
          </a:stretch>
        </p:blipFill>
        <p:spPr bwMode="auto">
          <a:xfrm>
            <a:off x="829717" y="3890587"/>
            <a:ext cx="364333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45601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3F581AA-A50F-4F0C-82E0-C605F8878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SzPct val="100000"/>
              <a:buNone/>
            </a:pPr>
            <a:r>
              <a:rPr lang="en-US" sz="2400" dirty="0" err="1"/>
              <a:t>Apabila</a:t>
            </a:r>
            <a:r>
              <a:rPr lang="en-US" sz="2400" dirty="0"/>
              <a:t> </a:t>
            </a:r>
            <a:r>
              <a:rPr lang="en-US" sz="2400" dirty="0" err="1"/>
              <a:t>rasio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tinggi</a:t>
            </a:r>
            <a:r>
              <a:rPr lang="en-US" sz="2400" dirty="0"/>
              <a:t> </a:t>
            </a:r>
            <a:r>
              <a:rPr lang="en-US" sz="2400" dirty="0" err="1"/>
              <a:t>struktur</a:t>
            </a:r>
            <a:r>
              <a:rPr lang="en-US" sz="2400" dirty="0"/>
              <a:t> </a:t>
            </a:r>
            <a:r>
              <a:rPr lang="en-US" sz="2400" dirty="0" err="1"/>
              <a:t>gedung</a:t>
            </a:r>
            <a:r>
              <a:rPr lang="en-US" sz="2400" dirty="0"/>
              <a:t> dan </a:t>
            </a:r>
            <a:r>
              <a:rPr lang="en-US" sz="2400" dirty="0" err="1"/>
              <a:t>ukuran</a:t>
            </a:r>
            <a:r>
              <a:rPr lang="en-US" sz="2400" dirty="0"/>
              <a:t> </a:t>
            </a:r>
            <a:r>
              <a:rPr lang="en-US" sz="2400" dirty="0" err="1"/>
              <a:t>denahnya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arah</a:t>
            </a:r>
            <a:r>
              <a:rPr lang="en-US" sz="2400" dirty="0"/>
              <a:t> </a:t>
            </a:r>
            <a:r>
              <a:rPr lang="en-US" sz="2400" dirty="0" err="1"/>
              <a:t>pembebanan</a:t>
            </a:r>
            <a:r>
              <a:rPr lang="en-US" sz="2400" dirty="0"/>
              <a:t> </a:t>
            </a:r>
            <a:r>
              <a:rPr lang="en-US" sz="2400" dirty="0" err="1"/>
              <a:t>gempa</a:t>
            </a:r>
            <a:r>
              <a:rPr lang="en-US" sz="2400" dirty="0"/>
              <a:t>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melebihi</a:t>
            </a:r>
            <a:r>
              <a:rPr lang="en-US" sz="2400" dirty="0"/>
              <a:t> 3, </a:t>
            </a:r>
            <a:r>
              <a:rPr lang="en-US" sz="2400" dirty="0" err="1"/>
              <a:t>maka</a:t>
            </a:r>
            <a:r>
              <a:rPr lang="en-US" sz="2400" dirty="0"/>
              <a:t> ;</a:t>
            </a:r>
          </a:p>
          <a:p>
            <a:pPr marL="342900" indent="-342900" algn="just">
              <a:buSzPct val="100000"/>
              <a:buFontTx/>
              <a:buChar char="-"/>
            </a:pPr>
            <a:r>
              <a:rPr lang="en-US" sz="2400" dirty="0"/>
              <a:t>0,1 V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dianggap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beban</a:t>
            </a:r>
            <a:r>
              <a:rPr lang="en-US" sz="2400" dirty="0"/>
              <a:t> </a:t>
            </a:r>
            <a:r>
              <a:rPr lang="en-US" sz="2400" dirty="0" err="1"/>
              <a:t>horisontal</a:t>
            </a:r>
            <a:r>
              <a:rPr lang="en-US" sz="2400" dirty="0"/>
              <a:t> </a:t>
            </a:r>
            <a:r>
              <a:rPr lang="en-US" sz="2400" dirty="0" err="1"/>
              <a:t>terpusat</a:t>
            </a:r>
            <a:r>
              <a:rPr lang="en-US" sz="2400" dirty="0"/>
              <a:t> yang </a:t>
            </a:r>
            <a:r>
              <a:rPr lang="en-US" sz="2400" dirty="0" err="1"/>
              <a:t>menangkap</a:t>
            </a:r>
            <a:r>
              <a:rPr lang="en-US" sz="2400" dirty="0"/>
              <a:t> pada </a:t>
            </a:r>
            <a:r>
              <a:rPr lang="en-US" sz="2400" dirty="0" err="1"/>
              <a:t>pusat</a:t>
            </a:r>
            <a:r>
              <a:rPr lang="en-US" sz="2400" dirty="0"/>
              <a:t> </a:t>
            </a:r>
            <a:r>
              <a:rPr lang="en-US" sz="2400" dirty="0" err="1"/>
              <a:t>massa</a:t>
            </a:r>
            <a:r>
              <a:rPr lang="en-US" sz="2400" dirty="0"/>
              <a:t> </a:t>
            </a:r>
            <a:r>
              <a:rPr lang="en-US" sz="2400" dirty="0" err="1"/>
              <a:t>lantai</a:t>
            </a:r>
            <a:r>
              <a:rPr lang="en-US" sz="2400" dirty="0"/>
              <a:t> </a:t>
            </a:r>
            <a:r>
              <a:rPr lang="en-US" sz="2400" dirty="0" err="1"/>
              <a:t>tingkat</a:t>
            </a:r>
            <a:r>
              <a:rPr lang="en-US" sz="2400" dirty="0"/>
              <a:t> paling </a:t>
            </a:r>
            <a:r>
              <a:rPr lang="en-US" sz="2400" dirty="0" err="1"/>
              <a:t>atas</a:t>
            </a:r>
            <a:r>
              <a:rPr lang="en-US" sz="2400" dirty="0"/>
              <a:t>, </a:t>
            </a:r>
            <a:r>
              <a:rPr lang="en-US" sz="2400" dirty="0" err="1"/>
              <a:t>sedangkan</a:t>
            </a:r>
            <a:r>
              <a:rPr lang="en-US" sz="2400" dirty="0"/>
              <a:t> </a:t>
            </a:r>
          </a:p>
          <a:p>
            <a:pPr marL="342900" indent="-342900" algn="just">
              <a:buSzPct val="100000"/>
              <a:buFontTx/>
              <a:buChar char="-"/>
            </a:pPr>
            <a:r>
              <a:rPr lang="en-US" sz="2400" dirty="0"/>
              <a:t>0,9 V </a:t>
            </a:r>
            <a:r>
              <a:rPr lang="en-US" sz="2400" dirty="0" err="1"/>
              <a:t>sisanya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dibagikan</a:t>
            </a:r>
            <a:r>
              <a:rPr lang="en-US" sz="2400" dirty="0"/>
              <a:t> </a:t>
            </a:r>
            <a:r>
              <a:rPr lang="en-US" sz="2400" dirty="0" err="1"/>
              <a:t>sepanjang</a:t>
            </a:r>
            <a:r>
              <a:rPr lang="en-US" sz="2400" dirty="0"/>
              <a:t> </a:t>
            </a:r>
            <a:r>
              <a:rPr lang="en-US" sz="2400" dirty="0" err="1"/>
              <a:t>tinggi</a:t>
            </a:r>
            <a:r>
              <a:rPr lang="en-US" sz="2400" dirty="0"/>
              <a:t> </a:t>
            </a:r>
            <a:r>
              <a:rPr lang="en-US" sz="2400" dirty="0" err="1"/>
              <a:t>struktur</a:t>
            </a:r>
            <a:r>
              <a:rPr lang="en-US" sz="2400" dirty="0"/>
              <a:t> </a:t>
            </a:r>
            <a:r>
              <a:rPr lang="en-US" sz="2400" dirty="0" err="1"/>
              <a:t>gedung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beban</a:t>
            </a:r>
            <a:r>
              <a:rPr lang="en-US" sz="2400" dirty="0"/>
              <a:t>- </a:t>
            </a:r>
            <a:r>
              <a:rPr lang="en-US" sz="2400" dirty="0" err="1"/>
              <a:t>beban</a:t>
            </a:r>
            <a:r>
              <a:rPr lang="en-US" sz="2400" dirty="0"/>
              <a:t> </a:t>
            </a:r>
            <a:r>
              <a:rPr lang="en-US" sz="2400" dirty="0" err="1"/>
              <a:t>gempa</a:t>
            </a:r>
            <a:r>
              <a:rPr lang="en-US" sz="2400" dirty="0"/>
              <a:t> nominal </a:t>
            </a:r>
            <a:r>
              <a:rPr lang="en-US" sz="2400" dirty="0" err="1"/>
              <a:t>statik</a:t>
            </a:r>
            <a:r>
              <a:rPr lang="en-US" sz="2400" dirty="0"/>
              <a:t> </a:t>
            </a:r>
            <a:r>
              <a:rPr lang="en-US" sz="2400" dirty="0" err="1"/>
              <a:t>ekuivalen</a:t>
            </a:r>
            <a:r>
              <a:rPr lang="en-US" sz="2400" dirty="0"/>
              <a:t> </a:t>
            </a:r>
            <a:r>
              <a:rPr lang="en-US" sz="2400" dirty="0" err="1"/>
              <a:t>menurut</a:t>
            </a:r>
            <a:r>
              <a:rPr lang="en-US" sz="2400" dirty="0"/>
              <a:t> </a:t>
            </a:r>
            <a:r>
              <a:rPr lang="en-US" sz="2400" dirty="0" err="1"/>
              <a:t>Pasal</a:t>
            </a:r>
            <a:r>
              <a:rPr lang="en-US" sz="2400" dirty="0"/>
              <a:t> 6.1.3.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0B65816-6BCF-47F6-8F64-CF77518C8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/>
              <a:t>BEBAN GESER DASAR NOMINAL V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54711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3F581AA-A50F-4F0C-82E0-C605F8878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SzPct val="100000"/>
              <a:buNone/>
            </a:pPr>
            <a:r>
              <a:rPr lang="en-US" sz="2400" dirty="0"/>
              <a:t>Waktu </a:t>
            </a:r>
            <a:r>
              <a:rPr lang="en-US" sz="2400" dirty="0" err="1"/>
              <a:t>getar</a:t>
            </a:r>
            <a:r>
              <a:rPr lang="en-US" sz="2400" dirty="0"/>
              <a:t> </a:t>
            </a:r>
            <a:r>
              <a:rPr lang="en-US" sz="2400" dirty="0" err="1"/>
              <a:t>alami</a:t>
            </a:r>
            <a:r>
              <a:rPr lang="en-US" sz="2400" dirty="0"/>
              <a:t> fundamental </a:t>
            </a:r>
            <a:r>
              <a:rPr lang="en-US" sz="2400" dirty="0" err="1"/>
              <a:t>struktur</a:t>
            </a:r>
            <a:r>
              <a:rPr lang="en-US" sz="2400" dirty="0"/>
              <a:t> </a:t>
            </a:r>
            <a:r>
              <a:rPr lang="en-US" sz="2400" dirty="0" err="1"/>
              <a:t>gedung</a:t>
            </a:r>
            <a:r>
              <a:rPr lang="en-US" sz="2400" dirty="0"/>
              <a:t> </a:t>
            </a:r>
            <a:r>
              <a:rPr lang="en-US" sz="2400" dirty="0" err="1"/>
              <a:t>beraturan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arah</a:t>
            </a:r>
            <a:r>
              <a:rPr lang="en-US" sz="2400" dirty="0"/>
              <a:t> masing- masing </a:t>
            </a:r>
            <a:r>
              <a:rPr lang="en-US" sz="2400" dirty="0" err="1"/>
              <a:t>sumbu</a:t>
            </a:r>
            <a:r>
              <a:rPr lang="en-US" sz="2400" dirty="0"/>
              <a:t> </a:t>
            </a:r>
            <a:r>
              <a:rPr lang="en-US" sz="2400" dirty="0" err="1"/>
              <a:t>utama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ditentukan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rumus</a:t>
            </a:r>
            <a:r>
              <a:rPr lang="en-US" sz="2400" dirty="0"/>
              <a:t> Rayleigh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</a:t>
            </a:r>
          </a:p>
          <a:p>
            <a:pPr algn="just">
              <a:buSzPct val="100000"/>
              <a:buNone/>
            </a:pPr>
            <a:endParaRPr lang="en-US" sz="2400" dirty="0"/>
          </a:p>
          <a:p>
            <a:pPr algn="just">
              <a:buSzPct val="100000"/>
              <a:buNone/>
            </a:pPr>
            <a:endParaRPr lang="en-US" sz="2400" dirty="0"/>
          </a:p>
          <a:p>
            <a:pPr algn="just">
              <a:buSzPct val="100000"/>
              <a:buNone/>
            </a:pPr>
            <a:endParaRPr lang="en-US" sz="2400" dirty="0"/>
          </a:p>
          <a:p>
            <a:pPr algn="just">
              <a:buSzPct val="100000"/>
              <a:buNone/>
            </a:pPr>
            <a:r>
              <a:rPr lang="en-US" sz="2400" u="sng" dirty="0" err="1"/>
              <a:t>dimana</a:t>
            </a:r>
            <a:r>
              <a:rPr lang="en-US" sz="2400" u="sng" dirty="0"/>
              <a:t>;</a:t>
            </a:r>
            <a:r>
              <a:rPr lang="en-US" sz="2400" dirty="0"/>
              <a:t> </a:t>
            </a:r>
          </a:p>
          <a:p>
            <a:pPr algn="just">
              <a:buSzPct val="100000"/>
              <a:buNone/>
            </a:pPr>
            <a:r>
              <a:rPr lang="en-US" sz="2400" dirty="0"/>
              <a:t>- W</a:t>
            </a:r>
            <a:r>
              <a:rPr lang="en-US" sz="2400" baseline="-25000" dirty="0"/>
              <a:t>i</a:t>
            </a:r>
            <a:r>
              <a:rPr lang="en-US" sz="2400" dirty="0"/>
              <a:t> dan F</a:t>
            </a:r>
            <a:r>
              <a:rPr lang="en-US" sz="2400" baseline="-25000" dirty="0"/>
              <a:t>i</a:t>
            </a:r>
            <a:r>
              <a:rPr lang="en-US" sz="2400" dirty="0"/>
              <a:t>  </a:t>
            </a:r>
            <a:r>
              <a:rPr lang="en-US" sz="2400" dirty="0" err="1"/>
              <a:t>mempunyai</a:t>
            </a:r>
            <a:r>
              <a:rPr lang="en-US" sz="2400" dirty="0"/>
              <a:t> arti yang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yang </a:t>
            </a:r>
            <a:r>
              <a:rPr lang="en-US" sz="2400" dirty="0" err="1"/>
              <a:t>disebut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Pasal</a:t>
            </a:r>
            <a:r>
              <a:rPr lang="en-US" sz="2400" dirty="0"/>
              <a:t> 6.1.3, </a:t>
            </a:r>
          </a:p>
          <a:p>
            <a:pPr algn="just">
              <a:buSzPct val="100000"/>
              <a:buNone/>
            </a:pPr>
            <a:r>
              <a:rPr lang="en-US" sz="2400" dirty="0"/>
              <a:t>- d</a:t>
            </a:r>
            <a:r>
              <a:rPr lang="en-US" sz="2400" baseline="-25000" dirty="0"/>
              <a:t>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simpangan</a:t>
            </a:r>
            <a:r>
              <a:rPr lang="en-US" sz="2400" dirty="0"/>
              <a:t> </a:t>
            </a:r>
            <a:r>
              <a:rPr lang="en-US" sz="2400" dirty="0" err="1"/>
              <a:t>horisontal</a:t>
            </a:r>
            <a:r>
              <a:rPr lang="en-US" sz="2400" dirty="0"/>
              <a:t> </a:t>
            </a:r>
            <a:r>
              <a:rPr lang="en-US" sz="2400" dirty="0" err="1"/>
              <a:t>lantai</a:t>
            </a:r>
            <a:r>
              <a:rPr lang="en-US" sz="2400" dirty="0"/>
              <a:t> </a:t>
            </a:r>
            <a:r>
              <a:rPr lang="en-US" sz="2400" dirty="0" err="1"/>
              <a:t>tingkat</a:t>
            </a:r>
            <a:r>
              <a:rPr lang="en-US" sz="2400" dirty="0"/>
              <a:t> </a:t>
            </a:r>
            <a:r>
              <a:rPr lang="en-US" sz="2400" dirty="0" err="1"/>
              <a:t>ke-i</a:t>
            </a:r>
            <a:r>
              <a:rPr lang="en-US" sz="2400" dirty="0"/>
              <a:t> </a:t>
            </a:r>
            <a:r>
              <a:rPr lang="en-US" sz="2400" dirty="0" err="1"/>
              <a:t>dinyatakan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mm dan </a:t>
            </a:r>
          </a:p>
          <a:p>
            <a:pPr algn="just">
              <a:buSzPct val="100000"/>
              <a:buNone/>
            </a:pPr>
            <a:r>
              <a:rPr lang="en-US" sz="2400" dirty="0"/>
              <a:t>- ‘g’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percepatan</a:t>
            </a:r>
            <a:r>
              <a:rPr lang="en-US" sz="2400" dirty="0"/>
              <a:t> </a:t>
            </a:r>
            <a:r>
              <a:rPr lang="en-US" sz="2400" dirty="0" err="1"/>
              <a:t>gravitasi</a:t>
            </a:r>
            <a:r>
              <a:rPr lang="en-US" sz="2400" dirty="0"/>
              <a:t> yang </a:t>
            </a:r>
            <a:r>
              <a:rPr lang="en-US" sz="2400" dirty="0" err="1"/>
              <a:t>ditetapkan</a:t>
            </a:r>
            <a:r>
              <a:rPr lang="en-US" sz="2400" dirty="0"/>
              <a:t> </a:t>
            </a:r>
            <a:r>
              <a:rPr lang="en-US" sz="2400" dirty="0" err="1"/>
              <a:t>sebesar</a:t>
            </a:r>
            <a:r>
              <a:rPr lang="en-US" sz="2400" dirty="0"/>
              <a:t> 9810 mm/det2.</a:t>
            </a:r>
          </a:p>
          <a:p>
            <a:pPr algn="just">
              <a:buSzPct val="100000"/>
              <a:buNone/>
            </a:pPr>
            <a:endParaRPr lang="en-US" sz="2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0B65816-6BCF-47F6-8F64-CF77518C8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WAKTU GETAR ALAMI FUNDAMENTAL</a:t>
            </a:r>
            <a:endParaRPr lang="en-US" b="1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2DE026C4-28F1-4713-84B0-F683FB450A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l="33398" t="23438" r="43164" b="58749"/>
          <a:stretch>
            <a:fillRect/>
          </a:stretch>
        </p:blipFill>
        <p:spPr bwMode="auto">
          <a:xfrm>
            <a:off x="3719734" y="2486675"/>
            <a:ext cx="4752528" cy="1688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49812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3F581AA-A50F-4F0C-82E0-C605F8878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SzPct val="100000"/>
              <a:buNone/>
            </a:pP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mencegah</a:t>
            </a:r>
            <a:r>
              <a:rPr lang="en-US" sz="2400" dirty="0"/>
              <a:t> </a:t>
            </a:r>
            <a:r>
              <a:rPr lang="en-US" sz="2400" dirty="0" err="1"/>
              <a:t>penggunaan</a:t>
            </a:r>
            <a:r>
              <a:rPr lang="en-US" sz="2400" dirty="0"/>
              <a:t> </a:t>
            </a:r>
            <a:r>
              <a:rPr lang="en-US" sz="2400" dirty="0" err="1"/>
              <a:t>struktur</a:t>
            </a:r>
            <a:r>
              <a:rPr lang="en-US" sz="2400" dirty="0"/>
              <a:t> </a:t>
            </a:r>
            <a:r>
              <a:rPr lang="en-US" sz="2400" dirty="0" err="1"/>
              <a:t>bangunan</a:t>
            </a:r>
            <a:r>
              <a:rPr lang="en-US" sz="2400" dirty="0"/>
              <a:t> yang </a:t>
            </a:r>
            <a:r>
              <a:rPr lang="en-US" sz="2400" dirty="0" err="1"/>
              <a:t>terlalu</a:t>
            </a:r>
            <a:r>
              <a:rPr lang="en-US" sz="2400" dirty="0"/>
              <a:t> </a:t>
            </a:r>
            <a:r>
              <a:rPr lang="en-US" sz="2400" dirty="0" err="1"/>
              <a:t>fleksibel</a:t>
            </a:r>
            <a:r>
              <a:rPr lang="en-US" sz="2400" dirty="0"/>
              <a:t> ,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getar</a:t>
            </a:r>
            <a:r>
              <a:rPr lang="en-US" sz="2400" dirty="0"/>
              <a:t> </a:t>
            </a:r>
            <a:r>
              <a:rPr lang="en-US" sz="2400" dirty="0" err="1"/>
              <a:t>alami</a:t>
            </a:r>
            <a:r>
              <a:rPr lang="en-US" sz="2400" dirty="0"/>
              <a:t> fundamental </a:t>
            </a:r>
            <a:r>
              <a:rPr lang="en-US" sz="2400" dirty="0" err="1"/>
              <a:t>dibatasi</a:t>
            </a:r>
            <a:r>
              <a:rPr lang="en-US" sz="2400" dirty="0"/>
              <a:t>  </a:t>
            </a:r>
            <a:r>
              <a:rPr lang="en-US" sz="2400" dirty="0" err="1"/>
              <a:t>bergantung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l-GR" sz="2400" dirty="0"/>
              <a:t>ζ </a:t>
            </a:r>
            <a:r>
              <a:rPr lang="en-US" sz="2400" dirty="0" err="1"/>
              <a:t>untuk</a:t>
            </a:r>
            <a:r>
              <a:rPr lang="en-US" sz="2400" dirty="0"/>
              <a:t> wilayah </a:t>
            </a:r>
            <a:r>
              <a:rPr lang="en-US" sz="2400" dirty="0" err="1"/>
              <a:t>gempa</a:t>
            </a:r>
            <a:r>
              <a:rPr lang="en-US" sz="2400" dirty="0"/>
              <a:t> dan </a:t>
            </a:r>
            <a:r>
              <a:rPr lang="en-US" sz="2400" dirty="0" err="1"/>
              <a:t>jenis</a:t>
            </a:r>
            <a:r>
              <a:rPr lang="en-US" sz="2400" dirty="0"/>
              <a:t> </a:t>
            </a:r>
            <a:r>
              <a:rPr lang="en-US" sz="2400" dirty="0" err="1"/>
              <a:t>struktur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rumus</a:t>
            </a:r>
            <a:r>
              <a:rPr lang="en-US" sz="2400" dirty="0"/>
              <a:t> :</a:t>
            </a:r>
          </a:p>
          <a:p>
            <a:pPr algn="just">
              <a:buSzPct val="100000"/>
              <a:buNone/>
            </a:pPr>
            <a:endParaRPr lang="en-US" sz="2400" dirty="0"/>
          </a:p>
          <a:p>
            <a:pPr algn="just">
              <a:buSzPct val="100000"/>
              <a:buNone/>
            </a:pPr>
            <a:endParaRPr lang="en-US" sz="2400" dirty="0"/>
          </a:p>
          <a:p>
            <a:pPr algn="just">
              <a:buSzPct val="100000"/>
              <a:buNone/>
            </a:pPr>
            <a:r>
              <a:rPr lang="en-US" sz="2400" dirty="0" err="1"/>
              <a:t>Apabila</a:t>
            </a:r>
            <a:r>
              <a:rPr lang="en-US" sz="2400" dirty="0"/>
              <a:t>  </a:t>
            </a:r>
            <a:r>
              <a:rPr lang="en-US" sz="2400" dirty="0" err="1"/>
              <a:t>waktu</a:t>
            </a:r>
            <a:r>
              <a:rPr lang="en-US" sz="2400" dirty="0"/>
              <a:t>  </a:t>
            </a:r>
            <a:r>
              <a:rPr lang="en-US" sz="2400" dirty="0" err="1"/>
              <a:t>getar</a:t>
            </a:r>
            <a:r>
              <a:rPr lang="en-US" sz="2400" dirty="0"/>
              <a:t>  </a:t>
            </a:r>
            <a:r>
              <a:rPr lang="en-US" sz="2400" dirty="0" err="1"/>
              <a:t>alami</a:t>
            </a:r>
            <a:r>
              <a:rPr lang="en-US" sz="2400" dirty="0"/>
              <a:t>  fundamental  T</a:t>
            </a:r>
            <a:r>
              <a:rPr lang="en-US" sz="2400" baseline="-25000" dirty="0"/>
              <a:t>1</a:t>
            </a:r>
            <a:r>
              <a:rPr lang="en-US" sz="2400" dirty="0"/>
              <a:t>  </a:t>
            </a:r>
            <a:r>
              <a:rPr lang="en-US" sz="2400" dirty="0" err="1"/>
              <a:t>struktur</a:t>
            </a:r>
            <a:r>
              <a:rPr lang="en-US" sz="2400" dirty="0"/>
              <a:t>  </a:t>
            </a:r>
            <a:r>
              <a:rPr lang="en-US" sz="2400" dirty="0" err="1"/>
              <a:t>gedung</a:t>
            </a:r>
            <a:r>
              <a:rPr lang="en-US" sz="2400" dirty="0"/>
              <a:t>  </a:t>
            </a:r>
            <a:r>
              <a:rPr lang="en-US" sz="2400" dirty="0" err="1"/>
              <a:t>untuk</a:t>
            </a:r>
            <a:r>
              <a:rPr lang="en-US" sz="2400" dirty="0"/>
              <a:t>  </a:t>
            </a:r>
            <a:r>
              <a:rPr lang="en-US" sz="2400" dirty="0" err="1"/>
              <a:t>penentuan</a:t>
            </a:r>
            <a:r>
              <a:rPr lang="en-US" sz="2400" dirty="0"/>
              <a:t> </a:t>
            </a:r>
            <a:r>
              <a:rPr lang="en-US" sz="2400" dirty="0" err="1"/>
              <a:t>Faktor</a:t>
            </a:r>
            <a:r>
              <a:rPr lang="en-US" sz="2400" dirty="0"/>
              <a:t> </a:t>
            </a:r>
            <a:r>
              <a:rPr lang="en-US" sz="2400" dirty="0" err="1"/>
              <a:t>Respons</a:t>
            </a:r>
            <a:r>
              <a:rPr lang="en-US" sz="2400" dirty="0"/>
              <a:t> </a:t>
            </a:r>
            <a:r>
              <a:rPr lang="en-US" sz="2400" dirty="0" err="1"/>
              <a:t>Gempa</a:t>
            </a:r>
            <a:r>
              <a:rPr lang="en-US" sz="2400" dirty="0"/>
              <a:t> C1 </a:t>
            </a:r>
            <a:r>
              <a:rPr lang="en-US" sz="2400" dirty="0" err="1"/>
              <a:t>menurut</a:t>
            </a:r>
            <a:r>
              <a:rPr lang="en-US" sz="2400" dirty="0"/>
              <a:t> </a:t>
            </a:r>
            <a:r>
              <a:rPr lang="en-US" sz="2400" dirty="0" err="1"/>
              <a:t>Pasal</a:t>
            </a:r>
            <a:r>
              <a:rPr lang="en-US" sz="2400" dirty="0"/>
              <a:t> 6.1.2 </a:t>
            </a:r>
            <a:r>
              <a:rPr lang="en-US" sz="2400" dirty="0" err="1"/>
              <a:t>ditentukan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rumus-rumus</a:t>
            </a:r>
            <a:r>
              <a:rPr lang="en-US" sz="2400" dirty="0"/>
              <a:t> </a:t>
            </a:r>
            <a:r>
              <a:rPr lang="en-US" sz="2400" dirty="0" err="1"/>
              <a:t>empirik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didapat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analisis</a:t>
            </a:r>
            <a:r>
              <a:rPr lang="en-US" sz="2400" dirty="0"/>
              <a:t> </a:t>
            </a:r>
            <a:r>
              <a:rPr lang="en-US" sz="2400" dirty="0" err="1"/>
              <a:t>vibrasi</a:t>
            </a:r>
            <a:r>
              <a:rPr lang="en-US" sz="2400" dirty="0"/>
              <a:t> </a:t>
            </a:r>
            <a:r>
              <a:rPr lang="en-US" sz="2400" dirty="0" err="1"/>
              <a:t>bebas</a:t>
            </a:r>
            <a:r>
              <a:rPr lang="en-US" sz="2400" dirty="0"/>
              <a:t> 3 </a:t>
            </a:r>
            <a:r>
              <a:rPr lang="en-US" sz="2400" dirty="0" err="1"/>
              <a:t>dimensi</a:t>
            </a:r>
            <a:r>
              <a:rPr lang="en-US" sz="2400" dirty="0"/>
              <a:t>, </a:t>
            </a:r>
            <a:r>
              <a:rPr lang="en-US" sz="2400" dirty="0" err="1"/>
              <a:t>nilainya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boleh</a:t>
            </a:r>
            <a:r>
              <a:rPr lang="en-US" sz="2400" dirty="0"/>
              <a:t> </a:t>
            </a:r>
            <a:r>
              <a:rPr lang="en-US" sz="2400" dirty="0" err="1"/>
              <a:t>menyimpang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20%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yang </a:t>
            </a:r>
            <a:r>
              <a:rPr lang="en-US" sz="2400" dirty="0" err="1"/>
              <a:t>dihitung</a:t>
            </a:r>
            <a:r>
              <a:rPr lang="en-US" sz="2400" dirty="0"/>
              <a:t> </a:t>
            </a:r>
            <a:r>
              <a:rPr lang="en-US" sz="2400" dirty="0" err="1"/>
              <a:t>menurut</a:t>
            </a:r>
            <a:r>
              <a:rPr lang="en-US" sz="2400" dirty="0"/>
              <a:t> </a:t>
            </a:r>
            <a:r>
              <a:rPr lang="en-US" sz="2400" dirty="0" err="1"/>
              <a:t>Pasal</a:t>
            </a:r>
            <a:r>
              <a:rPr lang="en-US" sz="2400" dirty="0"/>
              <a:t> 6.2.1.</a:t>
            </a:r>
          </a:p>
          <a:p>
            <a:pPr algn="just">
              <a:buSzPct val="100000"/>
              <a:buNone/>
            </a:pPr>
            <a:endParaRPr lang="en-US" sz="2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0B65816-6BCF-47F6-8F64-CF77518C8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WAKTU GETAR ALAMI FUNDAMENTAL</a:t>
            </a:r>
            <a:endParaRPr lang="en-US" b="1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A5472BA-F8CB-4A6B-95B3-C42C3ACB4A51}"/>
              </a:ext>
            </a:extLst>
          </p:cNvPr>
          <p:cNvGrpSpPr/>
          <p:nvPr/>
        </p:nvGrpSpPr>
        <p:grpSpPr>
          <a:xfrm>
            <a:off x="4002157" y="3140968"/>
            <a:ext cx="1556820" cy="576064"/>
            <a:chOff x="4214191" y="2857704"/>
            <a:chExt cx="1556820" cy="576064"/>
          </a:xfrm>
        </p:grpSpPr>
        <p:pic>
          <p:nvPicPr>
            <p:cNvPr id="6" name="Picture 3">
              <a:extLst>
                <a:ext uri="{FF2B5EF4-FFF2-40B4-BE49-F238E27FC236}">
                  <a16:creationId xmlns:a16="http://schemas.microsoft.com/office/drawing/2014/main" id="{A4CA21E6-DAC4-4C44-A614-014CE1C47F1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338963" y="2857704"/>
              <a:ext cx="432048" cy="576064"/>
            </a:xfrm>
            <a:prstGeom prst="rect">
              <a:avLst/>
            </a:prstGeom>
            <a:noFill/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5F6A730-C8E5-47A3-91CC-75B7341E54B9}"/>
                </a:ext>
              </a:extLst>
            </p:cNvPr>
            <p:cNvSpPr txBox="1"/>
            <p:nvPr/>
          </p:nvSpPr>
          <p:spPr>
            <a:xfrm>
              <a:off x="4214191" y="3074504"/>
              <a:ext cx="1301040" cy="251793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noAutofit/>
            </a:bodyPr>
            <a:lstStyle/>
            <a:p>
              <a:pPr marL="0" indent="0" algn="ctr">
                <a:lnSpc>
                  <a:spcPts val="1800"/>
                </a:lnSpc>
                <a:spcAft>
                  <a:spcPts val="600"/>
                </a:spcAft>
                <a:buNone/>
              </a:pPr>
              <a:r>
                <a:rPr lang="en-US" sz="24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T</a:t>
              </a:r>
              <a:r>
                <a:rPr lang="en-US" sz="2400" baseline="-25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1</a:t>
              </a:r>
              <a:r>
                <a:rPr lang="en-US" sz="24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&lt;  </a:t>
              </a:r>
              <a:r>
                <a:rPr lang="el-GR" sz="24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ζ </a:t>
              </a:r>
              <a:endParaRPr 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20851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0B65816-6BCF-47F6-8F64-CF77518C8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WAKTU GETAR ALAMI FUNDAMENTAL</a:t>
            </a:r>
            <a:endParaRPr lang="en-US" b="1" dirty="0"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D6DD9E54-5323-47D8-AA61-CDF80A9DE49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l="36763" t="29270" r="27881" b="43683"/>
          <a:stretch/>
        </p:blipFill>
        <p:spPr bwMode="auto">
          <a:xfrm>
            <a:off x="3114260" y="2612622"/>
            <a:ext cx="5963478" cy="2851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31A5F0B-7FAF-4066-8E65-94CF711FCA5F}"/>
              </a:ext>
            </a:extLst>
          </p:cNvPr>
          <p:cNvSpPr txBox="1"/>
          <p:nvPr/>
        </p:nvSpPr>
        <p:spPr>
          <a:xfrm>
            <a:off x="604433" y="1669772"/>
            <a:ext cx="10983133" cy="747763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indent="0" algn="ctr">
              <a:lnSpc>
                <a:spcPts val="1800"/>
              </a:lnSpc>
              <a:spcAft>
                <a:spcPts val="600"/>
              </a:spcAft>
              <a:buNone/>
            </a:pP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TABEL </a:t>
            </a:r>
          </a:p>
          <a:p>
            <a:pPr marL="0" indent="0" algn="ctr">
              <a:lnSpc>
                <a:spcPts val="1800"/>
              </a:lnSpc>
              <a:spcAft>
                <a:spcPts val="600"/>
              </a:spcAft>
              <a:buNone/>
            </a:pP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KOEFISIEN WAKTU GETAR ALAMI</a:t>
            </a:r>
          </a:p>
        </p:txBody>
      </p:sp>
    </p:spTree>
    <p:extLst>
      <p:ext uri="{BB962C8B-B14F-4D97-AF65-F5344CB8AC3E}">
        <p14:creationId xmlns:p14="http://schemas.microsoft.com/office/powerpoint/2010/main" val="722290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3F581AA-A50F-4F0C-82E0-C605F8878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SzPct val="100000"/>
              <a:buNone/>
            </a:pP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menyatan</a:t>
            </a:r>
            <a:r>
              <a:rPr lang="en-US" sz="2400" dirty="0"/>
              <a:t> </a:t>
            </a:r>
            <a:r>
              <a:rPr lang="en-US" sz="2400" dirty="0" err="1"/>
              <a:t>kekuatan</a:t>
            </a:r>
            <a:r>
              <a:rPr lang="en-US" sz="2400" dirty="0"/>
              <a:t> </a:t>
            </a:r>
            <a:r>
              <a:rPr lang="en-US" sz="2400" dirty="0" err="1"/>
              <a:t>ultimit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struktur</a:t>
            </a:r>
            <a:r>
              <a:rPr lang="en-US" sz="2400" dirty="0"/>
              <a:t> </a:t>
            </a:r>
            <a:r>
              <a:rPr lang="en-US" sz="2400" dirty="0" err="1"/>
              <a:t>gedung</a:t>
            </a:r>
            <a:r>
              <a:rPr lang="en-US" sz="2400" dirty="0"/>
              <a:t> dan </a:t>
            </a:r>
            <a:r>
              <a:rPr lang="en-US" sz="2400" dirty="0" err="1"/>
              <a:t>pembebanan</a:t>
            </a:r>
            <a:r>
              <a:rPr lang="en-US" sz="2400" dirty="0"/>
              <a:t> </a:t>
            </a:r>
            <a:r>
              <a:rPr lang="en-US" sz="2400" dirty="0" err="1"/>
              <a:t>ultimit</a:t>
            </a:r>
            <a:r>
              <a:rPr lang="en-US" sz="2400" dirty="0"/>
              <a:t> </a:t>
            </a:r>
            <a:r>
              <a:rPr lang="en-US" sz="2400" dirty="0" err="1"/>
              <a:t>sutu</a:t>
            </a:r>
            <a:r>
              <a:rPr lang="en-US" sz="2400" dirty="0"/>
              <a:t> </a:t>
            </a:r>
            <a:r>
              <a:rPr lang="en-US" sz="2400" dirty="0" err="1"/>
              <a:t>struktur</a:t>
            </a:r>
            <a:r>
              <a:rPr lang="en-US" sz="2400" dirty="0"/>
              <a:t> </a:t>
            </a:r>
            <a:r>
              <a:rPr lang="en-US" sz="2400" dirty="0" err="1"/>
              <a:t>gedung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berturut-turut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 :</a:t>
            </a:r>
          </a:p>
          <a:p>
            <a:pPr algn="just">
              <a:buSzPct val="100000"/>
              <a:buNone/>
            </a:pPr>
            <a:endParaRPr lang="en-US" sz="2400" dirty="0"/>
          </a:p>
          <a:p>
            <a:pPr algn="just">
              <a:buSzPct val="100000"/>
              <a:buNone/>
            </a:pPr>
            <a:endParaRPr lang="en-US" sz="2400" dirty="0"/>
          </a:p>
          <a:p>
            <a:pPr algn="just">
              <a:buSzPct val="100000"/>
              <a:buNone/>
            </a:pPr>
            <a:endParaRPr lang="en-US" sz="2400" dirty="0"/>
          </a:p>
          <a:p>
            <a:pPr algn="just">
              <a:buSzPct val="100000"/>
              <a:buNone/>
            </a:pPr>
            <a:r>
              <a:rPr lang="en-US" sz="2400" dirty="0"/>
              <a:t>Dimana ;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0B65816-6BCF-47F6-8F64-CF77518C8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KOMBINASI PEMBEBANAN</a:t>
            </a:r>
            <a:endParaRPr lang="en-US" b="1" dirty="0"/>
          </a:p>
        </p:txBody>
      </p:sp>
      <p:pic>
        <p:nvPicPr>
          <p:cNvPr id="5" name="Picture 1">
            <a:extLst>
              <a:ext uri="{FF2B5EF4-FFF2-40B4-BE49-F238E27FC236}">
                <a16:creationId xmlns:a16="http://schemas.microsoft.com/office/drawing/2014/main" id="{CB25AE3D-EFC9-4CBC-BC13-031C7D2D33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6016" y="2835333"/>
            <a:ext cx="1872208" cy="792088"/>
          </a:xfrm>
          <a:prstGeom prst="rect">
            <a:avLst/>
          </a:prstGeom>
          <a:noFill/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FD13E5D0-D758-45D5-AF14-34CCAA256B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6016" y="3501548"/>
            <a:ext cx="1584176" cy="495055"/>
          </a:xfrm>
          <a:prstGeom prst="rect">
            <a:avLst/>
          </a:prstGeom>
          <a:noFill/>
        </p:spPr>
      </p:pic>
      <p:pic>
        <p:nvPicPr>
          <p:cNvPr id="7" name="Picture 10">
            <a:extLst>
              <a:ext uri="{FF2B5EF4-FFF2-40B4-BE49-F238E27FC236}">
                <a16:creationId xmlns:a16="http://schemas.microsoft.com/office/drawing/2014/main" id="{E7E0DDE0-50D7-437B-819D-1FA8356D96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05267" y="4945160"/>
            <a:ext cx="4680520" cy="360040"/>
          </a:xfrm>
          <a:prstGeom prst="rect">
            <a:avLst/>
          </a:prstGeom>
          <a:noFill/>
        </p:spPr>
      </p:pic>
      <p:pic>
        <p:nvPicPr>
          <p:cNvPr id="8" name="Picture 9">
            <a:extLst>
              <a:ext uri="{FF2B5EF4-FFF2-40B4-BE49-F238E27FC236}">
                <a16:creationId xmlns:a16="http://schemas.microsoft.com/office/drawing/2014/main" id="{973BF29F-672C-44BD-A2DF-CBA6997B9D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77275" y="4441104"/>
            <a:ext cx="5472608" cy="406524"/>
          </a:xfrm>
          <a:prstGeom prst="rect">
            <a:avLst/>
          </a:prstGeom>
          <a:noFill/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EB19978-0B0A-468A-9DF0-779BBACAF2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77275" y="5377208"/>
            <a:ext cx="2088232" cy="372899"/>
          </a:xfrm>
          <a:prstGeom prst="rect">
            <a:avLst/>
          </a:prstGeom>
          <a:noFill/>
        </p:spPr>
      </p:pic>
      <p:pic>
        <p:nvPicPr>
          <p:cNvPr id="10" name="Picture 7">
            <a:extLst>
              <a:ext uri="{FF2B5EF4-FFF2-40B4-BE49-F238E27FC236}">
                <a16:creationId xmlns:a16="http://schemas.microsoft.com/office/drawing/2014/main" id="{A89D2C61-E17C-47A5-B15C-D1C925FD7C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05267" y="5822114"/>
            <a:ext cx="2448272" cy="54128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99766904"/>
      </p:ext>
    </p:extLst>
  </p:cSld>
  <p:clrMapOvr>
    <a:masterClrMapping/>
  </p:clrMapOvr>
</p:sld>
</file>

<file path=ppt/theme/theme1.xml><?xml version="1.0" encoding="utf-8"?>
<a:theme xmlns:a="http://schemas.openxmlformats.org/drawingml/2006/main" name="Get Started with 3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>
        <a:noAutofit/>
      </a:bodyPr>
      <a:lstStyle>
        <a:defPPr marL="0" indent="0" algn="l">
          <a:lnSpc>
            <a:spcPts val="1800"/>
          </a:lnSpc>
          <a:spcAft>
            <a:spcPts val="600"/>
          </a:spcAft>
          <a:buNone/>
          <a:defRPr sz="1200" dirty="0" smtClean="0">
            <a:solidFill>
              <a:prstClr val="black">
                <a:lumMod val="75000"/>
                <a:lumOff val="25000"/>
              </a:prstClr>
            </a:solidFill>
            <a:latin typeface="Segoe UI" panose="020B0502040204020203" pitchFamily="34" charset="0"/>
            <a:cs typeface="Segoe UI" panose="020B0502040204020203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ring Your Presentations" id="{59065FFD-95A5-4387-9888-595CD54FE3CE}" vid="{8A46A32C-1227-47D7-A4C8-360887988CE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{C60785F9-B98C-428B-AE4D-2E4E0DF1CE18}tf16411177_win32</Template>
  <TotalTime>133</TotalTime>
  <Words>567</Words>
  <Application>Microsoft Office PowerPoint</Application>
  <PresentationFormat>Widescreen</PresentationFormat>
  <Paragraphs>68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Segoe UI</vt:lpstr>
      <vt:lpstr>Segoe UI Light</vt:lpstr>
      <vt:lpstr>Get Started with 3D</vt:lpstr>
      <vt:lpstr>Perancangan Bangunan Gedung</vt:lpstr>
      <vt:lpstr>PEMBEBANAN STRUKTUR &amp; WAKTU GETAR ALAMI FUNDAMENTAL</vt:lpstr>
      <vt:lpstr>BEBAN GESER NOMINAL STATIS EKIVALEN PADA TEKANAN DASAR TANAH</vt:lpstr>
      <vt:lpstr>BEBAN GESER DASAR NOMINAL V</vt:lpstr>
      <vt:lpstr>BEBAN GESER DASAR NOMINAL V</vt:lpstr>
      <vt:lpstr>WAKTU GETAR ALAMI FUNDAMENTAL</vt:lpstr>
      <vt:lpstr>WAKTU GETAR ALAMI FUNDAMENTAL</vt:lpstr>
      <vt:lpstr>WAKTU GETAR ALAMI FUNDAMENTAL</vt:lpstr>
      <vt:lpstr>KOMBINASI PEMBEBANAN</vt:lpstr>
      <vt:lpstr>BATAS ULTIMIT KUAT TERFAKTOR</vt:lpstr>
      <vt:lpstr>KOMBINASI PEMBEBANAN (SNI 03-2847-2002)</vt:lpstr>
      <vt:lpstr>TERIMA 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Perancangan Bangunan Gedung</dc:title>
  <dc:creator>Irham Aswery</dc:creator>
  <cp:lastModifiedBy>Aswery</cp:lastModifiedBy>
  <cp:revision>14</cp:revision>
  <dcterms:created xsi:type="dcterms:W3CDTF">2020-12-06T23:48:25Z</dcterms:created>
  <dcterms:modified xsi:type="dcterms:W3CDTF">2020-12-18T00:55:43Z</dcterms:modified>
</cp:coreProperties>
</file>