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8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98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45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238323-0ADF-4328-9564-AEB5DFD80DB6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48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09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>
              <a:lnSpc>
                <a:spcPct val="150000"/>
              </a:lnSpc>
              <a:spcAft>
                <a:spcPts val="1200"/>
              </a:spcAft>
            </a:pPr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4E620-B44E-41FF-8FA1-D955BD69C0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258610D-0376-4D1E-8ED8-29382288B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35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67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FD28E-AEC9-43B8-86F4-9CD3C41D49D7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2A06DA-7FF5-4DDE-94D0-63A83DB241E8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  <p:sldLayoutId id="2147483660" r:id="rId5"/>
    <p:sldLayoutId id="2147483662" r:id="rId6"/>
    <p:sldLayoutId id="2147483661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Gedung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  <a:p>
            <a:r>
              <a:rPr lang="en-US" dirty="0"/>
              <a:t>Slide 01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66FA85D-3B0A-4E0C-B8AC-042993910A93}"/>
              </a:ext>
            </a:extLst>
          </p:cNvPr>
          <p:cNvSpPr txBox="1">
            <a:spLocks/>
          </p:cNvSpPr>
          <p:nvPr/>
        </p:nvSpPr>
        <p:spPr>
          <a:xfrm>
            <a:off x="8077762" y="5255593"/>
            <a:ext cx="2447364" cy="495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18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Universitas Bina </a:t>
            </a:r>
            <a:r>
              <a:rPr lang="en-US" sz="1800" dirty="0" err="1">
                <a:solidFill>
                  <a:schemeClr val="bg1"/>
                </a:solidFill>
                <a:latin typeface="+mj-lt"/>
                <a:ea typeface="+mn-ea"/>
                <a:cs typeface="+mn-cs"/>
              </a:rPr>
              <a:t>Darma</a:t>
            </a:r>
            <a:endParaRPr lang="en-US" sz="18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FE0F52F-ADF1-4011-A51B-92383D0AB7F8}"/>
              </a:ext>
            </a:extLst>
          </p:cNvPr>
          <p:cNvSpPr txBox="1">
            <a:spLocks/>
          </p:cNvSpPr>
          <p:nvPr/>
        </p:nvSpPr>
        <p:spPr>
          <a:xfrm>
            <a:off x="8077762" y="5524500"/>
            <a:ext cx="3760738" cy="10205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Civil Engineering</a:t>
            </a:r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TERIMA KASIH</a:t>
            </a:r>
          </a:p>
        </p:txBody>
      </p:sp>
      <p:sp>
        <p:nvSpPr>
          <p:cNvPr id="5" name="Tell Me Text" descr="Select the Tell Me button and type what you want to know.&#10;"/>
          <p:cNvSpPr>
            <a:spLocks noGrp="1"/>
          </p:cNvSpPr>
          <p:nvPr>
            <p:ph sz="half" idx="4294967295"/>
          </p:nvPr>
        </p:nvSpPr>
        <p:spPr>
          <a:xfrm>
            <a:off x="521208" y="2679617"/>
            <a:ext cx="7766738" cy="544904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WASSALAMMUALAIKUM WR WB</a:t>
            </a:r>
          </a:p>
        </p:txBody>
      </p:sp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F581AA-A50F-4F0C-82E0-C605F887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SzPct val="100000"/>
              <a:buAutoNum type="arabicPeriod"/>
            </a:pPr>
            <a:r>
              <a:rPr lang="en-US" sz="2400" dirty="0" err="1"/>
              <a:t>Prosedur</a:t>
            </a:r>
            <a:r>
              <a:rPr lang="en-US" sz="2400" dirty="0"/>
              <a:t> dan </a:t>
            </a:r>
            <a:r>
              <a:rPr lang="en-US" sz="2400" dirty="0" err="1"/>
              <a:t>ketentuan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perancangan</a:t>
            </a:r>
            <a:r>
              <a:rPr lang="en-US" sz="2400" dirty="0"/>
              <a:t> </a:t>
            </a:r>
            <a:r>
              <a:rPr lang="en-US" sz="2400" dirty="0" err="1"/>
              <a:t>bangunan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 </a:t>
            </a:r>
            <a:r>
              <a:rPr lang="en-US" sz="2400" dirty="0" err="1"/>
              <a:t>merujuk</a:t>
            </a:r>
            <a:r>
              <a:rPr lang="en-US" sz="2400" dirty="0"/>
              <a:t> pada SNI 03-1726-2002.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endParaRPr lang="en-US" sz="2400" dirty="0"/>
          </a:p>
          <a:p>
            <a:pPr marL="457200" indent="-457200" algn="just">
              <a:buSzPct val="100000"/>
              <a:buAutoNum type="arabicPeriod"/>
            </a:pP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Pembebanan</a:t>
            </a:r>
            <a:r>
              <a:rPr lang="en-US" sz="2400" dirty="0"/>
              <a:t> Indonesia </a:t>
            </a:r>
            <a:r>
              <a:rPr lang="en-US" sz="2400" dirty="0" err="1"/>
              <a:t>untuk</a:t>
            </a:r>
            <a:r>
              <a:rPr lang="en-US" sz="2400" dirty="0"/>
              <a:t>  Gedung - 1983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65816-6BCF-47F6-8F64-CF77518C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TARA CARA PERANCANGAN BANGUNAN GEDUNG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927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F581AA-A50F-4F0C-82E0-C605F887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SzPct val="100000"/>
              <a:buAutoNum type="arabicPeriod"/>
            </a:pPr>
            <a:r>
              <a:rPr lang="en-US" sz="2400" dirty="0" err="1"/>
              <a:t>Gempa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ditetapkan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periode</a:t>
            </a:r>
            <a:r>
              <a:rPr lang="en-US" sz="2400" dirty="0"/>
              <a:t> </a:t>
            </a:r>
            <a:r>
              <a:rPr lang="en-US" sz="2400" dirty="0" err="1"/>
              <a:t>ulang</a:t>
            </a:r>
            <a:r>
              <a:rPr lang="en-US" sz="2400" dirty="0"/>
              <a:t> 500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probabilitas</a:t>
            </a:r>
            <a:r>
              <a:rPr lang="en-US" sz="2400" dirty="0"/>
              <a:t> </a:t>
            </a:r>
            <a:r>
              <a:rPr lang="en-US" sz="2400" dirty="0" err="1"/>
              <a:t>terjadinya</a:t>
            </a:r>
            <a:r>
              <a:rPr lang="en-US" sz="2400" dirty="0"/>
              <a:t> </a:t>
            </a:r>
            <a:r>
              <a:rPr lang="en-US" sz="2400" dirty="0" err="1"/>
              <a:t>terbatas</a:t>
            </a:r>
            <a:r>
              <a:rPr lang="en-US" sz="2400" dirty="0"/>
              <a:t> pada 10 </a:t>
            </a:r>
            <a:r>
              <a:rPr lang="en-US" sz="2400" dirty="0" err="1"/>
              <a:t>persen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en-US" sz="2400" dirty="0"/>
              <a:t> </a:t>
            </a:r>
            <a:r>
              <a:rPr lang="en-US" sz="2400" dirty="0" err="1"/>
              <a:t>umur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 50 </a:t>
            </a:r>
            <a:r>
              <a:rPr lang="en-US" sz="2400" dirty="0" err="1"/>
              <a:t>tahun</a:t>
            </a:r>
            <a:r>
              <a:rPr lang="en-US" sz="2400" dirty="0"/>
              <a:t>.</a:t>
            </a:r>
          </a:p>
          <a:p>
            <a:pPr marL="457200" indent="-457200" algn="just">
              <a:buSzPct val="100000"/>
              <a:buAutoNum type="arabicPeriod"/>
            </a:pPr>
            <a:r>
              <a:rPr lang="en-US" sz="2400" dirty="0" err="1"/>
              <a:t>Pengaruh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dikalikan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keutamaan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 ( </a:t>
            </a:r>
            <a:r>
              <a:rPr lang="en-US" sz="2400" dirty="0" err="1"/>
              <a:t>diatur</a:t>
            </a:r>
            <a:r>
              <a:rPr lang="en-US" sz="2400" dirty="0"/>
              <a:t> pada SNI 03-1726-2002. </a:t>
            </a:r>
            <a:r>
              <a:rPr lang="en-US" sz="2400" dirty="0" err="1"/>
              <a:t>pasal</a:t>
            </a:r>
            <a:r>
              <a:rPr lang="en-US" sz="2400" dirty="0"/>
              <a:t> 4.1.2)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65816-6BCF-47F6-8F64-CF77518C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GEMPA RENCANA &amp; KATEGORI GEDUNG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216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F581AA-A50F-4F0C-82E0-C605F887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SzPct val="100000"/>
              <a:buAutoNum type="arabicPeriod"/>
            </a:pP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 </a:t>
            </a:r>
            <a:r>
              <a:rPr lang="en-US" sz="2400" dirty="0" err="1"/>
              <a:t>beraturan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ketentuan</a:t>
            </a:r>
            <a:r>
              <a:rPr lang="en-US" sz="2400" dirty="0"/>
              <a:t> (SNI 03-1726-2002. </a:t>
            </a:r>
            <a:r>
              <a:rPr lang="en-US" sz="2400" dirty="0" err="1"/>
              <a:t>pasal</a:t>
            </a:r>
            <a:r>
              <a:rPr lang="en-US" sz="2400" dirty="0"/>
              <a:t> 4.2.1),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ditinjau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pengaruh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 </a:t>
            </a:r>
            <a:r>
              <a:rPr lang="en-US" sz="2400" dirty="0" err="1"/>
              <a:t>ekivalen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statik</a:t>
            </a:r>
            <a:r>
              <a:rPr lang="en-US" sz="2400" dirty="0"/>
              <a:t> </a:t>
            </a:r>
            <a:r>
              <a:rPr lang="en-US" sz="2400" dirty="0" err="1"/>
              <a:t>ekivalen</a:t>
            </a:r>
            <a:r>
              <a:rPr lang="en-US" sz="2400" dirty="0"/>
              <a:t>.</a:t>
            </a:r>
          </a:p>
          <a:p>
            <a:pPr marL="457200" indent="-457200" algn="just">
              <a:buSzPct val="100000"/>
              <a:buAutoNum type="arabicPeriod"/>
            </a:pP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 </a:t>
            </a:r>
            <a:r>
              <a:rPr lang="en-US" sz="2400" dirty="0" err="1"/>
              <a:t>tdk</a:t>
            </a:r>
            <a:r>
              <a:rPr lang="en-US" sz="2400" dirty="0"/>
              <a:t> </a:t>
            </a:r>
            <a:r>
              <a:rPr lang="en-US" sz="2400" dirty="0" err="1"/>
              <a:t>beraturan</a:t>
            </a:r>
            <a:r>
              <a:rPr lang="en-US" sz="2400" dirty="0"/>
              <a:t>,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syarat</a:t>
            </a:r>
            <a:r>
              <a:rPr lang="en-US" sz="2400" dirty="0"/>
              <a:t> SNI 03-1726-2002. </a:t>
            </a:r>
            <a:r>
              <a:rPr lang="en-US" sz="2400" dirty="0" err="1"/>
              <a:t>pasal</a:t>
            </a:r>
            <a:r>
              <a:rPr lang="en-US" sz="2400" dirty="0"/>
              <a:t> 4.2.1) , </a:t>
            </a:r>
            <a:r>
              <a:rPr lang="en-US" sz="2400" dirty="0" err="1"/>
              <a:t>pengaruh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pembebanan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 </a:t>
            </a:r>
            <a:r>
              <a:rPr lang="en-US" sz="2400" dirty="0" err="1"/>
              <a:t>dinamis</a:t>
            </a:r>
            <a:r>
              <a:rPr lang="en-US" sz="2400" dirty="0"/>
              <a:t>.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respon</a:t>
            </a:r>
            <a:r>
              <a:rPr lang="en-US" sz="2400" dirty="0"/>
              <a:t> </a:t>
            </a:r>
            <a:r>
              <a:rPr lang="en-US" sz="2400" dirty="0" err="1"/>
              <a:t>dinamis</a:t>
            </a:r>
            <a:endParaRPr lang="en-US" sz="2400" dirty="0"/>
          </a:p>
          <a:p>
            <a:pPr marL="457200" indent="-457200" algn="just">
              <a:buSzPct val="100000"/>
              <a:buAutoNum type="arabicPeriod"/>
            </a:pP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65816-6BCF-47F6-8F64-CF77518C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STRUKTUR GEDUNG BERATURAN &amp; TIDAK BERATURAN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812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F581AA-A50F-4F0C-82E0-C605F887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SzPct val="100000"/>
              <a:buAutoNum type="arabicPeriod"/>
            </a:pPr>
            <a:r>
              <a:rPr lang="en-US" sz="2400" dirty="0" err="1"/>
              <a:t>Daktail</a:t>
            </a:r>
            <a:r>
              <a:rPr lang="en-US" sz="2400" dirty="0"/>
              <a:t> :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deformasi</a:t>
            </a:r>
            <a:r>
              <a:rPr lang="en-US" sz="2400" dirty="0"/>
              <a:t> </a:t>
            </a:r>
            <a:r>
              <a:rPr lang="en-US" sz="2400" dirty="0" err="1"/>
              <a:t>inelastis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kehilangan</a:t>
            </a:r>
            <a:r>
              <a:rPr lang="en-US" sz="2400" dirty="0"/>
              <a:t> </a:t>
            </a:r>
            <a:r>
              <a:rPr lang="en-US" sz="2400" dirty="0" err="1"/>
              <a:t>kekuatan</a:t>
            </a:r>
            <a:r>
              <a:rPr lang="en-US" sz="2400" dirty="0"/>
              <a:t> yang </a:t>
            </a:r>
            <a:r>
              <a:rPr lang="en-US" sz="2400" dirty="0" err="1"/>
              <a:t>berarti</a:t>
            </a:r>
            <a:r>
              <a:rPr lang="en-US" sz="2400" dirty="0"/>
              <a:t>. </a:t>
            </a:r>
          </a:p>
          <a:p>
            <a:pPr marL="457200" indent="-457200" algn="just">
              <a:buSzPct val="100000"/>
              <a:buAutoNum type="arabicPeriod"/>
            </a:pP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daktail</a:t>
            </a:r>
            <a:r>
              <a:rPr lang="en-US" sz="2400" dirty="0"/>
              <a:t> : </a:t>
            </a:r>
            <a:r>
              <a:rPr lang="en-US" sz="2400" dirty="0" err="1"/>
              <a:t>kemampuam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simpangan</a:t>
            </a:r>
            <a:r>
              <a:rPr lang="en-US" sz="2400" dirty="0"/>
              <a:t> </a:t>
            </a:r>
            <a:r>
              <a:rPr lang="en-US" sz="2400" dirty="0" err="1"/>
              <a:t>pasca</a:t>
            </a:r>
            <a:r>
              <a:rPr lang="en-US" sz="2400" dirty="0"/>
              <a:t> </a:t>
            </a:r>
            <a:r>
              <a:rPr lang="en-US" sz="2400" dirty="0" err="1"/>
              <a:t>elastis</a:t>
            </a:r>
            <a:r>
              <a:rPr lang="en-US" sz="2400" dirty="0"/>
              <a:t> yang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berulang</a:t>
            </a:r>
            <a:r>
              <a:rPr lang="en-US" sz="2400" dirty="0"/>
              <a:t> kali dan </a:t>
            </a:r>
            <a:r>
              <a:rPr lang="en-US" sz="2400" dirty="0" err="1"/>
              <a:t>bolak-balik</a:t>
            </a:r>
            <a:r>
              <a:rPr lang="en-US" sz="2400" dirty="0"/>
              <a:t> </a:t>
            </a:r>
            <a:r>
              <a:rPr lang="en-US" sz="2400" dirty="0" err="1"/>
              <a:t>akibat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 yang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/>
              <a:t>terjadinya</a:t>
            </a:r>
            <a:r>
              <a:rPr lang="en-US" sz="2400" dirty="0"/>
              <a:t> </a:t>
            </a:r>
            <a:r>
              <a:rPr lang="en-US" sz="2400" dirty="0" err="1"/>
              <a:t>pelelehan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, </a:t>
            </a:r>
            <a:r>
              <a:rPr lang="en-US" sz="2400" dirty="0" err="1"/>
              <a:t>sambil</a:t>
            </a:r>
            <a:r>
              <a:rPr lang="en-US" sz="2400" dirty="0"/>
              <a:t> </a:t>
            </a:r>
            <a:r>
              <a:rPr lang="en-US" sz="2400" dirty="0" err="1"/>
              <a:t>mempertahankan</a:t>
            </a:r>
            <a:r>
              <a:rPr lang="en-US" sz="2400" dirty="0"/>
              <a:t> </a:t>
            </a:r>
            <a:r>
              <a:rPr lang="en-US" sz="2400" dirty="0" err="1"/>
              <a:t>kekuatan</a:t>
            </a:r>
            <a:r>
              <a:rPr lang="en-US" sz="2400" dirty="0"/>
              <a:t> yang </a:t>
            </a:r>
            <a:r>
              <a:rPr lang="en-US" sz="2400" dirty="0" err="1"/>
              <a:t>cukup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berdiri</a:t>
            </a:r>
            <a:r>
              <a:rPr lang="en-US" sz="2400" dirty="0"/>
              <a:t>, </a:t>
            </a:r>
            <a:r>
              <a:rPr lang="en-US" sz="2400" dirty="0" err="1"/>
              <a:t>walaupun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berada</a:t>
            </a:r>
            <a:r>
              <a:rPr lang="en-US" sz="2400" dirty="0"/>
              <a:t> di </a:t>
            </a:r>
            <a:r>
              <a:rPr lang="en-US" sz="2400" dirty="0" err="1"/>
              <a:t>ambang</a:t>
            </a:r>
            <a:r>
              <a:rPr lang="en-US" sz="2400" dirty="0"/>
              <a:t>  </a:t>
            </a:r>
            <a:r>
              <a:rPr lang="en-US" sz="2400" dirty="0" err="1"/>
              <a:t>keruntuhan</a:t>
            </a:r>
            <a:r>
              <a:rPr lang="en-US" sz="2400" dirty="0"/>
              <a:t>. </a:t>
            </a:r>
          </a:p>
          <a:p>
            <a:pPr marL="457200" indent="-457200" algn="just">
              <a:buSzPct val="100000"/>
              <a:buAutoNum type="arabicPeriod"/>
            </a:pP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daktilitas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rasio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simpangan</a:t>
            </a:r>
            <a:r>
              <a:rPr lang="en-US" sz="2400" dirty="0"/>
              <a:t> </a:t>
            </a:r>
            <a:r>
              <a:rPr lang="en-US" sz="2400" dirty="0" err="1"/>
              <a:t>maksimum</a:t>
            </a:r>
            <a:r>
              <a:rPr lang="en-US" sz="2400" dirty="0"/>
              <a:t> pada </a:t>
            </a:r>
            <a:r>
              <a:rPr lang="en-US" sz="2400" dirty="0" err="1"/>
              <a:t>ambang</a:t>
            </a:r>
            <a:r>
              <a:rPr lang="en-US" sz="2400" dirty="0"/>
              <a:t> </a:t>
            </a:r>
            <a:r>
              <a:rPr lang="en-US" sz="2400" dirty="0" err="1"/>
              <a:t>keruntuhan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sempangan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yang </a:t>
            </a:r>
            <a:r>
              <a:rPr lang="en-US" sz="2400" dirty="0" err="1"/>
              <a:t>terjadi</a:t>
            </a:r>
            <a:r>
              <a:rPr lang="en-US" sz="2400" dirty="0"/>
              <a:t> pada </a:t>
            </a:r>
            <a:r>
              <a:rPr lang="en-US" sz="2400" dirty="0" err="1"/>
              <a:t>pelelehan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65816-6BCF-47F6-8F64-CF77518C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DAKTILITAS STRUKTUR BANGUNAN</a:t>
            </a:r>
            <a:endParaRPr lang="en-US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A708839C-405A-4655-BC75-A48272AE82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5998" y="5528890"/>
            <a:ext cx="2250118" cy="8804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9766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F581AA-A50F-4F0C-82E0-C605F887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SzPct val="100000"/>
              <a:buAutoNum type="arabicPeriod"/>
            </a:pPr>
            <a:r>
              <a:rPr lang="en-US" sz="2400" dirty="0"/>
              <a:t>DAKTAIL PENUH;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daktilitas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, di mana </a:t>
            </a:r>
            <a:r>
              <a:rPr lang="en-US" sz="2400" dirty="0" err="1"/>
              <a:t>strukturnya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simpangan</a:t>
            </a:r>
            <a:r>
              <a:rPr lang="en-US" sz="2400" dirty="0"/>
              <a:t> </a:t>
            </a:r>
            <a:r>
              <a:rPr lang="en-US" sz="2400" dirty="0" err="1"/>
              <a:t>pasca-elastik</a:t>
            </a:r>
            <a:r>
              <a:rPr lang="en-US" sz="2400" dirty="0"/>
              <a:t> pada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di </a:t>
            </a:r>
            <a:r>
              <a:rPr lang="en-US" sz="2400" dirty="0" err="1"/>
              <a:t>ambang</a:t>
            </a:r>
            <a:r>
              <a:rPr lang="en-US" sz="2400" dirty="0"/>
              <a:t> </a:t>
            </a:r>
            <a:r>
              <a:rPr lang="en-US" sz="2400" dirty="0" err="1"/>
              <a:t>keruntuhan</a:t>
            </a:r>
            <a:r>
              <a:rPr lang="en-US" sz="2400" dirty="0"/>
              <a:t> yang paling </a:t>
            </a:r>
            <a:r>
              <a:rPr lang="en-US" sz="2400" dirty="0" err="1"/>
              <a:t>besar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daktilitas</a:t>
            </a:r>
            <a:r>
              <a:rPr lang="en-US" sz="2400" dirty="0"/>
              <a:t> </a:t>
            </a:r>
            <a:r>
              <a:rPr lang="en-US" sz="2400" dirty="0" err="1"/>
              <a:t>sebesar</a:t>
            </a:r>
            <a:r>
              <a:rPr lang="en-US" sz="2400" dirty="0"/>
              <a:t> 5,3.</a:t>
            </a:r>
          </a:p>
          <a:p>
            <a:pPr marL="457200" indent="-457200" algn="just">
              <a:buSzPct val="100000"/>
              <a:buAutoNum type="arabicPeriod"/>
            </a:pPr>
            <a:r>
              <a:rPr lang="en-US" sz="2400" dirty="0"/>
              <a:t>DAKTAIL PARSIAL;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daktilitas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daktilitas</a:t>
            </a:r>
            <a:r>
              <a:rPr lang="en-US" sz="2400" dirty="0"/>
              <a:t> di </a:t>
            </a:r>
            <a:r>
              <a:rPr lang="en-US" sz="2400" dirty="0" err="1"/>
              <a:t>antara</a:t>
            </a:r>
            <a:r>
              <a:rPr lang="en-US" sz="2400" dirty="0"/>
              <a:t> 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 yang </a:t>
            </a:r>
            <a:r>
              <a:rPr lang="en-US" sz="2400" dirty="0" err="1"/>
              <a:t>elastik</a:t>
            </a:r>
            <a:r>
              <a:rPr lang="en-US" sz="2400" dirty="0"/>
              <a:t> </a:t>
            </a:r>
            <a:r>
              <a:rPr lang="en-US" sz="2400" dirty="0" err="1"/>
              <a:t>penuh</a:t>
            </a:r>
            <a:r>
              <a:rPr lang="en-US" sz="2400" dirty="0"/>
              <a:t> </a:t>
            </a:r>
            <a:r>
              <a:rPr lang="en-US" sz="2400" dirty="0" err="1"/>
              <a:t>sebesar</a:t>
            </a:r>
            <a:r>
              <a:rPr lang="en-US" sz="2400" dirty="0"/>
              <a:t> 1,0 dan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 yang </a:t>
            </a:r>
            <a:r>
              <a:rPr lang="en-US" sz="2400" dirty="0" err="1"/>
              <a:t>daktail</a:t>
            </a:r>
            <a:r>
              <a:rPr lang="en-US" sz="2400" dirty="0"/>
              <a:t> </a:t>
            </a:r>
            <a:r>
              <a:rPr lang="en-US" sz="2400" dirty="0" err="1"/>
              <a:t>penuh</a:t>
            </a:r>
            <a:r>
              <a:rPr lang="en-US" sz="2400" dirty="0"/>
              <a:t> </a:t>
            </a:r>
            <a:r>
              <a:rPr lang="en-US" sz="2400" dirty="0" err="1"/>
              <a:t>sebesar</a:t>
            </a:r>
            <a:r>
              <a:rPr lang="en-US" sz="2400" dirty="0"/>
              <a:t> 5,3.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65816-6BCF-47F6-8F64-CF77518C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DAKTILITAS STRUKTUR BANGUNAN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888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F581AA-A50F-4F0C-82E0-C605F887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SzPct val="100000"/>
              <a:buNone/>
            </a:pP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 yang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syarat</a:t>
            </a:r>
            <a:r>
              <a:rPr lang="en-US" sz="2400" dirty="0"/>
              <a:t> “ Strong </a:t>
            </a:r>
            <a:r>
              <a:rPr lang="en-US" sz="2400" dirty="0" err="1"/>
              <a:t>collomn</a:t>
            </a:r>
            <a:r>
              <a:rPr lang="en-US" sz="2400" dirty="0"/>
              <a:t>-week </a:t>
            </a:r>
            <a:r>
              <a:rPr lang="en-US" sz="2400" dirty="0" err="1"/>
              <a:t>beem”artinya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menerima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sendi</a:t>
            </a:r>
            <a:r>
              <a:rPr lang="en-US" sz="2400" dirty="0"/>
              <a:t> </a:t>
            </a:r>
            <a:r>
              <a:rPr lang="en-US" sz="2400" dirty="0" err="1"/>
              <a:t>plastis</a:t>
            </a:r>
            <a:r>
              <a:rPr lang="en-US" sz="2400" dirty="0"/>
              <a:t> di </a:t>
            </a:r>
            <a:r>
              <a:rPr lang="en-US" sz="2400" dirty="0" err="1"/>
              <a:t>ujung-ujung</a:t>
            </a:r>
            <a:r>
              <a:rPr lang="en-US" sz="2400" dirty="0"/>
              <a:t> </a:t>
            </a:r>
            <a:r>
              <a:rPr lang="en-US" sz="2400" dirty="0" err="1"/>
              <a:t>balok</a:t>
            </a:r>
            <a:r>
              <a:rPr lang="en-US" sz="2400" dirty="0"/>
              <a:t>, kaki </a:t>
            </a:r>
            <a:r>
              <a:rPr lang="en-US" sz="2400" dirty="0" err="1"/>
              <a:t>kolom</a:t>
            </a:r>
            <a:r>
              <a:rPr lang="en-US" sz="2400" dirty="0"/>
              <a:t> , dan pada kaki </a:t>
            </a:r>
            <a:r>
              <a:rPr lang="en-US" sz="2400" dirty="0" err="1"/>
              <a:t>dinding</a:t>
            </a:r>
            <a:r>
              <a:rPr lang="en-US" sz="2400" dirty="0"/>
              <a:t> </a:t>
            </a:r>
            <a:r>
              <a:rPr lang="en-US" sz="2400" dirty="0" err="1"/>
              <a:t>geser</a:t>
            </a:r>
            <a:r>
              <a:rPr lang="en-US" sz="2400" dirty="0"/>
              <a:t>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65816-6BCF-47F6-8F64-CF77518C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PERANCANGAN KAPASITAS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910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F581AA-A50F-4F0C-82E0-C605F887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SzPct val="100000"/>
              <a:buNone/>
            </a:pPr>
            <a:r>
              <a:rPr lang="en-US" sz="2400" dirty="0"/>
              <a:t>Indonesia </a:t>
            </a:r>
            <a:r>
              <a:rPr lang="en-US" sz="2400" dirty="0" err="1"/>
              <a:t>ditetapkan</a:t>
            </a:r>
            <a:r>
              <a:rPr lang="en-US" sz="2400" dirty="0"/>
              <a:t> </a:t>
            </a:r>
            <a:r>
              <a:rPr lang="en-US" sz="2400" dirty="0" err="1"/>
              <a:t>terbagi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6 Wilayah </a:t>
            </a:r>
            <a:r>
              <a:rPr lang="en-US" sz="2400" dirty="0" err="1"/>
              <a:t>Gempa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ditunjukkan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Gambar 1, di mana Wilayah </a:t>
            </a:r>
            <a:r>
              <a:rPr lang="en-US" sz="2400" dirty="0" err="1"/>
              <a:t>Gempa</a:t>
            </a:r>
            <a:r>
              <a:rPr lang="en-US" sz="2400" dirty="0"/>
              <a:t> 1 </a:t>
            </a:r>
            <a:r>
              <a:rPr lang="en-US" sz="2400" dirty="0" err="1"/>
              <a:t>adalah</a:t>
            </a:r>
            <a:r>
              <a:rPr lang="en-US" sz="2400" dirty="0"/>
              <a:t> wilayah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kegempaan</a:t>
            </a:r>
            <a:r>
              <a:rPr lang="en-US" sz="2400" dirty="0"/>
              <a:t> paling </a:t>
            </a:r>
            <a:r>
              <a:rPr lang="en-US" sz="2400" dirty="0" err="1"/>
              <a:t>rendah</a:t>
            </a:r>
            <a:r>
              <a:rPr lang="en-US" sz="2400" dirty="0"/>
              <a:t> dan Wilayah </a:t>
            </a:r>
            <a:r>
              <a:rPr lang="en-US" sz="2400" dirty="0" err="1"/>
              <a:t>Gempa</a:t>
            </a:r>
            <a:r>
              <a:rPr lang="en-US" sz="2400" dirty="0"/>
              <a:t> 6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kegempaan</a:t>
            </a:r>
            <a:r>
              <a:rPr lang="en-US" sz="2400" dirty="0"/>
              <a:t> paling </a:t>
            </a:r>
            <a:r>
              <a:rPr lang="en-US" sz="2400" dirty="0" err="1"/>
              <a:t>tinggi</a:t>
            </a:r>
            <a:r>
              <a:rPr lang="en-US" sz="2400" dirty="0"/>
              <a:t>. </a:t>
            </a:r>
          </a:p>
          <a:p>
            <a:pPr algn="just">
              <a:buSzPct val="100000"/>
              <a:buNone/>
            </a:pPr>
            <a:r>
              <a:rPr lang="en-US" sz="2400" dirty="0" err="1"/>
              <a:t>Pembagian</a:t>
            </a:r>
            <a:r>
              <a:rPr lang="en-US" sz="2400" dirty="0"/>
              <a:t> Wilayah </a:t>
            </a:r>
            <a:r>
              <a:rPr lang="en-US" sz="2400" dirty="0" err="1"/>
              <a:t>Gempa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didasarkan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percepatan</a:t>
            </a:r>
            <a:r>
              <a:rPr lang="en-US" sz="2400" dirty="0"/>
              <a:t> </a:t>
            </a:r>
            <a:r>
              <a:rPr lang="en-US" sz="2400" dirty="0" err="1"/>
              <a:t>puncak</a:t>
            </a:r>
            <a:r>
              <a:rPr lang="en-US" sz="2400" dirty="0"/>
              <a:t> </a:t>
            </a:r>
            <a:r>
              <a:rPr lang="en-US" sz="2400" dirty="0" err="1"/>
              <a:t>batuan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akibat</a:t>
            </a:r>
            <a:r>
              <a:rPr lang="en-US" sz="2400" dirty="0"/>
              <a:t> </a:t>
            </a:r>
            <a:r>
              <a:rPr lang="en-US" sz="2400" dirty="0" err="1"/>
              <a:t>pengaruh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perioda</a:t>
            </a:r>
            <a:r>
              <a:rPr lang="en-US" sz="2400" dirty="0"/>
              <a:t> </a:t>
            </a:r>
            <a:r>
              <a:rPr lang="en-US" sz="2400" dirty="0" err="1"/>
              <a:t>ulang</a:t>
            </a:r>
            <a:r>
              <a:rPr lang="en-US" sz="2400" dirty="0"/>
              <a:t> 500 </a:t>
            </a:r>
            <a:r>
              <a:rPr lang="en-US" sz="2400" dirty="0" err="1"/>
              <a:t>tahun</a:t>
            </a:r>
            <a:r>
              <a:rPr lang="en-US" sz="2400" dirty="0"/>
              <a:t>, yang </a:t>
            </a:r>
            <a:r>
              <a:rPr lang="en-US" sz="2400" dirty="0" err="1"/>
              <a:t>nilai</a:t>
            </a:r>
            <a:r>
              <a:rPr lang="en-US" sz="2400" dirty="0"/>
              <a:t> rata-</a:t>
            </a:r>
            <a:r>
              <a:rPr lang="en-US" sz="2400" dirty="0" err="1"/>
              <a:t>ratanya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Wilayah </a:t>
            </a:r>
            <a:r>
              <a:rPr lang="en-US" sz="2400" dirty="0" err="1"/>
              <a:t>Gempa</a:t>
            </a:r>
            <a:r>
              <a:rPr lang="en-US" sz="2400" dirty="0"/>
              <a:t> </a:t>
            </a:r>
            <a:r>
              <a:rPr lang="en-US" sz="2400" dirty="0" err="1"/>
              <a:t>ditetapkan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Gambar 1 dan </a:t>
            </a:r>
            <a:r>
              <a:rPr lang="en-US" sz="2400" dirty="0" err="1"/>
              <a:t>Tabel</a:t>
            </a:r>
            <a:r>
              <a:rPr lang="en-US" sz="2400" dirty="0"/>
              <a:t> 5.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65816-6BCF-47F6-8F64-CF77518C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WILAYAH GEMPAT DAN SPEKTRUM RESPONS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327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0B65816-6BCF-47F6-8F64-CF77518C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PETA WILAYAH GEMPA</a:t>
            </a:r>
            <a:endParaRPr lang="en-US" dirty="0"/>
          </a:p>
        </p:txBody>
      </p:sp>
      <p:pic>
        <p:nvPicPr>
          <p:cNvPr id="6" name="Picture 3627">
            <a:extLst>
              <a:ext uri="{FF2B5EF4-FFF2-40B4-BE49-F238E27FC236}">
                <a16:creationId xmlns:a16="http://schemas.microsoft.com/office/drawing/2014/main" id="{77588C53-D14A-407D-BC9B-42FC541B5E0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4063" t="21563" r="16797" b="6250"/>
          <a:stretch>
            <a:fillRect/>
          </a:stretch>
        </p:blipFill>
        <p:spPr bwMode="auto">
          <a:xfrm>
            <a:off x="2592787" y="1604963"/>
            <a:ext cx="700642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2804276"/>
      </p:ext>
    </p:extLst>
  </p:cSld>
  <p:clrMapOvr>
    <a:masterClrMapping/>
  </p:clrMapOvr>
</p:sld>
</file>

<file path=ppt/theme/theme1.xml><?xml version="1.0" encoding="utf-8"?>
<a:theme xmlns:a="http://schemas.openxmlformats.org/drawingml/2006/main" name="Get Started with 3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ring Your Presentations" id="{59065FFD-95A5-4387-9888-595CD54FE3CE}" vid="{8A46A32C-1227-47D7-A4C8-360887988C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{C60785F9-B98C-428B-AE4D-2E4E0DF1CE18}tf16411177_win32</Template>
  <TotalTime>32</TotalTime>
  <Words>407</Words>
  <Application>Microsoft Office PowerPoint</Application>
  <PresentationFormat>Widescreen</PresentationFormat>
  <Paragraphs>30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Segoe UI</vt:lpstr>
      <vt:lpstr>Segoe UI Light</vt:lpstr>
      <vt:lpstr>Get Started with 3D</vt:lpstr>
      <vt:lpstr>Perancangan Bangunan Gedung</vt:lpstr>
      <vt:lpstr>TARA CARA PERANCANGAN BANGUNAN GEDUNG</vt:lpstr>
      <vt:lpstr>GEMPA RENCANA &amp; KATEGORI GEDUNG</vt:lpstr>
      <vt:lpstr>STRUKTUR GEDUNG BERATURAN &amp; TIDAK BERATURAN</vt:lpstr>
      <vt:lpstr>DAKTILITAS STRUKTUR BANGUNAN</vt:lpstr>
      <vt:lpstr>DAKTILITAS STRUKTUR BANGUNAN</vt:lpstr>
      <vt:lpstr>PERANCANGAN KAPASITAS</vt:lpstr>
      <vt:lpstr>WILAYAH GEMPAT DAN SPEKTRUM RESPONS</vt:lpstr>
      <vt:lpstr>PETA WILAYAH GEMPA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Perancangan Bangunan Gedung</dc:title>
  <dc:creator>Irham Aswery</dc:creator>
  <cp:lastModifiedBy>Irham Aswery</cp:lastModifiedBy>
  <cp:revision>7</cp:revision>
  <dcterms:created xsi:type="dcterms:W3CDTF">2020-12-06T23:48:25Z</dcterms:created>
  <dcterms:modified xsi:type="dcterms:W3CDTF">2020-12-11T23:38:42Z</dcterms:modified>
</cp:coreProperties>
</file>