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80" r:id="rId13"/>
    <p:sldId id="281" r:id="rId14"/>
    <p:sldId id="277" r:id="rId15"/>
    <p:sldId id="278" r:id="rId16"/>
    <p:sldId id="286" r:id="rId17"/>
    <p:sldId id="287" r:id="rId18"/>
    <p:sldId id="289" r:id="rId19"/>
    <p:sldId id="288" r:id="rId20"/>
    <p:sldId id="284" r:id="rId21"/>
    <p:sldId id="285" r:id="rId22"/>
    <p:sldId id="293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90" r:id="rId35"/>
    <p:sldId id="291" r:id="rId36"/>
    <p:sldId id="292" r:id="rId37"/>
  </p:sldIdLst>
  <p:sldSz cx="9144000" cy="6858000" type="screen4x3"/>
  <p:notesSz cx="6858000" cy="9144000"/>
  <p:custDataLst>
    <p:tags r:id="rId38"/>
  </p:custDataLst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  <a:srgbClr val="99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071" y="2595717"/>
            <a:ext cx="8067369" cy="212376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072" y="5171768"/>
            <a:ext cx="8082115" cy="904568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09EBF-9303-4315-B426-B366CB6EFCA1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3889-3A53-4C34-852C-0029EF8666D5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38655-260D-4127-9741-A6EDED99ADE7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931F9-136F-4EA8-9E2D-1212738B22E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8" y="220456"/>
            <a:ext cx="8259098" cy="10180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17291"/>
            <a:ext cx="8246070" cy="4565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738FD-EE5E-4F6B-92B3-0E3523CCE338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70" y="669867"/>
            <a:ext cx="6571913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96" y="1648572"/>
            <a:ext cx="6594035" cy="46814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94B6C-B7F5-4C17-AEE9-792AA72E3511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732C5-8A12-4C8C-B9DF-E49B224AC00F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1DF2E-FC7E-4D25-8A92-6F68BDCE2E6F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70" y="411358"/>
            <a:ext cx="8093365" cy="10180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27020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856883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227020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856883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37644-393F-467A-99FA-38D8A2B0315D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5142A-2F0E-4274-A3B2-48E9707F0C2F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DC44F-9962-4A0E-8DD2-D72374093CB0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6B38C-0D7E-4635-BBAA-DE0292EA266B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D94B6C-B7F5-4C17-AEE9-792AA72E3511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7" Type="http://schemas.openxmlformats.org/officeDocument/2006/relationships/oleObject" Target="../embeddings/Microsoft_Office_Excel_Chart7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Microsoft_Office_Excel_Chart6.xls"/><Relationship Id="rId5" Type="http://schemas.openxmlformats.org/officeDocument/2006/relationships/oleObject" Target="../embeddings/Microsoft_Office_Excel_Chart5.xls"/><Relationship Id="rId4" Type="http://schemas.openxmlformats.org/officeDocument/2006/relationships/oleObject" Target="../embeddings/Microsoft_Office_Excel_Chart4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Aspal Beton</a:t>
            </a:r>
            <a:endParaRPr lang="id-ID" smtClean="0"/>
          </a:p>
        </p:txBody>
      </p:sp>
      <p:sp>
        <p:nvSpPr>
          <p:cNvPr id="17411" name="Rectangle 10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 err="1" smtClean="0"/>
              <a:t>Aspal</a:t>
            </a:r>
            <a:r>
              <a:rPr lang="en-US" sz="2100" dirty="0" smtClean="0"/>
              <a:t> </a:t>
            </a:r>
            <a:r>
              <a:rPr lang="en-US" sz="2100" dirty="0" err="1" smtClean="0"/>
              <a:t>beton</a:t>
            </a:r>
            <a:r>
              <a:rPr lang="en-US" sz="2100" dirty="0" smtClean="0"/>
              <a:t> </a:t>
            </a:r>
            <a:r>
              <a:rPr lang="en-US" sz="2100" dirty="0" err="1" smtClean="0"/>
              <a:t>adalah</a:t>
            </a:r>
            <a:r>
              <a:rPr lang="en-US" sz="2100" dirty="0" smtClean="0"/>
              <a:t> </a:t>
            </a:r>
            <a:r>
              <a:rPr lang="en-US" sz="2100" dirty="0" err="1" smtClean="0"/>
              <a:t>jenis</a:t>
            </a:r>
            <a:r>
              <a:rPr lang="en-US" sz="2100" dirty="0" smtClean="0"/>
              <a:t> </a:t>
            </a:r>
            <a:r>
              <a:rPr lang="en-US" sz="2100" dirty="0" err="1" smtClean="0"/>
              <a:t>perkerasan</a:t>
            </a:r>
            <a:r>
              <a:rPr lang="en-US" sz="2100" dirty="0" smtClean="0"/>
              <a:t> </a:t>
            </a:r>
            <a:r>
              <a:rPr lang="en-US" sz="2100" dirty="0" err="1" smtClean="0"/>
              <a:t>jalan</a:t>
            </a:r>
            <a:r>
              <a:rPr lang="en-US" sz="2100" dirty="0" smtClean="0"/>
              <a:t> yang </a:t>
            </a:r>
            <a:r>
              <a:rPr lang="en-US" sz="2100" dirty="0" err="1" smtClean="0"/>
              <a:t>terdiri</a:t>
            </a:r>
            <a:r>
              <a:rPr lang="en-US" sz="2100" dirty="0" smtClean="0"/>
              <a:t> </a:t>
            </a:r>
            <a:r>
              <a:rPr lang="en-US" sz="2100" dirty="0" err="1" smtClean="0"/>
              <a:t>dari</a:t>
            </a:r>
            <a:r>
              <a:rPr lang="en-US" sz="2100" dirty="0" smtClean="0"/>
              <a:t> </a:t>
            </a:r>
            <a:r>
              <a:rPr lang="en-US" sz="2100" dirty="0" err="1" smtClean="0"/>
              <a:t>campuran</a:t>
            </a:r>
            <a:r>
              <a:rPr lang="en-US" sz="2100" dirty="0" smtClean="0"/>
              <a:t> </a:t>
            </a:r>
            <a:r>
              <a:rPr lang="en-US" sz="2100" dirty="0" err="1" smtClean="0"/>
              <a:t>agregat</a:t>
            </a:r>
            <a:r>
              <a:rPr lang="en-US" sz="2100" dirty="0" smtClean="0"/>
              <a:t> </a:t>
            </a:r>
            <a:r>
              <a:rPr lang="en-US" sz="2100" dirty="0" err="1" smtClean="0"/>
              <a:t>degan</a:t>
            </a:r>
            <a:r>
              <a:rPr lang="en-US" sz="2100" dirty="0" smtClean="0"/>
              <a:t> </a:t>
            </a:r>
            <a:r>
              <a:rPr lang="en-US" sz="2100" dirty="0" err="1" smtClean="0"/>
              <a:t>aspal</a:t>
            </a:r>
            <a:r>
              <a:rPr lang="en-US" sz="2100" dirty="0" smtClean="0"/>
              <a:t>,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tanpa</a:t>
            </a:r>
            <a:r>
              <a:rPr lang="en-US" sz="2100" dirty="0" smtClean="0"/>
              <a:t> </a:t>
            </a:r>
            <a:r>
              <a:rPr lang="en-US" sz="2100" dirty="0" err="1" smtClean="0"/>
              <a:t>bahan</a:t>
            </a:r>
            <a:r>
              <a:rPr lang="en-US" sz="2100" dirty="0" smtClean="0"/>
              <a:t> </a:t>
            </a:r>
            <a:r>
              <a:rPr lang="en-US" sz="2100" dirty="0" err="1" smtClean="0"/>
              <a:t>tambahan</a:t>
            </a:r>
            <a:r>
              <a:rPr lang="en-US" sz="2100" dirty="0" smtClean="0"/>
              <a:t>, yang </a:t>
            </a:r>
            <a:r>
              <a:rPr lang="en-US" sz="2100" dirty="0" err="1" smtClean="0"/>
              <a:t>dicampur</a:t>
            </a:r>
            <a:r>
              <a:rPr lang="en-US" sz="2100" dirty="0" smtClean="0"/>
              <a:t>, </a:t>
            </a:r>
            <a:r>
              <a:rPr lang="en-US" sz="2100" dirty="0" err="1" smtClean="0"/>
              <a:t>dihamparkan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dipadatkan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suhu</a:t>
            </a:r>
            <a:r>
              <a:rPr lang="en-US" sz="2100" dirty="0" smtClean="0"/>
              <a:t> </a:t>
            </a:r>
            <a:r>
              <a:rPr lang="en-US" sz="2100" dirty="0" err="1" smtClean="0"/>
              <a:t>tertentu</a:t>
            </a:r>
            <a:r>
              <a:rPr lang="en-US" sz="21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00" dirty="0" err="1" smtClean="0"/>
              <a:t>Campuran</a:t>
            </a:r>
            <a:r>
              <a:rPr lang="en-US" sz="2100" dirty="0" smtClean="0"/>
              <a:t> </a:t>
            </a:r>
            <a:r>
              <a:rPr lang="en-US" sz="2100" dirty="0" err="1" smtClean="0"/>
              <a:t>beraspal</a:t>
            </a:r>
            <a:r>
              <a:rPr lang="en-US" sz="2100" dirty="0" smtClean="0"/>
              <a:t> </a:t>
            </a:r>
            <a:r>
              <a:rPr lang="en-US" sz="2100" dirty="0" err="1" smtClean="0"/>
              <a:t>menggunakan</a:t>
            </a:r>
            <a:r>
              <a:rPr lang="en-US" sz="2100" dirty="0" smtClean="0"/>
              <a:t> </a:t>
            </a:r>
            <a:r>
              <a:rPr lang="en-US" sz="2100" dirty="0" err="1" smtClean="0"/>
              <a:t>aspal</a:t>
            </a:r>
            <a:r>
              <a:rPr lang="en-US" sz="2100" dirty="0" smtClean="0"/>
              <a:t> </a:t>
            </a:r>
            <a:r>
              <a:rPr lang="en-US" sz="2100" dirty="0" smtClean="0"/>
              <a:t>cement/</a:t>
            </a:r>
            <a:r>
              <a:rPr lang="en-US" sz="2100" dirty="0" err="1" smtClean="0"/>
              <a:t>aspal</a:t>
            </a:r>
            <a:r>
              <a:rPr lang="en-US" sz="2100" dirty="0" smtClean="0"/>
              <a:t> </a:t>
            </a:r>
            <a:r>
              <a:rPr lang="en-US" sz="2100" dirty="0" err="1" smtClean="0"/>
              <a:t>keras</a:t>
            </a:r>
            <a:r>
              <a:rPr lang="en-US" sz="2100" dirty="0" smtClean="0"/>
              <a:t> yang </a:t>
            </a:r>
            <a:r>
              <a:rPr lang="en-US" sz="2100" dirty="0" err="1" smtClean="0"/>
              <a:t>dicampur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suhu</a:t>
            </a:r>
            <a:r>
              <a:rPr lang="en-US" sz="2100" dirty="0" smtClean="0"/>
              <a:t> 140</a:t>
            </a:r>
            <a:r>
              <a:rPr lang="en-US" sz="2100" baseline="30000" dirty="0" smtClean="0"/>
              <a:t>0</a:t>
            </a:r>
            <a:r>
              <a:rPr lang="en-US" sz="2100" dirty="0" smtClean="0"/>
              <a:t> – 160</a:t>
            </a:r>
            <a:r>
              <a:rPr lang="en-US" sz="2100" baseline="30000" dirty="0" smtClean="0"/>
              <a:t>0</a:t>
            </a:r>
            <a:r>
              <a:rPr lang="en-US" sz="2100" dirty="0" smtClean="0"/>
              <a:t> C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dihampar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dipadatkan</a:t>
            </a:r>
            <a:r>
              <a:rPr lang="en-US" sz="2100" dirty="0" smtClean="0"/>
              <a:t> </a:t>
            </a:r>
            <a:r>
              <a:rPr lang="en-US" sz="2100" dirty="0" err="1" smtClean="0"/>
              <a:t>dalam</a:t>
            </a:r>
            <a:r>
              <a:rPr lang="en-US" sz="2100" dirty="0" smtClean="0"/>
              <a:t> </a:t>
            </a:r>
            <a:r>
              <a:rPr lang="en-US" sz="2100" dirty="0" err="1" smtClean="0"/>
              <a:t>kondisi</a:t>
            </a:r>
            <a:r>
              <a:rPr lang="en-US" sz="2100" dirty="0" smtClean="0"/>
              <a:t> </a:t>
            </a:r>
            <a:r>
              <a:rPr lang="en-US" sz="2100" dirty="0" err="1" smtClean="0"/>
              <a:t>panas</a:t>
            </a:r>
            <a:r>
              <a:rPr lang="en-US" sz="2100" dirty="0" smtClean="0"/>
              <a:t> </a:t>
            </a:r>
            <a:r>
              <a:rPr lang="en-US" sz="2100" dirty="0" err="1" smtClean="0"/>
              <a:t>disebut</a:t>
            </a:r>
            <a:r>
              <a:rPr lang="en-US" sz="2100" dirty="0" smtClean="0"/>
              <a:t> </a:t>
            </a:r>
            <a:r>
              <a:rPr lang="en-US" sz="2100" dirty="0" err="1" smtClean="0"/>
              <a:t>aspal</a:t>
            </a:r>
            <a:r>
              <a:rPr lang="en-US" sz="2100" dirty="0" smtClean="0"/>
              <a:t> </a:t>
            </a:r>
            <a:r>
              <a:rPr lang="en-US" sz="2100" dirty="0" err="1" smtClean="0"/>
              <a:t>campuran</a:t>
            </a:r>
            <a:r>
              <a:rPr lang="en-US" sz="2100" dirty="0" smtClean="0"/>
              <a:t> </a:t>
            </a:r>
            <a:r>
              <a:rPr lang="en-US" sz="2100" dirty="0" err="1" smtClean="0"/>
              <a:t>panas</a:t>
            </a:r>
            <a:r>
              <a:rPr lang="en-US" sz="2100" dirty="0" smtClean="0"/>
              <a:t> (Hot mix Asphalt)</a:t>
            </a:r>
          </a:p>
          <a:p>
            <a:pPr algn="just">
              <a:lnSpc>
                <a:spcPct val="150000"/>
              </a:lnSpc>
            </a:pPr>
            <a:r>
              <a:rPr lang="en-US" sz="2100" dirty="0" err="1" smtClean="0"/>
              <a:t>Campuran</a:t>
            </a:r>
            <a:r>
              <a:rPr lang="en-US" sz="2100" dirty="0" smtClean="0"/>
              <a:t> </a:t>
            </a:r>
            <a:r>
              <a:rPr lang="en-US" sz="2100" dirty="0" err="1" smtClean="0"/>
              <a:t>beraspal</a:t>
            </a:r>
            <a:r>
              <a:rPr lang="en-US" sz="2100" dirty="0" smtClean="0"/>
              <a:t> yang </a:t>
            </a:r>
            <a:r>
              <a:rPr lang="en-US" sz="2100" dirty="0" err="1" smtClean="0"/>
              <a:t>menggunakan</a:t>
            </a:r>
            <a:r>
              <a:rPr lang="en-US" sz="2100" dirty="0" smtClean="0"/>
              <a:t> </a:t>
            </a:r>
            <a:r>
              <a:rPr lang="en-US" sz="2100" dirty="0" err="1" smtClean="0"/>
              <a:t>aspal</a:t>
            </a:r>
            <a:r>
              <a:rPr lang="en-US" sz="2100" dirty="0" smtClean="0"/>
              <a:t> </a:t>
            </a:r>
            <a:r>
              <a:rPr lang="en-US" sz="2100" dirty="0" err="1" smtClean="0"/>
              <a:t>cair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dicampur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suhu</a:t>
            </a:r>
            <a:r>
              <a:rPr lang="en-US" sz="2100" dirty="0" smtClean="0"/>
              <a:t> </a:t>
            </a:r>
            <a:r>
              <a:rPr lang="en-US" sz="2100" dirty="0" err="1" smtClean="0"/>
              <a:t>ruang</a:t>
            </a:r>
            <a:r>
              <a:rPr lang="en-US" sz="2100" dirty="0" smtClean="0"/>
              <a:t> </a:t>
            </a:r>
            <a:r>
              <a:rPr lang="en-US" sz="2100" dirty="0" err="1" smtClean="0"/>
              <a:t>dikenal</a:t>
            </a:r>
            <a:r>
              <a:rPr lang="en-US" sz="2100" dirty="0" smtClean="0"/>
              <a:t> </a:t>
            </a:r>
            <a:r>
              <a:rPr lang="en-US" sz="2100" dirty="0" err="1" smtClean="0"/>
              <a:t>sebagai</a:t>
            </a:r>
            <a:r>
              <a:rPr lang="en-US" sz="2100" dirty="0" smtClean="0"/>
              <a:t> </a:t>
            </a:r>
            <a:r>
              <a:rPr lang="en-US" sz="2100" dirty="0" err="1" smtClean="0"/>
              <a:t>aspal</a:t>
            </a:r>
            <a:r>
              <a:rPr lang="en-US" sz="2100" dirty="0" smtClean="0"/>
              <a:t> </a:t>
            </a:r>
            <a:r>
              <a:rPr lang="en-US" sz="2100" dirty="0" err="1" smtClean="0"/>
              <a:t>campuran</a:t>
            </a:r>
            <a:r>
              <a:rPr lang="en-US" sz="2100" dirty="0" smtClean="0"/>
              <a:t> </a:t>
            </a:r>
            <a:r>
              <a:rPr lang="en-US" sz="2100" dirty="0" err="1" smtClean="0"/>
              <a:t>dingin</a:t>
            </a:r>
            <a:r>
              <a:rPr lang="en-US" sz="2100" dirty="0" smtClean="0"/>
              <a:t> (Cold Mix Asphalt)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en-US" sz="2100" dirty="0" smtClean="0"/>
          </a:p>
          <a:p>
            <a:pPr algn="just">
              <a:lnSpc>
                <a:spcPct val="150000"/>
              </a:lnSpc>
            </a:pPr>
            <a:endParaRPr lang="id-ID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1"/>
          <p:cNvGraphicFramePr>
            <a:graphicFrameLocks noChangeAspect="1"/>
          </p:cNvGraphicFramePr>
          <p:nvPr/>
        </p:nvGraphicFramePr>
        <p:xfrm>
          <a:off x="611188" y="3141663"/>
          <a:ext cx="3959225" cy="1030287"/>
        </p:xfrm>
        <a:graphic>
          <a:graphicData uri="http://schemas.openxmlformats.org/presentationml/2006/ole">
            <p:oleObj spid="_x0000_s4098" name="Equation" r:id="rId3" imgW="1651000" imgH="431800" progId="Equation.3">
              <p:embed/>
            </p:oleObj>
          </a:graphicData>
        </a:graphic>
      </p:graphicFrame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539750" y="333375"/>
            <a:ext cx="4084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cs typeface="Times New Roman" pitchFamily="18" charset="0"/>
              </a:rPr>
              <a:t>Berat isi atau kepadatan </a:t>
            </a:r>
            <a:r>
              <a:rPr lang="en-US" sz="2000" i="1">
                <a:cs typeface="Times New Roman" pitchFamily="18" charset="0"/>
              </a:rPr>
              <a:t>(density)</a:t>
            </a:r>
          </a:p>
          <a:p>
            <a:endParaRPr lang="id-ID" sz="2000"/>
          </a:p>
          <a:p>
            <a:pPr eaLnBrk="0" hangingPunct="0"/>
            <a:r>
              <a:rPr lang="en-US" sz="2000" i="1">
                <a:solidFill>
                  <a:schemeClr val="bg2"/>
                </a:solidFill>
                <a:cs typeface="Times New Roman" pitchFamily="18" charset="0"/>
              </a:rPr>
              <a:t>Density</a:t>
            </a:r>
            <a:r>
              <a:rPr lang="en-US" sz="2000">
                <a:solidFill>
                  <a:schemeClr val="bg2"/>
                </a:solidFill>
                <a:cs typeface="Times New Roman" pitchFamily="18" charset="0"/>
              </a:rPr>
              <a:t> =</a:t>
            </a:r>
            <a:r>
              <a:rPr lang="en-US" sz="2000">
                <a:cs typeface="Times New Roman" pitchFamily="18" charset="0"/>
              </a:rPr>
              <a:t>  </a:t>
            </a:r>
            <a:r>
              <a:rPr lang="en-US" sz="2000">
                <a:solidFill>
                  <a:schemeClr val="bg2"/>
                </a:solidFill>
                <a:cs typeface="Times New Roman" pitchFamily="18" charset="0"/>
              </a:rPr>
              <a:t>Berat benda uji di udara</a:t>
            </a:r>
            <a:endParaRPr lang="id-ID" sz="2000">
              <a:solidFill>
                <a:schemeClr val="bg2"/>
              </a:solidFill>
            </a:endParaRPr>
          </a:p>
          <a:p>
            <a:pPr eaLnBrk="0" hangingPunct="0"/>
            <a:endParaRPr lang="id-ID" sz="2000"/>
          </a:p>
        </p:txBody>
      </p:sp>
      <p:sp>
        <p:nvSpPr>
          <p:cNvPr id="4101" name="Rectangle 14"/>
          <p:cNvSpPr>
            <a:spLocks noChangeArrowheads="1"/>
          </p:cNvSpPr>
          <p:nvPr/>
        </p:nvSpPr>
        <p:spPr bwMode="auto">
          <a:xfrm>
            <a:off x="0" y="2708275"/>
            <a:ext cx="754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cs typeface="Times New Roman" pitchFamily="18" charset="0"/>
              </a:rPr>
              <a:t>Kepadatan agregat terkompaksi (Compacted Aggregate Density):</a:t>
            </a:r>
            <a:endParaRPr lang="id-ID" sz="2000"/>
          </a:p>
        </p:txBody>
      </p:sp>
      <p:sp>
        <p:nvSpPr>
          <p:cNvPr id="4102" name="Rectangle 15"/>
          <p:cNvSpPr>
            <a:spLocks noChangeArrowheads="1"/>
          </p:cNvSpPr>
          <p:nvPr/>
        </p:nvSpPr>
        <p:spPr bwMode="auto">
          <a:xfrm>
            <a:off x="323850" y="4365625"/>
            <a:ext cx="6084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cs typeface="Times New Roman" pitchFamily="18" charset="0"/>
              </a:rPr>
              <a:t>Persen rongga terisi aspal </a:t>
            </a:r>
            <a:r>
              <a:rPr lang="en-US" sz="2000" i="1">
                <a:cs typeface="Times New Roman" pitchFamily="18" charset="0"/>
              </a:rPr>
              <a:t>(Voids Filled with Binder) </a:t>
            </a:r>
          </a:p>
          <a:p>
            <a:r>
              <a:rPr lang="en-US" sz="2000">
                <a:cs typeface="Times New Roman" pitchFamily="18" charset="0"/>
              </a:rPr>
              <a:t>dalam persen terhadap VMA:</a:t>
            </a:r>
            <a:endParaRPr lang="id-ID" sz="2000"/>
          </a:p>
        </p:txBody>
      </p:sp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539750" y="5168900"/>
          <a:ext cx="5111750" cy="1401763"/>
        </p:xfrm>
        <a:graphic>
          <a:graphicData uri="http://schemas.openxmlformats.org/presentationml/2006/ole">
            <p:oleObj spid="_x0000_s4099" name="Equation" r:id="rId4" imgW="1562100" imgH="431800" progId="Equation.3">
              <p:embed/>
            </p:oleObj>
          </a:graphicData>
        </a:graphic>
      </p:graphicFrame>
      <p:sp>
        <p:nvSpPr>
          <p:cNvPr id="4103" name="Rectangle 16"/>
          <p:cNvSpPr>
            <a:spLocks noChangeArrowheads="1"/>
          </p:cNvSpPr>
          <p:nvPr/>
        </p:nvSpPr>
        <p:spPr bwMode="auto">
          <a:xfrm>
            <a:off x="2268538" y="1458913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 Isi benda uji</a:t>
            </a:r>
            <a:endParaRPr lang="id-ID" sz="2000">
              <a:solidFill>
                <a:schemeClr val="bg2"/>
              </a:solidFill>
            </a:endParaRPr>
          </a:p>
        </p:txBody>
      </p:sp>
      <p:sp>
        <p:nvSpPr>
          <p:cNvPr id="4104" name="Line 17"/>
          <p:cNvSpPr>
            <a:spLocks noChangeShapeType="1"/>
          </p:cNvSpPr>
          <p:nvPr/>
        </p:nvSpPr>
        <p:spPr bwMode="auto">
          <a:xfrm>
            <a:off x="1763713" y="1341438"/>
            <a:ext cx="29527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536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Pengujian Marshall</a:t>
            </a:r>
            <a:endParaRPr lang="id-ID" sz="3200" smtClean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700808"/>
            <a:ext cx="8540750" cy="51571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Pengujian</a:t>
            </a:r>
            <a:r>
              <a:rPr lang="en-US" sz="2400" dirty="0" smtClean="0"/>
              <a:t> </a:t>
            </a:r>
            <a:r>
              <a:rPr lang="en-US" sz="2400" dirty="0" err="1" smtClean="0"/>
              <a:t>marshall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kinerja</a:t>
            </a:r>
            <a:r>
              <a:rPr lang="en-US" sz="2400" dirty="0" smtClean="0"/>
              <a:t> </a:t>
            </a:r>
            <a:r>
              <a:rPr lang="en-US" sz="2400" dirty="0" err="1" smtClean="0"/>
              <a:t>beton</a:t>
            </a:r>
            <a:r>
              <a:rPr lang="en-US" sz="2400" dirty="0" smtClean="0"/>
              <a:t> </a:t>
            </a:r>
            <a:r>
              <a:rPr lang="en-US" sz="2400" dirty="0" err="1" smtClean="0"/>
              <a:t>aspal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kali </a:t>
            </a:r>
            <a:r>
              <a:rPr lang="en-US" sz="2400" dirty="0" err="1" smtClean="0"/>
              <a:t>oleh</a:t>
            </a:r>
            <a:r>
              <a:rPr lang="en-US" sz="2400" dirty="0" smtClean="0"/>
              <a:t> Bruce Marshall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dilanjutkan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US Corps Engineer.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marshall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tekan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dilengkapi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proving ring (</a:t>
            </a:r>
            <a:r>
              <a:rPr lang="en-US" sz="2400" dirty="0" err="1" smtClean="0"/>
              <a:t>Cincin</a:t>
            </a:r>
            <a:r>
              <a:rPr lang="en-US" sz="2400" dirty="0" smtClean="0"/>
              <a:t> </a:t>
            </a:r>
            <a:r>
              <a:rPr lang="en-US" sz="2400" dirty="0" err="1" smtClean="0"/>
              <a:t>penguji</a:t>
            </a:r>
            <a:r>
              <a:rPr lang="en-US" sz="2400" dirty="0" smtClean="0"/>
              <a:t>) </a:t>
            </a:r>
            <a:r>
              <a:rPr lang="en-US" sz="2400" dirty="0" err="1" smtClean="0"/>
              <a:t>berkapasitas</a:t>
            </a:r>
            <a:r>
              <a:rPr lang="en-US" sz="2400" dirty="0" smtClean="0"/>
              <a:t> 22.2 KN </a:t>
            </a:r>
            <a:r>
              <a:rPr lang="en-US" sz="2400" dirty="0" err="1" smtClean="0"/>
              <a:t>dan</a:t>
            </a:r>
            <a:r>
              <a:rPr lang="en-US" sz="2400" dirty="0" smtClean="0"/>
              <a:t> flow meter. Proving ring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mengukur</a:t>
            </a:r>
            <a:r>
              <a:rPr lang="en-US" sz="2400" dirty="0" smtClean="0"/>
              <a:t> </a:t>
            </a:r>
            <a:r>
              <a:rPr lang="en-US" sz="2400" dirty="0" err="1" smtClean="0"/>
              <a:t>stabilitas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flow meter </a:t>
            </a:r>
            <a:r>
              <a:rPr lang="en-US" sz="2400" dirty="0" err="1" smtClean="0"/>
              <a:t>utnuk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mengukur</a:t>
            </a:r>
            <a:r>
              <a:rPr lang="en-US" sz="2400" dirty="0" smtClean="0"/>
              <a:t> </a:t>
            </a:r>
            <a:r>
              <a:rPr lang="en-US" sz="2400" dirty="0" err="1" smtClean="0"/>
              <a:t>kelelehan</a:t>
            </a:r>
            <a:r>
              <a:rPr lang="en-US" sz="2400" dirty="0" smtClean="0"/>
              <a:t> </a:t>
            </a:r>
            <a:r>
              <a:rPr lang="en-US" sz="2400" dirty="0" err="1" smtClean="0"/>
              <a:t>plastis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Benda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marshall</a:t>
            </a:r>
            <a:r>
              <a:rPr lang="en-US" sz="2400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silinder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diamater</a:t>
            </a:r>
            <a:r>
              <a:rPr lang="en-US" sz="2400" dirty="0" smtClean="0"/>
              <a:t> 4 </a:t>
            </a:r>
            <a:r>
              <a:rPr lang="en-US" sz="2400" dirty="0" err="1" smtClean="0"/>
              <a:t>inchi</a:t>
            </a:r>
            <a:r>
              <a:rPr lang="en-US" sz="2400" dirty="0" smtClean="0"/>
              <a:t> (10,2 cm)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2,5 </a:t>
            </a:r>
            <a:r>
              <a:rPr lang="en-US" sz="2400" dirty="0" err="1" smtClean="0"/>
              <a:t>inchi</a:t>
            </a:r>
            <a:r>
              <a:rPr lang="en-US" sz="2400" dirty="0" smtClean="0"/>
              <a:t> (6,35 cm)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pengujian</a:t>
            </a:r>
            <a:r>
              <a:rPr lang="en-US" sz="2400" dirty="0" smtClean="0"/>
              <a:t> </a:t>
            </a:r>
            <a:r>
              <a:rPr lang="en-US" sz="2400" dirty="0" err="1" smtClean="0"/>
              <a:t>marshall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SNI 06-2489-1991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pengujian</a:t>
            </a:r>
            <a:r>
              <a:rPr lang="en-US" sz="2400" dirty="0" smtClean="0"/>
              <a:t> </a:t>
            </a:r>
            <a:r>
              <a:rPr lang="en-US" sz="2400" dirty="0" err="1" smtClean="0"/>
              <a:t>marshall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-     </a:t>
            </a:r>
            <a:r>
              <a:rPr lang="en-US" sz="2400" dirty="0" err="1" smtClean="0"/>
              <a:t>Persiapan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-     </a:t>
            </a:r>
            <a:r>
              <a:rPr lang="en-US" sz="2400" dirty="0" err="1" smtClean="0"/>
              <a:t>Penentuan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-     </a:t>
            </a:r>
            <a:r>
              <a:rPr lang="en-US" sz="2400" dirty="0" err="1" smtClean="0"/>
              <a:t>Pemeriksaan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stabilitas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flow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-     </a:t>
            </a:r>
            <a:r>
              <a:rPr lang="en-US" sz="2400" dirty="0" err="1" smtClean="0"/>
              <a:t>Perhitungan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volumetrik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835275"/>
            <a:ext cx="53641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65638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536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JOB MIX DESIGN</a:t>
            </a:r>
            <a:endParaRPr lang="id-ID" sz="3200" dirty="0" smtClean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772816"/>
            <a:ext cx="8540750" cy="432635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Rancangan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bertujuan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resep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material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dilokasi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spesifikasi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Metoda</a:t>
            </a:r>
            <a:r>
              <a:rPr lang="en-US" sz="2400" dirty="0" smtClean="0"/>
              <a:t> </a:t>
            </a:r>
            <a:r>
              <a:rPr lang="en-US" sz="2400" dirty="0" err="1" smtClean="0"/>
              <a:t>rancangan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pengujian</a:t>
            </a:r>
            <a:r>
              <a:rPr lang="en-US" sz="2400" dirty="0" smtClean="0"/>
              <a:t> </a:t>
            </a:r>
            <a:r>
              <a:rPr lang="en-US" sz="2400" dirty="0" err="1" smtClean="0"/>
              <a:t>empiris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4 </a:t>
            </a:r>
            <a:r>
              <a:rPr lang="en-US" sz="2400" dirty="0" err="1" smtClean="0"/>
              <a:t>tahap</a:t>
            </a:r>
            <a:r>
              <a:rPr lang="en-US" sz="2400" dirty="0" smtClean="0"/>
              <a:t>:</a:t>
            </a:r>
          </a:p>
          <a:p>
            <a:pPr marL="693738" indent="-347663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	</a:t>
            </a:r>
            <a:r>
              <a:rPr lang="en-US" sz="2400" dirty="0" err="1" smtClean="0"/>
              <a:t>Menguji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Agregat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aspal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endParaRPr lang="en-US" sz="2400" dirty="0" smtClean="0"/>
          </a:p>
          <a:p>
            <a:pPr marL="693738" indent="-347663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	</a:t>
            </a:r>
            <a:r>
              <a:rPr lang="en-US" sz="2400" dirty="0" err="1" smtClean="0"/>
              <a:t>Rancangan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laboratorium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rumus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endParaRPr lang="en-US" sz="2400" dirty="0" smtClean="0"/>
          </a:p>
          <a:p>
            <a:pPr marL="693738" indent="-347663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	</a:t>
            </a:r>
            <a:r>
              <a:rPr lang="en-US" sz="2400" dirty="0" err="1" smtClean="0"/>
              <a:t>Kalibrasi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rancangan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instalasi</a:t>
            </a:r>
            <a:r>
              <a:rPr lang="en-US" sz="2400" dirty="0" smtClean="0"/>
              <a:t> </a:t>
            </a:r>
            <a:r>
              <a:rPr lang="en-US" sz="2400" dirty="0" err="1" smtClean="0"/>
              <a:t>pencampuran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.</a:t>
            </a:r>
          </a:p>
          <a:p>
            <a:pPr marL="914400" indent="-568325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rumus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percobaan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penghamparan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pemadatan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11560" y="1052736"/>
          <a:ext cx="7884368" cy="5624051"/>
        </p:xfrm>
        <a:graphic>
          <a:graphicData uri="http://schemas.openxmlformats.org/presentationml/2006/ole">
            <p:oleObj spid="_x0000_s5122" name="Visio" r:id="rId3" imgW="10445539" imgH="7449756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569"/>
          <p:cNvSpPr>
            <a:spLocks noChangeShapeType="1"/>
          </p:cNvSpPr>
          <p:nvPr/>
        </p:nvSpPr>
        <p:spPr bwMode="auto">
          <a:xfrm>
            <a:off x="4775200" y="1697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6181" name="Group 709"/>
          <p:cNvGraphicFramePr>
            <a:graphicFrameLocks noGrp="1"/>
          </p:cNvGraphicFramePr>
          <p:nvPr/>
        </p:nvGraphicFramePr>
        <p:xfrm>
          <a:off x="468313" y="1422400"/>
          <a:ext cx="8351837" cy="5279390"/>
        </p:xfrm>
        <a:graphic>
          <a:graphicData uri="http://schemas.openxmlformats.org/drawingml/2006/table">
            <a:tbl>
              <a:tblPr/>
              <a:tblGrid>
                <a:gridCol w="647303"/>
                <a:gridCol w="2942034"/>
                <a:gridCol w="879475"/>
                <a:gridCol w="879475"/>
                <a:gridCol w="877888"/>
                <a:gridCol w="881062"/>
                <a:gridCol w="1244600"/>
              </a:tblGrid>
              <a:tr h="3302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Jenis Pengujian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Persyaratan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Satuan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Pen. 60/70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Pen. 80/100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302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Penetrasi  (25 </a:t>
                      </a:r>
                      <a:r>
                        <a:rPr kumimoji="0" lang="id-ID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100 gr, 5 detik)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 mm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Titik Lembek </a:t>
                      </a:r>
                      <a:r>
                        <a:rPr kumimoji="0" lang="id-ID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(Ring and Ball)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Daktilitas (25 </a:t>
                      </a:r>
                      <a:r>
                        <a:rPr kumimoji="0" lang="id-ID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5 cm/menit)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Kehilangan Berat (165</a:t>
                      </a:r>
                      <a:r>
                        <a:rPr kumimoji="0" lang="id-ID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5 Jam)*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berat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Berat Jenis (25 </a:t>
                      </a:r>
                      <a:r>
                        <a:rPr kumimoji="0" lang="id-ID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Penetrasi setelah kehilangan berat*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semula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Daktilitas setelah kehilangan berat*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30" name="Text Box 710"/>
          <p:cNvSpPr txBox="1">
            <a:spLocks noChangeArrowheads="1"/>
          </p:cNvSpPr>
          <p:nvPr/>
        </p:nvSpPr>
        <p:spPr bwMode="auto">
          <a:xfrm>
            <a:off x="395288" y="549275"/>
            <a:ext cx="3744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bg1"/>
                </a:solidFill>
              </a:rPr>
              <a:t>Syarat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Aspal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Keras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210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0" y="1412775"/>
          <a:ext cx="9144000" cy="5411887"/>
        </p:xfrm>
        <a:graphic>
          <a:graphicData uri="http://schemas.openxmlformats.org/presentationml/2006/ole">
            <p:oleObj spid="_x0000_s6146" name="Worksheet" r:id="rId3" imgW="5219881" imgH="3895604" progId="Excel.Sheet.8">
              <p:embed/>
            </p:oleObj>
          </a:graphicData>
        </a:graphic>
      </p:graphicFrame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0" y="0"/>
            <a:ext cx="3635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bg1"/>
                </a:solidFill>
              </a:rPr>
              <a:t>Syarat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Agregat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23850" y="1889506"/>
            <a:ext cx="8496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36538" indent="-236538" algn="just">
              <a:buFont typeface="Arial" pitchFamily="34" charset="0"/>
              <a:buChar char="•"/>
            </a:pPr>
            <a:r>
              <a:rPr lang="id-ID" sz="2000" dirty="0"/>
              <a:t>Bahan </a:t>
            </a:r>
            <a:r>
              <a:rPr lang="id-ID" sz="2000" i="1" dirty="0"/>
              <a:t>filler</a:t>
            </a:r>
            <a:r>
              <a:rPr lang="id-ID" sz="2000" dirty="0"/>
              <a:t> berasal dari abu batu, terak </a:t>
            </a:r>
            <a:r>
              <a:rPr lang="id-ID" sz="2000" dirty="0" smtClean="0"/>
              <a:t>dan </a:t>
            </a:r>
            <a:r>
              <a:rPr lang="id-ID" sz="2000" dirty="0"/>
              <a:t>bahan yang serupa yang </a:t>
            </a:r>
            <a:r>
              <a:rPr lang="id-ID" sz="2000" dirty="0" smtClean="0"/>
              <a:t>bebas</a:t>
            </a:r>
            <a:r>
              <a:rPr lang="en-US" sz="2000" dirty="0" smtClean="0"/>
              <a:t> </a:t>
            </a:r>
            <a:r>
              <a:rPr lang="id-ID" sz="2000" dirty="0" smtClean="0"/>
              <a:t>dari </a:t>
            </a:r>
            <a:r>
              <a:rPr lang="id-ID" sz="2000" dirty="0"/>
              <a:t>bahan – bahan organik dan mempunyai </a:t>
            </a:r>
            <a:r>
              <a:rPr lang="id-ID" sz="2000" dirty="0" smtClean="0"/>
              <a:t>nilai </a:t>
            </a:r>
            <a:r>
              <a:rPr lang="id-ID" sz="2000" dirty="0"/>
              <a:t>indeks plastisitas tidak lebih besar dari </a:t>
            </a:r>
            <a:r>
              <a:rPr lang="id-ID" sz="2000" dirty="0" smtClean="0"/>
              <a:t>4.</a:t>
            </a:r>
            <a:endParaRPr lang="en-US" sz="2000" dirty="0" smtClean="0"/>
          </a:p>
          <a:p>
            <a:pPr marL="236538" indent="-236538" algn="just">
              <a:buFont typeface="Arial" pitchFamily="34" charset="0"/>
              <a:buChar char="•"/>
            </a:pPr>
            <a:r>
              <a:rPr lang="id-ID" sz="2000" dirty="0" smtClean="0"/>
              <a:t>Bahan </a:t>
            </a:r>
            <a:r>
              <a:rPr lang="id-ID" sz="2000" dirty="0"/>
              <a:t>pengisi </a:t>
            </a:r>
            <a:r>
              <a:rPr lang="id-ID" sz="2000" i="1" dirty="0"/>
              <a:t>(filler)</a:t>
            </a:r>
            <a:r>
              <a:rPr lang="id-ID" sz="2000" dirty="0"/>
              <a:t> harus kering dan bebas dari bahan lain </a:t>
            </a:r>
            <a:r>
              <a:rPr lang="id-ID" sz="2000" dirty="0" smtClean="0"/>
              <a:t>yang </a:t>
            </a:r>
            <a:r>
              <a:rPr lang="id-ID" sz="2000" dirty="0"/>
              <a:t>mengganggu dan apabila dilakukan </a:t>
            </a:r>
            <a:r>
              <a:rPr lang="id-ID" sz="2000" dirty="0" smtClean="0"/>
              <a:t>pengujian</a:t>
            </a:r>
            <a:r>
              <a:rPr lang="en-US" sz="2000" dirty="0" smtClean="0"/>
              <a:t> </a:t>
            </a:r>
            <a:r>
              <a:rPr lang="id-ID" sz="2000" dirty="0" smtClean="0"/>
              <a:t>analisa </a:t>
            </a:r>
            <a:r>
              <a:rPr lang="id-ID" sz="2000" dirty="0"/>
              <a:t>saringan secara basah, </a:t>
            </a:r>
            <a:r>
              <a:rPr lang="id-ID" sz="2000" dirty="0" smtClean="0"/>
              <a:t>harus </a:t>
            </a:r>
            <a:r>
              <a:rPr lang="id-ID" sz="2000" dirty="0"/>
              <a:t>memenuhi gradasi seperti pada Tabel sebagai berikut :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23528" y="404664"/>
            <a:ext cx="6119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FILLER</a:t>
            </a:r>
            <a:endParaRPr lang="id-ID" sz="3200" dirty="0">
              <a:solidFill>
                <a:schemeClr val="bg1"/>
              </a:solidFill>
            </a:endParaRPr>
          </a:p>
        </p:txBody>
      </p:sp>
      <p:graphicFrame>
        <p:nvGraphicFramePr>
          <p:cNvPr id="109642" name="Group 74"/>
          <p:cNvGraphicFramePr>
            <a:graphicFrameLocks noGrp="1"/>
          </p:cNvGraphicFramePr>
          <p:nvPr/>
        </p:nvGraphicFramePr>
        <p:xfrm>
          <a:off x="611188" y="4292600"/>
          <a:ext cx="7993062" cy="2035810"/>
        </p:xfrm>
        <a:graphic>
          <a:graphicData uri="http://schemas.openxmlformats.org/drawingml/2006/table">
            <a:tbl>
              <a:tblPr/>
              <a:tblGrid>
                <a:gridCol w="1430337"/>
                <a:gridCol w="2147888"/>
                <a:gridCol w="4414837"/>
              </a:tblGrid>
              <a:tr h="2746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Ukuran Saringan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Persentase Berat yang lolos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 30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(0,590 mm)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No.50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(0,279 mm)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– 100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 100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(0,149 mm)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– 100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 200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(0,074 mm)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– 100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458" name="Group 1938"/>
          <p:cNvGraphicFramePr>
            <a:graphicFrameLocks noGrp="1"/>
          </p:cNvGraphicFramePr>
          <p:nvPr/>
        </p:nvGraphicFramePr>
        <p:xfrm>
          <a:off x="0" y="1628800"/>
          <a:ext cx="9144000" cy="4892040"/>
        </p:xfrm>
        <a:graphic>
          <a:graphicData uri="http://schemas.openxmlformats.org/drawingml/2006/table">
            <a:tbl>
              <a:tblPr/>
              <a:tblGrid>
                <a:gridCol w="1331913"/>
                <a:gridCol w="808037"/>
                <a:gridCol w="701675"/>
                <a:gridCol w="698500"/>
                <a:gridCol w="701675"/>
                <a:gridCol w="701675"/>
                <a:gridCol w="698500"/>
                <a:gridCol w="701675"/>
                <a:gridCol w="698500"/>
                <a:gridCol w="701675"/>
                <a:gridCol w="698500"/>
                <a:gridCol w="701675"/>
              </a:tblGrid>
              <a:tr h="25171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No. Campuran</a:t>
                      </a:r>
                      <a:endParaRPr kumimoji="0" lang="id-ID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IV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VII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VIII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IX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71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Gradasi/Tekstur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Kasar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Kasar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Rapat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Rapat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Rapat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Rapat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Rapat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Rapat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Rapat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Rapat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Rapat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71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Tebal padat (mm)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– 40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 – 50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– 40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 – 25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– 65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 – 75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– 50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– 40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– 65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– 65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– 65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71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Ukuran saringan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 berat yang lolos saringan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5171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½” (38.1 mm)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58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1” (25.4 mm)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 – 100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58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¾” (19.1 mm)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 – 100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 – 100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 – 100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 – 100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58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½” (12.7 mm)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 – 100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 – 100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 – 90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 – 100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58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3/8” (9.52 mm)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 – 100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 – 85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 – 100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 – 90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 – 80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 – 85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 – 78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74 – 92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71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no. 4 (4.76 mm)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 – 55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 – 55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 – 75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 – 70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 – 65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 – 70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 – 72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 – 80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 – 65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 – 60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 – 70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71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no. 8 (2.38 mm)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– 35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– 35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 – 50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 – 50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 – 50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– 56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– 58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 – 60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 – 54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 – 47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 – 53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71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no. 30 (0.59 mm)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– 22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– 22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 – 29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 – 29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 – 30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 – 36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– 38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 – 40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– 35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 – 28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– 30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71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no. 50 (0.27 mm)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– 16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– 16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 – 23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 – 23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 – 23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 – 26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 – 28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– 30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 – 26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 – 20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– 20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58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no. 100 (0.149 mm)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– 12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– 12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– 16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– 16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 – 15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– 18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– 20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– 30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– 18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58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no. 200 (0.074 mm)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– 8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– 8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– 10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– 10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– 8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– 12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– 12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– 12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– 10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– 8 </a:t>
                      </a:r>
                      <a:endParaRPr kumimoji="0" lang="id-ID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– 9 </a:t>
                      </a:r>
                      <a:endParaRPr kumimoji="0" lang="id-ID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908" name="Text Box 1937"/>
          <p:cNvSpPr txBox="1">
            <a:spLocks noChangeArrowheads="1"/>
          </p:cNvSpPr>
          <p:nvPr/>
        </p:nvSpPr>
        <p:spPr bwMode="auto">
          <a:xfrm>
            <a:off x="0" y="476672"/>
            <a:ext cx="565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Jenis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Gradasi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Untuk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Laston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18417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 smtClean="0"/>
              <a:t>Karakteristik</a:t>
            </a:r>
            <a:r>
              <a:rPr lang="en-US" sz="3200" dirty="0" smtClean="0"/>
              <a:t> </a:t>
            </a:r>
            <a:r>
              <a:rPr lang="en-US" sz="3200" dirty="0" err="1" smtClean="0"/>
              <a:t>Beton</a:t>
            </a:r>
            <a:r>
              <a:rPr lang="en-US" sz="3200" dirty="0" smtClean="0"/>
              <a:t> </a:t>
            </a:r>
            <a:r>
              <a:rPr lang="en-US" sz="3200" dirty="0" err="1" smtClean="0"/>
              <a:t>Aspal</a:t>
            </a:r>
            <a:endParaRPr lang="id-ID" sz="3200" dirty="0" smtClean="0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1556940"/>
            <a:ext cx="8893175" cy="4968404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2200" b="1" dirty="0" smtClean="0"/>
              <a:t>1. 	</a:t>
            </a:r>
            <a:r>
              <a:rPr lang="en-US" sz="2200" b="1" dirty="0" err="1" smtClean="0"/>
              <a:t>Stabilitas</a:t>
            </a:r>
            <a:r>
              <a:rPr lang="en-US" sz="2200" dirty="0" smtClean="0"/>
              <a:t>,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kemampuan</a:t>
            </a:r>
            <a:r>
              <a:rPr lang="en-US" sz="2200" dirty="0" smtClean="0"/>
              <a:t> </a:t>
            </a:r>
            <a:r>
              <a:rPr lang="en-US" sz="2200" dirty="0" err="1" smtClean="0"/>
              <a:t>perkerasan</a:t>
            </a:r>
            <a:r>
              <a:rPr lang="en-US" sz="2200" dirty="0" smtClean="0"/>
              <a:t> </a:t>
            </a:r>
            <a:r>
              <a:rPr lang="en-US" sz="2200" dirty="0" err="1" smtClean="0"/>
              <a:t>aspal</a:t>
            </a:r>
            <a:r>
              <a:rPr lang="en-US" sz="2200" dirty="0" smtClean="0"/>
              <a:t> </a:t>
            </a:r>
            <a:r>
              <a:rPr lang="en-US" sz="2200" dirty="0" err="1" smtClean="0"/>
              <a:t>menerima</a:t>
            </a:r>
            <a:r>
              <a:rPr lang="en-US" sz="2200" dirty="0" smtClean="0"/>
              <a:t> </a:t>
            </a:r>
            <a:r>
              <a:rPr lang="en-US" sz="2200" dirty="0" err="1" smtClean="0"/>
              <a:t>baban</a:t>
            </a:r>
            <a:r>
              <a:rPr lang="en-US" sz="2200" dirty="0" smtClean="0"/>
              <a:t> </a:t>
            </a:r>
            <a:r>
              <a:rPr lang="en-US" sz="2200" dirty="0" err="1" smtClean="0"/>
              <a:t>lalu</a:t>
            </a:r>
            <a:r>
              <a:rPr lang="en-US" sz="2200" dirty="0" smtClean="0"/>
              <a:t> </a:t>
            </a:r>
            <a:r>
              <a:rPr lang="en-US" sz="2200" dirty="0" err="1" smtClean="0"/>
              <a:t>lintas</a:t>
            </a:r>
            <a:r>
              <a:rPr lang="en-US" sz="2200" dirty="0" smtClean="0"/>
              <a:t> </a:t>
            </a:r>
            <a:r>
              <a:rPr lang="en-US" sz="2200" dirty="0" err="1" smtClean="0"/>
              <a:t>tanpa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tetap</a:t>
            </a:r>
            <a:r>
              <a:rPr lang="en-US" sz="2200" dirty="0" smtClean="0"/>
              <a:t>,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gelombang</a:t>
            </a:r>
            <a:r>
              <a:rPr lang="en-US" sz="2200" dirty="0" smtClean="0"/>
              <a:t>, </a:t>
            </a:r>
            <a:r>
              <a:rPr lang="en-US" sz="2200" dirty="0" err="1" smtClean="0"/>
              <a:t>alur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bleeding.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 smtClean="0"/>
              <a:t>	</a:t>
            </a:r>
            <a:r>
              <a:rPr lang="en-US" sz="2200" dirty="0" err="1" smtClean="0"/>
              <a:t>Faktor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mempengaruhi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</a:t>
            </a:r>
            <a:r>
              <a:rPr lang="en-US" sz="2200" dirty="0" err="1" smtClean="0"/>
              <a:t>stabilitas</a:t>
            </a:r>
            <a:r>
              <a:rPr lang="en-US" sz="2200" dirty="0" smtClean="0"/>
              <a:t> </a:t>
            </a:r>
            <a:r>
              <a:rPr lang="en-US" sz="2200" dirty="0" err="1" smtClean="0"/>
              <a:t>beton</a:t>
            </a:r>
            <a:r>
              <a:rPr lang="en-US" sz="2200" dirty="0" smtClean="0"/>
              <a:t> </a:t>
            </a:r>
            <a:r>
              <a:rPr lang="en-US" sz="2200" dirty="0" err="1" smtClean="0"/>
              <a:t>aspal</a:t>
            </a:r>
            <a:r>
              <a:rPr lang="en-US" sz="2200" dirty="0" smtClean="0"/>
              <a:t> :</a:t>
            </a:r>
          </a:p>
          <a:p>
            <a:pPr marL="630238" indent="-285750" algn="just">
              <a:lnSpc>
                <a:spcPct val="170000"/>
              </a:lnSpc>
              <a:defRPr/>
            </a:pPr>
            <a:r>
              <a:rPr lang="en-US" sz="2200" dirty="0" err="1" smtClean="0"/>
              <a:t>Gesekan</a:t>
            </a:r>
            <a:r>
              <a:rPr lang="en-US" sz="2200" dirty="0" smtClean="0"/>
              <a:t> </a:t>
            </a:r>
            <a:r>
              <a:rPr lang="en-US" sz="2200" dirty="0" smtClean="0"/>
              <a:t>internal, yang </a:t>
            </a:r>
            <a:r>
              <a:rPr lang="en-US" sz="2200" dirty="0" err="1" smtClean="0"/>
              <a:t>berasal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kekasaran</a:t>
            </a:r>
            <a:r>
              <a:rPr lang="en-US" sz="2200" dirty="0" smtClean="0"/>
              <a:t> </a:t>
            </a:r>
            <a:r>
              <a:rPr lang="en-US" sz="2200" dirty="0" err="1" smtClean="0"/>
              <a:t>permukaan</a:t>
            </a:r>
            <a:r>
              <a:rPr lang="en-US" sz="2200" dirty="0" smtClean="0"/>
              <a:t> ,</a:t>
            </a:r>
            <a:r>
              <a:rPr lang="en-US" sz="2200" dirty="0" smtClean="0"/>
              <a:t> </a:t>
            </a:r>
            <a:r>
              <a:rPr lang="en-US" sz="2200" dirty="0" err="1" smtClean="0"/>
              <a:t>butiran</a:t>
            </a:r>
            <a:r>
              <a:rPr lang="en-US" sz="2200" dirty="0" smtClean="0"/>
              <a:t> </a:t>
            </a:r>
            <a:r>
              <a:rPr lang="en-US" sz="2200" dirty="0" err="1" smtClean="0"/>
              <a:t>agregat</a:t>
            </a:r>
            <a:r>
              <a:rPr lang="en-US" sz="2200" dirty="0" smtClean="0"/>
              <a:t>, </a:t>
            </a:r>
            <a:r>
              <a:rPr lang="en-US" sz="2200" dirty="0" err="1" smtClean="0"/>
              <a:t>luas</a:t>
            </a:r>
            <a:r>
              <a:rPr lang="en-US" sz="2200" dirty="0" smtClean="0"/>
              <a:t> </a:t>
            </a:r>
            <a:r>
              <a:rPr lang="en-US" sz="2200" dirty="0" err="1" smtClean="0"/>
              <a:t>bidang</a:t>
            </a:r>
            <a:r>
              <a:rPr lang="en-US" sz="2200" dirty="0" smtClean="0"/>
              <a:t> </a:t>
            </a:r>
            <a:r>
              <a:rPr lang="en-US" sz="2200" dirty="0" err="1" smtClean="0"/>
              <a:t>kontak</a:t>
            </a:r>
            <a:r>
              <a:rPr lang="en-US" sz="2200" dirty="0" smtClean="0"/>
              <a:t>,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butiran</a:t>
            </a:r>
            <a:r>
              <a:rPr lang="en-US" sz="2200" dirty="0" smtClean="0"/>
              <a:t>, </a:t>
            </a:r>
            <a:r>
              <a:rPr lang="en-US" sz="2200" dirty="0" err="1" smtClean="0"/>
              <a:t>gradasi</a:t>
            </a:r>
            <a:r>
              <a:rPr lang="en-US" sz="2200" dirty="0" smtClean="0"/>
              <a:t> </a:t>
            </a:r>
            <a:r>
              <a:rPr lang="en-US" sz="2200" dirty="0" err="1" smtClean="0"/>
              <a:t>agregat</a:t>
            </a:r>
            <a:r>
              <a:rPr lang="en-US" sz="2200" dirty="0" smtClean="0"/>
              <a:t>,  </a:t>
            </a:r>
            <a:r>
              <a:rPr lang="en-US" sz="2200" dirty="0" err="1" smtClean="0"/>
              <a:t>kepadatan</a:t>
            </a:r>
            <a:r>
              <a:rPr lang="en-US" sz="2200" dirty="0" smtClean="0"/>
              <a:t> </a:t>
            </a:r>
            <a:r>
              <a:rPr lang="en-US" sz="2200" dirty="0" err="1" smtClean="0"/>
              <a:t>campuran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tebal</a:t>
            </a:r>
            <a:r>
              <a:rPr lang="en-US" sz="2200" dirty="0" smtClean="0"/>
              <a:t> film </a:t>
            </a:r>
            <a:r>
              <a:rPr lang="en-US" sz="2200" dirty="0" err="1" smtClean="0"/>
              <a:t>aspal</a:t>
            </a:r>
            <a:endParaRPr lang="en-US" sz="2200" dirty="0" smtClean="0"/>
          </a:p>
          <a:p>
            <a:pPr marL="630238" indent="-285750" algn="just">
              <a:lnSpc>
                <a:spcPct val="170000"/>
              </a:lnSpc>
              <a:defRPr/>
            </a:pPr>
            <a:r>
              <a:rPr lang="en-US" sz="2200" dirty="0" err="1" smtClean="0"/>
              <a:t>Kohesi</a:t>
            </a:r>
            <a:r>
              <a:rPr lang="en-US" sz="2200" dirty="0" smtClean="0"/>
              <a:t>,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gaya</a:t>
            </a:r>
            <a:r>
              <a:rPr lang="en-US" sz="2200" dirty="0" smtClean="0"/>
              <a:t> </a:t>
            </a:r>
            <a:r>
              <a:rPr lang="en-US" sz="2200" dirty="0" err="1" smtClean="0"/>
              <a:t>ikatan</a:t>
            </a:r>
            <a:r>
              <a:rPr lang="en-US" sz="2200" dirty="0" smtClean="0"/>
              <a:t> </a:t>
            </a:r>
            <a:r>
              <a:rPr lang="en-US" sz="2200" dirty="0" err="1" smtClean="0"/>
              <a:t>aspal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berasal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daya</a:t>
            </a:r>
            <a:r>
              <a:rPr lang="en-US" sz="2200" dirty="0" smtClean="0"/>
              <a:t> </a:t>
            </a:r>
            <a:r>
              <a:rPr lang="en-US" sz="2200" dirty="0" err="1" smtClean="0"/>
              <a:t>lekat</a:t>
            </a:r>
            <a:r>
              <a:rPr lang="en-US" sz="2200" dirty="0" smtClean="0"/>
              <a:t> </a:t>
            </a:r>
            <a:r>
              <a:rPr lang="en-US" sz="2200" dirty="0" err="1" smtClean="0"/>
              <a:t>aspal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agregat</a:t>
            </a:r>
            <a:r>
              <a:rPr lang="en-US" sz="2200" dirty="0" smtClean="0"/>
              <a:t>. </a:t>
            </a:r>
            <a:r>
              <a:rPr lang="en-US" sz="2200" dirty="0" err="1" smtClean="0"/>
              <a:t>Daya</a:t>
            </a:r>
            <a:r>
              <a:rPr lang="en-US" sz="2200" dirty="0" smtClean="0"/>
              <a:t> </a:t>
            </a:r>
            <a:r>
              <a:rPr lang="en-US" sz="2200" dirty="0" err="1" smtClean="0"/>
              <a:t>kohesi</a:t>
            </a:r>
            <a:r>
              <a:rPr lang="en-US" sz="2200" dirty="0" smtClean="0"/>
              <a:t> </a:t>
            </a:r>
            <a:r>
              <a:rPr lang="en-US" sz="2200" dirty="0" err="1" smtClean="0"/>
              <a:t>terutama</a:t>
            </a:r>
            <a:r>
              <a:rPr lang="en-US" sz="2200" dirty="0" smtClean="0"/>
              <a:t> </a:t>
            </a:r>
            <a:r>
              <a:rPr lang="en-US" sz="2200" dirty="0" err="1" smtClean="0"/>
              <a:t>ditentukan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penetrasi</a:t>
            </a:r>
            <a:r>
              <a:rPr lang="en-US" sz="2200" dirty="0" smtClean="0"/>
              <a:t> </a:t>
            </a:r>
            <a:r>
              <a:rPr lang="en-US" sz="2200" dirty="0" err="1" smtClean="0"/>
              <a:t>aspal</a:t>
            </a:r>
            <a:r>
              <a:rPr lang="en-US" sz="2200" dirty="0" smtClean="0"/>
              <a:t>,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viscositas</a:t>
            </a:r>
            <a:r>
              <a:rPr lang="en-US" sz="2200" dirty="0" smtClean="0"/>
              <a:t> </a:t>
            </a:r>
            <a:r>
              <a:rPr lang="en-US" sz="2200" dirty="0" err="1" smtClean="0"/>
              <a:t>akibat</a:t>
            </a:r>
            <a:r>
              <a:rPr lang="en-US" sz="2200" dirty="0" smtClean="0"/>
              <a:t> </a:t>
            </a:r>
            <a:r>
              <a:rPr lang="en-US" sz="2200" dirty="0" err="1" smtClean="0"/>
              <a:t>temperatur</a:t>
            </a:r>
            <a:r>
              <a:rPr lang="en-US" sz="2200" dirty="0" smtClean="0"/>
              <a:t>, </a:t>
            </a:r>
            <a:r>
              <a:rPr lang="en-US" sz="2200" dirty="0" err="1" smtClean="0"/>
              <a:t>tingkat</a:t>
            </a:r>
            <a:r>
              <a:rPr lang="en-US" sz="2200" dirty="0" smtClean="0"/>
              <a:t> </a:t>
            </a:r>
            <a:r>
              <a:rPr lang="en-US" sz="2200" dirty="0" err="1" smtClean="0"/>
              <a:t>pembebanan</a:t>
            </a:r>
            <a:r>
              <a:rPr lang="en-US" sz="2200" dirty="0" smtClean="0"/>
              <a:t>, </a:t>
            </a:r>
            <a:r>
              <a:rPr lang="en-US" sz="2200" dirty="0" err="1" smtClean="0"/>
              <a:t>komposisi</a:t>
            </a:r>
            <a:r>
              <a:rPr lang="en-US" sz="2200" dirty="0" smtClean="0"/>
              <a:t> </a:t>
            </a:r>
            <a:r>
              <a:rPr lang="en-US" sz="2200" dirty="0" err="1" smtClean="0"/>
              <a:t>kimiawi</a:t>
            </a:r>
            <a:r>
              <a:rPr lang="en-US" sz="2200" dirty="0" smtClean="0"/>
              <a:t> </a:t>
            </a:r>
            <a:r>
              <a:rPr lang="en-US" sz="2200" dirty="0" err="1" smtClean="0"/>
              <a:t>aspal</a:t>
            </a:r>
            <a:r>
              <a:rPr lang="en-US" sz="2200" dirty="0" smtClean="0"/>
              <a:t>, </a:t>
            </a:r>
            <a:r>
              <a:rPr lang="en-US" sz="2200" dirty="0" err="1" smtClean="0"/>
              <a:t>efek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waktu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umur</a:t>
            </a:r>
            <a:r>
              <a:rPr lang="en-US" sz="2200" dirty="0" smtClean="0"/>
              <a:t> </a:t>
            </a:r>
            <a:r>
              <a:rPr lang="en-US" sz="2200" dirty="0" err="1" smtClean="0"/>
              <a:t>aspal</a:t>
            </a:r>
            <a:r>
              <a:rPr lang="en-US" sz="2200" dirty="0" smtClean="0"/>
              <a:t>.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2200" b="1" dirty="0" smtClean="0"/>
              <a:t>2. 	</a:t>
            </a:r>
            <a:r>
              <a:rPr lang="en-US" sz="2200" b="1" dirty="0" err="1" smtClean="0"/>
              <a:t>Keawetan</a:t>
            </a:r>
            <a:r>
              <a:rPr lang="en-US" sz="2200" b="1" dirty="0" smtClean="0"/>
              <a:t>/</a:t>
            </a:r>
            <a:r>
              <a:rPr lang="en-US" sz="2200" b="1" dirty="0" err="1" smtClean="0"/>
              <a:t>durabilitas</a:t>
            </a:r>
            <a:r>
              <a:rPr lang="en-US" sz="2200" dirty="0" smtClean="0"/>
              <a:t>,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kemampuan</a:t>
            </a:r>
            <a:r>
              <a:rPr lang="en-US" sz="2200" dirty="0" smtClean="0"/>
              <a:t> </a:t>
            </a:r>
            <a:r>
              <a:rPr lang="en-US" sz="2200" dirty="0" err="1" smtClean="0"/>
              <a:t>beton</a:t>
            </a:r>
            <a:r>
              <a:rPr lang="en-US" sz="2200" dirty="0" smtClean="0"/>
              <a:t> </a:t>
            </a:r>
            <a:r>
              <a:rPr lang="en-US" sz="2200" dirty="0" err="1" smtClean="0"/>
              <a:t>aspal</a:t>
            </a:r>
            <a:r>
              <a:rPr lang="en-US" sz="2200" dirty="0" smtClean="0"/>
              <a:t> </a:t>
            </a:r>
            <a:r>
              <a:rPr lang="en-US" sz="2200" dirty="0" err="1" smtClean="0"/>
              <a:t>menerima</a:t>
            </a:r>
            <a:r>
              <a:rPr lang="en-US" sz="2200" dirty="0" smtClean="0"/>
              <a:t> </a:t>
            </a:r>
            <a:r>
              <a:rPr lang="en-US" sz="2200" dirty="0" err="1" smtClean="0"/>
              <a:t>repetisi</a:t>
            </a:r>
            <a:r>
              <a:rPr lang="en-US" sz="2200" dirty="0" smtClean="0"/>
              <a:t> </a:t>
            </a:r>
            <a:r>
              <a:rPr lang="en-US" sz="2200" dirty="0" err="1" smtClean="0"/>
              <a:t>beban</a:t>
            </a:r>
            <a:r>
              <a:rPr lang="en-US" sz="2200" dirty="0" smtClean="0"/>
              <a:t> </a:t>
            </a:r>
            <a:r>
              <a:rPr lang="en-US" sz="2200" dirty="0" err="1" smtClean="0"/>
              <a:t>lalu</a:t>
            </a:r>
            <a:r>
              <a:rPr lang="en-US" sz="2200" dirty="0" smtClean="0"/>
              <a:t> </a:t>
            </a:r>
            <a:r>
              <a:rPr lang="en-US" sz="2200" dirty="0" err="1" smtClean="0"/>
              <a:t>lintas</a:t>
            </a:r>
            <a:r>
              <a:rPr lang="en-US" sz="2200" dirty="0" smtClean="0"/>
              <a:t>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berat</a:t>
            </a:r>
            <a:r>
              <a:rPr lang="en-US" sz="2200" dirty="0" smtClean="0"/>
              <a:t> </a:t>
            </a:r>
            <a:r>
              <a:rPr lang="en-US" sz="2200" dirty="0" err="1" smtClean="0"/>
              <a:t>kendaraan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gesekan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err="1" smtClean="0"/>
              <a:t>roda</a:t>
            </a:r>
            <a:r>
              <a:rPr lang="en-US" sz="2200" dirty="0" smtClean="0"/>
              <a:t> </a:t>
            </a:r>
            <a:r>
              <a:rPr lang="en-US" sz="2200" dirty="0" err="1" smtClean="0"/>
              <a:t>kendaraan</a:t>
            </a:r>
            <a:r>
              <a:rPr lang="en-US" sz="2200" dirty="0" smtClean="0"/>
              <a:t> </a:t>
            </a:r>
            <a:r>
              <a:rPr lang="en-US" sz="2200" dirty="0" err="1" smtClean="0"/>
              <a:t>dgn</a:t>
            </a:r>
            <a:r>
              <a:rPr lang="en-US" sz="2200" dirty="0" smtClean="0"/>
              <a:t> </a:t>
            </a:r>
            <a:r>
              <a:rPr lang="en-US" sz="2200" dirty="0" err="1" smtClean="0"/>
              <a:t>permukaan</a:t>
            </a:r>
            <a:r>
              <a:rPr lang="en-US" sz="2200" dirty="0" smtClean="0"/>
              <a:t> </a:t>
            </a:r>
            <a:r>
              <a:rPr lang="en-US" sz="2200" dirty="0" err="1" smtClean="0"/>
              <a:t>jalan</a:t>
            </a:r>
            <a:r>
              <a:rPr lang="en-US" sz="2200" dirty="0" smtClean="0"/>
              <a:t>, </a:t>
            </a:r>
            <a:r>
              <a:rPr lang="en-US" sz="2200" dirty="0" err="1" smtClean="0"/>
              <a:t>serta</a:t>
            </a:r>
            <a:r>
              <a:rPr lang="en-US" sz="2200" dirty="0" smtClean="0"/>
              <a:t> </a:t>
            </a:r>
            <a:r>
              <a:rPr lang="en-US" sz="2200" dirty="0" err="1" smtClean="0"/>
              <a:t>menahan</a:t>
            </a:r>
            <a:r>
              <a:rPr lang="en-US" sz="2200" dirty="0" smtClean="0"/>
              <a:t> </a:t>
            </a:r>
            <a:r>
              <a:rPr lang="en-US" sz="2200" dirty="0" err="1" smtClean="0"/>
              <a:t>keausan</a:t>
            </a:r>
            <a:r>
              <a:rPr lang="en-US" sz="2200" dirty="0" smtClean="0"/>
              <a:t> </a:t>
            </a:r>
            <a:r>
              <a:rPr lang="en-US" sz="2200" dirty="0" err="1" smtClean="0"/>
              <a:t>akibat</a:t>
            </a:r>
            <a:r>
              <a:rPr lang="en-US" sz="2200" dirty="0" smtClean="0"/>
              <a:t> </a:t>
            </a:r>
            <a:r>
              <a:rPr lang="en-US" sz="2200" dirty="0" err="1" smtClean="0"/>
              <a:t>pengaruh</a:t>
            </a:r>
            <a:r>
              <a:rPr lang="en-US" sz="2200" dirty="0" smtClean="0"/>
              <a:t> </a:t>
            </a:r>
            <a:r>
              <a:rPr lang="en-US" sz="2200" dirty="0" err="1" smtClean="0"/>
              <a:t>suhu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iklim</a:t>
            </a:r>
            <a:endParaRPr lang="en-US" sz="2200" dirty="0" smtClean="0"/>
          </a:p>
          <a:p>
            <a:pPr algn="just" fontAlgn="auto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2200" b="1" dirty="0" smtClean="0"/>
              <a:t>3. </a:t>
            </a:r>
            <a:r>
              <a:rPr lang="en-US" sz="2200" b="1" dirty="0" err="1" smtClean="0"/>
              <a:t>Kelenturan</a:t>
            </a:r>
            <a:r>
              <a:rPr lang="en-US" sz="2200" b="1" dirty="0" smtClean="0"/>
              <a:t>/</a:t>
            </a:r>
            <a:r>
              <a:rPr lang="en-US" sz="2200" b="1" dirty="0" err="1" smtClean="0"/>
              <a:t>fleksibilitas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kemampuanbeonaspal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menyesusikan</a:t>
            </a:r>
            <a:r>
              <a:rPr lang="en-US" sz="2200" dirty="0" smtClean="0"/>
              <a:t> </a:t>
            </a:r>
            <a:r>
              <a:rPr lang="en-US" sz="2200" dirty="0" err="1" smtClean="0"/>
              <a:t>diri</a:t>
            </a:r>
            <a:r>
              <a:rPr lang="en-US" sz="2200" dirty="0" smtClean="0"/>
              <a:t> </a:t>
            </a:r>
            <a:r>
              <a:rPr lang="en-US" sz="2200" dirty="0" err="1" smtClean="0"/>
              <a:t>akibat</a:t>
            </a:r>
            <a:r>
              <a:rPr lang="en-US" sz="2200" dirty="0" smtClean="0"/>
              <a:t> </a:t>
            </a:r>
            <a:r>
              <a:rPr lang="en-US" sz="2200" dirty="0" err="1" smtClean="0"/>
              <a:t>penurunan</a:t>
            </a:r>
            <a:r>
              <a:rPr lang="en-US" sz="2200" dirty="0" smtClean="0"/>
              <a:t> </a:t>
            </a:r>
            <a:r>
              <a:rPr lang="en-US" sz="2200" dirty="0" err="1" smtClean="0"/>
              <a:t>danpergerakan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pondasi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tanah</a:t>
            </a:r>
            <a:r>
              <a:rPr lang="en-US" sz="2200" dirty="0" smtClean="0"/>
              <a:t> </a:t>
            </a:r>
            <a:r>
              <a:rPr lang="en-US" sz="2200" dirty="0" err="1" smtClean="0"/>
              <a:t>dasar</a:t>
            </a:r>
            <a:r>
              <a:rPr lang="en-US" sz="2200" dirty="0" smtClean="0"/>
              <a:t>, </a:t>
            </a:r>
            <a:r>
              <a:rPr lang="en-US" sz="2200" dirty="0" err="1" smtClean="0"/>
              <a:t>tanpa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terjadinya</a:t>
            </a:r>
            <a:r>
              <a:rPr lang="en-US" sz="2200" dirty="0" smtClean="0"/>
              <a:t> </a:t>
            </a:r>
            <a:r>
              <a:rPr lang="en-US" sz="2200" dirty="0" err="1" smtClean="0"/>
              <a:t>retak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127"/>
          <p:cNvSpPr>
            <a:spLocks noChangeShapeType="1"/>
          </p:cNvSpPr>
          <p:nvPr/>
        </p:nvSpPr>
        <p:spPr bwMode="auto">
          <a:xfrm>
            <a:off x="4584700" y="2014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" name="Line 408"/>
          <p:cNvSpPr>
            <a:spLocks noChangeShapeType="1"/>
          </p:cNvSpPr>
          <p:nvPr/>
        </p:nvSpPr>
        <p:spPr bwMode="auto">
          <a:xfrm>
            <a:off x="4584700" y="2014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4079" name="Group 655"/>
          <p:cNvGraphicFramePr>
            <a:graphicFrameLocks noGrp="1"/>
          </p:cNvGraphicFramePr>
          <p:nvPr/>
        </p:nvGraphicFramePr>
        <p:xfrm>
          <a:off x="179388" y="1739900"/>
          <a:ext cx="8820150" cy="3566160"/>
        </p:xfrm>
        <a:graphic>
          <a:graphicData uri="http://schemas.openxmlformats.org/drawingml/2006/table">
            <a:tbl>
              <a:tblPr/>
              <a:tblGrid>
                <a:gridCol w="3403600"/>
                <a:gridCol w="1028700"/>
                <a:gridCol w="706437"/>
                <a:gridCol w="307975"/>
                <a:gridCol w="762000"/>
                <a:gridCol w="749300"/>
                <a:gridCol w="1028700"/>
                <a:gridCol w="833438"/>
              </a:tblGrid>
              <a:tr h="2746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Sifat Campuran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L.L. Berat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L.L. Sedang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L.L. Ringan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(2x75 tumb)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(2x50 tumb)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(2x35 tumb)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Stabilitas (kg)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Kelelehan (mm)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Marshall Quotient,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(Stabilitas/Kelelehan) (kg/mm)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Rongga dalam campuran, </a:t>
                      </a:r>
                      <a:r>
                        <a:rPr kumimoji="0" lang="id-ID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VIM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Rongga dalam agregat, </a:t>
                      </a:r>
                      <a:r>
                        <a:rPr kumimoji="0" lang="id-ID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VMA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Lihat Tabel 2.5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Indeks Perendaman (%)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6" name="Text Box 656"/>
          <p:cNvSpPr txBox="1">
            <a:spLocks noChangeArrowheads="1"/>
          </p:cNvSpPr>
          <p:nvPr/>
        </p:nvSpPr>
        <p:spPr bwMode="auto">
          <a:xfrm>
            <a:off x="250825" y="260350"/>
            <a:ext cx="5329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Syarat Campuran Laston</a:t>
            </a:r>
            <a:endParaRPr lang="id-ID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658" name="Group 210"/>
          <p:cNvGraphicFramePr>
            <a:graphicFrameLocks noGrp="1"/>
          </p:cNvGraphicFramePr>
          <p:nvPr/>
        </p:nvGraphicFramePr>
        <p:xfrm>
          <a:off x="1187450" y="1584013"/>
          <a:ext cx="6985000" cy="5085352"/>
        </p:xfrm>
        <a:graphic>
          <a:graphicData uri="http://schemas.openxmlformats.org/drawingml/2006/table">
            <a:tbl>
              <a:tblPr/>
              <a:tblGrid>
                <a:gridCol w="1663700"/>
                <a:gridCol w="1576388"/>
                <a:gridCol w="3744912"/>
              </a:tblGrid>
              <a:tr h="7573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Ukuran Maksimum Nominal Agregat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Persentase Minimum Rongga Dalam Agregat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9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 16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1,18 mm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9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 8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2,36 mm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9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 4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4,75 mm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9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3/8 inch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9,50 mm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9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½ inch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12,50 mm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9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¾ inch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19,00 mm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9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inch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25,00 mm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9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½ inch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37,50 mm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9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inch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 mm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9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½ inch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63,00 mm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5" name="Text Box 211"/>
          <p:cNvSpPr txBox="1">
            <a:spLocks noChangeArrowheads="1"/>
          </p:cNvSpPr>
          <p:nvPr/>
        </p:nvSpPr>
        <p:spPr bwMode="auto">
          <a:xfrm>
            <a:off x="395536" y="476672"/>
            <a:ext cx="3529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Syarat VMA </a:t>
            </a:r>
            <a:endParaRPr lang="id-ID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6264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5365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smtClean="0"/>
              <a:t>Contoh</a:t>
            </a:r>
            <a:r>
              <a:rPr lang="en-US" sz="4000" smtClean="0"/>
              <a:t> Perhitungan :</a:t>
            </a:r>
            <a:endParaRPr lang="id-ID" sz="4000" smtClean="0"/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528" y="1700808"/>
            <a:ext cx="8540750" cy="490207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 smtClean="0"/>
              <a:t>Berat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Agregat</a:t>
            </a:r>
            <a:r>
              <a:rPr lang="en-US" sz="2000" dirty="0" smtClean="0"/>
              <a:t> </a:t>
            </a:r>
            <a:r>
              <a:rPr lang="en-US" sz="2000" dirty="0" err="1" smtClean="0"/>
              <a:t>Kasar</a:t>
            </a:r>
            <a:r>
              <a:rPr lang="en-US" sz="2000" dirty="0" smtClean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BJ Bulk  =   2.638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BJ SSD =  2.686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BJ </a:t>
            </a:r>
            <a:r>
              <a:rPr lang="en-US" sz="2000" dirty="0" err="1" smtClean="0"/>
              <a:t>Aparent</a:t>
            </a:r>
            <a:r>
              <a:rPr lang="en-US" sz="2000" dirty="0" smtClean="0"/>
              <a:t> = 2.770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 smtClean="0"/>
              <a:t>Berat</a:t>
            </a:r>
            <a:r>
              <a:rPr lang="en-US" sz="2000" dirty="0" smtClean="0"/>
              <a:t> </a:t>
            </a:r>
            <a:r>
              <a:rPr lang="en-US" sz="2000" dirty="0" err="1" smtClean="0"/>
              <a:t>Jenisa</a:t>
            </a:r>
            <a:r>
              <a:rPr lang="en-US" sz="2000" dirty="0" smtClean="0"/>
              <a:t> </a:t>
            </a:r>
            <a:r>
              <a:rPr lang="en-US" sz="2000" dirty="0" err="1" smtClean="0"/>
              <a:t>Agregat</a:t>
            </a:r>
            <a:r>
              <a:rPr lang="en-US" sz="2000" dirty="0" smtClean="0"/>
              <a:t> </a:t>
            </a:r>
            <a:r>
              <a:rPr lang="en-US" sz="2000" dirty="0" err="1" smtClean="0"/>
              <a:t>Halus</a:t>
            </a:r>
            <a:r>
              <a:rPr lang="en-US" sz="2000" dirty="0" smtClean="0"/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BJ Bulk  =   2.596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BJ SSD =  2.608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BJ </a:t>
            </a:r>
            <a:r>
              <a:rPr lang="en-US" sz="2000" dirty="0" err="1" smtClean="0"/>
              <a:t>Aparent</a:t>
            </a:r>
            <a:r>
              <a:rPr lang="en-US" sz="2000" dirty="0" smtClean="0"/>
              <a:t> = 2.636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 smtClean="0"/>
              <a:t>Berat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Filler 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BJ Filler  = 3.14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 smtClean="0"/>
              <a:t>Berat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Aspal</a:t>
            </a:r>
            <a:r>
              <a:rPr lang="en-US" sz="2000" dirty="0" smtClean="0"/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BJ </a:t>
            </a:r>
            <a:r>
              <a:rPr lang="en-US" sz="2000" dirty="0" err="1" smtClean="0"/>
              <a:t>Aspal</a:t>
            </a:r>
            <a:r>
              <a:rPr lang="en-US" sz="2000" dirty="0" smtClean="0"/>
              <a:t> = 1.04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d-ID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973" name="Group 557"/>
          <p:cNvGraphicFramePr>
            <a:graphicFrameLocks noGrp="1"/>
          </p:cNvGraphicFramePr>
          <p:nvPr/>
        </p:nvGraphicFramePr>
        <p:xfrm>
          <a:off x="395536" y="1628800"/>
          <a:ext cx="8424863" cy="2682240"/>
        </p:xfrm>
        <a:graphic>
          <a:graphicData uri="http://schemas.openxmlformats.org/drawingml/2006/table">
            <a:tbl>
              <a:tblPr/>
              <a:tblGrid>
                <a:gridCol w="2239963"/>
                <a:gridCol w="1125537"/>
                <a:gridCol w="1127125"/>
                <a:gridCol w="1292225"/>
                <a:gridCol w="2640013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Berat Jenis 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Bulk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SSD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Aparent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Efektif ((Bulk+Apparent)/2)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Agregat Kasar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2,638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2,686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2,77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2,704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Agregat Halus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2,596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2,608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2,636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2,616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Filler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3,14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Aspal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1,04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969" name="Group 553"/>
          <p:cNvGraphicFramePr>
            <a:graphicFrameLocks noGrp="1"/>
          </p:cNvGraphicFramePr>
          <p:nvPr/>
        </p:nvGraphicFramePr>
        <p:xfrm>
          <a:off x="2267744" y="4480560"/>
          <a:ext cx="5040312" cy="2377440"/>
        </p:xfrm>
        <a:graphic>
          <a:graphicData uri="http://schemas.openxmlformats.org/drawingml/2006/table">
            <a:tbl>
              <a:tblPr/>
              <a:tblGrid>
                <a:gridCol w="3517900"/>
                <a:gridCol w="1522412"/>
              </a:tblGrid>
              <a:tr h="36024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Komposisi Agregat 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60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Agregat Kasar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0,41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Agregat Halus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0,53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Filler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0,06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2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468313" y="1628800"/>
          <a:ext cx="7416800" cy="5084738"/>
        </p:xfrm>
        <a:graphic>
          <a:graphicData uri="http://schemas.openxmlformats.org/presentationml/2006/ole">
            <p:oleObj spid="_x0000_s7170" name="Mathcad" r:id="rId3" imgW="2886120" imgH="3724200" progId="Mathcad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611560" y="1628800"/>
          <a:ext cx="5256758" cy="4956651"/>
        </p:xfrm>
        <a:graphic>
          <a:graphicData uri="http://schemas.openxmlformats.org/presentationml/2006/ole">
            <p:oleObj spid="_x0000_s8194" name="Mathcad" r:id="rId3" imgW="2333520" imgH="2200320" progId="Mathcad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467544" y="1772816"/>
          <a:ext cx="8064500" cy="4527550"/>
        </p:xfrm>
        <a:graphic>
          <a:graphicData uri="http://schemas.openxmlformats.org/presentationml/2006/ole">
            <p:oleObj spid="_x0000_s9218" name="Mathcad" r:id="rId3" imgW="3648240" imgH="2048040" progId="Mathcad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95536" y="1412776"/>
          <a:ext cx="7092280" cy="5309715"/>
        </p:xfrm>
        <a:graphic>
          <a:graphicData uri="http://schemas.openxmlformats.org/presentationml/2006/ole">
            <p:oleObj spid="_x0000_s10242" name="Mathcad" r:id="rId3" imgW="3790800" imgH="2838600" progId="Mathcad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67544" y="1340768"/>
          <a:ext cx="4503185" cy="5517232"/>
        </p:xfrm>
        <a:graphic>
          <a:graphicData uri="http://schemas.openxmlformats.org/presentationml/2006/ole">
            <p:oleObj spid="_x0000_s11266" name="Mathcad" r:id="rId3" imgW="2666880" imgH="3267000" progId="Mathcad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3528" y="1556791"/>
            <a:ext cx="8640960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b="1" dirty="0" smtClean="0">
                <a:latin typeface="+mj-lt"/>
              </a:rPr>
              <a:t>4. </a:t>
            </a:r>
            <a:r>
              <a:rPr lang="en-US" b="1" dirty="0" err="1" smtClean="0">
                <a:latin typeface="+mj-lt"/>
              </a:rPr>
              <a:t>Ketahan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terhadap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kelelahan</a:t>
            </a:r>
            <a:r>
              <a:rPr lang="en-US" b="1" dirty="0">
                <a:latin typeface="+mj-lt"/>
              </a:rPr>
              <a:t>/</a:t>
            </a:r>
            <a:r>
              <a:rPr lang="en-US" b="1" dirty="0" err="1">
                <a:latin typeface="+mj-lt"/>
              </a:rPr>
              <a:t>Fatique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reistance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adalah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kemampuan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beton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aspal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menerima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lendutan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berulang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akibat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repetisi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beban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tanpa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terjadinya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kelelahan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berupa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alur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retak</a:t>
            </a:r>
            <a:endParaRPr lang="en-US" dirty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b="1" dirty="0" smtClean="0">
                <a:latin typeface="+mj-lt"/>
              </a:rPr>
              <a:t>5. 	</a:t>
            </a:r>
            <a:r>
              <a:rPr lang="en-US" b="1" dirty="0" err="1" smtClean="0">
                <a:latin typeface="+mj-lt"/>
              </a:rPr>
              <a:t>Kekesatan</a:t>
            </a:r>
            <a:r>
              <a:rPr lang="en-US" b="1" dirty="0" smtClean="0">
                <a:latin typeface="+mj-lt"/>
              </a:rPr>
              <a:t>/</a:t>
            </a:r>
            <a:r>
              <a:rPr lang="en-US" b="1" dirty="0" err="1" smtClean="0">
                <a:latin typeface="+mj-lt"/>
              </a:rPr>
              <a:t>tahanan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geser</a:t>
            </a:r>
            <a:r>
              <a:rPr lang="en-US" b="1" dirty="0">
                <a:latin typeface="+mj-lt"/>
              </a:rPr>
              <a:t> /Skid resistance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adalah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kemampuan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permukaan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beton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aspal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terutama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kondisi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basah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memebrikan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gaya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gesek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roda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kendaraan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sehinga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kendaraan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tergelincir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slip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b="1" dirty="0" smtClean="0">
                <a:latin typeface="+mj-lt"/>
              </a:rPr>
              <a:t>6. 	</a:t>
            </a:r>
            <a:r>
              <a:rPr lang="en-US" b="1" dirty="0" err="1" smtClean="0">
                <a:latin typeface="+mj-lt"/>
              </a:rPr>
              <a:t>Kedap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air/</a:t>
            </a:r>
            <a:r>
              <a:rPr lang="en-US" b="1" dirty="0" err="1">
                <a:latin typeface="+mj-lt"/>
              </a:rPr>
              <a:t>impermeabilitas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adalah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kemapuan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beton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aspal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dapat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dimasuki</a:t>
            </a:r>
            <a:r>
              <a:rPr lang="en-US" dirty="0">
                <a:latin typeface="+mj-lt"/>
              </a:rPr>
              <a:t> air </a:t>
            </a:r>
            <a:r>
              <a:rPr lang="en-US" dirty="0" err="1">
                <a:latin typeface="+mj-lt"/>
              </a:rPr>
              <a:t>ataupun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udara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kedalam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lapisan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beton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aspal</a:t>
            </a:r>
            <a:r>
              <a:rPr lang="en-US" dirty="0">
                <a:latin typeface="+mj-lt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b="1" dirty="0" smtClean="0">
                <a:latin typeface="+mj-lt"/>
              </a:rPr>
              <a:t>7. 	</a:t>
            </a:r>
            <a:r>
              <a:rPr lang="en-US" b="1" dirty="0" err="1" smtClean="0">
                <a:latin typeface="+mj-lt"/>
              </a:rPr>
              <a:t>Mudah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dilaksanakan</a:t>
            </a:r>
            <a:r>
              <a:rPr lang="en-US" b="1" dirty="0">
                <a:latin typeface="+mj-lt"/>
              </a:rPr>
              <a:t>/Workability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adalah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kemampuan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campuran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beton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aspal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mudah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dihamparkan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dipadatkan</a:t>
            </a:r>
            <a:r>
              <a:rPr lang="en-US" dirty="0">
                <a:latin typeface="+mj-lt"/>
              </a:rPr>
              <a:t>. Tingkat workability </a:t>
            </a:r>
            <a:r>
              <a:rPr lang="en-US" dirty="0" err="1">
                <a:latin typeface="+mj-lt"/>
              </a:rPr>
              <a:t>menentukan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tingkat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efisiensi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pekerjaan</a:t>
            </a:r>
            <a:r>
              <a:rPr lang="en-US" dirty="0">
                <a:latin typeface="+mj-lt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id-ID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250950" y="1460451"/>
          <a:ext cx="4905226" cy="5064174"/>
        </p:xfrm>
        <a:graphic>
          <a:graphicData uri="http://schemas.openxmlformats.org/presentationml/2006/ole">
            <p:oleObj spid="_x0000_s12290" name="Mathcad" r:id="rId3" imgW="2057400" imgH="2124000" progId="Mathcad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51520" y="1700808"/>
          <a:ext cx="8494712" cy="4856162"/>
        </p:xfrm>
        <a:graphic>
          <a:graphicData uri="http://schemas.openxmlformats.org/presentationml/2006/ole">
            <p:oleObj spid="_x0000_s13314" name="Worksheet" r:id="rId3" imgW="9039270" imgH="54292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0" y="0"/>
          <a:ext cx="3492500" cy="2528888"/>
        </p:xfrm>
        <a:graphic>
          <a:graphicData uri="http://schemas.openxmlformats.org/presentationml/2006/ole">
            <p:oleObj spid="_x0000_s14338" name="Chart" r:id="rId3" imgW="2762340" imgH="1857375" progId="Excel.Chart.8">
              <p:embed/>
            </p:oleObj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2773363" y="2065338"/>
          <a:ext cx="3527425" cy="2516187"/>
        </p:xfrm>
        <a:graphic>
          <a:graphicData uri="http://schemas.openxmlformats.org/presentationml/2006/ole">
            <p:oleObj spid="_x0000_s14339" name="Chart" r:id="rId4" imgW="2790870" imgH="1847971" progId="Excel.Chart.8">
              <p:embed/>
            </p:oleObj>
          </a:graphicData>
        </a:graphic>
      </p:graphicFrame>
      <p:graphicFrame>
        <p:nvGraphicFramePr>
          <p:cNvPr id="14340" name="Object 6"/>
          <p:cNvGraphicFramePr>
            <a:graphicFrameLocks noChangeAspect="1"/>
          </p:cNvGraphicFramePr>
          <p:nvPr/>
        </p:nvGraphicFramePr>
        <p:xfrm>
          <a:off x="0" y="4221163"/>
          <a:ext cx="3563938" cy="2547937"/>
        </p:xfrm>
        <a:graphic>
          <a:graphicData uri="http://schemas.openxmlformats.org/presentationml/2006/ole">
            <p:oleObj spid="_x0000_s14340" name="Chart" r:id="rId5" imgW="2771730" imgH="1838204" progId="Excel.Chart.8">
              <p:embed/>
            </p:oleObj>
          </a:graphicData>
        </a:graphic>
      </p:graphicFrame>
      <p:graphicFrame>
        <p:nvGraphicFramePr>
          <p:cNvPr id="14341" name="Object 7"/>
          <p:cNvGraphicFramePr>
            <a:graphicFrameLocks noChangeAspect="1"/>
          </p:cNvGraphicFramePr>
          <p:nvPr/>
        </p:nvGraphicFramePr>
        <p:xfrm>
          <a:off x="5651500" y="0"/>
          <a:ext cx="3492500" cy="2511425"/>
        </p:xfrm>
        <a:graphic>
          <a:graphicData uri="http://schemas.openxmlformats.org/presentationml/2006/ole">
            <p:oleObj spid="_x0000_s14341" name="Chart" r:id="rId6" imgW="2781481" imgH="1857375" progId="Excel.Chart.8">
              <p:embed/>
            </p:oleObj>
          </a:graphicData>
        </a:graphic>
      </p:graphicFrame>
      <p:graphicFrame>
        <p:nvGraphicFramePr>
          <p:cNvPr id="14342" name="Object 8"/>
          <p:cNvGraphicFramePr>
            <a:graphicFrameLocks noChangeAspect="1"/>
          </p:cNvGraphicFramePr>
          <p:nvPr/>
        </p:nvGraphicFramePr>
        <p:xfrm>
          <a:off x="5580063" y="4256088"/>
          <a:ext cx="3563937" cy="2557462"/>
        </p:xfrm>
        <a:graphic>
          <a:graphicData uri="http://schemas.openxmlformats.org/presentationml/2006/ole">
            <p:oleObj spid="_x0000_s14342" name="Chart" r:id="rId7" imgW="2762340" imgH="1838204" progId="Excel.Chart.8">
              <p:embed/>
            </p:oleObj>
          </a:graphicData>
        </a:graphic>
      </p:graphicFrame>
      <p:sp>
        <p:nvSpPr>
          <p:cNvPr id="14343" name="Rectangle 21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6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5362" name="Object 290"/>
          <p:cNvGraphicFramePr>
            <a:graphicFrameLocks noChangeAspect="1"/>
          </p:cNvGraphicFramePr>
          <p:nvPr/>
        </p:nvGraphicFramePr>
        <p:xfrm>
          <a:off x="611188" y="1495425"/>
          <a:ext cx="7777162" cy="4024313"/>
        </p:xfrm>
        <a:graphic>
          <a:graphicData uri="http://schemas.openxmlformats.org/presentationml/2006/ole">
            <p:oleObj spid="_x0000_s15362" name="Worksheet" r:id="rId3" imgW="3486060" imgH="1809629" progId="Excel.Sheet.8">
              <p:embed/>
            </p:oleObj>
          </a:graphicData>
        </a:graphic>
      </p:graphicFrame>
      <p:sp>
        <p:nvSpPr>
          <p:cNvPr id="15364" name="Text Box 291"/>
          <p:cNvSpPr txBox="1">
            <a:spLocks noChangeArrowheads="1"/>
          </p:cNvSpPr>
          <p:nvPr/>
        </p:nvSpPr>
        <p:spPr bwMode="auto">
          <a:xfrm>
            <a:off x="0" y="333375"/>
            <a:ext cx="622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Penentuan Kadar Aspal Optimum</a:t>
            </a:r>
            <a:endParaRPr lang="id-ID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Pengolahan Campuran Aspal</a:t>
            </a:r>
            <a:endParaRPr lang="id-ID" sz="3200" smtClean="0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77" y="1917700"/>
            <a:ext cx="6480647" cy="4565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8950"/>
            <a:ext cx="9144000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55600"/>
            <a:ext cx="7561263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1866900"/>
          <a:ext cx="9144000" cy="4103688"/>
        </p:xfrm>
        <a:graphic>
          <a:graphicData uri="http://schemas.openxmlformats.org/presentationml/2006/ole">
            <p:oleObj spid="_x0000_s1026" name="Visio" r:id="rId3" imgW="5816118" imgH="2750796" progId="Visio.Drawing.6">
              <p:embed/>
            </p:oleObj>
          </a:graphicData>
        </a:graphic>
      </p:graphicFrame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Skema Volume Beton Aspal</a:t>
            </a:r>
            <a:endParaRPr lang="id-ID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301625" y="1628800"/>
            <a:ext cx="8540750" cy="4470375"/>
          </a:xfrm>
        </p:spPr>
        <p:txBody>
          <a:bodyPr>
            <a:normAutofit fontScale="92500" lnSpcReduction="20000"/>
          </a:bodyPr>
          <a:lstStyle/>
          <a:p>
            <a:pPr marL="1176338" indent="-1176338">
              <a:buFont typeface="Wingdings" pitchFamily="2" charset="2"/>
              <a:buNone/>
            </a:pPr>
            <a:r>
              <a:rPr lang="en-US" sz="2800" dirty="0" err="1" smtClean="0"/>
              <a:t>Vmb</a:t>
            </a:r>
            <a:r>
              <a:rPr lang="en-US" dirty="0" smtClean="0"/>
              <a:t>	</a:t>
            </a:r>
            <a:r>
              <a:rPr lang="en-US" sz="2800" dirty="0" smtClean="0"/>
              <a:t>= </a:t>
            </a:r>
            <a:r>
              <a:rPr lang="en-US" sz="2800" dirty="0" smtClean="0"/>
              <a:t>volume bulk </a:t>
            </a:r>
            <a:r>
              <a:rPr lang="en-US" sz="2800" dirty="0" err="1" smtClean="0"/>
              <a:t>campuran</a:t>
            </a:r>
            <a:r>
              <a:rPr lang="en-US" sz="2800" dirty="0" smtClean="0"/>
              <a:t> </a:t>
            </a:r>
            <a:r>
              <a:rPr lang="en-US" sz="2800" dirty="0" err="1" smtClean="0"/>
              <a:t>beton</a:t>
            </a:r>
            <a:r>
              <a:rPr lang="en-US" sz="2800" dirty="0" smtClean="0"/>
              <a:t> </a:t>
            </a:r>
            <a:r>
              <a:rPr lang="en-US" sz="2800" dirty="0" err="1" smtClean="0"/>
              <a:t>aspal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endParaRPr lang="en-US" sz="2800" dirty="0" smtClean="0"/>
          </a:p>
          <a:p>
            <a:pPr marL="1176338" indent="-1176338">
              <a:buFont typeface="Wingdings" pitchFamily="2" charset="2"/>
              <a:buNone/>
            </a:pPr>
            <a:r>
              <a:rPr lang="en-US" sz="2800" dirty="0" err="1" smtClean="0"/>
              <a:t>Vsb</a:t>
            </a:r>
            <a:r>
              <a:rPr lang="en-US" dirty="0" smtClean="0"/>
              <a:t>	</a:t>
            </a:r>
            <a:r>
              <a:rPr lang="en-US" sz="2800" dirty="0" smtClean="0"/>
              <a:t>= </a:t>
            </a:r>
            <a:r>
              <a:rPr lang="en-US" sz="2800" dirty="0" smtClean="0"/>
              <a:t>volume bulk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agregat</a:t>
            </a:r>
            <a:endParaRPr lang="en-US" sz="2800" dirty="0" smtClean="0"/>
          </a:p>
          <a:p>
            <a:pPr marL="1176338" indent="-1176338">
              <a:buFont typeface="Wingdings" pitchFamily="2" charset="2"/>
              <a:buNone/>
            </a:pPr>
            <a:r>
              <a:rPr lang="en-US" sz="2800" dirty="0" err="1" smtClean="0"/>
              <a:t>Vse</a:t>
            </a:r>
            <a:r>
              <a:rPr lang="en-US" dirty="0" smtClean="0"/>
              <a:t>	</a:t>
            </a:r>
            <a:r>
              <a:rPr lang="en-US" sz="2800" dirty="0" smtClean="0"/>
              <a:t>= </a:t>
            </a:r>
            <a:r>
              <a:rPr lang="en-US" sz="2800" dirty="0" smtClean="0"/>
              <a:t>volume </a:t>
            </a:r>
            <a:r>
              <a:rPr lang="en-US" sz="2800" dirty="0" err="1" smtClean="0"/>
              <a:t>efektif</a:t>
            </a:r>
            <a:r>
              <a:rPr lang="en-US" sz="2800" dirty="0" smtClean="0"/>
              <a:t> </a:t>
            </a:r>
            <a:r>
              <a:rPr lang="en-US" sz="2800" dirty="0" err="1" smtClean="0"/>
              <a:t>agregat</a:t>
            </a:r>
            <a:endParaRPr lang="en-US" sz="2800" dirty="0" smtClean="0"/>
          </a:p>
          <a:p>
            <a:pPr marL="1176338" indent="-1176338">
              <a:buFont typeface="Wingdings" pitchFamily="2" charset="2"/>
              <a:buNone/>
            </a:pPr>
            <a:r>
              <a:rPr lang="en-US" sz="2800" dirty="0" smtClean="0"/>
              <a:t>VMA	= </a:t>
            </a:r>
            <a:r>
              <a:rPr lang="en-US" sz="2800" dirty="0" smtClean="0"/>
              <a:t>volume </a:t>
            </a:r>
            <a:r>
              <a:rPr lang="en-US" sz="2800" dirty="0" err="1" smtClean="0"/>
              <a:t>pori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butiran</a:t>
            </a:r>
            <a:r>
              <a:rPr lang="en-US" sz="2800" dirty="0" smtClean="0"/>
              <a:t> </a:t>
            </a:r>
            <a:r>
              <a:rPr lang="en-US" sz="2800" dirty="0" err="1" smtClean="0"/>
              <a:t>agregat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beton</a:t>
            </a:r>
            <a:r>
              <a:rPr lang="en-US" dirty="0" smtClean="0"/>
              <a:t>   </a:t>
            </a:r>
            <a:r>
              <a:rPr lang="en-US" sz="2800" dirty="0" err="1" smtClean="0"/>
              <a:t>aspal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endParaRPr lang="en-US" sz="2800" dirty="0" smtClean="0"/>
          </a:p>
          <a:p>
            <a:pPr marL="1176338" indent="-1176338">
              <a:buFont typeface="Wingdings" pitchFamily="2" charset="2"/>
              <a:buNone/>
            </a:pPr>
            <a:r>
              <a:rPr lang="en-US" sz="2800" dirty="0" err="1" smtClean="0"/>
              <a:t>Vmm</a:t>
            </a:r>
            <a:r>
              <a:rPr lang="en-US" dirty="0" smtClean="0"/>
              <a:t>	</a:t>
            </a:r>
            <a:r>
              <a:rPr lang="en-US" sz="2800" dirty="0" smtClean="0"/>
              <a:t>= </a:t>
            </a:r>
            <a:r>
              <a:rPr lang="en-US" sz="2800" dirty="0" smtClean="0"/>
              <a:t>volume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pori</a:t>
            </a:r>
            <a:r>
              <a:rPr lang="en-US" sz="2800" dirty="0" smtClean="0"/>
              <a:t> </a:t>
            </a:r>
            <a:r>
              <a:rPr lang="en-US" sz="2800" dirty="0" err="1" smtClean="0"/>
              <a:t>udara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aspal</a:t>
            </a:r>
            <a:r>
              <a:rPr lang="en-US" sz="2800" dirty="0" smtClean="0"/>
              <a:t> </a:t>
            </a:r>
            <a:r>
              <a:rPr lang="en-US" sz="2800" dirty="0" err="1" smtClean="0"/>
              <a:t>beton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endParaRPr lang="en-US" sz="2800" dirty="0" smtClean="0"/>
          </a:p>
          <a:p>
            <a:pPr marL="1176338" indent="-1176338">
              <a:buFont typeface="Wingdings" pitchFamily="2" charset="2"/>
              <a:buNone/>
            </a:pPr>
            <a:r>
              <a:rPr lang="en-US" sz="2800" dirty="0" smtClean="0"/>
              <a:t>VIM	= </a:t>
            </a:r>
            <a:r>
              <a:rPr lang="en-US" sz="2800" dirty="0" smtClean="0"/>
              <a:t>Volume </a:t>
            </a:r>
            <a:r>
              <a:rPr lang="en-US" sz="2800" dirty="0" err="1" smtClean="0"/>
              <a:t>pori</a:t>
            </a:r>
            <a:r>
              <a:rPr lang="en-US" sz="2800" dirty="0" smtClean="0"/>
              <a:t> </a:t>
            </a:r>
            <a:r>
              <a:rPr lang="en-US" sz="2800" dirty="0" err="1" smtClean="0"/>
              <a:t>udara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aspal</a:t>
            </a:r>
            <a:r>
              <a:rPr lang="en-US" sz="2800" dirty="0" smtClean="0"/>
              <a:t> </a:t>
            </a:r>
            <a:r>
              <a:rPr lang="en-US" sz="2800" dirty="0" err="1" smtClean="0"/>
              <a:t>beton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endParaRPr lang="en-US" sz="2800" dirty="0" smtClean="0"/>
          </a:p>
          <a:p>
            <a:pPr marL="1176338" indent="-1176338">
              <a:buFont typeface="Wingdings" pitchFamily="2" charset="2"/>
              <a:buNone/>
            </a:pPr>
            <a:r>
              <a:rPr lang="en-US" sz="2800" dirty="0" smtClean="0"/>
              <a:t>VFA </a:t>
            </a:r>
            <a:r>
              <a:rPr lang="en-US" sz="2800" dirty="0" smtClean="0"/>
              <a:t>	= </a:t>
            </a:r>
            <a:r>
              <a:rPr lang="en-US" sz="2800" dirty="0" smtClean="0"/>
              <a:t>Volume </a:t>
            </a:r>
            <a:r>
              <a:rPr lang="en-US" sz="2800" dirty="0" err="1" smtClean="0"/>
              <a:t>pori</a:t>
            </a:r>
            <a:r>
              <a:rPr lang="en-US" sz="2800" dirty="0" smtClean="0"/>
              <a:t> </a:t>
            </a:r>
            <a:r>
              <a:rPr lang="en-US" sz="2800" dirty="0" err="1" smtClean="0"/>
              <a:t>antar</a:t>
            </a:r>
            <a:r>
              <a:rPr lang="en-US" sz="2800" dirty="0" smtClean="0"/>
              <a:t> </a:t>
            </a:r>
            <a:r>
              <a:rPr lang="en-US" sz="2800" dirty="0" err="1" smtClean="0"/>
              <a:t>agregat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terisi</a:t>
            </a:r>
            <a:r>
              <a:rPr lang="en-US" sz="2800" dirty="0" smtClean="0"/>
              <a:t> </a:t>
            </a:r>
            <a:r>
              <a:rPr lang="en-US" sz="2800" dirty="0" err="1" smtClean="0"/>
              <a:t>aspal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beton</a:t>
            </a:r>
            <a:r>
              <a:rPr lang="en-US" sz="2800" dirty="0" smtClean="0"/>
              <a:t> </a:t>
            </a:r>
            <a:r>
              <a:rPr lang="en-US" sz="2800" dirty="0" err="1" smtClean="0"/>
              <a:t>aspal</a:t>
            </a:r>
            <a:endParaRPr lang="en-US" sz="2800" dirty="0" smtClean="0"/>
          </a:p>
          <a:p>
            <a:pPr marL="1176338" indent="-1176338">
              <a:buFont typeface="Wingdings" pitchFamily="2" charset="2"/>
              <a:buNone/>
            </a:pPr>
            <a:r>
              <a:rPr lang="en-US" sz="2800" dirty="0" err="1" smtClean="0"/>
              <a:t>Vab</a:t>
            </a:r>
            <a:r>
              <a:rPr lang="en-US" sz="2800" dirty="0" smtClean="0"/>
              <a:t> </a:t>
            </a:r>
            <a:r>
              <a:rPr lang="en-US" sz="2800" dirty="0" smtClean="0"/>
              <a:t>	= </a:t>
            </a:r>
            <a:r>
              <a:rPr lang="en-US" sz="2800" dirty="0" smtClean="0"/>
              <a:t>Volume </a:t>
            </a:r>
            <a:r>
              <a:rPr lang="en-US" sz="2800" dirty="0" err="1" smtClean="0"/>
              <a:t>aspal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terabsorbsi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agregat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beton</a:t>
            </a:r>
            <a:r>
              <a:rPr lang="en-US" sz="2800" dirty="0" smtClean="0"/>
              <a:t> </a:t>
            </a:r>
            <a:r>
              <a:rPr lang="en-US" sz="2800" dirty="0" err="1" smtClean="0"/>
              <a:t>aspal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0613"/>
            <a:ext cx="9144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0" y="0"/>
            <a:ext cx="665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Ilustrasi VIM dan VMA Beton Aspal Padat</a:t>
            </a:r>
            <a:endParaRPr lang="id-ID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250825" y="601663"/>
            <a:ext cx="4967288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A1. Persamaan-persamaan Marshall</a:t>
            </a:r>
          </a:p>
          <a:p>
            <a:pPr eaLnBrk="0" hangingPunct="0"/>
            <a:r>
              <a:rPr lang="en-US" sz="2400">
                <a:cs typeface="Times New Roman" pitchFamily="18" charset="0"/>
              </a:rPr>
              <a:t>Berat Jenis Bulk  dari total agregat:</a:t>
            </a:r>
            <a:endParaRPr lang="id-ID" sz="2400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50825" y="1514475"/>
          <a:ext cx="5041900" cy="1266825"/>
        </p:xfrm>
        <a:graphic>
          <a:graphicData uri="http://schemas.openxmlformats.org/presentationml/2006/ole">
            <p:oleObj spid="_x0000_s2050" name="Equation" r:id="rId3" imgW="2235200" imgH="622300" progId="Equation.3">
              <p:embed/>
            </p:oleObj>
          </a:graphicData>
        </a:graphic>
      </p:graphicFrame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323850" y="2747963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cs typeface="Times New Roman" pitchFamily="18" charset="0"/>
              </a:rPr>
              <a:t>Berat Jenis Aparent dari Total Agregat :</a:t>
            </a:r>
            <a:endParaRPr lang="id-ID" sz="2400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50825" y="3317875"/>
          <a:ext cx="4608513" cy="1157288"/>
        </p:xfrm>
        <a:graphic>
          <a:graphicData uri="http://schemas.openxmlformats.org/presentationml/2006/ole">
            <p:oleObj spid="_x0000_s2051" name="Equation" r:id="rId4" imgW="2159000" imgH="622300" progId="Equation.3">
              <p:embed/>
            </p:oleObj>
          </a:graphicData>
        </a:graphic>
      </p:graphicFrame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468313" y="4508500"/>
            <a:ext cx="523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cs typeface="Times New Roman" pitchFamily="18" charset="0"/>
              </a:rPr>
              <a:t>Berat Jenis Efektif dari Total Agregat:</a:t>
            </a:r>
            <a:endParaRPr lang="id-ID" sz="2400"/>
          </a:p>
          <a:p>
            <a:pPr eaLnBrk="0" hangingPunct="0"/>
            <a:endParaRPr lang="id-ID" sz="2400"/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612775" y="5229225"/>
          <a:ext cx="2879725" cy="1282700"/>
        </p:xfrm>
        <a:graphic>
          <a:graphicData uri="http://schemas.openxmlformats.org/presentationml/2006/ole">
            <p:oleObj spid="_x0000_s2052" name="Equation" r:id="rId5" imgW="9652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50825" y="415925"/>
            <a:ext cx="818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cs typeface="Times New Roman" pitchFamily="18" charset="0"/>
              </a:rPr>
              <a:t>Berat Jenis Teoritikal  Maksimum dari Campuran </a:t>
            </a:r>
            <a:r>
              <a:rPr lang="en-US" sz="2000" i="1">
                <a:cs typeface="Times New Roman" pitchFamily="18" charset="0"/>
              </a:rPr>
              <a:t>(Compacted Mixture):</a:t>
            </a:r>
            <a:endParaRPr lang="id-ID" sz="2000"/>
          </a:p>
          <a:p>
            <a:pPr eaLnBrk="0" hangingPunct="0"/>
            <a:endParaRPr lang="id-ID" sz="2000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50825" y="1025525"/>
          <a:ext cx="2592388" cy="1143000"/>
        </p:xfrm>
        <a:graphic>
          <a:graphicData uri="http://schemas.openxmlformats.org/presentationml/2006/ole">
            <p:oleObj spid="_x0000_s3074" name="Equation" r:id="rId3" imgW="1295400" imgH="571500" progId="Equation.3">
              <p:embed/>
            </p:oleObj>
          </a:graphicData>
        </a:graphic>
      </p:graphicFrame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2349500"/>
            <a:ext cx="763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cs typeface="Times New Roman" pitchFamily="18" charset="0"/>
              </a:rPr>
              <a:t>Rongga Udara dalam Campuran </a:t>
            </a:r>
            <a:r>
              <a:rPr lang="en-US" sz="2000" i="1">
                <a:cs typeface="Times New Roman" pitchFamily="18" charset="0"/>
              </a:rPr>
              <a:t>(Void in the Compacted Mixture)</a:t>
            </a:r>
            <a:r>
              <a:rPr lang="en-US" sz="2000">
                <a:cs typeface="Times New Roman" pitchFamily="18" charset="0"/>
              </a:rPr>
              <a:t> </a:t>
            </a:r>
          </a:p>
          <a:p>
            <a:r>
              <a:rPr lang="en-US" sz="2000">
                <a:cs typeface="Times New Roman" pitchFamily="18" charset="0"/>
              </a:rPr>
              <a:t>dalam persen terhadap total volume:   </a:t>
            </a:r>
            <a:endParaRPr lang="id-ID" sz="2000"/>
          </a:p>
          <a:p>
            <a:pPr eaLnBrk="0" hangingPunct="0"/>
            <a:endParaRPr lang="id-ID" sz="2000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468313" y="3213100"/>
          <a:ext cx="3455987" cy="1074738"/>
        </p:xfrm>
        <a:graphic>
          <a:graphicData uri="http://schemas.openxmlformats.org/presentationml/2006/ole">
            <p:oleObj spid="_x0000_s3075" name="Equation" r:id="rId4" imgW="1562100" imgH="482600" progId="Equation.3">
              <p:embed/>
            </p:oleObj>
          </a:graphicData>
        </a:graphic>
      </p:graphicFrame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0" y="4437063"/>
            <a:ext cx="7323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cs typeface="Times New Roman" pitchFamily="18" charset="0"/>
              </a:rPr>
              <a:t>Rongga dalam mineral agregat </a:t>
            </a:r>
            <a:r>
              <a:rPr lang="en-US" sz="2000" i="1">
                <a:cs typeface="Times New Roman" pitchFamily="18" charset="0"/>
              </a:rPr>
              <a:t>(Void in the Mineral Aggregate)</a:t>
            </a:r>
            <a:r>
              <a:rPr lang="en-US" sz="2000">
                <a:cs typeface="Times New Roman" pitchFamily="18" charset="0"/>
              </a:rPr>
              <a:t> </a:t>
            </a:r>
          </a:p>
          <a:p>
            <a:r>
              <a:rPr lang="en-US" sz="2000">
                <a:cs typeface="Times New Roman" pitchFamily="18" charset="0"/>
              </a:rPr>
              <a:t>dalam persen terhadap total volume:</a:t>
            </a:r>
            <a:endParaRPr lang="id-ID" sz="200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39750" y="5300663"/>
          <a:ext cx="3382963" cy="1173162"/>
        </p:xfrm>
        <a:graphic>
          <a:graphicData uri="http://schemas.openxmlformats.org/presentationml/2006/ole">
            <p:oleObj spid="_x0000_s3076" name="Equation" r:id="rId5" imgW="13970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spal Beto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Karakteristik Beton Aspal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 - &amp;quot;Pengujian Marshall&amp;quot;&quot;/&gt;&lt;property id=&quot;20307&quot; value=&quot;279&quot;/&gt;&lt;/object&gt;&lt;object type=&quot;3&quot; unique_id=&quot;10015&quot;&gt;&lt;property id=&quot;20148&quot; value=&quot;5&quot;/&gt;&lt;property id=&quot;20300&quot; value=&quot;Slide 12&quot;/&gt;&lt;property id=&quot;20307&quot; value=&quot;280&quot;/&gt;&lt;/object&gt;&lt;object type=&quot;3&quot; unique_id=&quot;10016&quot;&gt;&lt;property id=&quot;20148&quot; value=&quot;5&quot;/&gt;&lt;property id=&quot;20300&quot; value=&quot;Slide 13&quot;/&gt;&lt;property id=&quot;20307&quot; value=&quot;281&quot;/&gt;&lt;/object&gt;&lt;object type=&quot;3&quot; unique_id=&quot;10017&quot;&gt;&lt;property id=&quot;20148&quot; value=&quot;5&quot;/&gt;&lt;property id=&quot;20300&quot; value=&quot;Slide 14 - &amp;quot;JOB MIX DESIGN&amp;quot;&quot;/&gt;&lt;property id=&quot;20307&quot; value=&quot;277&quot;/&gt;&lt;/object&gt;&lt;object type=&quot;3&quot; unique_id=&quot;10018&quot;&gt;&lt;property id=&quot;20148&quot; value=&quot;5&quot;/&gt;&lt;property id=&quot;20300&quot; value=&quot;Slide 15&quot;/&gt;&lt;property id=&quot;20307&quot; value=&quot;278&quot;/&gt;&lt;/object&gt;&lt;object type=&quot;3&quot; unique_id=&quot;10019&quot;&gt;&lt;property id=&quot;20148&quot; value=&quot;5&quot;/&gt;&lt;property id=&quot;20300&quot; value=&quot;Slide 16&quot;/&gt;&lt;property id=&quot;20307&quot; value=&quot;286&quot;/&gt;&lt;/object&gt;&lt;object type=&quot;3&quot; unique_id=&quot;10020&quot;&gt;&lt;property id=&quot;20148&quot; value=&quot;5&quot;/&gt;&lt;property id=&quot;20300&quot; value=&quot;Slide 17&quot;/&gt;&lt;property id=&quot;20307&quot; value=&quot;287&quot;/&gt;&lt;/object&gt;&lt;object type=&quot;3&quot; unique_id=&quot;10021&quot;&gt;&lt;property id=&quot;20148&quot; value=&quot;5&quot;/&gt;&lt;property id=&quot;20300&quot; value=&quot;Slide 18&quot;/&gt;&lt;property id=&quot;20307&quot; value=&quot;289&quot;/&gt;&lt;/object&gt;&lt;object type=&quot;3&quot; unique_id=&quot;10022&quot;&gt;&lt;property id=&quot;20148&quot; value=&quot;5&quot;/&gt;&lt;property id=&quot;20300&quot; value=&quot;Slide 19&quot;/&gt;&lt;property id=&quot;20307&quot; value=&quot;288&quot;/&gt;&lt;/object&gt;&lt;object type=&quot;3&quot; unique_id=&quot;10023&quot;&gt;&lt;property id=&quot;20148&quot; value=&quot;5&quot;/&gt;&lt;property id=&quot;20300&quot; value=&quot;Slide 20&quot;/&gt;&lt;property id=&quot;20307&quot; value=&quot;284&quot;/&gt;&lt;/object&gt;&lt;object type=&quot;3&quot; unique_id=&quot;10024&quot;&gt;&lt;property id=&quot;20148&quot; value=&quot;5&quot;/&gt;&lt;property id=&quot;20300&quot; value=&quot;Slide 21&quot;/&gt;&lt;property id=&quot;20307&quot; value=&quot;285&quot;/&gt;&lt;/object&gt;&lt;object type=&quot;3&quot; unique_id=&quot;10025&quot;&gt;&lt;property id=&quot;20148&quot; value=&quot;5&quot;/&gt;&lt;property id=&quot;20300&quot; value=&quot;Slide 22&quot;/&gt;&lt;property id=&quot;20307&quot; value=&quot;293&quot;/&gt;&lt;/object&gt;&lt;object type=&quot;3&quot; unique_id=&quot;10026&quot;&gt;&lt;property id=&quot;20148&quot; value=&quot;5&quot;/&gt;&lt;property id=&quot;20300&quot; value=&quot;Slide 23 - &amp;quot;Contoh Perhitungan :&amp;quot;&quot;/&gt;&lt;property id=&quot;20307&quot; value=&quot;266&quot;/&gt;&lt;/object&gt;&lt;object type=&quot;3&quot; unique_id=&quot;10027&quot;&gt;&lt;property id=&quot;20148&quot; value=&quot;5&quot;/&gt;&lt;property id=&quot;20300&quot; value=&quot;Slide 24&quot;/&gt;&lt;property id=&quot;20307&quot; value=&quot;267&quot;/&gt;&lt;/object&gt;&lt;object type=&quot;3&quot; unique_id=&quot;10028&quot;&gt;&lt;property id=&quot;20148&quot; value=&quot;5&quot;/&gt;&lt;property id=&quot;20300&quot; value=&quot;Slide 25&quot;/&gt;&lt;property id=&quot;20307&quot; value=&quot;268&quot;/&gt;&lt;/object&gt;&lt;object type=&quot;3&quot; unique_id=&quot;10029&quot;&gt;&lt;property id=&quot;20148&quot; value=&quot;5&quot;/&gt;&lt;property id=&quot;20300&quot; value=&quot;Slide 26&quot;/&gt;&lt;property id=&quot;20307&quot; value=&quot;269&quot;/&gt;&lt;/object&gt;&lt;object type=&quot;3&quot; unique_id=&quot;10030&quot;&gt;&lt;property id=&quot;20148&quot; value=&quot;5&quot;/&gt;&lt;property id=&quot;20300&quot; value=&quot;Slide 27&quot;/&gt;&lt;property id=&quot;20307&quot; value=&quot;270&quot;/&gt;&lt;/object&gt;&lt;object type=&quot;3&quot; unique_id=&quot;10031&quot;&gt;&lt;property id=&quot;20148&quot; value=&quot;5&quot;/&gt;&lt;property id=&quot;20300&quot; value=&quot;Slide 28&quot;/&gt;&lt;property id=&quot;20307&quot; value=&quot;271&quot;/&gt;&lt;/object&gt;&lt;object type=&quot;3&quot; unique_id=&quot;10032&quot;&gt;&lt;property id=&quot;20148&quot; value=&quot;5&quot;/&gt;&lt;property id=&quot;20300&quot; value=&quot;Slide 29&quot;/&gt;&lt;property id=&quot;20307&quot; value=&quot;272&quot;/&gt;&lt;/object&gt;&lt;object type=&quot;3&quot; unique_id=&quot;10033&quot;&gt;&lt;property id=&quot;20148&quot; value=&quot;5&quot;/&gt;&lt;property id=&quot;20300&quot; value=&quot;Slide 30&quot;/&gt;&lt;property id=&quot;20307&quot; value=&quot;273&quot;/&gt;&lt;/object&gt;&lt;object type=&quot;3&quot; unique_id=&quot;10034&quot;&gt;&lt;property id=&quot;20148&quot; value=&quot;5&quot;/&gt;&lt;property id=&quot;20300&quot; value=&quot;Slide 31&quot;/&gt;&lt;property id=&quot;20307&quot; value=&quot;274&quot;/&gt;&lt;/object&gt;&lt;object type=&quot;3&quot; unique_id=&quot;10035&quot;&gt;&lt;property id=&quot;20148&quot; value=&quot;5&quot;/&gt;&lt;property id=&quot;20300&quot; value=&quot;Slide 32&quot;/&gt;&lt;property id=&quot;20307&quot; value=&quot;275&quot;/&gt;&lt;/object&gt;&lt;object type=&quot;3&quot; unique_id=&quot;10036&quot;&gt;&lt;property id=&quot;20148&quot; value=&quot;5&quot;/&gt;&lt;property id=&quot;20300&quot; value=&quot;Slide 33&quot;/&gt;&lt;property id=&quot;20307&quot; value=&quot;276&quot;/&gt;&lt;/object&gt;&lt;object type=&quot;3&quot; unique_id=&quot;10037&quot;&gt;&lt;property id=&quot;20148&quot; value=&quot;5&quot;/&gt;&lt;property id=&quot;20300&quot; value=&quot;Slide 34 - &amp;quot;Pengolahan Campuran Aspal&amp;quot;&quot;/&gt;&lt;property id=&quot;20307&quot; value=&quot;290&quot;/&gt;&lt;/object&gt;&lt;object type=&quot;3&quot; unique_id=&quot;10038&quot;&gt;&lt;property id=&quot;20148&quot; value=&quot;5&quot;/&gt;&lt;property id=&quot;20300&quot; value=&quot;Slide 35&quot;/&gt;&lt;property id=&quot;20307&quot; value=&quot;291&quot;/&gt;&lt;/object&gt;&lt;object type=&quot;3&quot; unique_id=&quot;10039&quot;&gt;&lt;property id=&quot;20148&quot; value=&quot;5&quot;/&gt;&lt;property id=&quot;20300&quot; value=&quot;Slide 36&quot;/&gt;&lt;property id=&quot;20307&quot; value=&quot;29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60709-construction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160709-construction-template-16x9</Template>
  <TotalTime>533</TotalTime>
  <Words>1287</Words>
  <Application>Microsoft Office PowerPoint</Application>
  <PresentationFormat>On-screen Show (4:3)</PresentationFormat>
  <Paragraphs>444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Wingdings</vt:lpstr>
      <vt:lpstr>Times New Roman</vt:lpstr>
      <vt:lpstr>160709-construction-template-16x9</vt:lpstr>
      <vt:lpstr>Microsoft Visio Drawing</vt:lpstr>
      <vt:lpstr>Microsoft Equation 3.0</vt:lpstr>
      <vt:lpstr>Microsoft Excel Worksheet</vt:lpstr>
      <vt:lpstr>Mathcad Document</vt:lpstr>
      <vt:lpstr>Microsoft Excel Chart</vt:lpstr>
      <vt:lpstr>Aspal Beton</vt:lpstr>
      <vt:lpstr>Karakteristik Beton Aspal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Pengujian Marshall</vt:lpstr>
      <vt:lpstr>Slide 12</vt:lpstr>
      <vt:lpstr>Slide 13</vt:lpstr>
      <vt:lpstr>JOB MIX DESIGN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Contoh Perhitungan :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Pengolahan Campuran Aspal</vt:lpstr>
      <vt:lpstr>Slide 35</vt:lpstr>
      <vt:lpstr>Slide 36</vt:lpstr>
    </vt:vector>
  </TitlesOfParts>
  <Company>Abiyyu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Aspal Beton</dc:title>
  <dc:creator>DAVID_DAVE</dc:creator>
  <cp:lastModifiedBy>Sisworo</cp:lastModifiedBy>
  <cp:revision>22</cp:revision>
  <dcterms:created xsi:type="dcterms:W3CDTF">2005-03-21T00:28:41Z</dcterms:created>
  <dcterms:modified xsi:type="dcterms:W3CDTF">2019-01-25T10:15:38Z</dcterms:modified>
</cp:coreProperties>
</file>