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0" r:id="rId3"/>
    <p:sldId id="258" r:id="rId4"/>
    <p:sldId id="259" r:id="rId5"/>
    <p:sldId id="262" r:id="rId6"/>
    <p:sldId id="265" r:id="rId7"/>
    <p:sldId id="263" r:id="rId8"/>
    <p:sldId id="266" r:id="rId9"/>
    <p:sldId id="267" r:id="rId10"/>
    <p:sldId id="269" r:id="rId11"/>
    <p:sldId id="26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551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9102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3653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8204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2755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7306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91856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6407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1" cy="14700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1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2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3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873952"/>
            <a:ext cx="10972800" cy="4470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399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873952"/>
            <a:ext cx="10972800" cy="4470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D80F4-B1AD-42EB-8DCA-0A6AE2523958}"/>
              </a:ext>
            </a:extLst>
          </p:cNvPr>
          <p:cNvCxnSpPr>
            <a:cxnSpLocks/>
          </p:cNvCxnSpPr>
          <p:nvPr/>
        </p:nvCxnSpPr>
        <p:spPr>
          <a:xfrm>
            <a:off x="591245" y="1775174"/>
            <a:ext cx="109911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33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1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168">
                <a:solidFill>
                  <a:schemeClr val="tx1">
                    <a:tint val="75000"/>
                  </a:schemeClr>
                </a:solidFill>
              </a:defRPr>
            </a:lvl1pPr>
            <a:lvl2pPr marL="490495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2pPr>
            <a:lvl3pPr marL="980990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3pPr>
            <a:lvl4pPr marL="147148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4pPr>
            <a:lvl5pPr marL="1961979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5pPr>
            <a:lvl6pPr marL="245247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6pPr>
            <a:lvl7pPr marL="2942969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7pPr>
            <a:lvl8pPr marL="3433462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8pPr>
            <a:lvl9pPr marL="39239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2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1" cy="4525963"/>
          </a:xfrm>
          <a:prstGeom prst="rect">
            <a:avLst/>
          </a:prstGeo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168"/>
            </a:lvl3pPr>
            <a:lvl4pPr>
              <a:defRPr sz="1913"/>
            </a:lvl4pPr>
            <a:lvl5pPr>
              <a:defRPr sz="1913"/>
            </a:lvl5pPr>
            <a:lvl6pPr>
              <a:defRPr sz="1913"/>
            </a:lvl6pPr>
            <a:lvl7pPr>
              <a:defRPr sz="1913"/>
            </a:lvl7pPr>
            <a:lvl8pPr>
              <a:defRPr sz="1913"/>
            </a:lvl8pPr>
            <a:lvl9pPr>
              <a:defRPr sz="1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801" cy="4525963"/>
          </a:xfrm>
          <a:prstGeom prst="rect">
            <a:avLst/>
          </a:prstGeo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168"/>
            </a:lvl3pPr>
            <a:lvl4pPr>
              <a:defRPr sz="1913"/>
            </a:lvl4pPr>
            <a:lvl5pPr>
              <a:defRPr sz="1913"/>
            </a:lvl5pPr>
            <a:lvl6pPr>
              <a:defRPr sz="1913"/>
            </a:lvl6pPr>
            <a:lvl7pPr>
              <a:defRPr sz="1913"/>
            </a:lvl7pPr>
            <a:lvl8pPr>
              <a:defRPr sz="1913"/>
            </a:lvl8pPr>
            <a:lvl9pPr>
              <a:defRPr sz="1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3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90495" indent="0">
              <a:buNone/>
              <a:defRPr sz="2168" b="1"/>
            </a:lvl2pPr>
            <a:lvl3pPr marL="980990" indent="0">
              <a:buNone/>
              <a:defRPr sz="1913" b="1"/>
            </a:lvl3pPr>
            <a:lvl4pPr marL="1471484" indent="0">
              <a:buNone/>
              <a:defRPr sz="1658" b="1"/>
            </a:lvl4pPr>
            <a:lvl5pPr marL="1961979" indent="0">
              <a:buNone/>
              <a:defRPr sz="1658" b="1"/>
            </a:lvl5pPr>
            <a:lvl6pPr marL="2452474" indent="0">
              <a:buNone/>
              <a:defRPr sz="1658" b="1"/>
            </a:lvl6pPr>
            <a:lvl7pPr marL="2942969" indent="0">
              <a:buNone/>
              <a:defRPr sz="1658" b="1"/>
            </a:lvl7pPr>
            <a:lvl8pPr marL="3433462" indent="0">
              <a:buNone/>
              <a:defRPr sz="1658" b="1"/>
            </a:lvl8pPr>
            <a:lvl9pPr marL="3923957" indent="0">
              <a:buNone/>
              <a:defRPr sz="16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4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168"/>
            </a:lvl2pPr>
            <a:lvl3pPr>
              <a:defRPr sz="1913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90495" indent="0">
              <a:buNone/>
              <a:defRPr sz="2168" b="1"/>
            </a:lvl2pPr>
            <a:lvl3pPr marL="980990" indent="0">
              <a:buNone/>
              <a:defRPr sz="1913" b="1"/>
            </a:lvl3pPr>
            <a:lvl4pPr marL="1471484" indent="0">
              <a:buNone/>
              <a:defRPr sz="1658" b="1"/>
            </a:lvl4pPr>
            <a:lvl5pPr marL="1961979" indent="0">
              <a:buNone/>
              <a:defRPr sz="1658" b="1"/>
            </a:lvl5pPr>
            <a:lvl6pPr marL="2452474" indent="0">
              <a:buNone/>
              <a:defRPr sz="1658" b="1"/>
            </a:lvl6pPr>
            <a:lvl7pPr marL="2942969" indent="0">
              <a:buNone/>
              <a:defRPr sz="1658" b="1"/>
            </a:lvl7pPr>
            <a:lvl8pPr marL="3433462" indent="0">
              <a:buNone/>
              <a:defRPr sz="1658" b="1"/>
            </a:lvl8pPr>
            <a:lvl9pPr marL="3923957" indent="0">
              <a:buNone/>
              <a:defRPr sz="16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4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168"/>
            </a:lvl2pPr>
            <a:lvl3pPr>
              <a:defRPr sz="1913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2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3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1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0"/>
            <a:ext cx="6815667" cy="5853114"/>
          </a:xfrm>
          <a:prstGeom prst="rect">
            <a:avLst/>
          </a:prstGeom>
        </p:spPr>
        <p:txBody>
          <a:bodyPr/>
          <a:lstStyle>
            <a:lvl1pPr>
              <a:defRPr sz="3444"/>
            </a:lvl1pPr>
            <a:lvl2pPr>
              <a:defRPr sz="3061"/>
            </a:lvl2pPr>
            <a:lvl3pPr>
              <a:defRPr sz="2551"/>
            </a:lvl3pPr>
            <a:lvl4pPr>
              <a:defRPr sz="2168"/>
            </a:lvl4pPr>
            <a:lvl5pPr>
              <a:defRPr sz="2168"/>
            </a:lvl5pPr>
            <a:lvl6pPr>
              <a:defRPr sz="2168"/>
            </a:lvl6pPr>
            <a:lvl7pPr>
              <a:defRPr sz="2168"/>
            </a:lvl7pPr>
            <a:lvl8pPr>
              <a:defRPr sz="2168"/>
            </a:lvl8pPr>
            <a:lvl9pPr>
              <a:defRPr sz="21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490495" indent="0">
              <a:buNone/>
              <a:defRPr sz="1276"/>
            </a:lvl2pPr>
            <a:lvl3pPr marL="980990" indent="0">
              <a:buNone/>
              <a:defRPr sz="1020"/>
            </a:lvl3pPr>
            <a:lvl4pPr marL="1471484" indent="0">
              <a:buNone/>
              <a:defRPr sz="1020"/>
            </a:lvl4pPr>
            <a:lvl5pPr marL="1961979" indent="0">
              <a:buNone/>
              <a:defRPr sz="1020"/>
            </a:lvl5pPr>
            <a:lvl6pPr marL="2452474" indent="0">
              <a:buNone/>
              <a:defRPr sz="1020"/>
            </a:lvl6pPr>
            <a:lvl7pPr marL="2942969" indent="0">
              <a:buNone/>
              <a:defRPr sz="1020"/>
            </a:lvl7pPr>
            <a:lvl8pPr marL="3433462" indent="0">
              <a:buNone/>
              <a:defRPr sz="1020"/>
            </a:lvl8pPr>
            <a:lvl9pPr marL="3923957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1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44"/>
            </a:lvl1pPr>
            <a:lvl2pPr marL="490495" indent="0">
              <a:buNone/>
              <a:defRPr sz="3061"/>
            </a:lvl2pPr>
            <a:lvl3pPr marL="980990" indent="0">
              <a:buNone/>
              <a:defRPr sz="2551"/>
            </a:lvl3pPr>
            <a:lvl4pPr marL="1471484" indent="0">
              <a:buNone/>
              <a:defRPr sz="2168"/>
            </a:lvl4pPr>
            <a:lvl5pPr marL="1961979" indent="0">
              <a:buNone/>
              <a:defRPr sz="2168"/>
            </a:lvl5pPr>
            <a:lvl6pPr marL="2452474" indent="0">
              <a:buNone/>
              <a:defRPr sz="2168"/>
            </a:lvl6pPr>
            <a:lvl7pPr marL="2942969" indent="0">
              <a:buNone/>
              <a:defRPr sz="2168"/>
            </a:lvl7pPr>
            <a:lvl8pPr marL="3433462" indent="0">
              <a:buNone/>
              <a:defRPr sz="2168"/>
            </a:lvl8pPr>
            <a:lvl9pPr marL="3923957" indent="0">
              <a:buNone/>
              <a:defRPr sz="216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490495" indent="0">
              <a:buNone/>
              <a:defRPr sz="1276"/>
            </a:lvl2pPr>
            <a:lvl3pPr marL="980990" indent="0">
              <a:buNone/>
              <a:defRPr sz="1020"/>
            </a:lvl3pPr>
            <a:lvl4pPr marL="1471484" indent="0">
              <a:buNone/>
              <a:defRPr sz="1020"/>
            </a:lvl4pPr>
            <a:lvl5pPr marL="1961979" indent="0">
              <a:buNone/>
              <a:defRPr sz="1020"/>
            </a:lvl5pPr>
            <a:lvl6pPr marL="2452474" indent="0">
              <a:buNone/>
              <a:defRPr sz="1020"/>
            </a:lvl6pPr>
            <a:lvl7pPr marL="2942969" indent="0">
              <a:buNone/>
              <a:defRPr sz="1020"/>
            </a:lvl7pPr>
            <a:lvl8pPr marL="3433462" indent="0">
              <a:buNone/>
              <a:defRPr sz="1020"/>
            </a:lvl8pPr>
            <a:lvl9pPr marL="3923957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IST-BLUE">
            <a:extLst>
              <a:ext uri="{FF2B5EF4-FFF2-40B4-BE49-F238E27FC236}">
                <a16:creationId xmlns:a16="http://schemas.microsoft.com/office/drawing/2014/main" id="{188B3ACF-F460-401B-99AF-C748368E472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247522"/>
            <a:ext cx="12187211" cy="619589"/>
          </a:xfrm>
          <a:prstGeom prst="rect">
            <a:avLst/>
          </a:prstGeom>
          <a:noFill/>
        </p:spPr>
      </p:pic>
      <p:pic>
        <p:nvPicPr>
          <p:cNvPr id="12" name="Picture 11" descr="LIST-TOP-BLUE">
            <a:extLst>
              <a:ext uri="{FF2B5EF4-FFF2-40B4-BE49-F238E27FC236}">
                <a16:creationId xmlns:a16="http://schemas.microsoft.com/office/drawing/2014/main" id="{760FCC92-9E32-426D-A39D-9C44E90702A7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0"/>
            <a:ext cx="12187211" cy="24297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1776762"/>
            <a:ext cx="10972800" cy="1434571"/>
          </a:xfrm>
          <a:prstGeom prst="rect">
            <a:avLst/>
          </a:prstGeom>
        </p:spPr>
        <p:txBody>
          <a:bodyPr vert="horz" lIns="76910" tIns="38455" rIns="76910" bIns="3845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3722595"/>
            <a:ext cx="10972800" cy="2038975"/>
          </a:xfrm>
          <a:prstGeom prst="rect">
            <a:avLst/>
          </a:prstGeom>
        </p:spPr>
        <p:txBody>
          <a:bodyPr vert="horz" lIns="76910" tIns="38455" rIns="76910" bIns="38455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441902"/>
            <a:ext cx="2844801" cy="279573"/>
          </a:xfrm>
          <a:prstGeom prst="rect">
            <a:avLst/>
          </a:prstGeom>
        </p:spPr>
        <p:txBody>
          <a:bodyPr vert="horz" lIns="76910" tIns="38455" rIns="76910" bIns="38455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11/13/2020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80990" rtl="0" eaLnBrk="1" latinLnBrk="0" hangingPunct="1">
        <a:spcBef>
          <a:spcPct val="0"/>
        </a:spcBef>
        <a:buNone/>
        <a:defRPr sz="4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80990" rtl="0" eaLnBrk="1" latinLnBrk="0" hangingPunct="1">
        <a:spcBef>
          <a:spcPct val="20000"/>
        </a:spcBef>
        <a:buFont typeface="Arial" pitchFamily="34" charset="0"/>
        <a:buNone/>
        <a:defRPr sz="3444" kern="1200">
          <a:solidFill>
            <a:schemeClr val="tx1"/>
          </a:solidFill>
          <a:latin typeface="+mn-lt"/>
          <a:ea typeface="+mn-ea"/>
          <a:cs typeface="+mn-cs"/>
        </a:defRPr>
      </a:lvl1pPr>
      <a:lvl2pPr marL="797054" indent="-306559" algn="l" defTabSz="980990" rtl="0" eaLnBrk="1" latinLnBrk="0" hangingPunct="1">
        <a:spcBef>
          <a:spcPct val="20000"/>
        </a:spcBef>
        <a:buFont typeface="Arial" pitchFamily="34" charset="0"/>
        <a:buChar char="–"/>
        <a:defRPr sz="3061" kern="1200">
          <a:solidFill>
            <a:schemeClr val="tx1"/>
          </a:solidFill>
          <a:latin typeface="+mn-lt"/>
          <a:ea typeface="+mn-ea"/>
          <a:cs typeface="+mn-cs"/>
        </a:defRPr>
      </a:lvl2pPr>
      <a:lvl3pPr marL="1226236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716731" indent="-245247" algn="l" defTabSz="980990" rtl="0" eaLnBrk="1" latinLnBrk="0" hangingPunct="1">
        <a:spcBef>
          <a:spcPct val="20000"/>
        </a:spcBef>
        <a:buFont typeface="Arial" pitchFamily="34" charset="0"/>
        <a:buChar char="–"/>
        <a:defRPr sz="2168" kern="1200">
          <a:solidFill>
            <a:schemeClr val="tx1"/>
          </a:solidFill>
          <a:latin typeface="+mn-lt"/>
          <a:ea typeface="+mn-ea"/>
          <a:cs typeface="+mn-cs"/>
        </a:defRPr>
      </a:lvl4pPr>
      <a:lvl5pPr marL="2207226" indent="-245247" algn="l" defTabSz="980990" rtl="0" eaLnBrk="1" latinLnBrk="0" hangingPunct="1">
        <a:spcBef>
          <a:spcPct val="20000"/>
        </a:spcBef>
        <a:buFont typeface="Arial" pitchFamily="34" charset="0"/>
        <a:buChar char="»"/>
        <a:defRPr sz="2168" kern="1200">
          <a:solidFill>
            <a:schemeClr val="tx1"/>
          </a:solidFill>
          <a:latin typeface="+mn-lt"/>
          <a:ea typeface="+mn-ea"/>
          <a:cs typeface="+mn-cs"/>
        </a:defRPr>
      </a:lvl5pPr>
      <a:lvl6pPr marL="2697721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6pPr>
      <a:lvl7pPr marL="3188216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7pPr>
      <a:lvl8pPr marL="3678710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8pPr>
      <a:lvl9pPr marL="4169205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90495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80990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71484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61979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52474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42969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33462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923957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Aspal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Perancangan</a:t>
            </a:r>
            <a:r>
              <a:rPr lang="en-US" dirty="0"/>
              <a:t> Jalan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Lapis </a:t>
            </a:r>
            <a:r>
              <a:rPr lang="en-US" b="1" dirty="0" err="1"/>
              <a:t>Aspal</a:t>
            </a:r>
            <a:r>
              <a:rPr lang="en-US" b="1" dirty="0"/>
              <a:t> </a:t>
            </a:r>
            <a:r>
              <a:rPr lang="en-US" b="1" dirty="0" err="1"/>
              <a:t>Beton</a:t>
            </a:r>
            <a:r>
              <a:rPr lang="en-US" b="1" dirty="0"/>
              <a:t> (LASTON) </a:t>
            </a:r>
            <a:r>
              <a:rPr lang="en-US" b="1" dirty="0" err="1"/>
              <a:t>atau</a:t>
            </a:r>
            <a:r>
              <a:rPr lang="en-US" b="1" dirty="0"/>
              <a:t> </a:t>
            </a:r>
            <a:r>
              <a:rPr lang="en-US" b="1" i="1" dirty="0"/>
              <a:t>Asphalt Concrete</a:t>
            </a:r>
            <a:r>
              <a:rPr lang="en-US" b="1" dirty="0"/>
              <a:t> (AC)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,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, filler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yang </a:t>
            </a:r>
            <a:r>
              <a:rPr lang="en-US" dirty="0" err="1"/>
              <a:t>dicampur</a:t>
            </a:r>
            <a:r>
              <a:rPr lang="en-US" dirty="0"/>
              <a:t>, </a:t>
            </a:r>
            <a:r>
              <a:rPr lang="en-US" dirty="0" err="1"/>
              <a:t>dihampar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75" y="2013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Lapis </a:t>
            </a:r>
            <a:r>
              <a:rPr lang="en-US" b="1" dirty="0" err="1"/>
              <a:t>Aspal</a:t>
            </a:r>
            <a:r>
              <a:rPr lang="en-US" b="1" dirty="0"/>
              <a:t> </a:t>
            </a:r>
            <a:r>
              <a:rPr lang="en-US" b="1" dirty="0" err="1"/>
              <a:t>Beton</a:t>
            </a:r>
            <a:r>
              <a:rPr lang="en-US" b="1" dirty="0"/>
              <a:t> (LASTON) </a:t>
            </a:r>
            <a:r>
              <a:rPr lang="en-US" b="1" dirty="0" err="1"/>
              <a:t>atau</a:t>
            </a:r>
            <a:r>
              <a:rPr lang="en-US" b="1" dirty="0"/>
              <a:t> </a:t>
            </a:r>
            <a:r>
              <a:rPr lang="en-US" b="1" i="1" dirty="0"/>
              <a:t>Asphalt Concrete</a:t>
            </a:r>
            <a:r>
              <a:rPr lang="en-US" b="1" dirty="0"/>
              <a:t> (AC)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1" y="1855304"/>
            <a:ext cx="10753299" cy="429370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sz="1600" dirty="0"/>
              <a:t>Lapis </a:t>
            </a:r>
            <a:r>
              <a:rPr lang="en-US" sz="1600" dirty="0" err="1"/>
              <a:t>aspal</a:t>
            </a:r>
            <a:r>
              <a:rPr lang="en-US" sz="1600" dirty="0"/>
              <a:t> </a:t>
            </a:r>
            <a:r>
              <a:rPr lang="en-US" sz="1600" dirty="0" err="1"/>
              <a:t>beton</a:t>
            </a:r>
            <a:r>
              <a:rPr lang="en-US" sz="1600" dirty="0"/>
              <a:t> (AC)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jalan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beban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lintas</a:t>
            </a:r>
            <a:r>
              <a:rPr lang="en-US" sz="1600" dirty="0"/>
              <a:t> yang </a:t>
            </a:r>
            <a:r>
              <a:rPr lang="en-US" sz="1600" dirty="0" err="1"/>
              <a:t>berat</a:t>
            </a:r>
            <a:r>
              <a:rPr lang="en-US" sz="1600" dirty="0"/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struktural</a:t>
            </a:r>
            <a:r>
              <a:rPr lang="en-US" sz="1600" dirty="0"/>
              <a:t>. 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/>
              <a:t>Aspal</a:t>
            </a:r>
            <a:r>
              <a:rPr lang="en-US" sz="1600" dirty="0"/>
              <a:t> </a:t>
            </a:r>
            <a:r>
              <a:rPr lang="en-US" sz="1600" dirty="0" err="1"/>
              <a:t>Beton</a:t>
            </a:r>
            <a:r>
              <a:rPr lang="en-US" sz="1600" dirty="0"/>
              <a:t> (AC) </a:t>
            </a:r>
            <a:r>
              <a:rPr lang="en-US" sz="1600" dirty="0" err="1"/>
              <a:t>terdiridari</a:t>
            </a:r>
            <a:r>
              <a:rPr lang="en-US" sz="1600" dirty="0"/>
              <a:t> </a:t>
            </a:r>
            <a:r>
              <a:rPr lang="en-US" sz="1600" dirty="0" err="1"/>
              <a:t>tiga</a:t>
            </a:r>
            <a:r>
              <a:rPr lang="en-US" sz="1600" dirty="0"/>
              <a:t> </a:t>
            </a:r>
            <a:r>
              <a:rPr lang="en-US" sz="1600" dirty="0" err="1"/>
              <a:t>macam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 : </a:t>
            </a:r>
            <a:r>
              <a:rPr lang="en-US" sz="1600" dirty="0" err="1"/>
              <a:t>Laston</a:t>
            </a:r>
            <a:r>
              <a:rPr lang="en-US" sz="1600" dirty="0"/>
              <a:t> Lapis Aus 2 (AC-WC), </a:t>
            </a:r>
            <a:r>
              <a:rPr lang="en-US" sz="1600" dirty="0" err="1"/>
              <a:t>Laston</a:t>
            </a:r>
            <a:r>
              <a:rPr lang="en-US" sz="1600" dirty="0"/>
              <a:t> Lapis Aus 1 (AC-BC)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Laston</a:t>
            </a:r>
            <a:r>
              <a:rPr lang="en-US" sz="1600" dirty="0"/>
              <a:t> Lapis </a:t>
            </a:r>
            <a:r>
              <a:rPr lang="en-US" sz="1600" dirty="0" err="1"/>
              <a:t>Pondasi</a:t>
            </a:r>
            <a:r>
              <a:rPr lang="en-US" sz="1600" dirty="0"/>
              <a:t> (AC-Base)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/>
              <a:t>Laston</a:t>
            </a:r>
            <a:r>
              <a:rPr lang="en-US" sz="1600" dirty="0"/>
              <a:t> Aus – 1 (AC – WC1), </a:t>
            </a:r>
            <a:r>
              <a:rPr lang="en-US" sz="1600" dirty="0" err="1"/>
              <a:t>untuk</a:t>
            </a:r>
            <a:r>
              <a:rPr lang="en-US" sz="1600" dirty="0"/>
              <a:t> lapis </a:t>
            </a:r>
            <a:r>
              <a:rPr lang="en-US" sz="1600" dirty="0" err="1"/>
              <a:t>permukaan</a:t>
            </a:r>
            <a:r>
              <a:rPr lang="en-US" sz="1600" dirty="0"/>
              <a:t>, diameter </a:t>
            </a:r>
            <a:r>
              <a:rPr lang="en-US" sz="1600" dirty="0" err="1"/>
              <a:t>butir</a:t>
            </a:r>
            <a:r>
              <a:rPr lang="en-US" sz="1600" dirty="0"/>
              <a:t> </a:t>
            </a:r>
            <a:r>
              <a:rPr lang="en-US" sz="1600" dirty="0" err="1"/>
              <a:t>maksimal</a:t>
            </a:r>
            <a:r>
              <a:rPr lang="en-US" sz="1600" dirty="0"/>
              <a:t> 19,0 mm, </a:t>
            </a:r>
            <a:r>
              <a:rPr lang="en-US" sz="1600" dirty="0" err="1"/>
              <a:t>bertekstur</a:t>
            </a:r>
            <a:r>
              <a:rPr lang="en-US" sz="1600" dirty="0"/>
              <a:t> </a:t>
            </a:r>
            <a:r>
              <a:rPr lang="en-US" sz="1600" dirty="0" err="1"/>
              <a:t>halus</a:t>
            </a:r>
            <a:r>
              <a:rPr lang="en-US" sz="1600" dirty="0"/>
              <a:t>.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sering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AC – WC </a:t>
            </a:r>
            <a:r>
              <a:rPr lang="en-US" sz="1600" dirty="0" err="1"/>
              <a:t>saja</a:t>
            </a:r>
            <a:r>
              <a:rPr lang="en-US" sz="1600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/>
              <a:t>Laston</a:t>
            </a:r>
            <a:r>
              <a:rPr lang="en-US" sz="1600" dirty="0"/>
              <a:t> Aus – 2 (AC – WC2),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perata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Laston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(ATB), diameter </a:t>
            </a:r>
            <a:r>
              <a:rPr lang="en-US" sz="1600" dirty="0" err="1"/>
              <a:t>butir</a:t>
            </a:r>
            <a:r>
              <a:rPr lang="en-US" sz="1600" dirty="0"/>
              <a:t> </a:t>
            </a:r>
            <a:r>
              <a:rPr lang="en-US" sz="1600" dirty="0" err="1"/>
              <a:t>maksimal</a:t>
            </a:r>
            <a:r>
              <a:rPr lang="en-US" sz="1600" dirty="0"/>
              <a:t> 25,4 mm, </a:t>
            </a:r>
            <a:r>
              <a:rPr lang="en-US" sz="1600" dirty="0" err="1"/>
              <a:t>bertekstur</a:t>
            </a:r>
            <a:r>
              <a:rPr lang="en-US" sz="1600" dirty="0"/>
              <a:t> </a:t>
            </a:r>
            <a:r>
              <a:rPr lang="en-US" sz="1600" dirty="0" err="1"/>
              <a:t>sedang</a:t>
            </a:r>
            <a:r>
              <a:rPr lang="en-US" sz="1600" dirty="0"/>
              <a:t>.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sering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AC – BC (Asphalt Concrete – Binder Coarse) / Lapis </a:t>
            </a:r>
            <a:r>
              <a:rPr lang="en-US" sz="1600" dirty="0" err="1"/>
              <a:t>Perkerasan</a:t>
            </a:r>
            <a:r>
              <a:rPr lang="en-US" sz="1600" dirty="0"/>
              <a:t>. 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/>
              <a:t>Laston</a:t>
            </a:r>
            <a:r>
              <a:rPr lang="en-US" sz="1600" dirty="0"/>
              <a:t> </a:t>
            </a:r>
            <a:r>
              <a:rPr lang="en-US" sz="1600" dirty="0" err="1"/>
              <a:t>Pondasi</a:t>
            </a:r>
            <a:r>
              <a:rPr lang="en-US" sz="1600" dirty="0"/>
              <a:t> (AC – Base),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Laston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, diameter </a:t>
            </a:r>
            <a:r>
              <a:rPr lang="en-US" sz="1600" dirty="0" err="1"/>
              <a:t>butir</a:t>
            </a:r>
            <a:r>
              <a:rPr lang="en-US" sz="1600" dirty="0"/>
              <a:t> </a:t>
            </a:r>
            <a:r>
              <a:rPr lang="en-US" sz="1600" dirty="0" err="1"/>
              <a:t>maksimal</a:t>
            </a:r>
            <a:r>
              <a:rPr lang="en-US" sz="1600" dirty="0"/>
              <a:t> 37,5 mm, </a:t>
            </a:r>
            <a:r>
              <a:rPr lang="en-US" sz="1600" dirty="0" err="1"/>
              <a:t>bertekstur</a:t>
            </a:r>
            <a:r>
              <a:rPr lang="en-US" sz="1600" dirty="0"/>
              <a:t> </a:t>
            </a:r>
            <a:r>
              <a:rPr lang="en-US" sz="1600" dirty="0" err="1"/>
              <a:t>kasar</a:t>
            </a:r>
            <a:r>
              <a:rPr lang="en-US" sz="1600" dirty="0"/>
              <a:t>. </a:t>
            </a:r>
          </a:p>
          <a:p>
            <a:pPr algn="just">
              <a:lnSpc>
                <a:spcPct val="170000"/>
              </a:lnSpc>
            </a:pPr>
            <a:endParaRPr lang="en-US" sz="1600" dirty="0"/>
          </a:p>
          <a:p>
            <a:pPr algn="just">
              <a:lnSpc>
                <a:spcPct val="17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you in the next chapter:</a:t>
            </a:r>
          </a:p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Beton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Material  </a:t>
            </a:r>
            <a:r>
              <a:rPr lang="en-US" sz="2400" dirty="0" err="1"/>
              <a:t>aspal</a:t>
            </a:r>
            <a:r>
              <a:rPr lang="en-US" sz="2400" dirty="0"/>
              <a:t>  </a:t>
            </a:r>
            <a:r>
              <a:rPr lang="en-US" sz="2400" dirty="0" err="1"/>
              <a:t>menjadi</a:t>
            </a:r>
            <a:r>
              <a:rPr lang="en-US" sz="2400" dirty="0"/>
              <a:t>  </a:t>
            </a:r>
            <a:r>
              <a:rPr lang="en-US" sz="2400" dirty="0" err="1"/>
              <a:t>salah</a:t>
            </a:r>
            <a:r>
              <a:rPr lang="en-US" sz="2400" dirty="0"/>
              <a:t>  </a:t>
            </a:r>
            <a:r>
              <a:rPr lang="en-US" sz="2400" dirty="0" err="1"/>
              <a:t>satu</a:t>
            </a:r>
            <a:r>
              <a:rPr lang="en-US" sz="2400" dirty="0"/>
              <a:t>  </a:t>
            </a:r>
            <a:r>
              <a:rPr lang="en-US" sz="2400" dirty="0" err="1"/>
              <a:t>pilihan</a:t>
            </a:r>
            <a:r>
              <a:rPr lang="en-US" sz="2400" dirty="0"/>
              <a:t>  </a:t>
            </a:r>
            <a:r>
              <a:rPr lang="en-US" sz="2400" dirty="0" err="1"/>
              <a:t>utama</a:t>
            </a:r>
            <a:r>
              <a:rPr lang="en-US" sz="2400" dirty="0"/>
              <a:t> 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lapis </a:t>
            </a:r>
            <a:r>
              <a:rPr lang="en-US" sz="2400" dirty="0" err="1"/>
              <a:t>permukaan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Material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plastis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  </a:t>
            </a:r>
            <a:r>
              <a:rPr lang="en-US" sz="2400" dirty="0" err="1"/>
              <a:t>keadaan</a:t>
            </a:r>
            <a:r>
              <a:rPr lang="en-US" sz="2400" dirty="0"/>
              <a:t>  </a:t>
            </a:r>
            <a:r>
              <a:rPr lang="en-US" sz="2400" dirty="0" err="1"/>
              <a:t>baik</a:t>
            </a:r>
            <a:r>
              <a:rPr lang="en-US" sz="2400" dirty="0"/>
              <a:t>  </a:t>
            </a:r>
            <a:r>
              <a:rPr lang="en-US" sz="2400" dirty="0" err="1"/>
              <a:t>dalam</a:t>
            </a:r>
            <a:r>
              <a:rPr lang="en-US" sz="2400" dirty="0"/>
              <a:t>  </a:t>
            </a:r>
            <a:r>
              <a:rPr lang="en-US" sz="2400" dirty="0" err="1"/>
              <a:t>suhu</a:t>
            </a:r>
            <a:r>
              <a:rPr lang="en-US" sz="2400" dirty="0"/>
              <a:t>  normal,  </a:t>
            </a:r>
            <a:r>
              <a:rPr lang="en-US" sz="2400" dirty="0" err="1"/>
              <a:t>tetapi</a:t>
            </a:r>
            <a:r>
              <a:rPr lang="en-US" sz="2400" dirty="0"/>
              <a:t>  </a:t>
            </a:r>
            <a:r>
              <a:rPr lang="en-US" sz="2400" dirty="0" err="1"/>
              <a:t>dalam</a:t>
            </a:r>
            <a:r>
              <a:rPr lang="en-US" sz="2400" dirty="0"/>
              <a:t>  </a:t>
            </a:r>
            <a:r>
              <a:rPr lang="en-US" sz="2400" dirty="0" err="1"/>
              <a:t>suhu</a:t>
            </a:r>
            <a:r>
              <a:rPr lang="en-US" sz="2400" dirty="0"/>
              <a:t>    </a:t>
            </a:r>
            <a:r>
              <a:rPr lang="en-US" sz="2400" dirty="0" err="1"/>
              <a:t>panas</a:t>
            </a:r>
            <a:r>
              <a:rPr lang="en-US" sz="2400" dirty="0"/>
              <a:t>  material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melunak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 </a:t>
            </a:r>
            <a:r>
              <a:rPr lang="en-US" sz="2400" dirty="0" err="1"/>
              <a:t>kepadatannya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pencampuran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material </a:t>
            </a:r>
            <a:r>
              <a:rPr lang="en-US" sz="2400" dirty="0" err="1"/>
              <a:t>aspal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agregat</a:t>
            </a:r>
            <a:r>
              <a:rPr lang="en-US" sz="2400" dirty="0"/>
              <a:t> </a:t>
            </a:r>
            <a:r>
              <a:rPr lang="en-US" sz="2400" dirty="0" err="1"/>
              <a:t>kasar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halus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yang </a:t>
            </a:r>
            <a:r>
              <a:rPr lang="sv-SE" sz="2400" dirty="0"/>
              <a:t>sangat  tinggi.  Ketika  suhu  menurun  maka  campuran  beraspal    tersebut  akan mengeras dan membentuk suatu lapis permukaan perkerasan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beraspal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90550" y="1881809"/>
            <a:ext cx="11010900" cy="401541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70000"/>
              </a:lnSpc>
              <a:buNone/>
            </a:pPr>
            <a:r>
              <a:rPr lang="en-US" sz="1400" dirty="0" err="1"/>
              <a:t>Jenis</a:t>
            </a:r>
            <a:r>
              <a:rPr lang="en-US" sz="1400" dirty="0"/>
              <a:t> </a:t>
            </a:r>
            <a:r>
              <a:rPr lang="en-US" sz="1400" dirty="0" err="1"/>
              <a:t>campuran</a:t>
            </a:r>
            <a:r>
              <a:rPr lang="en-US" sz="1400" dirty="0"/>
              <a:t> </a:t>
            </a:r>
            <a:r>
              <a:rPr lang="en-US" sz="1400" dirty="0" err="1"/>
              <a:t>beraspal</a:t>
            </a:r>
            <a:r>
              <a:rPr lang="en-US" sz="1400" dirty="0"/>
              <a:t> di Indonesia </a:t>
            </a:r>
            <a:r>
              <a:rPr lang="en-US" sz="1400" dirty="0" err="1"/>
              <a:t>ada</a:t>
            </a:r>
            <a:r>
              <a:rPr lang="en-US" sz="1400" dirty="0"/>
              <a:t> 3 (</a:t>
            </a:r>
            <a:r>
              <a:rPr lang="en-US" sz="1400" dirty="0" err="1"/>
              <a:t>tiga</a:t>
            </a:r>
            <a:r>
              <a:rPr lang="en-US" sz="1400" dirty="0"/>
              <a:t>) </a:t>
            </a:r>
            <a:r>
              <a:rPr lang="en-US" sz="1400" dirty="0" err="1"/>
              <a:t>jenis</a:t>
            </a:r>
            <a:r>
              <a:rPr lang="en-US" sz="1400" dirty="0"/>
              <a:t> (</a:t>
            </a:r>
            <a:r>
              <a:rPr lang="en-US" sz="1400" dirty="0" err="1"/>
              <a:t>Spesifikasi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r>
              <a:rPr lang="en-US" sz="1400" dirty="0"/>
              <a:t> </a:t>
            </a:r>
            <a:r>
              <a:rPr lang="en-US" sz="1400" dirty="0" err="1"/>
              <a:t>Kementerian</a:t>
            </a:r>
            <a:r>
              <a:rPr lang="en-US" sz="1400" dirty="0"/>
              <a:t> PU 2005), </a:t>
            </a:r>
            <a:r>
              <a:rPr lang="en-US" sz="1400" dirty="0" err="1"/>
              <a:t>yaitu</a:t>
            </a:r>
            <a:r>
              <a:rPr lang="en-US" sz="1400" dirty="0"/>
              <a:t>:</a:t>
            </a:r>
          </a:p>
          <a:p>
            <a:pPr algn="just">
              <a:lnSpc>
                <a:spcPct val="170000"/>
              </a:lnSpc>
            </a:pPr>
            <a:r>
              <a:rPr lang="en-US" sz="1400" b="1" dirty="0" err="1"/>
              <a:t>Latasir</a:t>
            </a:r>
            <a:r>
              <a:rPr lang="en-US" sz="1400" b="1" dirty="0"/>
              <a:t> (lapis tipis </a:t>
            </a:r>
            <a:r>
              <a:rPr lang="en-US" sz="1400" b="1" dirty="0" err="1"/>
              <a:t>aspal</a:t>
            </a:r>
            <a:r>
              <a:rPr lang="en-US" sz="1400" b="1" dirty="0"/>
              <a:t> </a:t>
            </a:r>
            <a:r>
              <a:rPr lang="en-US" sz="1400" b="1" dirty="0" err="1"/>
              <a:t>pasir</a:t>
            </a:r>
            <a:r>
              <a:rPr lang="en-US" sz="1400" b="1" dirty="0"/>
              <a:t>/</a:t>
            </a:r>
            <a:r>
              <a:rPr lang="en-US" sz="1400" b="1" i="1" dirty="0"/>
              <a:t>Sand Sheet</a:t>
            </a:r>
            <a:r>
              <a:rPr lang="en-US" sz="1400" b="1" dirty="0"/>
              <a:t>)</a:t>
            </a:r>
          </a:p>
          <a:p>
            <a:pPr marL="231775" indent="0" algn="just">
              <a:lnSpc>
                <a:spcPct val="170000"/>
              </a:lnSpc>
              <a:buNone/>
            </a:pPr>
            <a:r>
              <a:rPr lang="en-US" sz="1400" dirty="0" err="1"/>
              <a:t>Latasir</a:t>
            </a:r>
            <a:r>
              <a:rPr lang="en-US" sz="1400" dirty="0"/>
              <a:t> </a:t>
            </a:r>
            <a:r>
              <a:rPr lang="en-US" sz="1400" dirty="0" err="1"/>
              <a:t>ditujukan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jalan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beban</a:t>
            </a:r>
            <a:r>
              <a:rPr lang="en-US" sz="1400" dirty="0"/>
              <a:t> </a:t>
            </a:r>
            <a:r>
              <a:rPr lang="en-US" sz="1400" dirty="0" err="1"/>
              <a:t>lalulintas</a:t>
            </a:r>
            <a:r>
              <a:rPr lang="en-US" sz="1400" dirty="0"/>
              <a:t> </a:t>
            </a:r>
            <a:r>
              <a:rPr lang="en-US" sz="1400" dirty="0" err="1"/>
              <a:t>ringan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khususnya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daerah</a:t>
            </a:r>
            <a:r>
              <a:rPr lang="en-US" sz="1400" dirty="0"/>
              <a:t> </a:t>
            </a:r>
            <a:r>
              <a:rPr lang="en-US" sz="1400" dirty="0" err="1"/>
              <a:t>dimana</a:t>
            </a:r>
            <a:r>
              <a:rPr lang="en-US" sz="1400" dirty="0"/>
              <a:t> </a:t>
            </a:r>
            <a:r>
              <a:rPr lang="en-US" sz="1400" dirty="0" err="1"/>
              <a:t>agregat</a:t>
            </a:r>
            <a:r>
              <a:rPr lang="en-US" sz="1400" dirty="0"/>
              <a:t> </a:t>
            </a:r>
            <a:r>
              <a:rPr lang="en-US" sz="1400" dirty="0" err="1"/>
              <a:t>kasar</a:t>
            </a:r>
            <a:r>
              <a:rPr lang="en-US" sz="1400" dirty="0"/>
              <a:t> </a:t>
            </a:r>
            <a:r>
              <a:rPr lang="en-US" sz="1400" dirty="0" err="1"/>
              <a:t>sulit</a:t>
            </a:r>
            <a:r>
              <a:rPr lang="en-US" sz="1400" dirty="0"/>
              <a:t> </a:t>
            </a:r>
            <a:r>
              <a:rPr lang="en-US" sz="1400" dirty="0" err="1"/>
              <a:t>diperoleh</a:t>
            </a:r>
            <a:r>
              <a:rPr lang="en-US" sz="1400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400" b="1" dirty="0" err="1"/>
              <a:t>Lataston</a:t>
            </a:r>
            <a:r>
              <a:rPr lang="en-US" sz="1400" b="1" dirty="0"/>
              <a:t> (lapis tipis </a:t>
            </a:r>
            <a:r>
              <a:rPr lang="en-US" sz="1400" b="1" dirty="0" err="1"/>
              <a:t>aspal</a:t>
            </a:r>
            <a:r>
              <a:rPr lang="en-US" sz="1400" b="1" dirty="0"/>
              <a:t> </a:t>
            </a:r>
            <a:r>
              <a:rPr lang="en-US" sz="1400" b="1" dirty="0" err="1"/>
              <a:t>beton</a:t>
            </a:r>
            <a:r>
              <a:rPr lang="en-US" sz="1400" b="1" dirty="0"/>
              <a:t>/</a:t>
            </a:r>
            <a:r>
              <a:rPr lang="en-US" sz="1400" b="1" i="1" dirty="0"/>
              <a:t>Hot Rolled Sheet</a:t>
            </a:r>
            <a:r>
              <a:rPr lang="en-US" sz="1400" b="1" dirty="0"/>
              <a:t>)</a:t>
            </a:r>
          </a:p>
          <a:p>
            <a:pPr marL="231775" indent="0" algn="just">
              <a:lnSpc>
                <a:spcPct val="170000"/>
              </a:lnSpc>
              <a:buNone/>
            </a:pPr>
            <a:r>
              <a:rPr lang="en-US" sz="1400" dirty="0" err="1"/>
              <a:t>Lataston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campuran</a:t>
            </a:r>
            <a:r>
              <a:rPr lang="en-US" sz="1400" dirty="0"/>
              <a:t> </a:t>
            </a:r>
            <a:r>
              <a:rPr lang="en-US" sz="1400" dirty="0" err="1"/>
              <a:t>beraspal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yang </a:t>
            </a:r>
            <a:r>
              <a:rPr lang="en-US" sz="1400" dirty="0" err="1"/>
              <a:t>terbuat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agregat</a:t>
            </a:r>
            <a:r>
              <a:rPr lang="en-US" sz="1400" dirty="0"/>
              <a:t> yang </a:t>
            </a:r>
            <a:r>
              <a:rPr lang="en-US" sz="1400" dirty="0" err="1"/>
              <a:t>bergradasi</a:t>
            </a:r>
            <a:r>
              <a:rPr lang="en-US" sz="1400" dirty="0"/>
              <a:t> </a:t>
            </a:r>
            <a:r>
              <a:rPr lang="en-US" sz="1400" dirty="0" err="1"/>
              <a:t>senjang</a:t>
            </a:r>
            <a:r>
              <a:rPr lang="en-US" sz="1400" dirty="0"/>
              <a:t>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aspal</a:t>
            </a:r>
            <a:r>
              <a:rPr lang="en-US" sz="1400" dirty="0"/>
              <a:t>, </a:t>
            </a:r>
            <a:r>
              <a:rPr lang="en-US" sz="1400" dirty="0" err="1"/>
              <a:t>agregat</a:t>
            </a:r>
            <a:r>
              <a:rPr lang="en-US" sz="1400" dirty="0"/>
              <a:t> </a:t>
            </a:r>
            <a:r>
              <a:rPr lang="en-US" sz="1400" dirty="0" err="1"/>
              <a:t>kasar</a:t>
            </a:r>
            <a:r>
              <a:rPr lang="en-US" sz="1400" dirty="0"/>
              <a:t>, </a:t>
            </a:r>
            <a:r>
              <a:rPr lang="en-US" sz="1400" dirty="0" err="1"/>
              <a:t>agregat</a:t>
            </a:r>
            <a:r>
              <a:rPr lang="en-US" sz="1400" dirty="0"/>
              <a:t> </a:t>
            </a:r>
            <a:r>
              <a:rPr lang="en-US" sz="1400" dirty="0" err="1"/>
              <a:t>halus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bahan</a:t>
            </a:r>
            <a:r>
              <a:rPr lang="en-US" sz="1400" dirty="0"/>
              <a:t> </a:t>
            </a:r>
            <a:r>
              <a:rPr lang="en-US" sz="1400" dirty="0" err="1"/>
              <a:t>pengisi</a:t>
            </a:r>
            <a:r>
              <a:rPr lang="en-US" sz="1400" dirty="0"/>
              <a:t> (filler)</a:t>
            </a:r>
          </a:p>
          <a:p>
            <a:pPr algn="just">
              <a:lnSpc>
                <a:spcPct val="170000"/>
              </a:lnSpc>
            </a:pPr>
            <a:r>
              <a:rPr lang="en-US" sz="1400" b="1" dirty="0" err="1"/>
              <a:t>Laston</a:t>
            </a:r>
            <a:r>
              <a:rPr lang="en-US" sz="1400" b="1" dirty="0"/>
              <a:t> (lapis </a:t>
            </a:r>
            <a:r>
              <a:rPr lang="en-US" sz="1400" b="1" dirty="0" err="1"/>
              <a:t>aspal</a:t>
            </a:r>
            <a:r>
              <a:rPr lang="en-US" sz="1400" b="1" dirty="0"/>
              <a:t> </a:t>
            </a:r>
            <a:r>
              <a:rPr lang="en-US" sz="1400" b="1" dirty="0" err="1"/>
              <a:t>beton</a:t>
            </a:r>
            <a:r>
              <a:rPr lang="en-US" sz="1400" b="1" dirty="0"/>
              <a:t>/</a:t>
            </a:r>
            <a:r>
              <a:rPr lang="en-US" sz="1400" b="1" i="1" dirty="0"/>
              <a:t>Asphalt Concrete</a:t>
            </a:r>
            <a:r>
              <a:rPr lang="en-US" sz="1400" b="1" dirty="0"/>
              <a:t>)</a:t>
            </a:r>
          </a:p>
          <a:p>
            <a:pPr marL="231775" indent="0" algn="just">
              <a:lnSpc>
                <a:spcPct val="170000"/>
              </a:lnSpc>
              <a:buNone/>
            </a:pPr>
            <a:r>
              <a:rPr lang="en-US" sz="1400" dirty="0" err="1"/>
              <a:t>Laston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lapis </a:t>
            </a:r>
            <a:r>
              <a:rPr lang="en-US" sz="1400" dirty="0" err="1"/>
              <a:t>permukaan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lapis </a:t>
            </a:r>
            <a:r>
              <a:rPr lang="en-US" sz="1400" dirty="0" err="1"/>
              <a:t>pondasi</a:t>
            </a:r>
            <a:r>
              <a:rPr lang="en-US" sz="1400" dirty="0"/>
              <a:t>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lapis </a:t>
            </a:r>
            <a:r>
              <a:rPr lang="en-US" sz="1400" dirty="0" err="1"/>
              <a:t>aus</a:t>
            </a:r>
            <a:r>
              <a:rPr lang="en-US" sz="1400" dirty="0"/>
              <a:t> (</a:t>
            </a:r>
            <a:r>
              <a:rPr lang="en-US" sz="1400" i="1" dirty="0"/>
              <a:t>Asphalt Concrete-Wearing Course</a:t>
            </a:r>
            <a:r>
              <a:rPr lang="en-US" sz="1400" dirty="0"/>
              <a:t>), </a:t>
            </a:r>
            <a:r>
              <a:rPr lang="en-US" sz="1400" dirty="0" err="1"/>
              <a:t>Laston</a:t>
            </a:r>
            <a:r>
              <a:rPr lang="en-US" sz="1400" dirty="0"/>
              <a:t> lapis </a:t>
            </a:r>
            <a:r>
              <a:rPr lang="en-US" sz="1400" dirty="0" err="1"/>
              <a:t>permukaan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(</a:t>
            </a:r>
            <a:r>
              <a:rPr lang="en-US" sz="1400" i="1" dirty="0"/>
              <a:t>Asphalt Concrete - Bearing Course</a:t>
            </a:r>
            <a:r>
              <a:rPr lang="en-US" sz="1400" dirty="0"/>
              <a:t>)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Laston</a:t>
            </a:r>
            <a:r>
              <a:rPr lang="en-US" sz="1400" dirty="0"/>
              <a:t> lapis </a:t>
            </a:r>
            <a:r>
              <a:rPr lang="en-US" sz="1400" dirty="0" err="1"/>
              <a:t>pondasi</a:t>
            </a:r>
            <a:r>
              <a:rPr lang="en-US" sz="1400" dirty="0"/>
              <a:t> (</a:t>
            </a:r>
            <a:r>
              <a:rPr lang="en-US" sz="1400" i="1" dirty="0"/>
              <a:t>Asphalt Concrete Base</a:t>
            </a:r>
            <a:r>
              <a:rPr lang="en-US" sz="1400" dirty="0"/>
              <a:t>).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umumnya</a:t>
            </a:r>
            <a:r>
              <a:rPr lang="en-US" sz="1400" dirty="0"/>
              <a:t> </a:t>
            </a:r>
            <a:r>
              <a:rPr lang="en-US" sz="1400" dirty="0" err="1"/>
              <a:t>Laston</a:t>
            </a:r>
            <a:r>
              <a:rPr lang="en-US" sz="1400" dirty="0"/>
              <a:t> </a:t>
            </a:r>
            <a:r>
              <a:rPr lang="en-US" sz="1400" dirty="0" err="1"/>
              <a:t>ditujukan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jalan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lalulintas</a:t>
            </a:r>
            <a:r>
              <a:rPr lang="en-US" sz="1400" dirty="0"/>
              <a:t> </a:t>
            </a:r>
            <a:r>
              <a:rPr lang="en-US" sz="1400" dirty="0" err="1"/>
              <a:t>tinggi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571630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1. </a:t>
            </a:r>
            <a:r>
              <a:rPr lang="en-US" sz="4400" b="1" dirty="0" err="1"/>
              <a:t>Latasir</a:t>
            </a:r>
            <a:r>
              <a:rPr lang="en-US" sz="4400" b="1" dirty="0"/>
              <a:t> </a:t>
            </a:r>
            <a:br>
              <a:rPr lang="en-US" sz="4400" b="1" dirty="0"/>
            </a:br>
            <a:r>
              <a:rPr lang="en-US" sz="4400" b="1" dirty="0"/>
              <a:t>(lapis </a:t>
            </a:r>
            <a:r>
              <a:rPr lang="en-US" sz="4400" b="1" dirty="0" err="1"/>
              <a:t>tipis</a:t>
            </a:r>
            <a:r>
              <a:rPr lang="en-US" sz="4400" b="1" dirty="0"/>
              <a:t> </a:t>
            </a:r>
            <a:r>
              <a:rPr lang="en-US" sz="4400" b="1" dirty="0" err="1"/>
              <a:t>aspal</a:t>
            </a:r>
            <a:r>
              <a:rPr lang="en-US" sz="4400" b="1" dirty="0"/>
              <a:t> </a:t>
            </a:r>
            <a:r>
              <a:rPr lang="en-US" sz="4400" b="1" dirty="0" err="1"/>
              <a:t>pasir</a:t>
            </a:r>
            <a:r>
              <a:rPr lang="en-US" sz="4400" b="1" dirty="0"/>
              <a:t>/Sand Sheet)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Lapis </a:t>
            </a:r>
            <a:r>
              <a:rPr lang="en-US" dirty="0" err="1"/>
              <a:t>penutup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dicampur</a:t>
            </a:r>
            <a:r>
              <a:rPr lang="en-US" dirty="0"/>
              <a:t>, </a:t>
            </a:r>
            <a:r>
              <a:rPr lang="en-US" dirty="0" err="1"/>
              <a:t>dihampar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panas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Latasir</a:t>
            </a:r>
            <a:r>
              <a:rPr lang="en-US" b="1" dirty="0"/>
              <a:t> (lapis </a:t>
            </a:r>
            <a:r>
              <a:rPr lang="en-US" b="1" dirty="0" err="1"/>
              <a:t>tipis</a:t>
            </a:r>
            <a:r>
              <a:rPr lang="en-US" b="1" dirty="0"/>
              <a:t> </a:t>
            </a:r>
            <a:r>
              <a:rPr lang="en-US" b="1" dirty="0" err="1"/>
              <a:t>aspal</a:t>
            </a:r>
            <a:r>
              <a:rPr lang="en-US" b="1" dirty="0"/>
              <a:t> </a:t>
            </a:r>
            <a:r>
              <a:rPr lang="en-US" b="1" dirty="0" err="1"/>
              <a:t>pasir</a:t>
            </a:r>
            <a:r>
              <a:rPr lang="en-US" b="1" dirty="0"/>
              <a:t>/Sand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987826"/>
            <a:ext cx="10971663" cy="4161183"/>
          </a:xfrm>
        </p:spPr>
        <p:txBody>
          <a:bodyPr>
            <a:normAutofit fontScale="40000" lnSpcReduction="20000"/>
          </a:bodyPr>
          <a:lstStyle/>
          <a:p>
            <a:pPr fontAlgn="base">
              <a:lnSpc>
                <a:spcPct val="170000"/>
              </a:lnSpc>
            </a:pPr>
            <a:r>
              <a:rPr lang="en-US" dirty="0" err="1"/>
              <a:t>Latasir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yang </a:t>
            </a:r>
            <a:r>
              <a:rPr lang="en-US" dirty="0" err="1"/>
              <a:t>ringan</a:t>
            </a:r>
            <a:r>
              <a:rPr lang="en-US" dirty="0"/>
              <a:t>. </a:t>
            </a:r>
          </a:p>
          <a:p>
            <a:pPr fontAlgn="base">
              <a:lnSpc>
                <a:spcPct val="170000"/>
              </a:lnSpc>
            </a:pPr>
            <a:r>
              <a:rPr lang="en-US" dirty="0"/>
              <a:t>Lapis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non-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lapis </a:t>
            </a:r>
            <a:r>
              <a:rPr lang="en-US" dirty="0" err="1"/>
              <a:t>penutup</a:t>
            </a:r>
            <a:endParaRPr lang="en-US" dirty="0"/>
          </a:p>
          <a:p>
            <a:pPr algn="just" fontAlgn="base">
              <a:lnSpc>
                <a:spcPct val="170000"/>
              </a:lnSpc>
            </a:pP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latasir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filler agar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yang </a:t>
            </a:r>
            <a:r>
              <a:rPr lang="en-US" dirty="0" err="1"/>
              <a:t>disyaratkan</a:t>
            </a:r>
            <a:r>
              <a:rPr lang="en-US" dirty="0"/>
              <a:t>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(rutting),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yang </a:t>
            </a:r>
            <a:r>
              <a:rPr lang="en-US" dirty="0" err="1"/>
              <a:t>tebal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tanjakan</a:t>
            </a:r>
            <a:r>
              <a:rPr lang="en-US" dirty="0"/>
              <a:t>.</a:t>
            </a:r>
            <a:r>
              <a:rPr lang="en-US" u="sng" dirty="0"/>
              <a:t>﻿</a:t>
            </a:r>
            <a:endParaRPr lang="en-US" dirty="0"/>
          </a:p>
          <a:p>
            <a:pPr fontAlgn="base">
              <a:lnSpc>
                <a:spcPct val="170000"/>
              </a:lnSpc>
            </a:pPr>
            <a:r>
              <a:rPr lang="en-US" dirty="0" err="1"/>
              <a:t>Latasir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B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gradasi</a:t>
            </a:r>
            <a:r>
              <a:rPr lang="en-US" dirty="0"/>
              <a:t> </a:t>
            </a:r>
            <a:r>
              <a:rPr lang="en-US" dirty="0" err="1"/>
              <a:t>pasirnya</a:t>
            </a:r>
            <a:r>
              <a:rPr lang="en-US" dirty="0"/>
              <a:t>.</a:t>
            </a:r>
          </a:p>
          <a:p>
            <a:pPr fontAlgn="base">
              <a:lnSpc>
                <a:spcPct val="170000"/>
              </a:lnSpc>
              <a:buNone/>
            </a:pPr>
            <a:br>
              <a:rPr lang="en-US" dirty="0"/>
            </a:br>
            <a:r>
              <a:rPr lang="en-US" b="1" dirty="0" err="1"/>
              <a:t>Gradasi</a:t>
            </a:r>
            <a:r>
              <a:rPr lang="en-US" b="1" dirty="0"/>
              <a:t> </a:t>
            </a:r>
            <a:r>
              <a:rPr lang="en-US" b="1" dirty="0" err="1"/>
              <a:t>Latasir</a:t>
            </a:r>
            <a:r>
              <a:rPr lang="en-US" b="1" dirty="0"/>
              <a:t> A</a:t>
            </a:r>
            <a:r>
              <a:rPr lang="en-US" dirty="0"/>
              <a:t> 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ayakan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12,5 mm (1/2 </a:t>
            </a:r>
            <a:r>
              <a:rPr lang="en-US" dirty="0" err="1"/>
              <a:t>inci</a:t>
            </a:r>
            <a:r>
              <a:rPr lang="en-US" dirty="0"/>
              <a:t>), </a:t>
            </a:r>
            <a:r>
              <a:rPr lang="en-US" dirty="0" err="1"/>
              <a:t>ayakan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9,5 mm (3/8 </a:t>
            </a:r>
            <a:r>
              <a:rPr lang="en-US" dirty="0" err="1"/>
              <a:t>inci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ayakan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0,075 mm (No.200).</a:t>
            </a:r>
            <a:br>
              <a:rPr lang="en-US" dirty="0"/>
            </a:br>
            <a:r>
              <a:rPr lang="en-US" b="1" dirty="0" err="1"/>
              <a:t>Gradasi</a:t>
            </a:r>
            <a:r>
              <a:rPr lang="en-US" b="1" dirty="0"/>
              <a:t> </a:t>
            </a:r>
            <a:r>
              <a:rPr lang="en-US" b="1" dirty="0" err="1"/>
              <a:t>Latasir</a:t>
            </a:r>
            <a:r>
              <a:rPr lang="en-US" b="1" dirty="0"/>
              <a:t> B</a:t>
            </a:r>
            <a:r>
              <a:rPr lang="en-US" dirty="0"/>
              <a:t> 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ayakan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12,5 mm (1/2 </a:t>
            </a:r>
            <a:r>
              <a:rPr lang="en-US" dirty="0" err="1"/>
              <a:t>inci</a:t>
            </a:r>
            <a:r>
              <a:rPr lang="en-US" dirty="0"/>
              <a:t>), </a:t>
            </a:r>
            <a:r>
              <a:rPr lang="en-US" dirty="0" err="1"/>
              <a:t>ayakan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2,36 mm (No. 8) 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ayakan</a:t>
            </a:r>
            <a:r>
              <a:rPr lang="en-US" dirty="0"/>
              <a:t> 0,075 mm (No.200).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ayakan</a:t>
            </a:r>
            <a:r>
              <a:rPr lang="en-US" dirty="0"/>
              <a:t> 0,075 mm (No. 200)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gradasi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Latasir</a:t>
            </a:r>
            <a:r>
              <a:rPr lang="en-US" dirty="0"/>
              <a:t> A </a:t>
            </a:r>
            <a:r>
              <a:rPr lang="en-US" dirty="0" err="1"/>
              <a:t>antara</a:t>
            </a:r>
            <a:r>
              <a:rPr lang="en-US" dirty="0"/>
              <a:t> 4 % </a:t>
            </a:r>
            <a:r>
              <a:rPr lang="en-US" dirty="0" err="1"/>
              <a:t>dan</a:t>
            </a:r>
            <a:r>
              <a:rPr lang="en-US" dirty="0"/>
              <a:t> 14 %, </a:t>
            </a:r>
            <a:r>
              <a:rPr lang="en-US" dirty="0" err="1"/>
              <a:t>Latasir</a:t>
            </a:r>
            <a:r>
              <a:rPr lang="en-US" dirty="0"/>
              <a:t> B </a:t>
            </a:r>
            <a:r>
              <a:rPr lang="en-US" dirty="0" err="1"/>
              <a:t>antara</a:t>
            </a:r>
            <a:r>
              <a:rPr lang="en-US" dirty="0"/>
              <a:t> 8 % </a:t>
            </a:r>
            <a:r>
              <a:rPr lang="en-US" dirty="0" err="1"/>
              <a:t>dan</a:t>
            </a:r>
            <a:r>
              <a:rPr lang="en-US" dirty="0"/>
              <a:t> 18 %.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2. Lapis </a:t>
            </a:r>
            <a:r>
              <a:rPr lang="en-US" sz="4400" b="1" dirty="0" err="1"/>
              <a:t>Tipis</a:t>
            </a:r>
            <a:r>
              <a:rPr lang="en-US" sz="4400" b="1" dirty="0"/>
              <a:t> </a:t>
            </a:r>
            <a:r>
              <a:rPr lang="en-US" sz="4400" b="1" dirty="0" err="1"/>
              <a:t>Aspal</a:t>
            </a:r>
            <a:r>
              <a:rPr lang="en-US" sz="4400" b="1" dirty="0"/>
              <a:t> </a:t>
            </a:r>
            <a:r>
              <a:rPr lang="en-US" sz="4400" b="1" dirty="0" err="1"/>
              <a:t>Beton</a:t>
            </a:r>
            <a:r>
              <a:rPr lang="en-US" sz="4400" b="1" dirty="0"/>
              <a:t> (LATASTON) </a:t>
            </a:r>
            <a:r>
              <a:rPr lang="en-US" sz="4400" b="1" dirty="0" err="1"/>
              <a:t>atau</a:t>
            </a:r>
            <a:r>
              <a:rPr lang="en-US" sz="4400" b="1" dirty="0"/>
              <a:t> </a:t>
            </a:r>
            <a:r>
              <a:rPr lang="en-US" sz="4400" b="1" i="1" dirty="0"/>
              <a:t>Hot Rolled Sheet </a:t>
            </a:r>
            <a:r>
              <a:rPr lang="en-US" sz="4400" b="1" dirty="0"/>
              <a:t>(HRS)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Lapis </a:t>
            </a:r>
            <a:r>
              <a:rPr lang="en-US" dirty="0" err="1"/>
              <a:t>penutup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bergradasai</a:t>
            </a:r>
            <a:r>
              <a:rPr lang="en-US" dirty="0"/>
              <a:t> </a:t>
            </a:r>
            <a:r>
              <a:rPr lang="en-US" dirty="0" err="1"/>
              <a:t>timpang</a:t>
            </a:r>
            <a:r>
              <a:rPr lang="en-US" dirty="0"/>
              <a:t>, filler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dicampur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25 – 30 mm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Lapis </a:t>
            </a:r>
            <a:r>
              <a:rPr lang="en-US" sz="3200" b="1" dirty="0" err="1"/>
              <a:t>Tipis</a:t>
            </a:r>
            <a:r>
              <a:rPr lang="en-US" sz="3200" b="1" dirty="0"/>
              <a:t> </a:t>
            </a:r>
            <a:r>
              <a:rPr lang="en-US" sz="3200" b="1" dirty="0" err="1"/>
              <a:t>Aspal</a:t>
            </a:r>
            <a:r>
              <a:rPr lang="en-US" sz="3200" b="1" dirty="0"/>
              <a:t> </a:t>
            </a:r>
            <a:r>
              <a:rPr lang="en-US" sz="3200" b="1" dirty="0" err="1"/>
              <a:t>Beton</a:t>
            </a:r>
            <a:r>
              <a:rPr lang="en-US" sz="3200" b="1" dirty="0"/>
              <a:t> (LATASTON) </a:t>
            </a:r>
            <a:r>
              <a:rPr lang="en-US" sz="3200" b="1" dirty="0" err="1"/>
              <a:t>atau</a:t>
            </a:r>
            <a:r>
              <a:rPr lang="en-US" sz="3200" b="1" dirty="0"/>
              <a:t> </a:t>
            </a:r>
            <a:r>
              <a:rPr lang="en-US" sz="3200" b="1" i="1" dirty="0"/>
              <a:t>Hot Rolled Sheet </a:t>
            </a:r>
            <a:r>
              <a:rPr lang="en-US" sz="3200" b="1" dirty="0"/>
              <a:t>(HRS)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HRS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. </a:t>
            </a:r>
          </a:p>
          <a:p>
            <a:pPr>
              <a:lnSpc>
                <a:spcPct val="170000"/>
              </a:lnSpc>
            </a:pPr>
            <a:r>
              <a:rPr lang="en-US" dirty="0"/>
              <a:t>HRS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HRS Lapis </a:t>
            </a:r>
            <a:r>
              <a:rPr lang="en-US" dirty="0" err="1"/>
              <a:t>Pondasi</a:t>
            </a:r>
            <a:r>
              <a:rPr lang="en-US" dirty="0"/>
              <a:t> (HRS-Base) </a:t>
            </a:r>
            <a:r>
              <a:rPr lang="en-US" dirty="0" err="1"/>
              <a:t>dan</a:t>
            </a:r>
            <a:r>
              <a:rPr lang="en-US" dirty="0"/>
              <a:t> HRS Lapis Aus (HRS-Wearing Course, HRS-WC).</a:t>
            </a:r>
          </a:p>
          <a:p>
            <a:pPr>
              <a:lnSpc>
                <a:spcPct val="170000"/>
              </a:lnSpc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19 mm.</a:t>
            </a:r>
          </a:p>
          <a:p>
            <a:pPr>
              <a:lnSpc>
                <a:spcPct val="170000"/>
              </a:lnSpc>
            </a:pPr>
            <a:r>
              <a:rPr lang="en-US" dirty="0"/>
              <a:t>Lapis Base </a:t>
            </a:r>
            <a:r>
              <a:rPr lang="en-US" dirty="0" err="1"/>
              <a:t>adalah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lapis Wearing </a:t>
            </a:r>
            <a:r>
              <a:rPr lang="en-US" dirty="0" err="1"/>
              <a:t>Couse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lapis Base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ban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lapis Wearing Course. </a:t>
            </a:r>
          </a:p>
          <a:p>
            <a:pPr>
              <a:lnSpc>
                <a:spcPct val="170000"/>
              </a:lnSpc>
            </a:pPr>
            <a:r>
              <a:rPr lang="en-US" dirty="0" err="1"/>
              <a:t>Untuk</a:t>
            </a:r>
            <a:r>
              <a:rPr lang="en-US" dirty="0"/>
              <a:t> Lapis Base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beraspal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HRS-Base </a:t>
            </a:r>
            <a:r>
              <a:rPr lang="en-US" dirty="0" err="1"/>
              <a:t>dan</a:t>
            </a:r>
            <a:r>
              <a:rPr lang="en-US" dirty="0"/>
              <a:t> AC-Base;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gradasi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; HRS-Base </a:t>
            </a:r>
            <a:r>
              <a:rPr lang="en-US" dirty="0" err="1"/>
              <a:t>bergradasi</a:t>
            </a:r>
            <a:r>
              <a:rPr lang="en-US" dirty="0"/>
              <a:t> </a:t>
            </a:r>
            <a:r>
              <a:rPr lang="en-US" dirty="0" err="1"/>
              <a:t>senjang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AC-Base </a:t>
            </a:r>
            <a:r>
              <a:rPr lang="en-US" dirty="0" err="1"/>
              <a:t>bergradasi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2"/>
            <a:ext cx="10515600" cy="416118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600" dirty="0"/>
              <a:t>Dari </a:t>
            </a:r>
            <a:r>
              <a:rPr lang="en-US" sz="1600" dirty="0" err="1"/>
              <a:t>segi</a:t>
            </a:r>
            <a:r>
              <a:rPr lang="en-US" sz="1600" dirty="0"/>
              <a:t> </a:t>
            </a:r>
            <a:r>
              <a:rPr lang="en-US" sz="1600" dirty="0" err="1"/>
              <a:t>komposisi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HRS-Base </a:t>
            </a:r>
            <a:r>
              <a:rPr lang="en-US" sz="1600" dirty="0" err="1"/>
              <a:t>bergradasi</a:t>
            </a:r>
            <a:r>
              <a:rPr lang="en-US" sz="1600" dirty="0"/>
              <a:t> </a:t>
            </a:r>
            <a:r>
              <a:rPr lang="en-US" sz="1600" dirty="0" err="1"/>
              <a:t>senjang</a:t>
            </a:r>
            <a:r>
              <a:rPr lang="en-US" sz="1600" dirty="0"/>
              <a:t> </a:t>
            </a:r>
            <a:r>
              <a:rPr lang="en-US" sz="1600" dirty="0" err="1"/>
              <a:t>membutuhkan</a:t>
            </a:r>
            <a:r>
              <a:rPr lang="en-US" sz="1600" dirty="0"/>
              <a:t> </a:t>
            </a:r>
            <a:r>
              <a:rPr lang="en-US" sz="1600" dirty="0" err="1"/>
              <a:t>agregat</a:t>
            </a:r>
            <a:r>
              <a:rPr lang="en-US" sz="1600" dirty="0"/>
              <a:t> </a:t>
            </a:r>
            <a:r>
              <a:rPr lang="en-US" sz="1600" dirty="0" err="1"/>
              <a:t>halus</a:t>
            </a:r>
            <a:r>
              <a:rPr lang="en-US" sz="1600" dirty="0"/>
              <a:t> yang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dibandingkan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AC-Base,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agregat</a:t>
            </a:r>
            <a:r>
              <a:rPr lang="en-US" sz="1600" dirty="0"/>
              <a:t> </a:t>
            </a:r>
            <a:r>
              <a:rPr lang="en-US" sz="1600" dirty="0" err="1"/>
              <a:t>halus</a:t>
            </a:r>
            <a:r>
              <a:rPr lang="en-US" sz="1600" dirty="0"/>
              <a:t> </a:t>
            </a:r>
            <a:r>
              <a:rPr lang="en-US" sz="1600" dirty="0" err="1"/>
              <a:t>sulit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yang </a:t>
            </a:r>
            <a:r>
              <a:rPr lang="en-US" sz="1600" dirty="0" err="1"/>
              <a:t>dibutuhkan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HRS-Base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dibandingkan</a:t>
            </a:r>
            <a:r>
              <a:rPr lang="en-US" sz="1600" dirty="0"/>
              <a:t> AC Base. </a:t>
            </a:r>
          </a:p>
          <a:p>
            <a:pPr algn="just">
              <a:lnSpc>
                <a:spcPct val="170000"/>
              </a:lnSpc>
            </a:pPr>
            <a:r>
              <a:rPr lang="en-US" sz="1600" dirty="0"/>
              <a:t>Dari </a:t>
            </a:r>
            <a:r>
              <a:rPr lang="en-US" sz="1600" dirty="0" err="1"/>
              <a:t>segi</a:t>
            </a:r>
            <a:r>
              <a:rPr lang="en-US" sz="1600" dirty="0"/>
              <a:t> </a:t>
            </a:r>
            <a:r>
              <a:rPr lang="en-US" sz="1600" dirty="0" err="1"/>
              <a:t>sifat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stabilitas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AC-Base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dibandingkan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HRS-Base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berarti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AC-Base </a:t>
            </a:r>
            <a:r>
              <a:rPr lang="en-US" sz="1600" dirty="0" err="1"/>
              <a:t>mampu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beban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lintas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dibandingkan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HRS-Base</a:t>
            </a:r>
          </a:p>
          <a:p>
            <a:pPr algn="just">
              <a:lnSpc>
                <a:spcPct val="170000"/>
              </a:lnSpc>
            </a:pPr>
            <a:r>
              <a:rPr lang="en-US" sz="1600" dirty="0"/>
              <a:t>HRS-Lapis Aus (HRS-WC) </a:t>
            </a:r>
            <a:r>
              <a:rPr lang="en-US" sz="1600" dirty="0" err="1"/>
              <a:t>memiliki</a:t>
            </a:r>
            <a:r>
              <a:rPr lang="en-US" sz="1600" dirty="0"/>
              <a:t> 2 </a:t>
            </a:r>
            <a:r>
              <a:rPr lang="en-US" sz="1600" dirty="0" err="1"/>
              <a:t>jenis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HRS-WC </a:t>
            </a:r>
            <a:r>
              <a:rPr lang="en-US" sz="1600" dirty="0" err="1"/>
              <a:t>yaitu</a:t>
            </a:r>
            <a:r>
              <a:rPr lang="en-US" sz="1600" dirty="0"/>
              <a:t> HRS-WC </a:t>
            </a:r>
            <a:r>
              <a:rPr lang="en-US" sz="1600" dirty="0" err="1"/>
              <a:t>gradasi</a:t>
            </a:r>
            <a:r>
              <a:rPr lang="en-US" sz="1600" dirty="0"/>
              <a:t> </a:t>
            </a:r>
            <a:r>
              <a:rPr lang="en-US" sz="1600" dirty="0" err="1"/>
              <a:t>senjang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HRS-WC </a:t>
            </a:r>
            <a:r>
              <a:rPr lang="en-US" sz="1600" dirty="0" err="1"/>
              <a:t>gradasi</a:t>
            </a:r>
            <a:r>
              <a:rPr lang="en-US" sz="1600" dirty="0"/>
              <a:t> semi </a:t>
            </a:r>
            <a:r>
              <a:rPr lang="en-US" sz="1600" dirty="0" err="1"/>
              <a:t>senjang</a:t>
            </a:r>
            <a:r>
              <a:rPr lang="en-US" sz="1600" dirty="0"/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gradasi</a:t>
            </a:r>
            <a:r>
              <a:rPr lang="en-US" sz="1600" dirty="0"/>
              <a:t> </a:t>
            </a:r>
            <a:r>
              <a:rPr lang="en-US" sz="1600" dirty="0" err="1"/>
              <a:t>agregat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HRS-WC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hampir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gradasi</a:t>
            </a:r>
            <a:r>
              <a:rPr lang="en-US" sz="1600" dirty="0"/>
              <a:t> </a:t>
            </a:r>
            <a:r>
              <a:rPr lang="en-US" sz="1600" dirty="0" err="1"/>
              <a:t>agregat</a:t>
            </a:r>
            <a:r>
              <a:rPr lang="en-US" sz="1600" dirty="0"/>
              <a:t> </a:t>
            </a:r>
            <a:r>
              <a:rPr lang="en-US" sz="1600" dirty="0" err="1"/>
              <a:t>dimana</a:t>
            </a:r>
            <a:r>
              <a:rPr lang="en-US" sz="1600" dirty="0"/>
              <a:t> </a:t>
            </a:r>
            <a:r>
              <a:rPr lang="en-US" sz="1600" dirty="0" err="1"/>
              <a:t>ukuran</a:t>
            </a:r>
            <a:r>
              <a:rPr lang="en-US" sz="1600" dirty="0"/>
              <a:t> </a:t>
            </a:r>
            <a:r>
              <a:rPr lang="en-US" sz="1600" dirty="0" err="1"/>
              <a:t>agregat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lengkap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fraksi</a:t>
            </a:r>
            <a:r>
              <a:rPr lang="en-US" sz="1600" dirty="0"/>
              <a:t> </a:t>
            </a:r>
            <a:r>
              <a:rPr lang="en-US" sz="1600" dirty="0" err="1"/>
              <a:t>agregat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jumlahnya</a:t>
            </a:r>
            <a:r>
              <a:rPr lang="en-US" sz="1600" dirty="0"/>
              <a:t> </a:t>
            </a:r>
            <a:r>
              <a:rPr lang="en-US" sz="1600" dirty="0" err="1"/>
              <a:t>sedikit</a:t>
            </a:r>
            <a:r>
              <a:rPr lang="en-US" sz="1600" dirty="0"/>
              <a:t> </a:t>
            </a:r>
            <a:r>
              <a:rPr lang="en-US" sz="1600" dirty="0" err="1"/>
              <a:t>sekali</a:t>
            </a:r>
            <a:endParaRPr lang="en-US" sz="1600" dirty="0"/>
          </a:p>
          <a:p>
            <a:pPr algn="just">
              <a:lnSpc>
                <a:spcPct val="170000"/>
              </a:lnSpc>
            </a:pPr>
            <a:r>
              <a:rPr lang="en-US" sz="1600" dirty="0" err="1"/>
              <a:t>Lataston</a:t>
            </a:r>
            <a:r>
              <a:rPr lang="en-US" sz="1600" dirty="0"/>
              <a:t> (HRS) </a:t>
            </a:r>
            <a:r>
              <a:rPr lang="en-US" sz="1600" dirty="0" err="1"/>
              <a:t>bergradasi</a:t>
            </a:r>
            <a:r>
              <a:rPr lang="en-US" sz="1600" dirty="0"/>
              <a:t> semi </a:t>
            </a:r>
            <a:r>
              <a:rPr lang="en-US" sz="1600" dirty="0" err="1"/>
              <a:t>senjang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pengganti</a:t>
            </a:r>
            <a:r>
              <a:rPr lang="en-US" sz="1600" dirty="0"/>
              <a:t> </a:t>
            </a:r>
            <a:r>
              <a:rPr lang="en-US" sz="1600" dirty="0" err="1"/>
              <a:t>Lataston</a:t>
            </a:r>
            <a:r>
              <a:rPr lang="en-US" sz="1600" dirty="0"/>
              <a:t> (HRS) </a:t>
            </a:r>
            <a:r>
              <a:rPr lang="en-US" sz="1600" dirty="0" err="1"/>
              <a:t>bergradasi</a:t>
            </a:r>
            <a:r>
              <a:rPr lang="en-US" sz="1600" dirty="0"/>
              <a:t> </a:t>
            </a:r>
            <a:r>
              <a:rPr lang="en-US" sz="1600" dirty="0" err="1"/>
              <a:t>senjang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daerah</a:t>
            </a:r>
            <a:r>
              <a:rPr lang="en-US" sz="1600" dirty="0"/>
              <a:t> </a:t>
            </a:r>
            <a:r>
              <a:rPr lang="en-US" sz="1600" dirty="0" err="1"/>
              <a:t>dimana</a:t>
            </a:r>
            <a:r>
              <a:rPr lang="en-US" sz="1600" dirty="0"/>
              <a:t> </a:t>
            </a:r>
            <a:r>
              <a:rPr lang="en-US" sz="1600" dirty="0" err="1"/>
              <a:t>pasir</a:t>
            </a:r>
            <a:r>
              <a:rPr lang="en-US" sz="1600" dirty="0"/>
              <a:t> </a:t>
            </a:r>
            <a:r>
              <a:rPr lang="en-US" sz="1600" dirty="0" err="1"/>
              <a:t>halus</a:t>
            </a:r>
            <a:r>
              <a:rPr lang="en-US" sz="1600" dirty="0"/>
              <a:t> yang </a:t>
            </a:r>
            <a:r>
              <a:rPr lang="en-US" sz="1600" dirty="0" err="1"/>
              <a:t>diperlukan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gradasi</a:t>
            </a:r>
            <a:r>
              <a:rPr lang="en-US" sz="1600" dirty="0"/>
              <a:t> yang </a:t>
            </a:r>
            <a:r>
              <a:rPr lang="en-US" sz="1600" dirty="0" err="1"/>
              <a:t>benar-benar</a:t>
            </a:r>
            <a:r>
              <a:rPr lang="en-US" sz="1600" dirty="0"/>
              <a:t> </a:t>
            </a:r>
            <a:r>
              <a:rPr lang="en-US" sz="1600" dirty="0" err="1"/>
              <a:t>senjang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29515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err="1"/>
              <a:t>Untuk</a:t>
            </a:r>
            <a:r>
              <a:rPr lang="en-US" sz="3200" dirty="0"/>
              <a:t> HRS-WC yang </a:t>
            </a:r>
            <a:r>
              <a:rPr lang="en-US" sz="3200" dirty="0" err="1"/>
              <a:t>benar-benar</a:t>
            </a:r>
            <a:r>
              <a:rPr lang="en-US" sz="3200" dirty="0"/>
              <a:t> </a:t>
            </a:r>
            <a:r>
              <a:rPr lang="en-US" sz="3200" dirty="0" err="1"/>
              <a:t>senjang</a:t>
            </a:r>
            <a:r>
              <a:rPr lang="en-US" sz="3200" dirty="0"/>
              <a:t>, paling </a:t>
            </a:r>
            <a:r>
              <a:rPr lang="en-US" sz="3200" dirty="0" err="1"/>
              <a:t>sedikit</a:t>
            </a:r>
            <a:r>
              <a:rPr lang="en-US" sz="3200" dirty="0"/>
              <a:t> 80% </a:t>
            </a:r>
            <a:r>
              <a:rPr lang="en-US" sz="3200" dirty="0" err="1"/>
              <a:t>agregat</a:t>
            </a:r>
            <a:r>
              <a:rPr lang="en-US" sz="3200" dirty="0"/>
              <a:t> </a:t>
            </a:r>
            <a:r>
              <a:rPr lang="en-US" sz="3200" dirty="0" err="1"/>
              <a:t>lolos</a:t>
            </a:r>
            <a:r>
              <a:rPr lang="en-US" sz="3200" dirty="0"/>
              <a:t> </a:t>
            </a:r>
            <a:r>
              <a:rPr lang="en-US" sz="3200" dirty="0" err="1"/>
              <a:t>ayakan</a:t>
            </a:r>
            <a:r>
              <a:rPr lang="en-US" sz="3200" dirty="0"/>
              <a:t> No.8 (2,36 mm)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lolos</a:t>
            </a:r>
            <a:r>
              <a:rPr lang="en-US" sz="3200" dirty="0"/>
              <a:t> </a:t>
            </a:r>
            <a:r>
              <a:rPr lang="en-US" sz="3200" dirty="0" err="1"/>
              <a:t>ayakan</a:t>
            </a:r>
            <a:r>
              <a:rPr lang="en-US" sz="3200" dirty="0"/>
              <a:t> No.30 (0,600 mm)</a:t>
            </a:r>
            <a:br>
              <a:rPr lang="en-US" sz="3200" dirty="0"/>
            </a:b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agregat</a:t>
            </a:r>
            <a:r>
              <a:rPr lang="en-US" sz="3200" dirty="0"/>
              <a:t> </a:t>
            </a:r>
            <a:r>
              <a:rPr lang="en-US" sz="3200" dirty="0" err="1"/>
              <a:t>halus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yang </a:t>
            </a:r>
            <a:r>
              <a:rPr lang="en-US" sz="3200" dirty="0" err="1"/>
              <a:t>dominan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campuran</a:t>
            </a:r>
            <a:r>
              <a:rPr lang="en-US" sz="3200" dirty="0"/>
              <a:t> HRS-WC, </a:t>
            </a: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berpengaruh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komposisi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pembentuk</a:t>
            </a:r>
            <a:r>
              <a:rPr lang="en-US" sz="3200" dirty="0"/>
              <a:t> </a:t>
            </a:r>
            <a:r>
              <a:rPr lang="en-US" sz="3200" dirty="0" err="1"/>
              <a:t>campuran</a:t>
            </a:r>
            <a:endParaRPr lang="en-US" sz="3200" dirty="0"/>
          </a:p>
          <a:p>
            <a:pPr algn="just"/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menghitung</a:t>
            </a:r>
            <a:r>
              <a:rPr lang="en-US" sz="3200" dirty="0"/>
              <a:t> </a:t>
            </a:r>
            <a:r>
              <a:rPr lang="en-US" sz="3200" dirty="0" err="1"/>
              <a:t>proporsi</a:t>
            </a:r>
            <a:r>
              <a:rPr lang="en-US" sz="3200" dirty="0"/>
              <a:t> </a:t>
            </a:r>
            <a:r>
              <a:rPr lang="en-US" sz="3200" dirty="0" err="1"/>
              <a:t>agregat</a:t>
            </a:r>
            <a:r>
              <a:rPr lang="en-US" sz="3200" dirty="0"/>
              <a:t> </a:t>
            </a:r>
            <a:r>
              <a:rPr lang="en-US" sz="3200" dirty="0" err="1"/>
              <a:t>halus</a:t>
            </a:r>
            <a:r>
              <a:rPr lang="en-US" sz="3200" dirty="0"/>
              <a:t>,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memperhatikan</a:t>
            </a:r>
            <a:r>
              <a:rPr lang="en-US" sz="3200" dirty="0"/>
              <a:t> </a:t>
            </a:r>
            <a:r>
              <a:rPr lang="en-US" sz="3200" dirty="0" err="1"/>
              <a:t>ketersediaan</a:t>
            </a:r>
            <a:r>
              <a:rPr lang="en-US" sz="3200" dirty="0"/>
              <a:t> </a:t>
            </a:r>
            <a:r>
              <a:rPr lang="en-US" sz="3200" dirty="0" err="1"/>
              <a:t>agregat</a:t>
            </a:r>
            <a:r>
              <a:rPr lang="en-US" sz="3200" dirty="0"/>
              <a:t>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agregat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sulit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A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M Theme" id="{3E6934D0-559C-4070-814A-D98D3C016F97}" vid="{DA5412EB-81CD-457D-BDF9-5C99A71E7C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IAM Theme</Template>
  <TotalTime>287</TotalTime>
  <Words>1075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IAM Theme</vt:lpstr>
      <vt:lpstr>Campuran Aspal</vt:lpstr>
      <vt:lpstr>PowerPoint Presentation</vt:lpstr>
      <vt:lpstr>Jenis campuran beraspal</vt:lpstr>
      <vt:lpstr>1. Latasir  (lapis tipis aspal pasir/Sand Sheet)</vt:lpstr>
      <vt:lpstr>Latasir (lapis tipis aspal pasir/Sand Sheet)</vt:lpstr>
      <vt:lpstr>2. Lapis Tipis Aspal Beton (LATASTON) atau Hot Rolled Sheet (HRS)</vt:lpstr>
      <vt:lpstr>Lapis Tipis Aspal Beton (LATASTON) atau Hot Rolled Sheet (HRS)</vt:lpstr>
      <vt:lpstr>PowerPoint Presentation</vt:lpstr>
      <vt:lpstr>PowerPoint Presentation</vt:lpstr>
      <vt:lpstr>3. Lapis Aspal Beton (LASTON) atau Asphalt Concrete (AC)</vt:lpstr>
      <vt:lpstr>Lapis Aspal Beton (LASTON) atau Asphalt Concrete (AC)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Merencanakan Campuran</dc:title>
  <dc:creator>Windows User</dc:creator>
  <cp:lastModifiedBy>Irham Aswery</cp:lastModifiedBy>
  <cp:revision>25</cp:revision>
  <dcterms:created xsi:type="dcterms:W3CDTF">2018-09-27T06:58:22Z</dcterms:created>
  <dcterms:modified xsi:type="dcterms:W3CDTF">2020-11-13T01:08:48Z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