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81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551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9102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3653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8204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2755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730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9185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6407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1" cy="14700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1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2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399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D80F4-B1AD-42EB-8DCA-0A6AE2523958}"/>
              </a:ext>
            </a:extLst>
          </p:cNvPr>
          <p:cNvCxnSpPr>
            <a:cxnSpLocks/>
          </p:cNvCxnSpPr>
          <p:nvPr/>
        </p:nvCxnSpPr>
        <p:spPr>
          <a:xfrm>
            <a:off x="591245" y="1775174"/>
            <a:ext cx="109911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5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33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1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168">
                <a:solidFill>
                  <a:schemeClr val="tx1">
                    <a:tint val="75000"/>
                  </a:schemeClr>
                </a:solidFill>
              </a:defRPr>
            </a:lvl1pPr>
            <a:lvl2pPr marL="490495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2pPr>
            <a:lvl3pPr marL="980990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3pPr>
            <a:lvl4pPr marL="147148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4pPr>
            <a:lvl5pPr marL="196197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5pPr>
            <a:lvl6pPr marL="245247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6pPr>
            <a:lvl7pPr marL="294296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7pPr>
            <a:lvl8pPr marL="3433462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8pPr>
            <a:lvl9pPr marL="39239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8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4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4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2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6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0"/>
            <a:ext cx="6815667" cy="5853114"/>
          </a:xfrm>
          <a:prstGeom prst="rect">
            <a:avLst/>
          </a:prstGeom>
        </p:spPr>
        <p:txBody>
          <a:bodyPr/>
          <a:lstStyle>
            <a:lvl1pPr>
              <a:defRPr sz="3444"/>
            </a:lvl1pPr>
            <a:lvl2pPr>
              <a:defRPr sz="3061"/>
            </a:lvl2pPr>
            <a:lvl3pPr>
              <a:defRPr sz="2551"/>
            </a:lvl3pPr>
            <a:lvl4pPr>
              <a:defRPr sz="2168"/>
            </a:lvl4pPr>
            <a:lvl5pPr>
              <a:defRPr sz="2168"/>
            </a:lvl5pPr>
            <a:lvl6pPr>
              <a:defRPr sz="2168"/>
            </a:lvl6pPr>
            <a:lvl7pPr>
              <a:defRPr sz="2168"/>
            </a:lvl7pPr>
            <a:lvl8pPr>
              <a:defRPr sz="2168"/>
            </a:lvl8pPr>
            <a:lvl9pPr>
              <a:defRPr sz="21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6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44"/>
            </a:lvl1pPr>
            <a:lvl2pPr marL="490495" indent="0">
              <a:buNone/>
              <a:defRPr sz="3061"/>
            </a:lvl2pPr>
            <a:lvl3pPr marL="980990" indent="0">
              <a:buNone/>
              <a:defRPr sz="2551"/>
            </a:lvl3pPr>
            <a:lvl4pPr marL="1471484" indent="0">
              <a:buNone/>
              <a:defRPr sz="2168"/>
            </a:lvl4pPr>
            <a:lvl5pPr marL="1961979" indent="0">
              <a:buNone/>
              <a:defRPr sz="2168"/>
            </a:lvl5pPr>
            <a:lvl6pPr marL="2452474" indent="0">
              <a:buNone/>
              <a:defRPr sz="2168"/>
            </a:lvl6pPr>
            <a:lvl7pPr marL="2942969" indent="0">
              <a:buNone/>
              <a:defRPr sz="2168"/>
            </a:lvl7pPr>
            <a:lvl8pPr marL="3433462" indent="0">
              <a:buNone/>
              <a:defRPr sz="2168"/>
            </a:lvl8pPr>
            <a:lvl9pPr marL="3923957" indent="0">
              <a:buNone/>
              <a:defRPr sz="216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1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ST-BLUE">
            <a:extLst>
              <a:ext uri="{FF2B5EF4-FFF2-40B4-BE49-F238E27FC236}">
                <a16:creationId xmlns:a16="http://schemas.microsoft.com/office/drawing/2014/main" id="{188B3ACF-F460-401B-99AF-C748368E472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247522"/>
            <a:ext cx="12187211" cy="619589"/>
          </a:xfrm>
          <a:prstGeom prst="rect">
            <a:avLst/>
          </a:prstGeom>
          <a:noFill/>
        </p:spPr>
      </p:pic>
      <p:pic>
        <p:nvPicPr>
          <p:cNvPr id="12" name="Picture 11" descr="LIST-TOP-BLUE">
            <a:extLst>
              <a:ext uri="{FF2B5EF4-FFF2-40B4-BE49-F238E27FC236}">
                <a16:creationId xmlns:a16="http://schemas.microsoft.com/office/drawing/2014/main" id="{760FCC92-9E32-426D-A39D-9C44E90702A7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0"/>
            <a:ext cx="12187211" cy="24297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1776762"/>
            <a:ext cx="10972800" cy="1434571"/>
          </a:xfrm>
          <a:prstGeom prst="rect">
            <a:avLst/>
          </a:prstGeom>
        </p:spPr>
        <p:txBody>
          <a:bodyPr vert="horz" lIns="76910" tIns="38455" rIns="76910" bIns="3845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722595"/>
            <a:ext cx="10972800" cy="2038975"/>
          </a:xfrm>
          <a:prstGeom prst="rect">
            <a:avLst/>
          </a:prstGeom>
        </p:spPr>
        <p:txBody>
          <a:bodyPr vert="horz" lIns="76910" tIns="38455" rIns="76910" bIns="38455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441902"/>
            <a:ext cx="2844801" cy="279573"/>
          </a:xfrm>
          <a:prstGeom prst="rect">
            <a:avLst/>
          </a:prstGeom>
        </p:spPr>
        <p:txBody>
          <a:bodyPr vert="horz" lIns="76910" tIns="38455" rIns="76910" bIns="38455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4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80990" rtl="0" eaLnBrk="1" latinLnBrk="0" hangingPunct="1">
        <a:spcBef>
          <a:spcPct val="0"/>
        </a:spcBef>
        <a:buNone/>
        <a:defRPr sz="4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80990" rtl="0" eaLnBrk="1" latinLnBrk="0" hangingPunct="1">
        <a:spcBef>
          <a:spcPct val="20000"/>
        </a:spcBef>
        <a:buFont typeface="Arial" pitchFamily="34" charset="0"/>
        <a:buNone/>
        <a:defRPr sz="3444" kern="1200">
          <a:solidFill>
            <a:schemeClr val="tx1"/>
          </a:solidFill>
          <a:latin typeface="+mn-lt"/>
          <a:ea typeface="+mn-ea"/>
          <a:cs typeface="+mn-cs"/>
        </a:defRPr>
      </a:lvl1pPr>
      <a:lvl2pPr marL="797054" indent="-306559" algn="l" defTabSz="980990" rtl="0" eaLnBrk="1" latinLnBrk="0" hangingPunct="1">
        <a:spcBef>
          <a:spcPct val="20000"/>
        </a:spcBef>
        <a:buFont typeface="Arial" pitchFamily="34" charset="0"/>
        <a:buChar char="–"/>
        <a:defRPr sz="3061" kern="1200">
          <a:solidFill>
            <a:schemeClr val="tx1"/>
          </a:solidFill>
          <a:latin typeface="+mn-lt"/>
          <a:ea typeface="+mn-ea"/>
          <a:cs typeface="+mn-cs"/>
        </a:defRPr>
      </a:lvl2pPr>
      <a:lvl3pPr marL="122623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716731" indent="-245247" algn="l" defTabSz="980990" rtl="0" eaLnBrk="1" latinLnBrk="0" hangingPunct="1">
        <a:spcBef>
          <a:spcPct val="20000"/>
        </a:spcBef>
        <a:buFont typeface="Arial" pitchFamily="34" charset="0"/>
        <a:buChar char="–"/>
        <a:defRPr sz="2168" kern="1200">
          <a:solidFill>
            <a:schemeClr val="tx1"/>
          </a:solidFill>
          <a:latin typeface="+mn-lt"/>
          <a:ea typeface="+mn-ea"/>
          <a:cs typeface="+mn-cs"/>
        </a:defRPr>
      </a:lvl4pPr>
      <a:lvl5pPr marL="2207226" indent="-245247" algn="l" defTabSz="980990" rtl="0" eaLnBrk="1" latinLnBrk="0" hangingPunct="1">
        <a:spcBef>
          <a:spcPct val="20000"/>
        </a:spcBef>
        <a:buFont typeface="Arial" pitchFamily="34" charset="0"/>
        <a:buChar char="»"/>
        <a:defRPr sz="2168" kern="1200">
          <a:solidFill>
            <a:schemeClr val="tx1"/>
          </a:solidFill>
          <a:latin typeface="+mn-lt"/>
          <a:ea typeface="+mn-ea"/>
          <a:cs typeface="+mn-cs"/>
        </a:defRPr>
      </a:lvl5pPr>
      <a:lvl6pPr marL="2697721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6pPr>
      <a:lvl7pPr marL="318821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7pPr>
      <a:lvl8pPr marL="3678710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8pPr>
      <a:lvl9pPr marL="4169205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90495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8099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7148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6197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5247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4296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33462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923957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2468881"/>
            <a:ext cx="9966960" cy="960119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5400" b="1" dirty="0"/>
              <a:t>LAPISAN PERKERASAN JALAN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7248" y="3429000"/>
            <a:ext cx="7891272" cy="1502229"/>
          </a:xfrm>
        </p:spPr>
        <p:txBody>
          <a:bodyPr/>
          <a:lstStyle/>
          <a:p>
            <a:pPr algn="r"/>
            <a:r>
              <a:rPr lang="en-US" dirty="0"/>
              <a:t>PERANCANGAN JALAN RAYA</a:t>
            </a:r>
          </a:p>
          <a:p>
            <a:pPr algn="r"/>
            <a:r>
              <a:rPr lang="en-US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382255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296537"/>
          </a:xfrm>
        </p:spPr>
        <p:txBody>
          <a:bodyPr/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91821"/>
            <a:ext cx="10058400" cy="508037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bermigrasi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mengimpregnasi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gamping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.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di </a:t>
            </a:r>
            <a:r>
              <a:rPr lang="en-US" dirty="0" err="1"/>
              <a:t>gunung-gunung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diperoleh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Trinidad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danau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br>
              <a:rPr lang="en-US" dirty="0"/>
            </a:br>
            <a:r>
              <a:rPr lang="en-US" dirty="0"/>
              <a:t>Indonesia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, yang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Asbuton</a:t>
            </a:r>
            <a:r>
              <a:rPr lang="en-US" dirty="0"/>
              <a:t> (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Buton</a:t>
            </a:r>
            <a:r>
              <a:rPr lang="en-US" dirty="0"/>
              <a:t>).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material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1920,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. </a:t>
            </a:r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. </a:t>
            </a:r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material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bitumen yang </a:t>
            </a:r>
            <a:r>
              <a:rPr lang="en-US" dirty="0" err="1"/>
              <a:t>dikandungnya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kekerasannya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 err="1"/>
              <a:t>Batuan</a:t>
            </a:r>
            <a:r>
              <a:rPr lang="en-US" dirty="0"/>
              <a:t> = </a:t>
            </a:r>
            <a:r>
              <a:rPr lang="en-US" dirty="0" err="1"/>
              <a:t>Asbuton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Plastis</a:t>
            </a:r>
            <a:r>
              <a:rPr lang="en-US" dirty="0"/>
              <a:t> = Trinidad. </a:t>
            </a:r>
          </a:p>
          <a:p>
            <a:pPr marL="0" indent="0">
              <a:buNone/>
            </a:pPr>
            <a:r>
              <a:rPr lang="en-US" dirty="0" err="1"/>
              <a:t>Cair</a:t>
            </a:r>
            <a:r>
              <a:rPr lang="en-US" dirty="0"/>
              <a:t> = Bermuda. </a:t>
            </a:r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kemurniannya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 err="1"/>
              <a:t>Murni</a:t>
            </a:r>
            <a:r>
              <a:rPr lang="en-US" dirty="0"/>
              <a:t> = Bermuda. </a:t>
            </a:r>
          </a:p>
          <a:p>
            <a:pPr marL="0" indent="0">
              <a:buNone/>
            </a:pPr>
            <a:r>
              <a:rPr lang="en-US" dirty="0" err="1"/>
              <a:t>Tercampur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mineral lain = Trinidad.</a:t>
            </a:r>
          </a:p>
        </p:txBody>
      </p:sp>
    </p:spTree>
    <p:extLst>
      <p:ext uri="{BB962C8B-B14F-4D97-AF65-F5344CB8AC3E}">
        <p14:creationId xmlns:p14="http://schemas.microsoft.com/office/powerpoint/2010/main" val="57941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Buatan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proses </a:t>
            </a:r>
            <a:r>
              <a:rPr lang="en-US" b="1" dirty="0" err="1"/>
              <a:t>pengolahan</a:t>
            </a:r>
            <a:r>
              <a:rPr lang="en-US" b="1" dirty="0"/>
              <a:t> </a:t>
            </a:r>
            <a:r>
              <a:rPr lang="en-US" b="1" dirty="0" err="1"/>
              <a:t>minyak</a:t>
            </a:r>
            <a:r>
              <a:rPr lang="en-US" b="1" dirty="0"/>
              <a:t> </a:t>
            </a:r>
            <a:r>
              <a:rPr lang="en-US" b="1" dirty="0" err="1"/>
              <a:t>bumi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-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: </a:t>
            </a:r>
          </a:p>
          <a:p>
            <a:pPr marL="0" indent="0" fontAlgn="base">
              <a:buNone/>
            </a:pP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Keras</a:t>
            </a:r>
            <a:r>
              <a:rPr lang="en-US" b="1" dirty="0"/>
              <a:t>; </a:t>
            </a:r>
          </a:p>
          <a:p>
            <a:pPr marL="0" indent="0" fontAlgn="base">
              <a:buNone/>
            </a:pP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Cair</a:t>
            </a:r>
            <a:r>
              <a:rPr lang="en-US" b="1" dirty="0"/>
              <a:t>;   </a:t>
            </a:r>
          </a:p>
          <a:p>
            <a:pPr marL="0" indent="0" algn="just">
              <a:buNone/>
            </a:pPr>
            <a:r>
              <a:rPr lang="en-US" b="1" dirty="0" err="1"/>
              <a:t>Aspal</a:t>
            </a:r>
            <a:r>
              <a:rPr lang="en-US" b="1" dirty="0"/>
              <a:t> </a:t>
            </a:r>
            <a:r>
              <a:rPr lang="en-US" b="1" dirty="0" err="1"/>
              <a:t>Emulsi</a:t>
            </a:r>
            <a:r>
              <a:rPr lang="en-US" b="1" dirty="0"/>
              <a:t>; </a:t>
            </a:r>
          </a:p>
          <a:p>
            <a:pPr marL="0" indent="0" algn="just">
              <a:buNone/>
            </a:pPr>
            <a:r>
              <a:rPr lang="en-US" b="1" dirty="0" err="1"/>
              <a:t>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613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Proses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Aspal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29" y="2054557"/>
            <a:ext cx="6199542" cy="4158631"/>
          </a:xfrm>
        </p:spPr>
      </p:pic>
    </p:spTree>
    <p:extLst>
      <p:ext uri="{BB962C8B-B14F-4D97-AF65-F5344CB8AC3E}">
        <p14:creationId xmlns:p14="http://schemas.microsoft.com/office/powerpoint/2010/main" val="1276069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Sifat</a:t>
            </a:r>
            <a:r>
              <a:rPr lang="en-US" sz="3200" dirty="0"/>
              <a:t> – </a:t>
            </a:r>
            <a:r>
              <a:rPr lang="en-US" sz="3200" dirty="0" err="1"/>
              <a:t>sifat</a:t>
            </a:r>
            <a:r>
              <a:rPr lang="en-US" sz="3200" dirty="0"/>
              <a:t> </a:t>
            </a:r>
            <a:r>
              <a:rPr lang="en-US" sz="3200" dirty="0" err="1"/>
              <a:t>teknis</a:t>
            </a:r>
            <a:r>
              <a:rPr lang="en-US" sz="3200" dirty="0"/>
              <a:t> </a:t>
            </a:r>
            <a:r>
              <a:rPr lang="en-US" sz="3200" dirty="0" err="1"/>
              <a:t>aspal</a:t>
            </a:r>
            <a:r>
              <a:rPr lang="en-US" sz="3200" dirty="0"/>
              <a:t> yang </a:t>
            </a:r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konstruksi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765" y="2093976"/>
            <a:ext cx="7792470" cy="3973849"/>
          </a:xfrm>
        </p:spPr>
      </p:pic>
    </p:spTree>
    <p:extLst>
      <p:ext uri="{BB962C8B-B14F-4D97-AF65-F5344CB8AC3E}">
        <p14:creationId xmlns:p14="http://schemas.microsoft.com/office/powerpoint/2010/main" val="13832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52055"/>
            <a:ext cx="10058400" cy="53201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Sifat</a:t>
            </a:r>
            <a:r>
              <a:rPr lang="en-US" dirty="0"/>
              <a:t> -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(</a:t>
            </a:r>
            <a:r>
              <a:rPr lang="en-US" dirty="0" err="1"/>
              <a:t>mutu</a:t>
            </a:r>
            <a:r>
              <a:rPr lang="en-US" dirty="0"/>
              <a:t>)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lembek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PI (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).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terlampau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lembek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rating)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(rigid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retak</a:t>
            </a:r>
            <a:r>
              <a:rPr lang="en-US" dirty="0"/>
              <a:t>). </a:t>
            </a:r>
          </a:p>
        </p:txBody>
      </p:sp>
      <p:pic>
        <p:nvPicPr>
          <p:cNvPr id="1026" name="Picture 2" descr="https://solihinmanyun.files.wordpress.com/2014/08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873" y="3429000"/>
            <a:ext cx="1751600" cy="63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443" y="3429000"/>
            <a:ext cx="3541213" cy="63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928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destilasi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kekerasannya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r>
              <a:rPr lang="en-US" dirty="0"/>
              <a:t>Pen 40 40 - 59 </a:t>
            </a:r>
          </a:p>
          <a:p>
            <a:r>
              <a:rPr lang="en-US" dirty="0"/>
              <a:t>Pen 60 60 - 79 </a:t>
            </a:r>
          </a:p>
          <a:p>
            <a:r>
              <a:rPr lang="en-US" dirty="0"/>
              <a:t>Pen 80 80 - 99 </a:t>
            </a:r>
          </a:p>
          <a:p>
            <a:r>
              <a:rPr lang="en-US" dirty="0"/>
              <a:t>Pen 120 120 - 150 </a:t>
            </a:r>
          </a:p>
          <a:p>
            <a:r>
              <a:rPr lang="en-US" dirty="0"/>
              <a:t>Pen 200 200 - 300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aspalnya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19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19317"/>
            <a:ext cx="10058400" cy="965345"/>
          </a:xfrm>
        </p:spPr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19643"/>
              </p:ext>
            </p:extLst>
          </p:nvPr>
        </p:nvGraphicFramePr>
        <p:xfrm>
          <a:off x="1855305" y="1890381"/>
          <a:ext cx="8335618" cy="4262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6174">
                  <a:extLst>
                    <a:ext uri="{9D8B030D-6E8A-4147-A177-3AD203B41FA5}">
                      <a16:colId xmlns:a16="http://schemas.microsoft.com/office/drawing/2014/main" val="639246615"/>
                    </a:ext>
                  </a:extLst>
                </a:gridCol>
                <a:gridCol w="1395997">
                  <a:extLst>
                    <a:ext uri="{9D8B030D-6E8A-4147-A177-3AD203B41FA5}">
                      <a16:colId xmlns:a16="http://schemas.microsoft.com/office/drawing/2014/main" val="867545626"/>
                    </a:ext>
                  </a:extLst>
                </a:gridCol>
                <a:gridCol w="1017363">
                  <a:extLst>
                    <a:ext uri="{9D8B030D-6E8A-4147-A177-3AD203B41FA5}">
                      <a16:colId xmlns:a16="http://schemas.microsoft.com/office/drawing/2014/main" val="1300006561"/>
                    </a:ext>
                  </a:extLst>
                </a:gridCol>
                <a:gridCol w="1465201">
                  <a:extLst>
                    <a:ext uri="{9D8B030D-6E8A-4147-A177-3AD203B41FA5}">
                      <a16:colId xmlns:a16="http://schemas.microsoft.com/office/drawing/2014/main" val="3795563603"/>
                    </a:ext>
                  </a:extLst>
                </a:gridCol>
                <a:gridCol w="1630883">
                  <a:extLst>
                    <a:ext uri="{9D8B030D-6E8A-4147-A177-3AD203B41FA5}">
                      <a16:colId xmlns:a16="http://schemas.microsoft.com/office/drawing/2014/main" val="2171039991"/>
                    </a:ext>
                  </a:extLst>
                </a:gridCol>
              </a:tblGrid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IKLIM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1846608923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PERKERASAN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Panas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Panas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Sedang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Dingin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1008291520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(</a:t>
                      </a:r>
                      <a:r>
                        <a:rPr lang="en-US" sz="1200" b="1" u="none" strike="noStrike" dirty="0" err="1">
                          <a:effectLst/>
                        </a:rPr>
                        <a:t>Kering</a:t>
                      </a:r>
                      <a:r>
                        <a:rPr lang="en-US" sz="1200" b="1" u="none" strike="noStrike" dirty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(</a:t>
                      </a:r>
                      <a:r>
                        <a:rPr lang="en-US" sz="1200" b="1" u="none" strike="noStrike" dirty="0" err="1">
                          <a:effectLst/>
                        </a:rPr>
                        <a:t>Lembab</a:t>
                      </a:r>
                      <a:r>
                        <a:rPr lang="en-US" sz="1200" b="1" u="none" strike="noStrike" dirty="0">
                          <a:effectLst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989891518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Lapangan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terbang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67692985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Runway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120 - 150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533354691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Taxiway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60 - 70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532166147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60 - 70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60 - 70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60 - 100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85 - 100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1168130892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Jalan</a:t>
                      </a:r>
                      <a:r>
                        <a:rPr lang="en-US" sz="1200" b="1" u="none" strike="noStrike" dirty="0">
                          <a:effectLst/>
                        </a:rPr>
                        <a:t> Raya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240456064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LL berat dan sangat berat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333167330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LL ringan dan sangat ringan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120 - 150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227165859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Jalan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Kodya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712603435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LL berat dan sangat berat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575999300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LL ringan dan sangat ringan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574612643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Jalan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Kompleks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4061899740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Industri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814736433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Service Station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2476651025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Perumahan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785418982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Tempat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Parkir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3883536939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Industri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85 - 100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1422495177"/>
                  </a:ext>
                </a:extLst>
              </a:tr>
              <a:tr h="1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Komersial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60 - 70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85 - 100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85 - 100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3" marR="7773" marT="7773" marB="0" anchor="b"/>
                </a:tc>
                <a:extLst>
                  <a:ext uri="{0D108BD9-81ED-4DB2-BD59-A6C34878D82A}">
                    <a16:rowId xmlns:a16="http://schemas.microsoft.com/office/drawing/2014/main" val="238707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1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bercuaca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volume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bercuaca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</a:p>
          <a:p>
            <a:r>
              <a:rPr lang="en-US" dirty="0"/>
              <a:t>Di Indonesia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60/70 </a:t>
            </a:r>
            <a:r>
              <a:rPr lang="en-US" dirty="0" err="1"/>
              <a:t>dan</a:t>
            </a:r>
            <a:r>
              <a:rPr lang="en-US" dirty="0"/>
              <a:t> 80/100.</a:t>
            </a:r>
          </a:p>
        </p:txBody>
      </p:sp>
    </p:spTree>
    <p:extLst>
      <p:ext uri="{BB962C8B-B14F-4D97-AF65-F5344CB8AC3E}">
        <p14:creationId xmlns:p14="http://schemas.microsoft.com/office/powerpoint/2010/main" val="409206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364"/>
            <a:ext cx="10058400" cy="859809"/>
          </a:xfrm>
        </p:spPr>
        <p:txBody>
          <a:bodyPr/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cair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61323"/>
            <a:ext cx="10058400" cy="413467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pencair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penyulingan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Aspal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Menguap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Rapid Curing (RC), Medium Curing (MC), Slow Curing (SC)</a:t>
            </a:r>
            <a:endParaRPr lang="en-US" dirty="0"/>
          </a:p>
          <a:p>
            <a:pPr marL="731520" lvl="1" indent="-457200" algn="just">
              <a:buFont typeface="+mj-lt"/>
              <a:buAutoNum type="arabicPeriod"/>
            </a:pPr>
            <a:r>
              <a:rPr lang="en-US" dirty="0" err="1"/>
              <a:t>Kekentalan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</a:p>
          <a:p>
            <a:pPr marL="822960" lvl="3" indent="0" algn="just">
              <a:buNone/>
            </a:pPr>
            <a:r>
              <a:rPr lang="en-US" dirty="0"/>
              <a:t>RC 70 (RC1) : 70 - 140 </a:t>
            </a:r>
            <a:r>
              <a:rPr lang="en-US" dirty="0" err="1"/>
              <a:t>cst</a:t>
            </a:r>
            <a:r>
              <a:rPr lang="en-US" dirty="0"/>
              <a:t> </a:t>
            </a:r>
          </a:p>
          <a:p>
            <a:pPr marL="822960" lvl="3" indent="0" algn="just">
              <a:buNone/>
            </a:pPr>
            <a:r>
              <a:rPr lang="en-US" dirty="0"/>
              <a:t>RC 250 (RC2) : 70 - 140 </a:t>
            </a:r>
            <a:r>
              <a:rPr lang="en-US" dirty="0" err="1"/>
              <a:t>cst</a:t>
            </a:r>
            <a:r>
              <a:rPr lang="en-US" dirty="0"/>
              <a:t>. </a:t>
            </a:r>
          </a:p>
          <a:p>
            <a:pPr marL="822960" lvl="3" indent="0" algn="just">
              <a:buNone/>
            </a:pPr>
            <a:r>
              <a:rPr lang="en-US" dirty="0"/>
              <a:t>RC 800 (RC3) : 70 - 140 </a:t>
            </a:r>
            <a:r>
              <a:rPr lang="en-US" dirty="0" err="1"/>
              <a:t>cst</a:t>
            </a:r>
            <a:r>
              <a:rPr lang="en-US" dirty="0"/>
              <a:t>. </a:t>
            </a:r>
          </a:p>
          <a:p>
            <a:pPr marL="822960" lvl="3" indent="0" algn="just">
              <a:buNone/>
            </a:pPr>
            <a:r>
              <a:rPr lang="en-US" dirty="0"/>
              <a:t>RC 3000 (RC4) : 70 - 140 </a:t>
            </a:r>
            <a:r>
              <a:rPr lang="en-US" dirty="0" err="1"/>
              <a:t>cst</a:t>
            </a:r>
            <a:r>
              <a:rPr lang="en-US" dirty="0"/>
              <a:t>. </a:t>
            </a:r>
          </a:p>
          <a:p>
            <a:pPr marL="822960" lvl="3" indent="0" algn="just">
              <a:buNone/>
            </a:pPr>
            <a:r>
              <a:rPr lang="en-US" dirty="0"/>
              <a:t>MC 30 : 30 - 60 </a:t>
            </a:r>
            <a:r>
              <a:rPr lang="en-US" dirty="0" err="1"/>
              <a:t>cst</a:t>
            </a:r>
            <a:r>
              <a:rPr lang="en-US" dirty="0"/>
              <a:t>. </a:t>
            </a:r>
          </a:p>
          <a:p>
            <a:pPr marL="822960" lvl="3" indent="0" algn="just">
              <a:buNone/>
            </a:pPr>
            <a:r>
              <a:rPr lang="en-US" dirty="0"/>
              <a:t>MC 70 : 70 - 60cst </a:t>
            </a:r>
          </a:p>
          <a:p>
            <a:pPr marL="822960" lvl="3" indent="0" algn="just">
              <a:buNone/>
            </a:pPr>
            <a:r>
              <a:rPr lang="en-US" dirty="0"/>
              <a:t>MC 250 : 250 - 500 </a:t>
            </a:r>
            <a:r>
              <a:rPr lang="en-US" dirty="0" err="1"/>
              <a:t>cst</a:t>
            </a:r>
            <a:r>
              <a:rPr lang="en-US" dirty="0"/>
              <a:t> </a:t>
            </a:r>
          </a:p>
          <a:p>
            <a:pPr marL="822960" lvl="3" indent="0" algn="just">
              <a:buNone/>
            </a:pPr>
            <a:r>
              <a:rPr lang="en-US" dirty="0"/>
              <a:t>MC 800 : 800 - 1600 </a:t>
            </a:r>
            <a:r>
              <a:rPr lang="en-US" dirty="0" err="1"/>
              <a:t>cst</a:t>
            </a:r>
            <a:r>
              <a:rPr lang="en-US" dirty="0"/>
              <a:t> </a:t>
            </a:r>
          </a:p>
          <a:p>
            <a:pPr marL="822960" lvl="3" indent="0" algn="just">
              <a:buNone/>
            </a:pPr>
            <a:r>
              <a:rPr lang="en-US" dirty="0"/>
              <a:t>MC 3000 : 3000 - 6000 </a:t>
            </a:r>
            <a:r>
              <a:rPr lang="en-US" dirty="0" err="1"/>
              <a:t>cst</a:t>
            </a:r>
            <a:endParaRPr lang="en-US" dirty="0"/>
          </a:p>
          <a:p>
            <a:pPr marL="822960" lvl="3" indent="0" algn="just">
              <a:buNone/>
            </a:pPr>
            <a:r>
              <a:rPr lang="en-US" dirty="0"/>
              <a:t>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-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viscositas</a:t>
            </a:r>
            <a:r>
              <a:rPr lang="en-US" dirty="0"/>
              <a:t>), (</a:t>
            </a:r>
            <a:r>
              <a:rPr lang="en-US" dirty="0" err="1"/>
              <a:t>cst</a:t>
            </a:r>
            <a:r>
              <a:rPr lang="en-US" dirty="0"/>
              <a:t> = centistokes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viscositas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233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364"/>
            <a:ext cx="10058400" cy="859809"/>
          </a:xfrm>
        </p:spPr>
        <p:txBody>
          <a:bodyPr/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cair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95061"/>
            <a:ext cx="10058400" cy="4134678"/>
          </a:xfrm>
        </p:spPr>
        <p:txBody>
          <a:bodyPr>
            <a:normAutofit/>
          </a:bodyPr>
          <a:lstStyle/>
          <a:p>
            <a:pPr marL="731520" lvl="1" indent="-457200" algn="just">
              <a:buFont typeface="+mj-lt"/>
              <a:buAutoNum type="arabicPeriod" startAt="3"/>
            </a:pP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pencairnya</a:t>
            </a:r>
            <a:r>
              <a:rPr lang="en-US" sz="2000" dirty="0"/>
              <a:t> dan 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pelarutnya</a:t>
            </a:r>
            <a:r>
              <a:rPr lang="en-US" sz="2000" dirty="0"/>
              <a:t>, </a:t>
            </a:r>
            <a:r>
              <a:rPr lang="en-US" sz="2000" dirty="0" err="1"/>
              <a:t>aspal</a:t>
            </a:r>
            <a:r>
              <a:rPr lang="en-US" sz="2000" dirty="0"/>
              <a:t> </a:t>
            </a:r>
            <a:r>
              <a:rPr lang="en-US" sz="2000" dirty="0" err="1"/>
              <a:t>cair</a:t>
            </a:r>
            <a:r>
              <a:rPr lang="en-US" sz="2000" dirty="0"/>
              <a:t> </a:t>
            </a:r>
            <a:r>
              <a:rPr lang="en-US" sz="2000" dirty="0" err="1"/>
              <a:t>dibedakan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: </a:t>
            </a:r>
          </a:p>
          <a:p>
            <a:pPr marL="822960" lvl="3" indent="0" algn="just">
              <a:buNone/>
            </a:pPr>
            <a:r>
              <a:rPr lang="en-US" sz="1600" dirty="0"/>
              <a:t>RC (Rapid Curing Cut Back)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 err="1"/>
              <a:t>aspal</a:t>
            </a:r>
            <a:r>
              <a:rPr lang="en-US" sz="1600" b="1" dirty="0"/>
              <a:t> </a:t>
            </a:r>
            <a:r>
              <a:rPr lang="en-US" sz="1600" b="1" dirty="0" err="1"/>
              <a:t>keras</a:t>
            </a:r>
            <a:r>
              <a:rPr lang="en-US" sz="1600" b="1" dirty="0"/>
              <a:t> yang </a:t>
            </a:r>
            <a:r>
              <a:rPr lang="en-US" sz="1600" b="1" dirty="0" err="1"/>
              <a:t>dilarutkan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bensin</a:t>
            </a:r>
            <a:r>
              <a:rPr lang="en-US" sz="1600" b="1" dirty="0"/>
              <a:t> (premium</a:t>
            </a:r>
            <a:r>
              <a:rPr lang="en-US" sz="1600" dirty="0"/>
              <a:t>), RC </a:t>
            </a:r>
            <a:r>
              <a:rPr lang="en-US" sz="1600" dirty="0" err="1"/>
              <a:t>merupakan</a:t>
            </a:r>
            <a:r>
              <a:rPr lang="en-US" sz="1600" dirty="0"/>
              <a:t> cut back asphalt yang paling </a:t>
            </a:r>
            <a:r>
              <a:rPr lang="en-US" sz="1600" dirty="0" err="1"/>
              <a:t>cepat</a:t>
            </a:r>
            <a:r>
              <a:rPr lang="en-US" sz="1600" dirty="0"/>
              <a:t> </a:t>
            </a:r>
            <a:r>
              <a:rPr lang="en-US" sz="1600" dirty="0" err="1"/>
              <a:t>menguap</a:t>
            </a:r>
            <a:r>
              <a:rPr lang="en-US" sz="1600" dirty="0"/>
              <a:t> RC cut back asphalt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: Tack Coat (lapis </a:t>
            </a:r>
            <a:r>
              <a:rPr lang="en-US" sz="1600" dirty="0" err="1"/>
              <a:t>perekat</a:t>
            </a:r>
            <a:r>
              <a:rPr lang="en-US" sz="1600" dirty="0"/>
              <a:t>) Prime Coat (Lapis </a:t>
            </a:r>
            <a:r>
              <a:rPr lang="en-US" sz="1600" dirty="0" err="1"/>
              <a:t>resap</a:t>
            </a:r>
            <a:r>
              <a:rPr lang="en-US" sz="1600" dirty="0"/>
              <a:t> </a:t>
            </a:r>
            <a:r>
              <a:rPr lang="en-US" sz="1600" dirty="0" err="1"/>
              <a:t>pengikat</a:t>
            </a:r>
            <a:r>
              <a:rPr lang="en-US" sz="1600" dirty="0"/>
              <a:t>) </a:t>
            </a:r>
          </a:p>
          <a:p>
            <a:pPr marL="822960" lvl="3" indent="0" algn="just">
              <a:buNone/>
            </a:pPr>
            <a:r>
              <a:rPr lang="en-US" sz="1600" dirty="0"/>
              <a:t>MC (Medium Curing Cut Back)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 err="1"/>
              <a:t>aspal</a:t>
            </a:r>
            <a:r>
              <a:rPr lang="en-US" sz="1600" b="1" dirty="0"/>
              <a:t> </a:t>
            </a:r>
            <a:r>
              <a:rPr lang="en-US" sz="1600" b="1" dirty="0" err="1"/>
              <a:t>keras</a:t>
            </a:r>
            <a:r>
              <a:rPr lang="en-US" sz="1600" b="1" dirty="0"/>
              <a:t> yang </a:t>
            </a:r>
            <a:r>
              <a:rPr lang="en-US" sz="1600" b="1" dirty="0" err="1"/>
              <a:t>dilarutkan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minyak</a:t>
            </a:r>
            <a:r>
              <a:rPr lang="en-US" sz="1600" b="1" dirty="0"/>
              <a:t> </a:t>
            </a:r>
            <a:r>
              <a:rPr lang="en-US" sz="1600" b="1" dirty="0" err="1"/>
              <a:t>tanah</a:t>
            </a:r>
            <a:r>
              <a:rPr lang="en-US" sz="1600" b="1" dirty="0"/>
              <a:t> (</a:t>
            </a:r>
            <a:r>
              <a:rPr lang="en-US" sz="1600" b="1" dirty="0" err="1"/>
              <a:t>Kerosine</a:t>
            </a:r>
            <a:r>
              <a:rPr lang="en-US" sz="1600" b="1" dirty="0"/>
              <a:t>). </a:t>
            </a:r>
            <a:r>
              <a:rPr lang="en-US" sz="1600" dirty="0"/>
              <a:t>MC </a:t>
            </a:r>
            <a:r>
              <a:rPr lang="en-US" sz="1600" dirty="0" err="1"/>
              <a:t>merupakan</a:t>
            </a:r>
            <a:r>
              <a:rPr lang="en-US" sz="1600" dirty="0"/>
              <a:t> cutback </a:t>
            </a:r>
            <a:r>
              <a:rPr lang="en-US" sz="1600" dirty="0" err="1"/>
              <a:t>aspal</a:t>
            </a:r>
            <a:r>
              <a:rPr lang="en-US" sz="1600" dirty="0"/>
              <a:t> yang </a:t>
            </a:r>
            <a:r>
              <a:rPr lang="en-US" sz="1600" dirty="0" err="1"/>
              <a:t>kecepatan</a:t>
            </a:r>
            <a:r>
              <a:rPr lang="en-US" sz="1600" dirty="0"/>
              <a:t> </a:t>
            </a:r>
            <a:r>
              <a:rPr lang="en-US" sz="1600" dirty="0" err="1"/>
              <a:t>menguap</a:t>
            </a:r>
            <a:r>
              <a:rPr lang="en-US" sz="1600" dirty="0"/>
              <a:t> </a:t>
            </a:r>
            <a:r>
              <a:rPr lang="en-US" sz="1600" dirty="0" err="1"/>
              <a:t>nya</a:t>
            </a:r>
            <a:r>
              <a:rPr lang="en-US" sz="1600" dirty="0"/>
              <a:t> </a:t>
            </a:r>
            <a:r>
              <a:rPr lang="en-US" sz="1600" dirty="0" err="1"/>
              <a:t>sedang</a:t>
            </a:r>
            <a:r>
              <a:rPr lang="en-US" sz="1600" dirty="0"/>
              <a:t>.</a:t>
            </a:r>
          </a:p>
          <a:p>
            <a:pPr marL="822960" lvl="3" indent="0" algn="just">
              <a:buNone/>
            </a:pPr>
            <a:r>
              <a:rPr lang="en-US" sz="1600" dirty="0"/>
              <a:t>SC (Slow Curing cut back)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 err="1"/>
              <a:t>aspal</a:t>
            </a:r>
            <a:r>
              <a:rPr lang="en-US" sz="1600" b="1" dirty="0"/>
              <a:t> </a:t>
            </a:r>
            <a:r>
              <a:rPr lang="en-US" sz="1600" b="1" dirty="0" err="1"/>
              <a:t>keras</a:t>
            </a:r>
            <a:r>
              <a:rPr lang="en-US" sz="1600" b="1" dirty="0"/>
              <a:t> yang </a:t>
            </a:r>
            <a:r>
              <a:rPr lang="en-US" sz="1600" b="1" dirty="0" err="1"/>
              <a:t>dilarutkan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solar</a:t>
            </a:r>
            <a:r>
              <a:rPr lang="en-US" sz="1600" dirty="0"/>
              <a:t>, SC </a:t>
            </a:r>
            <a:r>
              <a:rPr lang="en-US" sz="1600" dirty="0" err="1"/>
              <a:t>merupakan</a:t>
            </a:r>
            <a:r>
              <a:rPr lang="en-US" sz="1600" dirty="0"/>
              <a:t> cut back asphalt yang paling lama </a:t>
            </a:r>
            <a:r>
              <a:rPr lang="en-US" sz="1600" dirty="0" err="1"/>
              <a:t>menguap</a:t>
            </a:r>
            <a:r>
              <a:rPr lang="en-US" sz="1600" dirty="0"/>
              <a:t>.</a:t>
            </a:r>
          </a:p>
          <a:p>
            <a:pPr marL="731520" lvl="1" indent="-457200" algn="just">
              <a:buFont typeface="+mj-lt"/>
              <a:buAutoNum type="arabicPeriod" startAt="3"/>
            </a:pPr>
            <a:r>
              <a:rPr lang="en-US" sz="2000" dirty="0" err="1"/>
              <a:t>Aspal</a:t>
            </a:r>
            <a:r>
              <a:rPr lang="en-US" sz="2000" dirty="0"/>
              <a:t> </a:t>
            </a:r>
            <a:r>
              <a:rPr lang="en-US" sz="2000" dirty="0" err="1"/>
              <a:t>Emulsi</a:t>
            </a:r>
            <a:endParaRPr lang="en-US" sz="2000" dirty="0"/>
          </a:p>
          <a:p>
            <a:pPr marL="822960" lvl="3" indent="0" algn="just">
              <a:buNone/>
            </a:pPr>
            <a:r>
              <a:rPr lang="en-US" sz="1600" dirty="0" err="1"/>
              <a:t>Aspal</a:t>
            </a:r>
            <a:r>
              <a:rPr lang="en-US" sz="1600" dirty="0"/>
              <a:t> </a:t>
            </a:r>
            <a:r>
              <a:rPr lang="en-US" sz="1600" dirty="0" err="1"/>
              <a:t>emulsi</a:t>
            </a:r>
            <a:r>
              <a:rPr lang="en-US" sz="1600" dirty="0"/>
              <a:t> </a:t>
            </a:r>
            <a:r>
              <a:rPr lang="en-US" sz="1600" dirty="0" err="1"/>
              <a:t>dibuat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mencampurkan</a:t>
            </a:r>
            <a:r>
              <a:rPr lang="en-US" sz="1600" dirty="0"/>
              <a:t> </a:t>
            </a:r>
            <a:r>
              <a:rPr lang="en-US" sz="1600" dirty="0" err="1"/>
              <a:t>aspal</a:t>
            </a:r>
            <a:r>
              <a:rPr lang="en-US" sz="1600" dirty="0"/>
              <a:t> </a:t>
            </a:r>
            <a:r>
              <a:rPr lang="en-US" sz="1600" dirty="0" err="1"/>
              <a:t>keras</a:t>
            </a:r>
            <a:r>
              <a:rPr lang="en-US" sz="1600" dirty="0"/>
              <a:t>, air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bahan</a:t>
            </a:r>
            <a:r>
              <a:rPr lang="en-US" sz="1600" dirty="0"/>
              <a:t> </a:t>
            </a:r>
            <a:r>
              <a:rPr lang="en-US" sz="1600" dirty="0" err="1"/>
              <a:t>pengemulsi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pencampurannya</a:t>
            </a:r>
            <a:r>
              <a:rPr lang="en-US" sz="1600" dirty="0"/>
              <a:t> </a:t>
            </a:r>
            <a:r>
              <a:rPr lang="en-US" sz="1600" dirty="0" err="1"/>
              <a:t>dimana</a:t>
            </a:r>
            <a:r>
              <a:rPr lang="en-US" sz="1600" dirty="0"/>
              <a:t> </a:t>
            </a:r>
            <a:r>
              <a:rPr lang="en-US" sz="1600" dirty="0" err="1"/>
              <a:t>aspal</a:t>
            </a:r>
            <a:r>
              <a:rPr lang="en-US" sz="1600" dirty="0"/>
              <a:t>, air </a:t>
            </a:r>
            <a:r>
              <a:rPr lang="en-US" sz="1600" dirty="0" err="1"/>
              <a:t>masing</a:t>
            </a:r>
            <a:r>
              <a:rPr lang="en-US" sz="1600" dirty="0"/>
              <a:t> – </a:t>
            </a:r>
            <a:r>
              <a:rPr lang="en-US" sz="1600" dirty="0" err="1"/>
              <a:t>masing</a:t>
            </a:r>
            <a:r>
              <a:rPr lang="en-US" sz="1600" dirty="0"/>
              <a:t> </a:t>
            </a:r>
            <a:r>
              <a:rPr lang="en-US" sz="1600" dirty="0" err="1"/>
              <a:t>dipanaskan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bahan</a:t>
            </a:r>
            <a:r>
              <a:rPr lang="en-US" sz="1600" dirty="0"/>
              <a:t> </a:t>
            </a:r>
            <a:r>
              <a:rPr lang="en-US" sz="1600" dirty="0" err="1"/>
              <a:t>pengemulsi</a:t>
            </a:r>
            <a:r>
              <a:rPr lang="en-US" sz="1600" dirty="0"/>
              <a:t> </a:t>
            </a:r>
            <a:r>
              <a:rPr lang="en-US" sz="1600" dirty="0" err="1"/>
              <a:t>dicampurkan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975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Tanah </a:t>
            </a:r>
            <a:r>
              <a:rPr lang="en-US" dirty="0" err="1"/>
              <a:t>Dasar</a:t>
            </a:r>
            <a:r>
              <a:rPr lang="en-US" dirty="0"/>
              <a:t> (Sub Grade)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Tanah </a:t>
            </a:r>
            <a:r>
              <a:rPr lang="en-US" dirty="0" err="1"/>
              <a:t>dasar</a:t>
            </a:r>
            <a:r>
              <a:rPr lang="en-US" dirty="0"/>
              <a:t> (subgrade)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perletakan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keawetan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Tanah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yang </a:t>
            </a:r>
            <a:r>
              <a:rPr lang="en-US" dirty="0" err="1"/>
              <a:t>dipadatkan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urugan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99819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59307"/>
            <a:ext cx="10058400" cy="1009935"/>
          </a:xfrm>
        </p:spPr>
        <p:txBody>
          <a:bodyPr/>
          <a:lstStyle/>
          <a:p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emulsi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69242"/>
            <a:ext cx="10058400" cy="490295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emulsi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pPr marL="0" indent="0" algn="just">
              <a:buNone/>
            </a:pP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Muatannya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Kationik</a:t>
            </a:r>
            <a:r>
              <a:rPr lang="en-US" dirty="0"/>
              <a:t> (+) = </a:t>
            </a:r>
            <a:r>
              <a:rPr lang="en-US" dirty="0" err="1"/>
              <a:t>Aspal</a:t>
            </a:r>
            <a:r>
              <a:rPr lang="en-US" dirty="0"/>
              <a:t> + Air + </a:t>
            </a:r>
            <a:r>
              <a:rPr lang="en-US" dirty="0" err="1"/>
              <a:t>Emulgator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 (+) </a:t>
            </a:r>
          </a:p>
          <a:p>
            <a:pPr algn="just"/>
            <a:r>
              <a:rPr lang="en-US" dirty="0" err="1"/>
              <a:t>Anionik</a:t>
            </a:r>
            <a:r>
              <a:rPr lang="en-US" dirty="0"/>
              <a:t> (-) = </a:t>
            </a:r>
            <a:r>
              <a:rPr lang="en-US" dirty="0" err="1"/>
              <a:t>Aspal</a:t>
            </a:r>
            <a:r>
              <a:rPr lang="en-US" dirty="0"/>
              <a:t> + Air + </a:t>
            </a:r>
            <a:r>
              <a:rPr lang="en-US" dirty="0" err="1"/>
              <a:t>Emulgator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(-) </a:t>
            </a:r>
          </a:p>
          <a:p>
            <a:pPr marL="0" indent="0" algn="just">
              <a:buNone/>
            </a:pP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Kecepatan</a:t>
            </a:r>
            <a:r>
              <a:rPr lang="en-US" b="1" dirty="0"/>
              <a:t> </a:t>
            </a:r>
            <a:r>
              <a:rPr lang="en-US" b="1" dirty="0" err="1"/>
              <a:t>Mengendap</a:t>
            </a:r>
            <a:r>
              <a:rPr lang="en-US" b="1" dirty="0"/>
              <a:t> </a:t>
            </a:r>
          </a:p>
          <a:p>
            <a:pPr algn="just"/>
            <a:r>
              <a:rPr lang="en-US" dirty="0"/>
              <a:t>CRS : Rapid Setting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emulgator</a:t>
            </a:r>
            <a:r>
              <a:rPr lang="en-US" dirty="0"/>
              <a:t> = 0,20 – 0,75 %. </a:t>
            </a:r>
          </a:p>
          <a:p>
            <a:pPr algn="just"/>
            <a:r>
              <a:rPr lang="en-US" dirty="0"/>
              <a:t>CMS Medium Setting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emulgator</a:t>
            </a:r>
            <a:r>
              <a:rPr lang="en-US" dirty="0"/>
              <a:t> = 0,75 – 1,00 %. </a:t>
            </a:r>
          </a:p>
          <a:p>
            <a:pPr algn="just"/>
            <a:r>
              <a:rPr lang="en-US" dirty="0"/>
              <a:t>CSC : Slow setting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emulgator</a:t>
            </a:r>
            <a:r>
              <a:rPr lang="en-US" dirty="0"/>
              <a:t> = 1,0 – 1,50 %. </a:t>
            </a:r>
          </a:p>
          <a:p>
            <a:pPr marL="0" indent="0" algn="just">
              <a:buNone/>
            </a:pP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Kekerasannya</a:t>
            </a:r>
            <a:endParaRPr lang="en-US" dirty="0"/>
          </a:p>
          <a:p>
            <a:pPr algn="just"/>
            <a:r>
              <a:rPr lang="en-US" dirty="0"/>
              <a:t>CRS1 ; CRS2 </a:t>
            </a:r>
          </a:p>
          <a:p>
            <a:pPr algn="just"/>
            <a:r>
              <a:rPr lang="en-US" dirty="0"/>
              <a:t>CMS2 ; CMS2h </a:t>
            </a:r>
          </a:p>
          <a:p>
            <a:pPr algn="just"/>
            <a:r>
              <a:rPr lang="en-US" dirty="0"/>
              <a:t>CSS1 ; CSS1h </a:t>
            </a:r>
          </a:p>
          <a:p>
            <a:pPr marL="0" indent="0" algn="just">
              <a:buNone/>
            </a:pPr>
            <a:r>
              <a:rPr lang="en-US" dirty="0"/>
              <a:t>(</a:t>
            </a:r>
            <a:r>
              <a:rPr lang="en-US" dirty="0" err="1"/>
              <a:t>tanda</a:t>
            </a:r>
            <a:r>
              <a:rPr lang="en-US" dirty="0"/>
              <a:t> 1, 2, h,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kekerasannya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407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asbuton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mineral </a:t>
            </a:r>
            <a:r>
              <a:rPr lang="en-US" dirty="0" err="1"/>
              <a:t>dan</a:t>
            </a:r>
            <a:r>
              <a:rPr lang="en-US" dirty="0"/>
              <a:t> bitumen. </a:t>
            </a:r>
          </a:p>
          <a:p>
            <a:r>
              <a:rPr lang="en-US" dirty="0"/>
              <a:t>Mineral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kapur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endapan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-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yang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kalsium</a:t>
            </a:r>
            <a:r>
              <a:rPr lang="en-US" dirty="0"/>
              <a:t>, </a:t>
            </a:r>
            <a:r>
              <a:rPr lang="en-US" dirty="0" err="1"/>
              <a:t>Silikat</a:t>
            </a:r>
            <a:r>
              <a:rPr lang="en-US" dirty="0"/>
              <a:t>, </a:t>
            </a:r>
            <a:r>
              <a:rPr lang="en-US" dirty="0" err="1"/>
              <a:t>Karbonat</a:t>
            </a:r>
            <a:r>
              <a:rPr lang="en-US" dirty="0"/>
              <a:t>, </a:t>
            </a:r>
            <a:r>
              <a:rPr lang="en-US" dirty="0" err="1"/>
              <a:t>Belerang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- lain. </a:t>
            </a:r>
          </a:p>
          <a:p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endapan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asphaltene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bitumennya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maltene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bitumen </a:t>
            </a:r>
            <a:r>
              <a:rPr lang="en-US" dirty="0" err="1"/>
              <a:t>asbuton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asphaltene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lekat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062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22830"/>
            <a:ext cx="10058400" cy="941695"/>
          </a:xfrm>
        </p:spPr>
        <p:txBody>
          <a:bodyPr/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asbuton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34817"/>
            <a:ext cx="10058400" cy="4237383"/>
          </a:xfrm>
        </p:spPr>
        <p:txBody>
          <a:bodyPr>
            <a:normAutofit fontScale="92500"/>
          </a:bodyPr>
          <a:lstStyle/>
          <a:p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bitumen yang </a:t>
            </a:r>
            <a:r>
              <a:rPr lang="en-US" sz="2000" dirty="0" err="1"/>
              <a:t>berbeda</a:t>
            </a:r>
            <a:r>
              <a:rPr lang="en-US" sz="2000" dirty="0"/>
              <a:t> - </a:t>
            </a:r>
            <a:r>
              <a:rPr lang="en-US" sz="2000" dirty="0" err="1"/>
              <a:t>beda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10 - 30 %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penetrasi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3 - 10. </a:t>
            </a:r>
          </a:p>
          <a:p>
            <a:r>
              <a:rPr lang="en-US" sz="2000" dirty="0" err="1"/>
              <a:t>Mengandung</a:t>
            </a:r>
            <a:r>
              <a:rPr lang="en-US" sz="2000" dirty="0"/>
              <a:t> mineral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debu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pasir</a:t>
            </a:r>
            <a:r>
              <a:rPr lang="en-US" sz="2000" dirty="0"/>
              <a:t> yang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mineral </a:t>
            </a:r>
            <a:r>
              <a:rPr lang="en-US" sz="2000" dirty="0" err="1"/>
              <a:t>kapur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Asbuton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batu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dipengaruhi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: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30°C, </a:t>
            </a:r>
            <a:r>
              <a:rPr lang="en-US" sz="2000" dirty="0" err="1"/>
              <a:t>rapuh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pecah</a:t>
            </a:r>
            <a:r>
              <a:rPr lang="en-US" sz="2000" dirty="0"/>
              <a:t>.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/>
              <a:t>Antara </a:t>
            </a:r>
            <a:r>
              <a:rPr lang="en-US" sz="2000" dirty="0" err="1"/>
              <a:t>suhu</a:t>
            </a:r>
            <a:r>
              <a:rPr lang="en-US" sz="2000" dirty="0"/>
              <a:t> 30°C - 60°C, </a:t>
            </a:r>
            <a:r>
              <a:rPr lang="en-US" sz="2000" dirty="0" err="1"/>
              <a:t>agak</a:t>
            </a:r>
            <a:r>
              <a:rPr lang="en-US" sz="2000" dirty="0"/>
              <a:t> </a:t>
            </a:r>
            <a:r>
              <a:rPr lang="en-US" sz="2000" dirty="0" err="1"/>
              <a:t>plastis</a:t>
            </a:r>
            <a:r>
              <a:rPr lang="en-US" sz="2000" dirty="0"/>
              <a:t>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pecah</a:t>
            </a:r>
            <a:r>
              <a:rPr lang="en-US" sz="2000" dirty="0"/>
              <a:t>.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/>
              <a:t>Antara </a:t>
            </a:r>
            <a:r>
              <a:rPr lang="en-US" sz="2000" dirty="0" err="1"/>
              <a:t>suhu</a:t>
            </a:r>
            <a:r>
              <a:rPr lang="en-US" sz="2000" dirty="0"/>
              <a:t> 60°C - 100°C, </a:t>
            </a:r>
            <a:r>
              <a:rPr lang="en-US" sz="2000" dirty="0" err="1"/>
              <a:t>agak</a:t>
            </a:r>
            <a:r>
              <a:rPr lang="en-US" sz="2000" dirty="0"/>
              <a:t> </a:t>
            </a:r>
            <a:r>
              <a:rPr lang="en-US" sz="2000" dirty="0" err="1"/>
              <a:t>plastis</a:t>
            </a:r>
            <a:r>
              <a:rPr lang="en-US" sz="2000" dirty="0"/>
              <a:t>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pecah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lempengan</a:t>
            </a:r>
            <a:r>
              <a:rPr lang="en-US" sz="2000" dirty="0"/>
              <a:t>.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 err="1"/>
              <a:t>Bila</a:t>
            </a:r>
            <a:r>
              <a:rPr lang="en-US" sz="2000" dirty="0"/>
              <a:t> di </a:t>
            </a:r>
            <a:r>
              <a:rPr lang="en-US" sz="2000" dirty="0" err="1"/>
              <a:t>panaskan</a:t>
            </a:r>
            <a:r>
              <a:rPr lang="en-US" sz="2000" dirty="0"/>
              <a:t> 100°C, </a:t>
            </a:r>
            <a:r>
              <a:rPr lang="en-US" sz="2000" dirty="0" err="1"/>
              <a:t>asbuton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hancur</a:t>
            </a:r>
            <a:r>
              <a:rPr lang="en-US" sz="2000" dirty="0"/>
              <a:t>.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± 280°C, </a:t>
            </a:r>
            <a:r>
              <a:rPr lang="en-US" sz="2000" dirty="0" err="1"/>
              <a:t>asbuton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terbakar</a:t>
            </a:r>
            <a:r>
              <a:rPr lang="en-US" sz="2000" dirty="0"/>
              <a:t>.</a:t>
            </a:r>
          </a:p>
          <a:p>
            <a:pPr marL="177800" indent="-177800"/>
            <a:r>
              <a:rPr lang="en-US" sz="2000" dirty="0" err="1"/>
              <a:t>Asbuton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porous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diresapi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: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/>
              <a:t>Air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k</a:t>
            </a:r>
            <a:r>
              <a:rPr lang="en-US" sz="2000" dirty="0" err="1"/>
              <a:t>adar</a:t>
            </a:r>
            <a:r>
              <a:rPr lang="en-US" sz="2000" dirty="0"/>
              <a:t> air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campuran</a:t>
            </a:r>
            <a:r>
              <a:rPr lang="en-US" sz="2000" dirty="0"/>
              <a:t>. </a:t>
            </a:r>
          </a:p>
          <a:p>
            <a:pPr marL="627063" indent="-395288">
              <a:buFont typeface="+mj-lt"/>
              <a:buAutoNum type="alphaLcPeriod"/>
            </a:pPr>
            <a:r>
              <a:rPr lang="en-US" sz="2000" dirty="0"/>
              <a:t>Flux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a</a:t>
            </a:r>
            <a:r>
              <a:rPr lang="en-US" sz="2000" dirty="0" err="1"/>
              <a:t>sbuton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lembek</a:t>
            </a:r>
            <a:r>
              <a:rPr lang="en-US" sz="20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421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22830"/>
            <a:ext cx="10058400" cy="1091821"/>
          </a:xfrm>
        </p:spPr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Asbuton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21565"/>
            <a:ext cx="10058400" cy="4574769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bitumen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mineral</a:t>
            </a:r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Mineral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(</a:t>
            </a:r>
            <a:r>
              <a:rPr lang="en-US" dirty="0" err="1"/>
              <a:t>antara</a:t>
            </a:r>
            <a:r>
              <a:rPr lang="en-US" dirty="0"/>
              <a:t> No. 8 - No. 200 - rock </a:t>
            </a:r>
            <a:r>
              <a:rPr lang="en-US" dirty="0" err="1"/>
              <a:t>aspal</a:t>
            </a:r>
            <a:r>
              <a:rPr lang="en-US" dirty="0"/>
              <a:t>). </a:t>
            </a:r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Mineral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,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(sandy asphaltic rock). </a:t>
            </a:r>
          </a:p>
          <a:p>
            <a:pPr marL="891540" lvl="2" indent="-342900">
              <a:buFont typeface="+mj-lt"/>
              <a:buAutoNum type="alphaLcPeriod"/>
            </a:pPr>
            <a:r>
              <a:rPr lang="en-US" dirty="0"/>
              <a:t>Mineral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debu</a:t>
            </a:r>
            <a:r>
              <a:rPr lang="en-US" dirty="0"/>
              <a:t>,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,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kerikil</a:t>
            </a:r>
            <a:r>
              <a:rPr lang="en-US" dirty="0"/>
              <a:t> (</a:t>
            </a:r>
            <a:r>
              <a:rPr lang="en-US" dirty="0" err="1"/>
              <a:t>conglomerat</a:t>
            </a:r>
            <a:r>
              <a:rPr lang="en-US" dirty="0"/>
              <a:t> asphaltic rock).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kapur</a:t>
            </a:r>
            <a:endParaRPr lang="en-US" dirty="0"/>
          </a:p>
          <a:p>
            <a:pPr marL="860425" indent="-396875" algn="l">
              <a:buFont typeface="+mj-lt"/>
              <a:buAutoNum type="alphaLcPeriod"/>
            </a:pPr>
            <a:r>
              <a:rPr lang="en-US" dirty="0"/>
              <a:t>Mineral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kapur</a:t>
            </a:r>
            <a:r>
              <a:rPr lang="en-US" dirty="0"/>
              <a:t> </a:t>
            </a:r>
            <a:r>
              <a:rPr lang="en-US" dirty="0" err="1"/>
              <a:t>globegerine</a:t>
            </a:r>
            <a:r>
              <a:rPr lang="en-US" dirty="0"/>
              <a:t> (</a:t>
            </a:r>
            <a:r>
              <a:rPr lang="en-US" dirty="0" err="1"/>
              <a:t>fosil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).</a:t>
            </a:r>
          </a:p>
          <a:p>
            <a:pPr marL="1297940" lvl="2" indent="-285750">
              <a:buFont typeface="Wingdings" panose="05000000000000000000" pitchFamily="2" charset="2"/>
              <a:buChar char="à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. </a:t>
            </a:r>
          </a:p>
          <a:p>
            <a:pPr marL="1297940" lvl="2" indent="-285750">
              <a:buFont typeface="Wingdings" panose="05000000000000000000" pitchFamily="2" charset="2"/>
              <a:buChar char="à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rapuh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</a:p>
          <a:p>
            <a:pPr marL="860425" indent="-396875" algn="l">
              <a:buFont typeface="+mj-lt"/>
              <a:buAutoNum type="alphaLcPeriod"/>
            </a:pPr>
            <a:r>
              <a:rPr lang="en-US" dirty="0"/>
              <a:t>Mineral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kapur</a:t>
            </a:r>
            <a:r>
              <a:rPr lang="en-US" dirty="0"/>
              <a:t> merge) (</a:t>
            </a:r>
            <a:r>
              <a:rPr lang="en-US" dirty="0" err="1"/>
              <a:t>kapur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lempung</a:t>
            </a:r>
            <a:r>
              <a:rPr lang="en-US" dirty="0"/>
              <a:t>) </a:t>
            </a:r>
          </a:p>
          <a:p>
            <a:pPr marL="463550" indent="0" algn="l">
              <a:buNone/>
            </a:pPr>
            <a:r>
              <a:rPr lang="en-US" dirty="0">
                <a:sym typeface="Wingdings" panose="05000000000000000000" pitchFamily="2" charset="2"/>
              </a:rPr>
              <a:t>	 </a:t>
            </a:r>
            <a:r>
              <a:rPr lang="en-US" dirty="0"/>
              <a:t>Benda </a:t>
            </a:r>
            <a:r>
              <a:rPr lang="en-US" dirty="0" err="1"/>
              <a:t>plastis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. </a:t>
            </a:r>
          </a:p>
          <a:p>
            <a:pPr marL="463550" indent="0" algn="l">
              <a:buNone/>
            </a:pP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sukar</a:t>
            </a:r>
            <a:r>
              <a:rPr lang="en-US" dirty="0"/>
              <a:t> di </a:t>
            </a:r>
            <a:r>
              <a:rPr lang="en-US" dirty="0" err="1"/>
              <a:t>tambang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269" y="2321689"/>
            <a:ext cx="4543914" cy="135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Terima</a:t>
            </a:r>
            <a:r>
              <a:rPr lang="en-US" b="1" dirty="0"/>
              <a:t> </a:t>
            </a:r>
            <a:r>
              <a:rPr lang="en-US" b="1" dirty="0" err="1"/>
              <a:t>kasih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: </a:t>
            </a:r>
          </a:p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Material Tanah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Tanah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material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algn="just"/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organis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plastisitanya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klasifikasi</a:t>
            </a:r>
            <a:r>
              <a:rPr lang="en-US" dirty="0"/>
              <a:t> A-7-6)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MSHTO </a:t>
            </a:r>
            <a:r>
              <a:rPr lang="en-US" dirty="0" err="1"/>
              <a:t>atau</a:t>
            </a:r>
            <a:r>
              <a:rPr lang="en-US" dirty="0"/>
              <a:t> CH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unified. </a:t>
            </a:r>
          </a:p>
          <a:p>
            <a:pPr algn="just"/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plastisitas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/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80 cm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urugan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urugan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CBR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6%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perendaman</a:t>
            </a:r>
            <a:r>
              <a:rPr lang="en-US" dirty="0"/>
              <a:t> 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100%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maximum. </a:t>
            </a:r>
          </a:p>
          <a:p>
            <a:pPr marL="0" indent="0" algn="just">
              <a:buNone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: </a:t>
            </a:r>
          </a:p>
          <a:p>
            <a:pPr algn="just"/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maximum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30 cm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subgrade (Proctor standard). </a:t>
            </a:r>
          </a:p>
          <a:p>
            <a:pPr algn="just"/>
            <a:r>
              <a:rPr lang="en-US" dirty="0"/>
              <a:t>30 cm </a:t>
            </a:r>
            <a:r>
              <a:rPr lang="en-US" dirty="0" err="1"/>
              <a:t>keatas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100%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maximum(proctor standard).</a:t>
            </a:r>
          </a:p>
        </p:txBody>
      </p:sp>
    </p:spTree>
    <p:extLst>
      <p:ext uri="{BB962C8B-B14F-4D97-AF65-F5344CB8AC3E}">
        <p14:creationId xmlns:p14="http://schemas.microsoft.com/office/powerpoint/2010/main" val="267693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Lapisan Pondasi Bawah (Sub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menyebarkan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effisiensi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material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agar </a:t>
            </a:r>
            <a:r>
              <a:rPr lang="en-US" dirty="0" err="1"/>
              <a:t>lapisan-lapisan</a:t>
            </a:r>
            <a:r>
              <a:rPr lang="en-US" dirty="0"/>
              <a:t> </a:t>
            </a:r>
            <a:r>
              <a:rPr lang="en-US" dirty="0" err="1"/>
              <a:t>selebihnya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tebalnya</a:t>
            </a:r>
            <a:r>
              <a:rPr lang="en-US" dirty="0"/>
              <a:t> (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). 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peresapan</a:t>
            </a:r>
            <a:r>
              <a:rPr lang="en-US" dirty="0"/>
              <a:t> (</a:t>
            </a:r>
            <a:r>
              <a:rPr lang="en-US" i="1" dirty="0"/>
              <a:t>drainage blanket sheet</a:t>
            </a:r>
            <a:r>
              <a:rPr lang="en-US" dirty="0"/>
              <a:t>) agar air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mengumpul</a:t>
            </a:r>
            <a:r>
              <a:rPr lang="en-US" dirty="0"/>
              <a:t> di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agar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lancer.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lemahnya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roda-roda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yang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1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Material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konstruksinya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balas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(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telford</a:t>
            </a:r>
            <a:r>
              <a:rPr lang="en-US" dirty="0"/>
              <a:t>) </a:t>
            </a:r>
          </a:p>
          <a:p>
            <a:r>
              <a:rPr lang="en-US" dirty="0"/>
              <a:t>Tanah </a:t>
            </a:r>
            <a:r>
              <a:rPr lang="en-US" dirty="0" err="1"/>
              <a:t>campuran</a:t>
            </a:r>
            <a:r>
              <a:rPr lang="en-US" dirty="0"/>
              <a:t> semen (soil cement base) </a:t>
            </a:r>
          </a:p>
          <a:p>
            <a:r>
              <a:rPr lang="en-US" dirty="0" err="1"/>
              <a:t>Aggregat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B (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aggregate)</a:t>
            </a:r>
          </a:p>
        </p:txBody>
      </p:sp>
    </p:spTree>
    <p:extLst>
      <p:ext uri="{BB962C8B-B14F-4D97-AF65-F5344CB8AC3E}">
        <p14:creationId xmlns:p14="http://schemas.microsoft.com/office/powerpoint/2010/main" val="85363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(Based)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yaitu</a:t>
            </a:r>
            <a:r>
              <a:rPr lang="en-US" dirty="0"/>
              <a:t> : 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lintang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peresapan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bantalan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858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material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CBR &gt; 50%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plastisitas</a:t>
            </a:r>
            <a:r>
              <a:rPr lang="en-US" dirty="0"/>
              <a:t> Index (PI) &lt; 4%.  </a:t>
            </a:r>
          </a:p>
          <a:p>
            <a:pPr marL="0" indent="0" algn="just">
              <a:buNone/>
            </a:pP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, </a:t>
            </a:r>
            <a:r>
              <a:rPr lang="en-US" dirty="0" err="1"/>
              <a:t>kerikil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,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semen (soil cement base)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konstruksinya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 algn="just"/>
            <a:r>
              <a:rPr lang="en-US" dirty="0"/>
              <a:t>Tanah </a:t>
            </a:r>
            <a:r>
              <a:rPr lang="en-US" dirty="0" err="1"/>
              <a:t>campur</a:t>
            </a:r>
            <a:r>
              <a:rPr lang="en-US" dirty="0"/>
              <a:t> semen (</a:t>
            </a:r>
            <a:r>
              <a:rPr lang="en-US" dirty="0" err="1"/>
              <a:t>soilcement</a:t>
            </a:r>
            <a:r>
              <a:rPr lang="en-US" dirty="0"/>
              <a:t> base) </a:t>
            </a:r>
          </a:p>
          <a:p>
            <a:pPr algn="just"/>
            <a:r>
              <a:rPr lang="en-US" dirty="0" err="1"/>
              <a:t>Aggregat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A (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aggregate) </a:t>
            </a:r>
          </a:p>
          <a:p>
            <a:pPr algn="just"/>
            <a:r>
              <a:rPr lang="en-US" dirty="0" err="1"/>
              <a:t>Kerikil</a:t>
            </a:r>
            <a:r>
              <a:rPr lang="en-US" dirty="0"/>
              <a:t> (</a:t>
            </a:r>
            <a:r>
              <a:rPr lang="en-US" dirty="0" err="1"/>
              <a:t>Pondasi</a:t>
            </a:r>
            <a:r>
              <a:rPr lang="en-US" dirty="0"/>
              <a:t> Macadam)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4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2468881"/>
            <a:ext cx="9966960" cy="960119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5400" b="1" dirty="0"/>
              <a:t>PERSYARATAN ASPAL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7248" y="3429000"/>
            <a:ext cx="7891272" cy="1502229"/>
          </a:xfrm>
        </p:spPr>
        <p:txBody>
          <a:bodyPr/>
          <a:lstStyle/>
          <a:p>
            <a:pPr algn="r"/>
            <a:r>
              <a:rPr lang="en-US" dirty="0"/>
              <a:t>PERANCANGAN JALAN RAYA</a:t>
            </a:r>
          </a:p>
          <a:p>
            <a:pPr algn="r"/>
            <a:r>
              <a:rPr lang="en-US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88405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American Society for Testing and Material (ASTM)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bitumen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material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hidro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(adhesive),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,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semi </a:t>
            </a:r>
            <a:r>
              <a:rPr lang="en-US" dirty="0" err="1"/>
              <a:t>padat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bitumen-bitumen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residu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air,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Termoplastis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viskoelastis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mencair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viskoelastis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menyelimuti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tempatnya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hidrokarbon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bitumen,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material </a:t>
            </a:r>
            <a:r>
              <a:rPr lang="en-US" dirty="0" err="1"/>
              <a:t>berbituminous</a:t>
            </a:r>
            <a:r>
              <a:rPr lang="en-US" dirty="0"/>
              <a:t>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hidrokarbon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atom C&gt;40.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- </a:t>
            </a:r>
            <a:r>
              <a:rPr lang="en-US" dirty="0" err="1"/>
              <a:t>lintas</a:t>
            </a:r>
            <a:r>
              <a:rPr lang="en-US" dirty="0"/>
              <a:t> (</a:t>
            </a:r>
            <a:r>
              <a:rPr lang="en-US" i="1" dirty="0"/>
              <a:t>waterproofing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: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91193"/>
      </p:ext>
    </p:extLst>
  </p:cSld>
  <p:clrMapOvr>
    <a:masterClrMapping/>
  </p:clrMapOvr>
</p:sld>
</file>

<file path=ppt/theme/theme1.xml><?xml version="1.0" encoding="utf-8"?>
<a:theme xmlns:a="http://schemas.openxmlformats.org/drawingml/2006/main" name="IA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M Theme" id="{3E6934D0-559C-4070-814A-D98D3C016F97}" vid="{DA5412EB-81CD-457D-BDF9-5C99A71E7C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IAM Theme</Template>
  <TotalTime>187</TotalTime>
  <Words>2058</Words>
  <Application>Microsoft Office PowerPoint</Application>
  <PresentationFormat>Widescreen</PresentationFormat>
  <Paragraphs>258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IAM Theme</vt:lpstr>
      <vt:lpstr>LAPISAN PERKERASAN JALAN</vt:lpstr>
      <vt:lpstr>Tanah Dasar (Sub Grade)</vt:lpstr>
      <vt:lpstr>Persyaratan Teknik Material Tanah sebagai Pembentuk Tanah Dasar </vt:lpstr>
      <vt:lpstr>Lapisan Pondasi Bawah (Sub Based)</vt:lpstr>
      <vt:lpstr>PowerPoint Presentation</vt:lpstr>
      <vt:lpstr>Lapisan Pondasi Atas (Based)</vt:lpstr>
      <vt:lpstr>PowerPoint Presentation</vt:lpstr>
      <vt:lpstr>PERSYARATAN ASPAL</vt:lpstr>
      <vt:lpstr>aspal</vt:lpstr>
      <vt:lpstr>Aspal Alam</vt:lpstr>
      <vt:lpstr>Aspal Buatan</vt:lpstr>
      <vt:lpstr>Proses Terjadinya Aspal</vt:lpstr>
      <vt:lpstr>Sifat – sifat teknis aspal yang diperlukan untuk konstruksi jalan</vt:lpstr>
      <vt:lpstr>PowerPoint Presentation</vt:lpstr>
      <vt:lpstr>Aspal keras</vt:lpstr>
      <vt:lpstr>Penggunaan aspal keras</vt:lpstr>
      <vt:lpstr>PowerPoint Presentation</vt:lpstr>
      <vt:lpstr>Aspal cair</vt:lpstr>
      <vt:lpstr>Aspal cair</vt:lpstr>
      <vt:lpstr>Aspal emulsi</vt:lpstr>
      <vt:lpstr>asbuton</vt:lpstr>
      <vt:lpstr>Sifat umum asbuton</vt:lpstr>
      <vt:lpstr>Jenis Produk Asbuton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Irham Aswery</cp:lastModifiedBy>
  <cp:revision>21</cp:revision>
  <dcterms:created xsi:type="dcterms:W3CDTF">2018-09-03T07:50:52Z</dcterms:created>
  <dcterms:modified xsi:type="dcterms:W3CDTF">2020-11-13T00:59:50Z</dcterms:modified>
</cp:coreProperties>
</file>