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7" r:id="rId10"/>
    <p:sldId id="270" r:id="rId11"/>
    <p:sldId id="271" r:id="rId12"/>
    <p:sldId id="268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4551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9102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3653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8204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22755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07306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91856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76407" algn="l" defTabSz="76910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1" cy="14700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2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0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1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1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2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3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3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3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22523"/>
            <a:ext cx="10972800" cy="75423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873952"/>
            <a:ext cx="10972800" cy="447076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7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39"/>
            <a:ext cx="2743200" cy="585152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026399" cy="58515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80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22523"/>
            <a:ext cx="10972800" cy="754239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873952"/>
            <a:ext cx="10972800" cy="44707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D80F4-B1AD-42EB-8DCA-0A6AE2523958}"/>
              </a:ext>
            </a:extLst>
          </p:cNvPr>
          <p:cNvCxnSpPr>
            <a:cxnSpLocks/>
          </p:cNvCxnSpPr>
          <p:nvPr/>
        </p:nvCxnSpPr>
        <p:spPr>
          <a:xfrm>
            <a:off x="591245" y="1775174"/>
            <a:ext cx="109911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38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1" cy="1362075"/>
          </a:xfrm>
          <a:prstGeom prst="rect">
            <a:avLst/>
          </a:prstGeom>
        </p:spPr>
        <p:txBody>
          <a:bodyPr anchor="t"/>
          <a:lstStyle>
            <a:lvl1pPr algn="l">
              <a:defRPr sz="433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1" cy="1500187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168">
                <a:solidFill>
                  <a:schemeClr val="tx1">
                    <a:tint val="75000"/>
                  </a:schemeClr>
                </a:solidFill>
              </a:defRPr>
            </a:lvl1pPr>
            <a:lvl2pPr marL="490495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2pPr>
            <a:lvl3pPr marL="980990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3pPr>
            <a:lvl4pPr marL="147148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4pPr>
            <a:lvl5pPr marL="1961979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5pPr>
            <a:lvl6pPr marL="245247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6pPr>
            <a:lvl7pPr marL="2942969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7pPr>
            <a:lvl8pPr marL="3433462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8pPr>
            <a:lvl9pPr marL="392395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3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22523"/>
            <a:ext cx="10972800" cy="75423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1" cy="4525963"/>
          </a:xfrm>
          <a:prstGeom prst="rect">
            <a:avLst/>
          </a:prstGeom>
        </p:spPr>
        <p:txBody>
          <a:bodyPr/>
          <a:lstStyle>
            <a:lvl1pPr>
              <a:defRPr sz="3061"/>
            </a:lvl1pPr>
            <a:lvl2pPr>
              <a:defRPr sz="2551"/>
            </a:lvl2pPr>
            <a:lvl3pPr>
              <a:defRPr sz="2168"/>
            </a:lvl3pPr>
            <a:lvl4pPr>
              <a:defRPr sz="1913"/>
            </a:lvl4pPr>
            <a:lvl5pPr>
              <a:defRPr sz="1913"/>
            </a:lvl5pPr>
            <a:lvl6pPr>
              <a:defRPr sz="1913"/>
            </a:lvl6pPr>
            <a:lvl7pPr>
              <a:defRPr sz="1913"/>
            </a:lvl7pPr>
            <a:lvl8pPr>
              <a:defRPr sz="1913"/>
            </a:lvl8pPr>
            <a:lvl9pPr>
              <a:defRPr sz="19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5384801" cy="4525963"/>
          </a:xfrm>
          <a:prstGeom prst="rect">
            <a:avLst/>
          </a:prstGeom>
        </p:spPr>
        <p:txBody>
          <a:bodyPr/>
          <a:lstStyle>
            <a:lvl1pPr>
              <a:defRPr sz="3061"/>
            </a:lvl1pPr>
            <a:lvl2pPr>
              <a:defRPr sz="2551"/>
            </a:lvl2pPr>
            <a:lvl3pPr>
              <a:defRPr sz="2168"/>
            </a:lvl3pPr>
            <a:lvl4pPr>
              <a:defRPr sz="1913"/>
            </a:lvl4pPr>
            <a:lvl5pPr>
              <a:defRPr sz="1913"/>
            </a:lvl5pPr>
            <a:lvl6pPr>
              <a:defRPr sz="1913"/>
            </a:lvl6pPr>
            <a:lvl7pPr>
              <a:defRPr sz="1913"/>
            </a:lvl7pPr>
            <a:lvl8pPr>
              <a:defRPr sz="1913"/>
            </a:lvl8pPr>
            <a:lvl9pPr>
              <a:defRPr sz="19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2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22523"/>
            <a:ext cx="10972800" cy="75423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51" b="1"/>
            </a:lvl1pPr>
            <a:lvl2pPr marL="490495" indent="0">
              <a:buNone/>
              <a:defRPr sz="2168" b="1"/>
            </a:lvl2pPr>
            <a:lvl3pPr marL="980990" indent="0">
              <a:buNone/>
              <a:defRPr sz="1913" b="1"/>
            </a:lvl3pPr>
            <a:lvl4pPr marL="1471484" indent="0">
              <a:buNone/>
              <a:defRPr sz="1658" b="1"/>
            </a:lvl4pPr>
            <a:lvl5pPr marL="1961979" indent="0">
              <a:buNone/>
              <a:defRPr sz="1658" b="1"/>
            </a:lvl5pPr>
            <a:lvl6pPr marL="2452474" indent="0">
              <a:buNone/>
              <a:defRPr sz="1658" b="1"/>
            </a:lvl6pPr>
            <a:lvl7pPr marL="2942969" indent="0">
              <a:buNone/>
              <a:defRPr sz="1658" b="1"/>
            </a:lvl7pPr>
            <a:lvl8pPr marL="3433462" indent="0">
              <a:buNone/>
              <a:defRPr sz="1658" b="1"/>
            </a:lvl8pPr>
            <a:lvl9pPr marL="3923957" indent="0">
              <a:buNone/>
              <a:defRPr sz="16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4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551"/>
            </a:lvl1pPr>
            <a:lvl2pPr>
              <a:defRPr sz="2168"/>
            </a:lvl2pPr>
            <a:lvl3pPr>
              <a:defRPr sz="1913"/>
            </a:lvl3pPr>
            <a:lvl4pPr>
              <a:defRPr sz="1658"/>
            </a:lvl4pPr>
            <a:lvl5pPr>
              <a:defRPr sz="1658"/>
            </a:lvl5pPr>
            <a:lvl6pPr>
              <a:defRPr sz="1658"/>
            </a:lvl6pPr>
            <a:lvl7pPr>
              <a:defRPr sz="1658"/>
            </a:lvl7pPr>
            <a:lvl8pPr>
              <a:defRPr sz="1658"/>
            </a:lvl8pPr>
            <a:lvl9pPr>
              <a:defRPr sz="16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51" b="1"/>
            </a:lvl1pPr>
            <a:lvl2pPr marL="490495" indent="0">
              <a:buNone/>
              <a:defRPr sz="2168" b="1"/>
            </a:lvl2pPr>
            <a:lvl3pPr marL="980990" indent="0">
              <a:buNone/>
              <a:defRPr sz="1913" b="1"/>
            </a:lvl3pPr>
            <a:lvl4pPr marL="1471484" indent="0">
              <a:buNone/>
              <a:defRPr sz="1658" b="1"/>
            </a:lvl4pPr>
            <a:lvl5pPr marL="1961979" indent="0">
              <a:buNone/>
              <a:defRPr sz="1658" b="1"/>
            </a:lvl5pPr>
            <a:lvl6pPr marL="2452474" indent="0">
              <a:buNone/>
              <a:defRPr sz="1658" b="1"/>
            </a:lvl6pPr>
            <a:lvl7pPr marL="2942969" indent="0">
              <a:buNone/>
              <a:defRPr sz="1658" b="1"/>
            </a:lvl7pPr>
            <a:lvl8pPr marL="3433462" indent="0">
              <a:buNone/>
              <a:defRPr sz="1658" b="1"/>
            </a:lvl8pPr>
            <a:lvl9pPr marL="3923957" indent="0">
              <a:buNone/>
              <a:defRPr sz="16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4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551"/>
            </a:lvl1pPr>
            <a:lvl2pPr>
              <a:defRPr sz="2168"/>
            </a:lvl2pPr>
            <a:lvl3pPr>
              <a:defRPr sz="1913"/>
            </a:lvl3pPr>
            <a:lvl4pPr>
              <a:defRPr sz="1658"/>
            </a:lvl4pPr>
            <a:lvl5pPr>
              <a:defRPr sz="1658"/>
            </a:lvl5pPr>
            <a:lvl6pPr>
              <a:defRPr sz="1658"/>
            </a:lvl6pPr>
            <a:lvl7pPr>
              <a:defRPr sz="1658"/>
            </a:lvl7pPr>
            <a:lvl8pPr>
              <a:defRPr sz="1658"/>
            </a:lvl8pPr>
            <a:lvl9pPr>
              <a:defRPr sz="16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76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022523"/>
            <a:ext cx="10972800" cy="75423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4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3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1"/>
          </a:xfrm>
          <a:prstGeom prst="rect">
            <a:avLst/>
          </a:prstGeom>
        </p:spPr>
        <p:txBody>
          <a:bodyPr anchor="b"/>
          <a:lstStyle>
            <a:lvl1pPr algn="l">
              <a:defRPr sz="216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0"/>
            <a:ext cx="6815667" cy="5853114"/>
          </a:xfrm>
          <a:prstGeom prst="rect">
            <a:avLst/>
          </a:prstGeom>
        </p:spPr>
        <p:txBody>
          <a:bodyPr/>
          <a:lstStyle>
            <a:lvl1pPr>
              <a:defRPr sz="3444"/>
            </a:lvl1pPr>
            <a:lvl2pPr>
              <a:defRPr sz="3061"/>
            </a:lvl2pPr>
            <a:lvl3pPr>
              <a:defRPr sz="2551"/>
            </a:lvl3pPr>
            <a:lvl4pPr>
              <a:defRPr sz="2168"/>
            </a:lvl4pPr>
            <a:lvl5pPr>
              <a:defRPr sz="2168"/>
            </a:lvl5pPr>
            <a:lvl6pPr>
              <a:defRPr sz="2168"/>
            </a:lvl6pPr>
            <a:lvl7pPr>
              <a:defRPr sz="2168"/>
            </a:lvl7pPr>
            <a:lvl8pPr>
              <a:defRPr sz="2168"/>
            </a:lvl8pPr>
            <a:lvl9pPr>
              <a:defRPr sz="21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1"/>
            </a:lvl1pPr>
            <a:lvl2pPr marL="490495" indent="0">
              <a:buNone/>
              <a:defRPr sz="1276"/>
            </a:lvl2pPr>
            <a:lvl3pPr marL="980990" indent="0">
              <a:buNone/>
              <a:defRPr sz="1020"/>
            </a:lvl3pPr>
            <a:lvl4pPr marL="1471484" indent="0">
              <a:buNone/>
              <a:defRPr sz="1020"/>
            </a:lvl4pPr>
            <a:lvl5pPr marL="1961979" indent="0">
              <a:buNone/>
              <a:defRPr sz="1020"/>
            </a:lvl5pPr>
            <a:lvl6pPr marL="2452474" indent="0">
              <a:buNone/>
              <a:defRPr sz="1020"/>
            </a:lvl6pPr>
            <a:lvl7pPr marL="2942969" indent="0">
              <a:buNone/>
              <a:defRPr sz="1020"/>
            </a:lvl7pPr>
            <a:lvl8pPr marL="3433462" indent="0">
              <a:buNone/>
              <a:defRPr sz="1020"/>
            </a:lvl8pPr>
            <a:lvl9pPr marL="3923957" indent="0">
              <a:buNone/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9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16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44"/>
            </a:lvl1pPr>
            <a:lvl2pPr marL="490495" indent="0">
              <a:buNone/>
              <a:defRPr sz="3061"/>
            </a:lvl2pPr>
            <a:lvl3pPr marL="980990" indent="0">
              <a:buNone/>
              <a:defRPr sz="2551"/>
            </a:lvl3pPr>
            <a:lvl4pPr marL="1471484" indent="0">
              <a:buNone/>
              <a:defRPr sz="2168"/>
            </a:lvl4pPr>
            <a:lvl5pPr marL="1961979" indent="0">
              <a:buNone/>
              <a:defRPr sz="2168"/>
            </a:lvl5pPr>
            <a:lvl6pPr marL="2452474" indent="0">
              <a:buNone/>
              <a:defRPr sz="2168"/>
            </a:lvl6pPr>
            <a:lvl7pPr marL="2942969" indent="0">
              <a:buNone/>
              <a:defRPr sz="2168"/>
            </a:lvl7pPr>
            <a:lvl8pPr marL="3433462" indent="0">
              <a:buNone/>
              <a:defRPr sz="2168"/>
            </a:lvl8pPr>
            <a:lvl9pPr marL="3923957" indent="0">
              <a:buNone/>
              <a:defRPr sz="2168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31"/>
            </a:lvl1pPr>
            <a:lvl2pPr marL="490495" indent="0">
              <a:buNone/>
              <a:defRPr sz="1276"/>
            </a:lvl2pPr>
            <a:lvl3pPr marL="980990" indent="0">
              <a:buNone/>
              <a:defRPr sz="1020"/>
            </a:lvl3pPr>
            <a:lvl4pPr marL="1471484" indent="0">
              <a:buNone/>
              <a:defRPr sz="1020"/>
            </a:lvl4pPr>
            <a:lvl5pPr marL="1961979" indent="0">
              <a:buNone/>
              <a:defRPr sz="1020"/>
            </a:lvl5pPr>
            <a:lvl6pPr marL="2452474" indent="0">
              <a:buNone/>
              <a:defRPr sz="1020"/>
            </a:lvl6pPr>
            <a:lvl7pPr marL="2942969" indent="0">
              <a:buNone/>
              <a:defRPr sz="1020"/>
            </a:lvl7pPr>
            <a:lvl8pPr marL="3433462" indent="0">
              <a:buNone/>
              <a:defRPr sz="1020"/>
            </a:lvl8pPr>
            <a:lvl9pPr marL="3923957" indent="0">
              <a:buNone/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2" y="6441902"/>
            <a:ext cx="3860800" cy="27957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1201" y="6356351"/>
            <a:ext cx="10160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24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IST-BLUE">
            <a:extLst>
              <a:ext uri="{FF2B5EF4-FFF2-40B4-BE49-F238E27FC236}">
                <a16:creationId xmlns:a16="http://schemas.microsoft.com/office/drawing/2014/main" id="{188B3ACF-F460-401B-99AF-C748368E472F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" y="6247522"/>
            <a:ext cx="12187211" cy="619589"/>
          </a:xfrm>
          <a:prstGeom prst="rect">
            <a:avLst/>
          </a:prstGeom>
          <a:noFill/>
        </p:spPr>
      </p:pic>
      <p:pic>
        <p:nvPicPr>
          <p:cNvPr id="12" name="Picture 11" descr="LIST-TOP-BLUE">
            <a:extLst>
              <a:ext uri="{FF2B5EF4-FFF2-40B4-BE49-F238E27FC236}">
                <a16:creationId xmlns:a16="http://schemas.microsoft.com/office/drawing/2014/main" id="{760FCC92-9E32-426D-A39D-9C44E90702A7}"/>
              </a:ext>
            </a:extLst>
          </p:cNvPr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" y="0"/>
            <a:ext cx="12187211" cy="242976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2" y="1776762"/>
            <a:ext cx="10972800" cy="1434571"/>
          </a:xfrm>
          <a:prstGeom prst="rect">
            <a:avLst/>
          </a:prstGeom>
        </p:spPr>
        <p:txBody>
          <a:bodyPr vert="horz" lIns="76910" tIns="38455" rIns="76910" bIns="38455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3722595"/>
            <a:ext cx="10972800" cy="2038975"/>
          </a:xfrm>
          <a:prstGeom prst="rect">
            <a:avLst/>
          </a:prstGeom>
        </p:spPr>
        <p:txBody>
          <a:bodyPr vert="horz" lIns="76910" tIns="38455" rIns="76910" bIns="38455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99" y="6441902"/>
            <a:ext cx="2844801" cy="279573"/>
          </a:xfrm>
          <a:prstGeom prst="rect">
            <a:avLst/>
          </a:prstGeom>
        </p:spPr>
        <p:txBody>
          <a:bodyPr vert="horz" lIns="76910" tIns="38455" rIns="76910" bIns="38455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11/13/2020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9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80990" rtl="0" eaLnBrk="1" latinLnBrk="0" hangingPunct="1">
        <a:spcBef>
          <a:spcPct val="0"/>
        </a:spcBef>
        <a:buNone/>
        <a:defRPr sz="47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80990" rtl="0" eaLnBrk="1" latinLnBrk="0" hangingPunct="1">
        <a:spcBef>
          <a:spcPct val="20000"/>
        </a:spcBef>
        <a:buFont typeface="Arial" pitchFamily="34" charset="0"/>
        <a:buNone/>
        <a:defRPr sz="3444" kern="1200">
          <a:solidFill>
            <a:schemeClr val="tx1"/>
          </a:solidFill>
          <a:latin typeface="+mn-lt"/>
          <a:ea typeface="+mn-ea"/>
          <a:cs typeface="+mn-cs"/>
        </a:defRPr>
      </a:lvl1pPr>
      <a:lvl2pPr marL="797054" indent="-306559" algn="l" defTabSz="980990" rtl="0" eaLnBrk="1" latinLnBrk="0" hangingPunct="1">
        <a:spcBef>
          <a:spcPct val="20000"/>
        </a:spcBef>
        <a:buFont typeface="Arial" pitchFamily="34" charset="0"/>
        <a:buChar char="–"/>
        <a:defRPr sz="3061" kern="1200">
          <a:solidFill>
            <a:schemeClr val="tx1"/>
          </a:solidFill>
          <a:latin typeface="+mn-lt"/>
          <a:ea typeface="+mn-ea"/>
          <a:cs typeface="+mn-cs"/>
        </a:defRPr>
      </a:lvl2pPr>
      <a:lvl3pPr marL="1226236" indent="-245247" algn="l" defTabSz="980990" rtl="0" eaLnBrk="1" latinLnBrk="0" hangingPunct="1">
        <a:spcBef>
          <a:spcPct val="20000"/>
        </a:spcBef>
        <a:buFont typeface="Arial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3pPr>
      <a:lvl4pPr marL="1716731" indent="-245247" algn="l" defTabSz="980990" rtl="0" eaLnBrk="1" latinLnBrk="0" hangingPunct="1">
        <a:spcBef>
          <a:spcPct val="20000"/>
        </a:spcBef>
        <a:buFont typeface="Arial" pitchFamily="34" charset="0"/>
        <a:buChar char="–"/>
        <a:defRPr sz="2168" kern="1200">
          <a:solidFill>
            <a:schemeClr val="tx1"/>
          </a:solidFill>
          <a:latin typeface="+mn-lt"/>
          <a:ea typeface="+mn-ea"/>
          <a:cs typeface="+mn-cs"/>
        </a:defRPr>
      </a:lvl4pPr>
      <a:lvl5pPr marL="2207226" indent="-245247" algn="l" defTabSz="980990" rtl="0" eaLnBrk="1" latinLnBrk="0" hangingPunct="1">
        <a:spcBef>
          <a:spcPct val="20000"/>
        </a:spcBef>
        <a:buFont typeface="Arial" pitchFamily="34" charset="0"/>
        <a:buChar char="»"/>
        <a:defRPr sz="2168" kern="1200">
          <a:solidFill>
            <a:schemeClr val="tx1"/>
          </a:solidFill>
          <a:latin typeface="+mn-lt"/>
          <a:ea typeface="+mn-ea"/>
          <a:cs typeface="+mn-cs"/>
        </a:defRPr>
      </a:lvl5pPr>
      <a:lvl6pPr marL="2697721" indent="-245247" algn="l" defTabSz="980990" rtl="0" eaLnBrk="1" latinLnBrk="0" hangingPunct="1">
        <a:spcBef>
          <a:spcPct val="20000"/>
        </a:spcBef>
        <a:buFont typeface="Arial" pitchFamily="34" charset="0"/>
        <a:buChar char="•"/>
        <a:defRPr sz="2168" kern="1200">
          <a:solidFill>
            <a:schemeClr val="tx1"/>
          </a:solidFill>
          <a:latin typeface="+mn-lt"/>
          <a:ea typeface="+mn-ea"/>
          <a:cs typeface="+mn-cs"/>
        </a:defRPr>
      </a:lvl6pPr>
      <a:lvl7pPr marL="3188216" indent="-245247" algn="l" defTabSz="980990" rtl="0" eaLnBrk="1" latinLnBrk="0" hangingPunct="1">
        <a:spcBef>
          <a:spcPct val="20000"/>
        </a:spcBef>
        <a:buFont typeface="Arial" pitchFamily="34" charset="0"/>
        <a:buChar char="•"/>
        <a:defRPr sz="2168" kern="1200">
          <a:solidFill>
            <a:schemeClr val="tx1"/>
          </a:solidFill>
          <a:latin typeface="+mn-lt"/>
          <a:ea typeface="+mn-ea"/>
          <a:cs typeface="+mn-cs"/>
        </a:defRPr>
      </a:lvl7pPr>
      <a:lvl8pPr marL="3678710" indent="-245247" algn="l" defTabSz="980990" rtl="0" eaLnBrk="1" latinLnBrk="0" hangingPunct="1">
        <a:spcBef>
          <a:spcPct val="20000"/>
        </a:spcBef>
        <a:buFont typeface="Arial" pitchFamily="34" charset="0"/>
        <a:buChar char="•"/>
        <a:defRPr sz="2168" kern="1200">
          <a:solidFill>
            <a:schemeClr val="tx1"/>
          </a:solidFill>
          <a:latin typeface="+mn-lt"/>
          <a:ea typeface="+mn-ea"/>
          <a:cs typeface="+mn-cs"/>
        </a:defRPr>
      </a:lvl8pPr>
      <a:lvl9pPr marL="4169205" indent="-245247" algn="l" defTabSz="980990" rtl="0" eaLnBrk="1" latinLnBrk="0" hangingPunct="1">
        <a:spcBef>
          <a:spcPct val="20000"/>
        </a:spcBef>
        <a:buFont typeface="Arial" pitchFamily="34" charset="0"/>
        <a:buChar char="•"/>
        <a:defRPr sz="21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90495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80990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71484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61979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52474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42969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33462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923957" algn="l" defTabSz="980990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576137"/>
            <a:ext cx="6815669" cy="1810527"/>
          </a:xfrm>
        </p:spPr>
        <p:txBody>
          <a:bodyPr>
            <a:normAutofit/>
          </a:bodyPr>
          <a:lstStyle/>
          <a:p>
            <a:r>
              <a:rPr lang="en-US" sz="4400" u="sng" dirty="0"/>
              <a:t>PERANCANGAN JALAN RAYA</a:t>
            </a:r>
            <a:br>
              <a:rPr lang="en-US" dirty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CIVIL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607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Jalan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2556931"/>
            <a:ext cx="9601196" cy="3556485"/>
          </a:xfrm>
        </p:spPr>
        <p:txBody>
          <a:bodyPr>
            <a:normAutofit fontScale="550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sz="2800" b="1" dirty="0" err="1"/>
              <a:t>memberikan</a:t>
            </a:r>
            <a:r>
              <a:rPr lang="en-US" sz="2800" b="1" dirty="0"/>
              <a:t> </a:t>
            </a:r>
            <a:r>
              <a:rPr lang="en-US" sz="2800" b="1" dirty="0" err="1"/>
              <a:t>kerataan</a:t>
            </a:r>
            <a:r>
              <a:rPr lang="en-US" sz="2800" b="1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pengendara</a:t>
            </a:r>
            <a:r>
              <a:rPr lang="en-US" dirty="0"/>
              <a:t> </a:t>
            </a:r>
            <a:r>
              <a:rPr lang="sv-SE" dirty="0"/>
              <a:t>agar nyaman sehingga pengguna tidak terguncang saat lewat pada perkerasan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b="1" dirty="0" err="1"/>
              <a:t>Menyediakan</a:t>
            </a:r>
            <a:r>
              <a:rPr lang="en-US" sz="2800" b="1" dirty="0"/>
              <a:t> </a:t>
            </a:r>
            <a:r>
              <a:rPr lang="en-US" sz="2800" b="1" dirty="0" err="1"/>
              <a:t>kekesatan</a:t>
            </a:r>
            <a:r>
              <a:rPr lang="en-US" sz="2800" b="1" dirty="0"/>
              <a:t> </a:t>
            </a:r>
            <a:r>
              <a:rPr lang="en-US" dirty="0"/>
              <a:t>agar </a:t>
            </a:r>
            <a:r>
              <a:rPr lang="en-US" dirty="0" err="1"/>
              <a:t>aman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gesek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roda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Agar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dilalui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lapis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kedap</a:t>
            </a:r>
            <a:r>
              <a:rPr lang="en-US" dirty="0"/>
              <a:t> air – </a:t>
            </a:r>
            <a:r>
              <a:rPr lang="en-US" sz="2600" b="1" dirty="0" err="1"/>
              <a:t>melindungi</a:t>
            </a:r>
            <a:r>
              <a:rPr lang="en-US" sz="2600" b="1" dirty="0"/>
              <a:t> </a:t>
            </a:r>
            <a:r>
              <a:rPr lang="en-US" sz="2600" b="1" dirty="0" err="1"/>
              <a:t>lapisan</a:t>
            </a:r>
            <a:r>
              <a:rPr lang="en-US" sz="2600" b="1" dirty="0"/>
              <a:t> </a:t>
            </a:r>
            <a:r>
              <a:rPr lang="en-US" sz="2600" b="1" dirty="0" err="1"/>
              <a:t>tanah</a:t>
            </a:r>
            <a:r>
              <a:rPr lang="en-US" sz="2600" b="1" dirty="0"/>
              <a:t> </a:t>
            </a:r>
            <a:r>
              <a:rPr lang="en-US" sz="2600" b="1" dirty="0" err="1"/>
              <a:t>dasar</a:t>
            </a:r>
            <a:r>
              <a:rPr lang="en-US" sz="2600" b="1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air lapis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.</a:t>
            </a:r>
            <a:endParaRPr lang="sv-SE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600" b="1" dirty="0" err="1"/>
              <a:t>Mendistribusikan</a:t>
            </a:r>
            <a:r>
              <a:rPr lang="en-US" sz="2600" b="1" dirty="0"/>
              <a:t> </a:t>
            </a:r>
            <a:r>
              <a:rPr lang="en-US" sz="2600" b="1" dirty="0" err="1"/>
              <a:t>beban</a:t>
            </a:r>
            <a:r>
              <a:rPr lang="en-US" sz="2600" b="1" dirty="0"/>
              <a:t> </a:t>
            </a:r>
            <a:r>
              <a:rPr lang="en-US" sz="2600" b="1" dirty="0" err="1"/>
              <a:t>terpusat</a:t>
            </a:r>
            <a:r>
              <a:rPr lang="en-US" sz="2600" b="1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modulus </a:t>
            </a:r>
            <a:r>
              <a:rPr lang="en-US" dirty="0" err="1"/>
              <a:t>kekakuan</a:t>
            </a:r>
            <a:r>
              <a:rPr lang="en-US" dirty="0"/>
              <a:t> (modulus </a:t>
            </a:r>
            <a:r>
              <a:rPr lang="en-US" dirty="0" err="1"/>
              <a:t>elastisitas</a:t>
            </a:r>
            <a:r>
              <a:rPr lang="en-US" dirty="0"/>
              <a:t>) lapis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lapis di </a:t>
            </a:r>
            <a:r>
              <a:rPr lang="en-US" dirty="0" err="1"/>
              <a:t>bawahnya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formasi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cuaca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1331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Elemen</a:t>
            </a:r>
            <a:r>
              <a:rPr lang="en-US" dirty="0"/>
              <a:t> –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struktural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Timbunan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timbunan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Galian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jalan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5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Kontruksi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(</a:t>
            </a:r>
            <a:r>
              <a:rPr lang="en-US" i="1" dirty="0"/>
              <a:t>Surface Course</a:t>
            </a:r>
            <a:r>
              <a:rPr lang="en-US" dirty="0"/>
              <a:t>). 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(</a:t>
            </a:r>
            <a:r>
              <a:rPr lang="en-US" i="1" dirty="0"/>
              <a:t>Base Course</a:t>
            </a:r>
            <a:r>
              <a:rPr lang="en-US" dirty="0"/>
              <a:t>). 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(</a:t>
            </a:r>
            <a:r>
              <a:rPr lang="en-US" i="1" dirty="0"/>
              <a:t>Sub Base Course</a:t>
            </a:r>
            <a:r>
              <a:rPr lang="en-US" dirty="0"/>
              <a:t>). 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err="1"/>
              <a:t>Lapisan</a:t>
            </a:r>
            <a:r>
              <a:rPr lang="en-US" dirty="0"/>
              <a:t> Tanah </a:t>
            </a:r>
            <a:r>
              <a:rPr lang="en-US" dirty="0" err="1"/>
              <a:t>Dasar</a:t>
            </a:r>
            <a:r>
              <a:rPr lang="en-US" dirty="0"/>
              <a:t> (</a:t>
            </a:r>
            <a:r>
              <a:rPr lang="en-US" i="1" dirty="0"/>
              <a:t>Subgrade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986139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Perkerasan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Lentur</a:t>
            </a:r>
            <a:r>
              <a:rPr lang="en-US" dirty="0"/>
              <a:t> (</a:t>
            </a:r>
            <a:r>
              <a:rPr lang="en-US" i="1" dirty="0"/>
              <a:t>Flexible Pavement</a:t>
            </a:r>
            <a:r>
              <a:rPr lang="en-US" dirty="0"/>
              <a:t>): </a:t>
            </a:r>
            <a:r>
              <a:rPr lang="en-US" dirty="0" err="1"/>
              <a:t>perkerasan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pengikat</a:t>
            </a:r>
            <a:r>
              <a:rPr lang="en-US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Kaku</a:t>
            </a:r>
            <a:r>
              <a:rPr lang="en-US" dirty="0"/>
              <a:t> (</a:t>
            </a:r>
            <a:r>
              <a:rPr lang="en-US" i="1" dirty="0"/>
              <a:t>Rigid Pavement</a:t>
            </a:r>
            <a:r>
              <a:rPr lang="en-US" dirty="0"/>
              <a:t>): </a:t>
            </a:r>
            <a:r>
              <a:rPr lang="en-US" dirty="0" err="1"/>
              <a:t>perkerasan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semen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pengikat</a:t>
            </a:r>
            <a:r>
              <a:rPr lang="en-US" dirty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komposit</a:t>
            </a:r>
            <a:r>
              <a:rPr lang="en-US" dirty="0"/>
              <a:t> (</a:t>
            </a:r>
            <a:r>
              <a:rPr lang="en-US" i="1" dirty="0" err="1"/>
              <a:t>Composit</a:t>
            </a:r>
            <a:r>
              <a:rPr lang="en-US" i="1" dirty="0"/>
              <a:t> Pavement</a:t>
            </a:r>
            <a:r>
              <a:rPr lang="en-US" dirty="0"/>
              <a:t>):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beton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ditutup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(</a:t>
            </a:r>
            <a:r>
              <a:rPr lang="en-US" i="1" dirty="0"/>
              <a:t>surface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147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Ilustrasi</a:t>
            </a:r>
            <a:r>
              <a:rPr lang="en-US" dirty="0"/>
              <a:t> Gaya yang </a:t>
            </a:r>
            <a:r>
              <a:rPr lang="en-US" dirty="0" err="1"/>
              <a:t>Bekerja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812" y="2504039"/>
            <a:ext cx="8639175" cy="29432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01348" y="553098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dukung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pembenan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kendaraan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04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PERKERASAN LENTUR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/>
              <a:t>Perancanaan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Jalan</a:t>
            </a:r>
          </a:p>
          <a:p>
            <a:pPr algn="l"/>
            <a:r>
              <a:rPr lang="en-US" dirty="0"/>
              <a:t>Civil Engineering</a:t>
            </a:r>
          </a:p>
        </p:txBody>
      </p:sp>
    </p:spTree>
    <p:extLst>
      <p:ext uri="{BB962C8B-B14F-4D97-AF65-F5344CB8AC3E}">
        <p14:creationId xmlns:p14="http://schemas.microsoft.com/office/powerpoint/2010/main" val="305122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Jalan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b="1" dirty="0" err="1"/>
              <a:t>jejak-jejak</a:t>
            </a:r>
            <a:r>
              <a:rPr lang="en-US" b="1" dirty="0"/>
              <a:t> </a:t>
            </a:r>
            <a:r>
              <a:rPr lang="en-US" b="1" dirty="0" err="1"/>
              <a:t>manusia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air.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berkelompok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jejak-jejak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b="1" dirty="0" err="1"/>
              <a:t>jalan</a:t>
            </a:r>
            <a:r>
              <a:rPr lang="en-US" b="1" dirty="0"/>
              <a:t> </a:t>
            </a:r>
            <a:r>
              <a:rPr lang="en-US" b="1" dirty="0" err="1"/>
              <a:t>setapak</a:t>
            </a:r>
            <a:r>
              <a:rPr lang="en-US" dirty="0"/>
              <a:t>. </a:t>
            </a:r>
            <a:r>
              <a:rPr lang="en-US" b="1" dirty="0" err="1"/>
              <a:t>Jalan</a:t>
            </a:r>
            <a:r>
              <a:rPr lang="en-US" b="1" dirty="0"/>
              <a:t> </a:t>
            </a:r>
            <a:r>
              <a:rPr lang="en-US" b="1" dirty="0" err="1"/>
              <a:t>mulai</a:t>
            </a:r>
            <a:r>
              <a:rPr lang="en-US" b="1" dirty="0"/>
              <a:t> </a:t>
            </a:r>
            <a:r>
              <a:rPr lang="en-US" b="1" dirty="0" err="1"/>
              <a:t>dibuat</a:t>
            </a:r>
            <a:r>
              <a:rPr lang="en-US" b="1" dirty="0"/>
              <a:t> rata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kuda</a:t>
            </a:r>
            <a:r>
              <a:rPr lang="en-US" dirty="0"/>
              <a:t>, </a:t>
            </a:r>
            <a:r>
              <a:rPr lang="en-US" dirty="0" err="1"/>
              <a:t>keledai</a:t>
            </a:r>
            <a:r>
              <a:rPr lang="en-US" dirty="0"/>
              <a:t>, </a:t>
            </a:r>
            <a:r>
              <a:rPr lang="en-US" dirty="0" err="1"/>
              <a:t>sapi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kerbau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masa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lama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zaman </a:t>
            </a:r>
            <a:r>
              <a:rPr lang="en-US" dirty="0" err="1"/>
              <a:t>keemasan</a:t>
            </a:r>
            <a:r>
              <a:rPr lang="en-US" dirty="0"/>
              <a:t> </a:t>
            </a:r>
            <a:r>
              <a:rPr lang="en-US" dirty="0" err="1"/>
              <a:t>Romawi</a:t>
            </a:r>
            <a:r>
              <a:rPr lang="en-US" dirty="0"/>
              <a:t>. Di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b="1" dirty="0" err="1"/>
              <a:t>jalan-jalan</a:t>
            </a:r>
            <a:r>
              <a:rPr lang="en-US" b="1" dirty="0"/>
              <a:t> yang </a:t>
            </a:r>
            <a:r>
              <a:rPr lang="en-US" b="1" dirty="0" err="1"/>
              <a:t>terdiri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beberapa</a:t>
            </a:r>
            <a:r>
              <a:rPr lang="en-US" b="1" dirty="0"/>
              <a:t> lapis </a:t>
            </a:r>
            <a:r>
              <a:rPr lang="en-US" b="1" dirty="0" err="1"/>
              <a:t>perkerasan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sempat</a:t>
            </a:r>
            <a:r>
              <a:rPr lang="en-US" dirty="0"/>
              <a:t> </a:t>
            </a:r>
            <a:r>
              <a:rPr lang="en-US" dirty="0" err="1"/>
              <a:t>terhenti</a:t>
            </a:r>
            <a:r>
              <a:rPr lang="en-US" dirty="0"/>
              <a:t> </a:t>
            </a:r>
            <a:r>
              <a:rPr lang="en-US" dirty="0" err="1"/>
              <a:t>seiring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mundurnya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Romawi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18.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18,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Perancis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Skotlandia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sistem-sistem</a:t>
            </a:r>
            <a:r>
              <a:rPr lang="en-US" dirty="0"/>
              <a:t> </a:t>
            </a:r>
            <a:r>
              <a:rPr lang="en-US" dirty="0" err="1"/>
              <a:t>kontruksi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yang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di </a:t>
            </a:r>
            <a:r>
              <a:rPr lang="en-US" dirty="0" err="1"/>
              <a:t>gunakan</a:t>
            </a:r>
            <a:r>
              <a:rPr lang="en-US" dirty="0"/>
              <a:t> di Indonesia </a:t>
            </a:r>
            <a:r>
              <a:rPr lang="en-US" dirty="0" err="1"/>
              <a:t>maupun</a:t>
            </a:r>
            <a:r>
              <a:rPr lang="en-US" dirty="0"/>
              <a:t> di </a:t>
            </a:r>
            <a:r>
              <a:rPr lang="en-US" dirty="0" err="1"/>
              <a:t>negara-negara</a:t>
            </a:r>
            <a:r>
              <a:rPr lang="en-US" dirty="0"/>
              <a:t> lain di </a:t>
            </a:r>
            <a:r>
              <a:rPr lang="en-US" dirty="0" err="1"/>
              <a:t>dunia</a:t>
            </a:r>
            <a:r>
              <a:rPr lang="en-US" dirty="0"/>
              <a:t> yang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b="1" dirty="0" err="1"/>
              <a:t>konstruksi</a:t>
            </a:r>
            <a:r>
              <a:rPr lang="en-US" b="1" dirty="0"/>
              <a:t> </a:t>
            </a:r>
            <a:r>
              <a:rPr lang="en-US" b="1" dirty="0" err="1"/>
              <a:t>perkerasan</a:t>
            </a:r>
            <a:r>
              <a:rPr lang="en-US" b="1" dirty="0"/>
              <a:t> </a:t>
            </a:r>
            <a:r>
              <a:rPr lang="en-US" b="1" dirty="0" err="1"/>
              <a:t>batu</a:t>
            </a:r>
            <a:r>
              <a:rPr lang="en-US" b="1" dirty="0"/>
              <a:t> </a:t>
            </a:r>
            <a:r>
              <a:rPr lang="en-US" b="1" dirty="0" err="1"/>
              <a:t>belah</a:t>
            </a:r>
            <a:r>
              <a:rPr lang="en-US" dirty="0"/>
              <a:t> (Telford) 2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Thomas Telford (1757-1834)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konstruksi</a:t>
            </a:r>
            <a:r>
              <a:rPr lang="en-US" b="1" dirty="0"/>
              <a:t> </a:t>
            </a:r>
            <a:r>
              <a:rPr lang="en-US" b="1" dirty="0" err="1"/>
              <a:t>perkerasan</a:t>
            </a:r>
            <a:r>
              <a:rPr lang="en-US" b="1" dirty="0"/>
              <a:t> Macadam </a:t>
            </a:r>
            <a:r>
              <a:rPr lang="en-US" dirty="0"/>
              <a:t>yang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John </a:t>
            </a:r>
            <a:r>
              <a:rPr lang="en-US" dirty="0" err="1"/>
              <a:t>Lauden</a:t>
            </a:r>
            <a:r>
              <a:rPr lang="en-US" dirty="0"/>
              <a:t> Mac Adam (1756-1836).</a:t>
            </a:r>
          </a:p>
        </p:txBody>
      </p:sp>
    </p:spTree>
    <p:extLst>
      <p:ext uri="{BB962C8B-B14F-4D97-AF65-F5344CB8AC3E}">
        <p14:creationId xmlns:p14="http://schemas.microsoft.com/office/powerpoint/2010/main" val="3110127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perkerasan</a:t>
            </a:r>
            <a:r>
              <a:rPr lang="en-US" b="1" dirty="0"/>
              <a:t> yang </a:t>
            </a:r>
            <a:r>
              <a:rPr lang="en-US" b="1" dirty="0" err="1"/>
              <a:t>terkenal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nama</a:t>
            </a:r>
            <a:r>
              <a:rPr lang="en-US" b="1" dirty="0"/>
              <a:t> Macadam </a:t>
            </a:r>
            <a:r>
              <a:rPr lang="en-US" b="1" dirty="0" err="1"/>
              <a:t>yaitu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kali, </a:t>
            </a:r>
            <a:r>
              <a:rPr lang="en-US" dirty="0" err="1"/>
              <a:t>pori-pori</a:t>
            </a:r>
            <a:r>
              <a:rPr lang="en-US" dirty="0"/>
              <a:t> </a:t>
            </a:r>
            <a:r>
              <a:rPr lang="en-US" dirty="0" err="1"/>
              <a:t>diatasnya</a:t>
            </a:r>
            <a:r>
              <a:rPr lang="en-US" dirty="0"/>
              <a:t> di </a:t>
            </a:r>
            <a:r>
              <a:rPr lang="en-US" dirty="0" err="1"/>
              <a:t>tutup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/</a:t>
            </a:r>
            <a:r>
              <a:rPr lang="en-US" dirty="0" err="1"/>
              <a:t>halus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yang </a:t>
            </a:r>
            <a:r>
              <a:rPr lang="en-US" dirty="0" err="1"/>
              <a:t>kedap</a:t>
            </a:r>
            <a:r>
              <a:rPr lang="en-US" dirty="0"/>
              <a:t> air,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makadam</a:t>
            </a:r>
            <a:r>
              <a:rPr lang="en-US" dirty="0"/>
              <a:t> di </a:t>
            </a:r>
            <a:r>
              <a:rPr lang="en-US" dirty="0" err="1"/>
              <a:t>beri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pengikat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ditaburi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 </a:t>
            </a:r>
            <a:r>
              <a:rPr lang="en-US" dirty="0" err="1"/>
              <a:t>kasar</a:t>
            </a:r>
            <a:r>
              <a:rPr lang="en-US" dirty="0"/>
              <a:t>. </a:t>
            </a:r>
          </a:p>
          <a:p>
            <a:pPr algn="just"/>
            <a:r>
              <a:rPr lang="en-US" b="1" dirty="0" err="1"/>
              <a:t>Sedangkan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Telford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perkerasannya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berukuran</a:t>
            </a:r>
            <a:r>
              <a:rPr lang="en-US" dirty="0"/>
              <a:t> 15/20 – 25/30 yang di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tegak</a:t>
            </a:r>
            <a:r>
              <a:rPr lang="en-US" dirty="0"/>
              <a:t>. </a:t>
            </a:r>
            <a:r>
              <a:rPr lang="en-US" dirty="0" err="1"/>
              <a:t>Batu-batu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di </a:t>
            </a:r>
            <a:r>
              <a:rPr lang="en-US" dirty="0" err="1"/>
              <a:t>letakan</a:t>
            </a:r>
            <a:r>
              <a:rPr lang="en-US" dirty="0"/>
              <a:t> di </a:t>
            </a:r>
            <a:r>
              <a:rPr lang="en-US" dirty="0" err="1"/>
              <a:t>atasnya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pori-pori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yang rata. </a:t>
            </a:r>
            <a:r>
              <a:rPr lang="en-US" dirty="0" err="1"/>
              <a:t>Jalan-jalan</a:t>
            </a:r>
            <a:r>
              <a:rPr lang="en-US" dirty="0"/>
              <a:t> </a:t>
            </a:r>
            <a:r>
              <a:rPr lang="en-US" dirty="0" err="1"/>
              <a:t>jaman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sistim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Telford,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diatasnya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di </a:t>
            </a:r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pengikat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dipergunakan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–</a:t>
            </a:r>
            <a:r>
              <a:rPr lang="en-US" dirty="0" err="1"/>
              <a:t>daerah</a:t>
            </a:r>
            <a:r>
              <a:rPr lang="en-US" dirty="0"/>
              <a:t> di Indonesia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menggabungkannya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b="1" dirty="0" err="1"/>
              <a:t>sistem</a:t>
            </a:r>
            <a:r>
              <a:rPr lang="en-US" b="1" dirty="0"/>
              <a:t> Telford-Mc Adam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Telford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atasnya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Mc Adam.</a:t>
            </a:r>
          </a:p>
        </p:txBody>
      </p:sp>
    </p:spTree>
    <p:extLst>
      <p:ext uri="{BB962C8B-B14F-4D97-AF65-F5344CB8AC3E}">
        <p14:creationId xmlns:p14="http://schemas.microsoft.com/office/powerpoint/2010/main" val="407709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ites.google.com/site/kisaranteknik/_/rsrc/1282488112706/assignments/rekayasa-jalan-raya/TELFORD.JPG?height=167&amp;width=40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98"/>
          <a:stretch/>
        </p:blipFill>
        <p:spPr bwMode="auto">
          <a:xfrm>
            <a:off x="576944" y="481150"/>
            <a:ext cx="7644365" cy="237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ites.google.com/site/kisaranteknik/_/rsrc/1282488144029/assignments/rekayasa-jalan-raya/Mc%20Ad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029" y="3422470"/>
            <a:ext cx="8364125" cy="262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41772" y="5848048"/>
            <a:ext cx="5930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Konstruksi</a:t>
            </a:r>
            <a:r>
              <a:rPr lang="en-US" sz="2000" b="1" dirty="0"/>
              <a:t> </a:t>
            </a:r>
            <a:r>
              <a:rPr lang="en-US" sz="2000" b="1" dirty="0" err="1"/>
              <a:t>Perkerasan</a:t>
            </a:r>
            <a:r>
              <a:rPr lang="en-US" sz="2000" b="1" dirty="0"/>
              <a:t> Mc. Adam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99126" y="2760739"/>
            <a:ext cx="4093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Konstruksi</a:t>
            </a:r>
            <a:r>
              <a:rPr lang="en-US" sz="2000" b="1" dirty="0"/>
              <a:t> </a:t>
            </a:r>
            <a:r>
              <a:rPr lang="en-US" sz="2000" b="1" dirty="0" err="1"/>
              <a:t>Perkerasan</a:t>
            </a:r>
            <a:r>
              <a:rPr lang="en-US" sz="2000" b="1" dirty="0"/>
              <a:t> Telford</a:t>
            </a:r>
          </a:p>
        </p:txBody>
      </p:sp>
    </p:spTree>
    <p:extLst>
      <p:ext uri="{BB962C8B-B14F-4D97-AF65-F5344CB8AC3E}">
        <p14:creationId xmlns:p14="http://schemas.microsoft.com/office/powerpoint/2010/main" val="38142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/>
              <a:t>Perkerasan</a:t>
            </a:r>
            <a:r>
              <a:rPr lang="en-US" b="1" dirty="0"/>
              <a:t> </a:t>
            </a:r>
            <a:r>
              <a:rPr lang="en-US" b="1" dirty="0" err="1"/>
              <a:t>jalan</a:t>
            </a:r>
            <a:r>
              <a:rPr lang="en-US" b="1" dirty="0"/>
              <a:t> yang </a:t>
            </a:r>
            <a:r>
              <a:rPr lang="en-US" b="1" dirty="0" err="1"/>
              <a:t>menggunakan</a:t>
            </a:r>
            <a:r>
              <a:rPr lang="en-US" b="1" dirty="0"/>
              <a:t> </a:t>
            </a:r>
            <a:r>
              <a:rPr lang="en-US" b="1" dirty="0" err="1"/>
              <a:t>aspal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pengikat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di Babylon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625 SM,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 </a:t>
            </a:r>
            <a:r>
              <a:rPr lang="en-US" dirty="0" err="1"/>
              <a:t>bermotor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Gofflieb</a:t>
            </a:r>
            <a:r>
              <a:rPr lang="en-US" dirty="0"/>
              <a:t> Daimler </a:t>
            </a:r>
            <a:r>
              <a:rPr lang="en-US" dirty="0" err="1"/>
              <a:t>dan</a:t>
            </a:r>
            <a:r>
              <a:rPr lang="en-US" dirty="0"/>
              <a:t> Karl Benz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1880. </a:t>
            </a:r>
          </a:p>
          <a:p>
            <a:pPr algn="just"/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1920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pengikat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352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2600" dirty="0"/>
              <a:t>Salah </a:t>
            </a:r>
            <a:r>
              <a:rPr lang="en-US" sz="2600" dirty="0" err="1"/>
              <a:t>satu</a:t>
            </a:r>
            <a:r>
              <a:rPr lang="en-US" sz="2600" dirty="0"/>
              <a:t> </a:t>
            </a:r>
            <a:r>
              <a:rPr lang="en-US" sz="2600" dirty="0" err="1"/>
              <a:t>pembangunan</a:t>
            </a:r>
            <a:r>
              <a:rPr lang="en-US" sz="2600" dirty="0"/>
              <a:t> </a:t>
            </a:r>
            <a:r>
              <a:rPr lang="en-US" sz="2600" dirty="0" err="1"/>
              <a:t>jalan</a:t>
            </a:r>
            <a:r>
              <a:rPr lang="en-US" sz="2600" dirty="0"/>
              <a:t> yang </a:t>
            </a:r>
            <a:r>
              <a:rPr lang="en-US" sz="2600" dirty="0" err="1"/>
              <a:t>tercatat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sejarah</a:t>
            </a:r>
            <a:r>
              <a:rPr lang="en-US" sz="2600" dirty="0"/>
              <a:t> </a:t>
            </a:r>
            <a:r>
              <a:rPr lang="en-US" sz="2600" dirty="0" err="1"/>
              <a:t>bangsa</a:t>
            </a:r>
            <a:r>
              <a:rPr lang="en-US" sz="2600" dirty="0"/>
              <a:t> Indonesia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pembangunan</a:t>
            </a:r>
            <a:r>
              <a:rPr lang="en-US" sz="2600" dirty="0"/>
              <a:t> </a:t>
            </a:r>
            <a:r>
              <a:rPr lang="en-US" sz="2600" dirty="0" err="1"/>
              <a:t>jalan</a:t>
            </a:r>
            <a:r>
              <a:rPr lang="en-US" sz="2600" dirty="0"/>
              <a:t> </a:t>
            </a:r>
            <a:r>
              <a:rPr lang="en-US" sz="2600" dirty="0" err="1"/>
              <a:t>pos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zaman </a:t>
            </a:r>
            <a:r>
              <a:rPr lang="en-US" sz="2600" dirty="0" err="1"/>
              <a:t>pemerintahan</a:t>
            </a:r>
            <a:r>
              <a:rPr lang="en-US" sz="2600" dirty="0"/>
              <a:t> </a:t>
            </a:r>
            <a:r>
              <a:rPr lang="en-US" sz="2600" dirty="0" err="1"/>
              <a:t>Daendels</a:t>
            </a:r>
            <a:r>
              <a:rPr lang="en-US" sz="2600" dirty="0"/>
              <a:t> yang di </a:t>
            </a:r>
            <a:r>
              <a:rPr lang="en-US" sz="2600" dirty="0" err="1"/>
              <a:t>bangun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Anyer</a:t>
            </a:r>
            <a:r>
              <a:rPr lang="en-US" sz="2600" dirty="0"/>
              <a:t> </a:t>
            </a:r>
            <a:r>
              <a:rPr lang="en-US" sz="2600" dirty="0" err="1"/>
              <a:t>sampai</a:t>
            </a:r>
            <a:r>
              <a:rPr lang="en-US" sz="2600" dirty="0"/>
              <a:t> </a:t>
            </a:r>
            <a:r>
              <a:rPr lang="en-US" sz="2600" dirty="0" err="1"/>
              <a:t>Banyuwangi</a:t>
            </a:r>
            <a:r>
              <a:rPr lang="en-US" sz="2600" dirty="0"/>
              <a:t>.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awal</a:t>
            </a:r>
            <a:r>
              <a:rPr lang="en-US" sz="2600" dirty="0"/>
              <a:t> </a:t>
            </a:r>
            <a:r>
              <a:rPr lang="en-US" sz="2600" dirty="0" err="1"/>
              <a:t>tahun</a:t>
            </a:r>
            <a:r>
              <a:rPr lang="en-US" sz="2600" dirty="0"/>
              <a:t> 1970 Indonesia </a:t>
            </a:r>
            <a:r>
              <a:rPr lang="en-US" sz="2600" dirty="0" err="1"/>
              <a:t>mulai</a:t>
            </a:r>
            <a:r>
              <a:rPr lang="en-US" sz="2600" dirty="0"/>
              <a:t> </a:t>
            </a:r>
            <a:r>
              <a:rPr lang="en-US" sz="2600" dirty="0" err="1"/>
              <a:t>membangun</a:t>
            </a:r>
            <a:r>
              <a:rPr lang="en-US" sz="2600" dirty="0"/>
              <a:t> </a:t>
            </a:r>
            <a:r>
              <a:rPr lang="en-US" sz="2600" dirty="0" err="1"/>
              <a:t>jalan-jalan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klasifikasi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baik</a:t>
            </a:r>
            <a:r>
              <a:rPr lang="en-US" sz="2600" dirty="0"/>
              <a:t>, </a:t>
            </a:r>
            <a:r>
              <a:rPr lang="en-US" sz="2600" dirty="0" err="1"/>
              <a:t>hal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di </a:t>
            </a:r>
            <a:r>
              <a:rPr lang="en-US" sz="2600" dirty="0" err="1"/>
              <a:t>tandai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di </a:t>
            </a:r>
            <a:r>
              <a:rPr lang="en-US" sz="2600" dirty="0" err="1"/>
              <a:t>resmikannya</a:t>
            </a:r>
            <a:r>
              <a:rPr lang="en-US" sz="2600" dirty="0"/>
              <a:t> </a:t>
            </a:r>
            <a:r>
              <a:rPr lang="en-US" sz="2600" dirty="0" err="1"/>
              <a:t>jalan</a:t>
            </a:r>
            <a:r>
              <a:rPr lang="en-US" sz="2600" dirty="0"/>
              <a:t> </a:t>
            </a:r>
            <a:r>
              <a:rPr lang="en-US" sz="2600" dirty="0" err="1"/>
              <a:t>tol</a:t>
            </a:r>
            <a:r>
              <a:rPr lang="en-US" sz="2600" dirty="0"/>
              <a:t> </a:t>
            </a:r>
            <a:r>
              <a:rPr lang="en-US" sz="2600" dirty="0" err="1"/>
              <a:t>pertama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tanggal</a:t>
            </a:r>
            <a:r>
              <a:rPr lang="en-US" sz="2600" dirty="0"/>
              <a:t> 9 </a:t>
            </a:r>
            <a:r>
              <a:rPr lang="en-US" sz="2600" dirty="0" err="1"/>
              <a:t>Maret</a:t>
            </a:r>
            <a:r>
              <a:rPr lang="en-US" sz="2600" dirty="0"/>
              <a:t> 1978 </a:t>
            </a:r>
            <a:r>
              <a:rPr lang="en-US" sz="2600" dirty="0" err="1"/>
              <a:t>sepanjang</a:t>
            </a:r>
            <a:r>
              <a:rPr lang="en-US" sz="2600" dirty="0"/>
              <a:t> 53 km, yang </a:t>
            </a:r>
            <a:r>
              <a:rPr lang="en-US" sz="2600" dirty="0" err="1"/>
              <a:t>menghubungkan</a:t>
            </a:r>
            <a:r>
              <a:rPr lang="en-US" sz="2600" dirty="0"/>
              <a:t> </a:t>
            </a:r>
            <a:r>
              <a:rPr lang="en-US" sz="2600" dirty="0" err="1"/>
              <a:t>kota</a:t>
            </a:r>
            <a:r>
              <a:rPr lang="en-US" sz="2600" dirty="0"/>
              <a:t> Jakarta-Bogor-</a:t>
            </a:r>
            <a:r>
              <a:rPr lang="en-US" sz="2600" dirty="0" err="1"/>
              <a:t>Ciawi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terkenal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nama</a:t>
            </a:r>
            <a:r>
              <a:rPr lang="en-US" sz="2600" dirty="0"/>
              <a:t> </a:t>
            </a:r>
            <a:r>
              <a:rPr lang="en-US" sz="2600" dirty="0" err="1"/>
              <a:t>Jalan</a:t>
            </a:r>
            <a:r>
              <a:rPr lang="en-US" sz="2600" dirty="0"/>
              <a:t> </a:t>
            </a:r>
            <a:r>
              <a:rPr lang="en-US" sz="2600" dirty="0" err="1"/>
              <a:t>Tol</a:t>
            </a:r>
            <a:r>
              <a:rPr lang="en-US" sz="2600" dirty="0"/>
              <a:t> </a:t>
            </a:r>
            <a:r>
              <a:rPr lang="en-US" sz="2600" dirty="0" err="1"/>
              <a:t>Jagorawi</a:t>
            </a:r>
            <a:r>
              <a:rPr lang="en-US" sz="2600" dirty="0"/>
              <a:t>. </a:t>
            </a:r>
          </a:p>
          <a:p>
            <a:pPr algn="just"/>
            <a:r>
              <a:rPr lang="en-US" sz="2600" dirty="0"/>
              <a:t>Di Indonesia </a:t>
            </a:r>
            <a:r>
              <a:rPr lang="en-US" sz="2600" dirty="0" err="1"/>
              <a:t>perkembangan</a:t>
            </a:r>
            <a:r>
              <a:rPr lang="en-US" sz="2600" dirty="0"/>
              <a:t> </a:t>
            </a:r>
            <a:r>
              <a:rPr lang="en-US" sz="2600" dirty="0" err="1"/>
              <a:t>perkerasan</a:t>
            </a:r>
            <a:r>
              <a:rPr lang="en-US" sz="2600" dirty="0"/>
              <a:t> </a:t>
            </a:r>
            <a:r>
              <a:rPr lang="en-US" sz="2600" dirty="0" err="1"/>
              <a:t>aspal</a:t>
            </a:r>
            <a:r>
              <a:rPr lang="en-US" sz="2600" dirty="0"/>
              <a:t> </a:t>
            </a:r>
            <a:r>
              <a:rPr lang="en-US" sz="2600" dirty="0" err="1"/>
              <a:t>dimulai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tahap</a:t>
            </a:r>
            <a:r>
              <a:rPr lang="en-US" sz="2600" dirty="0"/>
              <a:t> </a:t>
            </a:r>
            <a:r>
              <a:rPr lang="en-US" sz="2600" dirty="0" err="1"/>
              <a:t>awal</a:t>
            </a:r>
            <a:r>
              <a:rPr lang="en-US" sz="2600" dirty="0"/>
              <a:t> </a:t>
            </a:r>
            <a:r>
              <a:rPr lang="en-US" sz="2600" dirty="0" err="1"/>
              <a:t>berupa</a:t>
            </a:r>
            <a:r>
              <a:rPr lang="en-US" sz="2600" dirty="0"/>
              <a:t> </a:t>
            </a:r>
            <a:r>
              <a:rPr lang="en-US" sz="2600" dirty="0" err="1"/>
              <a:t>konstruksi</a:t>
            </a:r>
            <a:r>
              <a:rPr lang="en-US" sz="2600" dirty="0"/>
              <a:t> Telford </a:t>
            </a:r>
            <a:r>
              <a:rPr lang="en-US" sz="2600" dirty="0" err="1"/>
              <a:t>dan</a:t>
            </a:r>
            <a:r>
              <a:rPr lang="en-US" sz="2600" dirty="0"/>
              <a:t> Macadam yang </a:t>
            </a:r>
            <a:r>
              <a:rPr lang="en-US" sz="2600" dirty="0" err="1"/>
              <a:t>kemudian</a:t>
            </a:r>
            <a:r>
              <a:rPr lang="en-US" sz="2600" dirty="0"/>
              <a:t> </a:t>
            </a:r>
            <a:r>
              <a:rPr lang="en-US" sz="2600" dirty="0" err="1"/>
              <a:t>diberi</a:t>
            </a:r>
            <a:r>
              <a:rPr lang="en-US" sz="2600" dirty="0"/>
              <a:t> </a:t>
            </a:r>
            <a:r>
              <a:rPr lang="en-US" sz="2600" dirty="0" err="1"/>
              <a:t>lapisan</a:t>
            </a:r>
            <a:r>
              <a:rPr lang="en-US" sz="2600" dirty="0"/>
              <a:t> </a:t>
            </a:r>
            <a:r>
              <a:rPr lang="en-US" sz="2600" dirty="0" err="1"/>
              <a:t>aus</a:t>
            </a:r>
            <a:r>
              <a:rPr lang="en-US" sz="2600" dirty="0"/>
              <a:t> yang </a:t>
            </a:r>
            <a:r>
              <a:rPr lang="en-US" sz="2600" dirty="0" err="1"/>
              <a:t>menggunakan</a:t>
            </a:r>
            <a:r>
              <a:rPr lang="en-US" sz="2600" dirty="0"/>
              <a:t> </a:t>
            </a:r>
            <a:r>
              <a:rPr lang="en-US" sz="2600" dirty="0" err="1"/>
              <a:t>aspal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bahan</a:t>
            </a:r>
            <a:r>
              <a:rPr lang="en-US" sz="2600" dirty="0"/>
              <a:t> </a:t>
            </a:r>
            <a:r>
              <a:rPr lang="en-US" sz="2600" dirty="0" err="1"/>
              <a:t>pengikat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ditaburi</a:t>
            </a:r>
            <a:r>
              <a:rPr lang="en-US" sz="2600" dirty="0"/>
              <a:t> </a:t>
            </a:r>
            <a:r>
              <a:rPr lang="en-US" sz="2600" dirty="0" err="1"/>
              <a:t>pasir</a:t>
            </a:r>
            <a:r>
              <a:rPr lang="en-US" sz="2600" dirty="0"/>
              <a:t> </a:t>
            </a:r>
            <a:r>
              <a:rPr lang="en-US" sz="2600" dirty="0" err="1"/>
              <a:t>kasar</a:t>
            </a:r>
            <a:r>
              <a:rPr lang="en-US" sz="2600" dirty="0"/>
              <a:t> yang </a:t>
            </a:r>
            <a:r>
              <a:rPr lang="en-US" sz="2600" dirty="0" err="1"/>
              <a:t>kemudian</a:t>
            </a:r>
            <a:r>
              <a:rPr lang="en-US" sz="2600" dirty="0"/>
              <a:t> </a:t>
            </a:r>
            <a:r>
              <a:rPr lang="en-US" sz="2600" dirty="0" err="1"/>
              <a:t>berkembang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dirty="0" err="1"/>
              <a:t>lapisan</a:t>
            </a:r>
            <a:r>
              <a:rPr lang="en-US" sz="2600" dirty="0"/>
              <a:t> </a:t>
            </a:r>
            <a:r>
              <a:rPr lang="en-US" sz="2600" dirty="0" err="1"/>
              <a:t>penetrasi</a:t>
            </a:r>
            <a:r>
              <a:rPr lang="en-US" sz="2600" dirty="0"/>
              <a:t> (</a:t>
            </a:r>
            <a:r>
              <a:rPr lang="en-US" sz="2600" dirty="0" err="1"/>
              <a:t>Lapisan</a:t>
            </a:r>
            <a:r>
              <a:rPr lang="en-US" sz="2600" dirty="0"/>
              <a:t> </a:t>
            </a:r>
            <a:r>
              <a:rPr lang="en-US" sz="2600" dirty="0" err="1"/>
              <a:t>Burtu</a:t>
            </a:r>
            <a:r>
              <a:rPr lang="en-US" sz="2600" dirty="0"/>
              <a:t>, </a:t>
            </a:r>
            <a:r>
              <a:rPr lang="en-US" sz="2600" dirty="0" err="1"/>
              <a:t>Burda</a:t>
            </a:r>
            <a:r>
              <a:rPr lang="en-US" sz="2600" dirty="0"/>
              <a:t> Buras). </a:t>
            </a:r>
            <a:r>
              <a:rPr lang="en-US" sz="2600" dirty="0" err="1"/>
              <a:t>Tahun</a:t>
            </a:r>
            <a:r>
              <a:rPr lang="en-US" sz="2600" dirty="0"/>
              <a:t> 1980 </a:t>
            </a:r>
            <a:r>
              <a:rPr lang="en-US" sz="2600" dirty="0" err="1"/>
              <a:t>diperkenalkan</a:t>
            </a:r>
            <a:r>
              <a:rPr lang="en-US" sz="2600" dirty="0"/>
              <a:t> </a:t>
            </a:r>
            <a:r>
              <a:rPr lang="en-US" sz="2600" dirty="0" err="1"/>
              <a:t>perkerasan</a:t>
            </a:r>
            <a:r>
              <a:rPr lang="en-US" sz="2600" dirty="0"/>
              <a:t> </a:t>
            </a:r>
            <a:r>
              <a:rPr lang="en-US" sz="2600" dirty="0" err="1"/>
              <a:t>jalan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aspal</a:t>
            </a:r>
            <a:r>
              <a:rPr lang="en-US" sz="2600" dirty="0"/>
              <a:t>: </a:t>
            </a:r>
            <a:r>
              <a:rPr lang="en-US" sz="2600" dirty="0" err="1"/>
              <a:t>emulsi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Butas</a:t>
            </a:r>
            <a:r>
              <a:rPr lang="en-US" sz="2600" dirty="0"/>
              <a:t>, </a:t>
            </a:r>
            <a:r>
              <a:rPr lang="en-US" sz="2600" dirty="0" err="1"/>
              <a:t>tetapi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pelaksanaan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pemakaian</a:t>
            </a:r>
            <a:r>
              <a:rPr lang="en-US" sz="2600" dirty="0"/>
              <a:t> </a:t>
            </a:r>
            <a:r>
              <a:rPr lang="en-US" sz="2600" dirty="0" err="1"/>
              <a:t>aspal</a:t>
            </a:r>
            <a:r>
              <a:rPr lang="en-US" sz="2600" dirty="0"/>
              <a:t> </a:t>
            </a:r>
            <a:r>
              <a:rPr lang="en-US" sz="2600" dirty="0" err="1"/>
              <a:t>butas</a:t>
            </a:r>
            <a:r>
              <a:rPr lang="en-US" sz="2600" dirty="0"/>
              <a:t> </a:t>
            </a:r>
            <a:r>
              <a:rPr lang="en-US" sz="2600" dirty="0" err="1"/>
              <a:t>terdapat</a:t>
            </a:r>
            <a:r>
              <a:rPr lang="en-US" sz="2600" dirty="0"/>
              <a:t> </a:t>
            </a:r>
            <a:r>
              <a:rPr lang="en-US" sz="2600" dirty="0" err="1"/>
              <a:t>permasalahan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hal</a:t>
            </a:r>
            <a:r>
              <a:rPr lang="en-US" sz="2600" dirty="0"/>
              <a:t> </a:t>
            </a:r>
            <a:r>
              <a:rPr lang="en-US" sz="2600" dirty="0" err="1"/>
              <a:t>variasi</a:t>
            </a:r>
            <a:r>
              <a:rPr lang="en-US" sz="2600" dirty="0"/>
              <a:t> </a:t>
            </a:r>
            <a:r>
              <a:rPr lang="en-US" sz="2600" dirty="0" err="1"/>
              <a:t>kadar</a:t>
            </a:r>
            <a:r>
              <a:rPr lang="en-US" sz="2600" dirty="0"/>
              <a:t> </a:t>
            </a:r>
            <a:r>
              <a:rPr lang="en-US" sz="2600" dirty="0" err="1"/>
              <a:t>aspalnya</a:t>
            </a:r>
            <a:r>
              <a:rPr lang="en-US" sz="2600" dirty="0"/>
              <a:t> yang </a:t>
            </a:r>
            <a:r>
              <a:rPr lang="en-US" sz="2600" dirty="0" err="1"/>
              <a:t>kemudian</a:t>
            </a:r>
            <a:r>
              <a:rPr lang="en-US" sz="2600" dirty="0"/>
              <a:t> </a:t>
            </a:r>
            <a:r>
              <a:rPr lang="en-US" sz="2600" dirty="0" err="1"/>
              <a:t>disempurnakan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tahun</a:t>
            </a:r>
            <a:r>
              <a:rPr lang="en-US" sz="2600" dirty="0"/>
              <a:t> 1990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teknologi</a:t>
            </a:r>
            <a:r>
              <a:rPr lang="en-US" sz="2600" dirty="0"/>
              <a:t> </a:t>
            </a:r>
            <a:r>
              <a:rPr lang="en-US" sz="2600" dirty="0" err="1"/>
              <a:t>beton</a:t>
            </a:r>
            <a:r>
              <a:rPr lang="en-US" sz="2600" dirty="0"/>
              <a:t> mastic, </a:t>
            </a:r>
            <a:r>
              <a:rPr lang="en-US" sz="2600" dirty="0" err="1"/>
              <a:t>perkembangan</a:t>
            </a:r>
            <a:r>
              <a:rPr lang="en-US" sz="2600" dirty="0"/>
              <a:t> </a:t>
            </a:r>
            <a:r>
              <a:rPr lang="en-US" sz="2600" dirty="0" err="1"/>
              <a:t>konstruksi</a:t>
            </a:r>
            <a:r>
              <a:rPr lang="en-US" sz="2600" dirty="0"/>
              <a:t> </a:t>
            </a:r>
            <a:r>
              <a:rPr lang="en-US" sz="2600" dirty="0" err="1"/>
              <a:t>perkerasan</a:t>
            </a:r>
            <a:r>
              <a:rPr lang="en-US" sz="2600" dirty="0"/>
              <a:t> </a:t>
            </a:r>
            <a:r>
              <a:rPr lang="en-US" sz="2600" dirty="0" err="1"/>
              <a:t>jalan</a:t>
            </a:r>
            <a:r>
              <a:rPr lang="en-US" sz="2600" dirty="0"/>
              <a:t>. </a:t>
            </a:r>
            <a:r>
              <a:rPr lang="en-US" sz="2600" dirty="0" err="1"/>
              <a:t>menggunakan</a:t>
            </a:r>
            <a:r>
              <a:rPr lang="en-US" sz="2600" dirty="0"/>
              <a:t> </a:t>
            </a:r>
            <a:r>
              <a:rPr lang="en-US" sz="2600" dirty="0" err="1"/>
              <a:t>aspal</a:t>
            </a:r>
            <a:r>
              <a:rPr lang="en-US" sz="2600" dirty="0"/>
              <a:t> </a:t>
            </a:r>
            <a:r>
              <a:rPr lang="en-US" sz="2600" dirty="0" err="1"/>
              <a:t>panas</a:t>
            </a:r>
            <a:r>
              <a:rPr lang="en-US" sz="2600" dirty="0"/>
              <a:t> (hot mix) </a:t>
            </a:r>
            <a:r>
              <a:rPr lang="en-US" sz="2600" dirty="0" err="1"/>
              <a:t>mulai</a:t>
            </a:r>
            <a:r>
              <a:rPr lang="en-US" sz="2600" dirty="0"/>
              <a:t> </a:t>
            </a:r>
            <a:r>
              <a:rPr lang="en-US" sz="2600" dirty="0" err="1"/>
              <a:t>berkembang</a:t>
            </a:r>
            <a:r>
              <a:rPr lang="en-US" sz="2600" dirty="0"/>
              <a:t> di Indonesia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tahun</a:t>
            </a:r>
            <a:r>
              <a:rPr lang="en-US" sz="2600" dirty="0"/>
              <a:t> 1975, </a:t>
            </a:r>
            <a:r>
              <a:rPr lang="en-US" sz="2600" dirty="0" err="1"/>
              <a:t>kemudian</a:t>
            </a:r>
            <a:r>
              <a:rPr lang="en-US" sz="2600" dirty="0"/>
              <a:t> </a:t>
            </a:r>
            <a:r>
              <a:rPr lang="en-US" sz="2600" dirty="0" err="1"/>
              <a:t>disusul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jenis</a:t>
            </a:r>
            <a:r>
              <a:rPr lang="en-US" sz="2600" dirty="0"/>
              <a:t> yang lain </a:t>
            </a:r>
            <a:r>
              <a:rPr lang="en-US" sz="2600" dirty="0" err="1"/>
              <a:t>seperti</a:t>
            </a:r>
            <a:r>
              <a:rPr lang="en-US" sz="2600" dirty="0"/>
              <a:t>: </a:t>
            </a:r>
            <a:r>
              <a:rPr lang="en-US" sz="2600" dirty="0" err="1"/>
              <a:t>aspal</a:t>
            </a:r>
            <a:r>
              <a:rPr lang="en-US" sz="2600" dirty="0"/>
              <a:t> </a:t>
            </a:r>
            <a:r>
              <a:rPr lang="en-US" sz="2600" dirty="0" err="1"/>
              <a:t>beton</a:t>
            </a:r>
            <a:r>
              <a:rPr lang="en-US" sz="2600" dirty="0"/>
              <a:t> (AC) </a:t>
            </a:r>
            <a:r>
              <a:rPr lang="en-US" sz="2600" dirty="0" err="1"/>
              <a:t>dan</a:t>
            </a:r>
            <a:r>
              <a:rPr lang="en-US" sz="2600" dirty="0"/>
              <a:t> lain-lain.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95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semen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pengikat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1928 di London </a:t>
            </a:r>
            <a:r>
              <a:rPr lang="en-US" dirty="0" err="1"/>
              <a:t>tetap</a:t>
            </a:r>
            <a:r>
              <a:rPr lang="en-US" dirty="0"/>
              <a:t>;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1970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diperkenalkannya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geometrik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pertengahan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1960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1980.</a:t>
            </a:r>
          </a:p>
        </p:txBody>
      </p:sp>
    </p:spTree>
    <p:extLst>
      <p:ext uri="{BB962C8B-B14F-4D97-AF65-F5344CB8AC3E}">
        <p14:creationId xmlns:p14="http://schemas.microsoft.com/office/powerpoint/2010/main" val="2209643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Pengertian</a:t>
            </a:r>
            <a:r>
              <a:rPr lang="en-US" dirty="0"/>
              <a:t> &amp; </a:t>
            </a:r>
            <a:r>
              <a:rPr lang="en-US" dirty="0" err="1"/>
              <a:t>Persyaratan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 err="1"/>
              <a:t>Jalan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dirty="0" err="1"/>
              <a:t>sarana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dilalui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teknis</a:t>
            </a:r>
            <a:r>
              <a:rPr lang="en-US" b="1" dirty="0"/>
              <a:t> </a:t>
            </a:r>
            <a:r>
              <a:rPr lang="en-US" b="1" dirty="0" err="1"/>
              <a:t>pengertian</a:t>
            </a:r>
            <a:r>
              <a:rPr lang="en-US" b="1" dirty="0"/>
              <a:t> </a:t>
            </a:r>
            <a:r>
              <a:rPr lang="en-US" b="1" dirty="0" err="1"/>
              <a:t>jalan</a:t>
            </a:r>
            <a:r>
              <a:rPr lang="en-US" b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Perkerasan</a:t>
            </a:r>
            <a:r>
              <a:rPr lang="en-US" b="1" dirty="0"/>
              <a:t> </a:t>
            </a:r>
            <a:r>
              <a:rPr lang="en-US" b="1" dirty="0" err="1"/>
              <a:t>jalan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yang </a:t>
            </a:r>
            <a:r>
              <a:rPr lang="en-US" dirty="0" err="1"/>
              <a:t>diperuntukan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yang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lapis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, </a:t>
            </a:r>
            <a:r>
              <a:rPr lang="en-US" dirty="0" err="1"/>
              <a:t>pondasi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lapis </a:t>
            </a:r>
            <a:r>
              <a:rPr lang="en-US" dirty="0" err="1"/>
              <a:t>permukaan</a:t>
            </a:r>
            <a:r>
              <a:rPr lang="en-US" dirty="0"/>
              <a:t>.</a:t>
            </a:r>
            <a:endParaRPr lang="en-US" b="1" dirty="0"/>
          </a:p>
          <a:p>
            <a:pPr algn="just"/>
            <a:r>
              <a:rPr lang="en-US" b="1" dirty="0" err="1"/>
              <a:t>Persyaratan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perkerasan</a:t>
            </a:r>
            <a:r>
              <a:rPr lang="en-US" b="1" dirty="0"/>
              <a:t> </a:t>
            </a:r>
            <a:r>
              <a:rPr lang="en-US" b="1" dirty="0" err="1"/>
              <a:t>lalu</a:t>
            </a:r>
            <a:r>
              <a:rPr lang="en-US" b="1" dirty="0"/>
              <a:t> </a:t>
            </a:r>
            <a:r>
              <a:rPr lang="en-US" b="1" dirty="0" err="1"/>
              <a:t>lintas</a:t>
            </a:r>
            <a:r>
              <a:rPr lang="en-US" b="1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: </a:t>
            </a:r>
            <a:r>
              <a:rPr lang="en-US" b="1" dirty="0" err="1"/>
              <a:t>kuat</a:t>
            </a:r>
            <a:r>
              <a:rPr lang="en-US" b="1" dirty="0"/>
              <a:t>, </a:t>
            </a:r>
            <a:r>
              <a:rPr lang="en-US" b="1" dirty="0" err="1"/>
              <a:t>awet</a:t>
            </a:r>
            <a:r>
              <a:rPr lang="en-US" b="1" dirty="0"/>
              <a:t>, </a:t>
            </a:r>
            <a:r>
              <a:rPr lang="en-US" b="1" dirty="0" err="1"/>
              <a:t>kedap</a:t>
            </a:r>
            <a:r>
              <a:rPr lang="en-US" b="1" dirty="0"/>
              <a:t> air, rata,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licin</a:t>
            </a:r>
            <a:r>
              <a:rPr lang="en-US" b="1" dirty="0"/>
              <a:t>, </a:t>
            </a:r>
            <a:r>
              <a:rPr lang="en-US" b="1" dirty="0" err="1"/>
              <a:t>murah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mudah</a:t>
            </a:r>
            <a:r>
              <a:rPr lang="en-US" b="1" dirty="0"/>
              <a:t> </a:t>
            </a:r>
            <a:r>
              <a:rPr lang="en-US" b="1" dirty="0" err="1"/>
              <a:t>dikerjakan</a:t>
            </a:r>
            <a:endParaRPr lang="en-US" b="1" dirty="0"/>
          </a:p>
          <a:p>
            <a:pPr algn="just"/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perkerasan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yang paling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, </a:t>
            </a:r>
            <a:r>
              <a:rPr lang="en-US" dirty="0" err="1"/>
              <a:t>kerikil</a:t>
            </a:r>
            <a:r>
              <a:rPr lang="en-US" dirty="0"/>
              <a:t>,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pengikat</a:t>
            </a:r>
            <a:r>
              <a:rPr lang="en-US" dirty="0"/>
              <a:t> (</a:t>
            </a:r>
            <a:r>
              <a:rPr lang="en-US" dirty="0" err="1"/>
              <a:t>aspal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semen). </a:t>
            </a:r>
          </a:p>
        </p:txBody>
      </p:sp>
    </p:spTree>
    <p:extLst>
      <p:ext uri="{BB962C8B-B14F-4D97-AF65-F5344CB8AC3E}">
        <p14:creationId xmlns:p14="http://schemas.microsoft.com/office/powerpoint/2010/main" val="226258612"/>
      </p:ext>
    </p:extLst>
  </p:cSld>
  <p:clrMapOvr>
    <a:masterClrMapping/>
  </p:clrMapOvr>
</p:sld>
</file>

<file path=ppt/theme/theme1.xml><?xml version="1.0" encoding="utf-8"?>
<a:theme xmlns:a="http://schemas.openxmlformats.org/drawingml/2006/main" name="IAM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M Theme" id="{A51FF3A7-1937-49A9-A00C-692E2EFEED0C}" vid="{7360D468-28E2-4F9C-A308-0EA665228C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IAM Theme</Template>
  <TotalTime>117</TotalTime>
  <Words>1008</Words>
  <Application>Microsoft Office PowerPoint</Application>
  <PresentationFormat>Widescreen</PresentationFormat>
  <Paragraphs>45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IAM Theme</vt:lpstr>
      <vt:lpstr>PERANCANGAN JALAN RAYA </vt:lpstr>
      <vt:lpstr>Sejarah Perkerasan Jalan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Pengertian &amp; Persyaratan</vt:lpstr>
      <vt:lpstr>Fungsi Perkerasan Jalan</vt:lpstr>
      <vt:lpstr>Elemen – elemen struktural utama dalam pembangunan jalan </vt:lpstr>
      <vt:lpstr>Kontruksi perkerasan secara umum terdiri dari :</vt:lpstr>
      <vt:lpstr>Jenis Struktur Perkerasan</vt:lpstr>
      <vt:lpstr>Ilustrasi Gaya yang Bekerja</vt:lpstr>
      <vt:lpstr>PERKERASAN LENTUR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Irham Aswery</cp:lastModifiedBy>
  <cp:revision>14</cp:revision>
  <dcterms:created xsi:type="dcterms:W3CDTF">2018-09-03T06:19:08Z</dcterms:created>
  <dcterms:modified xsi:type="dcterms:W3CDTF">2020-11-13T00:50:26Z</dcterms:modified>
</cp:coreProperties>
</file>