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0" name="Rectangle 28"/>
          <p:cNvSpPr>
            <a:spLocks noChangeArrowheads="1"/>
          </p:cNvSpPr>
          <p:nvPr/>
        </p:nvSpPr>
        <p:spPr bwMode="gray">
          <a:xfrm>
            <a:off x="0" y="2971800"/>
            <a:ext cx="7086600" cy="457200"/>
          </a:xfrm>
          <a:prstGeom prst="rect">
            <a:avLst/>
          </a:prstGeom>
          <a:solidFill>
            <a:schemeClr val="tx1"/>
          </a:solidFill>
          <a:ln w="9525">
            <a:noFill/>
            <a:miter lim="800000"/>
            <a:headEnd/>
            <a:tailEnd/>
          </a:ln>
          <a:effectLst/>
        </p:spPr>
        <p:txBody>
          <a:bodyPr wrap="none" anchor="ctr"/>
          <a:lstStyle/>
          <a:p>
            <a:endParaRPr lang="en-US"/>
          </a:p>
        </p:txBody>
      </p:sp>
      <p:sp>
        <p:nvSpPr>
          <p:cNvPr id="3101" name="Rectangle 29"/>
          <p:cNvSpPr>
            <a:spLocks noChangeArrowheads="1"/>
          </p:cNvSpPr>
          <p:nvPr/>
        </p:nvSpPr>
        <p:spPr bwMode="ltGray">
          <a:xfrm>
            <a:off x="7086600" y="2971800"/>
            <a:ext cx="2057400" cy="457200"/>
          </a:xfrm>
          <a:prstGeom prst="rect">
            <a:avLst/>
          </a:prstGeom>
          <a:solidFill>
            <a:schemeClr val="tx2"/>
          </a:solidFill>
          <a:ln w="9525">
            <a:noFill/>
            <a:miter lim="800000"/>
            <a:headEnd/>
            <a:tailEnd/>
          </a:ln>
          <a:effectLst/>
        </p:spPr>
        <p:txBody>
          <a:bodyPr wrap="none" anchor="ctr"/>
          <a:lstStyle/>
          <a:p>
            <a:endParaRPr lang="en-US"/>
          </a:p>
        </p:txBody>
      </p:sp>
      <p:graphicFrame>
        <p:nvGraphicFramePr>
          <p:cNvPr id="3102" name="Object 30"/>
          <p:cNvGraphicFramePr>
            <a:graphicFrameLocks noChangeAspect="1"/>
          </p:cNvGraphicFramePr>
          <p:nvPr/>
        </p:nvGraphicFramePr>
        <p:xfrm>
          <a:off x="0" y="3429000"/>
          <a:ext cx="3009900" cy="1824038"/>
        </p:xfrm>
        <a:graphic>
          <a:graphicData uri="http://schemas.openxmlformats.org/presentationml/2006/ole">
            <p:oleObj spid="_x0000_s3074" name="Image" r:id="rId3" imgW="6920635" imgH="4139683" progId="">
              <p:embed/>
            </p:oleObj>
          </a:graphicData>
        </a:graphic>
      </p:graphicFrame>
      <p:graphicFrame>
        <p:nvGraphicFramePr>
          <p:cNvPr id="3103" name="Object 31"/>
          <p:cNvGraphicFramePr>
            <a:graphicFrameLocks noChangeAspect="1"/>
          </p:cNvGraphicFramePr>
          <p:nvPr/>
        </p:nvGraphicFramePr>
        <p:xfrm>
          <a:off x="3028950" y="3429000"/>
          <a:ext cx="4035425" cy="1828800"/>
        </p:xfrm>
        <a:graphic>
          <a:graphicData uri="http://schemas.openxmlformats.org/presentationml/2006/ole">
            <p:oleObj spid="_x0000_s3075" name="Image" r:id="rId4" imgW="9155556" imgH="3733333" progId="">
              <p:embed/>
            </p:oleObj>
          </a:graphicData>
        </a:graphic>
      </p:graphicFrame>
      <p:graphicFrame>
        <p:nvGraphicFramePr>
          <p:cNvPr id="3104" name="Object 32"/>
          <p:cNvGraphicFramePr>
            <a:graphicFrameLocks noChangeAspect="1"/>
          </p:cNvGraphicFramePr>
          <p:nvPr/>
        </p:nvGraphicFramePr>
        <p:xfrm>
          <a:off x="7086600" y="3429000"/>
          <a:ext cx="2057400" cy="1828800"/>
        </p:xfrm>
        <a:graphic>
          <a:graphicData uri="http://schemas.openxmlformats.org/presentationml/2006/ole">
            <p:oleObj spid="_x0000_s3076" name="Image" r:id="rId5" imgW="3250794" imgH="3276190" progId="">
              <p:embed/>
            </p:oleObj>
          </a:graphicData>
        </a:graphic>
      </p:graphicFrame>
      <p:pic>
        <p:nvPicPr>
          <p:cNvPr id="3105" name="Picture 33" descr="glabal"/>
          <p:cNvPicPr>
            <a:picLocks noChangeAspect="1" noChangeArrowheads="1"/>
          </p:cNvPicPr>
          <p:nvPr/>
        </p:nvPicPr>
        <p:blipFill>
          <a:blip r:embed="rId6" cstate="print"/>
          <a:srcRect/>
          <a:stretch>
            <a:fillRect/>
          </a:stretch>
        </p:blipFill>
        <p:spPr bwMode="gray">
          <a:xfrm>
            <a:off x="7391400" y="1905000"/>
            <a:ext cx="1316038" cy="1352550"/>
          </a:xfrm>
          <a:prstGeom prst="rect">
            <a:avLst/>
          </a:prstGeom>
          <a:noFill/>
        </p:spPr>
      </p:pic>
      <p:sp>
        <p:nvSpPr>
          <p:cNvPr id="3106" name="AutoShape 34"/>
          <p:cNvSpPr>
            <a:spLocks noChangeArrowheads="1"/>
          </p:cNvSpPr>
          <p:nvPr/>
        </p:nvSpPr>
        <p:spPr bwMode="gray">
          <a:xfrm rot="-37800000">
            <a:off x="163513" y="3070225"/>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3107" name="AutoShape 35"/>
          <p:cNvSpPr>
            <a:spLocks noChangeArrowheads="1"/>
          </p:cNvSpPr>
          <p:nvPr/>
        </p:nvSpPr>
        <p:spPr bwMode="gray">
          <a:xfrm rot="-37800000">
            <a:off x="468313" y="3070225"/>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3108" name="AutoShape 36"/>
          <p:cNvSpPr>
            <a:spLocks noChangeArrowheads="1"/>
          </p:cNvSpPr>
          <p:nvPr/>
        </p:nvSpPr>
        <p:spPr bwMode="gray">
          <a:xfrm rot="-37800000">
            <a:off x="773113" y="3070225"/>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3109" name="AutoShape 37"/>
          <p:cNvSpPr>
            <a:spLocks noChangeArrowheads="1"/>
          </p:cNvSpPr>
          <p:nvPr/>
        </p:nvSpPr>
        <p:spPr bwMode="gray">
          <a:xfrm rot="-37800000">
            <a:off x="1077913" y="3070225"/>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fld id="{68D0EEFB-2523-4F2F-98F1-558D23508498}" type="datetimeFigureOut">
              <a:rPr lang="en-US" smtClean="0"/>
              <a:pPr/>
              <a:t>11/3/2011</a:t>
            </a:fld>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96521B7B-24D2-4DA8-B7BB-28E1D5E550A2}" type="slidenum">
              <a:rPr lang="en-US" smtClean="0"/>
              <a:pPr/>
              <a:t>‹#›</a:t>
            </a:fld>
            <a:endParaRPr lang="en-US"/>
          </a:p>
        </p:txBody>
      </p:sp>
      <p:grpSp>
        <p:nvGrpSpPr>
          <p:cNvPr id="2" name="Group 16"/>
          <p:cNvGrpSpPr>
            <a:grpSpLocks/>
          </p:cNvGrpSpPr>
          <p:nvPr/>
        </p:nvGrpSpPr>
        <p:grpSpPr bwMode="auto">
          <a:xfrm>
            <a:off x="4114800" y="5562600"/>
            <a:ext cx="1079500" cy="633413"/>
            <a:chOff x="2680" y="3678"/>
            <a:chExt cx="680" cy="399"/>
          </a:xfrm>
        </p:grpSpPr>
        <p:sp>
          <p:nvSpPr>
            <p:cNvPr id="3086" name="Text Box 14"/>
            <p:cNvSpPr txBox="1">
              <a:spLocks noChangeArrowheads="1"/>
            </p:cNvSpPr>
            <p:nvPr/>
          </p:nvSpPr>
          <p:spPr bwMode="gray">
            <a:xfrm>
              <a:off x="2680" y="3789"/>
              <a:ext cx="680" cy="288"/>
            </a:xfrm>
            <a:prstGeom prst="rect">
              <a:avLst/>
            </a:prstGeom>
            <a:noFill/>
            <a:ln w="9525">
              <a:noFill/>
              <a:miter lim="800000"/>
              <a:headEnd/>
              <a:tailEnd/>
            </a:ln>
            <a:effectLst/>
          </p:spPr>
          <p:txBody>
            <a:bodyPr>
              <a:spAutoFit/>
            </a:bodyPr>
            <a:lstStyle/>
            <a:p>
              <a:r>
                <a:rPr lang="en-US" sz="2400" b="1"/>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tx2"/>
            </a:solidFill>
            <a:ln w="9525">
              <a:noFill/>
              <a:miter lim="800000"/>
              <a:headEnd/>
              <a:tailEnd/>
            </a:ln>
            <a:effectLst/>
          </p:spPr>
          <p:txBody>
            <a:bodyPr wrap="none" anchor="ctr"/>
            <a:lstStyle/>
            <a:p>
              <a:endParaRPr lang="en-US"/>
            </a:p>
          </p:txBody>
        </p:sp>
      </p:grpSp>
      <p:sp>
        <p:nvSpPr>
          <p:cNvPr id="3074" name="Rectangle 2"/>
          <p:cNvSpPr>
            <a:spLocks noGrp="1" noChangeArrowheads="1"/>
          </p:cNvSpPr>
          <p:nvPr>
            <p:ph type="ctrTitle"/>
          </p:nvPr>
        </p:nvSpPr>
        <p:spPr bwMode="black">
          <a:xfrm>
            <a:off x="1143000" y="1676400"/>
            <a:ext cx="6172200" cy="1241425"/>
          </a:xfrm>
        </p:spPr>
        <p:txBody>
          <a:bodyPr/>
          <a:lstStyle>
            <a:lvl1pPr>
              <a:defRPr sz="4400">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1524000" y="2971800"/>
            <a:ext cx="5410200" cy="381000"/>
          </a:xfrm>
        </p:spPr>
        <p:txBody>
          <a:bodyPr/>
          <a:lstStyle>
            <a:lvl1pPr marL="0" indent="0" algn="ctr">
              <a:buFont typeface="Wingdings" pitchFamily="2" charset="2"/>
              <a:buNone/>
              <a:defRPr sz="20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521B7B-24D2-4DA8-B7BB-28E1D5E550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90550"/>
            <a:ext cx="2057400" cy="5734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90550"/>
            <a:ext cx="6019800"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521B7B-24D2-4DA8-B7BB-28E1D5E550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85950" y="590550"/>
            <a:ext cx="59436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0292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96521B7B-24D2-4DA8-B7BB-28E1D5E550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521B7B-24D2-4DA8-B7BB-28E1D5E550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521B7B-24D2-4DA8-B7BB-28E1D5E550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521B7B-24D2-4DA8-B7BB-28E1D5E550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6521B7B-24D2-4DA8-B7BB-28E1D5E550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6521B7B-24D2-4DA8-B7BB-28E1D5E550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521B7B-24D2-4DA8-B7BB-28E1D5E550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521B7B-24D2-4DA8-B7BB-28E1D5E550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521B7B-24D2-4DA8-B7BB-28E1D5E550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gray">
          <a:xfrm>
            <a:off x="1447800" y="561975"/>
            <a:ext cx="7696200" cy="64611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54" name="Rectangle 30"/>
          <p:cNvSpPr>
            <a:spLocks noChangeArrowheads="1"/>
          </p:cNvSpPr>
          <p:nvPr/>
        </p:nvSpPr>
        <p:spPr bwMode="ltGray">
          <a:xfrm>
            <a:off x="0" y="558800"/>
            <a:ext cx="1447800" cy="660400"/>
          </a:xfrm>
          <a:prstGeom prst="rect">
            <a:avLst/>
          </a:prstGeom>
          <a:solidFill>
            <a:schemeClr val="tx2"/>
          </a:solidFill>
          <a:ln w="9525">
            <a:noFill/>
            <a:miter lim="800000"/>
            <a:headEnd/>
            <a:tailEnd/>
          </a:ln>
          <a:effectLst/>
        </p:spPr>
        <p:txBody>
          <a:bodyPr wrap="none" anchor="ctr"/>
          <a:lstStyle/>
          <a:p>
            <a:endParaRPr lang="en-US"/>
          </a:p>
        </p:txBody>
      </p:sp>
      <p:pic>
        <p:nvPicPr>
          <p:cNvPr id="1055" name="Picture 31" descr="glabal"/>
          <p:cNvPicPr>
            <a:picLocks noChangeAspect="1" noChangeArrowheads="1"/>
          </p:cNvPicPr>
          <p:nvPr/>
        </p:nvPicPr>
        <p:blipFill>
          <a:blip r:embed="rId14" cstate="print"/>
          <a:srcRect/>
          <a:stretch>
            <a:fillRect/>
          </a:stretch>
        </p:blipFill>
        <p:spPr bwMode="gray">
          <a:xfrm>
            <a:off x="7924800" y="304800"/>
            <a:ext cx="1093788" cy="1123950"/>
          </a:xfrm>
          <a:prstGeom prst="rect">
            <a:avLst/>
          </a:prstGeom>
          <a:noFill/>
        </p:spPr>
      </p:pic>
      <p:sp>
        <p:nvSpPr>
          <p:cNvPr id="1056" name="AutoShape 32"/>
          <p:cNvSpPr>
            <a:spLocks noChangeArrowheads="1"/>
          </p:cNvSpPr>
          <p:nvPr/>
        </p:nvSpPr>
        <p:spPr bwMode="gray">
          <a:xfrm rot="-37800000">
            <a:off x="239713" y="185738"/>
            <a:ext cx="381000" cy="228600"/>
          </a:xfrm>
          <a:prstGeom prst="triangle">
            <a:avLst>
              <a:gd name="adj" fmla="val 50000"/>
            </a:avLst>
          </a:prstGeom>
          <a:solidFill>
            <a:schemeClr val="bg2"/>
          </a:solidFill>
          <a:ln w="9525">
            <a:noFill/>
            <a:miter lim="800000"/>
            <a:headEnd/>
            <a:tailEnd/>
          </a:ln>
          <a:effectLst/>
        </p:spPr>
        <p:txBody>
          <a:bodyPr wrap="none" anchor="ctr"/>
          <a:lstStyle/>
          <a:p>
            <a:endParaRPr lang="en-US"/>
          </a:p>
        </p:txBody>
      </p:sp>
      <p:sp>
        <p:nvSpPr>
          <p:cNvPr id="1057" name="AutoShape 33"/>
          <p:cNvSpPr>
            <a:spLocks noChangeArrowheads="1"/>
          </p:cNvSpPr>
          <p:nvPr/>
        </p:nvSpPr>
        <p:spPr bwMode="gray">
          <a:xfrm rot="-37800000">
            <a:off x="544513" y="185738"/>
            <a:ext cx="381000" cy="228600"/>
          </a:xfrm>
          <a:prstGeom prst="triangle">
            <a:avLst>
              <a:gd name="adj" fmla="val 50000"/>
            </a:avLst>
          </a:prstGeom>
          <a:solidFill>
            <a:schemeClr val="bg2">
              <a:alpha val="84000"/>
            </a:schemeClr>
          </a:solidFill>
          <a:ln w="9525">
            <a:noFill/>
            <a:miter lim="800000"/>
            <a:headEnd/>
            <a:tailEnd/>
          </a:ln>
          <a:effectLst/>
        </p:spPr>
        <p:txBody>
          <a:bodyPr wrap="none" anchor="ctr"/>
          <a:lstStyle/>
          <a:p>
            <a:endParaRPr lang="en-US"/>
          </a:p>
        </p:txBody>
      </p:sp>
      <p:sp>
        <p:nvSpPr>
          <p:cNvPr id="1058" name="AutoShape 34"/>
          <p:cNvSpPr>
            <a:spLocks noChangeArrowheads="1"/>
          </p:cNvSpPr>
          <p:nvPr/>
        </p:nvSpPr>
        <p:spPr bwMode="gray">
          <a:xfrm rot="-37800000">
            <a:off x="849313" y="185738"/>
            <a:ext cx="381000" cy="228600"/>
          </a:xfrm>
          <a:prstGeom prst="triangle">
            <a:avLst>
              <a:gd name="adj" fmla="val 50000"/>
            </a:avLst>
          </a:prstGeom>
          <a:solidFill>
            <a:schemeClr val="bg2">
              <a:alpha val="56000"/>
            </a:schemeClr>
          </a:solidFill>
          <a:ln w="9525">
            <a:noFill/>
            <a:miter lim="800000"/>
            <a:headEnd/>
            <a:tailEnd/>
          </a:ln>
          <a:effectLst/>
        </p:spPr>
        <p:txBody>
          <a:bodyPr wrap="none" anchor="ctr"/>
          <a:lstStyle/>
          <a:p>
            <a:endParaRPr lang="en-US"/>
          </a:p>
        </p:txBody>
      </p:sp>
      <p:sp>
        <p:nvSpPr>
          <p:cNvPr id="1059" name="AutoShape 35"/>
          <p:cNvSpPr>
            <a:spLocks noChangeArrowheads="1"/>
          </p:cNvSpPr>
          <p:nvPr/>
        </p:nvSpPr>
        <p:spPr bwMode="gray">
          <a:xfrm rot="-37800000">
            <a:off x="1154113" y="185738"/>
            <a:ext cx="381000" cy="228600"/>
          </a:xfrm>
          <a:prstGeom prst="triangle">
            <a:avLst>
              <a:gd name="adj" fmla="val 50000"/>
            </a:avLst>
          </a:prstGeom>
          <a:solidFill>
            <a:schemeClr val="bg2">
              <a:alpha val="27000"/>
            </a:schemeClr>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6521B7B-24D2-4DA8-B7BB-28E1D5E550A2}" type="slidenum">
              <a:rPr lang="en-US" smtClean="0"/>
              <a:pPr/>
              <a:t>‹#›</a:t>
            </a:fld>
            <a:endParaRPr lang="en-US"/>
          </a:p>
        </p:txBody>
      </p:sp>
      <p:sp>
        <p:nvSpPr>
          <p:cNvPr id="1026" name="Rectangle 2"/>
          <p:cNvSpPr>
            <a:spLocks noGrp="1" noChangeArrowheads="1"/>
          </p:cNvSpPr>
          <p:nvPr>
            <p:ph type="title"/>
          </p:nvPr>
        </p:nvSpPr>
        <p:spPr bwMode="white">
          <a:xfrm>
            <a:off x="1885950" y="590550"/>
            <a:ext cx="5943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61" name="Text Box 37"/>
          <p:cNvSpPr txBox="1">
            <a:spLocks noChangeArrowheads="1"/>
          </p:cNvSpPr>
          <p:nvPr/>
        </p:nvSpPr>
        <p:spPr bwMode="gray">
          <a:xfrm>
            <a:off x="228600" y="685800"/>
            <a:ext cx="1079500" cy="457200"/>
          </a:xfrm>
          <a:prstGeom prst="rect">
            <a:avLst/>
          </a:prstGeom>
          <a:noFill/>
          <a:ln w="9525">
            <a:noFill/>
            <a:miter lim="800000"/>
            <a:headEnd/>
            <a:tailEnd/>
          </a:ln>
          <a:effectLst/>
        </p:spPr>
        <p:txBody>
          <a:bodyPr>
            <a:spAutoFit/>
          </a:bodyPr>
          <a:lstStyle/>
          <a:p>
            <a:r>
              <a:rPr lang="en-US" sz="2400" b="1">
                <a:solidFill>
                  <a:schemeClr val="bg1"/>
                </a:solidFill>
              </a:rPr>
              <a:t>LOGO</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6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8229600" cy="2057400"/>
          </a:xfrm>
        </p:spPr>
        <p:txBody>
          <a:bodyPr/>
          <a:lstStyle/>
          <a:p>
            <a:r>
              <a:rPr lang="en-US" sz="5400" b="1" dirty="0" err="1">
                <a:solidFill>
                  <a:schemeClr val="tx2">
                    <a:lumMod val="75000"/>
                  </a:schemeClr>
                </a:solidFill>
                <a:latin typeface="Berlin Sans FB Demi" pitchFamily="34" charset="0"/>
              </a:rPr>
              <a:t>Sistem</a:t>
            </a:r>
            <a:r>
              <a:rPr lang="en-US" sz="5400" b="1" dirty="0">
                <a:solidFill>
                  <a:schemeClr val="tx2">
                    <a:lumMod val="75000"/>
                  </a:schemeClr>
                </a:solidFill>
                <a:latin typeface="Berlin Sans FB Demi" pitchFamily="34" charset="0"/>
              </a:rPr>
              <a:t> </a:t>
            </a:r>
            <a:r>
              <a:rPr lang="en-US" sz="5400" b="1" dirty="0" err="1">
                <a:solidFill>
                  <a:schemeClr val="tx2">
                    <a:lumMod val="75000"/>
                  </a:schemeClr>
                </a:solidFill>
                <a:latin typeface="Berlin Sans FB Demi" pitchFamily="34" charset="0"/>
              </a:rPr>
              <a:t>Informasi</a:t>
            </a:r>
            <a:r>
              <a:rPr lang="en-US" sz="5400" b="1" dirty="0">
                <a:solidFill>
                  <a:schemeClr val="tx2">
                    <a:lumMod val="75000"/>
                  </a:schemeClr>
                </a:solidFill>
                <a:latin typeface="Berlin Sans FB Demi" pitchFamily="34" charset="0"/>
              </a:rPr>
              <a:t> </a:t>
            </a:r>
            <a:r>
              <a:rPr lang="en-US" sz="5400" b="1" dirty="0" err="1">
                <a:solidFill>
                  <a:schemeClr val="tx2">
                    <a:lumMod val="75000"/>
                  </a:schemeClr>
                </a:solidFill>
                <a:latin typeface="Berlin Sans FB Demi" pitchFamily="34" charset="0"/>
              </a:rPr>
              <a:t>Akuntansi</a:t>
            </a:r>
            <a:r>
              <a:rPr lang="en-US" sz="5400" b="1" dirty="0">
                <a:solidFill>
                  <a:schemeClr val="tx2">
                    <a:lumMod val="75000"/>
                  </a:schemeClr>
                </a:solidFill>
                <a:latin typeface="Berlin Sans FB Demi" pitchFamily="34" charset="0"/>
              </a:rPr>
              <a:t> </a:t>
            </a:r>
            <a:r>
              <a:rPr lang="en-US" sz="5400" b="1" dirty="0" err="1">
                <a:solidFill>
                  <a:schemeClr val="tx2">
                    <a:lumMod val="75000"/>
                  </a:schemeClr>
                </a:solidFill>
                <a:latin typeface="Berlin Sans FB Demi" pitchFamily="34" charset="0"/>
              </a:rPr>
              <a:t>Pembelian</a:t>
            </a:r>
            <a:endParaRPr lang="en-US" sz="5400" dirty="0">
              <a:solidFill>
                <a:schemeClr val="tx2">
                  <a:lumMod val="75000"/>
                </a:schemeClr>
              </a:solidFill>
              <a:latin typeface="Berlin Sans FB Demi" pitchFamily="34" charset="0"/>
            </a:endParaRPr>
          </a:p>
        </p:txBody>
      </p:sp>
      <p:pic>
        <p:nvPicPr>
          <p:cNvPr id="2050" name="Picture 1" descr="logo bidar"/>
          <p:cNvPicPr>
            <a:picLocks noChangeAspect="1" noChangeArrowheads="1"/>
          </p:cNvPicPr>
          <p:nvPr/>
        </p:nvPicPr>
        <p:blipFill>
          <a:blip r:embed="rId2"/>
          <a:srcRect l="10864" t="33827" r="10617" b="35062"/>
          <a:stretch>
            <a:fillRect/>
          </a:stretch>
        </p:blipFill>
        <p:spPr bwMode="auto">
          <a:xfrm>
            <a:off x="3200400" y="5396753"/>
            <a:ext cx="2971800" cy="117998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haroni" pitchFamily="2" charset="-79"/>
                <a:cs typeface="Aharoni" pitchFamily="2" charset="-79"/>
              </a:rPr>
              <a:t/>
            </a:r>
            <a:br>
              <a:rPr lang="en-US" b="1" dirty="0" smtClean="0">
                <a:latin typeface="Aharoni" pitchFamily="2" charset="-79"/>
                <a:cs typeface="Aharoni" pitchFamily="2" charset="-79"/>
              </a:rPr>
            </a:br>
            <a:r>
              <a:rPr lang="en-US" b="1" dirty="0" err="1" smtClean="0">
                <a:latin typeface="Aharoni" pitchFamily="2" charset="-79"/>
                <a:cs typeface="Aharoni" pitchFamily="2" charset="-79"/>
              </a:rPr>
              <a:t>Prosedur</a:t>
            </a:r>
            <a:r>
              <a:rPr lang="en-US" dirty="0">
                <a:latin typeface="Aharoni" pitchFamily="2" charset="-79"/>
                <a:cs typeface="Aharoni" pitchFamily="2" charset="-79"/>
              </a:rPr>
              <a:t> </a:t>
            </a:r>
            <a:r>
              <a:rPr lang="en-US" b="1" dirty="0" err="1">
                <a:latin typeface="Aharoni" pitchFamily="2" charset="-79"/>
                <a:cs typeface="Aharoni" pitchFamily="2" charset="-79"/>
              </a:rPr>
              <a:t>Pembelian</a:t>
            </a:r>
            <a:r>
              <a:rPr lang="en-US" dirty="0">
                <a:latin typeface="Aharoni" pitchFamily="2" charset="-79"/>
                <a:cs typeface="Aharoni" pitchFamily="2" charset="-79"/>
              </a:rPr>
              <a:t/>
            </a:r>
            <a:br>
              <a:rPr lang="en-US" dirty="0">
                <a:latin typeface="Aharoni" pitchFamily="2" charset="-79"/>
                <a:cs typeface="Aharoni" pitchFamily="2" charset="-79"/>
              </a:rPr>
            </a:b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295400"/>
            <a:ext cx="8305800" cy="5257800"/>
          </a:xfrm>
          <a:solidFill>
            <a:schemeClr val="tx2">
              <a:lumMod val="60000"/>
              <a:lumOff val="40000"/>
            </a:schemeClr>
          </a:solidFill>
          <a:scene3d>
            <a:camera prst="orthographicFront"/>
            <a:lightRig rig="threePt" dir="t"/>
          </a:scene3d>
          <a:sp3d>
            <a:bevelT w="165100" h="50800" prst="softRound"/>
          </a:sp3d>
        </p:spPr>
        <p:txBody>
          <a:bodyPr>
            <a:normAutofit fontScale="77500" lnSpcReduction="20000"/>
          </a:bodyPr>
          <a:lstStyle/>
          <a:p>
            <a:r>
              <a:rPr lang="id-ID" sz="2900" smtClean="0">
                <a:latin typeface="Aharoni" pitchFamily="2" charset="-79"/>
                <a:cs typeface="Aharoni" pitchFamily="2" charset="-79"/>
              </a:rPr>
              <a:t>Prosedur</a:t>
            </a:r>
            <a:r>
              <a:rPr lang="id-ID" sz="2900" smtClean="0">
                <a:latin typeface="Aharoni" pitchFamily="2" charset="-79"/>
                <a:cs typeface="Aharoni" pitchFamily="2" charset="-79"/>
              </a:rPr>
              <a:t> pembelian dilaksanakan melalui beberapa bagian dalam perusahaan bagian-bagian yang terkait dalam prosedur ini adalah bagian </a:t>
            </a:r>
            <a:r>
              <a:rPr lang="id-ID" sz="2900" smtClean="0">
                <a:latin typeface="Aharoni" pitchFamily="2" charset="-79"/>
                <a:cs typeface="Aharoni" pitchFamily="2" charset="-79"/>
              </a:rPr>
              <a:t>pembelian</a:t>
            </a:r>
            <a:r>
              <a:rPr lang="id-ID" sz="2900" smtClean="0">
                <a:latin typeface="Aharoni" pitchFamily="2" charset="-79"/>
                <a:cs typeface="Aharoni" pitchFamily="2" charset="-79"/>
              </a:rPr>
              <a:t>, penerimaan </a:t>
            </a:r>
            <a:r>
              <a:rPr lang="id-ID" sz="2900" smtClean="0">
                <a:latin typeface="Aharoni" pitchFamily="2" charset="-79"/>
                <a:cs typeface="Aharoni" pitchFamily="2" charset="-79"/>
              </a:rPr>
              <a:t>barang</a:t>
            </a:r>
            <a:r>
              <a:rPr lang="id-ID" sz="2900" smtClean="0">
                <a:latin typeface="Aharoni" pitchFamily="2" charset="-79"/>
                <a:cs typeface="Aharoni" pitchFamily="2" charset="-79"/>
              </a:rPr>
              <a:t>, hutang dan </a:t>
            </a:r>
            <a:r>
              <a:rPr lang="id-ID" sz="2900" smtClean="0">
                <a:latin typeface="Aharoni" pitchFamily="2" charset="-79"/>
                <a:cs typeface="Aharoni" pitchFamily="2" charset="-79"/>
              </a:rPr>
              <a:t>gudang</a:t>
            </a:r>
            <a:r>
              <a:rPr lang="id-ID" sz="2900" smtClean="0">
                <a:latin typeface="Aharoni" pitchFamily="2" charset="-79"/>
                <a:cs typeface="Aharoni" pitchFamily="2" charset="-79"/>
              </a:rPr>
              <a:t>, menurut </a:t>
            </a:r>
            <a:r>
              <a:rPr lang="id-ID" sz="2900" smtClean="0">
                <a:latin typeface="Aharoni" pitchFamily="2" charset="-79"/>
                <a:cs typeface="Aharoni" pitchFamily="2" charset="-79"/>
              </a:rPr>
              <a:t>Mulyadi(2001:300</a:t>
            </a:r>
            <a:r>
              <a:rPr lang="id-ID" sz="2900" smtClean="0">
                <a:latin typeface="Aharoni" pitchFamily="2" charset="-79"/>
                <a:cs typeface="Aharoni" pitchFamily="2" charset="-79"/>
              </a:rPr>
              <a:t>) transaksi pembelian mencakup prosedur berikut ini </a:t>
            </a:r>
            <a:r>
              <a:rPr lang="id-ID" sz="2900" smtClean="0">
                <a:latin typeface="Aharoni" pitchFamily="2" charset="-79"/>
                <a:cs typeface="Aharoni" pitchFamily="2" charset="-79"/>
              </a:rPr>
              <a:t>:</a:t>
            </a:r>
            <a:endParaRPr lang="id-ID" sz="2900" smtClean="0">
              <a:latin typeface="Aharoni" pitchFamily="2" charset="-79"/>
              <a:cs typeface="Aharoni" pitchFamily="2" charset="-79"/>
            </a:endParaRPr>
          </a:p>
          <a:p>
            <a:pPr>
              <a:buNone/>
            </a:pPr>
            <a:endParaRPr lang="id-ID" smtClean="0">
              <a:latin typeface="Aharoni" pitchFamily="2" charset="-79"/>
              <a:cs typeface="Aharoni" pitchFamily="2" charset="-79"/>
            </a:endParaRPr>
          </a:p>
          <a:p>
            <a:r>
              <a:rPr lang="id-ID" smtClean="0">
                <a:latin typeface="Aharoni" pitchFamily="2" charset="-79"/>
                <a:cs typeface="Aharoni" pitchFamily="2" charset="-79"/>
              </a:rPr>
              <a:t>Pada saat persediaan bahan menunjukkan batas minimal fungsi gudang mengajukan permintaan pembelian ke fungsi </a:t>
            </a:r>
            <a:r>
              <a:rPr lang="id-ID" smtClean="0">
                <a:latin typeface="Aharoni" pitchFamily="2" charset="-79"/>
                <a:cs typeface="Aharoni" pitchFamily="2" charset="-79"/>
              </a:rPr>
              <a:t>pembelian.</a:t>
            </a:r>
            <a:endParaRPr lang="id-ID" smtClean="0">
              <a:latin typeface="Aharoni" pitchFamily="2" charset="-79"/>
              <a:cs typeface="Aharoni" pitchFamily="2" charset="-79"/>
            </a:endParaRPr>
          </a:p>
          <a:p>
            <a:endParaRPr lang="id-ID" smtClean="0">
              <a:latin typeface="Aharoni" pitchFamily="2" charset="-79"/>
              <a:cs typeface="Aharoni" pitchFamily="2" charset="-79"/>
            </a:endParaRPr>
          </a:p>
          <a:p>
            <a:r>
              <a:rPr lang="id-ID" smtClean="0">
                <a:latin typeface="Aharoni" pitchFamily="2" charset="-79"/>
                <a:cs typeface="Aharoni" pitchFamily="2" charset="-79"/>
              </a:rPr>
              <a:t>Fungsi pembelian meminta penawaran harga dari berbagai </a:t>
            </a:r>
            <a:r>
              <a:rPr lang="id-ID" smtClean="0">
                <a:latin typeface="Aharoni" pitchFamily="2" charset="-79"/>
                <a:cs typeface="Aharoni" pitchFamily="2" charset="-79"/>
              </a:rPr>
              <a:t>pemasok.</a:t>
            </a:r>
            <a:endParaRPr lang="id-ID" smtClean="0">
              <a:latin typeface="Aharoni" pitchFamily="2" charset="-79"/>
              <a:cs typeface="Aharoni" pitchFamily="2" charset="-79"/>
            </a:endParaRPr>
          </a:p>
          <a:p>
            <a:endParaRPr lang="id-ID" smtClean="0">
              <a:latin typeface="Aharoni" pitchFamily="2" charset="-79"/>
              <a:cs typeface="Aharoni" pitchFamily="2" charset="-79"/>
            </a:endParaRPr>
          </a:p>
          <a:p>
            <a:r>
              <a:rPr lang="id-ID" smtClean="0">
                <a:latin typeface="Aharoni" pitchFamily="2" charset="-79"/>
                <a:cs typeface="Aharoni" pitchFamily="2" charset="-79"/>
              </a:rPr>
              <a:t>Fungsi pembelian menerima penawaran harga dari berbagai pemasok dan melakukan pemilihan </a:t>
            </a:r>
            <a:r>
              <a:rPr lang="id-ID" smtClean="0">
                <a:latin typeface="Aharoni" pitchFamily="2" charset="-79"/>
                <a:cs typeface="Aharoni" pitchFamily="2" charset="-79"/>
              </a:rPr>
              <a:t>pemasok.</a:t>
            </a:r>
            <a:endParaRPr lang="id-ID" smtClean="0">
              <a:latin typeface="Aharoni" pitchFamily="2" charset="-79"/>
              <a:cs typeface="Aharoni" pitchFamily="2" charset="-79"/>
            </a:endParaRPr>
          </a:p>
          <a:p>
            <a:endParaRPr lang="id-ID" smtClean="0">
              <a:latin typeface="Aharoni" pitchFamily="2" charset="-79"/>
              <a:cs typeface="Aharoni" pitchFamily="2" charset="-79"/>
            </a:endParaRPr>
          </a:p>
          <a:p>
            <a:r>
              <a:rPr lang="id-ID" smtClean="0">
                <a:latin typeface="Aharoni" pitchFamily="2" charset="-79"/>
                <a:cs typeface="Aharoni" pitchFamily="2" charset="-79"/>
              </a:rPr>
              <a:t>Fungsi pembelian membuat order pembelian kepada pemasok yang </a:t>
            </a:r>
            <a:r>
              <a:rPr lang="id-ID" smtClean="0">
                <a:latin typeface="Aharoni" pitchFamily="2" charset="-79"/>
                <a:cs typeface="Aharoni" pitchFamily="2" charset="-79"/>
              </a:rPr>
              <a:t>dipilih.</a:t>
            </a:r>
            <a:endParaRPr lang="id-ID" smtClean="0">
              <a:latin typeface="Aharoni" pitchFamily="2" charset="-79"/>
              <a:cs typeface="Aharoni" pitchFamily="2" charset="-79"/>
            </a:endParaRPr>
          </a:p>
          <a:p>
            <a:pPr>
              <a:buNone/>
            </a:pPr>
            <a:endParaRPr lang="id-ID">
              <a:latin typeface="Aharoni" pitchFamily="2" charset="-79"/>
              <a:cs typeface="Aharoni" pitchFamily="2" charset="-79"/>
            </a:endParaRPr>
          </a:p>
        </p:txBody>
      </p:sp>
      <p:pic>
        <p:nvPicPr>
          <p:cNvPr id="4" name="Picture 1" descr="logo bidar"/>
          <p:cNvPicPr>
            <a:picLocks noChangeAspect="1" noChangeArrowheads="1"/>
          </p:cNvPicPr>
          <p:nvPr/>
        </p:nvPicPr>
        <p:blipFill>
          <a:blip r:embed="rId2"/>
          <a:srcRect l="10864" t="33827" r="10617" b="35062"/>
          <a:stretch>
            <a:fillRect/>
          </a:stretch>
        </p:blipFill>
        <p:spPr bwMode="auto">
          <a:xfrm>
            <a:off x="0" y="533400"/>
            <a:ext cx="1727200" cy="685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err="1" smtClean="0">
                <a:latin typeface="Aharoni" pitchFamily="2" charset="-79"/>
                <a:cs typeface="Aharoni" pitchFamily="2" charset="-79"/>
              </a:rPr>
              <a:t>Prosedur</a:t>
            </a:r>
            <a:r>
              <a:rPr lang="en-US" dirty="0" smtClean="0">
                <a:latin typeface="Aharoni" pitchFamily="2" charset="-79"/>
                <a:cs typeface="Aharoni" pitchFamily="2" charset="-79"/>
              </a:rPr>
              <a:t> </a:t>
            </a:r>
            <a:r>
              <a:rPr lang="en-US" dirty="0" err="1" smtClean="0">
                <a:latin typeface="Aharoni" pitchFamily="2" charset="-79"/>
                <a:cs typeface="Aharoni" pitchFamily="2" charset="-79"/>
              </a:rPr>
              <a:t>Pembelian</a:t>
            </a:r>
            <a:r>
              <a:rPr lang="en-US" dirty="0" smtClean="0">
                <a:latin typeface="Aharoni" pitchFamily="2" charset="-79"/>
                <a:cs typeface="Aharoni" pitchFamily="2" charset="-79"/>
              </a:rPr>
              <a:t/>
            </a:r>
            <a:br>
              <a:rPr lang="en-US" dirty="0" smtClean="0">
                <a:latin typeface="Aharoni" pitchFamily="2" charset="-79"/>
                <a:cs typeface="Aharoni" pitchFamily="2" charset="-79"/>
              </a:rPr>
            </a:br>
            <a:endParaRPr lang="en-US" dirty="0"/>
          </a:p>
        </p:txBody>
      </p:sp>
      <p:sp>
        <p:nvSpPr>
          <p:cNvPr id="3" name="Content Placeholder 2"/>
          <p:cNvSpPr>
            <a:spLocks noGrp="1"/>
          </p:cNvSpPr>
          <p:nvPr>
            <p:ph idx="1"/>
          </p:nvPr>
        </p:nvSpPr>
        <p:spPr>
          <a:xfrm>
            <a:off x="457200" y="1524000"/>
            <a:ext cx="8229600" cy="3581400"/>
          </a:xfrm>
          <a:solidFill>
            <a:schemeClr val="tx2">
              <a:lumMod val="60000"/>
              <a:lumOff val="40000"/>
            </a:schemeClr>
          </a:solidFill>
          <a:scene3d>
            <a:camera prst="orthographicFront"/>
            <a:lightRig rig="threePt" dir="t"/>
          </a:scene3d>
          <a:sp3d>
            <a:bevelT w="165100" h="50800" prst="softRound"/>
          </a:sp3d>
        </p:spPr>
        <p:txBody>
          <a:bodyPr/>
          <a:lstStyle/>
          <a:p>
            <a:r>
              <a:rPr lang="id-ID" sz="1800" smtClean="0">
                <a:latin typeface="Aharoni" pitchFamily="2" charset="-79"/>
                <a:cs typeface="Aharoni" pitchFamily="2" charset="-79"/>
              </a:rPr>
              <a:t>Fungsi</a:t>
            </a:r>
            <a:r>
              <a:rPr lang="id-ID" sz="1800" smtClean="0">
                <a:latin typeface="Aharoni" pitchFamily="2" charset="-79"/>
                <a:cs typeface="Aharoni" pitchFamily="2" charset="-79"/>
              </a:rPr>
              <a:t> penerimaan memeriksa dan menerima barang yang dikirim oleh </a:t>
            </a:r>
            <a:r>
              <a:rPr lang="id-ID" sz="1800" smtClean="0">
                <a:latin typeface="Aharoni" pitchFamily="2" charset="-79"/>
                <a:cs typeface="Aharoni" pitchFamily="2" charset="-79"/>
              </a:rPr>
              <a:t>pemasok.</a:t>
            </a:r>
            <a:endParaRPr lang="id-ID" sz="1800" smtClean="0">
              <a:latin typeface="Aharoni" pitchFamily="2" charset="-79"/>
              <a:cs typeface="Aharoni" pitchFamily="2" charset="-79"/>
            </a:endParaRPr>
          </a:p>
          <a:p>
            <a:endParaRPr lang="id-ID" sz="1800" smtClean="0">
              <a:latin typeface="Aharoni" pitchFamily="2" charset="-79"/>
              <a:cs typeface="Aharoni" pitchFamily="2" charset="-79"/>
            </a:endParaRPr>
          </a:p>
          <a:p>
            <a:r>
              <a:rPr lang="id-ID" sz="1800" smtClean="0">
                <a:latin typeface="Aharoni" pitchFamily="2" charset="-79"/>
                <a:cs typeface="Aharoni" pitchFamily="2" charset="-79"/>
              </a:rPr>
              <a:t>Fungsi penerimaan menyerahkan barang yang diterima kepada fungsi gudang untuk </a:t>
            </a:r>
            <a:r>
              <a:rPr lang="id-ID" sz="1800" smtClean="0">
                <a:latin typeface="Aharoni" pitchFamily="2" charset="-79"/>
                <a:cs typeface="Aharoni" pitchFamily="2" charset="-79"/>
              </a:rPr>
              <a:t>disimpan.</a:t>
            </a:r>
            <a:endParaRPr lang="id-ID" sz="1800" smtClean="0">
              <a:latin typeface="Aharoni" pitchFamily="2" charset="-79"/>
              <a:cs typeface="Aharoni" pitchFamily="2" charset="-79"/>
            </a:endParaRPr>
          </a:p>
          <a:p>
            <a:endParaRPr lang="id-ID" sz="1800" smtClean="0">
              <a:latin typeface="Aharoni" pitchFamily="2" charset="-79"/>
              <a:cs typeface="Aharoni" pitchFamily="2" charset="-79"/>
            </a:endParaRPr>
          </a:p>
          <a:p>
            <a:r>
              <a:rPr lang="id-ID" sz="1800" smtClean="0">
                <a:latin typeface="Aharoni" pitchFamily="2" charset="-79"/>
                <a:cs typeface="Aharoni" pitchFamily="2" charset="-79"/>
              </a:rPr>
              <a:t>Fungsi penerimaan melaporkan penerimaan kepada fungsi </a:t>
            </a:r>
            <a:r>
              <a:rPr lang="id-ID" sz="1800" smtClean="0">
                <a:latin typeface="Aharoni" pitchFamily="2" charset="-79"/>
                <a:cs typeface="Aharoni" pitchFamily="2" charset="-79"/>
              </a:rPr>
              <a:t>akuntansi.</a:t>
            </a:r>
            <a:endParaRPr lang="id-ID" sz="1800" smtClean="0">
              <a:latin typeface="Aharoni" pitchFamily="2" charset="-79"/>
              <a:cs typeface="Aharoni" pitchFamily="2" charset="-79"/>
            </a:endParaRPr>
          </a:p>
          <a:p>
            <a:endParaRPr lang="id-ID" sz="1800" smtClean="0">
              <a:latin typeface="Aharoni" pitchFamily="2" charset="-79"/>
              <a:cs typeface="Aharoni" pitchFamily="2" charset="-79"/>
            </a:endParaRPr>
          </a:p>
          <a:p>
            <a:r>
              <a:rPr lang="id-ID" sz="1800" smtClean="0">
                <a:latin typeface="Aharoni" pitchFamily="2" charset="-79"/>
                <a:cs typeface="Aharoni" pitchFamily="2" charset="-79"/>
              </a:rPr>
              <a:t>Fungsi akuntansi menerima faktur tagihan dari pemasok dan atas dasar faktor dari pemasok tersebut fungsi akuntansi mencatat </a:t>
            </a:r>
            <a:r>
              <a:rPr lang="id-ID" sz="1800" smtClean="0">
                <a:latin typeface="Aharoni" pitchFamily="2" charset="-79"/>
                <a:cs typeface="Aharoni" pitchFamily="2" charset="-79"/>
              </a:rPr>
              <a:t>kewajib</a:t>
            </a:r>
            <a:endParaRPr lang="id-ID" sz="1800"/>
          </a:p>
        </p:txBody>
      </p:sp>
      <p:pic>
        <p:nvPicPr>
          <p:cNvPr id="4" name="Picture 1" descr="logo bidar"/>
          <p:cNvPicPr>
            <a:picLocks noChangeAspect="1" noChangeArrowheads="1"/>
          </p:cNvPicPr>
          <p:nvPr/>
        </p:nvPicPr>
        <p:blipFill>
          <a:blip r:embed="rId2"/>
          <a:srcRect l="10864" t="33827" r="10617" b="35062"/>
          <a:stretch>
            <a:fillRect/>
          </a:stretch>
        </p:blipFill>
        <p:spPr bwMode="auto">
          <a:xfrm>
            <a:off x="0" y="533400"/>
            <a:ext cx="1727200" cy="685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6000750" cy="620713"/>
          </a:xfrm>
        </p:spPr>
        <p:txBody>
          <a:bodyPr>
            <a:noAutofit/>
          </a:bodyPr>
          <a:lstStyle/>
          <a:p>
            <a:r>
              <a:rPr lang="id-ID" sz="2000" b="1" smtClean="0">
                <a:latin typeface="Aharoni" pitchFamily="2" charset="-79"/>
                <a:cs typeface="Aharoni" pitchFamily="2" charset="-79"/>
              </a:rPr>
              <a:t/>
            </a:r>
            <a:br>
              <a:rPr lang="id-ID" sz="2000" b="1" smtClean="0">
                <a:latin typeface="Aharoni" pitchFamily="2" charset="-79"/>
                <a:cs typeface="Aharoni" pitchFamily="2" charset="-79"/>
              </a:rPr>
            </a:br>
            <a:r>
              <a:rPr lang="id-ID" sz="2000" b="1" smtClean="0">
                <a:latin typeface="Aharoni" pitchFamily="2" charset="-79"/>
                <a:cs typeface="Aharoni" pitchFamily="2" charset="-79"/>
              </a:rPr>
              <a:t>Jaringan prosedur yang membentuk system akuntansi </a:t>
            </a:r>
            <a:r>
              <a:rPr lang="id-ID" sz="2000" b="1" smtClean="0">
                <a:latin typeface="Aharoni" pitchFamily="2" charset="-79"/>
                <a:cs typeface="Aharoni" pitchFamily="2" charset="-79"/>
              </a:rPr>
              <a:t>pembelian</a:t>
            </a:r>
            <a:r>
              <a:rPr lang="id-ID" sz="2000" smtClean="0">
                <a:latin typeface="Aharoni" pitchFamily="2" charset="-79"/>
                <a:cs typeface="Aharoni" pitchFamily="2" charset="-79"/>
              </a:rPr>
              <a:t/>
            </a:r>
            <a:br>
              <a:rPr lang="id-ID" sz="2000" smtClean="0">
                <a:latin typeface="Aharoni" pitchFamily="2" charset="-79"/>
                <a:cs typeface="Aharoni" pitchFamily="2" charset="-79"/>
              </a:rPr>
            </a:br>
            <a:endParaRPr lang="id-ID" sz="2000">
              <a:latin typeface="Aharoni" pitchFamily="2" charset="-79"/>
              <a:cs typeface="Aharoni" pitchFamily="2" charset="-79"/>
            </a:endParaRPr>
          </a:p>
        </p:txBody>
      </p:sp>
      <p:sp>
        <p:nvSpPr>
          <p:cNvPr id="3" name="Content Placeholder 2"/>
          <p:cNvSpPr>
            <a:spLocks noGrp="1"/>
          </p:cNvSpPr>
          <p:nvPr>
            <p:ph idx="1"/>
          </p:nvPr>
        </p:nvSpPr>
        <p:spPr>
          <a:xfrm>
            <a:off x="457200" y="1524000"/>
            <a:ext cx="8229600" cy="5029200"/>
          </a:xfrm>
          <a:solidFill>
            <a:schemeClr val="tx2">
              <a:lumMod val="60000"/>
              <a:lumOff val="40000"/>
            </a:schemeClr>
          </a:solidFill>
          <a:scene3d>
            <a:camera prst="orthographicFront"/>
            <a:lightRig rig="threePt" dir="t"/>
          </a:scene3d>
          <a:sp3d>
            <a:bevelT w="165100" h="50800" prst="softRound"/>
          </a:sp3d>
        </p:spPr>
        <p:txBody>
          <a:bodyPr>
            <a:normAutofit fontScale="77500" lnSpcReduction="20000"/>
          </a:bodyPr>
          <a:lstStyle/>
          <a:p>
            <a:pPr algn="just"/>
            <a:r>
              <a:rPr lang="id-ID" smtClean="0">
                <a:latin typeface="Aharoni" pitchFamily="2" charset="-79"/>
                <a:cs typeface="Aharoni" pitchFamily="2" charset="-79"/>
              </a:rPr>
              <a:t>Menurut</a:t>
            </a:r>
            <a:r>
              <a:rPr lang="id-ID" smtClean="0">
                <a:latin typeface="Aharoni" pitchFamily="2" charset="-79"/>
                <a:cs typeface="Aharoni" pitchFamily="2" charset="-79"/>
              </a:rPr>
              <a:t> </a:t>
            </a:r>
            <a:r>
              <a:rPr lang="id-ID" smtClean="0">
                <a:latin typeface="Aharoni" pitchFamily="2" charset="-79"/>
                <a:cs typeface="Aharoni" pitchFamily="2" charset="-79"/>
              </a:rPr>
              <a:t>Mulyadi(2001:3001</a:t>
            </a:r>
            <a:r>
              <a:rPr lang="id-ID" smtClean="0">
                <a:latin typeface="Aharoni" pitchFamily="2" charset="-79"/>
                <a:cs typeface="Aharoni" pitchFamily="2" charset="-79"/>
              </a:rPr>
              <a:t>) jarimgan prosedur yang membentuk sistem akuntansi pembelian </a:t>
            </a:r>
            <a:r>
              <a:rPr lang="id-ID" smtClean="0">
                <a:latin typeface="Aharoni" pitchFamily="2" charset="-79"/>
                <a:cs typeface="Aharoni" pitchFamily="2" charset="-79"/>
              </a:rPr>
              <a:t>adalah</a:t>
            </a:r>
            <a:r>
              <a:rPr lang="id-ID" smtClean="0">
                <a:latin typeface="Aharoni" pitchFamily="2" charset="-79"/>
                <a:cs typeface="Aharoni" pitchFamily="2" charset="-79"/>
              </a:rPr>
              <a:t> </a:t>
            </a:r>
            <a:r>
              <a:rPr lang="id-ID" smtClean="0">
                <a:latin typeface="Aharoni" pitchFamily="2" charset="-79"/>
                <a:cs typeface="Aharoni" pitchFamily="2" charset="-79"/>
              </a:rPr>
              <a:t> </a:t>
            </a:r>
            <a:r>
              <a:rPr lang="id-ID" smtClean="0">
                <a:latin typeface="Aharoni" pitchFamily="2" charset="-79"/>
                <a:cs typeface="Aharoni" pitchFamily="2" charset="-79"/>
              </a:rPr>
              <a:t>sebagai</a:t>
            </a:r>
            <a:r>
              <a:rPr lang="id-ID" smtClean="0">
                <a:latin typeface="Aharoni" pitchFamily="2" charset="-79"/>
                <a:cs typeface="Aharoni" pitchFamily="2" charset="-79"/>
              </a:rPr>
              <a:t> </a:t>
            </a:r>
            <a:r>
              <a:rPr lang="id-ID" smtClean="0">
                <a:latin typeface="Aharoni" pitchFamily="2" charset="-79"/>
                <a:cs typeface="Aharoni" pitchFamily="2" charset="-79"/>
              </a:rPr>
              <a:t> berikut </a:t>
            </a:r>
            <a:r>
              <a:rPr lang="id-ID" smtClean="0">
                <a:latin typeface="Aharoni" pitchFamily="2" charset="-79"/>
                <a:cs typeface="Aharoni" pitchFamily="2" charset="-79"/>
              </a:rPr>
              <a:t>:</a:t>
            </a:r>
            <a:endParaRPr lang="id-ID" smtClean="0">
              <a:latin typeface="Aharoni" pitchFamily="2" charset="-79"/>
              <a:cs typeface="Aharoni" pitchFamily="2" charset="-79"/>
            </a:endParaRPr>
          </a:p>
          <a:p>
            <a:pPr algn="just">
              <a:buNone/>
            </a:pPr>
            <a:endParaRPr lang="id-ID" smtClean="0">
              <a:latin typeface="Aharoni" pitchFamily="2" charset="-79"/>
              <a:cs typeface="Aharoni" pitchFamily="2" charset="-79"/>
            </a:endParaRPr>
          </a:p>
          <a:p>
            <a:pPr algn="just"/>
            <a:r>
              <a:rPr lang="id-ID" smtClean="0">
                <a:latin typeface="Aharoni" pitchFamily="2" charset="-79"/>
                <a:cs typeface="Aharoni" pitchFamily="2" charset="-79"/>
              </a:rPr>
              <a:t>Prosedur permintaan </a:t>
            </a:r>
            <a:r>
              <a:rPr lang="id-ID" smtClean="0">
                <a:latin typeface="Aharoni" pitchFamily="2" charset="-79"/>
                <a:cs typeface="Aharoni" pitchFamily="2" charset="-79"/>
              </a:rPr>
              <a:t>pembelian</a:t>
            </a:r>
            <a:endParaRPr lang="id-ID" smtClean="0">
              <a:latin typeface="Aharoni" pitchFamily="2" charset="-79"/>
              <a:cs typeface="Aharoni" pitchFamily="2" charset="-79"/>
            </a:endParaRPr>
          </a:p>
          <a:p>
            <a:pPr algn="just">
              <a:buNone/>
            </a:pPr>
            <a:r>
              <a:rPr lang="id-ID" smtClean="0">
                <a:latin typeface="Aharoni" pitchFamily="2" charset="-79"/>
                <a:cs typeface="Aharoni" pitchFamily="2" charset="-79"/>
              </a:rPr>
              <a:t>	Dalam prosedur ini fungsi gudang mengajukan permintaan pembelian dalam formulir surat perrnintaan pembelian kepada fungsi </a:t>
            </a:r>
            <a:r>
              <a:rPr lang="id-ID" smtClean="0">
                <a:latin typeface="Aharoni" pitchFamily="2" charset="-79"/>
                <a:cs typeface="Aharoni" pitchFamily="2" charset="-79"/>
              </a:rPr>
              <a:t>pembelian</a:t>
            </a:r>
            <a:r>
              <a:rPr lang="id-ID" smtClean="0">
                <a:latin typeface="Aharoni" pitchFamily="2" charset="-79"/>
                <a:cs typeface="Aharoni" pitchFamily="2" charset="-79"/>
              </a:rPr>
              <a:t>. Jika barang tidak disimpan di </a:t>
            </a:r>
            <a:r>
              <a:rPr lang="id-ID" smtClean="0">
                <a:latin typeface="Aharoni" pitchFamily="2" charset="-79"/>
                <a:cs typeface="Aharoni" pitchFamily="2" charset="-79"/>
              </a:rPr>
              <a:t>gudang</a:t>
            </a:r>
            <a:r>
              <a:rPr lang="id-ID" smtClean="0">
                <a:latin typeface="Aharoni" pitchFamily="2" charset="-79"/>
                <a:cs typeface="Aharoni" pitchFamily="2" charset="-79"/>
              </a:rPr>
              <a:t>, misalnya untuk barang langsung </a:t>
            </a:r>
            <a:r>
              <a:rPr lang="id-ID" smtClean="0">
                <a:latin typeface="Aharoni" pitchFamily="2" charset="-79"/>
                <a:cs typeface="Aharoni" pitchFamily="2" charset="-79"/>
              </a:rPr>
              <a:t>pakai</a:t>
            </a:r>
            <a:r>
              <a:rPr lang="id-ID" smtClean="0">
                <a:latin typeface="Aharoni" pitchFamily="2" charset="-79"/>
                <a:cs typeface="Aharoni" pitchFamily="2" charset="-79"/>
              </a:rPr>
              <a:t>, fungsi yang memakai barang mengajukan permintaan pembelian langsung ke fungsi pembelian dengan menggunakan surat permintaan </a:t>
            </a:r>
            <a:r>
              <a:rPr lang="id-ID" smtClean="0">
                <a:latin typeface="Aharoni" pitchFamily="2" charset="-79"/>
                <a:cs typeface="Aharoni" pitchFamily="2" charset="-79"/>
              </a:rPr>
              <a:t>pembelian.</a:t>
            </a:r>
            <a:endParaRPr lang="id-ID" smtClean="0">
              <a:latin typeface="Aharoni" pitchFamily="2" charset="-79"/>
              <a:cs typeface="Aharoni" pitchFamily="2" charset="-79"/>
            </a:endParaRPr>
          </a:p>
          <a:p>
            <a:pPr algn="just"/>
            <a:endParaRPr lang="id-ID" smtClean="0">
              <a:latin typeface="Aharoni" pitchFamily="2" charset="-79"/>
              <a:cs typeface="Aharoni" pitchFamily="2" charset="-79"/>
            </a:endParaRPr>
          </a:p>
          <a:p>
            <a:pPr algn="just"/>
            <a:r>
              <a:rPr lang="id-ID" smtClean="0">
                <a:latin typeface="Aharoni" pitchFamily="2" charset="-79"/>
                <a:cs typeface="Aharoni" pitchFamily="2" charset="-79"/>
              </a:rPr>
              <a:t>Prosedur permintaan penawaran harga dan penelitian pemasok Dalam prosedur ini fungsi pembelian mengirimkan surat permintaan penawaran harga kepada petnasok untuk memperoleh informasi mengenai harga barang dan berbagai syarat pembelian yang </a:t>
            </a:r>
            <a:r>
              <a:rPr lang="id-ID" smtClean="0">
                <a:latin typeface="Aharoni" pitchFamily="2" charset="-79"/>
                <a:cs typeface="Aharoni" pitchFamily="2" charset="-79"/>
              </a:rPr>
              <a:t>lai</a:t>
            </a:r>
            <a:r>
              <a:rPr lang="id-ID" smtClean="0">
                <a:latin typeface="Aharoni" pitchFamily="2" charset="-79"/>
                <a:cs typeface="Aharoni" pitchFamily="2" charset="-79"/>
              </a:rPr>
              <a:t>, untuk memungkinkan pemilihan pemasok yang akan ditunjuk sebagai pemasok barang yang diperlukan oleh </a:t>
            </a:r>
            <a:r>
              <a:rPr lang="id-ID" smtClean="0">
                <a:latin typeface="Aharoni" pitchFamily="2" charset="-79"/>
                <a:cs typeface="Aharoni" pitchFamily="2" charset="-79"/>
              </a:rPr>
              <a:t>perusahaan.</a:t>
            </a:r>
            <a:endParaRPr lang="id-ID" smtClean="0">
              <a:latin typeface="Aharoni" pitchFamily="2" charset="-79"/>
              <a:cs typeface="Aharoni" pitchFamily="2" charset="-79"/>
            </a:endParaRPr>
          </a:p>
          <a:p>
            <a:pPr algn="just"/>
            <a:endParaRPr lang="id-ID" smtClean="0">
              <a:latin typeface="Aharoni" pitchFamily="2" charset="-79"/>
              <a:cs typeface="Aharoni" pitchFamily="2" charset="-79"/>
            </a:endParaRPr>
          </a:p>
          <a:p>
            <a:pPr algn="just">
              <a:buNone/>
            </a:pPr>
            <a:endParaRPr lang="id-ID">
              <a:latin typeface="Aharoni" pitchFamily="2" charset="-79"/>
              <a:cs typeface="Aharoni" pitchFamily="2" charset="-79"/>
            </a:endParaRPr>
          </a:p>
        </p:txBody>
      </p:sp>
      <p:pic>
        <p:nvPicPr>
          <p:cNvPr id="4" name="Picture 1" descr="logo bidar"/>
          <p:cNvPicPr>
            <a:picLocks noChangeAspect="1" noChangeArrowheads="1"/>
          </p:cNvPicPr>
          <p:nvPr/>
        </p:nvPicPr>
        <p:blipFill>
          <a:blip r:embed="rId2"/>
          <a:srcRect l="10864" t="33827" r="10617" b="35062"/>
          <a:stretch>
            <a:fillRect/>
          </a:stretch>
        </p:blipFill>
        <p:spPr bwMode="auto">
          <a:xfrm>
            <a:off x="0" y="533400"/>
            <a:ext cx="1727200" cy="685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latin typeface="Aharoni" pitchFamily="2" charset="-79"/>
                <a:cs typeface="Aharoni" pitchFamily="2" charset="-79"/>
              </a:rPr>
              <a:t>Jaringan</a:t>
            </a:r>
            <a:r>
              <a:rPr lang="en-US" sz="2400" dirty="0" smtClean="0">
                <a:latin typeface="Aharoni" pitchFamily="2" charset="-79"/>
                <a:cs typeface="Aharoni" pitchFamily="2" charset="-79"/>
              </a:rPr>
              <a:t> </a:t>
            </a:r>
            <a:r>
              <a:rPr lang="en-US" sz="2400" dirty="0" err="1" smtClean="0">
                <a:latin typeface="Aharoni" pitchFamily="2" charset="-79"/>
                <a:cs typeface="Aharoni" pitchFamily="2" charset="-79"/>
              </a:rPr>
              <a:t>prosedur</a:t>
            </a:r>
            <a:r>
              <a:rPr lang="en-US" sz="2400" dirty="0" smtClean="0">
                <a:latin typeface="Aharoni" pitchFamily="2" charset="-79"/>
                <a:cs typeface="Aharoni" pitchFamily="2" charset="-79"/>
              </a:rPr>
              <a:t> yang </a:t>
            </a:r>
            <a:r>
              <a:rPr lang="en-US" sz="2400" dirty="0" err="1" smtClean="0">
                <a:latin typeface="Aharoni" pitchFamily="2" charset="-79"/>
                <a:cs typeface="Aharoni" pitchFamily="2" charset="-79"/>
              </a:rPr>
              <a:t>membentuk</a:t>
            </a:r>
            <a:r>
              <a:rPr lang="en-US" sz="2400" dirty="0" smtClean="0">
                <a:latin typeface="Aharoni" pitchFamily="2" charset="-79"/>
                <a:cs typeface="Aharoni" pitchFamily="2" charset="-79"/>
              </a:rPr>
              <a:t> system </a:t>
            </a:r>
            <a:r>
              <a:rPr lang="en-US" sz="2400" dirty="0" err="1" smtClean="0">
                <a:latin typeface="Aharoni" pitchFamily="2" charset="-79"/>
                <a:cs typeface="Aharoni" pitchFamily="2" charset="-79"/>
              </a:rPr>
              <a:t>akuntansi</a:t>
            </a:r>
            <a:r>
              <a:rPr lang="en-US" sz="2400" dirty="0" smtClean="0">
                <a:latin typeface="Aharoni" pitchFamily="2" charset="-79"/>
                <a:cs typeface="Aharoni" pitchFamily="2" charset="-79"/>
              </a:rPr>
              <a:t> </a:t>
            </a:r>
            <a:r>
              <a:rPr lang="en-US" sz="2400" dirty="0" err="1" smtClean="0">
                <a:latin typeface="Aharoni" pitchFamily="2" charset="-79"/>
                <a:cs typeface="Aharoni" pitchFamily="2" charset="-79"/>
              </a:rPr>
              <a:t>pembelian</a:t>
            </a:r>
            <a:endParaRPr lang="en-US" sz="2400" dirty="0"/>
          </a:p>
        </p:txBody>
      </p:sp>
      <p:sp>
        <p:nvSpPr>
          <p:cNvPr id="3" name="Content Placeholder 2"/>
          <p:cNvSpPr>
            <a:spLocks noGrp="1"/>
          </p:cNvSpPr>
          <p:nvPr>
            <p:ph idx="1"/>
          </p:nvPr>
        </p:nvSpPr>
        <p:spPr>
          <a:xfrm>
            <a:off x="457200" y="1295400"/>
            <a:ext cx="8229600" cy="5334000"/>
          </a:xfrm>
          <a:solidFill>
            <a:schemeClr val="tx2">
              <a:lumMod val="60000"/>
              <a:lumOff val="40000"/>
            </a:schemeClr>
          </a:solidFill>
          <a:scene3d>
            <a:camera prst="orthographicFront"/>
            <a:lightRig rig="threePt" dir="t"/>
          </a:scene3d>
          <a:sp3d>
            <a:bevelT w="165100" h="50800" prst="softRound"/>
          </a:sp3d>
        </p:spPr>
        <p:txBody>
          <a:bodyPr/>
          <a:lstStyle/>
          <a:p>
            <a:pPr algn="just"/>
            <a:r>
              <a:rPr lang="id-ID" sz="1600" smtClean="0">
                <a:latin typeface="Aharoni" pitchFamily="2" charset="-79"/>
                <a:cs typeface="Aharoni" pitchFamily="2" charset="-79"/>
              </a:rPr>
              <a:t>Prosedur</a:t>
            </a:r>
            <a:r>
              <a:rPr lang="id-ID" sz="1600" smtClean="0">
                <a:latin typeface="Aharoni" pitchFamily="2" charset="-79"/>
                <a:cs typeface="Aharoni" pitchFamily="2" charset="-79"/>
              </a:rPr>
              <a:t> order </a:t>
            </a:r>
            <a:r>
              <a:rPr lang="id-ID" sz="1600" smtClean="0">
                <a:latin typeface="Aharoni" pitchFamily="2" charset="-79"/>
                <a:cs typeface="Aharoni" pitchFamily="2" charset="-79"/>
              </a:rPr>
              <a:t>pembelian</a:t>
            </a:r>
            <a:endParaRPr lang="id-ID" sz="1600" smtClean="0">
              <a:latin typeface="Aharoni" pitchFamily="2" charset="-79"/>
              <a:cs typeface="Aharoni" pitchFamily="2" charset="-79"/>
            </a:endParaRPr>
          </a:p>
          <a:p>
            <a:pPr algn="just">
              <a:buNone/>
            </a:pPr>
            <a:r>
              <a:rPr lang="id-ID" sz="1600" smtClean="0">
                <a:latin typeface="Aharoni" pitchFamily="2" charset="-79"/>
                <a:cs typeface="Aharoni" pitchFamily="2" charset="-79"/>
              </a:rPr>
              <a:t>	Dalam prosedur ini fungsi pembelian mengirimkan surat order pembetian kepada pemasok yang dipilih dan memberitahukan kepada unit-unit organisasi lain dalam </a:t>
            </a:r>
            <a:r>
              <a:rPr lang="id-ID" sz="1600" smtClean="0">
                <a:latin typeface="Aharoni" pitchFamily="2" charset="-79"/>
                <a:cs typeface="Aharoni" pitchFamily="2" charset="-79"/>
              </a:rPr>
              <a:t>perusahaan</a:t>
            </a:r>
            <a:r>
              <a:rPr lang="id-ID" sz="1600" smtClean="0">
                <a:latin typeface="Aharoni" pitchFamily="2" charset="-79"/>
                <a:cs typeface="Aharoni" pitchFamily="2" charset="-79"/>
              </a:rPr>
              <a:t>, mengenai order pembelian yang sudah dikeluarkan oleh </a:t>
            </a:r>
            <a:r>
              <a:rPr lang="id-ID" sz="1600" smtClean="0">
                <a:latin typeface="Aharoni" pitchFamily="2" charset="-79"/>
                <a:cs typeface="Aharoni" pitchFamily="2" charset="-79"/>
              </a:rPr>
              <a:t>perusahaan.</a:t>
            </a:r>
            <a:endParaRPr lang="id-ID" sz="1600" smtClean="0">
              <a:latin typeface="Aharoni" pitchFamily="2" charset="-79"/>
              <a:cs typeface="Aharoni" pitchFamily="2" charset="-79"/>
            </a:endParaRPr>
          </a:p>
          <a:p>
            <a:pPr algn="just">
              <a:buNone/>
            </a:pPr>
            <a:endParaRPr lang="id-ID" sz="1600" smtClean="0">
              <a:latin typeface="Aharoni" pitchFamily="2" charset="-79"/>
              <a:cs typeface="Aharoni" pitchFamily="2" charset="-79"/>
            </a:endParaRPr>
          </a:p>
          <a:p>
            <a:pPr algn="just"/>
            <a:r>
              <a:rPr lang="id-ID" sz="1600" smtClean="0">
                <a:latin typeface="Aharoni" pitchFamily="2" charset="-79"/>
                <a:cs typeface="Aharoni" pitchFamily="2" charset="-79"/>
              </a:rPr>
              <a:t>Prosedur penerimaan </a:t>
            </a:r>
            <a:r>
              <a:rPr lang="id-ID" sz="1600" smtClean="0">
                <a:latin typeface="Aharoni" pitchFamily="2" charset="-79"/>
                <a:cs typeface="Aharoni" pitchFamily="2" charset="-79"/>
              </a:rPr>
              <a:t>barang</a:t>
            </a:r>
            <a:endParaRPr lang="id-ID" sz="1600" smtClean="0">
              <a:latin typeface="Aharoni" pitchFamily="2" charset="-79"/>
              <a:cs typeface="Aharoni" pitchFamily="2" charset="-79"/>
            </a:endParaRPr>
          </a:p>
          <a:p>
            <a:pPr algn="just">
              <a:buNone/>
            </a:pPr>
            <a:r>
              <a:rPr lang="id-ID" sz="1600" smtClean="0">
                <a:latin typeface="Aharoni" pitchFamily="2" charset="-79"/>
                <a:cs typeface="Aharoni" pitchFamily="2" charset="-79"/>
              </a:rPr>
              <a:t>	Dalam prosedur ini fungsi penerimaan melakukan pemeriksaan mengenai </a:t>
            </a:r>
            <a:r>
              <a:rPr lang="id-ID" sz="1600" smtClean="0">
                <a:latin typeface="Aharoni" pitchFamily="2" charset="-79"/>
                <a:cs typeface="Aharoni" pitchFamily="2" charset="-79"/>
              </a:rPr>
              <a:t>jenis</a:t>
            </a:r>
            <a:r>
              <a:rPr lang="id-ID" sz="1600" smtClean="0">
                <a:latin typeface="Aharoni" pitchFamily="2" charset="-79"/>
                <a:cs typeface="Aharoni" pitchFamily="2" charset="-79"/>
              </a:rPr>
              <a:t>, kualitas dan mutu barang yang diterima dari </a:t>
            </a:r>
            <a:r>
              <a:rPr lang="id-ID" sz="1600" smtClean="0">
                <a:latin typeface="Aharoni" pitchFamily="2" charset="-79"/>
                <a:cs typeface="Aharoni" pitchFamily="2" charset="-79"/>
              </a:rPr>
              <a:t>pemasok</a:t>
            </a:r>
            <a:r>
              <a:rPr lang="id-ID" sz="1600" smtClean="0">
                <a:latin typeface="Aharoni" pitchFamily="2" charset="-79"/>
                <a:cs typeface="Aharoni" pitchFamily="2" charset="-79"/>
              </a:rPr>
              <a:t>, dan kemudian membuat laporan penerimaan barang untuk menyatakan peneriinaan barang dari pemasok </a:t>
            </a:r>
            <a:r>
              <a:rPr lang="id-ID" sz="1600" smtClean="0">
                <a:latin typeface="Aharoni" pitchFamily="2" charset="-79"/>
                <a:cs typeface="Aharoni" pitchFamily="2" charset="-79"/>
              </a:rPr>
              <a:t>tersebut.</a:t>
            </a:r>
            <a:endParaRPr lang="id-ID" sz="1600" smtClean="0">
              <a:latin typeface="Aharoni" pitchFamily="2" charset="-79"/>
              <a:cs typeface="Aharoni" pitchFamily="2" charset="-79"/>
            </a:endParaRPr>
          </a:p>
          <a:p>
            <a:pPr algn="just">
              <a:buNone/>
            </a:pPr>
            <a:endParaRPr lang="id-ID" sz="1600" smtClean="0">
              <a:latin typeface="Aharoni" pitchFamily="2" charset="-79"/>
              <a:cs typeface="Aharoni" pitchFamily="2" charset="-79"/>
            </a:endParaRPr>
          </a:p>
          <a:p>
            <a:pPr algn="just"/>
            <a:r>
              <a:rPr lang="id-ID" sz="1600" smtClean="0">
                <a:latin typeface="Aharoni" pitchFamily="2" charset="-79"/>
                <a:cs typeface="Aharoni" pitchFamily="2" charset="-79"/>
              </a:rPr>
              <a:t>Prosedur pencatatan </a:t>
            </a:r>
            <a:r>
              <a:rPr lang="id-ID" sz="1600" smtClean="0">
                <a:latin typeface="Aharoni" pitchFamily="2" charset="-79"/>
                <a:cs typeface="Aharoni" pitchFamily="2" charset="-79"/>
              </a:rPr>
              <a:t>utang</a:t>
            </a:r>
            <a:endParaRPr lang="id-ID" sz="1600" smtClean="0">
              <a:latin typeface="Aharoni" pitchFamily="2" charset="-79"/>
              <a:cs typeface="Aharoni" pitchFamily="2" charset="-79"/>
            </a:endParaRPr>
          </a:p>
          <a:p>
            <a:pPr algn="just">
              <a:buNone/>
            </a:pPr>
            <a:r>
              <a:rPr lang="id-ID" sz="1600" smtClean="0">
                <a:latin typeface="Aharoni" pitchFamily="2" charset="-79"/>
                <a:cs typeface="Aharoni" pitchFamily="2" charset="-79"/>
              </a:rPr>
              <a:t>	Dalam prosedur ini fungsi akuntansi memriksa dokumen-dokumen yang berhubungan dengan pembelian dan menyelenggarakan pencatatan utang atau mengarsipkan dokumen sumber sebagai catatan </a:t>
            </a:r>
            <a:r>
              <a:rPr lang="id-ID" sz="1600" smtClean="0">
                <a:latin typeface="Aharoni" pitchFamily="2" charset="-79"/>
                <a:cs typeface="Aharoni" pitchFamily="2" charset="-79"/>
              </a:rPr>
              <a:t>utang.</a:t>
            </a:r>
            <a:endParaRPr lang="id-ID" sz="1600" smtClean="0">
              <a:latin typeface="Aharoni" pitchFamily="2" charset="-79"/>
              <a:cs typeface="Aharoni" pitchFamily="2" charset="-79"/>
            </a:endParaRPr>
          </a:p>
          <a:p>
            <a:pPr algn="just">
              <a:buNone/>
            </a:pPr>
            <a:endParaRPr lang="id-ID" sz="1600" smtClean="0">
              <a:latin typeface="Aharoni" pitchFamily="2" charset="-79"/>
              <a:cs typeface="Aharoni" pitchFamily="2" charset="-79"/>
            </a:endParaRPr>
          </a:p>
          <a:p>
            <a:pPr algn="just"/>
            <a:r>
              <a:rPr lang="id-ID" sz="1600" smtClean="0">
                <a:latin typeface="Aharoni" pitchFamily="2" charset="-79"/>
                <a:cs typeface="Aharoni" pitchFamily="2" charset="-79"/>
              </a:rPr>
              <a:t>Prosedur distribusi pembelian Prosedur ini meliputi distribusi rekening yang di debit dari transaksi pembelian untuk kepentingan pembuatan laporan </a:t>
            </a:r>
            <a:r>
              <a:rPr lang="id-ID" sz="1600" smtClean="0">
                <a:latin typeface="Aharoni" pitchFamily="2" charset="-79"/>
                <a:cs typeface="Aharoni" pitchFamily="2" charset="-79"/>
              </a:rPr>
              <a:t>manajemen.</a:t>
            </a:r>
            <a:endParaRPr lang="id-ID" sz="1600" smtClean="0">
              <a:latin typeface="Aharoni" pitchFamily="2" charset="-79"/>
              <a:cs typeface="Aharoni" pitchFamily="2" charset="-79"/>
            </a:endParaRPr>
          </a:p>
          <a:p>
            <a:pPr algn="just"/>
            <a:endParaRPr lang="id-ID" sz="1600">
              <a:latin typeface="Aharoni" pitchFamily="2" charset="-79"/>
              <a:cs typeface="Aharoni" pitchFamily="2" charset="-79"/>
            </a:endParaRPr>
          </a:p>
        </p:txBody>
      </p:sp>
      <p:pic>
        <p:nvPicPr>
          <p:cNvPr id="4" name="Picture 1" descr="logo bidar"/>
          <p:cNvPicPr>
            <a:picLocks noChangeAspect="1" noChangeArrowheads="1"/>
          </p:cNvPicPr>
          <p:nvPr/>
        </p:nvPicPr>
        <p:blipFill>
          <a:blip r:embed="rId2"/>
          <a:srcRect l="10864" t="33827" r="10617" b="35062"/>
          <a:stretch>
            <a:fillRect/>
          </a:stretch>
        </p:blipFill>
        <p:spPr bwMode="auto">
          <a:xfrm>
            <a:off x="0" y="533400"/>
            <a:ext cx="1727200" cy="685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 bidar"/>
          <p:cNvPicPr>
            <a:picLocks noChangeAspect="1" noChangeArrowheads="1"/>
          </p:cNvPicPr>
          <p:nvPr/>
        </p:nvPicPr>
        <p:blipFill>
          <a:blip r:embed="rId2"/>
          <a:srcRect l="10864" t="33827" r="10617" b="35062"/>
          <a:stretch>
            <a:fillRect/>
          </a:stretch>
        </p:blipFill>
        <p:spPr bwMode="auto">
          <a:xfrm>
            <a:off x="0" y="533400"/>
            <a:ext cx="1727200" cy="685800"/>
          </a:xfrm>
          <a:prstGeom prst="rect">
            <a:avLst/>
          </a:prstGeom>
          <a:noFill/>
          <a:ln w="9525">
            <a:noFill/>
            <a:miter lim="800000"/>
            <a:headEnd/>
            <a:tailEnd/>
          </a:ln>
        </p:spPr>
      </p:pic>
      <p:sp>
        <p:nvSpPr>
          <p:cNvPr id="5" name="Cloud 4"/>
          <p:cNvSpPr/>
          <p:nvPr/>
        </p:nvSpPr>
        <p:spPr>
          <a:xfrm>
            <a:off x="1676400" y="1981200"/>
            <a:ext cx="6096000" cy="3962400"/>
          </a:xfrm>
          <a:prstGeom prst="cloud">
            <a:avLst/>
          </a:prstGeom>
          <a:solidFill>
            <a:schemeClr val="tx2">
              <a:lumMod val="60000"/>
              <a:lumOff val="40000"/>
            </a:schemeClr>
          </a:solidFill>
          <a:scene3d>
            <a:camera prst="orthographicFront"/>
            <a:lightRig rig="threePt" dir="t"/>
          </a:scene3d>
          <a:sp3d>
            <a:bevelT w="1905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Aharoni" pitchFamily="2" charset="-79"/>
                <a:cs typeface="Aharoni" pitchFamily="2" charset="-79"/>
              </a:rPr>
              <a:t>TERIMA KASIH</a:t>
            </a:r>
            <a:endParaRPr lang="en-US" sz="4000" b="1" dirty="0">
              <a:solidFill>
                <a:schemeClr val="tx1"/>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477000" cy="838200"/>
          </a:xfrm>
        </p:spPr>
        <p:txBody>
          <a:bodyPr>
            <a:normAutofit/>
          </a:bodyPr>
          <a:lstStyle/>
          <a:p>
            <a:r>
              <a:rPr lang="en-US" sz="2400" dirty="0" err="1"/>
              <a:t>Definisi</a:t>
            </a:r>
            <a:r>
              <a:rPr lang="en-US" sz="2400" dirty="0"/>
              <a:t> </a:t>
            </a:r>
            <a:r>
              <a:rPr lang="en-US" sz="2400" dirty="0" err="1"/>
              <a:t>pembelian</a:t>
            </a:r>
            <a:r>
              <a:rPr lang="en-US" sz="2400" dirty="0"/>
              <a:t> </a:t>
            </a:r>
            <a:r>
              <a:rPr lang="en-US" sz="2400" dirty="0" err="1"/>
              <a:t>menurut</a:t>
            </a:r>
            <a:r>
              <a:rPr lang="en-US" sz="2400" dirty="0"/>
              <a:t> </a:t>
            </a:r>
            <a:r>
              <a:rPr lang="en-US" sz="2400" dirty="0" err="1"/>
              <a:t>Zaki</a:t>
            </a:r>
            <a:r>
              <a:rPr lang="en-US" sz="2400" dirty="0"/>
              <a:t> </a:t>
            </a:r>
            <a:r>
              <a:rPr lang="en-US" sz="2400" dirty="0" err="1"/>
              <a:t>Baridwan</a:t>
            </a:r>
            <a:endParaRPr lang="en-US" sz="2400" dirty="0"/>
          </a:p>
        </p:txBody>
      </p:sp>
      <p:sp>
        <p:nvSpPr>
          <p:cNvPr id="3" name="Content Placeholder 2"/>
          <p:cNvSpPr>
            <a:spLocks noGrp="1"/>
          </p:cNvSpPr>
          <p:nvPr>
            <p:ph idx="1"/>
          </p:nvPr>
        </p:nvSpPr>
        <p:spPr>
          <a:xfrm>
            <a:off x="457200" y="1752600"/>
            <a:ext cx="8229600" cy="3810000"/>
          </a:xfrm>
          <a:solidFill>
            <a:schemeClr val="tx2">
              <a:lumMod val="60000"/>
              <a:lumOff val="40000"/>
            </a:schemeClr>
          </a:solidFill>
          <a:scene3d>
            <a:camera prst="orthographicFront"/>
            <a:lightRig rig="threePt" dir="t"/>
          </a:scene3d>
          <a:sp3d>
            <a:bevelT w="177800" prst="softRound"/>
            <a:bevelB w="152400" h="50800" prst="softRound"/>
          </a:sp3d>
        </p:spPr>
        <p:txBody>
          <a:bodyPr>
            <a:normAutofit lnSpcReduction="10000"/>
          </a:bodyPr>
          <a:lstStyle/>
          <a:p>
            <a:pPr algn="just"/>
            <a:endParaRPr lang="id-ID" dirty="0" smtClean="0">
              <a:latin typeface="Aharoni" pitchFamily="2" charset="-79"/>
              <a:cs typeface="Aharoni" pitchFamily="2" charset="-79"/>
            </a:endParaRPr>
          </a:p>
          <a:p>
            <a:pPr algn="just"/>
            <a:r>
              <a:rPr lang="en-US" dirty="0" smtClean="0">
                <a:latin typeface="Aharoni" pitchFamily="2" charset="-79"/>
                <a:cs typeface="Aharoni" pitchFamily="2" charset="-79"/>
              </a:rPr>
              <a:t>“</a:t>
            </a:r>
            <a:r>
              <a:rPr lang="id-ID" dirty="0" smtClean="0">
                <a:latin typeface="Aharoni" pitchFamily="2" charset="-79"/>
                <a:cs typeface="Aharoni" pitchFamily="2" charset="-79"/>
              </a:rPr>
              <a:t>Pembelian merupakan salah satu fungsi yang penting dalam berhasilnya oprasi suatu perusahaan. Fungsi ini dibebani tanggung jawab untuk mendapatkan kualitas dan kuantitas barang yang tersedia pada waktu yang dibutuhkan dengan harga yang sesuai dengan harga yang berlaku.”</a:t>
            </a:r>
          </a:p>
          <a:p>
            <a:pPr algn="just">
              <a:buNone/>
            </a:pPr>
            <a:r>
              <a:rPr lang="id-ID" dirty="0" smtClean="0">
                <a:latin typeface="Aharoni" pitchFamily="2" charset="-79"/>
                <a:cs typeface="Aharoni" pitchFamily="2" charset="-79"/>
              </a:rPr>
              <a:t>	(2004:132)</a:t>
            </a:r>
            <a:endParaRPr lang="id-ID" dirty="0">
              <a:latin typeface="Aharoni" pitchFamily="2" charset="-79"/>
              <a:cs typeface="Aharoni" pitchFamily="2" charset="-79"/>
            </a:endParaRPr>
          </a:p>
        </p:txBody>
      </p:sp>
      <p:pic>
        <p:nvPicPr>
          <p:cNvPr id="4098" name="Picture 1" descr="logo bidar"/>
          <p:cNvPicPr>
            <a:picLocks noChangeAspect="1" noChangeArrowheads="1"/>
          </p:cNvPicPr>
          <p:nvPr/>
        </p:nvPicPr>
        <p:blipFill>
          <a:blip r:embed="rId2"/>
          <a:srcRect l="10864" t="33827" r="10617" b="35062"/>
          <a:stretch>
            <a:fillRect/>
          </a:stretch>
        </p:blipFill>
        <p:spPr bwMode="auto">
          <a:xfrm>
            <a:off x="0" y="533400"/>
            <a:ext cx="1727200" cy="685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Aharoni" pitchFamily="2" charset="-79"/>
                <a:cs typeface="Aharoni" pitchFamily="2" charset="-79"/>
              </a:rPr>
              <a:t>Jenis-Jenis</a:t>
            </a:r>
            <a:r>
              <a:rPr lang="en-US" b="1" dirty="0">
                <a:latin typeface="Aharoni" pitchFamily="2" charset="-79"/>
                <a:cs typeface="Aharoni" pitchFamily="2" charset="-79"/>
              </a:rPr>
              <a:t> </a:t>
            </a:r>
            <a:r>
              <a:rPr lang="en-US" b="1" dirty="0" err="1">
                <a:latin typeface="Aharoni" pitchFamily="2" charset="-79"/>
                <a:cs typeface="Aharoni" pitchFamily="2" charset="-79"/>
              </a:rPr>
              <a:t>Pembelian</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2057400"/>
            <a:ext cx="8229600" cy="1752600"/>
          </a:xfrm>
          <a:solidFill>
            <a:schemeClr val="tx2">
              <a:lumMod val="60000"/>
              <a:lumOff val="40000"/>
            </a:schemeClr>
          </a:solidFill>
          <a:scene3d>
            <a:camera prst="orthographicFront"/>
            <a:lightRig rig="threePt" dir="t"/>
          </a:scene3d>
          <a:sp3d>
            <a:bevelT w="101600" prst="softRound"/>
          </a:sp3d>
        </p:spPr>
        <p:txBody>
          <a:bodyPr/>
          <a:lstStyle/>
          <a:p>
            <a:pPr>
              <a:buNone/>
            </a:pPr>
            <a:r>
              <a:rPr lang="en-US" dirty="0" smtClean="0">
                <a:latin typeface="Aharoni" pitchFamily="2" charset="-79"/>
                <a:cs typeface="Aharoni" pitchFamily="2" charset="-79"/>
              </a:rPr>
              <a:t>	“</a:t>
            </a:r>
            <a:r>
              <a:rPr lang="id-ID" dirty="0" smtClean="0">
                <a:latin typeface="Aharoni" pitchFamily="2" charset="-79"/>
                <a:cs typeface="Aharoni" pitchFamily="2" charset="-79"/>
              </a:rPr>
              <a:t>Pada perusahaan dagang kegiatan pembelian meliputi pembelian aktiva produksi, pembelian barang dagangan serta pembelian barang dan jasa lain dalam rangka kegiatan usaha</a:t>
            </a:r>
            <a:r>
              <a:rPr lang="en-US" dirty="0" smtClean="0">
                <a:latin typeface="Aharoni" pitchFamily="2" charset="-79"/>
                <a:cs typeface="Aharoni" pitchFamily="2" charset="-79"/>
              </a:rPr>
              <a:t>.”</a:t>
            </a:r>
            <a:endParaRPr lang="id-ID" dirty="0">
              <a:latin typeface="Aharoni" pitchFamily="2" charset="-79"/>
              <a:cs typeface="Aharoni" pitchFamily="2" charset="-79"/>
            </a:endParaRPr>
          </a:p>
        </p:txBody>
      </p:sp>
      <p:pic>
        <p:nvPicPr>
          <p:cNvPr id="5122" name="Picture 1" descr="logo bidar"/>
          <p:cNvPicPr>
            <a:picLocks noChangeAspect="1" noChangeArrowheads="1"/>
          </p:cNvPicPr>
          <p:nvPr/>
        </p:nvPicPr>
        <p:blipFill>
          <a:blip r:embed="rId2"/>
          <a:srcRect l="10864" t="33827" r="10617" b="35062"/>
          <a:stretch>
            <a:fillRect/>
          </a:stretch>
        </p:blipFill>
        <p:spPr bwMode="auto">
          <a:xfrm>
            <a:off x="0" y="533400"/>
            <a:ext cx="1727200" cy="685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1437"/>
            <a:ext cx="7162800" cy="639763"/>
          </a:xfrm>
        </p:spPr>
        <p:txBody>
          <a:bodyPr>
            <a:noAutofit/>
          </a:bodyPr>
          <a:lstStyle/>
          <a:p>
            <a:pPr algn="just"/>
            <a:r>
              <a:rPr lang="id-ID" sz="1800" smtClean="0">
                <a:solidFill>
                  <a:schemeClr val="tx1"/>
                </a:solidFill>
                <a:latin typeface="Aharoni" pitchFamily="2" charset="-79"/>
                <a:cs typeface="Aharoni" pitchFamily="2" charset="-79"/>
              </a:rPr>
              <a:t>Menurut La Midjan dalam </a:t>
            </a:r>
            <a:r>
              <a:rPr lang="id-ID" sz="1800" i="1" smtClean="0">
                <a:solidFill>
                  <a:schemeClr val="tx1"/>
                </a:solidFill>
                <a:latin typeface="Aharoni" pitchFamily="2" charset="-79"/>
                <a:cs typeface="Aharoni" pitchFamily="2" charset="-79"/>
              </a:rPr>
              <a:t>Sistem Informasi Akuntansi 1 pembelian terdiri </a:t>
            </a:r>
            <a:r>
              <a:rPr lang="id-ID" sz="1800" smtClean="0">
                <a:solidFill>
                  <a:schemeClr val="tx1"/>
                </a:solidFill>
                <a:latin typeface="Aharoni" pitchFamily="2" charset="-79"/>
                <a:cs typeface="Aharoni" pitchFamily="2" charset="-79"/>
              </a:rPr>
              <a:t>dari dua jeni</a:t>
            </a:r>
            <a:r>
              <a:rPr lang="id-ID" sz="1800" b="1" smtClean="0">
                <a:solidFill>
                  <a:schemeClr val="tx1"/>
                </a:solidFill>
                <a:latin typeface="Aharoni" pitchFamily="2" charset="-79"/>
                <a:cs typeface="Aharoni" pitchFamily="2" charset="-79"/>
              </a:rPr>
              <a:t>s antara lain:</a:t>
            </a:r>
            <a:endParaRPr lang="id-ID" sz="1800">
              <a:solidFill>
                <a:schemeClr val="tx1"/>
              </a:solidFill>
              <a:latin typeface="Aharoni" pitchFamily="2" charset="-79"/>
              <a:cs typeface="Aharoni" pitchFamily="2" charset="-79"/>
            </a:endParaRPr>
          </a:p>
        </p:txBody>
      </p:sp>
      <p:sp>
        <p:nvSpPr>
          <p:cNvPr id="3" name="Content Placeholder 2"/>
          <p:cNvSpPr>
            <a:spLocks noGrp="1"/>
          </p:cNvSpPr>
          <p:nvPr>
            <p:ph idx="1"/>
          </p:nvPr>
        </p:nvSpPr>
        <p:spPr>
          <a:xfrm>
            <a:off x="533400" y="2209800"/>
            <a:ext cx="8229600" cy="3200400"/>
          </a:xfrm>
          <a:solidFill>
            <a:schemeClr val="tx2">
              <a:lumMod val="60000"/>
              <a:lumOff val="40000"/>
            </a:schemeClr>
          </a:solidFill>
          <a:scene3d>
            <a:camera prst="orthographicFront"/>
            <a:lightRig rig="threePt" dir="t"/>
          </a:scene3d>
          <a:sp3d>
            <a:bevelT w="152400" h="50800" prst="softRound"/>
          </a:sp3d>
        </p:spPr>
        <p:txBody>
          <a:bodyPr/>
          <a:lstStyle/>
          <a:p>
            <a:r>
              <a:rPr lang="id-ID" dirty="0" smtClean="0">
                <a:latin typeface="Aharoni" pitchFamily="2" charset="-79"/>
                <a:cs typeface="Aharoni" pitchFamily="2" charset="-79"/>
              </a:rPr>
              <a:t>Pembelian kredit adalah pembelian yang mendapat fasilitas pembayaran lebih dari satu bulan</a:t>
            </a:r>
            <a:endParaRPr lang="en-US" dirty="0" smtClean="0">
              <a:latin typeface="Aharoni" pitchFamily="2" charset="-79"/>
              <a:cs typeface="Aharoni" pitchFamily="2" charset="-79"/>
            </a:endParaRPr>
          </a:p>
          <a:p>
            <a:pPr>
              <a:buNone/>
            </a:pPr>
            <a:endParaRPr lang="id-ID" dirty="0" smtClean="0">
              <a:latin typeface="Aharoni" pitchFamily="2" charset="-79"/>
              <a:cs typeface="Aharoni" pitchFamily="2" charset="-79"/>
            </a:endParaRPr>
          </a:p>
          <a:p>
            <a:r>
              <a:rPr lang="id-ID" dirty="0" smtClean="0">
                <a:latin typeface="Aharoni" pitchFamily="2" charset="-79"/>
                <a:cs typeface="Aharoni" pitchFamily="2" charset="-79"/>
              </a:rPr>
              <a:t>Pembelian secara tunai yaitu pembelian yang dibayar secara langsung tanpa syarat dengan uang sendiri</a:t>
            </a:r>
            <a:endParaRPr lang="id-ID" dirty="0">
              <a:latin typeface="Aharoni" pitchFamily="2" charset="-79"/>
              <a:cs typeface="Aharoni" pitchFamily="2" charset="-79"/>
            </a:endParaRPr>
          </a:p>
        </p:txBody>
      </p:sp>
      <p:pic>
        <p:nvPicPr>
          <p:cNvPr id="6146" name="Picture 1" descr="logo bidar"/>
          <p:cNvPicPr>
            <a:picLocks noChangeAspect="1" noChangeArrowheads="1"/>
          </p:cNvPicPr>
          <p:nvPr/>
        </p:nvPicPr>
        <p:blipFill>
          <a:blip r:embed="rId2"/>
          <a:srcRect l="10864" t="33827" r="10617" b="35062"/>
          <a:stretch>
            <a:fillRect/>
          </a:stretch>
        </p:blipFill>
        <p:spPr bwMode="auto">
          <a:xfrm>
            <a:off x="0" y="533400"/>
            <a:ext cx="1727200" cy="685800"/>
          </a:xfrm>
          <a:prstGeom prst="rect">
            <a:avLst/>
          </a:prstGeom>
          <a:noFill/>
          <a:ln w="9525">
            <a:noFill/>
            <a:miter lim="800000"/>
            <a:headEnd/>
            <a:tailEnd/>
          </a:ln>
        </p:spPr>
      </p:pic>
      <p:sp>
        <p:nvSpPr>
          <p:cNvPr id="5" name="Title 1"/>
          <p:cNvSpPr txBox="1">
            <a:spLocks/>
          </p:cNvSpPr>
          <p:nvPr/>
        </p:nvSpPr>
        <p:spPr bwMode="white">
          <a:xfrm>
            <a:off x="1885950" y="590550"/>
            <a:ext cx="5943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3200" b="1" i="0" u="none" strike="noStrike" kern="0" cap="none" spc="0" normalizeH="0" baseline="0" smtClean="0">
                <a:ln>
                  <a:noFill/>
                </a:ln>
                <a:solidFill>
                  <a:schemeClr val="bg1"/>
                </a:solidFill>
                <a:effectLst/>
                <a:uLnTx/>
                <a:uFillTx/>
                <a:latin typeface="Aharoni" pitchFamily="2" charset="-79"/>
                <a:ea typeface="+mj-ea"/>
                <a:cs typeface="Aharoni" pitchFamily="2" charset="-79"/>
              </a:rPr>
              <a:t>Jenis-Jenis Pembelian cont.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17637"/>
            <a:ext cx="8001000" cy="792163"/>
          </a:xfrm>
        </p:spPr>
        <p:txBody>
          <a:bodyPr>
            <a:normAutofit fontScale="90000"/>
          </a:bodyPr>
          <a:lstStyle/>
          <a:p>
            <a:pPr algn="just"/>
            <a:r>
              <a:rPr lang="en-US" sz="2400" dirty="0" err="1" smtClean="0">
                <a:solidFill>
                  <a:schemeClr val="tx1"/>
                </a:solidFill>
                <a:latin typeface="Aharoni" pitchFamily="2" charset="-79"/>
                <a:cs typeface="Aharoni" pitchFamily="2" charset="-79"/>
              </a:rPr>
              <a:t>Menurut</a:t>
            </a:r>
            <a:r>
              <a:rPr lang="en-US" sz="2400" dirty="0" smtClean="0">
                <a:solidFill>
                  <a:schemeClr val="tx1"/>
                </a:solidFill>
                <a:latin typeface="Aharoni" pitchFamily="2" charset="-79"/>
                <a:cs typeface="Aharoni" pitchFamily="2" charset="-79"/>
              </a:rPr>
              <a:t> </a:t>
            </a:r>
            <a:r>
              <a:rPr lang="en-US" sz="2400" dirty="0" err="1" smtClean="0">
                <a:solidFill>
                  <a:schemeClr val="tx1"/>
                </a:solidFill>
                <a:latin typeface="Aharoni" pitchFamily="2" charset="-79"/>
                <a:cs typeface="Aharoni" pitchFamily="2" charset="-79"/>
              </a:rPr>
              <a:t>Gellinas</a:t>
            </a:r>
            <a:r>
              <a:rPr lang="en-US" sz="2400" dirty="0" smtClean="0">
                <a:solidFill>
                  <a:schemeClr val="tx1"/>
                </a:solidFill>
                <a:latin typeface="Aharoni" pitchFamily="2" charset="-79"/>
                <a:cs typeface="Aharoni" pitchFamily="2" charset="-79"/>
              </a:rPr>
              <a:t> </a:t>
            </a:r>
            <a:r>
              <a:rPr lang="en-US" sz="2400" dirty="0" err="1" smtClean="0">
                <a:solidFill>
                  <a:schemeClr val="tx1"/>
                </a:solidFill>
                <a:latin typeface="Aharoni" pitchFamily="2" charset="-79"/>
                <a:cs typeface="Aharoni" pitchFamily="2" charset="-79"/>
              </a:rPr>
              <a:t>dan</a:t>
            </a:r>
            <a:r>
              <a:rPr lang="en-US" sz="2400" dirty="0" smtClean="0">
                <a:solidFill>
                  <a:schemeClr val="tx1"/>
                </a:solidFill>
                <a:latin typeface="Aharoni" pitchFamily="2" charset="-79"/>
                <a:cs typeface="Aharoni" pitchFamily="2" charset="-79"/>
              </a:rPr>
              <a:t> </a:t>
            </a:r>
            <a:r>
              <a:rPr lang="en-US" sz="2400" dirty="0" err="1" smtClean="0">
                <a:solidFill>
                  <a:schemeClr val="tx1"/>
                </a:solidFill>
                <a:latin typeface="Aharoni" pitchFamily="2" charset="-79"/>
                <a:cs typeface="Aharoni" pitchFamily="2" charset="-79"/>
              </a:rPr>
              <a:t>E.Oram</a:t>
            </a:r>
            <a:r>
              <a:rPr lang="en-US" sz="2400" dirty="0" smtClean="0">
                <a:solidFill>
                  <a:schemeClr val="tx1"/>
                </a:solidFill>
                <a:latin typeface="Aharoni" pitchFamily="2" charset="-79"/>
                <a:cs typeface="Aharoni" pitchFamily="2" charset="-79"/>
              </a:rPr>
              <a:t> Allan</a:t>
            </a:r>
            <a:r>
              <a:rPr lang="en-US" sz="2400" b="1" dirty="0" smtClean="0">
                <a:solidFill>
                  <a:schemeClr val="tx1"/>
                </a:solidFill>
                <a:latin typeface="Aharoni" pitchFamily="2" charset="-79"/>
                <a:cs typeface="Aharoni" pitchFamily="2" charset="-79"/>
              </a:rPr>
              <a:t>, </a:t>
            </a:r>
            <a:r>
              <a:rPr lang="en-US" sz="2400" b="1" dirty="0" err="1" smtClean="0">
                <a:solidFill>
                  <a:schemeClr val="tx1"/>
                </a:solidFill>
                <a:latin typeface="Aharoni" pitchFamily="2" charset="-79"/>
                <a:cs typeface="Aharoni" pitchFamily="2" charset="-79"/>
              </a:rPr>
              <a:t>dalam</a:t>
            </a:r>
            <a:r>
              <a:rPr lang="en-US" sz="2400" b="1" dirty="0" smtClean="0">
                <a:solidFill>
                  <a:schemeClr val="tx1"/>
                </a:solidFill>
                <a:latin typeface="Aharoni" pitchFamily="2" charset="-79"/>
                <a:cs typeface="Aharoni" pitchFamily="2" charset="-79"/>
              </a:rPr>
              <a:t> </a:t>
            </a:r>
            <a:r>
              <a:rPr lang="en-US" sz="2400" b="1" dirty="0" err="1" smtClean="0">
                <a:solidFill>
                  <a:schemeClr val="tx1"/>
                </a:solidFill>
                <a:latin typeface="Aharoni" pitchFamily="2" charset="-79"/>
                <a:cs typeface="Aharoni" pitchFamily="2" charset="-79"/>
              </a:rPr>
              <a:t>buku</a:t>
            </a:r>
            <a:r>
              <a:rPr lang="en-US" sz="2400" b="1" dirty="0" smtClean="0">
                <a:solidFill>
                  <a:schemeClr val="tx1"/>
                </a:solidFill>
                <a:latin typeface="Aharoni" pitchFamily="2" charset="-79"/>
                <a:cs typeface="Aharoni" pitchFamily="2" charset="-79"/>
              </a:rPr>
              <a:t> </a:t>
            </a:r>
            <a:r>
              <a:rPr lang="en-US" sz="2400" b="1" i="1" dirty="0" err="1" smtClean="0">
                <a:solidFill>
                  <a:schemeClr val="tx1"/>
                </a:solidFill>
                <a:latin typeface="Aharoni" pitchFamily="2" charset="-79"/>
                <a:cs typeface="Aharoni" pitchFamily="2" charset="-79"/>
              </a:rPr>
              <a:t>Sistem</a:t>
            </a:r>
            <a:r>
              <a:rPr lang="en-US" sz="2400" b="1" i="1" dirty="0" smtClean="0">
                <a:solidFill>
                  <a:schemeClr val="tx1"/>
                </a:solidFill>
                <a:latin typeface="Aharoni" pitchFamily="2" charset="-79"/>
                <a:cs typeface="Aharoni" pitchFamily="2" charset="-79"/>
              </a:rPr>
              <a:t> </a:t>
            </a:r>
            <a:r>
              <a:rPr lang="en-US" sz="2400" b="1" i="1" dirty="0" err="1" smtClean="0">
                <a:solidFill>
                  <a:schemeClr val="tx1"/>
                </a:solidFill>
                <a:latin typeface="Aharoni" pitchFamily="2" charset="-79"/>
                <a:cs typeface="Aharoni" pitchFamily="2" charset="-79"/>
              </a:rPr>
              <a:t>Informasi</a:t>
            </a:r>
            <a:r>
              <a:rPr lang="en-US" sz="2400" b="1" i="1" dirty="0" smtClean="0">
                <a:solidFill>
                  <a:schemeClr val="tx1"/>
                </a:solidFill>
                <a:latin typeface="Aharoni" pitchFamily="2" charset="-79"/>
                <a:cs typeface="Aharoni" pitchFamily="2" charset="-79"/>
              </a:rPr>
              <a:t> </a:t>
            </a:r>
            <a:r>
              <a:rPr lang="en-US" sz="2400" b="1" i="1" dirty="0" err="1" smtClean="0">
                <a:solidFill>
                  <a:schemeClr val="tx1"/>
                </a:solidFill>
                <a:latin typeface="Aharoni" pitchFamily="2" charset="-79"/>
                <a:cs typeface="Aharoni" pitchFamily="2" charset="-79"/>
              </a:rPr>
              <a:t>Akuntansi</a:t>
            </a:r>
            <a:r>
              <a:rPr lang="en-US" sz="2400" b="1" i="1" dirty="0" smtClean="0">
                <a:solidFill>
                  <a:schemeClr val="tx1"/>
                </a:solidFill>
                <a:latin typeface="Aharoni" pitchFamily="2" charset="-79"/>
                <a:cs typeface="Aharoni" pitchFamily="2" charset="-79"/>
              </a:rPr>
              <a:t> </a:t>
            </a:r>
            <a:r>
              <a:rPr lang="en-US" sz="2400" dirty="0" err="1" smtClean="0">
                <a:solidFill>
                  <a:schemeClr val="tx1"/>
                </a:solidFill>
                <a:latin typeface="Aharoni" pitchFamily="2" charset="-79"/>
                <a:cs typeface="Aharoni" pitchFamily="2" charset="-79"/>
              </a:rPr>
              <a:t>adalah</a:t>
            </a:r>
            <a:r>
              <a:rPr lang="en-US" sz="2400" dirty="0" smtClean="0">
                <a:solidFill>
                  <a:schemeClr val="tx1"/>
                </a:solidFill>
                <a:latin typeface="Aharoni" pitchFamily="2" charset="-79"/>
                <a:cs typeface="Aharoni" pitchFamily="2" charset="-79"/>
              </a:rPr>
              <a:t> </a:t>
            </a:r>
            <a:r>
              <a:rPr lang="en-US" sz="2400" dirty="0" err="1" smtClean="0">
                <a:solidFill>
                  <a:schemeClr val="tx1"/>
                </a:solidFill>
                <a:latin typeface="Aharoni" pitchFamily="2" charset="-79"/>
                <a:cs typeface="Aharoni" pitchFamily="2" charset="-79"/>
              </a:rPr>
              <a:t>sebagai</a:t>
            </a:r>
            <a:r>
              <a:rPr lang="en-US" sz="2400" dirty="0" smtClean="0">
                <a:solidFill>
                  <a:schemeClr val="tx1"/>
                </a:solidFill>
                <a:latin typeface="Aharoni" pitchFamily="2" charset="-79"/>
                <a:cs typeface="Aharoni" pitchFamily="2" charset="-79"/>
              </a:rPr>
              <a:t> </a:t>
            </a:r>
            <a:r>
              <a:rPr lang="en-US" sz="2400" dirty="0" err="1" smtClean="0">
                <a:solidFill>
                  <a:schemeClr val="tx1"/>
                </a:solidFill>
                <a:latin typeface="Aharoni" pitchFamily="2" charset="-79"/>
                <a:cs typeface="Aharoni" pitchFamily="2" charset="-79"/>
              </a:rPr>
              <a:t>berikut</a:t>
            </a:r>
            <a:r>
              <a:rPr lang="en-US" sz="2400" dirty="0" smtClean="0">
                <a:solidFill>
                  <a:schemeClr val="tx1"/>
                </a:solidFill>
                <a:latin typeface="Aharoni" pitchFamily="2" charset="-79"/>
                <a:cs typeface="Aharoni" pitchFamily="2" charset="-79"/>
              </a:rPr>
              <a:t>:</a:t>
            </a:r>
            <a:endParaRPr lang="en-US" sz="2400" dirty="0">
              <a:solidFill>
                <a:schemeClr val="tx1"/>
              </a:solidFill>
              <a:latin typeface="Aharoni" pitchFamily="2" charset="-79"/>
              <a:cs typeface="Aharoni" pitchFamily="2" charset="-79"/>
            </a:endParaRPr>
          </a:p>
        </p:txBody>
      </p:sp>
      <p:sp>
        <p:nvSpPr>
          <p:cNvPr id="3" name="Content Placeholder 2"/>
          <p:cNvSpPr>
            <a:spLocks noGrp="1"/>
          </p:cNvSpPr>
          <p:nvPr>
            <p:ph idx="1"/>
          </p:nvPr>
        </p:nvSpPr>
        <p:spPr>
          <a:xfrm>
            <a:off x="304800" y="2590800"/>
            <a:ext cx="8305800" cy="2514600"/>
          </a:xfrm>
          <a:solidFill>
            <a:schemeClr val="tx2">
              <a:lumMod val="60000"/>
              <a:lumOff val="40000"/>
            </a:schemeClr>
          </a:solidFill>
          <a:scene3d>
            <a:camera prst="orthographicFront"/>
            <a:lightRig rig="threePt" dir="t"/>
          </a:scene3d>
          <a:sp3d>
            <a:bevelT w="165100" h="50800" prst="softRound"/>
          </a:sp3d>
        </p:spPr>
        <p:txBody>
          <a:bodyPr>
            <a:normAutofit/>
          </a:bodyPr>
          <a:lstStyle/>
          <a:p>
            <a:pPr algn="just">
              <a:buNone/>
            </a:pPr>
            <a:r>
              <a:rPr lang="id-ID" smtClean="0">
                <a:latin typeface="Aharoni" pitchFamily="2" charset="-79"/>
                <a:cs typeface="Aharoni" pitchFamily="2" charset="-79"/>
              </a:rPr>
              <a:t>	“Sistem informasi akuntansi pembelian merupakan suatu struktur yang terdiri dari beberapa elemen yang saling menunjang yaitu manusia, peralatan, metode, dan pengendalian yang diorganisir untuk memenuhi fungsi yang ada.”(2002:285)</a:t>
            </a:r>
            <a:endParaRPr lang="id-ID">
              <a:latin typeface="Aharoni" pitchFamily="2" charset="-79"/>
              <a:cs typeface="Aharoni" pitchFamily="2" charset="-79"/>
            </a:endParaRPr>
          </a:p>
        </p:txBody>
      </p:sp>
      <p:pic>
        <p:nvPicPr>
          <p:cNvPr id="5" name="Picture 1" descr="logo bidar"/>
          <p:cNvPicPr>
            <a:picLocks noChangeAspect="1" noChangeArrowheads="1"/>
          </p:cNvPicPr>
          <p:nvPr/>
        </p:nvPicPr>
        <p:blipFill>
          <a:blip r:embed="rId2"/>
          <a:srcRect l="10864" t="33827" r="10617" b="35062"/>
          <a:stretch>
            <a:fillRect/>
          </a:stretch>
        </p:blipFill>
        <p:spPr bwMode="auto">
          <a:xfrm>
            <a:off x="0" y="533400"/>
            <a:ext cx="1727200" cy="685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Aharoni" pitchFamily="2" charset="-79"/>
                <a:cs typeface="Aharoni" pitchFamily="2" charset="-79"/>
              </a:rPr>
              <a:t>Fungsi</a:t>
            </a:r>
            <a:r>
              <a:rPr lang="en-US" b="1" dirty="0">
                <a:latin typeface="Aharoni" pitchFamily="2" charset="-79"/>
                <a:cs typeface="Aharoni" pitchFamily="2" charset="-79"/>
              </a:rPr>
              <a:t> yang </a:t>
            </a:r>
            <a:r>
              <a:rPr lang="en-US" b="1" dirty="0" err="1">
                <a:latin typeface="Aharoni" pitchFamily="2" charset="-79"/>
                <a:cs typeface="Aharoni" pitchFamily="2" charset="-79"/>
              </a:rPr>
              <a:t>Terkait</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524000"/>
            <a:ext cx="8229600" cy="5029200"/>
          </a:xfrm>
          <a:solidFill>
            <a:schemeClr val="tx2">
              <a:lumMod val="60000"/>
              <a:lumOff val="40000"/>
            </a:schemeClr>
          </a:solidFill>
          <a:scene3d>
            <a:camera prst="orthographicFront"/>
            <a:lightRig rig="threePt" dir="t"/>
          </a:scene3d>
          <a:sp3d>
            <a:bevelT w="165100" h="50800" prst="softRound"/>
          </a:sp3d>
        </p:spPr>
        <p:txBody>
          <a:bodyPr>
            <a:normAutofit fontScale="62500" lnSpcReduction="20000"/>
          </a:bodyPr>
          <a:lstStyle/>
          <a:p>
            <a:r>
              <a:rPr lang="id-ID" dirty="0" smtClean="0">
                <a:latin typeface="Aharoni" pitchFamily="2" charset="-79"/>
                <a:cs typeface="Aharoni" pitchFamily="2" charset="-79"/>
              </a:rPr>
              <a:t>Menurut Mulyadi dalam buku </a:t>
            </a:r>
            <a:r>
              <a:rPr lang="id-ID" i="1" dirty="0" smtClean="0">
                <a:latin typeface="Aharoni" pitchFamily="2" charset="-79"/>
                <a:cs typeface="Aharoni" pitchFamily="2" charset="-79"/>
              </a:rPr>
              <a:t>Sistem Akuntansi</a:t>
            </a:r>
            <a:r>
              <a:rPr lang="id-ID" b="1" i="1" dirty="0" smtClean="0">
                <a:latin typeface="Aharoni" pitchFamily="2" charset="-79"/>
                <a:cs typeface="Aharoni" pitchFamily="2" charset="-79"/>
              </a:rPr>
              <a:t>, fungsi yang terkait dalam</a:t>
            </a:r>
            <a:r>
              <a:rPr lang="en-US" b="1" i="1" dirty="0" smtClean="0">
                <a:latin typeface="Aharoni" pitchFamily="2" charset="-79"/>
                <a:cs typeface="Aharoni" pitchFamily="2" charset="-79"/>
              </a:rPr>
              <a:t>  s</a:t>
            </a:r>
            <a:r>
              <a:rPr lang="id-ID" dirty="0" smtClean="0">
                <a:latin typeface="Aharoni" pitchFamily="2" charset="-79"/>
                <a:cs typeface="Aharoni" pitchFamily="2" charset="-79"/>
              </a:rPr>
              <a:t>istem akuntansi pemelian adalah:</a:t>
            </a:r>
            <a:endParaRPr lang="en-US" dirty="0" smtClean="0">
              <a:latin typeface="Aharoni" pitchFamily="2" charset="-79"/>
              <a:cs typeface="Aharoni" pitchFamily="2" charset="-79"/>
            </a:endParaRPr>
          </a:p>
          <a:p>
            <a:pPr>
              <a:buNone/>
            </a:pPr>
            <a:endParaRPr lang="id-ID" dirty="0" smtClean="0">
              <a:latin typeface="Aharoni" pitchFamily="2" charset="-79"/>
              <a:cs typeface="Aharoni" pitchFamily="2" charset="-79"/>
            </a:endParaRPr>
          </a:p>
          <a:p>
            <a:r>
              <a:rPr lang="id-ID" dirty="0" smtClean="0">
                <a:latin typeface="Aharoni" pitchFamily="2" charset="-79"/>
                <a:cs typeface="Aharoni" pitchFamily="2" charset="-79"/>
              </a:rPr>
              <a:t>Fungsi Gudang</a:t>
            </a:r>
          </a:p>
          <a:p>
            <a:pPr>
              <a:buNone/>
            </a:pPr>
            <a:r>
              <a:rPr lang="id-ID" dirty="0" smtClean="0">
                <a:latin typeface="Aharoni" pitchFamily="2" charset="-79"/>
                <a:cs typeface="Aharoni" pitchFamily="2" charset="-79"/>
              </a:rPr>
              <a:t>	Fungsi gudang bertanggung jawab untuk mengajukan permintaan pembelian sesuai dengan posisi persediaan yang ada di gudang untuk menyimpan barang yang telah diterima oleh fungsi penerimaan.</a:t>
            </a:r>
            <a:endParaRPr lang="en-US" dirty="0" smtClean="0">
              <a:latin typeface="Aharoni" pitchFamily="2" charset="-79"/>
              <a:cs typeface="Aharoni" pitchFamily="2" charset="-79"/>
            </a:endParaRPr>
          </a:p>
          <a:p>
            <a:pPr>
              <a:buNone/>
            </a:pPr>
            <a:endParaRPr lang="id-ID" dirty="0" smtClean="0">
              <a:latin typeface="Aharoni" pitchFamily="2" charset="-79"/>
              <a:cs typeface="Aharoni" pitchFamily="2" charset="-79"/>
            </a:endParaRPr>
          </a:p>
          <a:p>
            <a:r>
              <a:rPr lang="id-ID" dirty="0" smtClean="0">
                <a:latin typeface="Aharoni" pitchFamily="2" charset="-79"/>
                <a:cs typeface="Aharoni" pitchFamily="2" charset="-79"/>
              </a:rPr>
              <a:t>Fungsi Pembelian</a:t>
            </a:r>
          </a:p>
          <a:p>
            <a:pPr>
              <a:buNone/>
            </a:pPr>
            <a:r>
              <a:rPr lang="id-ID" dirty="0" smtClean="0">
                <a:latin typeface="Aharoni" pitchFamily="2" charset="-79"/>
                <a:cs typeface="Aharoni" pitchFamily="2" charset="-79"/>
              </a:rPr>
              <a:t>	Fungsi pembelian bertanggung jawab untuk memperoleh informasi  mengenai harga barang, menentukan pemasok yang dipilih dalam pengadaan barang dan mengeluarkan order pembelian pada pemasok yang dipilih.</a:t>
            </a:r>
            <a:endParaRPr lang="en-US" dirty="0" smtClean="0">
              <a:latin typeface="Aharoni" pitchFamily="2" charset="-79"/>
              <a:cs typeface="Aharoni" pitchFamily="2" charset="-79"/>
            </a:endParaRPr>
          </a:p>
          <a:p>
            <a:pPr>
              <a:buNone/>
            </a:pPr>
            <a:endParaRPr lang="id-ID" dirty="0" smtClean="0">
              <a:latin typeface="Aharoni" pitchFamily="2" charset="-79"/>
              <a:cs typeface="Aharoni" pitchFamily="2" charset="-79"/>
            </a:endParaRPr>
          </a:p>
          <a:p>
            <a:r>
              <a:rPr lang="id-ID" dirty="0" smtClean="0">
                <a:latin typeface="Aharoni" pitchFamily="2" charset="-79"/>
                <a:cs typeface="Aharoni" pitchFamily="2" charset="-79"/>
              </a:rPr>
              <a:t>Fungsi Penerimaan</a:t>
            </a:r>
          </a:p>
          <a:p>
            <a:pPr>
              <a:buNone/>
            </a:pPr>
            <a:r>
              <a:rPr lang="id-ID" dirty="0" smtClean="0">
                <a:latin typeface="Aharoni" pitchFamily="2" charset="-79"/>
                <a:cs typeface="Aharoni" pitchFamily="2" charset="-79"/>
              </a:rPr>
              <a:t>	Fungsi ini bertanggung jawab untuk melakukan pemeriksaan terhadap jenis, mutu, dan kuantitas barang yang diterima dari pemasok guna menentukan dapat atau tidaknya barang tersebut diterima olehperusahaan.</a:t>
            </a:r>
            <a:endParaRPr lang="en-US" dirty="0" smtClean="0">
              <a:latin typeface="Aharoni" pitchFamily="2" charset="-79"/>
              <a:cs typeface="Aharoni" pitchFamily="2" charset="-79"/>
            </a:endParaRPr>
          </a:p>
          <a:p>
            <a:pPr>
              <a:buNone/>
            </a:pPr>
            <a:endParaRPr lang="id-ID" dirty="0" smtClean="0">
              <a:latin typeface="Aharoni" pitchFamily="2" charset="-79"/>
              <a:cs typeface="Aharoni" pitchFamily="2" charset="-79"/>
            </a:endParaRPr>
          </a:p>
          <a:p>
            <a:r>
              <a:rPr lang="id-ID" dirty="0" smtClean="0">
                <a:latin typeface="Aharoni" pitchFamily="2" charset="-79"/>
                <a:cs typeface="Aharoni" pitchFamily="2" charset="-79"/>
              </a:rPr>
              <a:t>Fungsi Akuntansi</a:t>
            </a:r>
          </a:p>
          <a:p>
            <a:pPr>
              <a:buNone/>
            </a:pPr>
            <a:r>
              <a:rPr lang="id-ID" dirty="0" smtClean="0">
                <a:latin typeface="Aharoni" pitchFamily="2" charset="-79"/>
                <a:cs typeface="Aharoni" pitchFamily="2" charset="-79"/>
              </a:rPr>
              <a:t>	Fungsi akuntansi yang terkait dalam transaksi pembelian adalah fungsi pencatatan uang dan fungsi pencatatan persediaan.” (2001:300)</a:t>
            </a:r>
            <a:endParaRPr lang="id-ID" dirty="0">
              <a:latin typeface="Aharoni" pitchFamily="2" charset="-79"/>
              <a:cs typeface="Aharoni" pitchFamily="2" charset="-79"/>
            </a:endParaRPr>
          </a:p>
        </p:txBody>
      </p:sp>
      <p:pic>
        <p:nvPicPr>
          <p:cNvPr id="4" name="Picture 1" descr="logo bidar"/>
          <p:cNvPicPr>
            <a:picLocks noChangeAspect="1" noChangeArrowheads="1"/>
          </p:cNvPicPr>
          <p:nvPr/>
        </p:nvPicPr>
        <p:blipFill>
          <a:blip r:embed="rId2"/>
          <a:srcRect l="10864" t="33827" r="10617" b="35062"/>
          <a:stretch>
            <a:fillRect/>
          </a:stretch>
        </p:blipFill>
        <p:spPr bwMode="auto">
          <a:xfrm>
            <a:off x="0" y="533400"/>
            <a:ext cx="1727200" cy="685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400" b="1" smtClean="0">
                <a:latin typeface="Aharoni" pitchFamily="2" charset="-79"/>
                <a:cs typeface="Aharoni" pitchFamily="2" charset="-79"/>
              </a:rPr>
              <a:t>Formulir</a:t>
            </a:r>
            <a:r>
              <a:rPr lang="id-ID" sz="2400" b="1" smtClean="0">
                <a:latin typeface="Aharoni" pitchFamily="2" charset="-79"/>
                <a:cs typeface="Aharoni" pitchFamily="2" charset="-79"/>
              </a:rPr>
              <a:t>/Dokumen Yang </a:t>
            </a:r>
            <a:r>
              <a:rPr lang="id-ID" sz="2400" b="1" smtClean="0">
                <a:latin typeface="Aharoni" pitchFamily="2" charset="-79"/>
                <a:cs typeface="Aharoni" pitchFamily="2" charset="-79"/>
              </a:rPr>
              <a:t>Digunakan</a:t>
            </a:r>
            <a:endParaRPr lang="id-ID" sz="2400">
              <a:latin typeface="Aharoni" pitchFamily="2" charset="-79"/>
              <a:cs typeface="Aharoni" pitchFamily="2" charset="-79"/>
            </a:endParaRPr>
          </a:p>
        </p:txBody>
      </p:sp>
      <p:sp>
        <p:nvSpPr>
          <p:cNvPr id="3" name="Content Placeholder 2"/>
          <p:cNvSpPr>
            <a:spLocks noGrp="1"/>
          </p:cNvSpPr>
          <p:nvPr>
            <p:ph idx="1"/>
          </p:nvPr>
        </p:nvSpPr>
        <p:spPr>
          <a:xfrm>
            <a:off x="457200" y="1295400"/>
            <a:ext cx="8229600" cy="5181600"/>
          </a:xfrm>
          <a:solidFill>
            <a:schemeClr val="tx2">
              <a:lumMod val="60000"/>
              <a:lumOff val="40000"/>
            </a:schemeClr>
          </a:solidFill>
          <a:scene3d>
            <a:camera prst="orthographicFront"/>
            <a:lightRig rig="threePt" dir="t"/>
          </a:scene3d>
          <a:sp3d>
            <a:bevelT w="165100" h="50800" prst="softRound"/>
          </a:sp3d>
        </p:spPr>
        <p:txBody>
          <a:bodyPr>
            <a:normAutofit lnSpcReduction="10000"/>
          </a:bodyPr>
          <a:lstStyle/>
          <a:p>
            <a:r>
              <a:rPr lang="id-ID" sz="1600" smtClean="0">
                <a:latin typeface="Aharoni" pitchFamily="2" charset="-79"/>
                <a:cs typeface="Aharoni" pitchFamily="2" charset="-79"/>
              </a:rPr>
              <a:t>Menurut</a:t>
            </a:r>
            <a:r>
              <a:rPr lang="id-ID" sz="1600" smtClean="0">
                <a:latin typeface="Aharoni" pitchFamily="2" charset="-79"/>
                <a:cs typeface="Aharoni" pitchFamily="2" charset="-79"/>
              </a:rPr>
              <a:t> Mulyadi dalam buku </a:t>
            </a:r>
            <a:r>
              <a:rPr lang="id-ID" sz="1600" i="1" smtClean="0">
                <a:latin typeface="Aharoni" pitchFamily="2" charset="-79"/>
                <a:cs typeface="Aharoni" pitchFamily="2" charset="-79"/>
              </a:rPr>
              <a:t>Sistem </a:t>
            </a:r>
            <a:r>
              <a:rPr lang="id-ID" sz="1600" i="1" smtClean="0">
                <a:latin typeface="Aharoni" pitchFamily="2" charset="-79"/>
                <a:cs typeface="Aharoni" pitchFamily="2" charset="-79"/>
              </a:rPr>
              <a:t>Akuntansi</a:t>
            </a:r>
            <a:r>
              <a:rPr lang="id-ID" sz="1600" i="1" smtClean="0">
                <a:latin typeface="Aharoni" pitchFamily="2" charset="-79"/>
                <a:cs typeface="Aharoni" pitchFamily="2" charset="-79"/>
              </a:rPr>
              <a:t>, dokumen yang </a:t>
            </a:r>
            <a:r>
              <a:rPr lang="id-ID" sz="1600" smtClean="0">
                <a:latin typeface="Aharoni" pitchFamily="2" charset="-79"/>
                <a:cs typeface="Aharoni" pitchFamily="2" charset="-79"/>
              </a:rPr>
              <a:t>digunakan dalam sistem akuntansi pembelian </a:t>
            </a:r>
            <a:r>
              <a:rPr lang="id-ID" sz="1600" smtClean="0">
                <a:latin typeface="Aharoni" pitchFamily="2" charset="-79"/>
                <a:cs typeface="Aharoni" pitchFamily="2" charset="-79"/>
              </a:rPr>
              <a:t>adalah:</a:t>
            </a:r>
            <a:endParaRPr lang="id-ID" sz="1600" smtClean="0">
              <a:latin typeface="Aharoni" pitchFamily="2" charset="-79"/>
              <a:cs typeface="Aharoni" pitchFamily="2" charset="-79"/>
            </a:endParaRPr>
          </a:p>
          <a:p>
            <a:r>
              <a:rPr lang="id-ID" sz="1600" smtClean="0">
                <a:latin typeface="Aharoni" pitchFamily="2" charset="-79"/>
                <a:cs typeface="Aharoni" pitchFamily="2" charset="-79"/>
              </a:rPr>
              <a:t>Surat Permintaan </a:t>
            </a:r>
            <a:r>
              <a:rPr lang="id-ID" sz="1600" smtClean="0">
                <a:latin typeface="Aharoni" pitchFamily="2" charset="-79"/>
                <a:cs typeface="Aharoni" pitchFamily="2" charset="-79"/>
              </a:rPr>
              <a:t>Pembeliaan</a:t>
            </a:r>
            <a:endParaRPr lang="id-ID" sz="1600" smtClean="0">
              <a:latin typeface="Aharoni" pitchFamily="2" charset="-79"/>
              <a:cs typeface="Aharoni" pitchFamily="2" charset="-79"/>
            </a:endParaRPr>
          </a:p>
          <a:p>
            <a:pPr>
              <a:buNone/>
            </a:pPr>
            <a:r>
              <a:rPr lang="id-ID" sz="1600" smtClean="0">
                <a:latin typeface="Aharoni" pitchFamily="2" charset="-79"/>
                <a:cs typeface="Aharoni" pitchFamily="2" charset="-79"/>
              </a:rPr>
              <a:t>	Dokumen ini merupakan formulir yang diisi oleh fungsi gudang atau fungsi pemakai barang untuk meminta fungsi pembelian melakukan pembelian </a:t>
            </a:r>
            <a:r>
              <a:rPr lang="id-ID" sz="1600" smtClean="0">
                <a:latin typeface="Aharoni" pitchFamily="2" charset="-79"/>
                <a:cs typeface="Aharoni" pitchFamily="2" charset="-79"/>
              </a:rPr>
              <a:t>barang.</a:t>
            </a:r>
            <a:endParaRPr lang="id-ID" sz="1600" smtClean="0">
              <a:latin typeface="Aharoni" pitchFamily="2" charset="-79"/>
              <a:cs typeface="Aharoni" pitchFamily="2" charset="-79"/>
            </a:endParaRPr>
          </a:p>
          <a:p>
            <a:pPr>
              <a:buNone/>
            </a:pPr>
            <a:endParaRPr lang="id-ID" sz="1600" smtClean="0">
              <a:latin typeface="Aharoni" pitchFamily="2" charset="-79"/>
              <a:cs typeface="Aharoni" pitchFamily="2" charset="-79"/>
            </a:endParaRPr>
          </a:p>
          <a:p>
            <a:r>
              <a:rPr lang="id-ID" sz="1600" smtClean="0">
                <a:latin typeface="Aharoni" pitchFamily="2" charset="-79"/>
                <a:cs typeface="Aharoni" pitchFamily="2" charset="-79"/>
              </a:rPr>
              <a:t>Surat Permintaan Penawaran </a:t>
            </a:r>
            <a:r>
              <a:rPr lang="id-ID" sz="1600" smtClean="0">
                <a:latin typeface="Aharoni" pitchFamily="2" charset="-79"/>
                <a:cs typeface="Aharoni" pitchFamily="2" charset="-79"/>
              </a:rPr>
              <a:t>Harga</a:t>
            </a:r>
            <a:endParaRPr lang="id-ID" sz="1600" smtClean="0">
              <a:latin typeface="Aharoni" pitchFamily="2" charset="-79"/>
              <a:cs typeface="Aharoni" pitchFamily="2" charset="-79"/>
            </a:endParaRPr>
          </a:p>
          <a:p>
            <a:pPr>
              <a:buNone/>
            </a:pPr>
            <a:r>
              <a:rPr lang="id-ID" sz="1600" smtClean="0">
                <a:latin typeface="Aharoni" pitchFamily="2" charset="-79"/>
                <a:cs typeface="Aharoni" pitchFamily="2" charset="-79"/>
              </a:rPr>
              <a:t>	Dokumen ini digunakan untuk meminta penawaran harga bagi barang yang pendapatannya tidak bersifat berulang kali terjadi </a:t>
            </a:r>
            <a:r>
              <a:rPr lang="id-ID" sz="1600" smtClean="0">
                <a:latin typeface="Aharoni" pitchFamily="2" charset="-79"/>
                <a:cs typeface="Aharoni" pitchFamily="2" charset="-79"/>
              </a:rPr>
              <a:t>(</a:t>
            </a:r>
            <a:r>
              <a:rPr lang="id-ID" sz="1600" smtClean="0">
                <a:latin typeface="Aharoni" pitchFamily="2" charset="-79"/>
                <a:cs typeface="Aharoni" pitchFamily="2" charset="-79"/>
              </a:rPr>
              <a:t>tidak </a:t>
            </a:r>
            <a:r>
              <a:rPr lang="id-ID" sz="1600" smtClean="0">
                <a:latin typeface="Aharoni" pitchFamily="2" charset="-79"/>
                <a:cs typeface="Aharoni" pitchFamily="2" charset="-79"/>
              </a:rPr>
              <a:t>repetitif</a:t>
            </a:r>
            <a:r>
              <a:rPr lang="id-ID" sz="1600" smtClean="0">
                <a:latin typeface="Aharoni" pitchFamily="2" charset="-79"/>
                <a:cs typeface="Aharoni" pitchFamily="2" charset="-79"/>
              </a:rPr>
              <a:t>), yang menyangkut jumlah rupiah lebih </a:t>
            </a:r>
            <a:r>
              <a:rPr lang="id-ID" sz="1600" smtClean="0">
                <a:latin typeface="Aharoni" pitchFamily="2" charset="-79"/>
                <a:cs typeface="Aharoni" pitchFamily="2" charset="-79"/>
              </a:rPr>
              <a:t>besar.</a:t>
            </a:r>
            <a:endParaRPr lang="id-ID" sz="1600" smtClean="0">
              <a:latin typeface="Aharoni" pitchFamily="2" charset="-79"/>
              <a:cs typeface="Aharoni" pitchFamily="2" charset="-79"/>
            </a:endParaRPr>
          </a:p>
          <a:p>
            <a:pPr>
              <a:buNone/>
            </a:pPr>
            <a:endParaRPr lang="id-ID" sz="1600" smtClean="0">
              <a:latin typeface="Aharoni" pitchFamily="2" charset="-79"/>
              <a:cs typeface="Aharoni" pitchFamily="2" charset="-79"/>
            </a:endParaRPr>
          </a:p>
          <a:p>
            <a:r>
              <a:rPr lang="id-ID" sz="1600" smtClean="0">
                <a:latin typeface="Aharoni" pitchFamily="2" charset="-79"/>
                <a:cs typeface="Aharoni" pitchFamily="2" charset="-79"/>
              </a:rPr>
              <a:t>Surat Order </a:t>
            </a:r>
            <a:r>
              <a:rPr lang="id-ID" sz="1600" smtClean="0">
                <a:latin typeface="Aharoni" pitchFamily="2" charset="-79"/>
                <a:cs typeface="Aharoni" pitchFamily="2" charset="-79"/>
              </a:rPr>
              <a:t>Pembelian</a:t>
            </a:r>
            <a:endParaRPr lang="id-ID" sz="1600" smtClean="0">
              <a:latin typeface="Aharoni" pitchFamily="2" charset="-79"/>
              <a:cs typeface="Aharoni" pitchFamily="2" charset="-79"/>
            </a:endParaRPr>
          </a:p>
          <a:p>
            <a:pPr>
              <a:buNone/>
            </a:pPr>
            <a:r>
              <a:rPr lang="id-ID" sz="1600" smtClean="0">
                <a:latin typeface="Aharoni" pitchFamily="2" charset="-79"/>
                <a:cs typeface="Aharoni" pitchFamily="2" charset="-79"/>
              </a:rPr>
              <a:t>	Dokumen ini digunakan untuk memesan barang kepada pemasok yang telah </a:t>
            </a:r>
            <a:r>
              <a:rPr lang="id-ID" sz="1600" smtClean="0">
                <a:latin typeface="Aharoni" pitchFamily="2" charset="-79"/>
                <a:cs typeface="Aharoni" pitchFamily="2" charset="-79"/>
              </a:rPr>
              <a:t>dipilih.</a:t>
            </a:r>
            <a:endParaRPr lang="id-ID" sz="1600" smtClean="0">
              <a:latin typeface="Aharoni" pitchFamily="2" charset="-79"/>
              <a:cs typeface="Aharoni" pitchFamily="2" charset="-79"/>
            </a:endParaRPr>
          </a:p>
          <a:p>
            <a:pPr>
              <a:buNone/>
            </a:pPr>
            <a:endParaRPr lang="id-ID" sz="1600" smtClean="0">
              <a:latin typeface="Aharoni" pitchFamily="2" charset="-79"/>
              <a:cs typeface="Aharoni" pitchFamily="2" charset="-79"/>
            </a:endParaRPr>
          </a:p>
          <a:p>
            <a:r>
              <a:rPr lang="id-ID" sz="1600" smtClean="0">
                <a:latin typeface="Aharoni" pitchFamily="2" charset="-79"/>
                <a:cs typeface="Aharoni" pitchFamily="2" charset="-79"/>
              </a:rPr>
              <a:t>Laporan Penerimaan </a:t>
            </a:r>
            <a:r>
              <a:rPr lang="id-ID" sz="1600" smtClean="0">
                <a:latin typeface="Aharoni" pitchFamily="2" charset="-79"/>
                <a:cs typeface="Aharoni" pitchFamily="2" charset="-79"/>
              </a:rPr>
              <a:t>Barang</a:t>
            </a:r>
            <a:endParaRPr lang="id-ID" sz="1600" smtClean="0">
              <a:latin typeface="Aharoni" pitchFamily="2" charset="-79"/>
              <a:cs typeface="Aharoni" pitchFamily="2" charset="-79"/>
            </a:endParaRPr>
          </a:p>
          <a:p>
            <a:pPr>
              <a:buNone/>
            </a:pPr>
            <a:r>
              <a:rPr lang="id-ID" sz="1600" smtClean="0">
                <a:latin typeface="Aharoni" pitchFamily="2" charset="-79"/>
                <a:cs typeface="Aharoni" pitchFamily="2" charset="-79"/>
              </a:rPr>
              <a:t>	Dokumen ini dibuat oleh fungsi penerimaan untuk menunjukan bahwa barang yang diterima oleh pemasok telah memenuhi </a:t>
            </a:r>
            <a:r>
              <a:rPr lang="id-ID" sz="1600" smtClean="0">
                <a:latin typeface="Aharoni" pitchFamily="2" charset="-79"/>
                <a:cs typeface="Aharoni" pitchFamily="2" charset="-79"/>
              </a:rPr>
              <a:t>jenis</a:t>
            </a:r>
            <a:r>
              <a:rPr lang="id-ID" sz="1600" smtClean="0">
                <a:latin typeface="Aharoni" pitchFamily="2" charset="-79"/>
                <a:cs typeface="Aharoni" pitchFamily="2" charset="-79"/>
              </a:rPr>
              <a:t>, </a:t>
            </a:r>
            <a:r>
              <a:rPr lang="id-ID" sz="1600" smtClean="0">
                <a:latin typeface="Aharoni" pitchFamily="2" charset="-79"/>
                <a:cs typeface="Aharoni" pitchFamily="2" charset="-79"/>
              </a:rPr>
              <a:t>spesifikasi</a:t>
            </a:r>
            <a:r>
              <a:rPr lang="id-ID" sz="1600" smtClean="0">
                <a:latin typeface="Aharoni" pitchFamily="2" charset="-79"/>
                <a:cs typeface="Aharoni" pitchFamily="2" charset="-79"/>
              </a:rPr>
              <a:t>,  mutu dan kuantitas seperti yang tercantum dalam surat order </a:t>
            </a:r>
            <a:r>
              <a:rPr lang="id-ID" sz="1600" smtClean="0">
                <a:latin typeface="Aharoni" pitchFamily="2" charset="-79"/>
                <a:cs typeface="Aharoni" pitchFamily="2" charset="-79"/>
              </a:rPr>
              <a:t>pembelian</a:t>
            </a:r>
            <a:r>
              <a:rPr lang="id-ID" sz="1600" smtClean="0">
                <a:latin typeface="Aharoni" pitchFamily="2" charset="-79"/>
                <a:cs typeface="Aharoni" pitchFamily="2" charset="-79"/>
              </a:rPr>
              <a:t>.” </a:t>
            </a:r>
            <a:r>
              <a:rPr lang="id-ID" sz="1600" smtClean="0">
                <a:latin typeface="Aharoni" pitchFamily="2" charset="-79"/>
                <a:cs typeface="Aharoni" pitchFamily="2" charset="-79"/>
              </a:rPr>
              <a:t>(2001:303)</a:t>
            </a:r>
            <a:endParaRPr lang="id-ID" sz="1600">
              <a:latin typeface="Aharoni" pitchFamily="2" charset="-79"/>
              <a:cs typeface="Aharoni" pitchFamily="2" charset="-79"/>
            </a:endParaRPr>
          </a:p>
        </p:txBody>
      </p:sp>
      <p:pic>
        <p:nvPicPr>
          <p:cNvPr id="4" name="Picture 1" descr="logo bidar"/>
          <p:cNvPicPr>
            <a:picLocks noChangeAspect="1" noChangeArrowheads="1"/>
          </p:cNvPicPr>
          <p:nvPr/>
        </p:nvPicPr>
        <p:blipFill>
          <a:blip r:embed="rId2"/>
          <a:srcRect l="10864" t="33827" r="10617" b="35062"/>
          <a:stretch>
            <a:fillRect/>
          </a:stretch>
        </p:blipFill>
        <p:spPr bwMode="auto">
          <a:xfrm>
            <a:off x="0" y="533400"/>
            <a:ext cx="1727200" cy="685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smtClean="0">
                <a:latin typeface="Aharoni" pitchFamily="2" charset="-79"/>
                <a:cs typeface="Aharoni" pitchFamily="2" charset="-79"/>
              </a:rPr>
              <a:t>Catatan</a:t>
            </a:r>
            <a:r>
              <a:rPr lang="id-ID" b="1" smtClean="0">
                <a:latin typeface="Aharoni" pitchFamily="2" charset="-79"/>
                <a:cs typeface="Aharoni" pitchFamily="2" charset="-79"/>
              </a:rPr>
              <a:t> Yang </a:t>
            </a:r>
            <a:r>
              <a:rPr lang="id-ID" b="1" smtClean="0">
                <a:latin typeface="Aharoni" pitchFamily="2" charset="-79"/>
                <a:cs typeface="Aharoni" pitchFamily="2" charset="-79"/>
              </a:rPr>
              <a:t>Digunakan</a:t>
            </a:r>
            <a:endParaRPr lang="id-ID">
              <a:latin typeface="Aharoni" pitchFamily="2" charset="-79"/>
              <a:cs typeface="Aharoni" pitchFamily="2" charset="-79"/>
            </a:endParaRPr>
          </a:p>
        </p:txBody>
      </p:sp>
      <p:sp>
        <p:nvSpPr>
          <p:cNvPr id="3" name="Content Placeholder 2"/>
          <p:cNvSpPr>
            <a:spLocks noGrp="1"/>
          </p:cNvSpPr>
          <p:nvPr>
            <p:ph idx="1"/>
          </p:nvPr>
        </p:nvSpPr>
        <p:spPr>
          <a:xfrm>
            <a:off x="457200" y="1447800"/>
            <a:ext cx="8229600" cy="5181600"/>
          </a:xfrm>
          <a:solidFill>
            <a:schemeClr val="tx2">
              <a:lumMod val="60000"/>
              <a:lumOff val="40000"/>
            </a:schemeClr>
          </a:solidFill>
          <a:scene3d>
            <a:camera prst="orthographicFront"/>
            <a:lightRig rig="threePt" dir="t"/>
          </a:scene3d>
          <a:sp3d>
            <a:bevelT w="165100" h="50800" prst="softRound"/>
          </a:sp3d>
        </p:spPr>
        <p:txBody>
          <a:bodyPr>
            <a:normAutofit fontScale="92500" lnSpcReduction="20000"/>
          </a:bodyPr>
          <a:lstStyle/>
          <a:p>
            <a:r>
              <a:rPr lang="id-ID" smtClean="0">
                <a:latin typeface="Aharoni" pitchFamily="2" charset="-79"/>
                <a:cs typeface="Aharoni" pitchFamily="2" charset="-79"/>
              </a:rPr>
              <a:t>Menurut</a:t>
            </a:r>
            <a:r>
              <a:rPr lang="id-ID" smtClean="0">
                <a:latin typeface="Aharoni" pitchFamily="2" charset="-79"/>
                <a:cs typeface="Aharoni" pitchFamily="2" charset="-79"/>
              </a:rPr>
              <a:t> Mulyadi dalam buku </a:t>
            </a:r>
            <a:r>
              <a:rPr lang="id-ID" i="1" smtClean="0">
                <a:latin typeface="Aharoni" pitchFamily="2" charset="-79"/>
                <a:cs typeface="Aharoni" pitchFamily="2" charset="-79"/>
              </a:rPr>
              <a:t>Sistem </a:t>
            </a:r>
            <a:r>
              <a:rPr lang="id-ID" i="1" smtClean="0">
                <a:latin typeface="Aharoni" pitchFamily="2" charset="-79"/>
                <a:cs typeface="Aharoni" pitchFamily="2" charset="-79"/>
              </a:rPr>
              <a:t>Akuntansi</a:t>
            </a:r>
            <a:r>
              <a:rPr lang="id-ID" i="1" smtClean="0">
                <a:latin typeface="Aharoni" pitchFamily="2" charset="-79"/>
                <a:cs typeface="Aharoni" pitchFamily="2" charset="-79"/>
              </a:rPr>
              <a:t>, dokumen yang </a:t>
            </a:r>
            <a:r>
              <a:rPr lang="id-ID" smtClean="0">
                <a:latin typeface="Aharoni" pitchFamily="2" charset="-79"/>
                <a:cs typeface="Aharoni" pitchFamily="2" charset="-79"/>
              </a:rPr>
              <a:t>digunakandalam </a:t>
            </a:r>
            <a:r>
              <a:rPr lang="id-ID" smtClean="0">
                <a:latin typeface="Aharoni" pitchFamily="2" charset="-79"/>
                <a:cs typeface="Aharoni" pitchFamily="2" charset="-79"/>
              </a:rPr>
              <a:t>si</a:t>
            </a:r>
            <a:endParaRPr lang="id-ID" smtClean="0">
              <a:latin typeface="Aharoni" pitchFamily="2" charset="-79"/>
              <a:cs typeface="Aharoni" pitchFamily="2" charset="-79"/>
            </a:endParaRPr>
          </a:p>
          <a:p>
            <a:r>
              <a:rPr lang="id-ID" smtClean="0">
                <a:latin typeface="Aharoni" pitchFamily="2" charset="-79"/>
                <a:cs typeface="Aharoni" pitchFamily="2" charset="-79"/>
              </a:rPr>
              <a:t>Laporan Penerimaan </a:t>
            </a:r>
            <a:r>
              <a:rPr lang="id-ID" smtClean="0">
                <a:latin typeface="Aharoni" pitchFamily="2" charset="-79"/>
                <a:cs typeface="Aharoni" pitchFamily="2" charset="-79"/>
              </a:rPr>
              <a:t>Barang</a:t>
            </a:r>
            <a:endParaRPr lang="id-ID" smtClean="0">
              <a:latin typeface="Aharoni" pitchFamily="2" charset="-79"/>
              <a:cs typeface="Aharoni" pitchFamily="2" charset="-79"/>
            </a:endParaRPr>
          </a:p>
          <a:p>
            <a:pPr>
              <a:buNone/>
            </a:pPr>
            <a:r>
              <a:rPr lang="id-ID" smtClean="0">
                <a:latin typeface="Aharoni" pitchFamily="2" charset="-79"/>
                <a:cs typeface="Aharoni" pitchFamily="2" charset="-79"/>
              </a:rPr>
              <a:t>	Merupakan laporan yang dibuat oleh bagian Pembelian untuk mencatat seluruh seluruh penerimaan barang yang </a:t>
            </a:r>
            <a:r>
              <a:rPr lang="id-ID" smtClean="0">
                <a:latin typeface="Aharoni" pitchFamily="2" charset="-79"/>
                <a:cs typeface="Aharoni" pitchFamily="2" charset="-79"/>
              </a:rPr>
              <a:t>dipesan.</a:t>
            </a:r>
            <a:endParaRPr lang="id-ID" smtClean="0">
              <a:latin typeface="Aharoni" pitchFamily="2" charset="-79"/>
              <a:cs typeface="Aharoni" pitchFamily="2" charset="-79"/>
            </a:endParaRPr>
          </a:p>
          <a:p>
            <a:pPr>
              <a:buNone/>
            </a:pPr>
            <a:endParaRPr lang="id-ID" smtClean="0">
              <a:latin typeface="Aharoni" pitchFamily="2" charset="-79"/>
              <a:cs typeface="Aharoni" pitchFamily="2" charset="-79"/>
            </a:endParaRPr>
          </a:p>
          <a:p>
            <a:r>
              <a:rPr lang="id-ID" smtClean="0">
                <a:latin typeface="Aharoni" pitchFamily="2" charset="-79"/>
                <a:cs typeface="Aharoni" pitchFamily="2" charset="-79"/>
              </a:rPr>
              <a:t>Surat Permintaan </a:t>
            </a:r>
            <a:r>
              <a:rPr lang="id-ID" smtClean="0">
                <a:latin typeface="Aharoni" pitchFamily="2" charset="-79"/>
                <a:cs typeface="Aharoni" pitchFamily="2" charset="-79"/>
              </a:rPr>
              <a:t>Barang</a:t>
            </a:r>
            <a:endParaRPr lang="id-ID" smtClean="0">
              <a:latin typeface="Aharoni" pitchFamily="2" charset="-79"/>
              <a:cs typeface="Aharoni" pitchFamily="2" charset="-79"/>
            </a:endParaRPr>
          </a:p>
          <a:p>
            <a:pPr>
              <a:buNone/>
            </a:pPr>
            <a:r>
              <a:rPr lang="id-ID" smtClean="0">
                <a:latin typeface="Aharoni" pitchFamily="2" charset="-79"/>
                <a:cs typeface="Aharoni" pitchFamily="2" charset="-79"/>
              </a:rPr>
              <a:t>	Merupakan catatan yang digunakan untuk mencatatat barang apa saja yang akan </a:t>
            </a:r>
            <a:r>
              <a:rPr lang="id-ID" smtClean="0">
                <a:latin typeface="Aharoni" pitchFamily="2" charset="-79"/>
                <a:cs typeface="Aharoni" pitchFamily="2" charset="-79"/>
              </a:rPr>
              <a:t>dipesan.</a:t>
            </a:r>
            <a:endParaRPr lang="id-ID" smtClean="0">
              <a:latin typeface="Aharoni" pitchFamily="2" charset="-79"/>
              <a:cs typeface="Aharoni" pitchFamily="2" charset="-79"/>
            </a:endParaRPr>
          </a:p>
          <a:p>
            <a:pPr>
              <a:buNone/>
            </a:pPr>
            <a:endParaRPr lang="id-ID" smtClean="0">
              <a:latin typeface="Aharoni" pitchFamily="2" charset="-79"/>
              <a:cs typeface="Aharoni" pitchFamily="2" charset="-79"/>
            </a:endParaRPr>
          </a:p>
          <a:p>
            <a:r>
              <a:rPr lang="id-ID" smtClean="0">
                <a:latin typeface="Aharoni" pitchFamily="2" charset="-79"/>
                <a:cs typeface="Aharoni" pitchFamily="2" charset="-79"/>
              </a:rPr>
              <a:t>Jurnal </a:t>
            </a:r>
            <a:r>
              <a:rPr lang="id-ID" smtClean="0">
                <a:latin typeface="Aharoni" pitchFamily="2" charset="-79"/>
                <a:cs typeface="Aharoni" pitchFamily="2" charset="-79"/>
              </a:rPr>
              <a:t>pembelian</a:t>
            </a:r>
            <a:endParaRPr lang="id-ID" smtClean="0">
              <a:latin typeface="Aharoni" pitchFamily="2" charset="-79"/>
              <a:cs typeface="Aharoni" pitchFamily="2" charset="-79"/>
            </a:endParaRPr>
          </a:p>
          <a:p>
            <a:pPr>
              <a:buNone/>
            </a:pPr>
            <a:r>
              <a:rPr lang="id-ID" smtClean="0">
                <a:latin typeface="Aharoni" pitchFamily="2" charset="-79"/>
                <a:cs typeface="Aharoni" pitchFamily="2" charset="-79"/>
              </a:rPr>
              <a:t>	</a:t>
            </a:r>
            <a:r>
              <a:rPr lang="id-ID" smtClean="0">
                <a:latin typeface="Aharoni" pitchFamily="2" charset="-79"/>
                <a:cs typeface="Aharoni" pitchFamily="2" charset="-79"/>
              </a:rPr>
              <a:t>Merupakan pencatatan dari transaksi dari setiap pembelian baik tunai maupun </a:t>
            </a:r>
            <a:r>
              <a:rPr lang="id-ID" smtClean="0">
                <a:latin typeface="Aharoni" pitchFamily="2" charset="-79"/>
                <a:cs typeface="Aharoni" pitchFamily="2" charset="-79"/>
              </a:rPr>
              <a:t>kredit</a:t>
            </a:r>
            <a:r>
              <a:rPr lang="id-ID" smtClean="0">
                <a:latin typeface="Aharoni" pitchFamily="2" charset="-79"/>
                <a:cs typeface="Aharoni" pitchFamily="2" charset="-79"/>
              </a:rPr>
              <a:t>.” </a:t>
            </a:r>
            <a:endParaRPr lang="id-ID">
              <a:latin typeface="Aharoni" pitchFamily="2" charset="-79"/>
              <a:cs typeface="Aharoni" pitchFamily="2" charset="-79"/>
            </a:endParaRPr>
          </a:p>
        </p:txBody>
      </p:sp>
      <p:pic>
        <p:nvPicPr>
          <p:cNvPr id="4" name="Picture 1" descr="logo bidar"/>
          <p:cNvPicPr>
            <a:picLocks noChangeAspect="1" noChangeArrowheads="1"/>
          </p:cNvPicPr>
          <p:nvPr/>
        </p:nvPicPr>
        <p:blipFill>
          <a:blip r:embed="rId2"/>
          <a:srcRect l="10864" t="33827" r="10617" b="35062"/>
          <a:stretch>
            <a:fillRect/>
          </a:stretch>
        </p:blipFill>
        <p:spPr bwMode="auto">
          <a:xfrm>
            <a:off x="0" y="533400"/>
            <a:ext cx="1727200" cy="685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err="1">
                <a:latin typeface="Aharoni" pitchFamily="2" charset="-79"/>
                <a:cs typeface="Aharoni" pitchFamily="2" charset="-79"/>
              </a:rPr>
              <a:t>Standar</a:t>
            </a:r>
            <a:r>
              <a:rPr lang="en-US" sz="2400" b="1" dirty="0">
                <a:latin typeface="Aharoni" pitchFamily="2" charset="-79"/>
                <a:cs typeface="Aharoni" pitchFamily="2" charset="-79"/>
              </a:rPr>
              <a:t> </a:t>
            </a:r>
            <a:r>
              <a:rPr lang="en-US" sz="2400" b="1" dirty="0" err="1">
                <a:latin typeface="Aharoni" pitchFamily="2" charset="-79"/>
                <a:cs typeface="Aharoni" pitchFamily="2" charset="-79"/>
              </a:rPr>
              <a:t>Akuntansi</a:t>
            </a:r>
            <a:r>
              <a:rPr lang="en-US" sz="2400" b="1" dirty="0">
                <a:latin typeface="Aharoni" pitchFamily="2" charset="-79"/>
                <a:cs typeface="Aharoni" pitchFamily="2" charset="-79"/>
              </a:rPr>
              <a:t> </a:t>
            </a:r>
            <a:r>
              <a:rPr lang="en-US" sz="2400" b="1" dirty="0" err="1">
                <a:latin typeface="Aharoni" pitchFamily="2" charset="-79"/>
                <a:cs typeface="Aharoni" pitchFamily="2" charset="-79"/>
              </a:rPr>
              <a:t>Sistem</a:t>
            </a:r>
            <a:r>
              <a:rPr lang="en-US" sz="2400" b="1" dirty="0">
                <a:latin typeface="Aharoni" pitchFamily="2" charset="-79"/>
                <a:cs typeface="Aharoni" pitchFamily="2" charset="-79"/>
              </a:rPr>
              <a:t> </a:t>
            </a:r>
            <a:r>
              <a:rPr lang="en-US" sz="2400" b="1" dirty="0" err="1">
                <a:latin typeface="Aharoni" pitchFamily="2" charset="-79"/>
                <a:cs typeface="Aharoni" pitchFamily="2" charset="-79"/>
              </a:rPr>
              <a:t>Informasi</a:t>
            </a:r>
            <a:r>
              <a:rPr lang="en-US" sz="2400" b="1" dirty="0">
                <a:latin typeface="Aharoni" pitchFamily="2" charset="-79"/>
                <a:cs typeface="Aharoni" pitchFamily="2" charset="-79"/>
              </a:rPr>
              <a:t> </a:t>
            </a:r>
            <a:r>
              <a:rPr lang="en-US" sz="2400" b="1" dirty="0" err="1">
                <a:latin typeface="Aharoni" pitchFamily="2" charset="-79"/>
                <a:cs typeface="Aharoni" pitchFamily="2" charset="-79"/>
              </a:rPr>
              <a:t>Akuntansi</a:t>
            </a:r>
            <a:r>
              <a:rPr lang="en-US" sz="2400" b="1" dirty="0">
                <a:latin typeface="Aharoni" pitchFamily="2" charset="-79"/>
                <a:cs typeface="Aharoni" pitchFamily="2" charset="-79"/>
              </a:rPr>
              <a:t> </a:t>
            </a:r>
            <a:r>
              <a:rPr lang="en-US" sz="2400" b="1" dirty="0" err="1">
                <a:latin typeface="Aharoni" pitchFamily="2" charset="-79"/>
                <a:cs typeface="Aharoni" pitchFamily="2" charset="-79"/>
              </a:rPr>
              <a:t>Pembelian</a:t>
            </a:r>
            <a:endParaRPr lang="en-US" sz="2400" dirty="0">
              <a:latin typeface="Aharoni" pitchFamily="2" charset="-79"/>
              <a:cs typeface="Aharoni" pitchFamily="2" charset="-79"/>
            </a:endParaRPr>
          </a:p>
        </p:txBody>
      </p:sp>
      <p:sp>
        <p:nvSpPr>
          <p:cNvPr id="3" name="Content Placeholder 2"/>
          <p:cNvSpPr>
            <a:spLocks noGrp="1"/>
          </p:cNvSpPr>
          <p:nvPr>
            <p:ph idx="1"/>
          </p:nvPr>
        </p:nvSpPr>
        <p:spPr>
          <a:xfrm>
            <a:off x="457200" y="1447800"/>
            <a:ext cx="8229600" cy="5029200"/>
          </a:xfrm>
          <a:solidFill>
            <a:schemeClr val="tx2">
              <a:lumMod val="60000"/>
              <a:lumOff val="40000"/>
            </a:schemeClr>
          </a:solidFill>
          <a:scene3d>
            <a:camera prst="orthographicFront"/>
            <a:lightRig rig="threePt" dir="t"/>
          </a:scene3d>
          <a:sp3d>
            <a:bevelT w="165100" h="50800" prst="softRound"/>
          </a:sp3d>
        </p:spPr>
        <p:txBody>
          <a:bodyPr>
            <a:normAutofit/>
          </a:bodyPr>
          <a:lstStyle/>
          <a:p>
            <a:pPr algn="just"/>
            <a:r>
              <a:rPr lang="id-ID" sz="2400" smtClean="0">
                <a:latin typeface="Aharoni" pitchFamily="2" charset="-79"/>
                <a:cs typeface="Aharoni" pitchFamily="2" charset="-79"/>
              </a:rPr>
              <a:t>Menurut</a:t>
            </a:r>
            <a:r>
              <a:rPr lang="id-ID" sz="2400" smtClean="0">
                <a:latin typeface="Aharoni" pitchFamily="2" charset="-79"/>
                <a:cs typeface="Aharoni" pitchFamily="2" charset="-79"/>
              </a:rPr>
              <a:t> Standar Akuntansi Keuangan definisi biaya pembelian yaitu sebagai </a:t>
            </a:r>
            <a:r>
              <a:rPr lang="id-ID" sz="2400" smtClean="0">
                <a:latin typeface="Aharoni" pitchFamily="2" charset="-79"/>
                <a:cs typeface="Aharoni" pitchFamily="2" charset="-79"/>
              </a:rPr>
              <a:t>berikut:</a:t>
            </a:r>
            <a:endParaRPr lang="id-ID" sz="2400" smtClean="0">
              <a:latin typeface="Aharoni" pitchFamily="2" charset="-79"/>
              <a:cs typeface="Aharoni" pitchFamily="2" charset="-79"/>
            </a:endParaRPr>
          </a:p>
          <a:p>
            <a:pPr algn="just">
              <a:buNone/>
            </a:pPr>
            <a:endParaRPr lang="id-ID" sz="2400" smtClean="0">
              <a:latin typeface="Aharoni" pitchFamily="2" charset="-79"/>
              <a:cs typeface="Aharoni" pitchFamily="2" charset="-79"/>
            </a:endParaRPr>
          </a:p>
          <a:p>
            <a:pPr algn="just"/>
            <a:r>
              <a:rPr lang="id-ID" sz="2400" smtClean="0">
                <a:latin typeface="Aharoni" pitchFamily="2" charset="-79"/>
                <a:cs typeface="Aharoni" pitchFamily="2" charset="-79"/>
              </a:rPr>
              <a:t>“</a:t>
            </a:r>
            <a:r>
              <a:rPr lang="id-ID" sz="2400" smtClean="0">
                <a:latin typeface="Aharoni" pitchFamily="2" charset="-79"/>
                <a:cs typeface="Aharoni" pitchFamily="2" charset="-79"/>
              </a:rPr>
              <a:t>Biaya pembelian persediaan meliputi harga </a:t>
            </a:r>
            <a:r>
              <a:rPr lang="id-ID" sz="2400" smtClean="0">
                <a:latin typeface="Aharoni" pitchFamily="2" charset="-79"/>
                <a:cs typeface="Aharoni" pitchFamily="2" charset="-79"/>
              </a:rPr>
              <a:t>pembelian</a:t>
            </a:r>
            <a:r>
              <a:rPr lang="id-ID" sz="2400" smtClean="0">
                <a:latin typeface="Aharoni" pitchFamily="2" charset="-79"/>
                <a:cs typeface="Aharoni" pitchFamily="2" charset="-79"/>
              </a:rPr>
              <a:t>, bea masuk dan pajak lainnya </a:t>
            </a:r>
            <a:r>
              <a:rPr lang="id-ID" sz="2400" smtClean="0">
                <a:latin typeface="Aharoni" pitchFamily="2" charset="-79"/>
                <a:cs typeface="Aharoni" pitchFamily="2" charset="-79"/>
              </a:rPr>
              <a:t>(</a:t>
            </a:r>
            <a:r>
              <a:rPr lang="id-ID" sz="2400" smtClean="0">
                <a:latin typeface="Aharoni" pitchFamily="2" charset="-79"/>
                <a:cs typeface="Aharoni" pitchFamily="2" charset="-79"/>
              </a:rPr>
              <a:t>kecuali yang kemudian dapat ditagih kembali oleh perusahaan kepada kantor </a:t>
            </a:r>
            <a:r>
              <a:rPr lang="id-ID" sz="2400" smtClean="0">
                <a:latin typeface="Aharoni" pitchFamily="2" charset="-79"/>
                <a:cs typeface="Aharoni" pitchFamily="2" charset="-79"/>
              </a:rPr>
              <a:t>pajak</a:t>
            </a:r>
            <a:r>
              <a:rPr lang="id-ID" sz="2400" smtClean="0">
                <a:latin typeface="Aharoni" pitchFamily="2" charset="-79"/>
                <a:cs typeface="Aharoni" pitchFamily="2" charset="-79"/>
              </a:rPr>
              <a:t>), dan biaya </a:t>
            </a:r>
            <a:r>
              <a:rPr lang="id-ID" sz="2400" smtClean="0">
                <a:latin typeface="Aharoni" pitchFamily="2" charset="-79"/>
                <a:cs typeface="Aharoni" pitchFamily="2" charset="-79"/>
              </a:rPr>
              <a:t>pengangkutan</a:t>
            </a:r>
            <a:r>
              <a:rPr lang="id-ID" sz="2400" smtClean="0">
                <a:latin typeface="Aharoni" pitchFamily="2" charset="-79"/>
                <a:cs typeface="Aharoni" pitchFamily="2" charset="-79"/>
              </a:rPr>
              <a:t>, penanganan dan biaya lainnya yang secara langsung dapat diatribusikan pada perolehan barang </a:t>
            </a:r>
            <a:r>
              <a:rPr lang="id-ID" sz="2400" smtClean="0">
                <a:latin typeface="Aharoni" pitchFamily="2" charset="-79"/>
                <a:cs typeface="Aharoni" pitchFamily="2" charset="-79"/>
              </a:rPr>
              <a:t>jadi</a:t>
            </a:r>
            <a:r>
              <a:rPr lang="id-ID" sz="2400" smtClean="0">
                <a:latin typeface="Aharoni" pitchFamily="2" charset="-79"/>
                <a:cs typeface="Aharoni" pitchFamily="2" charset="-79"/>
              </a:rPr>
              <a:t>, bahan dan </a:t>
            </a:r>
            <a:r>
              <a:rPr lang="id-ID" sz="2400" smtClean="0">
                <a:latin typeface="Aharoni" pitchFamily="2" charset="-79"/>
                <a:cs typeface="Aharoni" pitchFamily="2" charset="-79"/>
              </a:rPr>
              <a:t>jasa</a:t>
            </a:r>
            <a:r>
              <a:rPr lang="id-ID" sz="2400" smtClean="0">
                <a:latin typeface="Aharoni" pitchFamily="2" charset="-79"/>
                <a:cs typeface="Aharoni" pitchFamily="2" charset="-79"/>
              </a:rPr>
              <a:t>. Diskon dagang </a:t>
            </a:r>
            <a:r>
              <a:rPr lang="id-ID" sz="2400" smtClean="0">
                <a:latin typeface="Aharoni" pitchFamily="2" charset="-79"/>
                <a:cs typeface="Aharoni" pitchFamily="2" charset="-79"/>
              </a:rPr>
              <a:t>(</a:t>
            </a:r>
            <a:r>
              <a:rPr lang="id-ID" sz="2400" i="1" smtClean="0">
                <a:latin typeface="Aharoni" pitchFamily="2" charset="-79"/>
                <a:cs typeface="Aharoni" pitchFamily="2" charset="-79"/>
              </a:rPr>
              <a:t>trade </a:t>
            </a:r>
            <a:r>
              <a:rPr lang="id-ID" sz="2400" i="1" smtClean="0">
                <a:latin typeface="Aharoni" pitchFamily="2" charset="-79"/>
                <a:cs typeface="Aharoni" pitchFamily="2" charset="-79"/>
              </a:rPr>
              <a:t>discount</a:t>
            </a:r>
            <a:r>
              <a:rPr lang="id-ID" sz="2400" i="1" smtClean="0">
                <a:latin typeface="Aharoni" pitchFamily="2" charset="-79"/>
                <a:cs typeface="Aharoni" pitchFamily="2" charset="-79"/>
              </a:rPr>
              <a:t>), rabat dan pos lain yang serupa </a:t>
            </a:r>
            <a:r>
              <a:rPr lang="id-ID" sz="2400" smtClean="0">
                <a:latin typeface="Aharoni" pitchFamily="2" charset="-79"/>
                <a:cs typeface="Aharoni" pitchFamily="2" charset="-79"/>
              </a:rPr>
              <a:t>dikurangkan dalam menentukan biaya </a:t>
            </a:r>
            <a:r>
              <a:rPr lang="id-ID" sz="2400" smtClean="0">
                <a:latin typeface="Aharoni" pitchFamily="2" charset="-79"/>
                <a:cs typeface="Aharoni" pitchFamily="2" charset="-79"/>
              </a:rPr>
              <a:t>pembelian</a:t>
            </a:r>
            <a:r>
              <a:rPr lang="id-ID" sz="2400" smtClean="0">
                <a:latin typeface="Aharoni" pitchFamily="2" charset="-79"/>
                <a:cs typeface="Aharoni" pitchFamily="2" charset="-79"/>
              </a:rPr>
              <a:t>.” </a:t>
            </a:r>
            <a:r>
              <a:rPr lang="id-ID" sz="2400" smtClean="0">
                <a:latin typeface="Aharoni" pitchFamily="2" charset="-79"/>
                <a:cs typeface="Aharoni" pitchFamily="2" charset="-79"/>
              </a:rPr>
              <a:t>(2004:14.2)</a:t>
            </a:r>
            <a:endParaRPr lang="id-ID" sz="2400">
              <a:latin typeface="Aharoni" pitchFamily="2" charset="-79"/>
              <a:cs typeface="Aharoni" pitchFamily="2" charset="-79"/>
            </a:endParaRPr>
          </a:p>
        </p:txBody>
      </p:sp>
      <p:pic>
        <p:nvPicPr>
          <p:cNvPr id="4" name="Picture 1" descr="logo bidar"/>
          <p:cNvPicPr>
            <a:picLocks noChangeAspect="1" noChangeArrowheads="1"/>
          </p:cNvPicPr>
          <p:nvPr/>
        </p:nvPicPr>
        <p:blipFill>
          <a:blip r:embed="rId2"/>
          <a:srcRect l="10864" t="33827" r="10617" b="35062"/>
          <a:stretch>
            <a:fillRect/>
          </a:stretch>
        </p:blipFill>
        <p:spPr bwMode="auto">
          <a:xfrm>
            <a:off x="0" y="533400"/>
            <a:ext cx="1727200" cy="685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70Gp_natural_light">
  <a:themeElements>
    <a:clrScheme name="170Gp_natural_light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fontScheme name="170Gp_natural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0Gp_natural_light 1">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26728A"/>
        </a:dk2>
        <a:lt2>
          <a:srgbClr val="DDDDDD"/>
        </a:lt2>
        <a:accent1>
          <a:srgbClr val="E29B3C"/>
        </a:accent1>
        <a:accent2>
          <a:srgbClr val="B2B2B2"/>
        </a:accent2>
        <a:accent3>
          <a:srgbClr val="FFFFFF"/>
        </a:accent3>
        <a:accent4>
          <a:srgbClr val="000000"/>
        </a:accent4>
        <a:accent5>
          <a:srgbClr val="EECBAF"/>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cdb2004171l</Template>
  <TotalTime>105</TotalTime>
  <Words>414</Words>
  <Application>Microsoft Office PowerPoint</Application>
  <PresentationFormat>On-screen Show (4:3)</PresentationFormat>
  <Paragraphs>92</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170Gp_natural_light</vt:lpstr>
      <vt:lpstr>Image</vt:lpstr>
      <vt:lpstr>Sistem Informasi Akuntansi Pembelian</vt:lpstr>
      <vt:lpstr>Definisi pembelian menurut Zaki Baridwan</vt:lpstr>
      <vt:lpstr>Jenis-Jenis Pembelian</vt:lpstr>
      <vt:lpstr>Menurut La Midjan dalam Sistem Informasi Akuntansi 1 pembelian terdiri dari dua jenis antara lain:</vt:lpstr>
      <vt:lpstr>Menurut Gellinas dan E.Oram Allan, dalam buku Sistem Informasi Akuntansi adalah sebagai berikut:</vt:lpstr>
      <vt:lpstr>Fungsi yang Terkait</vt:lpstr>
      <vt:lpstr>Formulir/Dokumen Yang Digunakan</vt:lpstr>
      <vt:lpstr>Catatan Yang Digunakan</vt:lpstr>
      <vt:lpstr>Standar Akuntansi Sistem Informasi Akuntansi Pembelian</vt:lpstr>
      <vt:lpstr> Prosedur Pembelian </vt:lpstr>
      <vt:lpstr> Prosedur Pembelian </vt:lpstr>
      <vt:lpstr> Jaringan prosedur yang membentuk system akuntansi pembelian </vt:lpstr>
      <vt:lpstr>Jaringan prosedur yang membentuk system akuntansi pembelian</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Informasi Akuntansi Pembelian</dc:title>
  <dc:creator>Bujangan</dc:creator>
  <cp:lastModifiedBy>Bujangan</cp:lastModifiedBy>
  <cp:revision>12</cp:revision>
  <dcterms:created xsi:type="dcterms:W3CDTF">2011-11-03T03:09:45Z</dcterms:created>
  <dcterms:modified xsi:type="dcterms:W3CDTF">2011-11-03T06:27:48Z</dcterms:modified>
</cp:coreProperties>
</file>