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10" r:id="rId2"/>
    <p:sldId id="512" r:id="rId3"/>
    <p:sldId id="490" r:id="rId4"/>
    <p:sldId id="511" r:id="rId5"/>
    <p:sldId id="491" r:id="rId6"/>
    <p:sldId id="492" r:id="rId7"/>
    <p:sldId id="493" r:id="rId8"/>
    <p:sldId id="494" r:id="rId9"/>
    <p:sldId id="495" r:id="rId10"/>
    <p:sldId id="496" r:id="rId11"/>
    <p:sldId id="497" r:id="rId12"/>
    <p:sldId id="498" r:id="rId13"/>
    <p:sldId id="500" r:id="rId14"/>
    <p:sldId id="501" r:id="rId15"/>
    <p:sldId id="503" r:id="rId16"/>
    <p:sldId id="505" r:id="rId17"/>
    <p:sldId id="507" r:id="rId18"/>
    <p:sldId id="509" r:id="rId1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ED13"/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4" d="100"/>
          <a:sy n="34" d="100"/>
        </p:scale>
        <p:origin x="-2244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7992857-8A71-4CDF-9347-A51A0B92B9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2304" tIns="46153" rIns="92304" bIns="46153" rtlCol="0"/>
          <a:lstStyle>
            <a:lvl1pPr algn="l">
              <a:defRPr sz="1200"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835DD3-E00E-497C-A0CD-A5C6A0FA48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2304" tIns="46153" rIns="92304" bIns="4615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9FB6D1E-8647-4411-9917-52BEF9B78B3F}" type="datetimeFigureOut">
              <a:rPr lang="en-US"/>
              <a:pPr>
                <a:defRPr/>
              </a:pPr>
              <a:t>1/6/2021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8A75B2-2DF9-4272-9656-130992ED952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2304" tIns="46153" rIns="92304" bIns="46153" rtlCol="0" anchor="b"/>
          <a:lstStyle>
            <a:lvl1pPr algn="l">
              <a:defRPr sz="1200"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2FB162-028D-4C5D-8058-9C00C134A5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2304" tIns="46153" rIns="92304" bIns="4615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AC02F8-F571-4C27-8C0D-E4D3B07F3F37}" type="slidenum">
              <a:rPr lang="en-US" altLang="id-ID"/>
              <a:pPr/>
              <a:t>‹#›</a:t>
            </a:fld>
            <a:endParaRPr lang="en-US" alt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4D9ED3E-716B-4DA7-9C33-CB0D3BB67C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87609" tIns="43804" rIns="87609" bIns="43804" rtlCol="0"/>
          <a:lstStyle>
            <a:lvl1pPr algn="l">
              <a:defRPr sz="1100"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7FA9FF-654F-4152-8EB7-780C3E179E4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87609" tIns="43804" rIns="87609" bIns="43804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D1267069-A6FD-4E2C-82F6-32D4A5E98709}" type="datetimeFigureOut">
              <a:rPr lang="en-US"/>
              <a:pPr>
                <a:defRPr/>
              </a:pPr>
              <a:t>1/6/2021</a:t>
            </a:fld>
            <a:endParaRPr lang="en-US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839457B-FA83-429A-A0A1-BCAEFE1638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87609" tIns="43804" rIns="87609" bIns="43804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AF8F10-9B89-48F6-BA52-E5E566A9317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87609" tIns="43804" rIns="87609" bIns="43804" rtlCol="0" anchor="b"/>
          <a:lstStyle>
            <a:lvl1pPr algn="l">
              <a:defRPr sz="1100"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6439B8-2617-4E60-A68E-19913F3713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87609" tIns="43804" rIns="87609" bIns="43804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10F8B9E3-BFB2-4884-8213-DDFF6DB53945}" type="slidenum">
              <a:rPr lang="en-US" altLang="id-ID"/>
              <a:pPr/>
              <a:t>‹#›</a:t>
            </a:fld>
            <a:endParaRPr lang="en-US" altLang="id-ID"/>
          </a:p>
        </p:txBody>
      </p:sp>
      <p:sp>
        <p:nvSpPr>
          <p:cNvPr id="8" name="Slide Image Placeholder 7">
            <a:extLst>
              <a:ext uri="{FF2B5EF4-FFF2-40B4-BE49-F238E27FC236}">
                <a16:creationId xmlns:a16="http://schemas.microsoft.com/office/drawing/2014/main" id="{C1FF67B7-549A-447B-96E8-9E9CFD283A3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>
            <a:extLst>
              <a:ext uri="{FF2B5EF4-FFF2-40B4-BE49-F238E27FC236}">
                <a16:creationId xmlns:a16="http://schemas.microsoft.com/office/drawing/2014/main" id="{EFBCF645-6B09-42E8-81FB-CCC28BDEF8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384D3D6-464F-4208-8447-18443160EB96}" type="slidenum">
              <a:rPr lang="id-ID" altLang="id-ID">
                <a:latin typeface="Calibri" panose="020F0502020204030204" pitchFamily="34" charset="0"/>
              </a:rPr>
              <a:pPr eaLnBrk="1" hangingPunct="1"/>
              <a:t>18</a:t>
            </a:fld>
            <a:endParaRPr lang="id-ID" altLang="id-ID">
              <a:latin typeface="Calibri" panose="020F0502020204030204" pitchFamily="34" charset="0"/>
            </a:endParaRPr>
          </a:p>
        </p:txBody>
      </p:sp>
      <p:sp>
        <p:nvSpPr>
          <p:cNvPr id="21507" name="Text Box 1">
            <a:extLst>
              <a:ext uri="{FF2B5EF4-FFF2-40B4-BE49-F238E27FC236}">
                <a16:creationId xmlns:a16="http://schemas.microsoft.com/office/drawing/2014/main" id="{1E4F2003-E1C2-40F9-B0E2-5EF781013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829675"/>
            <a:ext cx="2968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845" tIns="47240" rIns="90845" bIns="47240" anchor="b"/>
          <a:lstStyle>
            <a:lvl1pPr eaLnBrk="0" hangingPunct="0">
              <a:tabLst>
                <a:tab pos="0" algn="l"/>
                <a:tab pos="460375" algn="l"/>
                <a:tab pos="922338" algn="l"/>
                <a:tab pos="1384300" algn="l"/>
                <a:tab pos="1844675" algn="l"/>
                <a:tab pos="2306638" algn="l"/>
                <a:tab pos="2768600" algn="l"/>
                <a:tab pos="3228975" algn="l"/>
                <a:tab pos="3690938" algn="l"/>
                <a:tab pos="4152900" algn="l"/>
                <a:tab pos="4614863" algn="l"/>
                <a:tab pos="5075238" algn="l"/>
                <a:tab pos="5537200" algn="l"/>
                <a:tab pos="5999163" algn="l"/>
                <a:tab pos="6459538" algn="l"/>
                <a:tab pos="6921500" algn="l"/>
                <a:tab pos="7383463" algn="l"/>
                <a:tab pos="7843838" algn="l"/>
                <a:tab pos="8305800" algn="l"/>
                <a:tab pos="8767763" algn="l"/>
                <a:tab pos="9229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0" algn="l"/>
                <a:tab pos="460375" algn="l"/>
                <a:tab pos="922338" algn="l"/>
                <a:tab pos="1384300" algn="l"/>
                <a:tab pos="1844675" algn="l"/>
                <a:tab pos="2306638" algn="l"/>
                <a:tab pos="2768600" algn="l"/>
                <a:tab pos="3228975" algn="l"/>
                <a:tab pos="3690938" algn="l"/>
                <a:tab pos="4152900" algn="l"/>
                <a:tab pos="4614863" algn="l"/>
                <a:tab pos="5075238" algn="l"/>
                <a:tab pos="5537200" algn="l"/>
                <a:tab pos="5999163" algn="l"/>
                <a:tab pos="6459538" algn="l"/>
                <a:tab pos="6921500" algn="l"/>
                <a:tab pos="7383463" algn="l"/>
                <a:tab pos="7843838" algn="l"/>
                <a:tab pos="8305800" algn="l"/>
                <a:tab pos="8767763" algn="l"/>
                <a:tab pos="9229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0" algn="l"/>
                <a:tab pos="460375" algn="l"/>
                <a:tab pos="922338" algn="l"/>
                <a:tab pos="1384300" algn="l"/>
                <a:tab pos="1844675" algn="l"/>
                <a:tab pos="2306638" algn="l"/>
                <a:tab pos="2768600" algn="l"/>
                <a:tab pos="3228975" algn="l"/>
                <a:tab pos="3690938" algn="l"/>
                <a:tab pos="4152900" algn="l"/>
                <a:tab pos="4614863" algn="l"/>
                <a:tab pos="5075238" algn="l"/>
                <a:tab pos="5537200" algn="l"/>
                <a:tab pos="5999163" algn="l"/>
                <a:tab pos="6459538" algn="l"/>
                <a:tab pos="6921500" algn="l"/>
                <a:tab pos="7383463" algn="l"/>
                <a:tab pos="7843838" algn="l"/>
                <a:tab pos="8305800" algn="l"/>
                <a:tab pos="8767763" algn="l"/>
                <a:tab pos="9229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0" algn="l"/>
                <a:tab pos="460375" algn="l"/>
                <a:tab pos="922338" algn="l"/>
                <a:tab pos="1384300" algn="l"/>
                <a:tab pos="1844675" algn="l"/>
                <a:tab pos="2306638" algn="l"/>
                <a:tab pos="2768600" algn="l"/>
                <a:tab pos="3228975" algn="l"/>
                <a:tab pos="3690938" algn="l"/>
                <a:tab pos="4152900" algn="l"/>
                <a:tab pos="4614863" algn="l"/>
                <a:tab pos="5075238" algn="l"/>
                <a:tab pos="5537200" algn="l"/>
                <a:tab pos="5999163" algn="l"/>
                <a:tab pos="6459538" algn="l"/>
                <a:tab pos="6921500" algn="l"/>
                <a:tab pos="7383463" algn="l"/>
                <a:tab pos="7843838" algn="l"/>
                <a:tab pos="8305800" algn="l"/>
                <a:tab pos="8767763" algn="l"/>
                <a:tab pos="9229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0" algn="l"/>
                <a:tab pos="460375" algn="l"/>
                <a:tab pos="922338" algn="l"/>
                <a:tab pos="1384300" algn="l"/>
                <a:tab pos="1844675" algn="l"/>
                <a:tab pos="2306638" algn="l"/>
                <a:tab pos="2768600" algn="l"/>
                <a:tab pos="3228975" algn="l"/>
                <a:tab pos="3690938" algn="l"/>
                <a:tab pos="4152900" algn="l"/>
                <a:tab pos="4614863" algn="l"/>
                <a:tab pos="5075238" algn="l"/>
                <a:tab pos="5537200" algn="l"/>
                <a:tab pos="5999163" algn="l"/>
                <a:tab pos="6459538" algn="l"/>
                <a:tab pos="6921500" algn="l"/>
                <a:tab pos="7383463" algn="l"/>
                <a:tab pos="7843838" algn="l"/>
                <a:tab pos="8305800" algn="l"/>
                <a:tab pos="8767763" algn="l"/>
                <a:tab pos="9229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60375" algn="l"/>
                <a:tab pos="922338" algn="l"/>
                <a:tab pos="1384300" algn="l"/>
                <a:tab pos="1844675" algn="l"/>
                <a:tab pos="2306638" algn="l"/>
                <a:tab pos="2768600" algn="l"/>
                <a:tab pos="3228975" algn="l"/>
                <a:tab pos="3690938" algn="l"/>
                <a:tab pos="4152900" algn="l"/>
                <a:tab pos="4614863" algn="l"/>
                <a:tab pos="5075238" algn="l"/>
                <a:tab pos="5537200" algn="l"/>
                <a:tab pos="5999163" algn="l"/>
                <a:tab pos="6459538" algn="l"/>
                <a:tab pos="6921500" algn="l"/>
                <a:tab pos="7383463" algn="l"/>
                <a:tab pos="7843838" algn="l"/>
                <a:tab pos="8305800" algn="l"/>
                <a:tab pos="8767763" algn="l"/>
                <a:tab pos="9229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60375" algn="l"/>
                <a:tab pos="922338" algn="l"/>
                <a:tab pos="1384300" algn="l"/>
                <a:tab pos="1844675" algn="l"/>
                <a:tab pos="2306638" algn="l"/>
                <a:tab pos="2768600" algn="l"/>
                <a:tab pos="3228975" algn="l"/>
                <a:tab pos="3690938" algn="l"/>
                <a:tab pos="4152900" algn="l"/>
                <a:tab pos="4614863" algn="l"/>
                <a:tab pos="5075238" algn="l"/>
                <a:tab pos="5537200" algn="l"/>
                <a:tab pos="5999163" algn="l"/>
                <a:tab pos="6459538" algn="l"/>
                <a:tab pos="6921500" algn="l"/>
                <a:tab pos="7383463" algn="l"/>
                <a:tab pos="7843838" algn="l"/>
                <a:tab pos="8305800" algn="l"/>
                <a:tab pos="8767763" algn="l"/>
                <a:tab pos="9229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60375" algn="l"/>
                <a:tab pos="922338" algn="l"/>
                <a:tab pos="1384300" algn="l"/>
                <a:tab pos="1844675" algn="l"/>
                <a:tab pos="2306638" algn="l"/>
                <a:tab pos="2768600" algn="l"/>
                <a:tab pos="3228975" algn="l"/>
                <a:tab pos="3690938" algn="l"/>
                <a:tab pos="4152900" algn="l"/>
                <a:tab pos="4614863" algn="l"/>
                <a:tab pos="5075238" algn="l"/>
                <a:tab pos="5537200" algn="l"/>
                <a:tab pos="5999163" algn="l"/>
                <a:tab pos="6459538" algn="l"/>
                <a:tab pos="6921500" algn="l"/>
                <a:tab pos="7383463" algn="l"/>
                <a:tab pos="7843838" algn="l"/>
                <a:tab pos="8305800" algn="l"/>
                <a:tab pos="8767763" algn="l"/>
                <a:tab pos="9229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60375" algn="l"/>
                <a:tab pos="922338" algn="l"/>
                <a:tab pos="1384300" algn="l"/>
                <a:tab pos="1844675" algn="l"/>
                <a:tab pos="2306638" algn="l"/>
                <a:tab pos="2768600" algn="l"/>
                <a:tab pos="3228975" algn="l"/>
                <a:tab pos="3690938" algn="l"/>
                <a:tab pos="4152900" algn="l"/>
                <a:tab pos="4614863" algn="l"/>
                <a:tab pos="5075238" algn="l"/>
                <a:tab pos="5537200" algn="l"/>
                <a:tab pos="5999163" algn="l"/>
                <a:tab pos="6459538" algn="l"/>
                <a:tab pos="6921500" algn="l"/>
                <a:tab pos="7383463" algn="l"/>
                <a:tab pos="7843838" algn="l"/>
                <a:tab pos="8305800" algn="l"/>
                <a:tab pos="8767763" algn="l"/>
                <a:tab pos="9229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D789DAAD-01AD-49F2-BF0B-5F15656FB729}" type="slidenum">
              <a:rPr lang="id-ID" altLang="id-ID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/>
              <a:t>18</a:t>
            </a:fld>
            <a:endParaRPr lang="id-ID" altLang="id-ID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1508" name="Text Box 2">
            <a:extLst>
              <a:ext uri="{FF2B5EF4-FFF2-40B4-BE49-F238E27FC236}">
                <a16:creationId xmlns:a16="http://schemas.microsoft.com/office/drawing/2014/main" id="{0BA11039-4121-49A1-9D39-EE4FA824E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1438" y="8831263"/>
            <a:ext cx="2959100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tabLst>
                <a:tab pos="0" algn="l"/>
                <a:tab pos="460375" algn="l"/>
                <a:tab pos="922338" algn="l"/>
                <a:tab pos="1384300" algn="l"/>
                <a:tab pos="1844675" algn="l"/>
                <a:tab pos="2306638" algn="l"/>
                <a:tab pos="2768600" algn="l"/>
                <a:tab pos="3228975" algn="l"/>
                <a:tab pos="3690938" algn="l"/>
                <a:tab pos="4152900" algn="l"/>
                <a:tab pos="4614863" algn="l"/>
                <a:tab pos="5075238" algn="l"/>
                <a:tab pos="5537200" algn="l"/>
                <a:tab pos="5999163" algn="l"/>
                <a:tab pos="6459538" algn="l"/>
                <a:tab pos="6921500" algn="l"/>
                <a:tab pos="7383463" algn="l"/>
                <a:tab pos="7843838" algn="l"/>
                <a:tab pos="8305800" algn="l"/>
                <a:tab pos="8767763" algn="l"/>
                <a:tab pos="9229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0" algn="l"/>
                <a:tab pos="460375" algn="l"/>
                <a:tab pos="922338" algn="l"/>
                <a:tab pos="1384300" algn="l"/>
                <a:tab pos="1844675" algn="l"/>
                <a:tab pos="2306638" algn="l"/>
                <a:tab pos="2768600" algn="l"/>
                <a:tab pos="3228975" algn="l"/>
                <a:tab pos="3690938" algn="l"/>
                <a:tab pos="4152900" algn="l"/>
                <a:tab pos="4614863" algn="l"/>
                <a:tab pos="5075238" algn="l"/>
                <a:tab pos="5537200" algn="l"/>
                <a:tab pos="5999163" algn="l"/>
                <a:tab pos="6459538" algn="l"/>
                <a:tab pos="6921500" algn="l"/>
                <a:tab pos="7383463" algn="l"/>
                <a:tab pos="7843838" algn="l"/>
                <a:tab pos="8305800" algn="l"/>
                <a:tab pos="8767763" algn="l"/>
                <a:tab pos="9229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0" algn="l"/>
                <a:tab pos="460375" algn="l"/>
                <a:tab pos="922338" algn="l"/>
                <a:tab pos="1384300" algn="l"/>
                <a:tab pos="1844675" algn="l"/>
                <a:tab pos="2306638" algn="l"/>
                <a:tab pos="2768600" algn="l"/>
                <a:tab pos="3228975" algn="l"/>
                <a:tab pos="3690938" algn="l"/>
                <a:tab pos="4152900" algn="l"/>
                <a:tab pos="4614863" algn="l"/>
                <a:tab pos="5075238" algn="l"/>
                <a:tab pos="5537200" algn="l"/>
                <a:tab pos="5999163" algn="l"/>
                <a:tab pos="6459538" algn="l"/>
                <a:tab pos="6921500" algn="l"/>
                <a:tab pos="7383463" algn="l"/>
                <a:tab pos="7843838" algn="l"/>
                <a:tab pos="8305800" algn="l"/>
                <a:tab pos="8767763" algn="l"/>
                <a:tab pos="9229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0" algn="l"/>
                <a:tab pos="460375" algn="l"/>
                <a:tab pos="922338" algn="l"/>
                <a:tab pos="1384300" algn="l"/>
                <a:tab pos="1844675" algn="l"/>
                <a:tab pos="2306638" algn="l"/>
                <a:tab pos="2768600" algn="l"/>
                <a:tab pos="3228975" algn="l"/>
                <a:tab pos="3690938" algn="l"/>
                <a:tab pos="4152900" algn="l"/>
                <a:tab pos="4614863" algn="l"/>
                <a:tab pos="5075238" algn="l"/>
                <a:tab pos="5537200" algn="l"/>
                <a:tab pos="5999163" algn="l"/>
                <a:tab pos="6459538" algn="l"/>
                <a:tab pos="6921500" algn="l"/>
                <a:tab pos="7383463" algn="l"/>
                <a:tab pos="7843838" algn="l"/>
                <a:tab pos="8305800" algn="l"/>
                <a:tab pos="8767763" algn="l"/>
                <a:tab pos="9229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0" algn="l"/>
                <a:tab pos="460375" algn="l"/>
                <a:tab pos="922338" algn="l"/>
                <a:tab pos="1384300" algn="l"/>
                <a:tab pos="1844675" algn="l"/>
                <a:tab pos="2306638" algn="l"/>
                <a:tab pos="2768600" algn="l"/>
                <a:tab pos="3228975" algn="l"/>
                <a:tab pos="3690938" algn="l"/>
                <a:tab pos="4152900" algn="l"/>
                <a:tab pos="4614863" algn="l"/>
                <a:tab pos="5075238" algn="l"/>
                <a:tab pos="5537200" algn="l"/>
                <a:tab pos="5999163" algn="l"/>
                <a:tab pos="6459538" algn="l"/>
                <a:tab pos="6921500" algn="l"/>
                <a:tab pos="7383463" algn="l"/>
                <a:tab pos="7843838" algn="l"/>
                <a:tab pos="8305800" algn="l"/>
                <a:tab pos="8767763" algn="l"/>
                <a:tab pos="9229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60375" algn="l"/>
                <a:tab pos="922338" algn="l"/>
                <a:tab pos="1384300" algn="l"/>
                <a:tab pos="1844675" algn="l"/>
                <a:tab pos="2306638" algn="l"/>
                <a:tab pos="2768600" algn="l"/>
                <a:tab pos="3228975" algn="l"/>
                <a:tab pos="3690938" algn="l"/>
                <a:tab pos="4152900" algn="l"/>
                <a:tab pos="4614863" algn="l"/>
                <a:tab pos="5075238" algn="l"/>
                <a:tab pos="5537200" algn="l"/>
                <a:tab pos="5999163" algn="l"/>
                <a:tab pos="6459538" algn="l"/>
                <a:tab pos="6921500" algn="l"/>
                <a:tab pos="7383463" algn="l"/>
                <a:tab pos="7843838" algn="l"/>
                <a:tab pos="8305800" algn="l"/>
                <a:tab pos="8767763" algn="l"/>
                <a:tab pos="9229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60375" algn="l"/>
                <a:tab pos="922338" algn="l"/>
                <a:tab pos="1384300" algn="l"/>
                <a:tab pos="1844675" algn="l"/>
                <a:tab pos="2306638" algn="l"/>
                <a:tab pos="2768600" algn="l"/>
                <a:tab pos="3228975" algn="l"/>
                <a:tab pos="3690938" algn="l"/>
                <a:tab pos="4152900" algn="l"/>
                <a:tab pos="4614863" algn="l"/>
                <a:tab pos="5075238" algn="l"/>
                <a:tab pos="5537200" algn="l"/>
                <a:tab pos="5999163" algn="l"/>
                <a:tab pos="6459538" algn="l"/>
                <a:tab pos="6921500" algn="l"/>
                <a:tab pos="7383463" algn="l"/>
                <a:tab pos="7843838" algn="l"/>
                <a:tab pos="8305800" algn="l"/>
                <a:tab pos="8767763" algn="l"/>
                <a:tab pos="9229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60375" algn="l"/>
                <a:tab pos="922338" algn="l"/>
                <a:tab pos="1384300" algn="l"/>
                <a:tab pos="1844675" algn="l"/>
                <a:tab pos="2306638" algn="l"/>
                <a:tab pos="2768600" algn="l"/>
                <a:tab pos="3228975" algn="l"/>
                <a:tab pos="3690938" algn="l"/>
                <a:tab pos="4152900" algn="l"/>
                <a:tab pos="4614863" algn="l"/>
                <a:tab pos="5075238" algn="l"/>
                <a:tab pos="5537200" algn="l"/>
                <a:tab pos="5999163" algn="l"/>
                <a:tab pos="6459538" algn="l"/>
                <a:tab pos="6921500" algn="l"/>
                <a:tab pos="7383463" algn="l"/>
                <a:tab pos="7843838" algn="l"/>
                <a:tab pos="8305800" algn="l"/>
                <a:tab pos="8767763" algn="l"/>
                <a:tab pos="9229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60375" algn="l"/>
                <a:tab pos="922338" algn="l"/>
                <a:tab pos="1384300" algn="l"/>
                <a:tab pos="1844675" algn="l"/>
                <a:tab pos="2306638" algn="l"/>
                <a:tab pos="2768600" algn="l"/>
                <a:tab pos="3228975" algn="l"/>
                <a:tab pos="3690938" algn="l"/>
                <a:tab pos="4152900" algn="l"/>
                <a:tab pos="4614863" algn="l"/>
                <a:tab pos="5075238" algn="l"/>
                <a:tab pos="5537200" algn="l"/>
                <a:tab pos="5999163" algn="l"/>
                <a:tab pos="6459538" algn="l"/>
                <a:tab pos="6921500" algn="l"/>
                <a:tab pos="7383463" algn="l"/>
                <a:tab pos="7843838" algn="l"/>
                <a:tab pos="8305800" algn="l"/>
                <a:tab pos="8767763" algn="l"/>
                <a:tab pos="9229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93000"/>
              </a:lnSpc>
            </a:pPr>
            <a:fld id="{FB5B1068-7C3E-4371-B385-19FA2F50E946}" type="slidenum">
              <a:rPr lang="en-GB" altLang="id-ID" sz="13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algn="r" eaLnBrk="1" hangingPunct="1">
                <a:lnSpc>
                  <a:spcPct val="93000"/>
                </a:lnSpc>
              </a:pPr>
              <a:t>18</a:t>
            </a:fld>
            <a:endParaRPr lang="en-GB" altLang="id-ID" sz="13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1509" name="Text Box 3">
            <a:extLst>
              <a:ext uri="{FF2B5EF4-FFF2-40B4-BE49-F238E27FC236}">
                <a16:creationId xmlns:a16="http://schemas.microsoft.com/office/drawing/2014/main" id="{56809A51-4A90-4462-98B4-FD873BE44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275" y="706438"/>
            <a:ext cx="4981575" cy="34718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298" tIns="46149" rIns="92298" bIns="46149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21510" name="Rectangle 4">
            <a:extLst>
              <a:ext uri="{FF2B5EF4-FFF2-40B4-BE49-F238E27FC236}">
                <a16:creationId xmlns:a16="http://schemas.microsoft.com/office/drawing/2014/main" id="{7CBFB340-5CC5-4CB5-9291-1D6EF62CC0C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416425"/>
            <a:ext cx="5483225" cy="41798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id-ID" altLang="id-ID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8AABC-9FE7-4729-B286-0F68ADBBF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710DD-8BAE-4B5B-94C8-4501A8C22A19}" type="datetimeFigureOut">
              <a:rPr lang="en-US"/>
              <a:pPr>
                <a:defRPr/>
              </a:pPr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D44B8-1CAA-4D2D-A44E-6BE27337F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5D43C-0CF8-4E13-9C5B-2A42EB4F8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10DB3-5F7C-432A-8E04-E0A7411E1ED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868841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85C42-0ECF-4DD5-8628-3DF832072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70F76-A9F7-42F6-98F9-FDAA2E4A6ED7}" type="datetimeFigureOut">
              <a:rPr lang="en-US"/>
              <a:pPr>
                <a:defRPr/>
              </a:pPr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BCDE9-0E07-4EC6-90D9-266679025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DFC53-EFF0-46DB-9DEF-F5CF07A05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E4EDC-0A18-4DD0-9EC2-38E76D1A357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782863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50D23-422A-4F49-831B-8410443E0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40F5F-56D6-4FD3-805E-696E9B3CFAE9}" type="datetimeFigureOut">
              <a:rPr lang="en-US"/>
              <a:pPr>
                <a:defRPr/>
              </a:pPr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8E72C-64E8-47B5-B856-864EC4097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A436D-7E95-4E36-BF3A-2035B880C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0E424-D5D8-4206-B320-E329718F6D52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13750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A5BEF-5C4E-47EE-B95E-05C9484FF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F30B7-0FAB-4AB9-863D-96FAFB436897}" type="datetimeFigureOut">
              <a:rPr lang="en-US"/>
              <a:pPr>
                <a:defRPr/>
              </a:pPr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1FC57-192B-4071-A0C2-06DF650AA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82090-7BBF-4F64-9BCE-9D7E15256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FE082-0243-4487-9A39-7755AF83DD1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33618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91BB0-D902-43E6-B6B6-980453DE9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75C33-3069-42F5-822C-CAB4F43A8A35}" type="datetimeFigureOut">
              <a:rPr lang="en-US"/>
              <a:pPr>
                <a:defRPr/>
              </a:pPr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15567-7B8E-4A60-A3C2-624929315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517BD-557D-43B7-9830-4AF7AE9A8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73EA3-91EC-4ACE-9111-D9B36F363D3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91053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408CD1-B881-4440-A1E6-3E2DAC9D2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49017-A2B4-4429-B038-A8F2CB06F82D}" type="datetimeFigureOut">
              <a:rPr lang="en-US"/>
              <a:pPr>
                <a:defRPr/>
              </a:pPr>
              <a:t>1/6/2021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C7446DF-1DC1-43F2-8285-72CF3AC6A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908850A-DC6C-4C93-BB61-7F2377D63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1D979-CB60-433D-801D-C2AD3139ED25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73008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E8B491F-8668-42EF-A247-DDE1CB227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AC0CC-CACD-4F2B-8022-87BC1FFBDF21}" type="datetimeFigureOut">
              <a:rPr lang="en-US"/>
              <a:pPr>
                <a:defRPr/>
              </a:pPr>
              <a:t>1/6/2021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0BCCCE1-1EEC-4F4C-8589-7BE150916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3A699E0-42D5-47A8-B00F-9B3D73609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2FBC3-6146-4FFA-8783-C7B1EFCFC32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30194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AD93704-98E3-4ADC-BA37-6AF9FB036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069F8-8278-43C6-93FB-90FA2D414FE2}" type="datetimeFigureOut">
              <a:rPr lang="en-US"/>
              <a:pPr>
                <a:defRPr/>
              </a:pPr>
              <a:t>1/6/2021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738D6B9-ED18-4976-89E7-3B0F07E32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873C386-4DC5-4B0B-BBF6-E4B126E45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65B06-DCE8-4195-B69D-FF77D65F3B86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855585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76DF03D-FDBF-4F21-9865-2424B2520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EC0C9-A39B-497F-BB0C-336448647E93}" type="datetimeFigureOut">
              <a:rPr lang="en-US"/>
              <a:pPr>
                <a:defRPr/>
              </a:pPr>
              <a:t>1/6/2021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5988F99-898D-4328-968E-02D8B9929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83FE95E-E917-477F-A3AA-E7A6B0379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93B38-3932-4161-86F7-07A25E9BF87A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16156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214C4F6-68FA-467F-8626-6FEA0398A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5167F-81FD-46EF-9D5E-B2AB4D9E6B84}" type="datetimeFigureOut">
              <a:rPr lang="en-US"/>
              <a:pPr>
                <a:defRPr/>
              </a:pPr>
              <a:t>1/6/2021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EA0554D-BBB5-4549-BC2F-8781847F0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C5827B-A5A3-4521-A69C-95016D1E5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203AE-CEDA-4250-8EE3-605AA0897526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991921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062012-9E4B-4D1E-BD26-F7F84A7C5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ABFDF-BCE5-45B5-B400-FB1EF0C21354}" type="datetimeFigureOut">
              <a:rPr lang="en-US"/>
              <a:pPr>
                <a:defRPr/>
              </a:pPr>
              <a:t>1/6/2021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C8085E3-9F15-4648-91D5-27E474089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EA1139B-CA22-4EE6-AEB6-C83ED406A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9B6C4-EB08-4021-A63B-F0E5E57B65F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88631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595F589-7E9D-461A-B106-F8A4C4D03D0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DBDB08D-2A1B-4680-A610-F1BCF8227FF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/>
              <a:t>Click to edit Master text styles</a:t>
            </a:r>
          </a:p>
          <a:p>
            <a:pPr lvl="1"/>
            <a:r>
              <a:rPr lang="en-US" altLang="id-ID"/>
              <a:t>Second level</a:t>
            </a:r>
          </a:p>
          <a:p>
            <a:pPr lvl="2"/>
            <a:r>
              <a:rPr lang="en-US" altLang="id-ID"/>
              <a:t>Third level</a:t>
            </a:r>
          </a:p>
          <a:p>
            <a:pPr lvl="3"/>
            <a:r>
              <a:rPr lang="en-US" altLang="id-ID"/>
              <a:t>Fourth level</a:t>
            </a:r>
          </a:p>
          <a:p>
            <a:pPr lvl="4"/>
            <a:r>
              <a:rPr lang="en-US" altLang="id-ID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8C173-5DBD-49F6-9AFB-08AD038841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0123CF7-477A-4AF2-81A4-A24E5E1BFA17}" type="datetimeFigureOut">
              <a:rPr lang="en-US"/>
              <a:pPr>
                <a:defRPr/>
              </a:pPr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BEDB8-B756-4E93-B35E-376E82F08A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2FEB0-A26B-4280-9DA2-4AE08285C0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8C5A40B4-78A1-4FEA-A4FA-2C61C1BA2DBF}" type="slidenum">
              <a:rPr lang="en-US" altLang="id-ID"/>
              <a:pPr/>
              <a:t>‹#›</a:t>
            </a:fld>
            <a:endParaRPr lang="en-US" altLang="id-ID"/>
          </a:p>
        </p:txBody>
      </p:sp>
      <p:pic>
        <p:nvPicPr>
          <p:cNvPr id="1031" name="Picture 2" descr="C:\Users\humas\Desktop\PRESENTASI ROADSHOW HAKTEKNAS\b.jpg">
            <a:extLst>
              <a:ext uri="{FF2B5EF4-FFF2-40B4-BE49-F238E27FC236}">
                <a16:creationId xmlns:a16="http://schemas.microsoft.com/office/drawing/2014/main" id="{953F7795-42A4-42CB-A65A-742322F166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>
            <a:extLst>
              <a:ext uri="{FF2B5EF4-FFF2-40B4-BE49-F238E27FC236}">
                <a16:creationId xmlns:a16="http://schemas.microsoft.com/office/drawing/2014/main" id="{337C88EC-B5C3-43CC-882C-BA95AA8FB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419600" y="6453188"/>
            <a:ext cx="419100" cy="352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fld id="{C9FFEA95-27F0-476F-9425-C21BDF8908F6}" type="slidenum">
              <a:rPr lang="en-GB" altLang="id-ID" sz="1400"/>
              <a:pPr algn="ctr" eaLnBrk="1" hangingPunct="1"/>
              <a:t>1</a:t>
            </a:fld>
            <a:endParaRPr lang="en-GB" altLang="id-ID" sz="1400"/>
          </a:p>
        </p:txBody>
      </p:sp>
      <p:sp>
        <p:nvSpPr>
          <p:cNvPr id="2051" name="TextBox 2">
            <a:extLst>
              <a:ext uri="{FF2B5EF4-FFF2-40B4-BE49-F238E27FC236}">
                <a16:creationId xmlns:a16="http://schemas.microsoft.com/office/drawing/2014/main" id="{6A6B2A98-FF8A-4200-B337-E1CF7C240C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987550"/>
          </a:xfrm>
        </p:spPr>
        <p:txBody>
          <a:bodyPr>
            <a:spAutoFit/>
          </a:bodyPr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id-ID" altLang="id-ID" sz="2800" b="1">
                <a:latin typeface="Arial" panose="020B0604020202020204" pitchFamily="34" charset="0"/>
              </a:rPr>
              <a:t>PENGEMBANGAN RISET BIDANG TRANSPORTASI 2015-2019 DAN </a:t>
            </a:r>
            <a:endParaRPr lang="en-US" altLang="id-ID" sz="2800" b="1">
              <a:latin typeface="Arial" panose="020B0604020202020204" pitchFamily="34" charset="0"/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id-ID" altLang="id-ID" sz="2800" b="1">
                <a:latin typeface="Arial" panose="020B0604020202020204" pitchFamily="34" charset="0"/>
              </a:rPr>
              <a:t>KETERKAITAN DENGAN 16 ISU </a:t>
            </a:r>
            <a:endParaRPr lang="en-US" altLang="id-ID" sz="2800" b="1">
              <a:latin typeface="Arial" panose="020B0604020202020204" pitchFamily="34" charset="0"/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id-ID" altLang="id-ID" sz="2800" b="1">
                <a:latin typeface="Arial" panose="020B0604020202020204" pitchFamily="34" charset="0"/>
              </a:rPr>
              <a:t>STRATEGIS PEMBANGUNAN IPTEK 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27D4B70-7CE7-44D0-B9E0-80DE0B6F2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772090"/>
            <a:ext cx="7848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GB" altLang="id-ID" sz="2000" dirty="0">
                <a:solidFill>
                  <a:srgbClr val="000000"/>
                </a:solidFill>
                <a:cs typeface="Arial" panose="020B0604020202020204" pitchFamily="34" charset="0"/>
              </a:rPr>
              <a:t>KEMENTERIAN RISET DAN TEKNOLOGI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>
            <a:extLst>
              <a:ext uri="{FF2B5EF4-FFF2-40B4-BE49-F238E27FC236}">
                <a16:creationId xmlns:a16="http://schemas.microsoft.com/office/drawing/2014/main" id="{97E1021C-5FFE-4834-A222-854C35A74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3400" y="6356350"/>
            <a:ext cx="533400" cy="273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fld id="{36F07675-1E9F-4FC5-881D-67E4CB197E8C}" type="slidenum">
              <a:rPr lang="en-GB" altLang="id-ID" sz="1400"/>
              <a:pPr algn="ctr" eaLnBrk="1" hangingPunct="1"/>
              <a:t>10</a:t>
            </a:fld>
            <a:endParaRPr lang="en-GB" altLang="id-ID" sz="14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1C30B4-38F8-40E4-B414-F1BA408F11AE}"/>
              </a:ext>
            </a:extLst>
          </p:cNvPr>
          <p:cNvSpPr txBox="1"/>
          <p:nvPr/>
        </p:nvSpPr>
        <p:spPr>
          <a:xfrm>
            <a:off x="971550" y="1219200"/>
            <a:ext cx="7215188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ctr">
              <a:defRPr/>
            </a:pPr>
            <a:endParaRPr lang="en-US" sz="2800" b="1" dirty="0">
              <a:cs typeface="Arial" pitchFamily="34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id-ID" sz="2800" b="1" dirty="0">
                <a:cs typeface="Arial" pitchFamily="34" charset="0"/>
              </a:rPr>
              <a:t>PRASARANA TRANSPORTASI - INFRASTRUKTUR</a:t>
            </a:r>
          </a:p>
          <a:p>
            <a:pPr marL="457200" indent="-457200">
              <a:buFontTx/>
              <a:buAutoNum type="arabicPeriod"/>
              <a:defRPr/>
            </a:pPr>
            <a:r>
              <a:rPr lang="id-ID" sz="2800" b="1" dirty="0">
                <a:cs typeface="Arial" pitchFamily="34" charset="0"/>
              </a:rPr>
              <a:t>SARANA TRANSPORTASI - KENDARAAN</a:t>
            </a:r>
          </a:p>
          <a:p>
            <a:pPr marL="457200" indent="-457200">
              <a:buFontTx/>
              <a:buAutoNum type="arabicPeriod"/>
              <a:defRPr/>
            </a:pPr>
            <a:r>
              <a:rPr lang="id-ID" sz="2800" b="1" dirty="0">
                <a:cs typeface="Arial" pitchFamily="34" charset="0"/>
              </a:rPr>
              <a:t>REGULASI</a:t>
            </a:r>
          </a:p>
          <a:p>
            <a:pPr marL="457200" indent="-457200">
              <a:buFontTx/>
              <a:buAutoNum type="arabicPeriod"/>
              <a:defRPr/>
            </a:pPr>
            <a:r>
              <a:rPr lang="id-ID" sz="2800" b="1" dirty="0">
                <a:cs typeface="Arial" pitchFamily="34" charset="0"/>
              </a:rPr>
              <a:t>MANAJEMEN TRANSPORTASI : TRAFFIC, INFORMATION</a:t>
            </a:r>
          </a:p>
          <a:p>
            <a:pPr marL="457200" indent="-457200">
              <a:buFontTx/>
              <a:buAutoNum type="arabicPeriod"/>
              <a:defRPr/>
            </a:pPr>
            <a:r>
              <a:rPr lang="id-ID" sz="2800" b="1" dirty="0">
                <a:cs typeface="Arial" pitchFamily="34" charset="0"/>
              </a:rPr>
              <a:t>JARINGAN TRANSPORTASI</a:t>
            </a:r>
          </a:p>
          <a:p>
            <a:pPr marL="342900" indent="-342900">
              <a:defRPr/>
            </a:pPr>
            <a:endParaRPr lang="en-US" sz="2800" b="1" dirty="0">
              <a:cs typeface="Arial" pitchFamily="34" charset="0"/>
            </a:endParaRPr>
          </a:p>
        </p:txBody>
      </p:sp>
      <p:sp>
        <p:nvSpPr>
          <p:cNvPr id="7" name="Rounded Rectangle 21">
            <a:extLst>
              <a:ext uri="{FF2B5EF4-FFF2-40B4-BE49-F238E27FC236}">
                <a16:creationId xmlns:a16="http://schemas.microsoft.com/office/drawing/2014/main" id="{EE1C45EE-B8F5-492A-986A-0A46A94DA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04800"/>
            <a:ext cx="6705600" cy="838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id-ID" sz="2400" b="1" dirty="0"/>
              <a:t>RUANG LINGKUP RISET </a:t>
            </a:r>
            <a:endParaRPr lang="en-US" sz="2400" b="1" dirty="0"/>
          </a:p>
          <a:p>
            <a:pPr algn="ctr">
              <a:defRPr/>
            </a:pPr>
            <a:r>
              <a:rPr lang="id-ID" sz="2400" b="1" dirty="0"/>
              <a:t>BIDANG TRANSPORTASI</a:t>
            </a:r>
          </a:p>
          <a:p>
            <a:pPr algn="ctr" eaLnBrk="0" hangingPunct="0">
              <a:defRPr/>
            </a:pPr>
            <a:endParaRPr lang="en-US" sz="2400" b="1" kern="0" dirty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>
            <a:extLst>
              <a:ext uri="{FF2B5EF4-FFF2-40B4-BE49-F238E27FC236}">
                <a16:creationId xmlns:a16="http://schemas.microsoft.com/office/drawing/2014/main" id="{28612E81-529E-407B-8234-92BE88D8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3400" y="6356350"/>
            <a:ext cx="762000" cy="501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fld id="{850E600A-687C-4E7D-B71C-CE84676DE076}" type="slidenum">
              <a:rPr lang="en-GB" altLang="id-ID" sz="1400"/>
              <a:pPr algn="ctr" eaLnBrk="1" hangingPunct="1"/>
              <a:t>11</a:t>
            </a:fld>
            <a:endParaRPr lang="en-GB" altLang="id-ID" sz="14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AEC206-3FF1-4942-A892-352C4757CDB4}"/>
              </a:ext>
            </a:extLst>
          </p:cNvPr>
          <p:cNvSpPr txBox="1"/>
          <p:nvPr/>
        </p:nvSpPr>
        <p:spPr>
          <a:xfrm>
            <a:off x="971550" y="1295400"/>
            <a:ext cx="7215188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ctr">
              <a:defRPr/>
            </a:pPr>
            <a:endParaRPr lang="en-US" sz="2800" b="1" dirty="0">
              <a:cs typeface="Arial" pitchFamily="34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id-ID" sz="2800" b="1" dirty="0">
                <a:cs typeface="Arial" pitchFamily="34" charset="0"/>
              </a:rPr>
              <a:t>JENIS ANGKUTAN :  BARANG ATAU PENUMPANG</a:t>
            </a:r>
          </a:p>
          <a:p>
            <a:pPr marL="457200" indent="-457200">
              <a:buFontTx/>
              <a:buAutoNum type="arabicPeriod"/>
              <a:defRPr/>
            </a:pPr>
            <a:r>
              <a:rPr lang="id-ID" sz="2800" b="1" dirty="0">
                <a:cs typeface="Arial" pitchFamily="34" charset="0"/>
              </a:rPr>
              <a:t>VOLUME  ATAU JUMLAH BARANG DAN PENUMPANG</a:t>
            </a:r>
          </a:p>
          <a:p>
            <a:pPr marL="457200" indent="-457200">
              <a:buFontTx/>
              <a:buAutoNum type="arabicPeriod"/>
              <a:defRPr/>
            </a:pPr>
            <a:r>
              <a:rPr lang="id-ID" sz="2800" b="1" dirty="0">
                <a:cs typeface="Arial" pitchFamily="34" charset="0"/>
              </a:rPr>
              <a:t>JARAK TEMPUH</a:t>
            </a:r>
          </a:p>
          <a:p>
            <a:pPr marL="457200" indent="-457200">
              <a:buFont typeface="Arial" pitchFamily="34" charset="0"/>
              <a:buAutoNum type="arabicPeriod"/>
              <a:defRPr/>
            </a:pPr>
            <a:r>
              <a:rPr lang="id-ID" sz="2800" b="1" dirty="0">
                <a:cs typeface="Arial" pitchFamily="34" charset="0"/>
              </a:rPr>
              <a:t>TATA RUANG</a:t>
            </a:r>
          </a:p>
          <a:p>
            <a:pPr marL="457200" indent="-457200">
              <a:buFont typeface="Arial" pitchFamily="34" charset="0"/>
              <a:buAutoNum type="arabicPeriod"/>
              <a:defRPr/>
            </a:pPr>
            <a:r>
              <a:rPr lang="id-ID" sz="2800" b="1" dirty="0">
                <a:cs typeface="Arial" pitchFamily="34" charset="0"/>
              </a:rPr>
              <a:t>DUKUNGAN SUMBERDAYA</a:t>
            </a:r>
          </a:p>
          <a:p>
            <a:pPr marL="457200" indent="-457200">
              <a:buFontTx/>
              <a:buAutoNum type="arabicPeriod"/>
              <a:defRPr/>
            </a:pPr>
            <a:r>
              <a:rPr lang="id-ID" sz="2800" b="1" dirty="0">
                <a:cs typeface="Arial" pitchFamily="34" charset="0"/>
              </a:rPr>
              <a:t>BUDAYA MASYARAKAT</a:t>
            </a:r>
          </a:p>
          <a:p>
            <a:pPr marL="342900" indent="-342900">
              <a:defRPr/>
            </a:pPr>
            <a:endParaRPr lang="en-US" sz="2800" b="1" dirty="0">
              <a:cs typeface="Arial" pitchFamily="34" charset="0"/>
            </a:endParaRPr>
          </a:p>
        </p:txBody>
      </p:sp>
      <p:sp>
        <p:nvSpPr>
          <p:cNvPr id="5" name="Rounded Rectangle 21">
            <a:extLst>
              <a:ext uri="{FF2B5EF4-FFF2-40B4-BE49-F238E27FC236}">
                <a16:creationId xmlns:a16="http://schemas.microsoft.com/office/drawing/2014/main" id="{9F9B9384-3CCE-4D83-9584-39F410444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6705600" cy="838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id-ID" sz="2400" b="1" dirty="0"/>
              <a:t>FAKTOR YANG PERLU</a:t>
            </a:r>
          </a:p>
          <a:p>
            <a:pPr algn="ctr">
              <a:defRPr/>
            </a:pPr>
            <a:r>
              <a:rPr lang="id-ID" sz="2400" b="1" dirty="0"/>
              <a:t> DIPERTIMBANGKAN DALAM R&amp;D</a:t>
            </a:r>
          </a:p>
          <a:p>
            <a:pPr algn="ctr" eaLnBrk="0" hangingPunct="0">
              <a:defRPr/>
            </a:pPr>
            <a:endParaRPr lang="en-US" sz="2400" b="1" kern="0" dirty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4">
            <a:extLst>
              <a:ext uri="{FF2B5EF4-FFF2-40B4-BE49-F238E27FC236}">
                <a16:creationId xmlns:a16="http://schemas.microsoft.com/office/drawing/2014/main" id="{DF4B5476-B201-4381-9EAA-E92A5218B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0975" y="2276475"/>
            <a:ext cx="9396413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id-ID" sz="3200" b="1"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id-ID" sz="3200" b="1">
                <a:cs typeface="Arial" panose="020B0604020202020204" pitchFamily="34" charset="0"/>
              </a:rPr>
              <a:t>PRIORITAS UTAMA RISET DAN TEKNOLOGI</a:t>
            </a:r>
          </a:p>
          <a:p>
            <a:pPr algn="ctr" eaLnBrk="1" hangingPunct="1"/>
            <a:r>
              <a:rPr lang="id-ID" altLang="id-ID" sz="3200" b="1">
                <a:cs typeface="Arial" panose="020B0604020202020204" pitchFamily="34" charset="0"/>
              </a:rPr>
              <a:t>201</a:t>
            </a:r>
            <a:r>
              <a:rPr lang="en-US" altLang="id-ID" sz="3200" b="1">
                <a:cs typeface="Arial" panose="020B0604020202020204" pitchFamily="34" charset="0"/>
              </a:rPr>
              <a:t>5</a:t>
            </a:r>
            <a:r>
              <a:rPr lang="id-ID" altLang="id-ID" sz="3200" b="1">
                <a:cs typeface="Arial" panose="020B0604020202020204" pitchFamily="34" charset="0"/>
              </a:rPr>
              <a:t>-201</a:t>
            </a:r>
            <a:r>
              <a:rPr lang="en-US" altLang="id-ID" sz="3200" b="1">
                <a:cs typeface="Arial" panose="020B0604020202020204" pitchFamily="34" charset="0"/>
              </a:rPr>
              <a:t>9</a:t>
            </a:r>
          </a:p>
          <a:p>
            <a:pPr algn="ctr" eaLnBrk="1" hangingPunct="1"/>
            <a:endParaRPr lang="en-US" altLang="id-ID" sz="3200" b="1">
              <a:cs typeface="Arial" panose="020B0604020202020204" pitchFamily="34" charset="0"/>
            </a:endParaRPr>
          </a:p>
        </p:txBody>
      </p:sp>
      <p:sp>
        <p:nvSpPr>
          <p:cNvPr id="13315" name="Slide Number Placeholder 4">
            <a:extLst>
              <a:ext uri="{FF2B5EF4-FFF2-40B4-BE49-F238E27FC236}">
                <a16:creationId xmlns:a16="http://schemas.microsoft.com/office/drawing/2014/main" id="{9C001E04-3CB6-47F8-A71D-DADB39568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6356350"/>
            <a:ext cx="685800" cy="501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fld id="{4D24257F-8047-4E02-BD3C-34E2240E74AF}" type="slidenum">
              <a:rPr lang="en-GB" altLang="id-ID" sz="1400"/>
              <a:pPr algn="ctr" eaLnBrk="1" hangingPunct="1"/>
              <a:t>12</a:t>
            </a:fld>
            <a:endParaRPr lang="en-GB" altLang="id-ID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A42FA5EA-DD6D-475E-807D-7117D22AC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428750"/>
            <a:ext cx="8334375" cy="4513263"/>
          </a:xfrm>
        </p:spPr>
        <p:txBody>
          <a:bodyPr/>
          <a:lstStyle/>
          <a:p>
            <a:r>
              <a:rPr lang="nb-NO" altLang="id-ID" sz="2800" i="1">
                <a:latin typeface="Arial (Body)"/>
              </a:rPr>
              <a:t>cross cutting issues </a:t>
            </a:r>
            <a:r>
              <a:rPr lang="nb-NO" altLang="id-ID" sz="2800">
                <a:latin typeface="Arial (Body)"/>
              </a:rPr>
              <a:t>yang perlu dipecahkan melalui riset-riset yang diagendakan secara nasional dalam ARN 2015-2019.  Isu-isu dan kata kunci tersebut antara lain adalah </a:t>
            </a:r>
            <a:r>
              <a:rPr lang="nb-NO" altLang="id-ID" sz="2800">
                <a:solidFill>
                  <a:srgbClr val="FF0000"/>
                </a:solidFill>
                <a:latin typeface="Arial (Body)"/>
              </a:rPr>
              <a:t>perubahan iklim</a:t>
            </a:r>
            <a:r>
              <a:rPr lang="nb-NO" altLang="id-ID" sz="2800">
                <a:latin typeface="Arial (Body)"/>
              </a:rPr>
              <a:t>, </a:t>
            </a:r>
            <a:r>
              <a:rPr lang="nb-NO" altLang="id-ID" sz="2800">
                <a:solidFill>
                  <a:srgbClr val="FF0000"/>
                </a:solidFill>
                <a:latin typeface="Arial (Body)"/>
              </a:rPr>
              <a:t>teknologi hijau </a:t>
            </a:r>
            <a:r>
              <a:rPr lang="nb-NO" altLang="id-ID" sz="2800">
                <a:latin typeface="Arial (Body)"/>
              </a:rPr>
              <a:t>(</a:t>
            </a:r>
            <a:r>
              <a:rPr lang="nb-NO" altLang="id-ID" sz="2800" i="1">
                <a:latin typeface="Arial (Body)"/>
              </a:rPr>
              <a:t>green technology), </a:t>
            </a:r>
            <a:r>
              <a:rPr lang="nb-NO" altLang="id-ID" sz="2800">
                <a:solidFill>
                  <a:srgbClr val="FF0000"/>
                </a:solidFill>
                <a:latin typeface="Arial (Body)"/>
              </a:rPr>
              <a:t>peningkatan kandungan komponen dalam negeri</a:t>
            </a:r>
            <a:r>
              <a:rPr lang="nb-NO" altLang="id-ID" sz="2800">
                <a:latin typeface="Arial (Body)"/>
              </a:rPr>
              <a:t>, persaingan global dan pembangunan berkelanjutan yang melibatkan semua pihak (</a:t>
            </a:r>
            <a:r>
              <a:rPr lang="nb-NO" altLang="id-ID" sz="2800" i="1">
                <a:solidFill>
                  <a:srgbClr val="FF0000"/>
                </a:solidFill>
                <a:latin typeface="Arial (Body)"/>
              </a:rPr>
              <a:t>sustainable and inclusive development</a:t>
            </a:r>
            <a:r>
              <a:rPr lang="nb-NO" altLang="id-ID" sz="2800">
                <a:latin typeface="Arial (Body)"/>
              </a:rPr>
              <a:t>) didukung oleh kajian </a:t>
            </a:r>
            <a:r>
              <a:rPr lang="nb-NO" altLang="id-ID" sz="2800">
                <a:solidFill>
                  <a:srgbClr val="FF0000"/>
                </a:solidFill>
                <a:latin typeface="Arial (Body)"/>
              </a:rPr>
              <a:t>sosial ekonomi dan budaya</a:t>
            </a:r>
            <a:r>
              <a:rPr lang="nb-NO" altLang="id-ID" sz="2800">
                <a:latin typeface="Arial (Body)"/>
              </a:rPr>
              <a:t> agar lebih komprehensif serta dukungan </a:t>
            </a:r>
            <a:r>
              <a:rPr lang="nb-NO" altLang="id-ID" sz="2800">
                <a:solidFill>
                  <a:srgbClr val="FF0000"/>
                </a:solidFill>
                <a:latin typeface="Arial (Body)"/>
              </a:rPr>
              <a:t>16 isu strategis</a:t>
            </a:r>
            <a:r>
              <a:rPr lang="nb-NO" altLang="id-ID" sz="2800">
                <a:latin typeface="Arial (Body)"/>
              </a:rPr>
              <a:t>.</a:t>
            </a:r>
            <a:endParaRPr lang="en-US" altLang="id-ID" sz="2800">
              <a:latin typeface="Arial (Body)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id-ID" sz="2000"/>
              <a:t>   </a:t>
            </a:r>
          </a:p>
        </p:txBody>
      </p:sp>
      <p:sp>
        <p:nvSpPr>
          <p:cNvPr id="14339" name="Slide Number Placeholder 4">
            <a:extLst>
              <a:ext uri="{FF2B5EF4-FFF2-40B4-BE49-F238E27FC236}">
                <a16:creationId xmlns:a16="http://schemas.microsoft.com/office/drawing/2014/main" id="{4C7DC8D8-6544-4DA3-A3D5-F5CA567BB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419600" y="6356350"/>
            <a:ext cx="685800" cy="349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fld id="{8FAFD54B-F9E1-458B-AFE8-DB111FB8EC9A}" type="slidenum">
              <a:rPr lang="en-GB" altLang="id-ID" sz="1400"/>
              <a:pPr algn="ctr" eaLnBrk="1" hangingPunct="1"/>
              <a:t>13</a:t>
            </a:fld>
            <a:endParaRPr lang="en-GB" altLang="id-ID" sz="1400"/>
          </a:p>
        </p:txBody>
      </p:sp>
      <p:sp>
        <p:nvSpPr>
          <p:cNvPr id="6" name="Rounded Rectangle 21">
            <a:extLst>
              <a:ext uri="{FF2B5EF4-FFF2-40B4-BE49-F238E27FC236}">
                <a16:creationId xmlns:a16="http://schemas.microsoft.com/office/drawing/2014/main" id="{313CB68D-7759-484D-B347-34D14B23B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6705600" cy="838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2400" b="1" kern="0" dirty="0">
                <a:solidFill>
                  <a:srgbClr val="000000"/>
                </a:solidFill>
                <a:cs typeface="Arial" pitchFamily="34" charset="0"/>
              </a:rPr>
              <a:t>IDENTIFIKASI PRIORITAS UTAMA</a:t>
            </a:r>
          </a:p>
          <a:p>
            <a:pPr algn="ctr">
              <a:defRPr/>
            </a:pPr>
            <a:r>
              <a:rPr lang="en-US" sz="2400" b="1" kern="0" dirty="0">
                <a:solidFill>
                  <a:srgbClr val="000000"/>
                </a:solidFill>
                <a:cs typeface="Arial" pitchFamily="34" charset="0"/>
              </a:rPr>
              <a:t>2015-2019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CDB713E-02CD-4576-A656-4F99EB706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5363" name="Rectangle 80">
            <a:extLst>
              <a:ext uri="{FF2B5EF4-FFF2-40B4-BE49-F238E27FC236}">
                <a16:creationId xmlns:a16="http://schemas.microsoft.com/office/drawing/2014/main" id="{8D75EB82-96D8-4BA7-AA08-29E3D46B2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9883EEB-2829-408B-B26C-CA3628FCF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114800" y="6324600"/>
            <a:ext cx="762000" cy="53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fld id="{C50A113C-36D1-4472-8ED5-6D8EE754E733}" type="slidenum">
              <a:rPr lang="en-GB" altLang="id-ID" sz="1400"/>
              <a:pPr algn="ctr" eaLnBrk="1" hangingPunct="1"/>
              <a:t>14</a:t>
            </a:fld>
            <a:endParaRPr lang="en-GB" altLang="id-ID" sz="140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A9A383A-60A3-49E1-B0F4-77BEE32A1A8B}"/>
              </a:ext>
            </a:extLst>
          </p:cNvPr>
          <p:cNvGraphicFramePr>
            <a:graphicFrameLocks noGrp="1"/>
          </p:cNvGraphicFramePr>
          <p:nvPr/>
        </p:nvGraphicFramePr>
        <p:xfrm>
          <a:off x="500063" y="1357313"/>
          <a:ext cx="8215312" cy="51196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85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9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442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latin typeface="Arial (Body)"/>
                        </a:rPr>
                        <a:t>Sumber</a:t>
                      </a:r>
                      <a:r>
                        <a:rPr lang="en-US" sz="1200" dirty="0">
                          <a:latin typeface="Arial (Body)"/>
                        </a:rPr>
                        <a:t> </a:t>
                      </a:r>
                      <a:endParaRPr lang="en-US" sz="1200" dirty="0">
                        <a:latin typeface="Arial (Body)"/>
                        <a:cs typeface="Arial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latin typeface="Arial (Body)"/>
                        </a:rPr>
                        <a:t>Bidang</a:t>
                      </a:r>
                      <a:r>
                        <a:rPr lang="en-US" sz="1200" dirty="0">
                          <a:latin typeface="Arial (Body)"/>
                        </a:rPr>
                        <a:t> </a:t>
                      </a:r>
                      <a:r>
                        <a:rPr lang="en-US" sz="1200" dirty="0" err="1">
                          <a:latin typeface="Arial (Body)"/>
                        </a:rPr>
                        <a:t>fokus</a:t>
                      </a:r>
                      <a:r>
                        <a:rPr lang="id-ID" sz="1200" baseline="0" dirty="0">
                          <a:latin typeface="Arial (Body)"/>
                        </a:rPr>
                        <a:t> dan Isu Strategis</a:t>
                      </a:r>
                      <a:endParaRPr lang="en-US" sz="1200" dirty="0">
                        <a:latin typeface="Arial (Body)"/>
                        <a:cs typeface="Arial" pitchFamily="34" charset="0"/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213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 (Body)"/>
                        </a:rPr>
                        <a:t>UU 17 2007 RPJPN</a:t>
                      </a:r>
                      <a:endParaRPr lang="en-US" sz="1200" dirty="0">
                        <a:latin typeface="Arial (Body)"/>
                        <a:cs typeface="Arial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228600" lvl="0" indent="-228600" hangingPunct="0">
                        <a:buFont typeface="+mj-lt"/>
                        <a:buAutoNum type="arabicPeriod"/>
                      </a:pPr>
                      <a:r>
                        <a:rPr lang="id-ID" sz="1200" kern="1200" dirty="0">
                          <a:latin typeface="Arial (Body)"/>
                        </a:rPr>
                        <a:t>Ketahanan Pangan</a:t>
                      </a:r>
                      <a:endParaRPr lang="en-US" sz="1200" kern="1200" dirty="0">
                        <a:latin typeface="Arial (Body)"/>
                      </a:endParaRPr>
                    </a:p>
                    <a:p>
                      <a:pPr marL="228600" lvl="0" indent="-228600" hangingPunct="0">
                        <a:buFont typeface="+mj-lt"/>
                        <a:buAutoNum type="arabicPeriod"/>
                      </a:pPr>
                      <a:r>
                        <a:rPr lang="id-ID" sz="1200" kern="1200" dirty="0">
                          <a:latin typeface="Arial (Body)"/>
                        </a:rPr>
                        <a:t>Energi</a:t>
                      </a:r>
                      <a:endParaRPr lang="en-US" sz="1200" kern="1200" dirty="0">
                        <a:latin typeface="Arial (Body)"/>
                      </a:endParaRPr>
                    </a:p>
                    <a:p>
                      <a:pPr marL="228600" lvl="0" indent="-228600" hangingPunct="0">
                        <a:buFont typeface="+mj-lt"/>
                        <a:buAutoNum type="arabicPeriod"/>
                      </a:pPr>
                      <a:r>
                        <a:rPr lang="id-ID" sz="1200" kern="1200" dirty="0">
                          <a:latin typeface="Arial (Body)"/>
                        </a:rPr>
                        <a:t>Teknologi dan Manajemen</a:t>
                      </a:r>
                      <a:r>
                        <a:rPr lang="en-US" sz="1200" kern="1200" dirty="0">
                          <a:latin typeface="Arial (Body)"/>
                        </a:rPr>
                        <a:t> </a:t>
                      </a:r>
                      <a:r>
                        <a:rPr lang="en-US" sz="1200" kern="1200" dirty="0" err="1">
                          <a:latin typeface="Arial (Body)"/>
                        </a:rPr>
                        <a:t>Transportasi</a:t>
                      </a:r>
                      <a:endParaRPr lang="en-US" sz="1200" kern="1200" dirty="0">
                        <a:latin typeface="Arial (Body)"/>
                      </a:endParaRPr>
                    </a:p>
                    <a:p>
                      <a:pPr marL="228600" lvl="0" indent="-228600" hangingPunct="0">
                        <a:buFont typeface="+mj-lt"/>
                        <a:buAutoNum type="arabicPeriod"/>
                      </a:pPr>
                      <a:r>
                        <a:rPr lang="en-US" sz="1200" kern="1200" dirty="0" err="1">
                          <a:latin typeface="Arial (Body)"/>
                        </a:rPr>
                        <a:t>Teknologi</a:t>
                      </a:r>
                      <a:r>
                        <a:rPr lang="en-US" sz="1200" kern="1200" dirty="0">
                          <a:latin typeface="Arial (Body)"/>
                        </a:rPr>
                        <a:t> </a:t>
                      </a:r>
                      <a:r>
                        <a:rPr lang="en-US" sz="1200" kern="1200" dirty="0" err="1">
                          <a:latin typeface="Arial (Body)"/>
                        </a:rPr>
                        <a:t>Informasi</a:t>
                      </a:r>
                      <a:r>
                        <a:rPr lang="en-US" sz="1200" kern="1200" dirty="0">
                          <a:latin typeface="Arial (Body)"/>
                        </a:rPr>
                        <a:t> </a:t>
                      </a:r>
                      <a:r>
                        <a:rPr lang="en-US" sz="1200" kern="1200" dirty="0" err="1">
                          <a:latin typeface="Arial (Body)"/>
                        </a:rPr>
                        <a:t>dan</a:t>
                      </a:r>
                      <a:r>
                        <a:rPr lang="en-US" sz="1200" kern="1200" dirty="0">
                          <a:latin typeface="Arial (Body)"/>
                        </a:rPr>
                        <a:t> </a:t>
                      </a:r>
                      <a:r>
                        <a:rPr lang="en-US" sz="1200" kern="1200" dirty="0" err="1">
                          <a:latin typeface="Arial (Body)"/>
                        </a:rPr>
                        <a:t>Komunikasi</a:t>
                      </a:r>
                      <a:r>
                        <a:rPr lang="id-ID" sz="1200" kern="1200" dirty="0">
                          <a:latin typeface="Arial (Body)"/>
                        </a:rPr>
                        <a:t>.</a:t>
                      </a:r>
                      <a:endParaRPr lang="en-US" sz="1200" kern="1200" dirty="0">
                        <a:latin typeface="Arial (Body)"/>
                      </a:endParaRPr>
                    </a:p>
                    <a:p>
                      <a:pPr marL="228600" lvl="0" indent="-228600" hangingPunct="0">
                        <a:buFont typeface="+mj-lt"/>
                        <a:buAutoNum type="arabicPeriod"/>
                      </a:pPr>
                      <a:r>
                        <a:rPr lang="id-ID" sz="1200" kern="1200" dirty="0">
                          <a:latin typeface="Arial (Body)"/>
                        </a:rPr>
                        <a:t>Teknologi </a:t>
                      </a:r>
                      <a:r>
                        <a:rPr lang="en-US" sz="1200" kern="1200" dirty="0" err="1">
                          <a:latin typeface="Arial (Body)"/>
                        </a:rPr>
                        <a:t>Hankam</a:t>
                      </a:r>
                      <a:endParaRPr lang="en-US" sz="1200" kern="1200" dirty="0">
                        <a:latin typeface="Arial (Body)"/>
                      </a:endParaRPr>
                    </a:p>
                    <a:p>
                      <a:pPr marL="228600" lvl="0" indent="-228600" hangingPunct="0">
                        <a:buFont typeface="+mj-lt"/>
                        <a:buAutoNum type="arabicPeriod"/>
                      </a:pPr>
                      <a:r>
                        <a:rPr lang="id-ID" sz="1200" kern="1200" dirty="0">
                          <a:latin typeface="Arial (Body)"/>
                        </a:rPr>
                        <a:t>Teknologi Kesehatan dan Obat</a:t>
                      </a:r>
                      <a:endParaRPr lang="en-US" sz="1200" kern="1200" dirty="0">
                        <a:latin typeface="Arial (Body)"/>
                      </a:endParaRPr>
                    </a:p>
                    <a:p>
                      <a:pPr marL="228600" lvl="0" indent="-228600" hangingPunct="0">
                        <a:buFont typeface="+mj-lt"/>
                        <a:buAutoNum type="arabicPeriod"/>
                      </a:pPr>
                      <a:r>
                        <a:rPr lang="id-ID" sz="1200" kern="1200" dirty="0">
                          <a:latin typeface="Arial (Body)"/>
                        </a:rPr>
                        <a:t>Material Maju</a:t>
                      </a:r>
                      <a:endParaRPr lang="en-US" sz="1200" b="0" kern="1200" dirty="0">
                        <a:solidFill>
                          <a:srgbClr val="000099"/>
                        </a:solidFill>
                        <a:latin typeface="Arial (Body)"/>
                        <a:ea typeface="+mn-ea"/>
                        <a:cs typeface="Arial" pitchFamily="34" charset="0"/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8698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 (Body)"/>
                        </a:rPr>
                        <a:t>Kepmen</a:t>
                      </a:r>
                      <a:r>
                        <a:rPr lang="en-US" sz="1200" dirty="0">
                          <a:latin typeface="Arial (Body)"/>
                        </a:rPr>
                        <a:t> </a:t>
                      </a:r>
                      <a:r>
                        <a:rPr lang="en-US" sz="1200" dirty="0" err="1">
                          <a:latin typeface="Arial (Body)"/>
                        </a:rPr>
                        <a:t>Ristek</a:t>
                      </a:r>
                      <a:r>
                        <a:rPr lang="en-US" sz="1200" baseline="0" dirty="0">
                          <a:latin typeface="Arial (Body)"/>
                        </a:rPr>
                        <a:t> </a:t>
                      </a:r>
                      <a:endParaRPr lang="en-US" sz="1200" kern="1200" baseline="0" dirty="0">
                        <a:latin typeface="Arial (Body)"/>
                      </a:endParaRPr>
                    </a:p>
                    <a:p>
                      <a:r>
                        <a:rPr lang="en-US" sz="1200" kern="1200" baseline="0" dirty="0">
                          <a:latin typeface="Arial (Body)"/>
                        </a:rPr>
                        <a:t> 16 /M/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Kp</a:t>
                      </a:r>
                      <a:r>
                        <a:rPr lang="en-US" sz="1200" kern="1200" baseline="0" dirty="0">
                          <a:latin typeface="Arial (Body)"/>
                        </a:rPr>
                        <a:t>/II/2013</a:t>
                      </a:r>
                      <a:endParaRPr lang="id-ID" sz="1200" kern="1200" baseline="0" dirty="0">
                        <a:latin typeface="Arial (Body)"/>
                      </a:endParaRPr>
                    </a:p>
                    <a:p>
                      <a:r>
                        <a:rPr lang="id-ID" sz="1200" kern="1200" baseline="0" dirty="0">
                          <a:latin typeface="Arial (Body)"/>
                        </a:rPr>
                        <a:t>7 bidang fokus+ RPJMN+arahan Presiden</a:t>
                      </a:r>
                      <a:r>
                        <a:rPr lang="en-US" sz="1200" kern="1200" baseline="0" dirty="0">
                          <a:latin typeface="Arial (Body)"/>
                        </a:rPr>
                        <a:t> </a:t>
                      </a:r>
                      <a:endParaRPr lang="en-US" sz="1200" dirty="0">
                        <a:latin typeface="Arial (Body)"/>
                        <a:cs typeface="Arial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kern="1200" baseline="0" dirty="0" err="1">
                          <a:latin typeface="Arial (Body)"/>
                        </a:rPr>
                        <a:t>Pangan</a:t>
                      </a:r>
                      <a:r>
                        <a:rPr lang="en-US" sz="1200" kern="1200" baseline="0" dirty="0">
                          <a:latin typeface="Arial (Body)"/>
                        </a:rPr>
                        <a:t>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dan</a:t>
                      </a:r>
                      <a:r>
                        <a:rPr lang="en-US" sz="1200" kern="1200" baseline="0" dirty="0">
                          <a:latin typeface="Arial (Body)"/>
                        </a:rPr>
                        <a:t>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Pertanian</a:t>
                      </a:r>
                      <a:r>
                        <a:rPr lang="en-US" sz="1200" kern="1200" baseline="0" dirty="0">
                          <a:latin typeface="Arial (Body)"/>
                        </a:rPr>
                        <a:t> 	</a:t>
                      </a:r>
                    </a:p>
                    <a:p>
                      <a:pPr marL="228600" marR="0" lvl="0" indent="-2286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kern="1200" baseline="0" dirty="0" err="1">
                          <a:latin typeface="Arial (Body)"/>
                        </a:rPr>
                        <a:t>Ilmu</a:t>
                      </a:r>
                      <a:r>
                        <a:rPr lang="en-US" sz="1200" kern="1200" baseline="0" dirty="0">
                          <a:latin typeface="Arial (Body)"/>
                        </a:rPr>
                        <a:t>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Pengetahuan</a:t>
                      </a:r>
                      <a:r>
                        <a:rPr lang="en-US" sz="1200" kern="1200" baseline="0" dirty="0">
                          <a:latin typeface="Arial (Body)"/>
                        </a:rPr>
                        <a:t>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Alam</a:t>
                      </a:r>
                      <a:r>
                        <a:rPr lang="en-US" sz="1200" kern="1200" baseline="0" dirty="0">
                          <a:latin typeface="Arial (Body)"/>
                        </a:rPr>
                        <a:t> 	</a:t>
                      </a:r>
                    </a:p>
                    <a:p>
                      <a:pPr marL="228600" marR="0" lvl="0" indent="-2286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200" kern="1200" baseline="0" dirty="0">
                          <a:latin typeface="Arial (Body)"/>
                        </a:rPr>
                        <a:t>Ilmu Pengetahuan Sosial dan Kemasyarakatan 	</a:t>
                      </a:r>
                    </a:p>
                    <a:p>
                      <a:pPr marL="228600" marR="0" lvl="0" indent="-2286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kern="1200" baseline="0" dirty="0" err="1">
                          <a:latin typeface="Arial (Body)"/>
                        </a:rPr>
                        <a:t>Teknologi</a:t>
                      </a:r>
                      <a:r>
                        <a:rPr lang="en-US" sz="1200" kern="1200" baseline="0" dirty="0">
                          <a:latin typeface="Arial (Body)"/>
                        </a:rPr>
                        <a:t>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untuk</a:t>
                      </a:r>
                      <a:r>
                        <a:rPr lang="en-US" sz="1200" kern="1200" baseline="0" dirty="0">
                          <a:latin typeface="Arial (Body)"/>
                        </a:rPr>
                        <a:t>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Mengentaskan</a:t>
                      </a:r>
                      <a:r>
                        <a:rPr lang="en-US" sz="1200" kern="1200" baseline="0" dirty="0">
                          <a:latin typeface="Arial (Body)"/>
                        </a:rPr>
                        <a:t>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Kemiskinan</a:t>
                      </a:r>
                      <a:r>
                        <a:rPr lang="en-US" sz="1200" kern="1200" baseline="0" dirty="0">
                          <a:latin typeface="Arial (Body)"/>
                        </a:rPr>
                        <a:t> (Pro-Poor Technology) </a:t>
                      </a:r>
                    </a:p>
                    <a:p>
                      <a:pPr marL="228600" marR="0" lvl="0" indent="-2286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kern="1200" baseline="0" dirty="0" err="1">
                          <a:latin typeface="Arial (Body)"/>
                        </a:rPr>
                        <a:t>Kesehatan</a:t>
                      </a:r>
                      <a:r>
                        <a:rPr lang="en-US" sz="1200" kern="1200" baseline="0" dirty="0">
                          <a:latin typeface="Arial (Body)"/>
                        </a:rPr>
                        <a:t>,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Biologi</a:t>
                      </a:r>
                      <a:r>
                        <a:rPr lang="en-US" sz="1200" kern="1200" baseline="0" dirty="0">
                          <a:latin typeface="Arial (Body)"/>
                        </a:rPr>
                        <a:t>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Molekuler</a:t>
                      </a:r>
                      <a:r>
                        <a:rPr lang="en-US" sz="1200" kern="1200" baseline="0" dirty="0">
                          <a:latin typeface="Arial (Body)"/>
                        </a:rPr>
                        <a:t>,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Bioteknologi</a:t>
                      </a:r>
                      <a:r>
                        <a:rPr lang="en-US" sz="1200" kern="1200" baseline="0" dirty="0">
                          <a:latin typeface="Arial (Body)"/>
                        </a:rPr>
                        <a:t>,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dan</a:t>
                      </a:r>
                      <a:r>
                        <a:rPr lang="en-US" sz="1200" kern="1200" baseline="0" dirty="0">
                          <a:latin typeface="Arial (Body)"/>
                        </a:rPr>
                        <a:t>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Kedokteran</a:t>
                      </a:r>
                      <a:r>
                        <a:rPr lang="en-US" sz="1200" kern="1200" baseline="0" dirty="0">
                          <a:latin typeface="Arial (Body)"/>
                        </a:rPr>
                        <a:t> </a:t>
                      </a:r>
                    </a:p>
                    <a:p>
                      <a:pPr marL="228600" marR="0" lvl="0" indent="-2286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kern="1200" baseline="0" dirty="0">
                          <a:latin typeface="Arial (Body)"/>
                        </a:rPr>
                        <a:t>Material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Industri</a:t>
                      </a:r>
                      <a:r>
                        <a:rPr lang="en-US" sz="1200" kern="1200" baseline="0" dirty="0">
                          <a:latin typeface="Arial (Body)"/>
                        </a:rPr>
                        <a:t>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dan</a:t>
                      </a:r>
                      <a:r>
                        <a:rPr lang="en-US" sz="1200" kern="1200" baseline="0" dirty="0">
                          <a:latin typeface="Arial (Body)"/>
                        </a:rPr>
                        <a:t> Material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Maju</a:t>
                      </a:r>
                      <a:r>
                        <a:rPr lang="en-US" sz="1200" kern="1200" baseline="0" dirty="0">
                          <a:latin typeface="Arial (Body)"/>
                        </a:rPr>
                        <a:t> 	</a:t>
                      </a:r>
                    </a:p>
                    <a:p>
                      <a:pPr marL="228600" marR="0" lvl="0" indent="-2286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sv-SE" sz="1200" kern="1200" baseline="0" dirty="0">
                          <a:latin typeface="Arial (Body)"/>
                        </a:rPr>
                        <a:t>Energi, Energi Baru dan Terbarukan 	</a:t>
                      </a:r>
                    </a:p>
                    <a:p>
                      <a:pPr marL="228600" marR="0" lvl="0" indent="-2286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kern="1200" baseline="0" dirty="0" err="1">
                          <a:latin typeface="Arial (Body)"/>
                        </a:rPr>
                        <a:t>Ketenaganukliran</a:t>
                      </a:r>
                      <a:r>
                        <a:rPr lang="en-US" sz="1200" kern="1200" baseline="0" dirty="0">
                          <a:latin typeface="Arial (Body)"/>
                        </a:rPr>
                        <a:t>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dan</a:t>
                      </a:r>
                      <a:r>
                        <a:rPr lang="en-US" sz="1200" kern="1200" baseline="0" dirty="0">
                          <a:latin typeface="Arial (Body)"/>
                        </a:rPr>
                        <a:t>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Pengawasannya</a:t>
                      </a:r>
                      <a:r>
                        <a:rPr lang="en-US" sz="1200" kern="1200" baseline="0" dirty="0">
                          <a:latin typeface="Arial (Body)"/>
                        </a:rPr>
                        <a:t> 	</a:t>
                      </a:r>
                    </a:p>
                    <a:p>
                      <a:pPr marL="228600" marR="0" lvl="0" indent="-2286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kern="1200" baseline="0" dirty="0" err="1">
                          <a:latin typeface="Arial (Body)"/>
                        </a:rPr>
                        <a:t>Penerbangan</a:t>
                      </a:r>
                      <a:r>
                        <a:rPr lang="en-US" sz="1200" kern="1200" baseline="0" dirty="0">
                          <a:latin typeface="Arial (Body)"/>
                        </a:rPr>
                        <a:t>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dan</a:t>
                      </a:r>
                      <a:r>
                        <a:rPr lang="en-US" sz="1200" kern="1200" baseline="0" dirty="0">
                          <a:latin typeface="Arial (Body)"/>
                        </a:rPr>
                        <a:t>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Antariksa</a:t>
                      </a:r>
                      <a:r>
                        <a:rPr lang="en-US" sz="1200" kern="1200" baseline="0" dirty="0">
                          <a:latin typeface="Arial (Body)"/>
                        </a:rPr>
                        <a:t> 	</a:t>
                      </a:r>
                    </a:p>
                    <a:p>
                      <a:pPr marL="228600" marR="0" lvl="0" indent="-2286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kern="1200" baseline="0" dirty="0" err="1">
                          <a:latin typeface="Arial (Body)"/>
                        </a:rPr>
                        <a:t>Teknologi</a:t>
                      </a:r>
                      <a:r>
                        <a:rPr lang="en-US" sz="1200" kern="1200" baseline="0" dirty="0">
                          <a:latin typeface="Arial (Body)"/>
                        </a:rPr>
                        <a:t>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Pertahanan</a:t>
                      </a:r>
                      <a:r>
                        <a:rPr lang="en-US" sz="1200" kern="1200" baseline="0" dirty="0">
                          <a:latin typeface="Arial (Body)"/>
                        </a:rPr>
                        <a:t>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dan</a:t>
                      </a:r>
                      <a:r>
                        <a:rPr lang="en-US" sz="1200" kern="1200" baseline="0" dirty="0">
                          <a:latin typeface="Arial (Body)"/>
                        </a:rPr>
                        <a:t>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Keamanan</a:t>
                      </a:r>
                      <a:r>
                        <a:rPr lang="en-US" sz="1200" kern="1200" baseline="0" dirty="0">
                          <a:latin typeface="Arial (Body)"/>
                        </a:rPr>
                        <a:t> 	</a:t>
                      </a:r>
                    </a:p>
                    <a:p>
                      <a:pPr marL="228600" marR="0" lvl="0" indent="-2286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kern="1200" baseline="0" dirty="0" err="1">
                          <a:latin typeface="Arial (Body)"/>
                        </a:rPr>
                        <a:t>Teknologi</a:t>
                      </a:r>
                      <a:r>
                        <a:rPr lang="en-US" sz="1200" kern="1200" baseline="0" dirty="0">
                          <a:latin typeface="Arial (Body)"/>
                        </a:rPr>
                        <a:t>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Maritim</a:t>
                      </a:r>
                      <a:r>
                        <a:rPr lang="en-US" sz="1200" kern="1200" baseline="0" dirty="0">
                          <a:latin typeface="Arial (Body)"/>
                        </a:rPr>
                        <a:t> 	</a:t>
                      </a:r>
                    </a:p>
                    <a:p>
                      <a:pPr marL="228600" marR="0" lvl="0" indent="-2286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kern="1200" baseline="0" dirty="0" err="1">
                          <a:latin typeface="Arial (Body)"/>
                        </a:rPr>
                        <a:t>Industri</a:t>
                      </a:r>
                      <a:r>
                        <a:rPr lang="en-US" sz="1200" kern="1200" baseline="0" dirty="0">
                          <a:latin typeface="Arial (Body)"/>
                        </a:rPr>
                        <a:t>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Rancang</a:t>
                      </a:r>
                      <a:r>
                        <a:rPr lang="en-US" sz="1200" kern="1200" baseline="0" dirty="0">
                          <a:latin typeface="Arial (Body)"/>
                        </a:rPr>
                        <a:t>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Bangun</a:t>
                      </a:r>
                      <a:r>
                        <a:rPr lang="en-US" sz="1200" kern="1200" baseline="0" dirty="0">
                          <a:latin typeface="Arial (Body)"/>
                        </a:rPr>
                        <a:t>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dan</a:t>
                      </a:r>
                      <a:r>
                        <a:rPr lang="en-US" sz="1200" kern="1200" baseline="0" dirty="0">
                          <a:latin typeface="Arial (Body)"/>
                        </a:rPr>
                        <a:t>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Rekayasa</a:t>
                      </a:r>
                      <a:r>
                        <a:rPr lang="en-US" sz="1200" kern="1200" baseline="0" dirty="0">
                          <a:latin typeface="Arial (Body)"/>
                        </a:rPr>
                        <a:t> 	</a:t>
                      </a:r>
                    </a:p>
                    <a:p>
                      <a:pPr marL="228600" marR="0" lvl="0" indent="-2286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200" kern="1200" baseline="0" dirty="0">
                          <a:latin typeface="Arial (Body)"/>
                        </a:rPr>
                        <a:t>Ilmu Kebumian dan Perubahan Iklim 	</a:t>
                      </a:r>
                    </a:p>
                    <a:p>
                      <a:pPr marL="228600" marR="0" lvl="0" indent="-2286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kern="1200" baseline="0" dirty="0" err="1">
                          <a:latin typeface="Arial (Body)"/>
                        </a:rPr>
                        <a:t>Teknologi</a:t>
                      </a:r>
                      <a:r>
                        <a:rPr lang="en-US" sz="1200" kern="1200" baseline="0" dirty="0">
                          <a:latin typeface="Arial (Body)"/>
                        </a:rPr>
                        <a:t>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Hijau</a:t>
                      </a:r>
                      <a:r>
                        <a:rPr lang="en-US" sz="1200" kern="1200" baseline="0" dirty="0">
                          <a:latin typeface="Arial (Body)"/>
                        </a:rPr>
                        <a:t> (Green Technology) 	</a:t>
                      </a:r>
                    </a:p>
                    <a:p>
                      <a:pPr marL="228600" marR="0" lvl="0" indent="-2286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kern="1200" baseline="0" dirty="0" err="1">
                          <a:latin typeface="Arial (Body)"/>
                        </a:rPr>
                        <a:t>Teknologi</a:t>
                      </a:r>
                      <a:r>
                        <a:rPr lang="en-US" sz="1200" kern="1200" baseline="0" dirty="0">
                          <a:latin typeface="Arial (Body)"/>
                        </a:rPr>
                        <a:t>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dan</a:t>
                      </a:r>
                      <a:r>
                        <a:rPr lang="en-US" sz="1200" kern="1200" baseline="0" dirty="0">
                          <a:latin typeface="Arial (Body)"/>
                        </a:rPr>
                        <a:t>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Manajemen</a:t>
                      </a:r>
                      <a:r>
                        <a:rPr lang="en-US" sz="1200" kern="1200" baseline="0" dirty="0">
                          <a:latin typeface="Arial (Body)"/>
                        </a:rPr>
                        <a:t>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Transportasi</a:t>
                      </a:r>
                      <a:r>
                        <a:rPr lang="en-US" sz="1200" kern="1200" baseline="0" dirty="0">
                          <a:latin typeface="Arial (Body)"/>
                        </a:rPr>
                        <a:t> 	</a:t>
                      </a:r>
                    </a:p>
                    <a:p>
                      <a:pPr marL="228600" marR="0" lvl="0" indent="-2286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kern="1200" baseline="0" dirty="0" err="1">
                          <a:latin typeface="Arial (Body)"/>
                        </a:rPr>
                        <a:t>Teknologi</a:t>
                      </a:r>
                      <a:r>
                        <a:rPr lang="en-US" sz="1200" kern="1200" baseline="0" dirty="0">
                          <a:latin typeface="Arial (Body)"/>
                        </a:rPr>
                        <a:t>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Informatika</a:t>
                      </a:r>
                      <a:r>
                        <a:rPr lang="en-US" sz="1200" kern="1200" baseline="0" dirty="0">
                          <a:latin typeface="Arial (Body)"/>
                        </a:rPr>
                        <a:t>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dan</a:t>
                      </a:r>
                      <a:r>
                        <a:rPr lang="en-US" sz="1200" kern="1200" baseline="0" dirty="0">
                          <a:latin typeface="Arial (Body)"/>
                        </a:rPr>
                        <a:t>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Komunikasi</a:t>
                      </a:r>
                      <a:r>
                        <a:rPr lang="en-US" sz="1200" kern="1200" baseline="0" dirty="0">
                          <a:latin typeface="Arial (Body)"/>
                        </a:rPr>
                        <a:t> 	</a:t>
                      </a:r>
                      <a:endParaRPr lang="en-US" sz="1200" kern="1200" baseline="0" dirty="0">
                        <a:solidFill>
                          <a:schemeClr val="dk1"/>
                        </a:solidFill>
                        <a:latin typeface="Arial (Body)"/>
                        <a:ea typeface="+mn-ea"/>
                        <a:cs typeface="Arial" pitchFamily="34" charset="0"/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427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 (Body)"/>
                        </a:rPr>
                        <a:t>Hasil</a:t>
                      </a:r>
                      <a:r>
                        <a:rPr lang="en-US" sz="1200" dirty="0">
                          <a:latin typeface="Arial (Body)"/>
                        </a:rPr>
                        <a:t> </a:t>
                      </a:r>
                      <a:r>
                        <a:rPr lang="en-US" sz="1200" dirty="0" err="1">
                          <a:latin typeface="Arial (Body)"/>
                        </a:rPr>
                        <a:t>wawancara</a:t>
                      </a:r>
                      <a:endParaRPr lang="en-US" sz="1200" dirty="0">
                        <a:latin typeface="Arial (Body)"/>
                        <a:cs typeface="Arial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200" kern="1200" baseline="0" dirty="0" err="1">
                          <a:latin typeface="Arial (Body)"/>
                        </a:rPr>
                        <a:t>Tambahkan</a:t>
                      </a:r>
                      <a:r>
                        <a:rPr lang="en-US" sz="1200" kern="1200" baseline="0" dirty="0">
                          <a:latin typeface="Arial (Body)"/>
                        </a:rPr>
                        <a:t>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Ilmu</a:t>
                      </a:r>
                      <a:r>
                        <a:rPr lang="en-US" sz="1200" kern="1200" baseline="0" dirty="0">
                          <a:latin typeface="Arial (Body)"/>
                        </a:rPr>
                        <a:t>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sosial</a:t>
                      </a:r>
                      <a:r>
                        <a:rPr lang="en-US" sz="1200" kern="1200" baseline="0" dirty="0">
                          <a:latin typeface="Arial (Body)"/>
                        </a:rPr>
                        <a:t>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dan</a:t>
                      </a:r>
                      <a:r>
                        <a:rPr lang="en-US" sz="1200" kern="1200" baseline="0" dirty="0">
                          <a:latin typeface="Arial (Body)"/>
                        </a:rPr>
                        <a:t> </a:t>
                      </a:r>
                      <a:r>
                        <a:rPr lang="en-US" sz="1200" kern="1200" baseline="0" dirty="0" err="1">
                          <a:latin typeface="Arial (Body)"/>
                        </a:rPr>
                        <a:t>humaniora</a:t>
                      </a:r>
                      <a:endParaRPr lang="en-US" sz="1200" kern="1200" baseline="0" dirty="0">
                        <a:solidFill>
                          <a:schemeClr val="dk1"/>
                        </a:solidFill>
                        <a:latin typeface="Arial (Body)"/>
                        <a:ea typeface="+mn-ea"/>
                        <a:cs typeface="Arial" pitchFamily="34" charset="0"/>
                      </a:endParaRP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ounded Rectangle 21">
            <a:extLst>
              <a:ext uri="{FF2B5EF4-FFF2-40B4-BE49-F238E27FC236}">
                <a16:creationId xmlns:a16="http://schemas.microsoft.com/office/drawing/2014/main" id="{286FD450-FA28-4DF9-8DDC-B1AEF7365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6705600" cy="7620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2400" b="1" kern="0" dirty="0">
                <a:solidFill>
                  <a:srgbClr val="000000"/>
                </a:solidFill>
                <a:cs typeface="Arial" pitchFamily="34" charset="0"/>
              </a:rPr>
              <a:t>IDENTIFIKASI PRIORITAS UTAMA </a:t>
            </a:r>
          </a:p>
          <a:p>
            <a:pPr algn="ctr">
              <a:defRPr/>
            </a:pPr>
            <a:r>
              <a:rPr lang="en-US" sz="2400" b="1" kern="0" dirty="0">
                <a:solidFill>
                  <a:srgbClr val="000000"/>
                </a:solidFill>
                <a:cs typeface="Arial" pitchFamily="34" charset="0"/>
              </a:rPr>
              <a:t>2015-2019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72">
            <a:extLst>
              <a:ext uri="{FF2B5EF4-FFF2-40B4-BE49-F238E27FC236}">
                <a16:creationId xmlns:a16="http://schemas.microsoft.com/office/drawing/2014/main" id="{FC66B29C-E99D-47D8-AAAE-0CC98CBCC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3" y="1214438"/>
            <a:ext cx="7929562" cy="53578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id-ID" altLang="id-ID">
              <a:solidFill>
                <a:schemeClr val="bg1"/>
              </a:solidFill>
            </a:endParaRPr>
          </a:p>
        </p:txBody>
      </p:sp>
      <p:sp>
        <p:nvSpPr>
          <p:cNvPr id="16387" name="Rectangle 171">
            <a:extLst>
              <a:ext uri="{FF2B5EF4-FFF2-40B4-BE49-F238E27FC236}">
                <a16:creationId xmlns:a16="http://schemas.microsoft.com/office/drawing/2014/main" id="{A8CC1721-16D0-4B76-83E4-89FADA369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063" y="1285875"/>
            <a:ext cx="1785937" cy="44291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58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id-ID" altLang="id-ID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B3656875-BECB-47B7-BA34-A0ADB9035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6389" name="Rectangle 80">
            <a:extLst>
              <a:ext uri="{FF2B5EF4-FFF2-40B4-BE49-F238E27FC236}">
                <a16:creationId xmlns:a16="http://schemas.microsoft.com/office/drawing/2014/main" id="{33349941-F77C-46E4-B2AA-F23D81C96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6390" name="Slide Number Placeholder 5">
            <a:extLst>
              <a:ext uri="{FF2B5EF4-FFF2-40B4-BE49-F238E27FC236}">
                <a16:creationId xmlns:a16="http://schemas.microsoft.com/office/drawing/2014/main" id="{80CE0DEF-488A-41B3-8525-F5CB27ED8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114800" y="6477000"/>
            <a:ext cx="533400" cy="501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fld id="{77299D5A-93BA-43EB-A1A3-7A712526A9B5}" type="slidenum">
              <a:rPr lang="en-GB" altLang="id-ID" sz="1400"/>
              <a:pPr algn="ctr" eaLnBrk="1" hangingPunct="1"/>
              <a:t>15</a:t>
            </a:fld>
            <a:endParaRPr lang="en-GB" altLang="id-ID" sz="1400"/>
          </a:p>
        </p:txBody>
      </p:sp>
      <p:sp>
        <p:nvSpPr>
          <p:cNvPr id="16391" name="TextBox 120">
            <a:extLst>
              <a:ext uri="{FF2B5EF4-FFF2-40B4-BE49-F238E27FC236}">
                <a16:creationId xmlns:a16="http://schemas.microsoft.com/office/drawing/2014/main" id="{644A5C3B-F094-435F-8839-120A83AC4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1285875"/>
            <a:ext cx="2786063" cy="200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id-ID" sz="1200">
                <a:cs typeface="Arial" panose="020B0604020202020204" pitchFamily="34" charset="0"/>
              </a:rPr>
              <a:t>Pertanian</a:t>
            </a:r>
          </a:p>
        </p:txBody>
      </p:sp>
      <p:sp>
        <p:nvSpPr>
          <p:cNvPr id="16392" name="TextBox 121">
            <a:extLst>
              <a:ext uri="{FF2B5EF4-FFF2-40B4-BE49-F238E27FC236}">
                <a16:creationId xmlns:a16="http://schemas.microsoft.com/office/drawing/2014/main" id="{6B8B2DE6-7C25-4924-9DD9-E6A942B58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1681163"/>
            <a:ext cx="2786063" cy="461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id-ID" sz="1200">
                <a:solidFill>
                  <a:srgbClr val="000000"/>
                </a:solidFill>
                <a:cs typeface="Arial" panose="020B0604020202020204" pitchFamily="34" charset="0"/>
              </a:rPr>
              <a:t>Teknologi untuk Mengentaskan Kemiskinan (</a:t>
            </a:r>
            <a:r>
              <a:rPr lang="en-US" altLang="id-ID" sz="1200" i="1">
                <a:solidFill>
                  <a:srgbClr val="000000"/>
                </a:solidFill>
                <a:cs typeface="Arial" panose="020B0604020202020204" pitchFamily="34" charset="0"/>
              </a:rPr>
              <a:t>Pro-Poor Technology)</a:t>
            </a:r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16393" name="TextBox 122">
            <a:extLst>
              <a:ext uri="{FF2B5EF4-FFF2-40B4-BE49-F238E27FC236}">
                <a16:creationId xmlns:a16="http://schemas.microsoft.com/office/drawing/2014/main" id="{760982B9-98FB-440D-BDE0-D53FB7BA6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2324100"/>
            <a:ext cx="2786063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id-ID" sz="1200">
                <a:solidFill>
                  <a:srgbClr val="000000"/>
                </a:solidFill>
                <a:cs typeface="Arial" panose="020B0604020202020204" pitchFamily="34" charset="0"/>
              </a:rPr>
              <a:t>Biologi Molekuler, Bioteknologi, dan Kedokteran </a:t>
            </a:r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16394" name="TextBox 123">
            <a:extLst>
              <a:ext uri="{FF2B5EF4-FFF2-40B4-BE49-F238E27FC236}">
                <a16:creationId xmlns:a16="http://schemas.microsoft.com/office/drawing/2014/main" id="{DF809A87-B61B-4AE3-B33E-52FD03D7C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2981325"/>
            <a:ext cx="2786063" cy="27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id-ID" sz="1200">
                <a:cs typeface="Arial" panose="020B0604020202020204" pitchFamily="34" charset="0"/>
              </a:rPr>
              <a:t>Material Industri</a:t>
            </a:r>
          </a:p>
        </p:txBody>
      </p:sp>
      <p:sp>
        <p:nvSpPr>
          <p:cNvPr id="16395" name="TextBox 124">
            <a:extLst>
              <a:ext uri="{FF2B5EF4-FFF2-40B4-BE49-F238E27FC236}">
                <a16:creationId xmlns:a16="http://schemas.microsoft.com/office/drawing/2014/main" id="{16DEE225-C6C5-4C31-9E0E-AC164287C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3455988"/>
            <a:ext cx="2786063" cy="2778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sv-SE" altLang="id-ID" sz="1200">
                <a:solidFill>
                  <a:srgbClr val="000000"/>
                </a:solidFill>
                <a:cs typeface="Arial" panose="020B0604020202020204" pitchFamily="34" charset="0"/>
              </a:rPr>
              <a:t>Energi Baru dan Terbarukan</a:t>
            </a:r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16396" name="TextBox 125">
            <a:extLst>
              <a:ext uri="{FF2B5EF4-FFF2-40B4-BE49-F238E27FC236}">
                <a16:creationId xmlns:a16="http://schemas.microsoft.com/office/drawing/2014/main" id="{D508C655-B59A-4370-A446-8D9396786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3938588"/>
            <a:ext cx="2786063" cy="460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id-ID" sz="1200">
                <a:solidFill>
                  <a:srgbClr val="000000"/>
                </a:solidFill>
                <a:cs typeface="Arial" panose="020B0604020202020204" pitchFamily="34" charset="0"/>
              </a:rPr>
              <a:t>Ketenaganukliran dan Pengawasannya</a:t>
            </a:r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16397" name="TextBox 126">
            <a:extLst>
              <a:ext uri="{FF2B5EF4-FFF2-40B4-BE49-F238E27FC236}">
                <a16:creationId xmlns:a16="http://schemas.microsoft.com/office/drawing/2014/main" id="{789653EC-AC32-46A1-816E-48E50422E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4367213"/>
            <a:ext cx="2786063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id-ID" sz="1200">
                <a:solidFill>
                  <a:srgbClr val="000000"/>
                </a:solidFill>
                <a:cs typeface="Arial" panose="020B0604020202020204" pitchFamily="34" charset="0"/>
              </a:rPr>
              <a:t>Penerbangan dan Antariksa</a:t>
            </a:r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16398" name="TextBox 127">
            <a:extLst>
              <a:ext uri="{FF2B5EF4-FFF2-40B4-BE49-F238E27FC236}">
                <a16:creationId xmlns:a16="http://schemas.microsoft.com/office/drawing/2014/main" id="{182C7F76-ACD1-4E87-BBD3-C3C51F1E2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4867275"/>
            <a:ext cx="2786063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id-ID" sz="1200">
                <a:solidFill>
                  <a:srgbClr val="000000"/>
                </a:solidFill>
                <a:cs typeface="Arial" panose="020B0604020202020204" pitchFamily="34" charset="0"/>
              </a:rPr>
              <a:t>Teknologi Maritim </a:t>
            </a:r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16399" name="TextBox 128">
            <a:extLst>
              <a:ext uri="{FF2B5EF4-FFF2-40B4-BE49-F238E27FC236}">
                <a16:creationId xmlns:a16="http://schemas.microsoft.com/office/drawing/2014/main" id="{D08BA20B-3AA0-4B81-9B5A-77672F2A2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5367338"/>
            <a:ext cx="2786063" cy="460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id-ID" sz="1200">
                <a:solidFill>
                  <a:srgbClr val="000000"/>
                </a:solidFill>
                <a:cs typeface="Arial" panose="020B0604020202020204" pitchFamily="34" charset="0"/>
              </a:rPr>
              <a:t>Industri Rancang Bangun dan Rekayasa</a:t>
            </a:r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16400" name="TextBox 129">
            <a:extLst>
              <a:ext uri="{FF2B5EF4-FFF2-40B4-BE49-F238E27FC236}">
                <a16:creationId xmlns:a16="http://schemas.microsoft.com/office/drawing/2014/main" id="{CA976AFA-6971-4C29-9117-1149957C6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5795963"/>
            <a:ext cx="2786063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fi-FI" altLang="id-ID" sz="1200">
                <a:solidFill>
                  <a:srgbClr val="000000"/>
                </a:solidFill>
                <a:cs typeface="Arial" panose="020B0604020202020204" pitchFamily="34" charset="0"/>
              </a:rPr>
              <a:t>Ilmu Kebumian dan Perubahan Iklim </a:t>
            </a:r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16401" name="TextBox 130">
            <a:extLst>
              <a:ext uri="{FF2B5EF4-FFF2-40B4-BE49-F238E27FC236}">
                <a16:creationId xmlns:a16="http://schemas.microsoft.com/office/drawing/2014/main" id="{24E76D28-B2AB-4342-8373-F568DFCA2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6224588"/>
            <a:ext cx="2786063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id-ID" sz="1200">
                <a:solidFill>
                  <a:srgbClr val="000000"/>
                </a:solidFill>
                <a:cs typeface="Arial" panose="020B0604020202020204" pitchFamily="34" charset="0"/>
              </a:rPr>
              <a:t>Teknologi Hijau (</a:t>
            </a:r>
            <a:r>
              <a:rPr lang="en-US" altLang="id-ID" sz="1200" i="1">
                <a:solidFill>
                  <a:srgbClr val="000000"/>
                </a:solidFill>
                <a:cs typeface="Arial" panose="020B0604020202020204" pitchFamily="34" charset="0"/>
              </a:rPr>
              <a:t>Green Technology)</a:t>
            </a:r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16402" name="TextBox 92">
            <a:extLst>
              <a:ext uri="{FF2B5EF4-FFF2-40B4-BE49-F238E27FC236}">
                <a16:creationId xmlns:a16="http://schemas.microsoft.com/office/drawing/2014/main" id="{B19C092F-31FD-4AA8-8F59-4CD25D9B3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6038850"/>
            <a:ext cx="3071812" cy="461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id-ID" sz="1200">
                <a:cs typeface="Arial" panose="020B0604020202020204" pitchFamily="34" charset="0"/>
              </a:rPr>
              <a:t>Penguatan Ilmu Dasar untuk mendorong penciptaan teknologi</a:t>
            </a:r>
          </a:p>
        </p:txBody>
      </p:sp>
      <p:sp>
        <p:nvSpPr>
          <p:cNvPr id="16403" name="TextBox 115">
            <a:extLst>
              <a:ext uri="{FF2B5EF4-FFF2-40B4-BE49-F238E27FC236}">
                <a16:creationId xmlns:a16="http://schemas.microsoft.com/office/drawing/2014/main" id="{62E18618-4E51-4BE7-BD31-49CE043383C0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255669" y="3398044"/>
            <a:ext cx="3071813" cy="276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id-ID" sz="1200">
                <a:cs typeface="Arial" panose="020B0604020202020204" pitchFamily="34" charset="0"/>
              </a:rPr>
              <a:t>Daya saing ekonomi</a:t>
            </a:r>
          </a:p>
        </p:txBody>
      </p:sp>
      <p:grpSp>
        <p:nvGrpSpPr>
          <p:cNvPr id="16404" name="Group 78">
            <a:extLst>
              <a:ext uri="{FF2B5EF4-FFF2-40B4-BE49-F238E27FC236}">
                <a16:creationId xmlns:a16="http://schemas.microsoft.com/office/drawing/2014/main" id="{4BCFD9A5-B371-4794-8134-D69F6D84C1C4}"/>
              </a:ext>
            </a:extLst>
          </p:cNvPr>
          <p:cNvGrpSpPr>
            <a:grpSpLocks/>
          </p:cNvGrpSpPr>
          <p:nvPr/>
        </p:nvGrpSpPr>
        <p:grpSpPr bwMode="auto">
          <a:xfrm>
            <a:off x="5457825" y="1357313"/>
            <a:ext cx="2570163" cy="4276725"/>
            <a:chOff x="6286511" y="1406336"/>
            <a:chExt cx="2570180" cy="4277526"/>
          </a:xfrm>
        </p:grpSpPr>
        <p:grpSp>
          <p:nvGrpSpPr>
            <p:cNvPr id="16452" name="Group 131">
              <a:extLst>
                <a:ext uri="{FF2B5EF4-FFF2-40B4-BE49-F238E27FC236}">
                  <a16:creationId xmlns:a16="http://schemas.microsoft.com/office/drawing/2014/main" id="{17F51749-1445-4BDF-AB9A-14F1770789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86511" y="1406336"/>
              <a:ext cx="1143009" cy="4277526"/>
              <a:chOff x="7393853" y="1334898"/>
              <a:chExt cx="1194056" cy="4277526"/>
            </a:xfrm>
          </p:grpSpPr>
          <p:sp>
            <p:nvSpPr>
              <p:cNvPr id="16454" name="TextBox 75">
                <a:extLst>
                  <a:ext uri="{FF2B5EF4-FFF2-40B4-BE49-F238E27FC236}">
                    <a16:creationId xmlns:a16="http://schemas.microsoft.com/office/drawing/2014/main" id="{C17D9097-5E09-43D7-A9B6-4EFCA0C058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93853" y="1334898"/>
                <a:ext cx="1163882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id-ID" sz="1200">
                    <a:cs typeface="Arial" panose="020B0604020202020204" pitchFamily="34" charset="0"/>
                  </a:rPr>
                  <a:t>Ketahanan Pangan</a:t>
                </a:r>
              </a:p>
            </p:txBody>
          </p:sp>
          <p:sp>
            <p:nvSpPr>
              <p:cNvPr id="16455" name="TextBox 82">
                <a:extLst>
                  <a:ext uri="{FF2B5EF4-FFF2-40B4-BE49-F238E27FC236}">
                    <a16:creationId xmlns:a16="http://schemas.microsoft.com/office/drawing/2014/main" id="{0B8F6D7C-22BD-4B64-B7C5-70C39BD8A1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93853" y="1906401"/>
                <a:ext cx="1163882" cy="28575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id-ID" sz="1200">
                    <a:cs typeface="Arial" panose="020B0604020202020204" pitchFamily="34" charset="0"/>
                  </a:rPr>
                  <a:t>Energi</a:t>
                </a:r>
              </a:p>
            </p:txBody>
          </p:sp>
          <p:sp>
            <p:nvSpPr>
              <p:cNvPr id="16456" name="TextBox 83">
                <a:extLst>
                  <a:ext uri="{FF2B5EF4-FFF2-40B4-BE49-F238E27FC236}">
                    <a16:creationId xmlns:a16="http://schemas.microsoft.com/office/drawing/2014/main" id="{D0627A4E-B77E-422C-AF31-8ACDA95A5E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93853" y="2302838"/>
                <a:ext cx="1149392" cy="27699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id-ID" sz="1200">
                    <a:cs typeface="Arial" panose="020B0604020202020204" pitchFamily="34" charset="0"/>
                  </a:rPr>
                  <a:t>TIK</a:t>
                </a:r>
              </a:p>
            </p:txBody>
          </p:sp>
          <p:sp>
            <p:nvSpPr>
              <p:cNvPr id="16457" name="TextBox 84">
                <a:extLst>
                  <a:ext uri="{FF2B5EF4-FFF2-40B4-BE49-F238E27FC236}">
                    <a16:creationId xmlns:a16="http://schemas.microsoft.com/office/drawing/2014/main" id="{BBDDBA51-612E-47E4-901E-8CCDB05928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04935" y="2692219"/>
                <a:ext cx="1162657" cy="83099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id-ID" sz="1200">
                    <a:cs typeface="Arial" panose="020B0604020202020204" pitchFamily="34" charset="0"/>
                  </a:rPr>
                  <a:t>Teknologi dan Manajemen Transportasi</a:t>
                </a:r>
              </a:p>
            </p:txBody>
          </p:sp>
          <p:sp>
            <p:nvSpPr>
              <p:cNvPr id="16458" name="TextBox 85">
                <a:extLst>
                  <a:ext uri="{FF2B5EF4-FFF2-40B4-BE49-F238E27FC236}">
                    <a16:creationId xmlns:a16="http://schemas.microsoft.com/office/drawing/2014/main" id="{148E2998-BAA3-48D0-BDA4-52AC2B938B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93854" y="3634561"/>
                <a:ext cx="1194055" cy="83099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id-ID" sz="1200">
                    <a:cs typeface="Arial" panose="020B0604020202020204" pitchFamily="34" charset="0"/>
                  </a:rPr>
                  <a:t>Teknologi Pertahanan dan Keamanan</a:t>
                </a:r>
              </a:p>
            </p:txBody>
          </p:sp>
          <p:sp>
            <p:nvSpPr>
              <p:cNvPr id="16459" name="TextBox 86">
                <a:extLst>
                  <a:ext uri="{FF2B5EF4-FFF2-40B4-BE49-F238E27FC236}">
                    <a16:creationId xmlns:a16="http://schemas.microsoft.com/office/drawing/2014/main" id="{2E12D548-3F2A-462B-BC20-1222634DC6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93854" y="4590360"/>
                <a:ext cx="1194055" cy="64633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id-ID" sz="1200">
                    <a:cs typeface="Arial" panose="020B0604020202020204" pitchFamily="34" charset="0"/>
                  </a:rPr>
                  <a:t>Teknologi Kesehatan dan obat</a:t>
                </a:r>
              </a:p>
            </p:txBody>
          </p:sp>
          <p:sp>
            <p:nvSpPr>
              <p:cNvPr id="16460" name="TextBox 87">
                <a:extLst>
                  <a:ext uri="{FF2B5EF4-FFF2-40B4-BE49-F238E27FC236}">
                    <a16:creationId xmlns:a16="http://schemas.microsoft.com/office/drawing/2014/main" id="{44B4FBC8-701B-4D1B-8A9F-853295F44A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93854" y="5335425"/>
                <a:ext cx="1194055" cy="27699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id-ID" sz="1200">
                    <a:cs typeface="Arial" panose="020B0604020202020204" pitchFamily="34" charset="0"/>
                  </a:rPr>
                  <a:t>Material Maju</a:t>
                </a:r>
              </a:p>
            </p:txBody>
          </p:sp>
        </p:grpSp>
        <p:sp>
          <p:nvSpPr>
            <p:cNvPr id="16453" name="TextBox 91">
              <a:extLst>
                <a:ext uri="{FF2B5EF4-FFF2-40B4-BE49-F238E27FC236}">
                  <a16:creationId xmlns:a16="http://schemas.microsoft.com/office/drawing/2014/main" id="{806620EF-E0CE-471E-81DF-506E7FEF98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6997609" y="3262029"/>
              <a:ext cx="3071834" cy="6463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id-ID" sz="1200">
                  <a:cs typeface="Arial" panose="020B0604020202020204" pitchFamily="34" charset="0"/>
                </a:rPr>
                <a:t>Penguatan Ilmu Pengetahuan Sosial dan kemasyarakatan untuk mendukung penerapan teknologi</a:t>
              </a:r>
            </a:p>
          </p:txBody>
        </p:sp>
      </p:grpSp>
      <p:sp>
        <p:nvSpPr>
          <p:cNvPr id="45" name="Right Arrow 44">
            <a:extLst>
              <a:ext uri="{FF2B5EF4-FFF2-40B4-BE49-F238E27FC236}">
                <a16:creationId xmlns:a16="http://schemas.microsoft.com/office/drawing/2014/main" id="{A0FF3B5D-38E2-4143-A2E5-35AAF35EBA23}"/>
              </a:ext>
            </a:extLst>
          </p:cNvPr>
          <p:cNvSpPr/>
          <p:nvPr/>
        </p:nvSpPr>
        <p:spPr bwMode="auto">
          <a:xfrm>
            <a:off x="6956425" y="3214688"/>
            <a:ext cx="357188" cy="571500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lnSpc>
                <a:spcPct val="58000"/>
              </a:lnSpc>
              <a:buClr>
                <a:srgbClr val="000000"/>
              </a:buClr>
              <a:buSzPct val="100000"/>
              <a:buFont typeface="Arial" pitchFamily="34" charset="0"/>
              <a:buNone/>
              <a:defRPr/>
            </a:pPr>
            <a:endParaRPr lang="en-US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6" name="Right Arrow 45">
            <a:extLst>
              <a:ext uri="{FF2B5EF4-FFF2-40B4-BE49-F238E27FC236}">
                <a16:creationId xmlns:a16="http://schemas.microsoft.com/office/drawing/2014/main" id="{F2F8E2FD-30E6-4AAD-A11F-FAB4B7231460}"/>
              </a:ext>
            </a:extLst>
          </p:cNvPr>
          <p:cNvSpPr/>
          <p:nvPr/>
        </p:nvSpPr>
        <p:spPr bwMode="auto">
          <a:xfrm>
            <a:off x="8215313" y="3214688"/>
            <a:ext cx="357187" cy="571500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lnSpc>
                <a:spcPct val="58000"/>
              </a:lnSpc>
              <a:buClr>
                <a:srgbClr val="000000"/>
              </a:buClr>
              <a:buSzPct val="100000"/>
              <a:buFont typeface="Arial" pitchFamily="34" charset="0"/>
              <a:buNone/>
              <a:defRPr/>
            </a:pPr>
            <a:endParaRPr lang="en-US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4" name="Up Arrow 173">
            <a:extLst>
              <a:ext uri="{FF2B5EF4-FFF2-40B4-BE49-F238E27FC236}">
                <a16:creationId xmlns:a16="http://schemas.microsoft.com/office/drawing/2014/main" id="{07E18C73-5682-4B4B-A676-73C90FD08735}"/>
              </a:ext>
            </a:extLst>
          </p:cNvPr>
          <p:cNvSpPr/>
          <p:nvPr/>
        </p:nvSpPr>
        <p:spPr bwMode="auto">
          <a:xfrm>
            <a:off x="5786438" y="5786438"/>
            <a:ext cx="500062" cy="214312"/>
          </a:xfrm>
          <a:prstGeom prst="up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lnSpc>
                <a:spcPct val="58000"/>
              </a:lnSpc>
              <a:buClr>
                <a:srgbClr val="000000"/>
              </a:buClr>
              <a:buSzPct val="100000"/>
              <a:buFont typeface="Arial" pitchFamily="34" charset="0"/>
              <a:buNone/>
              <a:defRPr/>
            </a:pPr>
            <a:endParaRPr lang="en-US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16408" name="Straight Connector 175">
            <a:extLst>
              <a:ext uri="{FF2B5EF4-FFF2-40B4-BE49-F238E27FC236}">
                <a16:creationId xmlns:a16="http://schemas.microsoft.com/office/drawing/2014/main" id="{08629ECF-436C-4E32-9B6E-1F6E341BD025}"/>
              </a:ext>
            </a:extLst>
          </p:cNvPr>
          <p:cNvCxnSpPr>
            <a:cxnSpLocks noChangeShapeType="1"/>
            <a:stCxn id="16391" idx="3"/>
            <a:endCxn id="16454" idx="1"/>
          </p:cNvCxnSpPr>
          <p:nvPr/>
        </p:nvCxnSpPr>
        <p:spPr bwMode="auto">
          <a:xfrm>
            <a:off x="3214688" y="1385888"/>
            <a:ext cx="2243137" cy="201612"/>
          </a:xfrm>
          <a:prstGeom prst="line">
            <a:avLst/>
          </a:prstGeom>
          <a:noFill/>
          <a:ln w="9525" algn="ctr">
            <a:solidFill>
              <a:srgbClr val="00CC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9" name="Straight Connector 177">
            <a:extLst>
              <a:ext uri="{FF2B5EF4-FFF2-40B4-BE49-F238E27FC236}">
                <a16:creationId xmlns:a16="http://schemas.microsoft.com/office/drawing/2014/main" id="{783B2E3E-C5C8-4CD3-A520-581CF4707671}"/>
              </a:ext>
            </a:extLst>
          </p:cNvPr>
          <p:cNvCxnSpPr>
            <a:cxnSpLocks noChangeShapeType="1"/>
            <a:stCxn id="16391" idx="3"/>
            <a:endCxn id="16459" idx="1"/>
          </p:cNvCxnSpPr>
          <p:nvPr/>
        </p:nvCxnSpPr>
        <p:spPr bwMode="auto">
          <a:xfrm>
            <a:off x="3214688" y="1385888"/>
            <a:ext cx="2243137" cy="3549650"/>
          </a:xfrm>
          <a:prstGeom prst="line">
            <a:avLst/>
          </a:prstGeom>
          <a:noFill/>
          <a:ln w="9525" algn="ctr">
            <a:solidFill>
              <a:srgbClr val="00CC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0" name="Straight Connector 180">
            <a:extLst>
              <a:ext uri="{FF2B5EF4-FFF2-40B4-BE49-F238E27FC236}">
                <a16:creationId xmlns:a16="http://schemas.microsoft.com/office/drawing/2014/main" id="{AF6B7A94-A80F-49ED-BD3E-7DA3D6921573}"/>
              </a:ext>
            </a:extLst>
          </p:cNvPr>
          <p:cNvCxnSpPr>
            <a:cxnSpLocks noChangeShapeType="1"/>
            <a:stCxn id="16392" idx="3"/>
            <a:endCxn id="16454" idx="1"/>
          </p:cNvCxnSpPr>
          <p:nvPr/>
        </p:nvCxnSpPr>
        <p:spPr bwMode="auto">
          <a:xfrm flipV="1">
            <a:off x="3214688" y="1587500"/>
            <a:ext cx="2243137" cy="325438"/>
          </a:xfrm>
          <a:prstGeom prst="line">
            <a:avLst/>
          </a:prstGeom>
          <a:noFill/>
          <a:ln w="9525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1" name="Straight Connector 182">
            <a:extLst>
              <a:ext uri="{FF2B5EF4-FFF2-40B4-BE49-F238E27FC236}">
                <a16:creationId xmlns:a16="http://schemas.microsoft.com/office/drawing/2014/main" id="{12804784-E5EE-4ABC-8C0F-75C747DFE9A7}"/>
              </a:ext>
            </a:extLst>
          </p:cNvPr>
          <p:cNvCxnSpPr>
            <a:cxnSpLocks noChangeShapeType="1"/>
            <a:stCxn id="16392" idx="3"/>
            <a:endCxn id="16455" idx="1"/>
          </p:cNvCxnSpPr>
          <p:nvPr/>
        </p:nvCxnSpPr>
        <p:spPr bwMode="auto">
          <a:xfrm>
            <a:off x="3214688" y="1912938"/>
            <a:ext cx="2243137" cy="158750"/>
          </a:xfrm>
          <a:prstGeom prst="line">
            <a:avLst/>
          </a:prstGeom>
          <a:noFill/>
          <a:ln w="9525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2" name="Straight Connector 184">
            <a:extLst>
              <a:ext uri="{FF2B5EF4-FFF2-40B4-BE49-F238E27FC236}">
                <a16:creationId xmlns:a16="http://schemas.microsoft.com/office/drawing/2014/main" id="{2831BE9A-D8AE-4498-AD92-D4F432F0D987}"/>
              </a:ext>
            </a:extLst>
          </p:cNvPr>
          <p:cNvCxnSpPr>
            <a:cxnSpLocks noChangeShapeType="1"/>
            <a:stCxn id="16392" idx="3"/>
            <a:endCxn id="16456" idx="1"/>
          </p:cNvCxnSpPr>
          <p:nvPr/>
        </p:nvCxnSpPr>
        <p:spPr bwMode="auto">
          <a:xfrm>
            <a:off x="3214688" y="1912938"/>
            <a:ext cx="2243137" cy="550862"/>
          </a:xfrm>
          <a:prstGeom prst="line">
            <a:avLst/>
          </a:prstGeom>
          <a:noFill/>
          <a:ln w="9525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3" name="Straight Connector 186">
            <a:extLst>
              <a:ext uri="{FF2B5EF4-FFF2-40B4-BE49-F238E27FC236}">
                <a16:creationId xmlns:a16="http://schemas.microsoft.com/office/drawing/2014/main" id="{DDDDD461-803B-4F67-9ABD-6745D07FA56A}"/>
              </a:ext>
            </a:extLst>
          </p:cNvPr>
          <p:cNvCxnSpPr>
            <a:cxnSpLocks noChangeShapeType="1"/>
            <a:stCxn id="16392" idx="3"/>
            <a:endCxn id="16457" idx="1"/>
          </p:cNvCxnSpPr>
          <p:nvPr/>
        </p:nvCxnSpPr>
        <p:spPr bwMode="auto">
          <a:xfrm>
            <a:off x="3214688" y="1912938"/>
            <a:ext cx="2254250" cy="1217612"/>
          </a:xfrm>
          <a:prstGeom prst="line">
            <a:avLst/>
          </a:prstGeom>
          <a:noFill/>
          <a:ln w="9525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4" name="Straight Connector 189">
            <a:extLst>
              <a:ext uri="{FF2B5EF4-FFF2-40B4-BE49-F238E27FC236}">
                <a16:creationId xmlns:a16="http://schemas.microsoft.com/office/drawing/2014/main" id="{4DFBF989-CBF2-4EAE-BE50-6D7765499C3D}"/>
              </a:ext>
            </a:extLst>
          </p:cNvPr>
          <p:cNvCxnSpPr>
            <a:cxnSpLocks noChangeShapeType="1"/>
            <a:stCxn id="16392" idx="3"/>
            <a:endCxn id="16459" idx="1"/>
          </p:cNvCxnSpPr>
          <p:nvPr/>
        </p:nvCxnSpPr>
        <p:spPr bwMode="auto">
          <a:xfrm>
            <a:off x="3214688" y="1912938"/>
            <a:ext cx="2243137" cy="3022600"/>
          </a:xfrm>
          <a:prstGeom prst="line">
            <a:avLst/>
          </a:prstGeom>
          <a:noFill/>
          <a:ln w="9525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5" name="Straight Connector 191">
            <a:extLst>
              <a:ext uri="{FF2B5EF4-FFF2-40B4-BE49-F238E27FC236}">
                <a16:creationId xmlns:a16="http://schemas.microsoft.com/office/drawing/2014/main" id="{495D60C0-897B-4C80-9C36-FBB06D14C4DA}"/>
              </a:ext>
            </a:extLst>
          </p:cNvPr>
          <p:cNvCxnSpPr>
            <a:cxnSpLocks noChangeShapeType="1"/>
            <a:stCxn id="16393" idx="3"/>
            <a:endCxn id="16459" idx="1"/>
          </p:cNvCxnSpPr>
          <p:nvPr/>
        </p:nvCxnSpPr>
        <p:spPr bwMode="auto">
          <a:xfrm>
            <a:off x="3214688" y="2555875"/>
            <a:ext cx="2243137" cy="2379663"/>
          </a:xfrm>
          <a:prstGeom prst="line">
            <a:avLst/>
          </a:prstGeom>
          <a:noFill/>
          <a:ln w="9525" algn="ctr">
            <a:solidFill>
              <a:srgbClr val="66006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6" name="Straight Connector 197">
            <a:extLst>
              <a:ext uri="{FF2B5EF4-FFF2-40B4-BE49-F238E27FC236}">
                <a16:creationId xmlns:a16="http://schemas.microsoft.com/office/drawing/2014/main" id="{71632FA3-A90E-4CB9-AD39-E5A39F41C559}"/>
              </a:ext>
            </a:extLst>
          </p:cNvPr>
          <p:cNvCxnSpPr>
            <a:cxnSpLocks noChangeShapeType="1"/>
            <a:stCxn id="16394" idx="3"/>
            <a:endCxn id="16455" idx="1"/>
          </p:cNvCxnSpPr>
          <p:nvPr/>
        </p:nvCxnSpPr>
        <p:spPr bwMode="auto">
          <a:xfrm flipV="1">
            <a:off x="3214688" y="2071688"/>
            <a:ext cx="2243137" cy="1049337"/>
          </a:xfrm>
          <a:prstGeom prst="line">
            <a:avLst/>
          </a:prstGeom>
          <a:noFill/>
          <a:ln w="9525" algn="ctr">
            <a:solidFill>
              <a:srgbClr val="0000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7" name="Straight Connector 199">
            <a:extLst>
              <a:ext uri="{FF2B5EF4-FFF2-40B4-BE49-F238E27FC236}">
                <a16:creationId xmlns:a16="http://schemas.microsoft.com/office/drawing/2014/main" id="{4F47556C-8162-4C7A-AABF-35B58E8AF97E}"/>
              </a:ext>
            </a:extLst>
          </p:cNvPr>
          <p:cNvCxnSpPr>
            <a:cxnSpLocks noChangeShapeType="1"/>
            <a:endCxn id="16456" idx="1"/>
          </p:cNvCxnSpPr>
          <p:nvPr/>
        </p:nvCxnSpPr>
        <p:spPr bwMode="auto">
          <a:xfrm flipV="1">
            <a:off x="3214688" y="2463800"/>
            <a:ext cx="2243137" cy="679450"/>
          </a:xfrm>
          <a:prstGeom prst="line">
            <a:avLst/>
          </a:prstGeom>
          <a:noFill/>
          <a:ln w="9525" algn="ctr">
            <a:solidFill>
              <a:srgbClr val="0000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8" name="Straight Connector 201">
            <a:extLst>
              <a:ext uri="{FF2B5EF4-FFF2-40B4-BE49-F238E27FC236}">
                <a16:creationId xmlns:a16="http://schemas.microsoft.com/office/drawing/2014/main" id="{94CE9077-5C35-40EA-A7E4-3ED237A57DC1}"/>
              </a:ext>
            </a:extLst>
          </p:cNvPr>
          <p:cNvCxnSpPr>
            <a:cxnSpLocks noChangeShapeType="1"/>
            <a:stCxn id="16394" idx="3"/>
            <a:endCxn id="16457" idx="1"/>
          </p:cNvCxnSpPr>
          <p:nvPr/>
        </p:nvCxnSpPr>
        <p:spPr bwMode="auto">
          <a:xfrm>
            <a:off x="3214688" y="3121025"/>
            <a:ext cx="2254250" cy="9525"/>
          </a:xfrm>
          <a:prstGeom prst="line">
            <a:avLst/>
          </a:prstGeom>
          <a:noFill/>
          <a:ln w="9525" algn="ctr">
            <a:solidFill>
              <a:srgbClr val="0000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9" name="Straight Connector 203">
            <a:extLst>
              <a:ext uri="{FF2B5EF4-FFF2-40B4-BE49-F238E27FC236}">
                <a16:creationId xmlns:a16="http://schemas.microsoft.com/office/drawing/2014/main" id="{9FAACF58-3CDC-470E-A402-960E7E8AB7D5}"/>
              </a:ext>
            </a:extLst>
          </p:cNvPr>
          <p:cNvCxnSpPr>
            <a:cxnSpLocks noChangeShapeType="1"/>
            <a:endCxn id="16458" idx="1"/>
          </p:cNvCxnSpPr>
          <p:nvPr/>
        </p:nvCxnSpPr>
        <p:spPr bwMode="auto">
          <a:xfrm>
            <a:off x="3214688" y="3143250"/>
            <a:ext cx="2243137" cy="928688"/>
          </a:xfrm>
          <a:prstGeom prst="line">
            <a:avLst/>
          </a:prstGeom>
          <a:noFill/>
          <a:ln w="9525" algn="ctr">
            <a:solidFill>
              <a:srgbClr val="0000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0" name="Straight Connector 205">
            <a:extLst>
              <a:ext uri="{FF2B5EF4-FFF2-40B4-BE49-F238E27FC236}">
                <a16:creationId xmlns:a16="http://schemas.microsoft.com/office/drawing/2014/main" id="{B44FDF06-A9E4-4154-A93F-458F71551FAF}"/>
              </a:ext>
            </a:extLst>
          </p:cNvPr>
          <p:cNvCxnSpPr>
            <a:cxnSpLocks noChangeShapeType="1"/>
            <a:stCxn id="16394" idx="3"/>
            <a:endCxn id="16460" idx="1"/>
          </p:cNvCxnSpPr>
          <p:nvPr/>
        </p:nvCxnSpPr>
        <p:spPr bwMode="auto">
          <a:xfrm>
            <a:off x="3214688" y="3121025"/>
            <a:ext cx="2243137" cy="2374900"/>
          </a:xfrm>
          <a:prstGeom prst="line">
            <a:avLst/>
          </a:prstGeom>
          <a:noFill/>
          <a:ln w="9525" algn="ctr">
            <a:solidFill>
              <a:srgbClr val="0000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1" name="Straight Connector 207">
            <a:extLst>
              <a:ext uri="{FF2B5EF4-FFF2-40B4-BE49-F238E27FC236}">
                <a16:creationId xmlns:a16="http://schemas.microsoft.com/office/drawing/2014/main" id="{3906140A-5B8E-4C4B-A42B-BBCAD4BB8A7A}"/>
              </a:ext>
            </a:extLst>
          </p:cNvPr>
          <p:cNvCxnSpPr>
            <a:cxnSpLocks noChangeShapeType="1"/>
            <a:stCxn id="16395" idx="3"/>
            <a:endCxn id="16455" idx="1"/>
          </p:cNvCxnSpPr>
          <p:nvPr/>
        </p:nvCxnSpPr>
        <p:spPr bwMode="auto">
          <a:xfrm flipV="1">
            <a:off x="3214688" y="2071688"/>
            <a:ext cx="2243137" cy="1522412"/>
          </a:xfrm>
          <a:prstGeom prst="line">
            <a:avLst/>
          </a:prstGeom>
          <a:noFill/>
          <a:ln w="9525" algn="ctr">
            <a:solidFill>
              <a:srgbClr val="CC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2" name="Straight Connector 209">
            <a:extLst>
              <a:ext uri="{FF2B5EF4-FFF2-40B4-BE49-F238E27FC236}">
                <a16:creationId xmlns:a16="http://schemas.microsoft.com/office/drawing/2014/main" id="{041A9737-326E-4303-91D2-724CC00DEAF4}"/>
              </a:ext>
            </a:extLst>
          </p:cNvPr>
          <p:cNvCxnSpPr>
            <a:cxnSpLocks noChangeShapeType="1"/>
            <a:stCxn id="16396" idx="3"/>
            <a:endCxn id="16454" idx="1"/>
          </p:cNvCxnSpPr>
          <p:nvPr/>
        </p:nvCxnSpPr>
        <p:spPr bwMode="auto">
          <a:xfrm flipV="1">
            <a:off x="3214688" y="1587500"/>
            <a:ext cx="2243137" cy="2581275"/>
          </a:xfrm>
          <a:prstGeom prst="line">
            <a:avLst/>
          </a:prstGeom>
          <a:noFill/>
          <a:ln w="25400" algn="ctr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3" name="Straight Connector 211">
            <a:extLst>
              <a:ext uri="{FF2B5EF4-FFF2-40B4-BE49-F238E27FC236}">
                <a16:creationId xmlns:a16="http://schemas.microsoft.com/office/drawing/2014/main" id="{CAE8776C-9B37-4659-A462-88A80728B386}"/>
              </a:ext>
            </a:extLst>
          </p:cNvPr>
          <p:cNvCxnSpPr>
            <a:cxnSpLocks noChangeShapeType="1"/>
            <a:stCxn id="16396" idx="3"/>
            <a:endCxn id="16455" idx="1"/>
          </p:cNvCxnSpPr>
          <p:nvPr/>
        </p:nvCxnSpPr>
        <p:spPr bwMode="auto">
          <a:xfrm flipV="1">
            <a:off x="3214688" y="2071688"/>
            <a:ext cx="2243137" cy="2097087"/>
          </a:xfrm>
          <a:prstGeom prst="line">
            <a:avLst/>
          </a:prstGeom>
          <a:noFill/>
          <a:ln w="25400" algn="ctr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4" name="Straight Connector 213">
            <a:extLst>
              <a:ext uri="{FF2B5EF4-FFF2-40B4-BE49-F238E27FC236}">
                <a16:creationId xmlns:a16="http://schemas.microsoft.com/office/drawing/2014/main" id="{1CA6B8BC-9A4C-4318-AF45-E6E0B75D4156}"/>
              </a:ext>
            </a:extLst>
          </p:cNvPr>
          <p:cNvCxnSpPr>
            <a:cxnSpLocks noChangeShapeType="1"/>
            <a:stCxn id="16396" idx="3"/>
            <a:endCxn id="16459" idx="1"/>
          </p:cNvCxnSpPr>
          <p:nvPr/>
        </p:nvCxnSpPr>
        <p:spPr bwMode="auto">
          <a:xfrm>
            <a:off x="3214688" y="4168775"/>
            <a:ext cx="2243137" cy="766763"/>
          </a:xfrm>
          <a:prstGeom prst="line">
            <a:avLst/>
          </a:prstGeom>
          <a:noFill/>
          <a:ln w="25400" algn="ctr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5" name="Straight Connector 215">
            <a:extLst>
              <a:ext uri="{FF2B5EF4-FFF2-40B4-BE49-F238E27FC236}">
                <a16:creationId xmlns:a16="http://schemas.microsoft.com/office/drawing/2014/main" id="{7CC9ADC7-3765-498B-97DB-342FC4482781}"/>
              </a:ext>
            </a:extLst>
          </p:cNvPr>
          <p:cNvCxnSpPr>
            <a:cxnSpLocks noChangeShapeType="1"/>
            <a:stCxn id="16397" idx="3"/>
            <a:endCxn id="16456" idx="1"/>
          </p:cNvCxnSpPr>
          <p:nvPr/>
        </p:nvCxnSpPr>
        <p:spPr bwMode="auto">
          <a:xfrm flipV="1">
            <a:off x="3214688" y="2463800"/>
            <a:ext cx="2243137" cy="2041525"/>
          </a:xfrm>
          <a:prstGeom prst="line">
            <a:avLst/>
          </a:prstGeom>
          <a:noFill/>
          <a:ln w="9525" algn="ctr">
            <a:solidFill>
              <a:srgbClr val="66006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6" name="Straight Connector 217">
            <a:extLst>
              <a:ext uri="{FF2B5EF4-FFF2-40B4-BE49-F238E27FC236}">
                <a16:creationId xmlns:a16="http://schemas.microsoft.com/office/drawing/2014/main" id="{285F4EB8-AB56-4081-BD63-62F44AD86658}"/>
              </a:ext>
            </a:extLst>
          </p:cNvPr>
          <p:cNvCxnSpPr>
            <a:cxnSpLocks noChangeShapeType="1"/>
            <a:stCxn id="16397" idx="3"/>
          </p:cNvCxnSpPr>
          <p:nvPr/>
        </p:nvCxnSpPr>
        <p:spPr bwMode="auto">
          <a:xfrm flipV="1">
            <a:off x="3214688" y="3143250"/>
            <a:ext cx="2214562" cy="1362075"/>
          </a:xfrm>
          <a:prstGeom prst="line">
            <a:avLst/>
          </a:prstGeom>
          <a:noFill/>
          <a:ln w="9525" algn="ctr">
            <a:solidFill>
              <a:srgbClr val="66006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7" name="Straight Connector 219">
            <a:extLst>
              <a:ext uri="{FF2B5EF4-FFF2-40B4-BE49-F238E27FC236}">
                <a16:creationId xmlns:a16="http://schemas.microsoft.com/office/drawing/2014/main" id="{B2F05EBB-82ED-4762-9940-E20E28B757F5}"/>
              </a:ext>
            </a:extLst>
          </p:cNvPr>
          <p:cNvCxnSpPr>
            <a:cxnSpLocks noChangeShapeType="1"/>
            <a:stCxn id="16397" idx="3"/>
            <a:endCxn id="16458" idx="1"/>
          </p:cNvCxnSpPr>
          <p:nvPr/>
        </p:nvCxnSpPr>
        <p:spPr bwMode="auto">
          <a:xfrm flipV="1">
            <a:off x="3214688" y="4071938"/>
            <a:ext cx="2243137" cy="433387"/>
          </a:xfrm>
          <a:prstGeom prst="line">
            <a:avLst/>
          </a:prstGeom>
          <a:noFill/>
          <a:ln w="9525" algn="ctr">
            <a:solidFill>
              <a:srgbClr val="66006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8" name="Straight Connector 221">
            <a:extLst>
              <a:ext uri="{FF2B5EF4-FFF2-40B4-BE49-F238E27FC236}">
                <a16:creationId xmlns:a16="http://schemas.microsoft.com/office/drawing/2014/main" id="{EB51AB08-FC93-4937-91E2-380E226B5563}"/>
              </a:ext>
            </a:extLst>
          </p:cNvPr>
          <p:cNvCxnSpPr>
            <a:cxnSpLocks noChangeShapeType="1"/>
            <a:stCxn id="16397" idx="3"/>
            <a:endCxn id="16460" idx="1"/>
          </p:cNvCxnSpPr>
          <p:nvPr/>
        </p:nvCxnSpPr>
        <p:spPr bwMode="auto">
          <a:xfrm>
            <a:off x="3214688" y="4505325"/>
            <a:ext cx="2243137" cy="990600"/>
          </a:xfrm>
          <a:prstGeom prst="line">
            <a:avLst/>
          </a:prstGeom>
          <a:noFill/>
          <a:ln w="9525" algn="ctr">
            <a:solidFill>
              <a:srgbClr val="66006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9" name="Straight Connector 223">
            <a:extLst>
              <a:ext uri="{FF2B5EF4-FFF2-40B4-BE49-F238E27FC236}">
                <a16:creationId xmlns:a16="http://schemas.microsoft.com/office/drawing/2014/main" id="{9154243C-1752-4278-A187-DB961A6E5662}"/>
              </a:ext>
            </a:extLst>
          </p:cNvPr>
          <p:cNvCxnSpPr>
            <a:cxnSpLocks noChangeShapeType="1"/>
            <a:stCxn id="16398" idx="3"/>
            <a:endCxn id="16455" idx="1"/>
          </p:cNvCxnSpPr>
          <p:nvPr/>
        </p:nvCxnSpPr>
        <p:spPr bwMode="auto">
          <a:xfrm flipV="1">
            <a:off x="3214688" y="2071688"/>
            <a:ext cx="2243137" cy="2933700"/>
          </a:xfrm>
          <a:prstGeom prst="line">
            <a:avLst/>
          </a:prstGeom>
          <a:noFill/>
          <a:ln w="9525" algn="ctr">
            <a:solidFill>
              <a:srgbClr val="0033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0" name="Straight Connector 225">
            <a:extLst>
              <a:ext uri="{FF2B5EF4-FFF2-40B4-BE49-F238E27FC236}">
                <a16:creationId xmlns:a16="http://schemas.microsoft.com/office/drawing/2014/main" id="{04C92C29-BC91-428F-B9F3-FEB929675D47}"/>
              </a:ext>
            </a:extLst>
          </p:cNvPr>
          <p:cNvCxnSpPr>
            <a:cxnSpLocks noChangeShapeType="1"/>
            <a:stCxn id="16398" idx="3"/>
            <a:endCxn id="16456" idx="1"/>
          </p:cNvCxnSpPr>
          <p:nvPr/>
        </p:nvCxnSpPr>
        <p:spPr bwMode="auto">
          <a:xfrm flipV="1">
            <a:off x="3214688" y="2463800"/>
            <a:ext cx="2243137" cy="2541588"/>
          </a:xfrm>
          <a:prstGeom prst="line">
            <a:avLst/>
          </a:prstGeom>
          <a:noFill/>
          <a:ln w="9525" algn="ctr">
            <a:solidFill>
              <a:srgbClr val="0033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1" name="Straight Connector 227">
            <a:extLst>
              <a:ext uri="{FF2B5EF4-FFF2-40B4-BE49-F238E27FC236}">
                <a16:creationId xmlns:a16="http://schemas.microsoft.com/office/drawing/2014/main" id="{D0CA2F2D-3F9A-4D89-A8B2-084A5444F0E4}"/>
              </a:ext>
            </a:extLst>
          </p:cNvPr>
          <p:cNvCxnSpPr>
            <a:cxnSpLocks noChangeShapeType="1"/>
            <a:endCxn id="16457" idx="1"/>
          </p:cNvCxnSpPr>
          <p:nvPr/>
        </p:nvCxnSpPr>
        <p:spPr bwMode="auto">
          <a:xfrm flipV="1">
            <a:off x="3214688" y="3130550"/>
            <a:ext cx="2254250" cy="1870075"/>
          </a:xfrm>
          <a:prstGeom prst="line">
            <a:avLst/>
          </a:prstGeom>
          <a:noFill/>
          <a:ln w="9525" algn="ctr">
            <a:solidFill>
              <a:srgbClr val="0033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2" name="Straight Connector 229">
            <a:extLst>
              <a:ext uri="{FF2B5EF4-FFF2-40B4-BE49-F238E27FC236}">
                <a16:creationId xmlns:a16="http://schemas.microsoft.com/office/drawing/2014/main" id="{98B4E307-B0BF-4B1D-94F8-79AD33E4EB97}"/>
              </a:ext>
            </a:extLst>
          </p:cNvPr>
          <p:cNvCxnSpPr>
            <a:cxnSpLocks noChangeShapeType="1"/>
            <a:stCxn id="16398" idx="3"/>
            <a:endCxn id="16458" idx="1"/>
          </p:cNvCxnSpPr>
          <p:nvPr/>
        </p:nvCxnSpPr>
        <p:spPr bwMode="auto">
          <a:xfrm flipV="1">
            <a:off x="3214688" y="4071938"/>
            <a:ext cx="2243137" cy="933450"/>
          </a:xfrm>
          <a:prstGeom prst="line">
            <a:avLst/>
          </a:prstGeom>
          <a:noFill/>
          <a:ln w="9525" algn="ctr">
            <a:solidFill>
              <a:srgbClr val="0033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3" name="Straight Connector 232">
            <a:extLst>
              <a:ext uri="{FF2B5EF4-FFF2-40B4-BE49-F238E27FC236}">
                <a16:creationId xmlns:a16="http://schemas.microsoft.com/office/drawing/2014/main" id="{A4F57111-2773-4009-A561-44D2B9465E23}"/>
              </a:ext>
            </a:extLst>
          </p:cNvPr>
          <p:cNvCxnSpPr>
            <a:cxnSpLocks noChangeShapeType="1"/>
            <a:stCxn id="16399" idx="3"/>
            <a:endCxn id="16455" idx="1"/>
          </p:cNvCxnSpPr>
          <p:nvPr/>
        </p:nvCxnSpPr>
        <p:spPr bwMode="auto">
          <a:xfrm flipV="1">
            <a:off x="3214688" y="2071688"/>
            <a:ext cx="2243137" cy="3525837"/>
          </a:xfrm>
          <a:prstGeom prst="line">
            <a:avLst/>
          </a:prstGeom>
          <a:noFill/>
          <a:ln w="9525" algn="ctr">
            <a:solidFill>
              <a:srgbClr val="CC00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4" name="Straight Connector 234">
            <a:extLst>
              <a:ext uri="{FF2B5EF4-FFF2-40B4-BE49-F238E27FC236}">
                <a16:creationId xmlns:a16="http://schemas.microsoft.com/office/drawing/2014/main" id="{E3A45DF2-0791-4C37-AC15-A1E0F6C1BDF6}"/>
              </a:ext>
            </a:extLst>
          </p:cNvPr>
          <p:cNvCxnSpPr>
            <a:cxnSpLocks noChangeShapeType="1"/>
            <a:stCxn id="16399" idx="3"/>
            <a:endCxn id="16457" idx="1"/>
          </p:cNvCxnSpPr>
          <p:nvPr/>
        </p:nvCxnSpPr>
        <p:spPr bwMode="auto">
          <a:xfrm flipV="1">
            <a:off x="3214688" y="3130550"/>
            <a:ext cx="2254250" cy="2466975"/>
          </a:xfrm>
          <a:prstGeom prst="line">
            <a:avLst/>
          </a:prstGeom>
          <a:noFill/>
          <a:ln w="9525" algn="ctr">
            <a:solidFill>
              <a:srgbClr val="CC00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5" name="Straight Connector 236">
            <a:extLst>
              <a:ext uri="{FF2B5EF4-FFF2-40B4-BE49-F238E27FC236}">
                <a16:creationId xmlns:a16="http://schemas.microsoft.com/office/drawing/2014/main" id="{FBFBF93C-5E78-43AE-A38C-4FB30F55044E}"/>
              </a:ext>
            </a:extLst>
          </p:cNvPr>
          <p:cNvCxnSpPr>
            <a:cxnSpLocks noChangeShapeType="1"/>
            <a:stCxn id="16399" idx="3"/>
            <a:endCxn id="16458" idx="1"/>
          </p:cNvCxnSpPr>
          <p:nvPr/>
        </p:nvCxnSpPr>
        <p:spPr bwMode="auto">
          <a:xfrm flipV="1">
            <a:off x="3214688" y="4071938"/>
            <a:ext cx="2243137" cy="1525587"/>
          </a:xfrm>
          <a:prstGeom prst="line">
            <a:avLst/>
          </a:prstGeom>
          <a:noFill/>
          <a:ln w="9525" algn="ctr">
            <a:solidFill>
              <a:srgbClr val="CC00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6" name="Straight Connector 238">
            <a:extLst>
              <a:ext uri="{FF2B5EF4-FFF2-40B4-BE49-F238E27FC236}">
                <a16:creationId xmlns:a16="http://schemas.microsoft.com/office/drawing/2014/main" id="{07DACA15-410D-4446-B66E-0499ABA06B52}"/>
              </a:ext>
            </a:extLst>
          </p:cNvPr>
          <p:cNvCxnSpPr>
            <a:cxnSpLocks noChangeShapeType="1"/>
            <a:stCxn id="16399" idx="3"/>
            <a:endCxn id="16459" idx="1"/>
          </p:cNvCxnSpPr>
          <p:nvPr/>
        </p:nvCxnSpPr>
        <p:spPr bwMode="auto">
          <a:xfrm flipV="1">
            <a:off x="3214688" y="4935538"/>
            <a:ext cx="2243137" cy="661987"/>
          </a:xfrm>
          <a:prstGeom prst="line">
            <a:avLst/>
          </a:prstGeom>
          <a:noFill/>
          <a:ln w="9525" algn="ctr">
            <a:solidFill>
              <a:srgbClr val="CC00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7" name="Straight Connector 240">
            <a:extLst>
              <a:ext uri="{FF2B5EF4-FFF2-40B4-BE49-F238E27FC236}">
                <a16:creationId xmlns:a16="http://schemas.microsoft.com/office/drawing/2014/main" id="{0D767BE6-912B-4062-9AB3-13C8FD8F425B}"/>
              </a:ext>
            </a:extLst>
          </p:cNvPr>
          <p:cNvCxnSpPr>
            <a:cxnSpLocks noChangeShapeType="1"/>
            <a:stCxn id="16400" idx="3"/>
            <a:endCxn id="16454" idx="1"/>
          </p:cNvCxnSpPr>
          <p:nvPr/>
        </p:nvCxnSpPr>
        <p:spPr bwMode="auto">
          <a:xfrm flipV="1">
            <a:off x="3214688" y="1587500"/>
            <a:ext cx="2243137" cy="434657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8" name="Straight Connector 242">
            <a:extLst>
              <a:ext uri="{FF2B5EF4-FFF2-40B4-BE49-F238E27FC236}">
                <a16:creationId xmlns:a16="http://schemas.microsoft.com/office/drawing/2014/main" id="{C22A57C3-8FC5-4180-8E3E-4E7CA6D84556}"/>
              </a:ext>
            </a:extLst>
          </p:cNvPr>
          <p:cNvCxnSpPr>
            <a:cxnSpLocks noChangeShapeType="1"/>
            <a:stCxn id="16400" idx="3"/>
            <a:endCxn id="16458" idx="1"/>
          </p:cNvCxnSpPr>
          <p:nvPr/>
        </p:nvCxnSpPr>
        <p:spPr bwMode="auto">
          <a:xfrm flipV="1">
            <a:off x="3214688" y="4071938"/>
            <a:ext cx="2243137" cy="186213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9" name="Straight Connector 244">
            <a:extLst>
              <a:ext uri="{FF2B5EF4-FFF2-40B4-BE49-F238E27FC236}">
                <a16:creationId xmlns:a16="http://schemas.microsoft.com/office/drawing/2014/main" id="{2A53602D-F5B5-4BAF-9A0F-17DCA97B317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214688" y="1571625"/>
            <a:ext cx="2243137" cy="4773613"/>
          </a:xfrm>
          <a:prstGeom prst="line">
            <a:avLst/>
          </a:prstGeom>
          <a:noFill/>
          <a:ln w="9525" algn="ctr">
            <a:solidFill>
              <a:srgbClr val="008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40" name="Straight Connector 246">
            <a:extLst>
              <a:ext uri="{FF2B5EF4-FFF2-40B4-BE49-F238E27FC236}">
                <a16:creationId xmlns:a16="http://schemas.microsoft.com/office/drawing/2014/main" id="{56D08996-87A7-4FE6-920D-FF902DB48452}"/>
              </a:ext>
            </a:extLst>
          </p:cNvPr>
          <p:cNvCxnSpPr>
            <a:cxnSpLocks noChangeShapeType="1"/>
            <a:stCxn id="16401" idx="3"/>
            <a:endCxn id="16455" idx="1"/>
          </p:cNvCxnSpPr>
          <p:nvPr/>
        </p:nvCxnSpPr>
        <p:spPr bwMode="auto">
          <a:xfrm flipV="1">
            <a:off x="3214688" y="2071688"/>
            <a:ext cx="2243137" cy="4291012"/>
          </a:xfrm>
          <a:prstGeom prst="line">
            <a:avLst/>
          </a:prstGeom>
          <a:noFill/>
          <a:ln w="9525" algn="ctr">
            <a:solidFill>
              <a:srgbClr val="008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41" name="Straight Connector 248">
            <a:extLst>
              <a:ext uri="{FF2B5EF4-FFF2-40B4-BE49-F238E27FC236}">
                <a16:creationId xmlns:a16="http://schemas.microsoft.com/office/drawing/2014/main" id="{02F99335-0675-489A-BC32-044418217B3C}"/>
              </a:ext>
            </a:extLst>
          </p:cNvPr>
          <p:cNvCxnSpPr>
            <a:cxnSpLocks noChangeShapeType="1"/>
            <a:stCxn id="16401" idx="3"/>
          </p:cNvCxnSpPr>
          <p:nvPr/>
        </p:nvCxnSpPr>
        <p:spPr bwMode="auto">
          <a:xfrm flipV="1">
            <a:off x="3214688" y="3143250"/>
            <a:ext cx="2214562" cy="3219450"/>
          </a:xfrm>
          <a:prstGeom prst="line">
            <a:avLst/>
          </a:prstGeom>
          <a:noFill/>
          <a:ln w="9525" algn="ctr">
            <a:solidFill>
              <a:srgbClr val="008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42" name="Straight Connector 252">
            <a:extLst>
              <a:ext uri="{FF2B5EF4-FFF2-40B4-BE49-F238E27FC236}">
                <a16:creationId xmlns:a16="http://schemas.microsoft.com/office/drawing/2014/main" id="{E53962B4-1DB9-4553-B0CB-A7D6005687BC}"/>
              </a:ext>
            </a:extLst>
          </p:cNvPr>
          <p:cNvCxnSpPr>
            <a:cxnSpLocks noChangeShapeType="1"/>
            <a:stCxn id="16398" idx="3"/>
            <a:endCxn id="16454" idx="1"/>
          </p:cNvCxnSpPr>
          <p:nvPr/>
        </p:nvCxnSpPr>
        <p:spPr bwMode="auto">
          <a:xfrm flipV="1">
            <a:off x="3214688" y="1587500"/>
            <a:ext cx="2243137" cy="3417888"/>
          </a:xfrm>
          <a:prstGeom prst="line">
            <a:avLst/>
          </a:prstGeom>
          <a:noFill/>
          <a:ln w="9525" algn="ctr">
            <a:solidFill>
              <a:srgbClr val="0033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43" name="Straight Connector 72">
            <a:extLst>
              <a:ext uri="{FF2B5EF4-FFF2-40B4-BE49-F238E27FC236}">
                <a16:creationId xmlns:a16="http://schemas.microsoft.com/office/drawing/2014/main" id="{62F7907B-5F42-47D4-8D50-CA704C0B407C}"/>
              </a:ext>
            </a:extLst>
          </p:cNvPr>
          <p:cNvCxnSpPr>
            <a:cxnSpLocks noChangeShapeType="1"/>
            <a:endCxn id="16455" idx="1"/>
          </p:cNvCxnSpPr>
          <p:nvPr/>
        </p:nvCxnSpPr>
        <p:spPr bwMode="auto">
          <a:xfrm>
            <a:off x="3214688" y="1385888"/>
            <a:ext cx="2243137" cy="685800"/>
          </a:xfrm>
          <a:prstGeom prst="line">
            <a:avLst/>
          </a:prstGeom>
          <a:noFill/>
          <a:ln w="9525" algn="ctr">
            <a:solidFill>
              <a:srgbClr val="00CC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44" name="Straight Connector 76">
            <a:extLst>
              <a:ext uri="{FF2B5EF4-FFF2-40B4-BE49-F238E27FC236}">
                <a16:creationId xmlns:a16="http://schemas.microsoft.com/office/drawing/2014/main" id="{EE21CB65-DFBD-440B-8CA9-CE7F81299260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214688" y="1587500"/>
            <a:ext cx="2243137" cy="968375"/>
          </a:xfrm>
          <a:prstGeom prst="line">
            <a:avLst/>
          </a:prstGeom>
          <a:noFill/>
          <a:ln w="9525" algn="ctr">
            <a:solidFill>
              <a:srgbClr val="66006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45" name="Straight Connector 77">
            <a:extLst>
              <a:ext uri="{FF2B5EF4-FFF2-40B4-BE49-F238E27FC236}">
                <a16:creationId xmlns:a16="http://schemas.microsoft.com/office/drawing/2014/main" id="{B5C812A0-96DD-4C46-8578-A5AC8B673A7F}"/>
              </a:ext>
            </a:extLst>
          </p:cNvPr>
          <p:cNvCxnSpPr>
            <a:cxnSpLocks noChangeShapeType="1"/>
            <a:endCxn id="16455" idx="1"/>
          </p:cNvCxnSpPr>
          <p:nvPr/>
        </p:nvCxnSpPr>
        <p:spPr bwMode="auto">
          <a:xfrm flipV="1">
            <a:off x="3214688" y="2071688"/>
            <a:ext cx="2243137" cy="523875"/>
          </a:xfrm>
          <a:prstGeom prst="line">
            <a:avLst/>
          </a:prstGeom>
          <a:noFill/>
          <a:ln w="9525" algn="ctr">
            <a:solidFill>
              <a:srgbClr val="66006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46" name="Straight Connector 79">
            <a:extLst>
              <a:ext uri="{FF2B5EF4-FFF2-40B4-BE49-F238E27FC236}">
                <a16:creationId xmlns:a16="http://schemas.microsoft.com/office/drawing/2014/main" id="{88F454BF-8DC7-4611-B4AC-BF790079CEB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14688" y="3160713"/>
            <a:ext cx="2214562" cy="1774825"/>
          </a:xfrm>
          <a:prstGeom prst="line">
            <a:avLst/>
          </a:prstGeom>
          <a:noFill/>
          <a:ln w="9525" algn="ctr">
            <a:solidFill>
              <a:srgbClr val="0000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47" name="Straight Connector 88">
            <a:extLst>
              <a:ext uri="{FF2B5EF4-FFF2-40B4-BE49-F238E27FC236}">
                <a16:creationId xmlns:a16="http://schemas.microsoft.com/office/drawing/2014/main" id="{B3823A10-B852-48F3-8331-B8F43F29140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214688" y="3160713"/>
            <a:ext cx="2214562" cy="433387"/>
          </a:xfrm>
          <a:prstGeom prst="line">
            <a:avLst/>
          </a:prstGeom>
          <a:noFill/>
          <a:ln w="9525" algn="ctr">
            <a:solidFill>
              <a:srgbClr val="CC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48" name="Straight Connector 89">
            <a:extLst>
              <a:ext uri="{FF2B5EF4-FFF2-40B4-BE49-F238E27FC236}">
                <a16:creationId xmlns:a16="http://schemas.microsoft.com/office/drawing/2014/main" id="{D3E8C619-8C85-451D-9674-788E8BFE628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214688" y="1587500"/>
            <a:ext cx="2214562" cy="2020888"/>
          </a:xfrm>
          <a:prstGeom prst="line">
            <a:avLst/>
          </a:prstGeom>
          <a:noFill/>
          <a:ln w="9525" algn="ctr">
            <a:solidFill>
              <a:srgbClr val="CC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49" name="Straight Connector 90">
            <a:extLst>
              <a:ext uri="{FF2B5EF4-FFF2-40B4-BE49-F238E27FC236}">
                <a16:creationId xmlns:a16="http://schemas.microsoft.com/office/drawing/2014/main" id="{CD3AB54E-E4E2-4EDB-A12F-F2C46E68B28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214688" y="2520950"/>
            <a:ext cx="2214562" cy="1073150"/>
          </a:xfrm>
          <a:prstGeom prst="line">
            <a:avLst/>
          </a:prstGeom>
          <a:noFill/>
          <a:ln w="9525" algn="ctr">
            <a:solidFill>
              <a:srgbClr val="CC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50" name="Straight Connector 93">
            <a:extLst>
              <a:ext uri="{FF2B5EF4-FFF2-40B4-BE49-F238E27FC236}">
                <a16:creationId xmlns:a16="http://schemas.microsoft.com/office/drawing/2014/main" id="{D335AF3D-F774-4316-8C4E-50DE5158F3A4}"/>
              </a:ext>
            </a:extLst>
          </p:cNvPr>
          <p:cNvCxnSpPr>
            <a:cxnSpLocks noChangeShapeType="1"/>
            <a:stCxn id="16395" idx="3"/>
          </p:cNvCxnSpPr>
          <p:nvPr/>
        </p:nvCxnSpPr>
        <p:spPr bwMode="auto">
          <a:xfrm>
            <a:off x="3214688" y="3594100"/>
            <a:ext cx="2214562" cy="477838"/>
          </a:xfrm>
          <a:prstGeom prst="line">
            <a:avLst/>
          </a:prstGeom>
          <a:noFill/>
          <a:ln w="9525" algn="ctr">
            <a:solidFill>
              <a:srgbClr val="CC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" name="Rounded Rectangle 21">
            <a:extLst>
              <a:ext uri="{FF2B5EF4-FFF2-40B4-BE49-F238E27FC236}">
                <a16:creationId xmlns:a16="http://schemas.microsoft.com/office/drawing/2014/main" id="{82F1DC6F-3D76-42E5-BF2C-3115FF674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6705600" cy="7620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en-US" sz="2400" b="1" kern="0" dirty="0">
                <a:solidFill>
                  <a:srgbClr val="000000"/>
                </a:solidFill>
                <a:cs typeface="Arial" pitchFamily="34" charset="0"/>
              </a:rPr>
              <a:t>ANALISIS TERHADAP PRIORITAS UTAMA</a:t>
            </a:r>
          </a:p>
          <a:p>
            <a:pPr algn="ctr" eaLnBrk="0" hangingPunct="0">
              <a:defRPr/>
            </a:pPr>
            <a:r>
              <a:rPr lang="en-US" sz="2400" b="1" kern="0" dirty="0">
                <a:solidFill>
                  <a:srgbClr val="000000"/>
                </a:solidFill>
                <a:cs typeface="Arial" pitchFamily="34" charset="0"/>
              </a:rPr>
              <a:t>2015-2019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>
            <a:extLst>
              <a:ext uri="{FF2B5EF4-FFF2-40B4-BE49-F238E27FC236}">
                <a16:creationId xmlns:a16="http://schemas.microsoft.com/office/drawing/2014/main" id="{B980D06F-F873-4FDC-92C3-1685C0B4D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267200" y="6356350"/>
            <a:ext cx="685800" cy="349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fld id="{F9A7BF5C-1C29-41CA-8BC5-77845778DF9E}" type="slidenum">
              <a:rPr lang="en-GB" altLang="id-ID" sz="1400"/>
              <a:pPr algn="ctr" eaLnBrk="1" hangingPunct="1"/>
              <a:t>16</a:t>
            </a:fld>
            <a:endParaRPr lang="en-GB" altLang="id-ID" sz="14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5DA17B-650B-48CD-B5DB-21A232720113}"/>
              </a:ext>
            </a:extLst>
          </p:cNvPr>
          <p:cNvSpPr txBox="1"/>
          <p:nvPr/>
        </p:nvSpPr>
        <p:spPr>
          <a:xfrm>
            <a:off x="468313" y="1066800"/>
            <a:ext cx="8351837" cy="4830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ctr">
              <a:defRPr/>
            </a:pPr>
            <a:endParaRPr lang="en-US" sz="2800" b="1" dirty="0">
              <a:cs typeface="Arial" pitchFamily="34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id-ID" sz="2800" b="1" dirty="0">
                <a:cs typeface="Arial" pitchFamily="34" charset="0"/>
              </a:rPr>
              <a:t>SISTEM TRANSPORTASI BERKELANJUTAN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id-ID" sz="2800" b="1" dirty="0">
                <a:cs typeface="Arial" pitchFamily="34" charset="0"/>
              </a:rPr>
              <a:t>TEKNOLOGI PRASARANA TRANSPORTASI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id-ID" sz="2800" b="1" dirty="0">
                <a:cs typeface="Arial" pitchFamily="34" charset="0"/>
              </a:rPr>
              <a:t>TEKNOLOGI SARANA TRANSPORTASI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id-ID" sz="2800" b="1" dirty="0">
                <a:cs typeface="Arial" pitchFamily="34" charset="0"/>
              </a:rPr>
              <a:t>ENERGI TRANSPORTASI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id-ID" sz="2800" b="1" dirty="0">
                <a:cs typeface="Arial" pitchFamily="34" charset="0"/>
              </a:rPr>
              <a:t>MANAJEMEN TRANSPORTASI</a:t>
            </a:r>
          </a:p>
          <a:p>
            <a:pPr marL="457200" indent="-457200">
              <a:buFontTx/>
              <a:buAutoNum type="arabicPeriod"/>
              <a:defRPr/>
            </a:pPr>
            <a:r>
              <a:rPr lang="id-ID" sz="2800" b="1" dirty="0">
                <a:cs typeface="Arial" pitchFamily="34" charset="0"/>
              </a:rPr>
              <a:t>SISTEM KESELAMATAN DAN KEAMANAN TRANSPORTASI</a:t>
            </a:r>
          </a:p>
          <a:p>
            <a:pPr marL="457200" indent="-457200">
              <a:buFontTx/>
              <a:buAutoNum type="arabicPeriod"/>
              <a:defRPr/>
            </a:pPr>
            <a:r>
              <a:rPr lang="id-ID" sz="2800" b="1" dirty="0">
                <a:cs typeface="Arial" pitchFamily="34" charset="0"/>
              </a:rPr>
              <a:t>SISTEM KONEKTIVITAS NASIONAL</a:t>
            </a:r>
          </a:p>
          <a:p>
            <a:pPr marL="457200" indent="-457200">
              <a:buFontTx/>
              <a:buAutoNum type="arabicPeriod"/>
              <a:defRPr/>
            </a:pPr>
            <a:r>
              <a:rPr lang="id-ID" sz="2800" b="1" dirty="0">
                <a:cs typeface="Arial" pitchFamily="34" charset="0"/>
              </a:rPr>
              <a:t>PENDUKUNG  SISTEM TRANSPORTASI </a:t>
            </a:r>
            <a:endParaRPr lang="en-US" sz="2800" b="1" dirty="0">
              <a:cs typeface="Arial" pitchFamily="34" charset="0"/>
            </a:endParaRPr>
          </a:p>
        </p:txBody>
      </p:sp>
      <p:sp>
        <p:nvSpPr>
          <p:cNvPr id="5" name="Rounded Rectangle 21">
            <a:extLst>
              <a:ext uri="{FF2B5EF4-FFF2-40B4-BE49-F238E27FC236}">
                <a16:creationId xmlns:a16="http://schemas.microsoft.com/office/drawing/2014/main" id="{2ED7B46E-2D5F-4500-8598-8BFEB6D19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6705600" cy="7620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id-ID" sz="2400" b="1" dirty="0"/>
              <a:t>TEMA RISET BIDANG TRANSPORTASI </a:t>
            </a:r>
          </a:p>
          <a:p>
            <a:pPr algn="ctr">
              <a:defRPr/>
            </a:pPr>
            <a:r>
              <a:rPr lang="id-ID" sz="2400" b="1" dirty="0"/>
              <a:t>2015-2019</a:t>
            </a:r>
            <a:endParaRPr lang="en-US" sz="2400" b="1" kern="0" dirty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>
            <a:extLst>
              <a:ext uri="{FF2B5EF4-FFF2-40B4-BE49-F238E27FC236}">
                <a16:creationId xmlns:a16="http://schemas.microsoft.com/office/drawing/2014/main" id="{838D490F-68B8-4BD5-964A-B36C0D580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038600" y="6356350"/>
            <a:ext cx="914400" cy="501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fld id="{CFE21CB2-CDBE-4E9E-9D9F-FE35011B1CC5}" type="slidenum">
              <a:rPr lang="en-GB" altLang="id-ID" sz="1400"/>
              <a:pPr algn="ctr" eaLnBrk="1" hangingPunct="1"/>
              <a:t>17</a:t>
            </a:fld>
            <a:endParaRPr lang="en-GB" altLang="id-ID" sz="140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EB99A0F-D0E5-47E9-A43C-3BA9564E0A98}"/>
              </a:ext>
            </a:extLst>
          </p:cNvPr>
          <p:cNvGraphicFramePr>
            <a:graphicFrameLocks noGrp="1"/>
          </p:cNvGraphicFramePr>
          <p:nvPr/>
        </p:nvGraphicFramePr>
        <p:xfrm>
          <a:off x="395288" y="4008438"/>
          <a:ext cx="8424860" cy="27733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6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9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6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74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66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241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70215">
                <a:tc>
                  <a:txBody>
                    <a:bodyPr/>
                    <a:lstStyle/>
                    <a:p>
                      <a:pPr algn="ctr"/>
                      <a:r>
                        <a:rPr lang="id-ID" sz="1100" dirty="0"/>
                        <a:t>ISU</a:t>
                      </a:r>
                      <a:r>
                        <a:rPr lang="id-ID" sz="1100" baseline="0" dirty="0"/>
                        <a:t> STRATEGIS</a:t>
                      </a:r>
                      <a:endParaRPr lang="id-ID" sz="1100" dirty="0"/>
                    </a:p>
                  </a:txBody>
                  <a:tcPr marL="91439" marR="9143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/>
                        <a:t>NuklIr</a:t>
                      </a:r>
                    </a:p>
                  </a:txBody>
                  <a:tcPr marL="91439" marR="9143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/>
                        <a:t>Antariksa</a:t>
                      </a:r>
                    </a:p>
                  </a:txBody>
                  <a:tcPr marL="91439" marR="9143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/>
                        <a:t>Hankam</a:t>
                      </a:r>
                    </a:p>
                  </a:txBody>
                  <a:tcPr marL="91439" marR="9143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/>
                        <a:t>Mari</a:t>
                      </a:r>
                      <a:r>
                        <a:rPr lang="id-ID" sz="1100" baseline="0" dirty="0"/>
                        <a:t>tim</a:t>
                      </a:r>
                      <a:endParaRPr lang="id-ID" sz="1100" dirty="0"/>
                    </a:p>
                  </a:txBody>
                  <a:tcPr marL="91439" marR="9143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</a:t>
                      </a:r>
                      <a:r>
                        <a:rPr lang="id-ID" sz="1100" dirty="0"/>
                        <a:t>an</a:t>
                      </a:r>
                      <a:r>
                        <a:rPr lang="en-US" sz="1100" dirty="0"/>
                        <a:t>c</a:t>
                      </a:r>
                      <a:r>
                        <a:rPr lang="id-ID" sz="1100" dirty="0"/>
                        <a:t>ang</a:t>
                      </a:r>
                    </a:p>
                    <a:p>
                      <a:pPr algn="ctr"/>
                      <a:r>
                        <a:rPr lang="id-ID" sz="1100" dirty="0"/>
                        <a:t>Bangun</a:t>
                      </a:r>
                    </a:p>
                  </a:txBody>
                  <a:tcPr marL="91439" marR="9143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K</a:t>
                      </a:r>
                      <a:r>
                        <a:rPr lang="id-ID" sz="1100" dirty="0"/>
                        <a:t>ebumian</a:t>
                      </a:r>
                    </a:p>
                  </a:txBody>
                  <a:tcPr marL="91439" marR="9143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/>
                        <a:t>Green Tech</a:t>
                      </a:r>
                    </a:p>
                  </a:txBody>
                  <a:tcPr marL="91439" marR="9143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/>
                        <a:t>TIK</a:t>
                      </a:r>
                    </a:p>
                  </a:txBody>
                  <a:tcPr marL="91439" marR="91439"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47">
                <a:tc>
                  <a:txBody>
                    <a:bodyPr/>
                    <a:lstStyle/>
                    <a:p>
                      <a:r>
                        <a:rPr lang="id-ID" sz="1100" dirty="0"/>
                        <a:t>TRANSPORTASI</a:t>
                      </a:r>
                    </a:p>
                  </a:txBody>
                  <a:tcPr marL="91439" marR="91439" marT="45719" marB="45719"/>
                </a:tc>
                <a:tc>
                  <a:txBody>
                    <a:bodyPr/>
                    <a:lstStyle/>
                    <a:p>
                      <a:r>
                        <a:rPr lang="id-ID" sz="1100" dirty="0"/>
                        <a:t>Energi terbarukan (listrik)</a:t>
                      </a:r>
                    </a:p>
                  </a:txBody>
                  <a:tcPr marL="91439" marR="91439" marT="45719" marB="45719"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id-ID" sz="1100" b="1" dirty="0"/>
                        <a:t>Pesawat udara perintis (N219),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id-ID" sz="1100" dirty="0"/>
                        <a:t> GPS,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id-ID" sz="1100" dirty="0"/>
                        <a:t>radar</a:t>
                      </a:r>
                      <a:r>
                        <a:rPr lang="id-ID" sz="1100" baseline="0" dirty="0"/>
                        <a:t> system</a:t>
                      </a:r>
                      <a:endParaRPr lang="id-ID" sz="1100" dirty="0"/>
                    </a:p>
                  </a:txBody>
                  <a:tcPr marL="91439" marR="91439" marT="45719" marB="45719"/>
                </a:tc>
                <a:tc>
                  <a:txBody>
                    <a:bodyPr/>
                    <a:lstStyle/>
                    <a:p>
                      <a:r>
                        <a:rPr lang="id-ID" sz="1100" dirty="0"/>
                        <a:t>Angkutan personal militer; </a:t>
                      </a:r>
                    </a:p>
                  </a:txBody>
                  <a:tcPr marL="91439" marR="91439" marT="45719" marB="45719"/>
                </a:tc>
                <a:tc>
                  <a:txBody>
                    <a:bodyPr/>
                    <a:lstStyle/>
                    <a:p>
                      <a:r>
                        <a:rPr lang="id-ID" sz="1100" dirty="0"/>
                        <a:t>1</a:t>
                      </a:r>
                      <a:r>
                        <a:rPr lang="id-ID" sz="1100" b="1" dirty="0"/>
                        <a:t>. Kapal cepat,    2. ferry, 3. perahu ber motor </a:t>
                      </a:r>
                    </a:p>
                  </a:txBody>
                  <a:tcPr marL="91439" marR="91439" marT="45719" marB="45719"/>
                </a:tc>
                <a:tc>
                  <a:txBody>
                    <a:bodyPr/>
                    <a:lstStyle/>
                    <a:p>
                      <a:r>
                        <a:rPr lang="id-ID" sz="1100" dirty="0"/>
                        <a:t>1. Disain Prasarana : jalan, jembatan, airport, terminal</a:t>
                      </a:r>
                    </a:p>
                    <a:p>
                      <a:r>
                        <a:rPr lang="id-ID" sz="1100" dirty="0"/>
                        <a:t>2.</a:t>
                      </a:r>
                      <a:r>
                        <a:rPr lang="id-ID" sz="1100" baseline="0" dirty="0"/>
                        <a:t> </a:t>
                      </a:r>
                      <a:r>
                        <a:rPr lang="id-ID" sz="1100" dirty="0"/>
                        <a:t>Disain sarana</a:t>
                      </a:r>
                      <a:r>
                        <a:rPr lang="id-ID" sz="1100" baseline="0" dirty="0"/>
                        <a:t> :  mobil, bis, pesawat , kereta, monorel</a:t>
                      </a:r>
                      <a:r>
                        <a:rPr lang="id-ID" sz="1100" dirty="0"/>
                        <a:t>   </a:t>
                      </a:r>
                    </a:p>
                  </a:txBody>
                  <a:tcPr marL="91439" marR="91439" marT="45719" marB="45719"/>
                </a:tc>
                <a:tc>
                  <a:txBody>
                    <a:bodyPr/>
                    <a:lstStyle/>
                    <a:p>
                      <a:r>
                        <a:rPr lang="id-ID" sz="1100" dirty="0"/>
                        <a:t>Prasarana  :jalan, bandara, rel, kereta</a:t>
                      </a:r>
                      <a:r>
                        <a:rPr lang="id-ID" sz="1100" baseline="0" dirty="0"/>
                        <a:t> api</a:t>
                      </a:r>
                      <a:endParaRPr lang="id-ID" sz="1100" dirty="0"/>
                    </a:p>
                  </a:txBody>
                  <a:tcPr marL="91439" marR="91439" marT="45719" marB="45719"/>
                </a:tc>
                <a:tc>
                  <a:txBody>
                    <a:bodyPr/>
                    <a:lstStyle/>
                    <a:p>
                      <a:r>
                        <a:rPr lang="id-ID" sz="1100" dirty="0"/>
                        <a:t>1. Angkutan</a:t>
                      </a:r>
                      <a:r>
                        <a:rPr lang="id-ID" sz="1100" baseline="0" dirty="0"/>
                        <a:t> umum massal perkotaan :  </a:t>
                      </a:r>
                      <a:r>
                        <a:rPr lang="id-ID" sz="1100" dirty="0"/>
                        <a:t> </a:t>
                      </a:r>
                      <a:r>
                        <a:rPr lang="id-ID" sz="1100" b="1" dirty="0"/>
                        <a:t>bis listrik, KRL monorel, MRT, </a:t>
                      </a:r>
                    </a:p>
                    <a:p>
                      <a:r>
                        <a:rPr lang="id-ID" sz="1100" dirty="0"/>
                        <a:t>2</a:t>
                      </a:r>
                      <a:r>
                        <a:rPr lang="id-ID" sz="1100" b="1" dirty="0"/>
                        <a:t>. Mobil listrik, 3. Low carbon emission vehicle </a:t>
                      </a:r>
                    </a:p>
                  </a:txBody>
                  <a:tcPr marL="91439" marR="91439" marT="45719" marB="45719"/>
                </a:tc>
                <a:tc>
                  <a:txBody>
                    <a:bodyPr/>
                    <a:lstStyle/>
                    <a:p>
                      <a:r>
                        <a:rPr lang="id-ID" sz="1100" dirty="0"/>
                        <a:t>1</a:t>
                      </a:r>
                      <a:r>
                        <a:rPr lang="id-ID" sz="1100" b="1" dirty="0"/>
                        <a:t>. Keselamatan : simulator, Lampu suar, RMCS, VTS, VDR,  ADSB , radar, ATP, CBI,</a:t>
                      </a:r>
                      <a:r>
                        <a:rPr lang="id-ID" sz="1100" b="1" baseline="0" dirty="0"/>
                        <a:t> </a:t>
                      </a:r>
                      <a:r>
                        <a:rPr lang="id-ID" sz="1100" b="1" dirty="0"/>
                        <a:t>. 2. Traffic </a:t>
                      </a:r>
                      <a:r>
                        <a:rPr lang="id-ID" sz="1100" b="1" baseline="0" dirty="0"/>
                        <a:t> management system, 3. Inteligent Transport system : e-tol, AVI,  e</a:t>
                      </a:r>
                      <a:r>
                        <a:rPr lang="en-US" sz="1100" b="1" baseline="0" dirty="0"/>
                        <a:t>-t</a:t>
                      </a:r>
                      <a:r>
                        <a:rPr lang="id-ID" sz="1100" b="1" baseline="0" dirty="0"/>
                        <a:t>icketing</a:t>
                      </a:r>
                      <a:endParaRPr lang="id-ID" sz="1100" b="1" dirty="0"/>
                    </a:p>
                  </a:txBody>
                  <a:tcPr marL="91439" marR="91439"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9E0EB19-8285-48EC-AAC7-2DF5EA2A8089}"/>
              </a:ext>
            </a:extLst>
          </p:cNvPr>
          <p:cNvGraphicFramePr>
            <a:graphicFrameLocks noGrp="1"/>
          </p:cNvGraphicFramePr>
          <p:nvPr/>
        </p:nvGraphicFramePr>
        <p:xfrm>
          <a:off x="409575" y="1066800"/>
          <a:ext cx="8353425" cy="290838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9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4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4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21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41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70012">
                <a:tc>
                  <a:txBody>
                    <a:bodyPr/>
                    <a:lstStyle/>
                    <a:p>
                      <a:pPr algn="ctr"/>
                      <a:r>
                        <a:rPr lang="id-ID" sz="1100" dirty="0"/>
                        <a:t>ISU</a:t>
                      </a:r>
                      <a:r>
                        <a:rPr lang="id-ID" sz="1100" baseline="0" dirty="0"/>
                        <a:t> STRATEGIS</a:t>
                      </a:r>
                      <a:endParaRPr lang="id-ID" sz="1100" dirty="0"/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/>
                        <a:t>Pangan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/>
                        <a:t>IPA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/>
                        <a:t>IPS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/>
                        <a:t>Pro Poor</a:t>
                      </a:r>
                      <a:r>
                        <a:rPr lang="id-ID" sz="1100" baseline="0" dirty="0"/>
                        <a:t> Tech</a:t>
                      </a:r>
                      <a:endParaRPr lang="id-ID" sz="1100" dirty="0"/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/>
                        <a:t>Kesehatan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/>
                        <a:t>Material </a:t>
                      </a:r>
                      <a:r>
                        <a:rPr lang="en-US" sz="1100" dirty="0"/>
                        <a:t>M</a:t>
                      </a:r>
                      <a:r>
                        <a:rPr lang="id-ID" sz="1100" dirty="0"/>
                        <a:t>aju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/>
                        <a:t>Energi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288">
                <a:tc>
                  <a:txBody>
                    <a:bodyPr/>
                    <a:lstStyle/>
                    <a:p>
                      <a:r>
                        <a:rPr lang="id-ID" sz="1100" dirty="0"/>
                        <a:t>TRANSPORTASI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id-ID" sz="1100" dirty="0"/>
                        <a:t>1. Angkutan khusus produk</a:t>
                      </a:r>
                      <a:r>
                        <a:rPr lang="id-ID" sz="1100" baseline="0" dirty="0"/>
                        <a:t> pertanian 2. Angkutan sarana produksi pertanian : sapi, ikan, pupuk, pestisida</a:t>
                      </a:r>
                      <a:endParaRPr lang="id-ID" sz="1100" dirty="0"/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id-ID" sz="1100" dirty="0"/>
                        <a:t>Kajian teknis : 1. Sistem Transportasi</a:t>
                      </a:r>
                      <a:r>
                        <a:rPr lang="id-ID" sz="1100" baseline="0" dirty="0"/>
                        <a:t> berkelanjutan dan ramah lingkungan, 2. klaster industri transportasi dalam negeri</a:t>
                      </a:r>
                      <a:endParaRPr lang="id-ID" sz="1100" dirty="0"/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id-ID" sz="1100" dirty="0"/>
                        <a:t>Kajian</a:t>
                      </a:r>
                      <a:r>
                        <a:rPr lang="id-ID" sz="1100" baseline="0" dirty="0"/>
                        <a:t> ekonomi, sosial ,budaya transportasi   :           </a:t>
                      </a:r>
                      <a:r>
                        <a:rPr lang="id-ID" sz="1100" dirty="0"/>
                        <a:t>1. Prilaku berkendaraan,</a:t>
                      </a:r>
                      <a:r>
                        <a:rPr lang="id-ID" sz="1100" baseline="0" dirty="0"/>
                        <a:t> </a:t>
                      </a:r>
                      <a:r>
                        <a:rPr lang="id-ID" sz="1100" dirty="0"/>
                        <a:t> 2. sistem manajemen keselamatan</a:t>
                      </a:r>
                      <a:r>
                        <a:rPr lang="id-ID" sz="1100" baseline="0" dirty="0"/>
                        <a:t> ,</a:t>
                      </a:r>
                      <a:r>
                        <a:rPr lang="id-ID" sz="1100" dirty="0"/>
                        <a:t>  3. </a:t>
                      </a:r>
                      <a:r>
                        <a:rPr lang="id-ID" sz="1100" b="1" dirty="0"/>
                        <a:t>sistem konektivitas </a:t>
                      </a:r>
                      <a:r>
                        <a:rPr lang="id-ID" sz="1100" b="1" baseline="0" dirty="0"/>
                        <a:t> </a:t>
                      </a:r>
                      <a:r>
                        <a:rPr lang="id-ID" sz="1100" b="1" dirty="0"/>
                        <a:t>nasional,  4. sistem logistik nasional, </a:t>
                      </a:r>
                      <a:r>
                        <a:rPr lang="id-ID" sz="1100" dirty="0"/>
                        <a:t>5. </a:t>
                      </a:r>
                      <a:r>
                        <a:rPr lang="id-ID" sz="1100" b="1" dirty="0"/>
                        <a:t>standarisasi </a:t>
                      </a:r>
                      <a:r>
                        <a:rPr lang="id-ID" sz="1100" dirty="0"/>
                        <a:t>prasarana</a:t>
                      </a:r>
                      <a:r>
                        <a:rPr lang="id-ID" sz="1100" baseline="0" dirty="0"/>
                        <a:t> dan sarana transportasi,</a:t>
                      </a:r>
                      <a:r>
                        <a:rPr lang="id-ID" sz="1100" dirty="0"/>
                        <a:t>   6. </a:t>
                      </a:r>
                      <a:r>
                        <a:rPr lang="id-ID" sz="1100" b="1" dirty="0"/>
                        <a:t>regulasi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id-ID" sz="1100" dirty="0"/>
                        <a:t>1. Angkutan murah pedesaan (&lt;500 cc)     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id-ID" sz="1100" dirty="0"/>
                        <a:t>1. Low carbon emission vehicle,       </a:t>
                      </a:r>
                      <a:r>
                        <a:rPr lang="id-ID" sz="1100" baseline="0" dirty="0"/>
                        <a:t> 2. mobil listrik</a:t>
                      </a:r>
                      <a:endParaRPr lang="id-ID" sz="1100" dirty="0"/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id-ID" sz="1100" dirty="0"/>
                        <a:t>1.</a:t>
                      </a:r>
                      <a:r>
                        <a:rPr lang="id-ID" sz="1100" baseline="0" dirty="0"/>
                        <a:t> Pesawat perintis, </a:t>
                      </a:r>
                    </a:p>
                    <a:p>
                      <a:r>
                        <a:rPr lang="id-ID" sz="1100" baseline="0" dirty="0"/>
                        <a:t>2. mobil/bis</a:t>
                      </a:r>
                      <a:endParaRPr lang="id-ID" sz="1100" dirty="0"/>
                    </a:p>
                    <a:p>
                      <a:r>
                        <a:rPr lang="id-ID" sz="1100" dirty="0"/>
                        <a:t>3.kapal komposit</a:t>
                      </a:r>
                      <a:r>
                        <a:rPr lang="id-ID" sz="1100" baseline="0" dirty="0"/>
                        <a:t> ,     4. kereta/ monorel,        5. jalan,          6. rel,</a:t>
                      </a:r>
                    </a:p>
                    <a:p>
                      <a:r>
                        <a:rPr lang="id-ID" sz="1100" baseline="0" dirty="0"/>
                        <a:t>7. jembatan </a:t>
                      </a:r>
                    </a:p>
                    <a:p>
                      <a:r>
                        <a:rPr lang="id-ID" sz="1100" baseline="0" dirty="0"/>
                        <a:t>8. Batere</a:t>
                      </a:r>
                      <a:endParaRPr lang="id-ID" sz="1100" dirty="0"/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id-ID" sz="1100" dirty="0"/>
                        <a:t>1. Batere</a:t>
                      </a:r>
                    </a:p>
                    <a:p>
                      <a:r>
                        <a:rPr lang="id-ID" sz="1100" dirty="0"/>
                        <a:t>2. Energi terbarukan (listrik, biodiesel, etanol, minyak jarak, nyamplung) , 3. angkutan batubara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ounded Rectangle 21">
            <a:extLst>
              <a:ext uri="{FF2B5EF4-FFF2-40B4-BE49-F238E27FC236}">
                <a16:creationId xmlns:a16="http://schemas.microsoft.com/office/drawing/2014/main" id="{7D7C4231-A810-4326-8CA4-C8E3657ED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6705600" cy="7620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id-ID" sz="2400" b="1" dirty="0"/>
              <a:t>PRODUK UNGGULAN BIDANG TRANSPORTASI  2015-2019</a:t>
            </a:r>
            <a:endParaRPr lang="en-US" sz="2400" b="1" kern="0" dirty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1">
            <a:extLst>
              <a:ext uri="{FF2B5EF4-FFF2-40B4-BE49-F238E27FC236}">
                <a16:creationId xmlns:a16="http://schemas.microsoft.com/office/drawing/2014/main" id="{E613FA88-03F6-4E7D-97EA-3C4493255B3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940000">
            <a:off x="999331" y="4871245"/>
            <a:ext cx="2498725" cy="2081212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10800004"/>
                <a:gd name="adj2" fmla="val 50000"/>
              </a:avLst>
            </a:prstTxWarp>
          </a:bodyPr>
          <a:lstStyle/>
          <a:p>
            <a:pPr algn="ctr"/>
            <a:r>
              <a:rPr lang="id-ID" sz="3600" kern="10">
                <a:ln w="648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>
                    <a:alpha val="52156"/>
                  </a:srgbClr>
                </a:solidFill>
                <a:latin typeface="Arial Black" panose="020B0A04020102020204" pitchFamily="34" charset="0"/>
              </a:rPr>
              <a:t>TERIMA KASIH</a:t>
            </a:r>
          </a:p>
        </p:txBody>
      </p:sp>
      <p:sp>
        <p:nvSpPr>
          <p:cNvPr id="19459" name="WordArt 3">
            <a:extLst>
              <a:ext uri="{FF2B5EF4-FFF2-40B4-BE49-F238E27FC236}">
                <a16:creationId xmlns:a16="http://schemas.microsoft.com/office/drawing/2014/main" id="{7DC00A2B-B2D5-446A-BF16-F46FE48AFB4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818335">
            <a:off x="1876425" y="1798638"/>
            <a:ext cx="4713287" cy="3570288"/>
          </a:xfrm>
          <a:prstGeom prst="rect">
            <a:avLst/>
          </a:prstGeom>
        </p:spPr>
        <p:txBody>
          <a:bodyPr wrap="none" fromWordArt="1">
            <a:prstTxWarp prst="textArchDownPour">
              <a:avLst>
                <a:gd name="adj1" fmla="val 20828760"/>
                <a:gd name="adj2" fmla="val 74167"/>
              </a:avLst>
            </a:prstTxWarp>
          </a:bodyPr>
          <a:lstStyle/>
          <a:p>
            <a:pPr algn="ctr"/>
            <a:r>
              <a:rPr lang="id-ID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>
                    <a:alpha val="56862"/>
                  </a:srgbClr>
                </a:solidFill>
                <a:latin typeface="Arial Black" panose="020B0A04020102020204" pitchFamily="34" charset="0"/>
              </a:rPr>
              <a:t>Rapat  Koordinasi  Nasional</a:t>
            </a:r>
          </a:p>
        </p:txBody>
      </p:sp>
      <p:sp>
        <p:nvSpPr>
          <p:cNvPr id="19460" name="WordArt 4">
            <a:extLst>
              <a:ext uri="{FF2B5EF4-FFF2-40B4-BE49-F238E27FC236}">
                <a16:creationId xmlns:a16="http://schemas.microsoft.com/office/drawing/2014/main" id="{6D743C9D-8B3F-4BFC-91E1-07034757E6E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820000">
            <a:off x="3706019" y="2936081"/>
            <a:ext cx="2389188" cy="1406525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11164716"/>
                <a:gd name="adj2" fmla="val 46083"/>
              </a:avLst>
            </a:prstTxWarp>
          </a:bodyPr>
          <a:lstStyle/>
          <a:p>
            <a:pPr algn="ctr"/>
            <a:r>
              <a:rPr lang="id-ID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>
                    <a:alpha val="78822"/>
                  </a:srgbClr>
                </a:solidFill>
                <a:latin typeface="Arial Black" panose="020B0A04020102020204" pitchFamily="34" charset="0"/>
              </a:rPr>
              <a:t>2013</a:t>
            </a:r>
          </a:p>
        </p:txBody>
      </p:sp>
      <p:sp>
        <p:nvSpPr>
          <p:cNvPr id="19461" name="WordArt 6">
            <a:extLst>
              <a:ext uri="{FF2B5EF4-FFF2-40B4-BE49-F238E27FC236}">
                <a16:creationId xmlns:a16="http://schemas.microsoft.com/office/drawing/2014/main" id="{22035F1C-EEF4-4A13-B6C1-C1BD88F7530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1500000">
            <a:off x="4933950" y="49213"/>
            <a:ext cx="122238" cy="125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288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E</a:t>
            </a:r>
          </a:p>
        </p:txBody>
      </p:sp>
      <p:sp>
        <p:nvSpPr>
          <p:cNvPr id="19462" name="WordArt 7">
            <a:extLst>
              <a:ext uri="{FF2B5EF4-FFF2-40B4-BE49-F238E27FC236}">
                <a16:creationId xmlns:a16="http://schemas.microsoft.com/office/drawing/2014/main" id="{E172C780-A7C8-4F7B-B184-75160EE8359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1442590">
            <a:off x="5084763" y="98425"/>
            <a:ext cx="158750" cy="14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288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19463" name="WordArt 8">
            <a:extLst>
              <a:ext uri="{FF2B5EF4-FFF2-40B4-BE49-F238E27FC236}">
                <a16:creationId xmlns:a16="http://schemas.microsoft.com/office/drawing/2014/main" id="{7DC739E0-6E06-4A03-ACF9-431540D3F31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1133504">
            <a:off x="4775200" y="11113"/>
            <a:ext cx="128588" cy="123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288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K</a:t>
            </a:r>
          </a:p>
        </p:txBody>
      </p:sp>
      <p:sp>
        <p:nvSpPr>
          <p:cNvPr id="19464" name="WordArt 9">
            <a:extLst>
              <a:ext uri="{FF2B5EF4-FFF2-40B4-BE49-F238E27FC236}">
                <a16:creationId xmlns:a16="http://schemas.microsoft.com/office/drawing/2014/main" id="{0B44422F-5B8A-4398-B398-10E6B1D1FF2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1612180">
            <a:off x="5270500" y="157163"/>
            <a:ext cx="128588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E</a:t>
            </a:r>
          </a:p>
        </p:txBody>
      </p:sp>
      <p:sp>
        <p:nvSpPr>
          <p:cNvPr id="19465" name="WordArt 10">
            <a:extLst>
              <a:ext uri="{FF2B5EF4-FFF2-40B4-BE49-F238E27FC236}">
                <a16:creationId xmlns:a16="http://schemas.microsoft.com/office/drawing/2014/main" id="{E8BBDE3D-9380-42AC-9B4F-7D3FB001C19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1800000">
            <a:off x="5435600" y="231775"/>
            <a:ext cx="166688" cy="176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N</a:t>
            </a:r>
          </a:p>
        </p:txBody>
      </p:sp>
      <p:sp>
        <p:nvSpPr>
          <p:cNvPr id="19466" name="WordArt 11">
            <a:extLst>
              <a:ext uri="{FF2B5EF4-FFF2-40B4-BE49-F238E27FC236}">
                <a16:creationId xmlns:a16="http://schemas.microsoft.com/office/drawing/2014/main" id="{0FBAC27C-5068-45E3-B0D1-F80BE23C998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040000">
            <a:off x="5611813" y="311150"/>
            <a:ext cx="138112" cy="200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T</a:t>
            </a:r>
          </a:p>
        </p:txBody>
      </p:sp>
      <p:sp>
        <p:nvSpPr>
          <p:cNvPr id="19467" name="WordArt 12">
            <a:extLst>
              <a:ext uri="{FF2B5EF4-FFF2-40B4-BE49-F238E27FC236}">
                <a16:creationId xmlns:a16="http://schemas.microsoft.com/office/drawing/2014/main" id="{FE86344D-DECD-420E-A136-6E42255A0B1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100000">
            <a:off x="5753100" y="404813"/>
            <a:ext cx="157163" cy="209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E</a:t>
            </a:r>
          </a:p>
        </p:txBody>
      </p:sp>
      <p:sp>
        <p:nvSpPr>
          <p:cNvPr id="19468" name="WordArt 13">
            <a:extLst>
              <a:ext uri="{FF2B5EF4-FFF2-40B4-BE49-F238E27FC236}">
                <a16:creationId xmlns:a16="http://schemas.microsoft.com/office/drawing/2014/main" id="{2AECFE32-F790-4AE4-9B25-6B1C0846AB0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280000">
            <a:off x="5915025" y="514350"/>
            <a:ext cx="193675" cy="212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R</a:t>
            </a:r>
          </a:p>
        </p:txBody>
      </p:sp>
      <p:sp>
        <p:nvSpPr>
          <p:cNvPr id="19469" name="WordArt 14">
            <a:extLst>
              <a:ext uri="{FF2B5EF4-FFF2-40B4-BE49-F238E27FC236}">
                <a16:creationId xmlns:a16="http://schemas.microsoft.com/office/drawing/2014/main" id="{389A9AF5-0D05-4353-980F-FDFD3DF5710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460000">
            <a:off x="6099175" y="619125"/>
            <a:ext cx="84138" cy="211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I</a:t>
            </a:r>
          </a:p>
        </p:txBody>
      </p:sp>
      <p:sp>
        <p:nvSpPr>
          <p:cNvPr id="19470" name="WordArt 15">
            <a:extLst>
              <a:ext uri="{FF2B5EF4-FFF2-40B4-BE49-F238E27FC236}">
                <a16:creationId xmlns:a16="http://schemas.microsoft.com/office/drawing/2014/main" id="{D35428F1-CC91-491B-8CBF-8150A24F9B4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820000">
            <a:off x="6177756" y="731044"/>
            <a:ext cx="160338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19471" name="WordArt 16">
            <a:extLst>
              <a:ext uri="{FF2B5EF4-FFF2-40B4-BE49-F238E27FC236}">
                <a16:creationId xmlns:a16="http://schemas.microsoft.com/office/drawing/2014/main" id="{3E28FCFF-8CB5-4BE5-9789-EFD21E6CE42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876332">
            <a:off x="6307931" y="881857"/>
            <a:ext cx="214313" cy="247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N</a:t>
            </a:r>
          </a:p>
        </p:txBody>
      </p:sp>
      <p:sp>
        <p:nvSpPr>
          <p:cNvPr id="19472" name="WordArt 17">
            <a:extLst>
              <a:ext uri="{FF2B5EF4-FFF2-40B4-BE49-F238E27FC236}">
                <a16:creationId xmlns:a16="http://schemas.microsoft.com/office/drawing/2014/main" id="{E26714E3-6333-40C1-87BA-73BC9C40E34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3000000">
            <a:off x="6588125" y="1152526"/>
            <a:ext cx="166687" cy="271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R</a:t>
            </a:r>
          </a:p>
        </p:txBody>
      </p:sp>
      <p:sp>
        <p:nvSpPr>
          <p:cNvPr id="19473" name="WordArt 18">
            <a:extLst>
              <a:ext uri="{FF2B5EF4-FFF2-40B4-BE49-F238E27FC236}">
                <a16:creationId xmlns:a16="http://schemas.microsoft.com/office/drawing/2014/main" id="{07ACED9D-5F81-44AA-8E95-B809588E105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3240000">
            <a:off x="6770688" y="1314450"/>
            <a:ext cx="96837" cy="309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I</a:t>
            </a:r>
          </a:p>
        </p:txBody>
      </p:sp>
      <p:sp>
        <p:nvSpPr>
          <p:cNvPr id="19474" name="WordArt 19">
            <a:extLst>
              <a:ext uri="{FF2B5EF4-FFF2-40B4-BE49-F238E27FC236}">
                <a16:creationId xmlns:a16="http://schemas.microsoft.com/office/drawing/2014/main" id="{59DE0BE1-6E25-44FD-9A99-27FD5C35581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3540000">
            <a:off x="6873875" y="1471613"/>
            <a:ext cx="179388" cy="423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S</a:t>
            </a:r>
          </a:p>
        </p:txBody>
      </p:sp>
      <p:sp>
        <p:nvSpPr>
          <p:cNvPr id="19475" name="WordArt 20">
            <a:extLst>
              <a:ext uri="{FF2B5EF4-FFF2-40B4-BE49-F238E27FC236}">
                <a16:creationId xmlns:a16="http://schemas.microsoft.com/office/drawing/2014/main" id="{611CB621-918C-4398-AA08-B4B9FF19B08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3600000">
            <a:off x="7023894" y="1702594"/>
            <a:ext cx="195262" cy="40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E</a:t>
            </a:r>
          </a:p>
        </p:txBody>
      </p:sp>
      <p:sp>
        <p:nvSpPr>
          <p:cNvPr id="19476" name="WordArt 21">
            <a:extLst>
              <a:ext uri="{FF2B5EF4-FFF2-40B4-BE49-F238E27FC236}">
                <a16:creationId xmlns:a16="http://schemas.microsoft.com/office/drawing/2014/main" id="{36DDA262-CAF9-4E7F-9225-54B9CAF778C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3780000">
            <a:off x="7126287" y="1939926"/>
            <a:ext cx="220663" cy="411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T</a:t>
            </a:r>
          </a:p>
        </p:txBody>
      </p:sp>
      <p:sp>
        <p:nvSpPr>
          <p:cNvPr id="19477" name="WordArt 22">
            <a:extLst>
              <a:ext uri="{FF2B5EF4-FFF2-40B4-BE49-F238E27FC236}">
                <a16:creationId xmlns:a16="http://schemas.microsoft.com/office/drawing/2014/main" id="{467935C2-76B7-4704-A901-2C3C4B7963B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4380000">
            <a:off x="7250113" y="2239963"/>
            <a:ext cx="266700" cy="412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&amp;</a:t>
            </a:r>
          </a:p>
        </p:txBody>
      </p:sp>
      <p:sp>
        <p:nvSpPr>
          <p:cNvPr id="19478" name="WordArt 23">
            <a:extLst>
              <a:ext uri="{FF2B5EF4-FFF2-40B4-BE49-F238E27FC236}">
                <a16:creationId xmlns:a16="http://schemas.microsoft.com/office/drawing/2014/main" id="{14CC7EBB-0C25-4F2B-BE34-58CB04E8731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4750050">
            <a:off x="7339806" y="2574132"/>
            <a:ext cx="246063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T</a:t>
            </a:r>
          </a:p>
        </p:txBody>
      </p:sp>
      <p:sp>
        <p:nvSpPr>
          <p:cNvPr id="19479" name="WordArt 24">
            <a:extLst>
              <a:ext uri="{FF2B5EF4-FFF2-40B4-BE49-F238E27FC236}">
                <a16:creationId xmlns:a16="http://schemas.microsoft.com/office/drawing/2014/main" id="{A62B709B-8BA5-468F-8B1D-B315A9FD883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785426">
            <a:off x="7419182" y="2761456"/>
            <a:ext cx="222250" cy="477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69310"/>
              </a:avLst>
            </a:prstTxWarp>
          </a:bodyPr>
          <a:lstStyle/>
          <a:p>
            <a:pPr algn="ctr"/>
            <a:r>
              <a:rPr lang="id-ID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E</a:t>
            </a:r>
          </a:p>
        </p:txBody>
      </p:sp>
      <p:sp>
        <p:nvSpPr>
          <p:cNvPr id="19480" name="WordArt 25">
            <a:extLst>
              <a:ext uri="{FF2B5EF4-FFF2-40B4-BE49-F238E27FC236}">
                <a16:creationId xmlns:a16="http://schemas.microsoft.com/office/drawing/2014/main" id="{29ADD69B-484F-41AE-8EC1-9B61F8F4C69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520000">
            <a:off x="7420769" y="3023394"/>
            <a:ext cx="3175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K</a:t>
            </a:r>
          </a:p>
        </p:txBody>
      </p:sp>
      <p:sp>
        <p:nvSpPr>
          <p:cNvPr id="19481" name="WordArt 26">
            <a:extLst>
              <a:ext uri="{FF2B5EF4-FFF2-40B4-BE49-F238E27FC236}">
                <a16:creationId xmlns:a16="http://schemas.microsoft.com/office/drawing/2014/main" id="{2FA69004-C8E2-46E3-BB5E-89C37C663EC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6600000">
            <a:off x="7370762" y="3721101"/>
            <a:ext cx="339725" cy="596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463"/>
              </a:avLst>
            </a:prstTxWarp>
          </a:bodyPr>
          <a:lstStyle/>
          <a:p>
            <a:pPr algn="ctr"/>
            <a:r>
              <a:rPr lang="id-ID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O</a:t>
            </a:r>
          </a:p>
        </p:txBody>
      </p:sp>
      <p:sp>
        <p:nvSpPr>
          <p:cNvPr id="19482" name="WordArt 27">
            <a:extLst>
              <a:ext uri="{FF2B5EF4-FFF2-40B4-BE49-F238E27FC236}">
                <a16:creationId xmlns:a16="http://schemas.microsoft.com/office/drawing/2014/main" id="{13A960F7-9C7C-415E-BAF3-C3FBDF63EA0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10440000">
            <a:off x="6369050" y="4778375"/>
            <a:ext cx="1270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5403"/>
              </a:avLst>
            </a:prstTxWarp>
          </a:bodyPr>
          <a:lstStyle/>
          <a:p>
            <a:pPr algn="ctr"/>
            <a:r>
              <a:rPr lang="id-ID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I</a:t>
            </a:r>
          </a:p>
        </p:txBody>
      </p:sp>
      <p:sp>
        <p:nvSpPr>
          <p:cNvPr id="19483" name="WordArt 28">
            <a:extLst>
              <a:ext uri="{FF2B5EF4-FFF2-40B4-BE49-F238E27FC236}">
                <a16:creationId xmlns:a16="http://schemas.microsoft.com/office/drawing/2014/main" id="{B15FCB9D-1A79-4C55-A6FD-C43E627379E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9300000">
            <a:off x="6556375" y="4600575"/>
            <a:ext cx="384175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4523"/>
              </a:avLst>
            </a:prstTxWarp>
          </a:bodyPr>
          <a:lstStyle/>
          <a:p>
            <a:pPr algn="ctr"/>
            <a:r>
              <a:rPr lang="id-ID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G</a:t>
            </a:r>
          </a:p>
        </p:txBody>
      </p:sp>
      <p:sp>
        <p:nvSpPr>
          <p:cNvPr id="19484" name="WordArt 29">
            <a:extLst>
              <a:ext uri="{FF2B5EF4-FFF2-40B4-BE49-F238E27FC236}">
                <a16:creationId xmlns:a16="http://schemas.microsoft.com/office/drawing/2014/main" id="{65C7143C-C115-46A7-923B-D21ACFEADF9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786877">
            <a:off x="7450931" y="3402807"/>
            <a:ext cx="269875" cy="563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463"/>
              </a:avLst>
            </a:prstTxWarp>
          </a:bodyPr>
          <a:lstStyle/>
          <a:p>
            <a:pPr algn="ctr"/>
            <a:r>
              <a:rPr lang="id-ID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N</a:t>
            </a:r>
          </a:p>
        </p:txBody>
      </p:sp>
      <p:sp>
        <p:nvSpPr>
          <p:cNvPr id="19485" name="WordArt 30">
            <a:extLst>
              <a:ext uri="{FF2B5EF4-FFF2-40B4-BE49-F238E27FC236}">
                <a16:creationId xmlns:a16="http://schemas.microsoft.com/office/drawing/2014/main" id="{321DFB65-D6E9-4D47-A415-FD8D35C121E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8340000">
            <a:off x="6907213" y="4359275"/>
            <a:ext cx="409575" cy="496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4523"/>
              </a:avLst>
            </a:prstTxWarp>
          </a:bodyPr>
          <a:lstStyle/>
          <a:p>
            <a:pPr algn="ctr"/>
            <a:r>
              <a:rPr lang="id-ID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O</a:t>
            </a:r>
          </a:p>
        </p:txBody>
      </p:sp>
      <p:sp>
        <p:nvSpPr>
          <p:cNvPr id="19486" name="WordArt 31">
            <a:extLst>
              <a:ext uri="{FF2B5EF4-FFF2-40B4-BE49-F238E27FC236}">
                <a16:creationId xmlns:a16="http://schemas.microsoft.com/office/drawing/2014/main" id="{1CBE7ED1-95D7-490E-B777-2E82C487E1E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7800000">
            <a:off x="7219157" y="4088606"/>
            <a:ext cx="280988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4523"/>
              </a:avLst>
            </a:prstTxWarp>
          </a:bodyPr>
          <a:lstStyle/>
          <a:p>
            <a:pPr algn="ctr"/>
            <a:r>
              <a:rPr lang="id-ID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L</a:t>
            </a:r>
          </a:p>
        </p:txBody>
      </p:sp>
      <p:pic>
        <p:nvPicPr>
          <p:cNvPr id="19487" name="Picture 33">
            <a:extLst>
              <a:ext uri="{FF2B5EF4-FFF2-40B4-BE49-F238E27FC236}">
                <a16:creationId xmlns:a16="http://schemas.microsoft.com/office/drawing/2014/main" id="{F2D7187F-07B7-48D0-AC2F-72103B0FA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0313"/>
            <a:ext cx="1835150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5" name="WordArt 32">
            <a:extLst>
              <a:ext uri="{FF2B5EF4-FFF2-40B4-BE49-F238E27FC236}">
                <a16:creationId xmlns:a16="http://schemas.microsoft.com/office/drawing/2014/main" id="{D53B6A41-66EB-4BF8-926A-1ECA90EBDDF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572132" y="5572140"/>
            <a:ext cx="344805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3600" b="1" kern="1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/>
              </a:rPr>
              <a:t>Mohon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3600" b="1" kern="1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/>
              </a:rPr>
              <a:t>Tanggapan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>
            <a:extLst>
              <a:ext uri="{FF2B5EF4-FFF2-40B4-BE49-F238E27FC236}">
                <a16:creationId xmlns:a16="http://schemas.microsoft.com/office/drawing/2014/main" id="{B171B231-B881-4659-BAA4-98CEE742B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447800"/>
            <a:ext cx="7696200" cy="50292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Permasalahan transportasi  di perkotaan : kemacetan, kurang nyaman, kurang aman, lama 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Jumlah  yang diangkut lebih banyak dari kapasitas tersedia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Moda angkutan jalan  masih mendominasi : 92%, kereta 6%, ASDP 1%, laut dan udara 1%. 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Prasarana transportasi (jalan, jembatan, pelabuhan, terminal, airport, rel) sangat terbatas 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Masalah lain adalah konsumsi energi  besar tergantung pada BBM (30%)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Sistem dan Manajemen transportasi , kualitas SDM </a:t>
            </a:r>
          </a:p>
        </p:txBody>
      </p:sp>
      <p:sp>
        <p:nvSpPr>
          <p:cNvPr id="3075" name="Slide Number Placeholder 3">
            <a:extLst>
              <a:ext uri="{FF2B5EF4-FFF2-40B4-BE49-F238E27FC236}">
                <a16:creationId xmlns:a16="http://schemas.microsoft.com/office/drawing/2014/main" id="{0D7755CD-3DDF-416A-9A09-FAE5AFB18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419600" y="6453188"/>
            <a:ext cx="419100" cy="352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fld id="{FBE9EED6-5B04-403F-9615-BD4A2A53D766}" type="slidenum">
              <a:rPr lang="en-GB" altLang="id-ID" sz="1400"/>
              <a:pPr algn="ctr" eaLnBrk="1" hangingPunct="1"/>
              <a:t>2</a:t>
            </a:fld>
            <a:endParaRPr lang="en-GB" altLang="id-ID" sz="1400"/>
          </a:p>
        </p:txBody>
      </p:sp>
      <p:sp>
        <p:nvSpPr>
          <p:cNvPr id="3076" name="Rounded Rectangle 21">
            <a:extLst>
              <a:ext uri="{FF2B5EF4-FFF2-40B4-BE49-F238E27FC236}">
                <a16:creationId xmlns:a16="http://schemas.microsoft.com/office/drawing/2014/main" id="{BB84A497-E0B7-4CCC-9BEA-EEAF1A516D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553200" cy="63976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altLang="id-ID" sz="2400" b="1">
                <a:latin typeface="Arial" panose="020B0604020202020204" pitchFamily="34" charset="0"/>
                <a:cs typeface="Arial" panose="020B0604020202020204" pitchFamily="34" charset="0"/>
              </a:rPr>
              <a:t>LATAR BELAKANG</a:t>
            </a:r>
            <a:r>
              <a:rPr lang="id-ID" altLang="id-ID" sz="2400" b="1">
                <a:latin typeface="Arial" panose="020B0604020202020204" pitchFamily="34" charset="0"/>
                <a:cs typeface="Arial" panose="020B0604020202020204" pitchFamily="34" charset="0"/>
              </a:rPr>
              <a:t> (1)</a:t>
            </a:r>
            <a:endParaRPr lang="en-US" altLang="id-ID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>
            <a:extLst>
              <a:ext uri="{FF2B5EF4-FFF2-40B4-BE49-F238E27FC236}">
                <a16:creationId xmlns:a16="http://schemas.microsoft.com/office/drawing/2014/main" id="{18174C08-828D-47B6-882D-DC2CF0A54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71600"/>
            <a:ext cx="7696200" cy="50292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Faktor eksternal juga menentukan : tata ruang (PU), energi, lingkungan hidup, keuangan, perpajakan, subsidi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Kebutuhan sustainable transportation : resilience connectivity, environmental friendly</a:t>
            </a:r>
          </a:p>
          <a:p>
            <a:pPr>
              <a:spcBef>
                <a:spcPct val="0"/>
              </a:spcBef>
            </a:pPr>
            <a:endParaRPr lang="id-ID" altLang="id-ID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Regulasi di sektor transportasi sudah cukup tersedia : </a:t>
            </a:r>
            <a:r>
              <a:rPr lang="en-US" altLang="id-ID" sz="2000">
                <a:latin typeface="Arial" panose="020B0604020202020204" pitchFamily="34" charset="0"/>
                <a:cs typeface="Arial" panose="020B0604020202020204" pitchFamily="34" charset="0"/>
              </a:rPr>
              <a:t>Undang-Undang Nomor 22 Tahun 2009 Tentang Lalu Lintas dan Angkutan Jalan</a:t>
            </a:r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id-ID" sz="2000">
                <a:latin typeface="Arial" panose="020B0604020202020204" pitchFamily="34" charset="0"/>
                <a:cs typeface="Arial" panose="020B0604020202020204" pitchFamily="34" charset="0"/>
              </a:rPr>
              <a:t>Undang-Undang Nomor 1 Tahun 2009 Tentang Penerbangan</a:t>
            </a:r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id-ID" sz="2000">
                <a:latin typeface="Arial" panose="020B0604020202020204" pitchFamily="34" charset="0"/>
                <a:cs typeface="Arial" panose="020B0604020202020204" pitchFamily="34" charset="0"/>
              </a:rPr>
              <a:t>Undang-Undang Nomor 23 Tahun 2007 Tentang Perkeretaapian</a:t>
            </a:r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id-ID" sz="2000">
                <a:latin typeface="Arial" panose="020B0604020202020204" pitchFamily="34" charset="0"/>
                <a:cs typeface="Arial" panose="020B0604020202020204" pitchFamily="34" charset="0"/>
              </a:rPr>
              <a:t>Undang-Undang Nomor  17 Tahun 2008 Tentang Pelayaran</a:t>
            </a:r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id-ID" sz="2000">
                <a:latin typeface="Arial" panose="020B0604020202020204" pitchFamily="34" charset="0"/>
                <a:cs typeface="Arial" panose="020B0604020202020204" pitchFamily="34" charset="0"/>
              </a:rPr>
              <a:t>Peraturan Pemerintah Nomor 55 Tahun 2012 Tentang Kendaraan</a:t>
            </a:r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id-ID" sz="2000">
                <a:latin typeface="Arial" panose="020B0604020202020204" pitchFamily="34" charset="0"/>
                <a:cs typeface="Arial" panose="020B0604020202020204" pitchFamily="34" charset="0"/>
              </a:rPr>
              <a:t>Peraturan Menteri Perhubungan Nomor 49 Tahun 2005 Tentang Sistem Transportasi Nasional</a:t>
            </a:r>
          </a:p>
          <a:p>
            <a:pPr>
              <a:buFont typeface="Arial" panose="020B0604020202020204" pitchFamily="34" charset="0"/>
              <a:buNone/>
            </a:pPr>
            <a:endParaRPr lang="id-ID" altLang="id-ID"/>
          </a:p>
        </p:txBody>
      </p:sp>
      <p:sp>
        <p:nvSpPr>
          <p:cNvPr id="4099" name="Slide Number Placeholder 3">
            <a:extLst>
              <a:ext uri="{FF2B5EF4-FFF2-40B4-BE49-F238E27FC236}">
                <a16:creationId xmlns:a16="http://schemas.microsoft.com/office/drawing/2014/main" id="{0D4AA393-8FAD-442F-BC21-1A1E24A4C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419600" y="6453188"/>
            <a:ext cx="419100" cy="352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fld id="{D6E4FC14-A94C-4E24-9E89-24B287385D8D}" type="slidenum">
              <a:rPr lang="en-GB" altLang="id-ID" sz="1400"/>
              <a:pPr algn="ctr" eaLnBrk="1" hangingPunct="1"/>
              <a:t>3</a:t>
            </a:fld>
            <a:endParaRPr lang="en-GB" altLang="id-ID" sz="1400"/>
          </a:p>
        </p:txBody>
      </p:sp>
      <p:sp>
        <p:nvSpPr>
          <p:cNvPr id="4100" name="Rounded Rectangle 21">
            <a:extLst>
              <a:ext uri="{FF2B5EF4-FFF2-40B4-BE49-F238E27FC236}">
                <a16:creationId xmlns:a16="http://schemas.microsoft.com/office/drawing/2014/main" id="{5B6809AD-790C-4729-A93B-44870311B6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553200" cy="63976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altLang="id-ID" sz="2400" b="1">
                <a:latin typeface="Arial" panose="020B0604020202020204" pitchFamily="34" charset="0"/>
                <a:cs typeface="Arial" panose="020B0604020202020204" pitchFamily="34" charset="0"/>
              </a:rPr>
              <a:t>LATAR BELAKANG</a:t>
            </a:r>
            <a:r>
              <a:rPr lang="id-ID" altLang="id-ID" sz="2400" b="1"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US" altLang="id-ID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>
            <a:extLst>
              <a:ext uri="{FF2B5EF4-FFF2-40B4-BE49-F238E27FC236}">
                <a16:creationId xmlns:a16="http://schemas.microsoft.com/office/drawing/2014/main" id="{3F18CFC0-6A44-4453-9292-310660A6F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06963"/>
          </a:xfrm>
        </p:spPr>
        <p:txBody>
          <a:bodyPr/>
          <a:lstStyle/>
          <a:p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Perkembangan Sarana Transportasi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Kendaraan Murah dan Ramah Lingkungan untuk Angkutan Umum Penumpang</a:t>
            </a:r>
          </a:p>
          <a:p>
            <a:pPr lvl="2">
              <a:buFont typeface="Arial" panose="020B0604020202020204" pitchFamily="34" charset="0"/>
              <a:buBlip>
                <a:blip r:embed="rId2"/>
              </a:buBlip>
            </a:pPr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Kendaraan Bertenaga Listrik</a:t>
            </a:r>
          </a:p>
          <a:p>
            <a:pPr lvl="2">
              <a:buFont typeface="Arial" panose="020B0604020202020204" pitchFamily="34" charset="0"/>
              <a:buBlip>
                <a:blip r:embed="rId2"/>
              </a:buBlip>
            </a:pPr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Kendaraan Berbahan Bakar Gas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Kereta Listrik </a:t>
            </a:r>
          </a:p>
          <a:p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Implementasi Teknologi untuk Peningkatan Keselamatan Transportasi Jalan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Manajemen Lalu Lintas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Advanced Driver Assistance Systems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Cooperative Systems</a:t>
            </a:r>
          </a:p>
          <a:p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Riset dan teknologi transportasi masih terbatas, juga kendala dalam implementasi teknologi – hubungan dengan industri masih lemah</a:t>
            </a:r>
          </a:p>
          <a:p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Industri transportasi khususnya otomotif cukup berkembang, sedang lainnya masih lambat </a:t>
            </a:r>
          </a:p>
          <a:p>
            <a:endParaRPr lang="en-US" altLang="id-ID" sz="2000"/>
          </a:p>
        </p:txBody>
      </p:sp>
      <p:sp>
        <p:nvSpPr>
          <p:cNvPr id="5123" name="Rounded Rectangle 21">
            <a:extLst>
              <a:ext uri="{FF2B5EF4-FFF2-40B4-BE49-F238E27FC236}">
                <a16:creationId xmlns:a16="http://schemas.microsoft.com/office/drawing/2014/main" id="{2AE57029-B184-40DA-94D2-7F2A7E732C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553200" cy="63976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altLang="id-ID" sz="2400" b="1">
                <a:latin typeface="Arial" panose="020B0604020202020204" pitchFamily="34" charset="0"/>
                <a:cs typeface="Arial" panose="020B0604020202020204" pitchFamily="34" charset="0"/>
              </a:rPr>
              <a:t>LATAR BELAKANG</a:t>
            </a:r>
            <a:r>
              <a:rPr lang="id-ID" altLang="id-ID" sz="2400" b="1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id-ID" sz="2400" b="1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d-ID" altLang="id-ID" sz="2400" b="1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id-ID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0">
            <a:extLst>
              <a:ext uri="{FF2B5EF4-FFF2-40B4-BE49-F238E27FC236}">
                <a16:creationId xmlns:a16="http://schemas.microsoft.com/office/drawing/2014/main" id="{F79A6D1E-3212-403E-AF38-FED6B03FD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0"/>
            <a:ext cx="891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id-ID" sz="1400"/>
              <a:t>Lakitan, B, (2013), Connecting all the dots: Identifying the “actor level” challenges in establishing effective innovation system in Indonesia, Technology in Society 35 (2013) 41–54</a:t>
            </a:r>
          </a:p>
        </p:txBody>
      </p:sp>
      <p:grpSp>
        <p:nvGrpSpPr>
          <p:cNvPr id="6147" name="Group 55">
            <a:extLst>
              <a:ext uri="{FF2B5EF4-FFF2-40B4-BE49-F238E27FC236}">
                <a16:creationId xmlns:a16="http://schemas.microsoft.com/office/drawing/2014/main" id="{B503604B-7099-424E-8262-886BCABCFED3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1219200"/>
            <a:ext cx="5156200" cy="4724400"/>
            <a:chOff x="2341606" y="1524000"/>
            <a:chExt cx="4668794" cy="41910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C025CE3-50EC-4253-B4A4-4626057C6BAB}"/>
                </a:ext>
              </a:extLst>
            </p:cNvPr>
            <p:cNvSpPr/>
            <p:nvPr/>
          </p:nvSpPr>
          <p:spPr bwMode="auto">
            <a:xfrm>
              <a:off x="3275940" y="2361919"/>
              <a:ext cx="2744067" cy="2515163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en-US">
                <a:solidFill>
                  <a:schemeClr val="bg1"/>
                </a:solidFill>
                <a:latin typeface="Arial" charset="0"/>
              </a:endParaRPr>
            </a:p>
          </p:txBody>
        </p:sp>
        <p:cxnSp>
          <p:nvCxnSpPr>
            <p:cNvPr id="6150" name="Straight Connector 13">
              <a:extLst>
                <a:ext uri="{FF2B5EF4-FFF2-40B4-BE49-F238E27FC236}">
                  <a16:creationId xmlns:a16="http://schemas.microsoft.com/office/drawing/2014/main" id="{D070A689-9C8D-4471-ACD5-D89307208302}"/>
                </a:ext>
              </a:extLst>
            </p:cNvPr>
            <p:cNvCxnSpPr>
              <a:cxnSpLocks noChangeShapeType="1"/>
              <a:stCxn id="12" idx="0"/>
              <a:endCxn id="12" idx="4"/>
            </p:cNvCxnSpPr>
            <p:nvPr/>
          </p:nvCxnSpPr>
          <p:spPr bwMode="auto">
            <a:xfrm rot="16200000" flipH="1">
              <a:off x="3390900" y="3619500"/>
              <a:ext cx="2514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1" name="Straight Connector 15">
              <a:extLst>
                <a:ext uri="{FF2B5EF4-FFF2-40B4-BE49-F238E27FC236}">
                  <a16:creationId xmlns:a16="http://schemas.microsoft.com/office/drawing/2014/main" id="{7277D917-A4F9-4813-8C7D-DDD9B61A2217}"/>
                </a:ext>
              </a:extLst>
            </p:cNvPr>
            <p:cNvCxnSpPr>
              <a:cxnSpLocks noChangeShapeType="1"/>
              <a:stCxn id="12" idx="2"/>
              <a:endCxn id="12" idx="6"/>
            </p:cNvCxnSpPr>
            <p:nvPr/>
          </p:nvCxnSpPr>
          <p:spPr bwMode="auto">
            <a:xfrm rot="10800000" flipH="1">
              <a:off x="3276600" y="3619500"/>
              <a:ext cx="27432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52" name="Oval 18">
              <a:extLst>
                <a:ext uri="{FF2B5EF4-FFF2-40B4-BE49-F238E27FC236}">
                  <a16:creationId xmlns:a16="http://schemas.microsoft.com/office/drawing/2014/main" id="{8905165C-30A7-46F5-9FF2-36DEBB92BF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2200" y="4495800"/>
              <a:ext cx="1295400" cy="12192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defTabSz="4572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id-ID" altLang="id-ID">
                <a:solidFill>
                  <a:schemeClr val="bg1"/>
                </a:solidFill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71A900F-E9D9-43A5-8CEE-E79A27960061}"/>
                </a:ext>
              </a:extLst>
            </p:cNvPr>
            <p:cNvSpPr/>
            <p:nvPr/>
          </p:nvSpPr>
          <p:spPr bwMode="auto">
            <a:xfrm>
              <a:off x="5715270" y="1524000"/>
              <a:ext cx="1295130" cy="1219558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en-US">
                <a:solidFill>
                  <a:schemeClr val="bg1"/>
                </a:solidFill>
                <a:latin typeface="Arial" charset="0"/>
              </a:endParaRPr>
            </a:p>
          </p:txBody>
        </p:sp>
        <p:cxnSp>
          <p:nvCxnSpPr>
            <p:cNvPr id="6154" name="Straight Arrow Connector 23">
              <a:extLst>
                <a:ext uri="{FF2B5EF4-FFF2-40B4-BE49-F238E27FC236}">
                  <a16:creationId xmlns:a16="http://schemas.microsoft.com/office/drawing/2014/main" id="{E7ABB71F-6FC3-4779-BC62-1E672EEBDA79}"/>
                </a:ext>
              </a:extLst>
            </p:cNvPr>
            <p:cNvCxnSpPr>
              <a:cxnSpLocks noChangeShapeType="1"/>
              <a:stCxn id="20" idx="3"/>
            </p:cNvCxnSpPr>
            <p:nvPr/>
          </p:nvCxnSpPr>
          <p:spPr bwMode="auto">
            <a:xfrm rot="5400000">
              <a:off x="5530080" y="2520973"/>
              <a:ext cx="330948" cy="418307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5" name="Straight Connector 29">
              <a:extLst>
                <a:ext uri="{FF2B5EF4-FFF2-40B4-BE49-F238E27FC236}">
                  <a16:creationId xmlns:a16="http://schemas.microsoft.com/office/drawing/2014/main" id="{8BCCD572-3897-4521-8370-05DE92CF9BFA}"/>
                </a:ext>
              </a:extLst>
            </p:cNvPr>
            <p:cNvCxnSpPr>
              <a:cxnSpLocks noChangeShapeType="1"/>
              <a:stCxn id="6152" idx="6"/>
            </p:cNvCxnSpPr>
            <p:nvPr/>
          </p:nvCxnSpPr>
          <p:spPr bwMode="auto">
            <a:xfrm>
              <a:off x="3657600" y="5105400"/>
              <a:ext cx="1524000" cy="1588"/>
            </a:xfrm>
            <a:prstGeom prst="line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6" name="Straight Connector 33">
              <a:extLst>
                <a:ext uri="{FF2B5EF4-FFF2-40B4-BE49-F238E27FC236}">
                  <a16:creationId xmlns:a16="http://schemas.microsoft.com/office/drawing/2014/main" id="{5CE65668-C968-4B19-9BCE-060FC950149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4906065" y="4836227"/>
              <a:ext cx="540774" cy="1438"/>
            </a:xfrm>
            <a:prstGeom prst="line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7" name="Straight Connector 35">
              <a:extLst>
                <a:ext uri="{FF2B5EF4-FFF2-40B4-BE49-F238E27FC236}">
                  <a16:creationId xmlns:a16="http://schemas.microsoft.com/office/drawing/2014/main" id="{17405417-3BA6-4329-8C57-4C020D114638}"/>
                </a:ext>
              </a:extLst>
            </p:cNvPr>
            <p:cNvCxnSpPr>
              <a:cxnSpLocks noChangeShapeType="1"/>
              <a:stCxn id="6152" idx="7"/>
            </p:cNvCxnSpPr>
            <p:nvPr/>
          </p:nvCxnSpPr>
          <p:spPr bwMode="auto">
            <a:xfrm rot="5400000" flipH="1" flipV="1">
              <a:off x="3475915" y="4422641"/>
              <a:ext cx="243686" cy="259729"/>
            </a:xfrm>
            <a:prstGeom prst="line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8" name="Straight Connector 37">
              <a:extLst>
                <a:ext uri="{FF2B5EF4-FFF2-40B4-BE49-F238E27FC236}">
                  <a16:creationId xmlns:a16="http://schemas.microsoft.com/office/drawing/2014/main" id="{368CB71B-73DF-44A6-8A1F-FF1EDA4D61BC}"/>
                </a:ext>
              </a:extLst>
            </p:cNvPr>
            <p:cNvCxnSpPr>
              <a:cxnSpLocks noChangeShapeType="1"/>
              <a:stCxn id="6152" idx="0"/>
            </p:cNvCxnSpPr>
            <p:nvPr/>
          </p:nvCxnSpPr>
          <p:spPr bwMode="auto">
            <a:xfrm rot="16200000" flipV="1">
              <a:off x="2343150" y="3829050"/>
              <a:ext cx="1295400" cy="381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9" name="Straight Connector 40">
              <a:extLst>
                <a:ext uri="{FF2B5EF4-FFF2-40B4-BE49-F238E27FC236}">
                  <a16:creationId xmlns:a16="http://schemas.microsoft.com/office/drawing/2014/main" id="{2422D065-81F8-44C1-9A71-6AB6275949D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971800" y="3200400"/>
              <a:ext cx="5334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0" name="Straight Connector 42">
              <a:extLst>
                <a:ext uri="{FF2B5EF4-FFF2-40B4-BE49-F238E27FC236}">
                  <a16:creationId xmlns:a16="http://schemas.microsoft.com/office/drawing/2014/main" id="{87142EAF-271C-4DA8-8C79-2E2CD13226BE}"/>
                </a:ext>
              </a:extLst>
            </p:cNvPr>
            <p:cNvCxnSpPr>
              <a:cxnSpLocks noChangeShapeType="1"/>
              <a:stCxn id="20" idx="2"/>
            </p:cNvCxnSpPr>
            <p:nvPr/>
          </p:nvCxnSpPr>
          <p:spPr bwMode="auto">
            <a:xfrm rot="10800000">
              <a:off x="4072583" y="2132371"/>
              <a:ext cx="1642419" cy="123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1" name="Straight Connector 44">
              <a:extLst>
                <a:ext uri="{FF2B5EF4-FFF2-40B4-BE49-F238E27FC236}">
                  <a16:creationId xmlns:a16="http://schemas.microsoft.com/office/drawing/2014/main" id="{BD71D675-FB2A-4442-A5C6-42719EF06E9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3766988" y="2438400"/>
              <a:ext cx="609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2" name="Straight Connector 46">
              <a:extLst>
                <a:ext uri="{FF2B5EF4-FFF2-40B4-BE49-F238E27FC236}">
                  <a16:creationId xmlns:a16="http://schemas.microsoft.com/office/drawing/2014/main" id="{B6AD7743-DA14-4EA1-ABF1-F61136DA0C21}"/>
                </a:ext>
              </a:extLst>
            </p:cNvPr>
            <p:cNvCxnSpPr>
              <a:cxnSpLocks noChangeShapeType="1"/>
              <a:stCxn id="20" idx="4"/>
            </p:cNvCxnSpPr>
            <p:nvPr/>
          </p:nvCxnSpPr>
          <p:spPr bwMode="auto">
            <a:xfrm rot="5400000">
              <a:off x="5715068" y="3377447"/>
              <a:ext cx="1281881" cy="1338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3" name="Straight Connector 48">
              <a:extLst>
                <a:ext uri="{FF2B5EF4-FFF2-40B4-BE49-F238E27FC236}">
                  <a16:creationId xmlns:a16="http://schemas.microsoft.com/office/drawing/2014/main" id="{1E86F181-3DA2-492A-84C7-0633D8BBBC4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5866371" y="4025081"/>
              <a:ext cx="482943" cy="1409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64" name="TextBox 49">
              <a:extLst>
                <a:ext uri="{FF2B5EF4-FFF2-40B4-BE49-F238E27FC236}">
                  <a16:creationId xmlns:a16="http://schemas.microsoft.com/office/drawing/2014/main" id="{B2ED873B-C45C-4E6B-9643-C9075D1EE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27622" y="2673145"/>
              <a:ext cx="1034878" cy="955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id-ID" sz="1600"/>
                <a:t>Badan Usaha Milik Negara</a:t>
              </a:r>
            </a:p>
          </p:txBody>
        </p:sp>
        <p:sp>
          <p:nvSpPr>
            <p:cNvPr id="6165" name="TextBox 50">
              <a:extLst>
                <a:ext uri="{FF2B5EF4-FFF2-40B4-BE49-F238E27FC236}">
                  <a16:creationId xmlns:a16="http://schemas.microsoft.com/office/drawing/2014/main" id="{BFD5FACC-BD65-4BB0-9DD8-DBC6BE7A0F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6322" y="3011129"/>
              <a:ext cx="934995" cy="309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id-ID" sz="1600"/>
                <a:t>UKMK</a:t>
              </a:r>
            </a:p>
          </p:txBody>
        </p:sp>
        <p:sp>
          <p:nvSpPr>
            <p:cNvPr id="6166" name="TextBox 51">
              <a:extLst>
                <a:ext uri="{FF2B5EF4-FFF2-40B4-BE49-F238E27FC236}">
                  <a16:creationId xmlns:a16="http://schemas.microsoft.com/office/drawing/2014/main" id="{7C79EEC5-7C2B-4A55-B15E-0A5A60A960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4517" y="3822290"/>
              <a:ext cx="1356154" cy="518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id-ID" sz="1600"/>
                <a:t>Perusahaan Multinasional</a:t>
              </a:r>
            </a:p>
          </p:txBody>
        </p:sp>
        <p:sp>
          <p:nvSpPr>
            <p:cNvPr id="6167" name="TextBox 52">
              <a:extLst>
                <a:ext uri="{FF2B5EF4-FFF2-40B4-BE49-F238E27FC236}">
                  <a16:creationId xmlns:a16="http://schemas.microsoft.com/office/drawing/2014/main" id="{916A7856-9C5A-47E7-9494-19882EEB9E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1655" y="3687097"/>
              <a:ext cx="1241854" cy="73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id-ID" sz="1600"/>
                <a:t>Perusahaan Subsidiary di Indonesia</a:t>
              </a:r>
            </a:p>
          </p:txBody>
        </p:sp>
        <p:sp>
          <p:nvSpPr>
            <p:cNvPr id="6168" name="TextBox 53">
              <a:extLst>
                <a:ext uri="{FF2B5EF4-FFF2-40B4-BE49-F238E27FC236}">
                  <a16:creationId xmlns:a16="http://schemas.microsoft.com/office/drawing/2014/main" id="{E5907F61-F787-4A95-B64A-A46CF15C59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1606" y="4925861"/>
              <a:ext cx="1386016" cy="518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id-ID" sz="1600"/>
                <a:t>Teknologi Dari Luar Negeri</a:t>
              </a:r>
            </a:p>
          </p:txBody>
        </p:sp>
        <p:sp>
          <p:nvSpPr>
            <p:cNvPr id="6169" name="TextBox 54">
              <a:extLst>
                <a:ext uri="{FF2B5EF4-FFF2-40B4-BE49-F238E27FC236}">
                  <a16:creationId xmlns:a16="http://schemas.microsoft.com/office/drawing/2014/main" id="{E6E5ED08-EE7E-4003-BFDB-87002D2BA6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1200" y="1828800"/>
              <a:ext cx="1179041" cy="655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id-ID" sz="1400"/>
                <a:t>Teknologi Dari Dalam Negeri</a:t>
              </a:r>
            </a:p>
          </p:txBody>
        </p:sp>
      </p:grpSp>
      <p:sp>
        <p:nvSpPr>
          <p:cNvPr id="26" name="Rounded Rectangle 21">
            <a:extLst>
              <a:ext uri="{FF2B5EF4-FFF2-40B4-BE49-F238E27FC236}">
                <a16:creationId xmlns:a16="http://schemas.microsoft.com/office/drawing/2014/main" id="{8E5993B1-3C70-4798-97F8-2C4D44D63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04800"/>
            <a:ext cx="6705600" cy="838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id-ID" sz="2400" b="1" kern="0" dirty="0">
                <a:solidFill>
                  <a:srgbClr val="000000"/>
                </a:solidFill>
                <a:cs typeface="Arial" pitchFamily="34" charset="0"/>
              </a:rPr>
              <a:t>TANTANGAN DAN PERAN LEMLITBANG </a:t>
            </a:r>
            <a:endParaRPr lang="en-US" sz="2400" b="1" kern="0" dirty="0">
              <a:solidFill>
                <a:srgbClr val="000000"/>
              </a:solidFill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id-ID" sz="2400" b="1" kern="0" dirty="0">
                <a:solidFill>
                  <a:srgbClr val="000000"/>
                </a:solidFill>
                <a:cs typeface="Arial" pitchFamily="34" charset="0"/>
              </a:rPr>
              <a:t>(1)</a:t>
            </a:r>
            <a:endParaRPr lang="en-US" sz="2400" b="1" kern="0" dirty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404B72E-EEEC-472D-BF35-1249EDBE21C0}"/>
              </a:ext>
            </a:extLst>
          </p:cNvPr>
          <p:cNvSpPr txBox="1"/>
          <p:nvPr/>
        </p:nvSpPr>
        <p:spPr>
          <a:xfrm>
            <a:off x="571500" y="2352675"/>
            <a:ext cx="1219200" cy="6461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Kegiatan Riset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6CB1E03-3B89-4609-8CB3-CEB2BF49742C}"/>
              </a:ext>
            </a:extLst>
          </p:cNvPr>
          <p:cNvSpPr txBox="1"/>
          <p:nvPr/>
        </p:nvSpPr>
        <p:spPr>
          <a:xfrm>
            <a:off x="2595563" y="2071688"/>
            <a:ext cx="1517650" cy="369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Dunia Usaha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3B1E360-C0C4-4517-BEC1-E1386F888E9E}"/>
              </a:ext>
            </a:extLst>
          </p:cNvPr>
          <p:cNvSpPr txBox="1"/>
          <p:nvPr/>
        </p:nvSpPr>
        <p:spPr>
          <a:xfrm>
            <a:off x="2595563" y="3062288"/>
            <a:ext cx="1524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Pemerintah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DCC0ACD-7F3B-44AF-9F86-AD90497639D6}"/>
              </a:ext>
            </a:extLst>
          </p:cNvPr>
          <p:cNvSpPr txBox="1"/>
          <p:nvPr/>
        </p:nvSpPr>
        <p:spPr>
          <a:xfrm>
            <a:off x="4805363" y="3062288"/>
            <a:ext cx="3352800" cy="646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BUMN Strategis yang masalah krusialnya adalah Teknologi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C4A4A6F-8839-4B05-AD2C-F27D85CE1C68}"/>
              </a:ext>
            </a:extLst>
          </p:cNvPr>
          <p:cNvSpPr txBox="1"/>
          <p:nvPr/>
        </p:nvSpPr>
        <p:spPr>
          <a:xfrm>
            <a:off x="4805363" y="3900488"/>
            <a:ext cx="33528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Usaha baru hasil litbang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67D47F5-FA00-4B0C-B830-F3005C6D4729}"/>
              </a:ext>
            </a:extLst>
          </p:cNvPr>
          <p:cNvSpPr txBox="1"/>
          <p:nvPr/>
        </p:nvSpPr>
        <p:spPr>
          <a:xfrm>
            <a:off x="4805363" y="4510088"/>
            <a:ext cx="3352800" cy="369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Masyarakat kecil atau UKMK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7F69911-DCDB-491C-84BC-953A381AAE4E}"/>
              </a:ext>
            </a:extLst>
          </p:cNvPr>
          <p:cNvSpPr txBox="1"/>
          <p:nvPr/>
        </p:nvSpPr>
        <p:spPr>
          <a:xfrm>
            <a:off x="4805363" y="2071688"/>
            <a:ext cx="33528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Dunia Usaha sendiri</a:t>
            </a:r>
          </a:p>
        </p:txBody>
      </p:sp>
      <p:cxnSp>
        <p:nvCxnSpPr>
          <p:cNvPr id="7177" name="Straight Arrow Connector 37">
            <a:extLst>
              <a:ext uri="{FF2B5EF4-FFF2-40B4-BE49-F238E27FC236}">
                <a16:creationId xmlns:a16="http://schemas.microsoft.com/office/drawing/2014/main" id="{1F81ED82-388B-48E6-895E-661DAEC62734}"/>
              </a:ext>
            </a:extLst>
          </p:cNvPr>
          <p:cNvCxnSpPr>
            <a:cxnSpLocks noChangeShapeType="1"/>
            <a:stCxn id="9" idx="3"/>
          </p:cNvCxnSpPr>
          <p:nvPr/>
        </p:nvCxnSpPr>
        <p:spPr bwMode="auto">
          <a:xfrm flipV="1">
            <a:off x="1790700" y="2281238"/>
            <a:ext cx="709613" cy="3952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8" name="Straight Arrow Connector 39">
            <a:extLst>
              <a:ext uri="{FF2B5EF4-FFF2-40B4-BE49-F238E27FC236}">
                <a16:creationId xmlns:a16="http://schemas.microsoft.com/office/drawing/2014/main" id="{EA1AAAFF-2C2D-4503-A863-7607844FA8C1}"/>
              </a:ext>
            </a:extLst>
          </p:cNvPr>
          <p:cNvCxnSpPr>
            <a:cxnSpLocks noChangeShapeType="1"/>
            <a:stCxn id="9" idx="3"/>
          </p:cNvCxnSpPr>
          <p:nvPr/>
        </p:nvCxnSpPr>
        <p:spPr bwMode="auto">
          <a:xfrm>
            <a:off x="1790700" y="2676525"/>
            <a:ext cx="709613" cy="533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9" name="Straight Arrow Connector 44">
            <a:extLst>
              <a:ext uri="{FF2B5EF4-FFF2-40B4-BE49-F238E27FC236}">
                <a16:creationId xmlns:a16="http://schemas.microsoft.com/office/drawing/2014/main" id="{9FDE5EA4-6C40-423C-A428-506EEFB48E8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195763" y="2224088"/>
            <a:ext cx="4572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0" name="Straight Arrow Connector 45">
            <a:extLst>
              <a:ext uri="{FF2B5EF4-FFF2-40B4-BE49-F238E27FC236}">
                <a16:creationId xmlns:a16="http://schemas.microsoft.com/office/drawing/2014/main" id="{E0101B3E-6D23-4E96-BFC0-2A58B04BDEA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195763" y="3214688"/>
            <a:ext cx="457200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1" name="Straight Arrow Connector 47">
            <a:extLst>
              <a:ext uri="{FF2B5EF4-FFF2-40B4-BE49-F238E27FC236}">
                <a16:creationId xmlns:a16="http://schemas.microsoft.com/office/drawing/2014/main" id="{C20A39D2-3C1E-4AAF-9EF9-46EDA2F6021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38563" y="4052888"/>
            <a:ext cx="914400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2" name="Straight Arrow Connector 55">
            <a:extLst>
              <a:ext uri="{FF2B5EF4-FFF2-40B4-BE49-F238E27FC236}">
                <a16:creationId xmlns:a16="http://schemas.microsoft.com/office/drawing/2014/main" id="{DF7BF79C-2380-4DFE-A447-456E5960186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81363" y="4738688"/>
            <a:ext cx="1371600" cy="15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3" name="Straight Connector 61">
            <a:extLst>
              <a:ext uri="{FF2B5EF4-FFF2-40B4-BE49-F238E27FC236}">
                <a16:creationId xmlns:a16="http://schemas.microsoft.com/office/drawing/2014/main" id="{9C76623E-7D68-43EE-B0CE-0473C5476AF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510757" y="3823494"/>
            <a:ext cx="455612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4" name="Straight Connector 67">
            <a:extLst>
              <a:ext uri="{FF2B5EF4-FFF2-40B4-BE49-F238E27FC236}">
                <a16:creationId xmlns:a16="http://schemas.microsoft.com/office/drawing/2014/main" id="{E1D999F3-2FDE-478C-B7EF-13AC8ED7727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76600" y="3573463"/>
            <a:ext cx="3175" cy="116522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85" name="TextBox 22">
            <a:extLst>
              <a:ext uri="{FF2B5EF4-FFF2-40B4-BE49-F238E27FC236}">
                <a16:creationId xmlns:a16="http://schemas.microsoft.com/office/drawing/2014/main" id="{54945389-C001-496F-AEEF-CF3C34959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5500688"/>
            <a:ext cx="8001000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id-ID" sz="1400"/>
              <a:t>Kegiatan litbang dilakukan baik oleh </a:t>
            </a:r>
            <a:r>
              <a:rPr lang="en-US" altLang="id-ID" sz="1400">
                <a:solidFill>
                  <a:srgbClr val="FF0000"/>
                </a:solidFill>
              </a:rPr>
              <a:t>swasta</a:t>
            </a:r>
            <a:r>
              <a:rPr lang="en-US" altLang="id-ID" sz="1400"/>
              <a:t> maupun </a:t>
            </a:r>
            <a:r>
              <a:rPr lang="en-US" altLang="id-ID" sz="1400">
                <a:solidFill>
                  <a:srgbClr val="FF0000"/>
                </a:solidFill>
              </a:rPr>
              <a:t>pemerintah</a:t>
            </a:r>
            <a:r>
              <a:rPr lang="en-US" altLang="id-ID" sz="1400"/>
              <a:t>. Hasil penelitian dari perusahaan swasta akan diguanakan untuk industrinya sendiri. Hasil  dari Lembaga litbang pemerintah terutama digunakan oleh </a:t>
            </a:r>
            <a:r>
              <a:rPr lang="en-US" altLang="id-ID" sz="1400">
                <a:solidFill>
                  <a:srgbClr val="FF0000"/>
                </a:solidFill>
              </a:rPr>
              <a:t>masyarakat kecil </a:t>
            </a:r>
            <a:r>
              <a:rPr lang="en-US" altLang="id-ID" sz="1400"/>
              <a:t>dan </a:t>
            </a:r>
            <a:r>
              <a:rPr lang="en-US" altLang="id-ID" sz="1400">
                <a:solidFill>
                  <a:srgbClr val="FF0000"/>
                </a:solidFill>
              </a:rPr>
              <a:t>UKMK</a:t>
            </a:r>
            <a:r>
              <a:rPr lang="en-US" altLang="id-ID" sz="1400"/>
              <a:t> dan untuk memperkuat </a:t>
            </a:r>
            <a:r>
              <a:rPr lang="en-US" altLang="id-ID" sz="1400">
                <a:solidFill>
                  <a:srgbClr val="FF0000"/>
                </a:solidFill>
              </a:rPr>
              <a:t>industri strategis </a:t>
            </a:r>
            <a:r>
              <a:rPr lang="en-US" altLang="id-ID" sz="1400"/>
              <a:t>yang memang memerlukan litbang. Untuk hasil litbang yang tidak digunakan oleh BUMN atau masyarakat secara langsung didorong untuk menjadi </a:t>
            </a:r>
            <a:r>
              <a:rPr lang="en-US" altLang="id-ID" sz="1400">
                <a:solidFill>
                  <a:srgbClr val="FF0000"/>
                </a:solidFill>
              </a:rPr>
              <a:t>usaha baru </a:t>
            </a:r>
            <a:r>
              <a:rPr lang="en-US" altLang="id-ID" sz="1400"/>
              <a:t>melalui inkubator. </a:t>
            </a:r>
          </a:p>
        </p:txBody>
      </p:sp>
      <p:sp>
        <p:nvSpPr>
          <p:cNvPr id="7186" name="TextBox 1">
            <a:extLst>
              <a:ext uri="{FF2B5EF4-FFF2-40B4-BE49-F238E27FC236}">
                <a16:creationId xmlns:a16="http://schemas.microsoft.com/office/drawing/2014/main" id="{825E906D-1F39-4BDE-9BE6-2C24FC69F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1700213"/>
            <a:ext cx="15176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d-ID" altLang="id-ID" b="1"/>
              <a:t>PENGGUNA</a:t>
            </a:r>
          </a:p>
        </p:txBody>
      </p:sp>
      <p:sp>
        <p:nvSpPr>
          <p:cNvPr id="20" name="Rounded Rectangle 21">
            <a:extLst>
              <a:ext uri="{FF2B5EF4-FFF2-40B4-BE49-F238E27FC236}">
                <a16:creationId xmlns:a16="http://schemas.microsoft.com/office/drawing/2014/main" id="{B5E73875-3158-49C0-BC13-D22470049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04800"/>
            <a:ext cx="6705600" cy="838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id-ID" sz="2400" b="1" kern="0" dirty="0">
                <a:solidFill>
                  <a:srgbClr val="000000"/>
                </a:solidFill>
                <a:cs typeface="Arial" pitchFamily="34" charset="0"/>
              </a:rPr>
              <a:t>TANTANGAN DAN PERAN LEMLITBANG </a:t>
            </a:r>
            <a:endParaRPr lang="en-US" sz="2400" b="1" kern="0" dirty="0">
              <a:solidFill>
                <a:srgbClr val="000000"/>
              </a:solidFill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id-ID" sz="2400" b="1" kern="0" dirty="0">
                <a:solidFill>
                  <a:srgbClr val="000000"/>
                </a:solidFill>
                <a:cs typeface="Arial" pitchFamily="34" charset="0"/>
              </a:rPr>
              <a:t>(</a:t>
            </a:r>
            <a:r>
              <a:rPr lang="en-US" sz="2400" b="1" kern="0" dirty="0">
                <a:solidFill>
                  <a:srgbClr val="000000"/>
                </a:solidFill>
                <a:cs typeface="Arial" pitchFamily="34" charset="0"/>
              </a:rPr>
              <a:t>2</a:t>
            </a:r>
            <a:r>
              <a:rPr lang="id-ID" sz="2400" b="1" kern="0" dirty="0">
                <a:solidFill>
                  <a:srgbClr val="000000"/>
                </a:solidFill>
                <a:cs typeface="Arial" pitchFamily="34" charset="0"/>
              </a:rPr>
              <a:t>)</a:t>
            </a:r>
            <a:endParaRPr lang="en-US" sz="2400" b="1" kern="0" dirty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owchart: Extract 12">
            <a:extLst>
              <a:ext uri="{FF2B5EF4-FFF2-40B4-BE49-F238E27FC236}">
                <a16:creationId xmlns:a16="http://schemas.microsoft.com/office/drawing/2014/main" id="{65AFF7C6-5900-4679-8D03-F739CC2B8FBB}"/>
              </a:ext>
            </a:extLst>
          </p:cNvPr>
          <p:cNvSpPr/>
          <p:nvPr/>
        </p:nvSpPr>
        <p:spPr bwMode="auto">
          <a:xfrm>
            <a:off x="1752600" y="2286000"/>
            <a:ext cx="5638800" cy="3962400"/>
          </a:xfrm>
          <a:prstGeom prst="flowChartExtra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195" name="TextBox 6">
            <a:extLst>
              <a:ext uri="{FF2B5EF4-FFF2-40B4-BE49-F238E27FC236}">
                <a16:creationId xmlns:a16="http://schemas.microsoft.com/office/drawing/2014/main" id="{914A20DA-905E-4709-91FB-F030B3C64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981325"/>
            <a:ext cx="137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id-ID" sz="1400"/>
              <a:t>Daya Saing &amp; Kemandirian</a:t>
            </a:r>
          </a:p>
        </p:txBody>
      </p:sp>
      <p:sp>
        <p:nvSpPr>
          <p:cNvPr id="8196" name="TextBox 7">
            <a:extLst>
              <a:ext uri="{FF2B5EF4-FFF2-40B4-BE49-F238E27FC236}">
                <a16:creationId xmlns:a16="http://schemas.microsoft.com/office/drawing/2014/main" id="{A2FDFEB0-FF20-4994-A363-61DC56D7A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688" y="1447800"/>
            <a:ext cx="3567112" cy="4000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id-ID" b="1"/>
              <a:t>Ultimate Goal: </a:t>
            </a:r>
            <a:r>
              <a:rPr lang="en-US" altLang="id-ID" sz="2000" b="1"/>
              <a:t>Kesejahteraan</a:t>
            </a:r>
          </a:p>
        </p:txBody>
      </p:sp>
      <p:sp>
        <p:nvSpPr>
          <p:cNvPr id="8197" name="TextBox 8">
            <a:extLst>
              <a:ext uri="{FF2B5EF4-FFF2-40B4-BE49-F238E27FC236}">
                <a16:creationId xmlns:a16="http://schemas.microsoft.com/office/drawing/2014/main" id="{5909085B-6FE3-4C50-856D-4E221D144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9725" y="3657600"/>
            <a:ext cx="850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id-ID"/>
              <a:t>IPTEK</a:t>
            </a:r>
          </a:p>
        </p:txBody>
      </p:sp>
      <p:sp>
        <p:nvSpPr>
          <p:cNvPr id="8198" name="TextBox 9">
            <a:extLst>
              <a:ext uri="{FF2B5EF4-FFF2-40B4-BE49-F238E27FC236}">
                <a16:creationId xmlns:a16="http://schemas.microsoft.com/office/drawing/2014/main" id="{572041B8-DFE2-4416-B72F-9132AE8BE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4813" y="4429125"/>
            <a:ext cx="658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id-ID"/>
              <a:t>SDA</a:t>
            </a:r>
          </a:p>
        </p:txBody>
      </p:sp>
      <p:sp>
        <p:nvSpPr>
          <p:cNvPr id="8199" name="TextBox 10">
            <a:extLst>
              <a:ext uri="{FF2B5EF4-FFF2-40B4-BE49-F238E27FC236}">
                <a16:creationId xmlns:a16="http://schemas.microsoft.com/office/drawing/2014/main" id="{AF027C90-5D64-4E54-B19A-6D44088E2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0163" y="5715000"/>
            <a:ext cx="1554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id-ID" sz="2000" b="1"/>
              <a:t>Pendidikan</a:t>
            </a:r>
          </a:p>
        </p:txBody>
      </p:sp>
      <p:sp>
        <p:nvSpPr>
          <p:cNvPr id="8200" name="TextBox 11">
            <a:extLst>
              <a:ext uri="{FF2B5EF4-FFF2-40B4-BE49-F238E27FC236}">
                <a16:creationId xmlns:a16="http://schemas.microsoft.com/office/drawing/2014/main" id="{81F4FCFE-2739-48C8-8659-1DAF2D3FB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029200"/>
            <a:ext cx="2224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id-ID"/>
              <a:t>Budaya Masyarakat</a:t>
            </a:r>
          </a:p>
        </p:txBody>
      </p:sp>
      <p:cxnSp>
        <p:nvCxnSpPr>
          <p:cNvPr id="8201" name="Straight Connector 14">
            <a:extLst>
              <a:ext uri="{FF2B5EF4-FFF2-40B4-BE49-F238E27FC236}">
                <a16:creationId xmlns:a16="http://schemas.microsoft.com/office/drawing/2014/main" id="{1E9715AB-2193-4195-96B9-3F37634DC29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43200" y="4876800"/>
            <a:ext cx="3657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2" name="Straight Connector 15">
            <a:extLst>
              <a:ext uri="{FF2B5EF4-FFF2-40B4-BE49-F238E27FC236}">
                <a16:creationId xmlns:a16="http://schemas.microsoft.com/office/drawing/2014/main" id="{9A1E9B24-5982-4AAD-B72E-B7C30064425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10000" y="3429000"/>
            <a:ext cx="15240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3" name="Straight Connector 18">
            <a:extLst>
              <a:ext uri="{FF2B5EF4-FFF2-40B4-BE49-F238E27FC236}">
                <a16:creationId xmlns:a16="http://schemas.microsoft.com/office/drawing/2014/main" id="{2C8E57A7-4A7E-4BB7-BA2F-23D469D8111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86000" y="5562600"/>
            <a:ext cx="45720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4" name="Straight Connector 23">
            <a:extLst>
              <a:ext uri="{FF2B5EF4-FFF2-40B4-BE49-F238E27FC236}">
                <a16:creationId xmlns:a16="http://schemas.microsoft.com/office/drawing/2014/main" id="{AD4805C9-DEF4-4285-A9EF-EC5E0BDBF55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00400" y="4191000"/>
            <a:ext cx="2743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5" name="TextBox 48">
            <a:extLst>
              <a:ext uri="{FF2B5EF4-FFF2-40B4-BE49-F238E27FC236}">
                <a16:creationId xmlns:a16="http://schemas.microsoft.com/office/drawing/2014/main" id="{E2A68CDA-F210-49D5-90D6-3F02C8EA63EE}"/>
              </a:ext>
            </a:extLst>
          </p:cNvPr>
          <p:cNvSpPr txBox="1">
            <a:spLocks noChangeArrowheads="1"/>
          </p:cNvSpPr>
          <p:nvPr/>
        </p:nvSpPr>
        <p:spPr bwMode="auto">
          <a:xfrm rot="-3292679">
            <a:off x="1535113" y="3921125"/>
            <a:ext cx="23352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id-ID" b="1"/>
              <a:t>Technoprenourship</a:t>
            </a:r>
          </a:p>
        </p:txBody>
      </p:sp>
      <p:sp>
        <p:nvSpPr>
          <p:cNvPr id="8206" name="TextBox 53">
            <a:extLst>
              <a:ext uri="{FF2B5EF4-FFF2-40B4-BE49-F238E27FC236}">
                <a16:creationId xmlns:a16="http://schemas.microsoft.com/office/drawing/2014/main" id="{063DD828-4FA1-498D-9596-A70E7B6289BC}"/>
              </a:ext>
            </a:extLst>
          </p:cNvPr>
          <p:cNvSpPr txBox="1">
            <a:spLocks noChangeArrowheads="1"/>
          </p:cNvSpPr>
          <p:nvPr/>
        </p:nvSpPr>
        <p:spPr bwMode="auto">
          <a:xfrm rot="3271402">
            <a:off x="4918869" y="3893344"/>
            <a:ext cx="3121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id-ID" b="1"/>
              <a:t>Management &amp; Leadership</a:t>
            </a:r>
          </a:p>
        </p:txBody>
      </p:sp>
      <p:cxnSp>
        <p:nvCxnSpPr>
          <p:cNvPr id="8207" name="Straight Arrow Connector 17">
            <a:extLst>
              <a:ext uri="{FF2B5EF4-FFF2-40B4-BE49-F238E27FC236}">
                <a16:creationId xmlns:a16="http://schemas.microsoft.com/office/drawing/2014/main" id="{78D24AF8-E620-4135-A6A2-5906AF731F6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4456113" y="2019300"/>
            <a:ext cx="230188" cy="1587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Rounded Rectangle 21">
            <a:extLst>
              <a:ext uri="{FF2B5EF4-FFF2-40B4-BE49-F238E27FC236}">
                <a16:creationId xmlns:a16="http://schemas.microsoft.com/office/drawing/2014/main" id="{D08651B1-0EEE-4EA3-AF73-C844297C0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04800"/>
            <a:ext cx="67056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en-US" sz="2400" b="1" kern="0" dirty="0">
                <a:solidFill>
                  <a:srgbClr val="000000"/>
                </a:solidFill>
                <a:cs typeface="Arial" pitchFamily="34" charset="0"/>
              </a:rPr>
              <a:t>ARAH PEMBANGUNAN IPTEK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0CF0B665-5E65-4434-AAE1-18E9C2C94BB4}"/>
              </a:ext>
            </a:extLst>
          </p:cNvPr>
          <p:cNvSpPr txBox="1"/>
          <p:nvPr/>
        </p:nvSpPr>
        <p:spPr>
          <a:xfrm>
            <a:off x="857250" y="1219200"/>
            <a:ext cx="7962900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ctr">
              <a:defRPr/>
            </a:pPr>
            <a:endParaRPr lang="en-US" sz="2800" b="1" dirty="0">
              <a:cs typeface="Arial" pitchFamily="34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id-ID" sz="2800" b="1" dirty="0">
                <a:cs typeface="Arial" pitchFamily="34" charset="0"/>
              </a:rPr>
              <a:t>KESELAMATAN  TRANSPORTASI</a:t>
            </a:r>
          </a:p>
          <a:p>
            <a:pPr marL="457200" indent="-457200">
              <a:buFontTx/>
              <a:buAutoNum type="arabicPeriod"/>
              <a:defRPr/>
            </a:pPr>
            <a:r>
              <a:rPr lang="id-ID" sz="2800" b="1" dirty="0">
                <a:cs typeface="Arial" pitchFamily="34" charset="0"/>
              </a:rPr>
              <a:t>KEMACETAN </a:t>
            </a:r>
          </a:p>
          <a:p>
            <a:pPr marL="457200" indent="-457200">
              <a:buFontTx/>
              <a:buAutoNum type="arabicPeriod"/>
              <a:defRPr/>
            </a:pPr>
            <a:r>
              <a:rPr lang="id-ID" sz="2800" b="1" dirty="0">
                <a:cs typeface="Arial" pitchFamily="34" charset="0"/>
              </a:rPr>
              <a:t>KETERHUBUNGAN  ATAU KONEKTIVITAS </a:t>
            </a:r>
          </a:p>
          <a:p>
            <a:pPr marL="457200" indent="-457200">
              <a:buFontTx/>
              <a:buAutoNum type="arabicPeriod"/>
              <a:defRPr/>
            </a:pPr>
            <a:r>
              <a:rPr lang="id-ID" sz="2800" b="1" dirty="0">
                <a:cs typeface="Arial" pitchFamily="34" charset="0"/>
              </a:rPr>
              <a:t>LINGKUNGAN DAN ENERGI</a:t>
            </a:r>
          </a:p>
          <a:p>
            <a:pPr marL="457200" indent="-457200">
              <a:buFontTx/>
              <a:buAutoNum type="arabicPeriod"/>
              <a:defRPr/>
            </a:pPr>
            <a:r>
              <a:rPr lang="id-ID" sz="2800" b="1" dirty="0">
                <a:cs typeface="Arial" pitchFamily="34" charset="0"/>
              </a:rPr>
              <a:t>KEAMANAN</a:t>
            </a:r>
          </a:p>
          <a:p>
            <a:pPr marL="457200" indent="-457200">
              <a:buFontTx/>
              <a:buAutoNum type="arabicPeriod"/>
              <a:defRPr/>
            </a:pPr>
            <a:r>
              <a:rPr lang="id-ID" sz="2800" b="1" dirty="0">
                <a:cs typeface="Arial" pitchFamily="34" charset="0"/>
              </a:rPr>
              <a:t>PELAYANAN</a:t>
            </a:r>
          </a:p>
          <a:p>
            <a:pPr marL="457200" indent="-457200">
              <a:buFontTx/>
              <a:buAutoNum type="arabicPeriod"/>
              <a:defRPr/>
            </a:pPr>
            <a:endParaRPr lang="id-ID" sz="2800" b="1" dirty="0">
              <a:cs typeface="Arial" pitchFamily="34" charset="0"/>
            </a:endParaRPr>
          </a:p>
          <a:p>
            <a:pPr>
              <a:defRPr/>
            </a:pPr>
            <a:r>
              <a:rPr lang="en-US" sz="2800" b="1" dirty="0">
                <a:cs typeface="Arial" pitchFamily="34" charset="0"/>
              </a:rPr>
              <a:t> </a:t>
            </a:r>
          </a:p>
          <a:p>
            <a:pPr marL="342900" indent="-342900">
              <a:defRPr/>
            </a:pPr>
            <a:endParaRPr lang="en-US" sz="2800" b="1" dirty="0">
              <a:cs typeface="Arial" pitchFamily="34" charset="0"/>
            </a:endParaRPr>
          </a:p>
        </p:txBody>
      </p:sp>
      <p:sp>
        <p:nvSpPr>
          <p:cNvPr id="9219" name="Slide Number Placeholder 4">
            <a:extLst>
              <a:ext uri="{FF2B5EF4-FFF2-40B4-BE49-F238E27FC236}">
                <a16:creationId xmlns:a16="http://schemas.microsoft.com/office/drawing/2014/main" id="{D022C40E-3D43-45B3-928D-E7717A2C0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3400" y="6356350"/>
            <a:ext cx="609600" cy="349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fld id="{6935BF76-3944-4092-A354-565262F8125D}" type="slidenum">
              <a:rPr lang="en-GB" altLang="id-ID" sz="1400"/>
              <a:pPr algn="ctr" eaLnBrk="1" hangingPunct="1"/>
              <a:t>8</a:t>
            </a:fld>
            <a:endParaRPr lang="en-GB" altLang="id-ID" sz="1400"/>
          </a:p>
        </p:txBody>
      </p:sp>
      <p:sp>
        <p:nvSpPr>
          <p:cNvPr id="5" name="Rounded Rectangle 21">
            <a:extLst>
              <a:ext uri="{FF2B5EF4-FFF2-40B4-BE49-F238E27FC236}">
                <a16:creationId xmlns:a16="http://schemas.microsoft.com/office/drawing/2014/main" id="{A49BCA19-A994-444B-86FA-A632DB8EC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04800"/>
            <a:ext cx="6705600" cy="838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id-ID" sz="2400" b="1" kern="0" dirty="0">
                <a:solidFill>
                  <a:srgbClr val="000000"/>
                </a:solidFill>
                <a:cs typeface="Arial" pitchFamily="34" charset="0"/>
              </a:rPr>
              <a:t>ISU STRATEGIS BIDANG  </a:t>
            </a:r>
            <a:endParaRPr lang="en-US" sz="2400" b="1" kern="0" dirty="0">
              <a:solidFill>
                <a:srgbClr val="000000"/>
              </a:solidFill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id-ID" sz="2400" b="1" kern="0" dirty="0">
                <a:solidFill>
                  <a:srgbClr val="000000"/>
                </a:solidFill>
                <a:cs typeface="Arial" pitchFamily="34" charset="0"/>
              </a:rPr>
              <a:t>TRANSPORTASI</a:t>
            </a:r>
            <a:endParaRPr lang="en-US" sz="2400" b="1" kern="0" dirty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638D21E-1843-4AF4-90E1-EA770707806E}"/>
              </a:ext>
            </a:extLst>
          </p:cNvPr>
          <p:cNvSpPr txBox="1"/>
          <p:nvPr/>
        </p:nvSpPr>
        <p:spPr>
          <a:xfrm>
            <a:off x="857250" y="1516063"/>
            <a:ext cx="7215188" cy="3970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ctr">
              <a:defRPr/>
            </a:pPr>
            <a:endParaRPr lang="en-US" sz="2800" b="1" dirty="0">
              <a:cs typeface="Arial" pitchFamily="34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id-ID" sz="2800" b="1" dirty="0">
                <a:cs typeface="Arial" pitchFamily="34" charset="0"/>
              </a:rPr>
              <a:t>SELAMAT, AMAN, NYAMAN</a:t>
            </a:r>
          </a:p>
          <a:p>
            <a:pPr marL="457200" indent="-457200">
              <a:buFontTx/>
              <a:buAutoNum type="arabicPeriod"/>
              <a:defRPr/>
            </a:pPr>
            <a:r>
              <a:rPr lang="id-ID" sz="2800" b="1" dirty="0">
                <a:cs typeface="Arial" pitchFamily="34" charset="0"/>
              </a:rPr>
              <a:t>HANDAL DAN EFEKTIF (CEPAT)</a:t>
            </a:r>
          </a:p>
          <a:p>
            <a:pPr marL="457200" indent="-457200">
              <a:buFontTx/>
              <a:buAutoNum type="arabicPeriod"/>
              <a:defRPr/>
            </a:pPr>
            <a:r>
              <a:rPr lang="id-ID" sz="2800" b="1" dirty="0">
                <a:cs typeface="Arial" pitchFamily="34" charset="0"/>
              </a:rPr>
              <a:t>EFISIEN</a:t>
            </a:r>
          </a:p>
          <a:p>
            <a:pPr marL="457200" indent="-457200">
              <a:buFontTx/>
              <a:buAutoNum type="arabicPeriod"/>
              <a:defRPr/>
            </a:pPr>
            <a:r>
              <a:rPr lang="id-ID" sz="2800" b="1" dirty="0">
                <a:cs typeface="Arial" pitchFamily="34" charset="0"/>
              </a:rPr>
              <a:t>TERJANGKAU  </a:t>
            </a:r>
          </a:p>
          <a:p>
            <a:pPr marL="457200" indent="-457200">
              <a:buFontTx/>
              <a:buAutoNum type="arabicPeriod"/>
              <a:defRPr/>
            </a:pPr>
            <a:r>
              <a:rPr lang="id-ID" sz="2800" b="1" dirty="0">
                <a:cs typeface="Arial" pitchFamily="34" charset="0"/>
              </a:rPr>
              <a:t>RAMAH LINGKUNGAN</a:t>
            </a:r>
          </a:p>
          <a:p>
            <a:pPr marL="457200" indent="-457200">
              <a:buFontTx/>
              <a:buAutoNum type="arabicPeriod"/>
              <a:defRPr/>
            </a:pPr>
            <a:r>
              <a:rPr lang="id-ID" sz="2800" b="1" dirty="0">
                <a:cs typeface="Arial" pitchFamily="34" charset="0"/>
              </a:rPr>
              <a:t>KEBERLANJUTAN</a:t>
            </a:r>
          </a:p>
          <a:p>
            <a:pPr>
              <a:defRPr/>
            </a:pPr>
            <a:r>
              <a:rPr lang="en-US" sz="2800" b="1" dirty="0">
                <a:cs typeface="Arial" pitchFamily="34" charset="0"/>
              </a:rPr>
              <a:t> </a:t>
            </a:r>
          </a:p>
          <a:p>
            <a:pPr marL="342900" indent="-342900">
              <a:defRPr/>
            </a:pPr>
            <a:endParaRPr lang="en-US" sz="2800" b="1" dirty="0">
              <a:cs typeface="Arial" pitchFamily="34" charset="0"/>
            </a:endParaRPr>
          </a:p>
        </p:txBody>
      </p:sp>
      <p:sp>
        <p:nvSpPr>
          <p:cNvPr id="10243" name="Slide Number Placeholder 4">
            <a:extLst>
              <a:ext uri="{FF2B5EF4-FFF2-40B4-BE49-F238E27FC236}">
                <a16:creationId xmlns:a16="http://schemas.microsoft.com/office/drawing/2014/main" id="{F0921E7A-5220-4414-90F8-7561BA763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191000" y="6356350"/>
            <a:ext cx="838200" cy="501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fld id="{32B759E7-5C95-4C07-88FB-FB5DBCA2BC16}" type="slidenum">
              <a:rPr lang="en-GB" altLang="id-ID" sz="1400"/>
              <a:pPr algn="ctr" eaLnBrk="1" hangingPunct="1"/>
              <a:t>9</a:t>
            </a:fld>
            <a:endParaRPr lang="en-GB" altLang="id-ID" sz="1400"/>
          </a:p>
        </p:txBody>
      </p:sp>
      <p:sp>
        <p:nvSpPr>
          <p:cNvPr id="5" name="Rounded Rectangle 21">
            <a:extLst>
              <a:ext uri="{FF2B5EF4-FFF2-40B4-BE49-F238E27FC236}">
                <a16:creationId xmlns:a16="http://schemas.microsoft.com/office/drawing/2014/main" id="{2D8B1B1A-B0F0-4EAF-9FDE-7F6BA4DFC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67056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id-ID" sz="2400" b="1" kern="0" dirty="0">
                <a:solidFill>
                  <a:srgbClr val="000000"/>
                </a:solidFill>
                <a:cs typeface="Arial" pitchFamily="34" charset="0"/>
              </a:rPr>
              <a:t>VISI TRANSPORTASI</a:t>
            </a:r>
            <a:endParaRPr lang="en-US" sz="2400" b="1" kern="0" dirty="0">
              <a:solidFill>
                <a:srgbClr val="000000"/>
              </a:solidFill>
              <a:cs typeface="Arial" pitchFamily="34" charset="0"/>
            </a:endParaRPr>
          </a:p>
          <a:p>
            <a:pPr algn="ctr" eaLnBrk="0" hangingPunct="0">
              <a:defRPr/>
            </a:pPr>
            <a:endParaRPr lang="en-US" sz="2400" b="1" kern="0" dirty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3137</TotalTime>
  <Words>1265</Words>
  <Application>Microsoft Office PowerPoint</Application>
  <PresentationFormat>On-screen Show (4:3)</PresentationFormat>
  <Paragraphs>260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MS PGothic</vt:lpstr>
      <vt:lpstr>Calibri</vt:lpstr>
      <vt:lpstr>Wingdings</vt:lpstr>
      <vt:lpstr>Times New Roman</vt:lpstr>
      <vt:lpstr>Arial (Body)</vt:lpstr>
      <vt:lpstr>+mj-lt</vt:lpstr>
      <vt:lpstr>Office Theme</vt:lpstr>
      <vt:lpstr>PowerPoint Presentation</vt:lpstr>
      <vt:lpstr>LATAR BELAKANG (1)</vt:lpstr>
      <vt:lpstr>LATAR BELAKANG (2)</vt:lpstr>
      <vt:lpstr>LATAR BELAKANG (3)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humas</dc:creator>
  <cp:lastModifiedBy>Aswery</cp:lastModifiedBy>
  <cp:revision>401</cp:revision>
  <cp:lastPrinted>2013-04-11T09:22:22Z</cp:lastPrinted>
  <dcterms:created xsi:type="dcterms:W3CDTF">2013-02-13T10:26:18Z</dcterms:created>
  <dcterms:modified xsi:type="dcterms:W3CDTF">2021-01-06T10:21:35Z</dcterms:modified>
</cp:coreProperties>
</file>