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1"/>
  </p:sldMasterIdLst>
  <p:notesMasterIdLst>
    <p:notesMasterId r:id="rId73"/>
  </p:notesMasterIdLst>
  <p:handoutMasterIdLst>
    <p:handoutMasterId r:id="rId74"/>
  </p:handoutMasterIdLst>
  <p:sldIdLst>
    <p:sldId id="256" r:id="rId2"/>
    <p:sldId id="306" r:id="rId3"/>
    <p:sldId id="257" r:id="rId4"/>
    <p:sldId id="258" r:id="rId5"/>
    <p:sldId id="279" r:id="rId6"/>
    <p:sldId id="280" r:id="rId7"/>
    <p:sldId id="259" r:id="rId8"/>
    <p:sldId id="260" r:id="rId9"/>
    <p:sldId id="281" r:id="rId10"/>
    <p:sldId id="261" r:id="rId11"/>
    <p:sldId id="262" r:id="rId12"/>
    <p:sldId id="282" r:id="rId13"/>
    <p:sldId id="263" r:id="rId14"/>
    <p:sldId id="264" r:id="rId15"/>
    <p:sldId id="265" r:id="rId16"/>
    <p:sldId id="266" r:id="rId17"/>
    <p:sldId id="267" r:id="rId18"/>
    <p:sldId id="268" r:id="rId19"/>
    <p:sldId id="269" r:id="rId20"/>
    <p:sldId id="270" r:id="rId21"/>
    <p:sldId id="272" r:id="rId22"/>
    <p:sldId id="283" r:id="rId23"/>
    <p:sldId id="271" r:id="rId24"/>
    <p:sldId id="284" r:id="rId25"/>
    <p:sldId id="273" r:id="rId26"/>
    <p:sldId id="274" r:id="rId27"/>
    <p:sldId id="275" r:id="rId28"/>
    <p:sldId id="285" r:id="rId29"/>
    <p:sldId id="287" r:id="rId30"/>
    <p:sldId id="294" r:id="rId31"/>
    <p:sldId id="288" r:id="rId32"/>
    <p:sldId id="286" r:id="rId33"/>
    <p:sldId id="290" r:id="rId34"/>
    <p:sldId id="291" r:id="rId35"/>
    <p:sldId id="292" r:id="rId36"/>
    <p:sldId id="289" r:id="rId37"/>
    <p:sldId id="293" r:id="rId38"/>
    <p:sldId id="295" r:id="rId39"/>
    <p:sldId id="296" r:id="rId40"/>
    <p:sldId id="297" r:id="rId41"/>
    <p:sldId id="298" r:id="rId42"/>
    <p:sldId id="299" r:id="rId43"/>
    <p:sldId id="300" r:id="rId44"/>
    <p:sldId id="301" r:id="rId45"/>
    <p:sldId id="302" r:id="rId46"/>
    <p:sldId id="303" r:id="rId47"/>
    <p:sldId id="304" r:id="rId48"/>
    <p:sldId id="305" r:id="rId49"/>
    <p:sldId id="307" r:id="rId50"/>
    <p:sldId id="308" r:id="rId51"/>
    <p:sldId id="309" r:id="rId52"/>
    <p:sldId id="310" r:id="rId53"/>
    <p:sldId id="319" r:id="rId54"/>
    <p:sldId id="311" r:id="rId55"/>
    <p:sldId id="312" r:id="rId56"/>
    <p:sldId id="313" r:id="rId57"/>
    <p:sldId id="314" r:id="rId58"/>
    <p:sldId id="315" r:id="rId59"/>
    <p:sldId id="316" r:id="rId60"/>
    <p:sldId id="317" r:id="rId61"/>
    <p:sldId id="318" r:id="rId62"/>
    <p:sldId id="321" r:id="rId63"/>
    <p:sldId id="320" r:id="rId64"/>
    <p:sldId id="322" r:id="rId65"/>
    <p:sldId id="323" r:id="rId66"/>
    <p:sldId id="324" r:id="rId67"/>
    <p:sldId id="325" r:id="rId68"/>
    <p:sldId id="326" r:id="rId69"/>
    <p:sldId id="327" r:id="rId70"/>
    <p:sldId id="328" r:id="rId71"/>
    <p:sldId id="329" r:id="rId7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FF00"/>
    <a:srgbClr val="E8FC28"/>
    <a:srgbClr val="EAFD39"/>
    <a:srgbClr val="FDFFE5"/>
    <a:srgbClr val="FAFE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4660"/>
  </p:normalViewPr>
  <p:slideViewPr>
    <p:cSldViewPr>
      <p:cViewPr varScale="1">
        <p:scale>
          <a:sx n="68" d="100"/>
          <a:sy n="68" d="100"/>
        </p:scale>
        <p:origin x="768" y="7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5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a:extLst>
              <a:ext uri="{FF2B5EF4-FFF2-40B4-BE49-F238E27FC236}">
                <a16:creationId xmlns:a16="http://schemas.microsoft.com/office/drawing/2014/main" id="{F61130AF-1B8F-43F5-922D-6A95377CE6F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id-ID" altLang="id-ID"/>
          </a:p>
        </p:txBody>
      </p:sp>
      <p:sp>
        <p:nvSpPr>
          <p:cNvPr id="166915" name="Rectangle 3">
            <a:extLst>
              <a:ext uri="{FF2B5EF4-FFF2-40B4-BE49-F238E27FC236}">
                <a16:creationId xmlns:a16="http://schemas.microsoft.com/office/drawing/2014/main" id="{4B500ADB-38F8-43E2-AD4A-69E10F380CBA}"/>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d-ID" altLang="id-ID"/>
          </a:p>
        </p:txBody>
      </p:sp>
      <p:sp>
        <p:nvSpPr>
          <p:cNvPr id="166916" name="Rectangle 4">
            <a:extLst>
              <a:ext uri="{FF2B5EF4-FFF2-40B4-BE49-F238E27FC236}">
                <a16:creationId xmlns:a16="http://schemas.microsoft.com/office/drawing/2014/main" id="{DE5D0D98-348E-42BE-9C21-0B03520CE430}"/>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id-ID" altLang="id-ID"/>
          </a:p>
        </p:txBody>
      </p:sp>
      <p:sp>
        <p:nvSpPr>
          <p:cNvPr id="166917" name="Rectangle 5">
            <a:extLst>
              <a:ext uri="{FF2B5EF4-FFF2-40B4-BE49-F238E27FC236}">
                <a16:creationId xmlns:a16="http://schemas.microsoft.com/office/drawing/2014/main" id="{BBBFB7B8-615B-49FB-86E4-22DB56A1A35A}"/>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6F8950E-D82A-4B0B-AA99-A8631142EF1C}" type="slidenum">
              <a:rPr lang="en-US" altLang="id-ID"/>
              <a:pPr/>
              <a:t>‹#›</a:t>
            </a:fld>
            <a:endParaRPr lang="en-US" alt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00C757F-A1DC-4BED-A0E6-0D39780A16C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id-ID" altLang="id-ID"/>
          </a:p>
        </p:txBody>
      </p:sp>
      <p:sp>
        <p:nvSpPr>
          <p:cNvPr id="12291" name="Rectangle 3">
            <a:extLst>
              <a:ext uri="{FF2B5EF4-FFF2-40B4-BE49-F238E27FC236}">
                <a16:creationId xmlns:a16="http://schemas.microsoft.com/office/drawing/2014/main" id="{17696AEB-A171-40A9-968E-AE25A62972F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d-ID" altLang="id-ID"/>
          </a:p>
        </p:txBody>
      </p:sp>
      <p:sp>
        <p:nvSpPr>
          <p:cNvPr id="27652" name="Rectangle 4">
            <a:extLst>
              <a:ext uri="{FF2B5EF4-FFF2-40B4-BE49-F238E27FC236}">
                <a16:creationId xmlns:a16="http://schemas.microsoft.com/office/drawing/2014/main" id="{2DDD69E6-53F2-4EBB-80E5-A2C1A5EBE68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a:extLst>
              <a:ext uri="{FF2B5EF4-FFF2-40B4-BE49-F238E27FC236}">
                <a16:creationId xmlns:a16="http://schemas.microsoft.com/office/drawing/2014/main" id="{0CEA114A-5B91-4133-9248-F23FF720439F}"/>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id-ID"/>
              <a:t>Click to edit Master text styles</a:t>
            </a:r>
          </a:p>
          <a:p>
            <a:pPr lvl="1"/>
            <a:r>
              <a:rPr lang="en-US" altLang="id-ID"/>
              <a:t>Second level</a:t>
            </a:r>
          </a:p>
          <a:p>
            <a:pPr lvl="2"/>
            <a:r>
              <a:rPr lang="en-US" altLang="id-ID"/>
              <a:t>Third level</a:t>
            </a:r>
          </a:p>
          <a:p>
            <a:pPr lvl="3"/>
            <a:r>
              <a:rPr lang="en-US" altLang="id-ID"/>
              <a:t>Fourth level</a:t>
            </a:r>
          </a:p>
          <a:p>
            <a:pPr lvl="4"/>
            <a:r>
              <a:rPr lang="en-US" altLang="id-ID"/>
              <a:t>Fifth level</a:t>
            </a:r>
          </a:p>
        </p:txBody>
      </p:sp>
      <p:sp>
        <p:nvSpPr>
          <p:cNvPr id="12294" name="Rectangle 6">
            <a:extLst>
              <a:ext uri="{FF2B5EF4-FFF2-40B4-BE49-F238E27FC236}">
                <a16:creationId xmlns:a16="http://schemas.microsoft.com/office/drawing/2014/main" id="{FB049B1A-444F-46B0-89DD-8A01BB8005AD}"/>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id-ID" altLang="id-ID"/>
          </a:p>
        </p:txBody>
      </p:sp>
      <p:sp>
        <p:nvSpPr>
          <p:cNvPr id="12295" name="Rectangle 7">
            <a:extLst>
              <a:ext uri="{FF2B5EF4-FFF2-40B4-BE49-F238E27FC236}">
                <a16:creationId xmlns:a16="http://schemas.microsoft.com/office/drawing/2014/main" id="{5A7320F1-C536-4E5D-895A-603DC5ED62D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9E8D487-A384-4BB0-9367-A4F161C35912}" type="slidenum">
              <a:rPr lang="en-US" altLang="id-ID"/>
              <a:pPr/>
              <a:t>‹#›</a:t>
            </a:fld>
            <a:endParaRPr lang="en-US" alt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A8BA0CF8-450B-420D-900E-8BD251AF2E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4997D33-2FDF-4AEB-8CDC-F7BF61E1462F}" type="slidenum">
              <a:rPr lang="en-US" altLang="id-ID" sz="1200"/>
              <a:pPr eaLnBrk="1" hangingPunct="1"/>
              <a:t>1</a:t>
            </a:fld>
            <a:endParaRPr lang="en-US" altLang="id-ID" sz="1200"/>
          </a:p>
        </p:txBody>
      </p:sp>
      <p:sp>
        <p:nvSpPr>
          <p:cNvPr id="29699" name="Rectangle 2">
            <a:extLst>
              <a:ext uri="{FF2B5EF4-FFF2-40B4-BE49-F238E27FC236}">
                <a16:creationId xmlns:a16="http://schemas.microsoft.com/office/drawing/2014/main" id="{45F0CBC4-5A18-49E5-9E16-DADC3954ECAD}"/>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34F3318F-6977-445A-B6EF-B1D68F8902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id-ID" altLang="id-ID"/>
              <a:t>8/4/2020</a:t>
            </a:r>
            <a:endParaRPr lang="en-US" altLang="id-ID"/>
          </a:p>
        </p:txBody>
      </p:sp>
      <p:sp>
        <p:nvSpPr>
          <p:cNvPr id="5" name="Footer Placeholder 4"/>
          <p:cNvSpPr>
            <a:spLocks noGrp="1"/>
          </p:cNvSpPr>
          <p:nvPr>
            <p:ph type="ftr" sz="quarter" idx="11"/>
          </p:nvPr>
        </p:nvSpPr>
        <p:spPr/>
        <p:txBody>
          <a:bodyPr/>
          <a:lstStyle/>
          <a:p>
            <a:r>
              <a:rPr lang="en-US" altLang="id-ID"/>
              <a:t>Civil Engineering - Rekayasa Jalan Rel</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BFD1C23-2F54-4BF3-BC95-3C02D882AAEC}" type="slidenum">
              <a:rPr lang="en-US" altLang="id-ID" smtClean="0"/>
              <a:pPr/>
              <a:t>‹#›</a:t>
            </a:fld>
            <a:endParaRPr lang="en-US" altLang="id-ID"/>
          </a:p>
        </p:txBody>
      </p:sp>
    </p:spTree>
    <p:extLst>
      <p:ext uri="{BB962C8B-B14F-4D97-AF65-F5344CB8AC3E}">
        <p14:creationId xmlns:p14="http://schemas.microsoft.com/office/powerpoint/2010/main" val="3170307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id-ID" altLang="id-ID"/>
              <a:t>8/4/2020</a:t>
            </a:r>
            <a:endParaRPr lang="en-US" altLang="id-ID"/>
          </a:p>
        </p:txBody>
      </p:sp>
      <p:sp>
        <p:nvSpPr>
          <p:cNvPr id="5" name="Footer Placeholder 4"/>
          <p:cNvSpPr>
            <a:spLocks noGrp="1"/>
          </p:cNvSpPr>
          <p:nvPr>
            <p:ph type="ftr" sz="quarter" idx="11"/>
          </p:nvPr>
        </p:nvSpPr>
        <p:spPr/>
        <p:txBody>
          <a:bodyPr/>
          <a:lstStyle/>
          <a:p>
            <a:r>
              <a:rPr lang="en-US"/>
              <a:t>Civil Engineering - Rekayasa Jalan Rel</a:t>
            </a: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1DC6F04-F30A-48BE-A63E-8A7974A69946}" type="slidenum">
              <a:rPr lang="en-US" altLang="id-ID" smtClean="0"/>
              <a:pPr/>
              <a:t>‹#›</a:t>
            </a:fld>
            <a:endParaRPr lang="en-US" altLang="id-ID"/>
          </a:p>
        </p:txBody>
      </p:sp>
    </p:spTree>
    <p:extLst>
      <p:ext uri="{BB962C8B-B14F-4D97-AF65-F5344CB8AC3E}">
        <p14:creationId xmlns:p14="http://schemas.microsoft.com/office/powerpoint/2010/main" val="360109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id-ID" altLang="id-ID"/>
              <a:t>8/4/2020</a:t>
            </a:r>
            <a:endParaRPr lang="en-US" altLang="id-ID"/>
          </a:p>
        </p:txBody>
      </p:sp>
      <p:sp>
        <p:nvSpPr>
          <p:cNvPr id="5" name="Footer Placeholder 4"/>
          <p:cNvSpPr>
            <a:spLocks noGrp="1"/>
          </p:cNvSpPr>
          <p:nvPr>
            <p:ph type="ftr" sz="quarter" idx="11"/>
          </p:nvPr>
        </p:nvSpPr>
        <p:spPr/>
        <p:txBody>
          <a:bodyPr/>
          <a:lstStyle/>
          <a:p>
            <a:r>
              <a:rPr lang="en-US"/>
              <a:t>Civil Engineering - Rekayasa Jalan Rel</a:t>
            </a: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1DC6F04-F30A-48BE-A63E-8A7974A69946}" type="slidenum">
              <a:rPr lang="en-US" altLang="id-ID" smtClean="0"/>
              <a:pPr/>
              <a:t>‹#›</a:t>
            </a:fld>
            <a:endParaRPr lang="en-US" altLang="id-ID"/>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4249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id-ID" altLang="id-ID"/>
              <a:t>8/4/2020</a:t>
            </a:r>
            <a:endParaRPr lang="en-US" altLang="id-ID"/>
          </a:p>
        </p:txBody>
      </p:sp>
      <p:sp>
        <p:nvSpPr>
          <p:cNvPr id="6" name="Footer Placeholder 5"/>
          <p:cNvSpPr>
            <a:spLocks noGrp="1"/>
          </p:cNvSpPr>
          <p:nvPr>
            <p:ph type="ftr" sz="quarter" idx="11"/>
          </p:nvPr>
        </p:nvSpPr>
        <p:spPr/>
        <p:txBody>
          <a:bodyPr/>
          <a:lstStyle/>
          <a:p>
            <a:r>
              <a:rPr lang="en-US"/>
              <a:t>Civil Engineering - Rekayasa Jalan Rel</a:t>
            </a: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1DC6F04-F30A-48BE-A63E-8A7974A69946}" type="slidenum">
              <a:rPr lang="en-US" altLang="id-ID" smtClean="0"/>
              <a:pPr/>
              <a:t>‹#›</a:t>
            </a:fld>
            <a:endParaRPr lang="en-US" altLang="id-ID"/>
          </a:p>
        </p:txBody>
      </p:sp>
    </p:spTree>
    <p:extLst>
      <p:ext uri="{BB962C8B-B14F-4D97-AF65-F5344CB8AC3E}">
        <p14:creationId xmlns:p14="http://schemas.microsoft.com/office/powerpoint/2010/main" val="987093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id-ID" altLang="id-ID"/>
              <a:t>8/4/2020</a:t>
            </a:r>
            <a:endParaRPr lang="en-US" altLang="id-ID"/>
          </a:p>
        </p:txBody>
      </p:sp>
      <p:sp>
        <p:nvSpPr>
          <p:cNvPr id="6" name="Footer Placeholder 5"/>
          <p:cNvSpPr>
            <a:spLocks noGrp="1"/>
          </p:cNvSpPr>
          <p:nvPr>
            <p:ph type="ftr" sz="quarter" idx="11"/>
          </p:nvPr>
        </p:nvSpPr>
        <p:spPr/>
        <p:txBody>
          <a:bodyPr/>
          <a:lstStyle/>
          <a:p>
            <a:r>
              <a:rPr lang="en-US"/>
              <a:t>Civil Engineering - Rekayasa Jalan Rel</a:t>
            </a: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1DC6F04-F30A-48BE-A63E-8A7974A69946}" type="slidenum">
              <a:rPr lang="en-US" altLang="id-ID" smtClean="0"/>
              <a:pPr/>
              <a:t>‹#›</a:t>
            </a:fld>
            <a:endParaRPr lang="en-US" altLang="id-ID"/>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9095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id-ID" altLang="id-ID"/>
              <a:t>8/4/2020</a:t>
            </a:r>
            <a:endParaRPr lang="en-US" altLang="id-ID"/>
          </a:p>
        </p:txBody>
      </p:sp>
      <p:sp>
        <p:nvSpPr>
          <p:cNvPr id="6" name="Footer Placeholder 5"/>
          <p:cNvSpPr>
            <a:spLocks noGrp="1"/>
          </p:cNvSpPr>
          <p:nvPr>
            <p:ph type="ftr" sz="quarter" idx="11"/>
          </p:nvPr>
        </p:nvSpPr>
        <p:spPr/>
        <p:txBody>
          <a:bodyPr/>
          <a:lstStyle/>
          <a:p>
            <a:r>
              <a:rPr lang="en-US"/>
              <a:t>Civil Engineering - Rekayasa Jalan Rel</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1DC6F04-F30A-48BE-A63E-8A7974A69946}" type="slidenum">
              <a:rPr lang="en-US" altLang="id-ID" smtClean="0"/>
              <a:pPr/>
              <a:t>‹#›</a:t>
            </a:fld>
            <a:endParaRPr lang="en-US" altLang="id-ID"/>
          </a:p>
        </p:txBody>
      </p:sp>
    </p:spTree>
    <p:extLst>
      <p:ext uri="{BB962C8B-B14F-4D97-AF65-F5344CB8AC3E}">
        <p14:creationId xmlns:p14="http://schemas.microsoft.com/office/powerpoint/2010/main" val="2192185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id-ID" altLang="id-ID"/>
              <a:t>8/4/2020</a:t>
            </a:r>
            <a:endParaRPr lang="en-US" altLang="id-ID"/>
          </a:p>
        </p:txBody>
      </p:sp>
      <p:sp>
        <p:nvSpPr>
          <p:cNvPr id="5" name="Footer Placeholder 4"/>
          <p:cNvSpPr>
            <a:spLocks noGrp="1"/>
          </p:cNvSpPr>
          <p:nvPr>
            <p:ph type="ftr" sz="quarter" idx="11"/>
          </p:nvPr>
        </p:nvSpPr>
        <p:spPr/>
        <p:txBody>
          <a:bodyPr/>
          <a:lstStyle/>
          <a:p>
            <a:r>
              <a:rPr lang="en-US"/>
              <a:t>Civil Engineering - Rekayasa Jalan Rel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C272DD-252F-434F-B58D-8F3750481182}" type="slidenum">
              <a:rPr lang="en-US" altLang="id-ID" smtClean="0"/>
              <a:pPr/>
              <a:t>‹#›</a:t>
            </a:fld>
            <a:endParaRPr lang="en-US" altLang="id-ID"/>
          </a:p>
        </p:txBody>
      </p:sp>
    </p:spTree>
    <p:extLst>
      <p:ext uri="{BB962C8B-B14F-4D97-AF65-F5344CB8AC3E}">
        <p14:creationId xmlns:p14="http://schemas.microsoft.com/office/powerpoint/2010/main" val="1277910919"/>
      </p:ext>
    </p:extLst>
  </p:cSld>
  <p:clrMapOvr>
    <a:masterClrMapping/>
  </p:clrMapOvr>
  <p:transition>
    <p:check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id-ID" altLang="id-ID"/>
              <a:t>8/4/2020</a:t>
            </a:r>
            <a:endParaRPr lang="en-US" altLang="id-ID"/>
          </a:p>
        </p:txBody>
      </p:sp>
      <p:sp>
        <p:nvSpPr>
          <p:cNvPr id="5" name="Footer Placeholder 4"/>
          <p:cNvSpPr>
            <a:spLocks noGrp="1"/>
          </p:cNvSpPr>
          <p:nvPr>
            <p:ph type="ftr" sz="quarter" idx="11"/>
          </p:nvPr>
        </p:nvSpPr>
        <p:spPr/>
        <p:txBody>
          <a:bodyPr/>
          <a:lstStyle/>
          <a:p>
            <a:r>
              <a:rPr lang="en-US"/>
              <a:t>Civil Engineering - Rekayasa Jalan Rel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703E6-4ED8-48F0-8003-49AE7ED4FE08}" type="slidenum">
              <a:rPr lang="en-US" altLang="id-ID" smtClean="0"/>
              <a:pPr/>
              <a:t>‹#›</a:t>
            </a:fld>
            <a:endParaRPr lang="en-US" altLang="id-ID"/>
          </a:p>
        </p:txBody>
      </p:sp>
    </p:spTree>
    <p:extLst>
      <p:ext uri="{BB962C8B-B14F-4D97-AF65-F5344CB8AC3E}">
        <p14:creationId xmlns:p14="http://schemas.microsoft.com/office/powerpoint/2010/main" val="3245392168"/>
      </p:ext>
    </p:extLst>
  </p:cSld>
  <p:clrMapOvr>
    <a:masterClrMapping/>
  </p:clrMapOvr>
  <p:transition>
    <p:check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
            <a:extLst>
              <a:ext uri="{FF2B5EF4-FFF2-40B4-BE49-F238E27FC236}">
                <a16:creationId xmlns:a16="http://schemas.microsoft.com/office/drawing/2014/main" id="{A88BB9A7-94A6-47C3-BC5A-40AA62C25791}"/>
              </a:ext>
            </a:extLst>
          </p:cNvPr>
          <p:cNvSpPr>
            <a:spLocks noGrp="1" noChangeArrowheads="1"/>
          </p:cNvSpPr>
          <p:nvPr>
            <p:ph type="dt" sz="half" idx="10"/>
          </p:nvPr>
        </p:nvSpPr>
        <p:spPr>
          <a:ln/>
        </p:spPr>
        <p:txBody>
          <a:bodyPr/>
          <a:lstStyle>
            <a:lvl1pPr>
              <a:defRPr/>
            </a:lvl1pPr>
          </a:lstStyle>
          <a:p>
            <a:r>
              <a:rPr lang="id-ID" altLang="id-ID"/>
              <a:t>8/4/2020</a:t>
            </a:r>
            <a:endParaRPr lang="en-US" altLang="id-ID"/>
          </a:p>
        </p:txBody>
      </p:sp>
      <p:sp>
        <p:nvSpPr>
          <p:cNvPr id="5" name="Rectangle 6">
            <a:extLst>
              <a:ext uri="{FF2B5EF4-FFF2-40B4-BE49-F238E27FC236}">
                <a16:creationId xmlns:a16="http://schemas.microsoft.com/office/drawing/2014/main" id="{A089127A-79EE-4572-AF0E-01482B84F7F9}"/>
              </a:ext>
            </a:extLst>
          </p:cNvPr>
          <p:cNvSpPr>
            <a:spLocks noGrp="1" noChangeArrowheads="1"/>
          </p:cNvSpPr>
          <p:nvPr>
            <p:ph type="sldNum" sz="quarter" idx="11"/>
          </p:nvPr>
        </p:nvSpPr>
        <p:spPr>
          <a:ln/>
        </p:spPr>
        <p:txBody>
          <a:bodyPr/>
          <a:lstStyle>
            <a:lvl1pPr>
              <a:defRPr/>
            </a:lvl1pPr>
          </a:lstStyle>
          <a:p>
            <a:fld id="{5DBA824B-E6E4-4A2B-B557-6971E38D7736}" type="slidenum">
              <a:rPr lang="en-US" altLang="id-ID"/>
              <a:pPr/>
              <a:t>‹#›</a:t>
            </a:fld>
            <a:endParaRPr lang="en-US" altLang="id-ID"/>
          </a:p>
        </p:txBody>
      </p:sp>
    </p:spTree>
    <p:extLst>
      <p:ext uri="{BB962C8B-B14F-4D97-AF65-F5344CB8AC3E}">
        <p14:creationId xmlns:p14="http://schemas.microsoft.com/office/powerpoint/2010/main" val="2450916208"/>
      </p:ext>
    </p:extLst>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id-ID" altLang="id-ID"/>
              <a:t>8/4/2020</a:t>
            </a:r>
            <a:endParaRPr lang="en-US" altLang="id-ID"/>
          </a:p>
        </p:txBody>
      </p:sp>
      <p:sp>
        <p:nvSpPr>
          <p:cNvPr id="5" name="Footer Placeholder 4"/>
          <p:cNvSpPr>
            <a:spLocks noGrp="1"/>
          </p:cNvSpPr>
          <p:nvPr>
            <p:ph type="ftr" sz="quarter" idx="11"/>
          </p:nvPr>
        </p:nvSpPr>
        <p:spPr/>
        <p:txBody>
          <a:bodyPr/>
          <a:lstStyle/>
          <a:p>
            <a:r>
              <a:rPr lang="en-US"/>
              <a:t>Civil Engineering - Rekayasa Jalan Rel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0E6A31-7B4A-4EF7-83EB-C04143DAB2F1}" type="slidenum">
              <a:rPr lang="en-US" altLang="id-ID" smtClean="0"/>
              <a:pPr/>
              <a:t>‹#›</a:t>
            </a:fld>
            <a:endParaRPr lang="en-US" altLang="id-ID"/>
          </a:p>
        </p:txBody>
      </p:sp>
    </p:spTree>
    <p:extLst>
      <p:ext uri="{BB962C8B-B14F-4D97-AF65-F5344CB8AC3E}">
        <p14:creationId xmlns:p14="http://schemas.microsoft.com/office/powerpoint/2010/main" val="3759369683"/>
      </p:ext>
    </p:extLst>
  </p:cSld>
  <p:clrMapOvr>
    <a:masterClrMapping/>
  </p:clrMapOvr>
  <p:transition>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id-ID" altLang="id-ID"/>
              <a:t>8/4/2020</a:t>
            </a:r>
            <a:endParaRPr lang="en-US" altLang="id-ID"/>
          </a:p>
        </p:txBody>
      </p:sp>
      <p:sp>
        <p:nvSpPr>
          <p:cNvPr id="5" name="Footer Placeholder 4"/>
          <p:cNvSpPr>
            <a:spLocks noGrp="1"/>
          </p:cNvSpPr>
          <p:nvPr>
            <p:ph type="ftr" sz="quarter" idx="11"/>
          </p:nvPr>
        </p:nvSpPr>
        <p:spPr/>
        <p:txBody>
          <a:bodyPr/>
          <a:lstStyle/>
          <a:p>
            <a:r>
              <a:rPr lang="en-US"/>
              <a:t>Civil Engineering - Rekayasa Jalan Rel</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5F626E1-D6CA-4166-833B-6A6080F77991}" type="slidenum">
              <a:rPr lang="en-US" altLang="id-ID" smtClean="0"/>
              <a:pPr/>
              <a:t>‹#›</a:t>
            </a:fld>
            <a:endParaRPr lang="en-US" altLang="id-ID"/>
          </a:p>
        </p:txBody>
      </p:sp>
    </p:spTree>
    <p:extLst>
      <p:ext uri="{BB962C8B-B14F-4D97-AF65-F5344CB8AC3E}">
        <p14:creationId xmlns:p14="http://schemas.microsoft.com/office/powerpoint/2010/main" val="3033579673"/>
      </p:ext>
    </p:extLst>
  </p:cSld>
  <p:clrMapOvr>
    <a:masterClrMapping/>
  </p:clrMapOvr>
  <p:transition>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id-ID" altLang="id-ID"/>
              <a:t>8/4/2020</a:t>
            </a:r>
            <a:endParaRPr lang="en-US" altLang="id-ID"/>
          </a:p>
        </p:txBody>
      </p:sp>
      <p:sp>
        <p:nvSpPr>
          <p:cNvPr id="6" name="Footer Placeholder 5"/>
          <p:cNvSpPr>
            <a:spLocks noGrp="1"/>
          </p:cNvSpPr>
          <p:nvPr>
            <p:ph type="ftr" sz="quarter" idx="11"/>
          </p:nvPr>
        </p:nvSpPr>
        <p:spPr/>
        <p:txBody>
          <a:bodyPr/>
          <a:lstStyle/>
          <a:p>
            <a:r>
              <a:rPr lang="en-US"/>
              <a:t>Civil Engineering - Rekayasa Jalan Rel</a:t>
            </a: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FA3F316-4034-4406-A7AB-F3F1C8E0BB62}" type="slidenum">
              <a:rPr lang="en-US" altLang="id-ID" smtClean="0"/>
              <a:pPr/>
              <a:t>‹#›</a:t>
            </a:fld>
            <a:endParaRPr lang="en-US" altLang="id-ID"/>
          </a:p>
        </p:txBody>
      </p:sp>
    </p:spTree>
    <p:extLst>
      <p:ext uri="{BB962C8B-B14F-4D97-AF65-F5344CB8AC3E}">
        <p14:creationId xmlns:p14="http://schemas.microsoft.com/office/powerpoint/2010/main" val="3002150668"/>
      </p:ext>
    </p:extLst>
  </p:cSld>
  <p:clrMapOvr>
    <a:masterClrMapping/>
  </p:clrMapOvr>
  <p:transition>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id-ID" altLang="id-ID"/>
              <a:t>8/4/2020</a:t>
            </a:r>
            <a:endParaRPr lang="en-US" altLang="id-ID"/>
          </a:p>
        </p:txBody>
      </p:sp>
      <p:sp>
        <p:nvSpPr>
          <p:cNvPr id="8" name="Footer Placeholder 7"/>
          <p:cNvSpPr>
            <a:spLocks noGrp="1"/>
          </p:cNvSpPr>
          <p:nvPr>
            <p:ph type="ftr" sz="quarter" idx="11"/>
          </p:nvPr>
        </p:nvSpPr>
        <p:spPr/>
        <p:txBody>
          <a:bodyPr/>
          <a:lstStyle/>
          <a:p>
            <a:r>
              <a:rPr lang="en-US"/>
              <a:t>Civil Engineering - Rekayasa Jalan Rel</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1DC6F04-F30A-48BE-A63E-8A7974A69946}" type="slidenum">
              <a:rPr lang="en-US" altLang="id-ID" smtClean="0"/>
              <a:pPr/>
              <a:t>‹#›</a:t>
            </a:fld>
            <a:endParaRPr lang="en-US" altLang="id-ID"/>
          </a:p>
        </p:txBody>
      </p:sp>
    </p:spTree>
    <p:extLst>
      <p:ext uri="{BB962C8B-B14F-4D97-AF65-F5344CB8AC3E}">
        <p14:creationId xmlns:p14="http://schemas.microsoft.com/office/powerpoint/2010/main" val="3841421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id-ID" altLang="id-ID"/>
              <a:t>8/4/2020</a:t>
            </a:r>
            <a:endParaRPr lang="en-US" altLang="id-ID"/>
          </a:p>
        </p:txBody>
      </p:sp>
      <p:sp>
        <p:nvSpPr>
          <p:cNvPr id="4" name="Footer Placeholder 3"/>
          <p:cNvSpPr>
            <a:spLocks noGrp="1"/>
          </p:cNvSpPr>
          <p:nvPr>
            <p:ph type="ftr" sz="quarter" idx="11"/>
          </p:nvPr>
        </p:nvSpPr>
        <p:spPr/>
        <p:txBody>
          <a:bodyPr/>
          <a:lstStyle/>
          <a:p>
            <a:r>
              <a:rPr lang="en-US"/>
              <a:t>Civil Engineering - Rekayasa Jalan Rel</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BEC344E-B198-497B-BFD6-8A32CC7A080D}" type="slidenum">
              <a:rPr lang="en-US" altLang="id-ID" smtClean="0"/>
              <a:pPr/>
              <a:t>‹#›</a:t>
            </a:fld>
            <a:endParaRPr lang="en-US" altLang="id-ID"/>
          </a:p>
        </p:txBody>
      </p:sp>
    </p:spTree>
    <p:extLst>
      <p:ext uri="{BB962C8B-B14F-4D97-AF65-F5344CB8AC3E}">
        <p14:creationId xmlns:p14="http://schemas.microsoft.com/office/powerpoint/2010/main" val="3163061623"/>
      </p:ext>
    </p:extLst>
  </p:cSld>
  <p:clrMapOvr>
    <a:masterClrMapping/>
  </p:clrMapOvr>
  <p:transition>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d-ID" altLang="id-ID"/>
              <a:t>8/4/2020</a:t>
            </a:r>
            <a:endParaRPr lang="en-US" altLang="id-ID"/>
          </a:p>
        </p:txBody>
      </p:sp>
      <p:sp>
        <p:nvSpPr>
          <p:cNvPr id="3" name="Footer Placeholder 2"/>
          <p:cNvSpPr>
            <a:spLocks noGrp="1"/>
          </p:cNvSpPr>
          <p:nvPr>
            <p:ph type="ftr" sz="quarter" idx="11"/>
          </p:nvPr>
        </p:nvSpPr>
        <p:spPr/>
        <p:txBody>
          <a:bodyPr/>
          <a:lstStyle/>
          <a:p>
            <a:r>
              <a:rPr lang="en-US"/>
              <a:t>Civil Engineering - Rekayasa Jalan Rel</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8BEFDE3-77F6-4158-84F6-FFD7C1244933}" type="slidenum">
              <a:rPr lang="en-US" altLang="id-ID" smtClean="0"/>
              <a:pPr/>
              <a:t>‹#›</a:t>
            </a:fld>
            <a:endParaRPr lang="en-US" altLang="id-ID"/>
          </a:p>
        </p:txBody>
      </p:sp>
    </p:spTree>
    <p:extLst>
      <p:ext uri="{BB962C8B-B14F-4D97-AF65-F5344CB8AC3E}">
        <p14:creationId xmlns:p14="http://schemas.microsoft.com/office/powerpoint/2010/main" val="2960828182"/>
      </p:ext>
    </p:extLst>
  </p:cSld>
  <p:clrMapOvr>
    <a:masterClrMapping/>
  </p:clrMapOvr>
  <p:transition>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id-ID" altLang="id-ID"/>
              <a:t>8/4/2020</a:t>
            </a:r>
            <a:endParaRPr lang="en-US" altLang="id-ID"/>
          </a:p>
        </p:txBody>
      </p:sp>
      <p:sp>
        <p:nvSpPr>
          <p:cNvPr id="6" name="Footer Placeholder 5"/>
          <p:cNvSpPr>
            <a:spLocks noGrp="1"/>
          </p:cNvSpPr>
          <p:nvPr>
            <p:ph type="ftr" sz="quarter" idx="11"/>
          </p:nvPr>
        </p:nvSpPr>
        <p:spPr/>
        <p:txBody>
          <a:bodyPr/>
          <a:lstStyle/>
          <a:p>
            <a:r>
              <a:rPr lang="en-US"/>
              <a:t>Civil Engineering - Rekayasa Jalan Rel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0CBAF88-AD43-4F3E-A08A-10035D87F451}" type="slidenum">
              <a:rPr lang="en-US" altLang="id-ID" smtClean="0"/>
              <a:pPr/>
              <a:t>‹#›</a:t>
            </a:fld>
            <a:endParaRPr lang="en-US" altLang="id-ID"/>
          </a:p>
        </p:txBody>
      </p:sp>
    </p:spTree>
    <p:extLst>
      <p:ext uri="{BB962C8B-B14F-4D97-AF65-F5344CB8AC3E}">
        <p14:creationId xmlns:p14="http://schemas.microsoft.com/office/powerpoint/2010/main" val="2108949033"/>
      </p:ext>
    </p:extLst>
  </p:cSld>
  <p:clrMapOvr>
    <a:masterClrMapping/>
  </p:clrMapOvr>
  <p:transition>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id-ID" altLang="id-ID"/>
              <a:t>8/4/2020</a:t>
            </a:r>
            <a:endParaRPr lang="en-US" altLang="id-ID"/>
          </a:p>
        </p:txBody>
      </p:sp>
      <p:sp>
        <p:nvSpPr>
          <p:cNvPr id="6" name="Footer Placeholder 5"/>
          <p:cNvSpPr>
            <a:spLocks noGrp="1"/>
          </p:cNvSpPr>
          <p:nvPr>
            <p:ph type="ftr" sz="quarter" idx="11"/>
          </p:nvPr>
        </p:nvSpPr>
        <p:spPr/>
        <p:txBody>
          <a:bodyPr/>
          <a:lstStyle/>
          <a:p>
            <a:r>
              <a:rPr lang="en-US"/>
              <a:t>Civil Engineering - Rekayasa Jalan Rel</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19F819C-AA90-4570-9AE9-7E6590407059}" type="slidenum">
              <a:rPr lang="en-US" altLang="id-ID" smtClean="0"/>
              <a:pPr/>
              <a:t>‹#›</a:t>
            </a:fld>
            <a:endParaRPr lang="en-US" altLang="id-ID"/>
          </a:p>
        </p:txBody>
      </p:sp>
    </p:spTree>
    <p:extLst>
      <p:ext uri="{BB962C8B-B14F-4D97-AF65-F5344CB8AC3E}">
        <p14:creationId xmlns:p14="http://schemas.microsoft.com/office/powerpoint/2010/main" val="2546327057"/>
      </p:ext>
    </p:extLst>
  </p:cSld>
  <p:clrMapOvr>
    <a:masterClrMapping/>
  </p:clrMapOvr>
  <p:transition>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r>
              <a:rPr lang="id-ID" altLang="id-ID"/>
              <a:t>8/4/2020</a:t>
            </a:r>
            <a:endParaRPr lang="en-US" altLang="id-ID"/>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Civil Engineering - Rekayasa Jalan Rel</a:t>
            </a: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1DC6F04-F30A-48BE-A63E-8A7974A69946}" type="slidenum">
              <a:rPr lang="en-US" altLang="id-ID" smtClean="0"/>
              <a:pPr/>
              <a:t>‹#›</a:t>
            </a:fld>
            <a:endParaRPr lang="en-US" altLang="id-ID"/>
          </a:p>
        </p:txBody>
      </p:sp>
    </p:spTree>
    <p:extLst>
      <p:ext uri="{BB962C8B-B14F-4D97-AF65-F5344CB8AC3E}">
        <p14:creationId xmlns:p14="http://schemas.microsoft.com/office/powerpoint/2010/main" val="335471148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hf sldNum="0"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6D0FDBCE-1277-4B97-9773-07E60EE58D98}"/>
              </a:ext>
            </a:extLst>
          </p:cNvPr>
          <p:cNvSpPr>
            <a:spLocks noGrp="1" noChangeArrowheads="1"/>
          </p:cNvSpPr>
          <p:nvPr>
            <p:ph type="ctrTitle"/>
          </p:nvPr>
        </p:nvSpPr>
        <p:spPr/>
        <p:txBody>
          <a:bodyPr>
            <a:noAutofit/>
          </a:bodyPr>
          <a:lstStyle/>
          <a:p>
            <a:r>
              <a:rPr lang="en-US" altLang="id-ID" sz="4400" dirty="0" err="1"/>
              <a:t>Kriteria</a:t>
            </a:r>
            <a:r>
              <a:rPr lang="en-US" altLang="id-ID" sz="4400" dirty="0"/>
              <a:t> Teknik dan </a:t>
            </a:r>
            <a:r>
              <a:rPr lang="en-US" altLang="id-ID" sz="4400" dirty="0" err="1"/>
              <a:t>Perencanaan</a:t>
            </a:r>
            <a:r>
              <a:rPr lang="en-US" altLang="id-ID" sz="4400" dirty="0"/>
              <a:t> </a:t>
            </a:r>
            <a:r>
              <a:rPr lang="en-US" altLang="id-ID" sz="4400" dirty="0" err="1"/>
              <a:t>Struktur</a:t>
            </a:r>
            <a:r>
              <a:rPr lang="en-US" altLang="id-ID" sz="4400" dirty="0"/>
              <a:t> </a:t>
            </a:r>
            <a:r>
              <a:rPr lang="en-US" altLang="id-ID" sz="4400" dirty="0" err="1"/>
              <a:t>Bantalan</a:t>
            </a:r>
            <a:r>
              <a:rPr lang="en-US" altLang="id-ID" sz="4400" dirty="0"/>
              <a:t> Jalan Rel</a:t>
            </a:r>
          </a:p>
        </p:txBody>
      </p:sp>
      <p:sp>
        <p:nvSpPr>
          <p:cNvPr id="28675" name="Rectangle 3">
            <a:extLst>
              <a:ext uri="{FF2B5EF4-FFF2-40B4-BE49-F238E27FC236}">
                <a16:creationId xmlns:a16="http://schemas.microsoft.com/office/drawing/2014/main" id="{0C22D343-2798-44EA-AB6F-EBC05592A39E}"/>
              </a:ext>
            </a:extLst>
          </p:cNvPr>
          <p:cNvSpPr>
            <a:spLocks noGrp="1" noChangeArrowheads="1"/>
          </p:cNvSpPr>
          <p:nvPr>
            <p:ph type="subTitle" idx="1"/>
          </p:nvPr>
        </p:nvSpPr>
        <p:spPr/>
        <p:txBody>
          <a:bodyPr>
            <a:normAutofit/>
          </a:bodyPr>
          <a:lstStyle/>
          <a:p>
            <a:pPr eaLnBrk="1" hangingPunct="1">
              <a:lnSpc>
                <a:spcPct val="80000"/>
              </a:lnSpc>
              <a:buFont typeface="Wingdings" panose="05000000000000000000" pitchFamily="2" charset="2"/>
              <a:buNone/>
            </a:pPr>
            <a:r>
              <a:rPr lang="en-US" altLang="id-ID" sz="1800" b="1" dirty="0"/>
              <a:t>Teknik </a:t>
            </a:r>
            <a:r>
              <a:rPr lang="en-US" altLang="id-ID" sz="1800" b="1" dirty="0" err="1"/>
              <a:t>Sipil</a:t>
            </a:r>
            <a:endParaRPr lang="en-US" altLang="id-ID"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a:extLst>
              <a:ext uri="{FF2B5EF4-FFF2-40B4-BE49-F238E27FC236}">
                <a16:creationId xmlns:a16="http://schemas.microsoft.com/office/drawing/2014/main" id="{68E4B585-A5D9-4AF0-AE7B-C44742C39DAE}"/>
              </a:ext>
            </a:extLst>
          </p:cNvPr>
          <p:cNvSpPr>
            <a:spLocks noGrp="1" noChangeArrowheads="1"/>
          </p:cNvSpPr>
          <p:nvPr>
            <p:ph type="title"/>
          </p:nvPr>
        </p:nvSpPr>
        <p:spPr/>
        <p:txBody>
          <a:bodyPr/>
          <a:lstStyle/>
          <a:p>
            <a:r>
              <a:rPr lang="en-US" altLang="id-ID"/>
              <a:t>Contoh Jenis Kayu untuk Bantalan</a:t>
            </a:r>
          </a:p>
        </p:txBody>
      </p:sp>
      <p:graphicFrame>
        <p:nvGraphicFramePr>
          <p:cNvPr id="29745" name="Group 49">
            <a:extLst>
              <a:ext uri="{FF2B5EF4-FFF2-40B4-BE49-F238E27FC236}">
                <a16:creationId xmlns:a16="http://schemas.microsoft.com/office/drawing/2014/main" id="{E154C745-8D4D-4786-9135-2D7867235663}"/>
              </a:ext>
            </a:extLst>
          </p:cNvPr>
          <p:cNvGraphicFramePr>
            <a:graphicFrameLocks noGrp="1"/>
          </p:cNvGraphicFramePr>
          <p:nvPr>
            <p:ph type="tbl" idx="1"/>
          </p:nvPr>
        </p:nvGraphicFramePr>
        <p:xfrm>
          <a:off x="457200" y="1600200"/>
          <a:ext cx="8229600" cy="3405188"/>
        </p:xfrm>
        <a:graphic>
          <a:graphicData uri="http://schemas.openxmlformats.org/drawingml/2006/table">
            <a:tbl>
              <a:tblPr/>
              <a:tblGrid>
                <a:gridCol w="3200400">
                  <a:extLst>
                    <a:ext uri="{9D8B030D-6E8A-4147-A177-3AD203B41FA5}">
                      <a16:colId xmlns:a16="http://schemas.microsoft.com/office/drawing/2014/main" val="3147941806"/>
                    </a:ext>
                  </a:extLst>
                </a:gridCol>
                <a:gridCol w="2743200">
                  <a:extLst>
                    <a:ext uri="{9D8B030D-6E8A-4147-A177-3AD203B41FA5}">
                      <a16:colId xmlns:a16="http://schemas.microsoft.com/office/drawing/2014/main" val="3290003969"/>
                    </a:ext>
                  </a:extLst>
                </a:gridCol>
                <a:gridCol w="990600">
                  <a:extLst>
                    <a:ext uri="{9D8B030D-6E8A-4147-A177-3AD203B41FA5}">
                      <a16:colId xmlns:a16="http://schemas.microsoft.com/office/drawing/2014/main" val="147446535"/>
                    </a:ext>
                  </a:extLst>
                </a:gridCol>
                <a:gridCol w="1295400">
                  <a:extLst>
                    <a:ext uri="{9D8B030D-6E8A-4147-A177-3AD203B41FA5}">
                      <a16:colId xmlns:a16="http://schemas.microsoft.com/office/drawing/2014/main" val="2501059875"/>
                    </a:ext>
                  </a:extLst>
                </a:gridCol>
              </a:tblGrid>
              <a:tr h="1143000">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9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Nama</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9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Botanis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9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Nama Perdagangan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9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Kelas Kuat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9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Kelas Awet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9045017"/>
                  </a:ext>
                </a:extLst>
              </a:tr>
              <a:tr h="2262188">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Intsia Spec.Div</a:t>
                      </a:r>
                    </a:p>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Euisderoxylon zwageri T.et B</a:t>
                      </a:r>
                    </a:p>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Manilkara Kauki (L)</a:t>
                      </a:r>
                    </a:p>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Adina Minutiflora Val</a:t>
                      </a:r>
                    </a:p>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Tectona Grandis L.f</a:t>
                      </a:r>
                    </a:p>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Dalbergia Latifolia Roxb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Merbau</a:t>
                      </a:r>
                    </a:p>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Ulin, Borneo, Kayu Besi</a:t>
                      </a:r>
                    </a:p>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Sawo Kecik</a:t>
                      </a:r>
                    </a:p>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Berumbung Gerunggang</a:t>
                      </a:r>
                    </a:p>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Jati</a:t>
                      </a:r>
                    </a:p>
                    <a:p>
                      <a:pPr marL="0" marR="0" lvl="0" indent="0" algn="l"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Sonokeling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 – II </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 – II </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II</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 – II </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II</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 – II</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492148"/>
                  </a:ext>
                </a:extLst>
              </a:tr>
            </a:tbl>
          </a:graphicData>
        </a:graphic>
      </p:graphicFrame>
      <p:sp>
        <p:nvSpPr>
          <p:cNvPr id="6" name="Date Placeholder 5">
            <a:extLst>
              <a:ext uri="{FF2B5EF4-FFF2-40B4-BE49-F238E27FC236}">
                <a16:creationId xmlns:a16="http://schemas.microsoft.com/office/drawing/2014/main" id="{9454EDBE-D534-4900-8789-1B79D5FA793F}"/>
              </a:ext>
            </a:extLst>
          </p:cNvPr>
          <p:cNvSpPr>
            <a:spLocks noGrp="1"/>
          </p:cNvSpPr>
          <p:nvPr>
            <p:ph type="dt" sz="half" idx="10"/>
          </p:nvPr>
        </p:nvSpPr>
        <p:spPr/>
        <p:txBody>
          <a:bodyPr/>
          <a:lstStyle/>
          <a:p>
            <a:r>
              <a:rPr lang="id-ID" altLang="id-ID"/>
              <a:t>8/4/2020</a:t>
            </a:r>
            <a:endParaRPr lang="en-US" altLang="id-ID"/>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9745"/>
                                        </p:tgtEl>
                                        <p:attrNameLst>
                                          <p:attrName>style.visibility</p:attrName>
                                        </p:attrNameLst>
                                      </p:cBhvr>
                                      <p:to>
                                        <p:strVal val="visible"/>
                                      </p:to>
                                    </p:set>
                                    <p:anim calcmode="lin" valueType="num">
                                      <p:cBhvr>
                                        <p:cTn id="7" dur="1000" fill="hold"/>
                                        <p:tgtEl>
                                          <p:spTgt spid="29745"/>
                                        </p:tgtEl>
                                        <p:attrNameLst>
                                          <p:attrName>ppt_x</p:attrName>
                                        </p:attrNameLst>
                                      </p:cBhvr>
                                      <p:tavLst>
                                        <p:tav tm="0">
                                          <p:val>
                                            <p:strVal val="#ppt_x-.2"/>
                                          </p:val>
                                        </p:tav>
                                        <p:tav tm="100000">
                                          <p:val>
                                            <p:strVal val="#ppt_x"/>
                                          </p:val>
                                        </p:tav>
                                      </p:tavLst>
                                    </p:anim>
                                    <p:anim calcmode="lin" valueType="num">
                                      <p:cBhvr>
                                        <p:cTn id="8" dur="1000" fill="hold"/>
                                        <p:tgtEl>
                                          <p:spTgt spid="29745"/>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a:extLst>
              <a:ext uri="{FF2B5EF4-FFF2-40B4-BE49-F238E27FC236}">
                <a16:creationId xmlns:a16="http://schemas.microsoft.com/office/drawing/2014/main" id="{A58E131E-123E-4DBE-AB77-138FA0D910AE}"/>
              </a:ext>
            </a:extLst>
          </p:cNvPr>
          <p:cNvSpPr>
            <a:spLocks noGrp="1" noChangeArrowheads="1"/>
          </p:cNvSpPr>
          <p:nvPr>
            <p:ph type="title"/>
          </p:nvPr>
        </p:nvSpPr>
        <p:spPr/>
        <p:txBody>
          <a:bodyPr/>
          <a:lstStyle/>
          <a:p>
            <a:pPr eaLnBrk="1" hangingPunct="1"/>
            <a:r>
              <a:rPr lang="en-US" altLang="id-ID"/>
              <a:t>Umur Bantalan</a:t>
            </a:r>
          </a:p>
        </p:txBody>
      </p:sp>
      <p:sp>
        <p:nvSpPr>
          <p:cNvPr id="39941" name="Rectangle 3">
            <a:extLst>
              <a:ext uri="{FF2B5EF4-FFF2-40B4-BE49-F238E27FC236}">
                <a16:creationId xmlns:a16="http://schemas.microsoft.com/office/drawing/2014/main" id="{9743307E-1171-4E62-91C4-909A71858A7C}"/>
              </a:ext>
            </a:extLst>
          </p:cNvPr>
          <p:cNvSpPr>
            <a:spLocks noGrp="1" noChangeArrowheads="1"/>
          </p:cNvSpPr>
          <p:nvPr>
            <p:ph idx="1"/>
          </p:nvPr>
        </p:nvSpPr>
        <p:spPr/>
        <p:txBody>
          <a:bodyPr/>
          <a:lstStyle/>
          <a:p>
            <a:pPr eaLnBrk="1" hangingPunct="1"/>
            <a:r>
              <a:rPr lang="en-US" altLang="id-ID"/>
              <a:t>Umur kelas awet I = 8  tahun dan umur kelas awet II = 5 tahun, pada kondisi terbuka dan berhubungan dengan tanah lembab tanpa adanya serangan rayap dan bubuk.</a:t>
            </a:r>
          </a:p>
          <a:p>
            <a:pPr eaLnBrk="1" hangingPunct="1"/>
            <a:r>
              <a:rPr lang="en-US" altLang="id-ID"/>
              <a:t>Perawatan untuk memperpanjang umur bantalan dengan perendaman terhadap bahan-bahan kimia misalnya </a:t>
            </a:r>
            <a:r>
              <a:rPr lang="en-US" altLang="id-ID" i="1"/>
              <a:t>retensi pengawetan 10</a:t>
            </a:r>
            <a:r>
              <a:rPr lang="en-US" altLang="id-ID"/>
              <a:t>.</a:t>
            </a:r>
          </a:p>
        </p:txBody>
      </p:sp>
      <p:sp>
        <p:nvSpPr>
          <p:cNvPr id="2" name="Date Placeholder 1">
            <a:extLst>
              <a:ext uri="{FF2B5EF4-FFF2-40B4-BE49-F238E27FC236}">
                <a16:creationId xmlns:a16="http://schemas.microsoft.com/office/drawing/2014/main" id="{591C68B0-8B89-4F8E-BC53-F96951168B51}"/>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C7AC8C65-F1BD-4095-9FE7-C45ED970C6B2}"/>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a:extLst>
              <a:ext uri="{FF2B5EF4-FFF2-40B4-BE49-F238E27FC236}">
                <a16:creationId xmlns:a16="http://schemas.microsoft.com/office/drawing/2014/main" id="{CD19E364-C907-444D-89F8-1A639990DF04}"/>
              </a:ext>
            </a:extLst>
          </p:cNvPr>
          <p:cNvSpPr>
            <a:spLocks noGrp="1" noChangeArrowheads="1"/>
          </p:cNvSpPr>
          <p:nvPr>
            <p:ph type="title"/>
          </p:nvPr>
        </p:nvSpPr>
        <p:spPr/>
        <p:txBody>
          <a:bodyPr>
            <a:noAutofit/>
          </a:bodyPr>
          <a:lstStyle/>
          <a:p>
            <a:pPr eaLnBrk="1" hangingPunct="1"/>
            <a:r>
              <a:rPr lang="en-US" altLang="id-ID" sz="3200" dirty="0" err="1"/>
              <a:t>Ukuran</a:t>
            </a:r>
            <a:r>
              <a:rPr lang="en-US" altLang="id-ID" sz="3200" dirty="0"/>
              <a:t> </a:t>
            </a:r>
            <a:r>
              <a:rPr lang="en-US" altLang="id-ID" sz="3200" dirty="0" err="1"/>
              <a:t>Bantalan</a:t>
            </a:r>
            <a:r>
              <a:rPr lang="en-US" altLang="id-ID" sz="3200" dirty="0"/>
              <a:t> </a:t>
            </a:r>
            <a:r>
              <a:rPr lang="en-US" altLang="id-ID" sz="3200" dirty="0" err="1"/>
              <a:t>Kayu</a:t>
            </a:r>
            <a:r>
              <a:rPr lang="en-US" altLang="id-ID" sz="3200" dirty="0"/>
              <a:t> Indonesia </a:t>
            </a:r>
            <a:br>
              <a:rPr lang="en-US" altLang="id-ID" sz="3200" dirty="0"/>
            </a:br>
            <a:r>
              <a:rPr lang="en-US" altLang="id-ID" sz="2800" dirty="0" err="1"/>
              <a:t>Peraturan</a:t>
            </a:r>
            <a:r>
              <a:rPr lang="en-US" altLang="id-ID" sz="2800" dirty="0"/>
              <a:t> </a:t>
            </a:r>
            <a:r>
              <a:rPr lang="en-US" altLang="id-ID" sz="2800" dirty="0" err="1"/>
              <a:t>Dinas</a:t>
            </a:r>
            <a:r>
              <a:rPr lang="en-US" altLang="id-ID" sz="2800" dirty="0"/>
              <a:t> No.10 </a:t>
            </a:r>
            <a:r>
              <a:rPr lang="en-US" altLang="id-ID" sz="2800" dirty="0" err="1"/>
              <a:t>Tahun</a:t>
            </a:r>
            <a:r>
              <a:rPr lang="en-US" altLang="id-ID" sz="2800" dirty="0"/>
              <a:t> 1986</a:t>
            </a:r>
          </a:p>
        </p:txBody>
      </p:sp>
      <p:sp>
        <p:nvSpPr>
          <p:cNvPr id="40965" name="Rectangle 3">
            <a:extLst>
              <a:ext uri="{FF2B5EF4-FFF2-40B4-BE49-F238E27FC236}">
                <a16:creationId xmlns:a16="http://schemas.microsoft.com/office/drawing/2014/main" id="{B803ECAA-2897-43EA-94A5-9292F8A16CAF}"/>
              </a:ext>
            </a:extLst>
          </p:cNvPr>
          <p:cNvSpPr>
            <a:spLocks noGrp="1" noChangeArrowheads="1"/>
          </p:cNvSpPr>
          <p:nvPr>
            <p:ph idx="1"/>
          </p:nvPr>
        </p:nvSpPr>
        <p:spPr/>
        <p:txBody>
          <a:bodyPr>
            <a:normAutofit fontScale="92500" lnSpcReduction="10000"/>
          </a:bodyPr>
          <a:lstStyle/>
          <a:p>
            <a:pPr marL="0" indent="0" eaLnBrk="1" hangingPunct="1">
              <a:spcBef>
                <a:spcPts val="0"/>
              </a:spcBef>
              <a:buFont typeface="Wingdings" panose="05000000000000000000" pitchFamily="2" charset="2"/>
              <a:buNone/>
            </a:pPr>
            <a:endParaRPr lang="en-GB" altLang="id-ID" dirty="0"/>
          </a:p>
          <a:p>
            <a:pPr marL="0" indent="0" eaLnBrk="1" hangingPunct="1">
              <a:spcBef>
                <a:spcPts val="0"/>
              </a:spcBef>
              <a:buFont typeface="Wingdings" panose="05000000000000000000" pitchFamily="2" charset="2"/>
              <a:buNone/>
            </a:pPr>
            <a:r>
              <a:rPr lang="en-GB" altLang="id-ID" dirty="0" err="1"/>
              <a:t>Bantalan</a:t>
            </a:r>
            <a:r>
              <a:rPr lang="en-GB" altLang="id-ID" dirty="0"/>
              <a:t> </a:t>
            </a:r>
            <a:r>
              <a:rPr lang="en-GB" altLang="id-ID" dirty="0" err="1"/>
              <a:t>Kayu</a:t>
            </a:r>
            <a:r>
              <a:rPr lang="en-GB" altLang="id-ID" dirty="0"/>
              <a:t> pada Jalan </a:t>
            </a:r>
            <a:r>
              <a:rPr lang="en-GB" altLang="id-ID" dirty="0" err="1"/>
              <a:t>Lurus</a:t>
            </a:r>
            <a:r>
              <a:rPr lang="en-GB" altLang="id-ID" dirty="0"/>
              <a:t>  :	</a:t>
            </a:r>
          </a:p>
          <a:p>
            <a:pPr marL="0" indent="0" eaLnBrk="1" hangingPunct="1">
              <a:spcBef>
                <a:spcPts val="0"/>
              </a:spcBef>
              <a:buFont typeface="Wingdings" panose="05000000000000000000" pitchFamily="2" charset="2"/>
              <a:buNone/>
            </a:pPr>
            <a:r>
              <a:rPr lang="en-GB" altLang="id-ID" dirty="0"/>
              <a:t>200 x 22 x 13 (PJKA)</a:t>
            </a:r>
          </a:p>
          <a:p>
            <a:pPr marL="0" indent="0" eaLnBrk="1" hangingPunct="1">
              <a:spcBef>
                <a:spcPts val="0"/>
              </a:spcBef>
              <a:buFont typeface="Wingdings" panose="05000000000000000000" pitchFamily="2" charset="2"/>
              <a:buNone/>
            </a:pPr>
            <a:r>
              <a:rPr lang="en-GB" altLang="id-ID" dirty="0"/>
              <a:t>210 x 20 x 14 (JNR)</a:t>
            </a:r>
          </a:p>
          <a:p>
            <a:pPr marL="0" indent="0" eaLnBrk="1" hangingPunct="1">
              <a:spcBef>
                <a:spcPts val="0"/>
              </a:spcBef>
              <a:buFont typeface="Wingdings" panose="05000000000000000000" pitchFamily="2" charset="2"/>
              <a:buNone/>
            </a:pPr>
            <a:r>
              <a:rPr lang="en-GB" altLang="id-ID" dirty="0" err="1"/>
              <a:t>Bantalan</a:t>
            </a:r>
            <a:r>
              <a:rPr lang="en-GB" altLang="id-ID" dirty="0"/>
              <a:t> </a:t>
            </a:r>
            <a:r>
              <a:rPr lang="en-GB" altLang="id-ID" dirty="0" err="1"/>
              <a:t>Kayu</a:t>
            </a:r>
            <a:r>
              <a:rPr lang="en-GB" altLang="id-ID" dirty="0"/>
              <a:t> pada </a:t>
            </a:r>
            <a:r>
              <a:rPr lang="en-GB" altLang="id-ID" dirty="0" err="1"/>
              <a:t>Jembatan</a:t>
            </a:r>
            <a:r>
              <a:rPr lang="en-GB" altLang="id-ID" dirty="0"/>
              <a:t>  :	</a:t>
            </a:r>
          </a:p>
          <a:p>
            <a:pPr marL="0" indent="0" eaLnBrk="1" hangingPunct="1">
              <a:spcBef>
                <a:spcPts val="0"/>
              </a:spcBef>
              <a:buFont typeface="Wingdings" panose="05000000000000000000" pitchFamily="2" charset="2"/>
              <a:buNone/>
            </a:pPr>
            <a:r>
              <a:rPr lang="en-GB" altLang="id-ID" dirty="0"/>
              <a:t>180 x 22 x 20 (PJKA)</a:t>
            </a:r>
          </a:p>
          <a:p>
            <a:pPr marL="0" indent="0" eaLnBrk="1" hangingPunct="1">
              <a:spcBef>
                <a:spcPts val="0"/>
              </a:spcBef>
              <a:buFont typeface="Wingdings" panose="05000000000000000000" pitchFamily="2" charset="2"/>
              <a:buNone/>
            </a:pPr>
            <a:r>
              <a:rPr lang="en-GB" altLang="id-ID" dirty="0"/>
              <a:t>180 x 22 x 24 (JNR)</a:t>
            </a:r>
          </a:p>
          <a:p>
            <a:pPr marL="0" indent="0" eaLnBrk="1" hangingPunct="1">
              <a:spcBef>
                <a:spcPts val="0"/>
              </a:spcBef>
              <a:buFont typeface="Wingdings" panose="05000000000000000000" pitchFamily="2" charset="2"/>
              <a:buNone/>
            </a:pPr>
            <a:endParaRPr lang="en-GB" altLang="id-ID" dirty="0"/>
          </a:p>
          <a:p>
            <a:pPr marL="0" indent="0" eaLnBrk="1" hangingPunct="1">
              <a:spcBef>
                <a:spcPts val="0"/>
              </a:spcBef>
              <a:buFont typeface="Wingdings" panose="05000000000000000000" pitchFamily="2" charset="2"/>
              <a:buNone/>
            </a:pPr>
            <a:r>
              <a:rPr lang="en-GB" altLang="id-ID" dirty="0" err="1"/>
              <a:t>Toleransi</a:t>
            </a:r>
            <a:r>
              <a:rPr lang="en-GB" altLang="id-ID" dirty="0"/>
              <a:t> yang </a:t>
            </a:r>
            <a:r>
              <a:rPr lang="en-GB" altLang="id-ID" dirty="0" err="1"/>
              <a:t>perbolehkan</a:t>
            </a:r>
            <a:r>
              <a:rPr lang="en-GB" altLang="id-ID" dirty="0"/>
              <a:t> </a:t>
            </a:r>
            <a:r>
              <a:rPr lang="en-GB" altLang="id-ID" dirty="0" err="1"/>
              <a:t>untuk</a:t>
            </a:r>
            <a:r>
              <a:rPr lang="en-GB" altLang="id-ID" dirty="0"/>
              <a:t> : </a:t>
            </a:r>
          </a:p>
          <a:p>
            <a:pPr marL="0" indent="0" eaLnBrk="1" hangingPunct="1">
              <a:spcBef>
                <a:spcPts val="0"/>
              </a:spcBef>
              <a:buFont typeface="Wingdings" panose="05000000000000000000" pitchFamily="2" charset="2"/>
              <a:buNone/>
            </a:pPr>
            <a:r>
              <a:rPr lang="en-GB" altLang="id-ID" dirty="0" err="1"/>
              <a:t>panjang</a:t>
            </a:r>
            <a:r>
              <a:rPr lang="en-GB" altLang="id-ID" dirty="0"/>
              <a:t> </a:t>
            </a:r>
            <a:r>
              <a:rPr lang="en-GB" altLang="id-ID" dirty="0" err="1"/>
              <a:t>bantalan</a:t>
            </a:r>
            <a:r>
              <a:rPr lang="en-GB" altLang="id-ID" dirty="0"/>
              <a:t> : + 40 mm </a:t>
            </a:r>
            <a:r>
              <a:rPr lang="en-GB" altLang="id-ID" dirty="0" err="1"/>
              <a:t>s.d.</a:t>
            </a:r>
            <a:r>
              <a:rPr lang="en-GB" altLang="id-ID" dirty="0"/>
              <a:t> – 20 mm, </a:t>
            </a:r>
          </a:p>
          <a:p>
            <a:pPr marL="0" indent="0" eaLnBrk="1" hangingPunct="1">
              <a:spcBef>
                <a:spcPts val="0"/>
              </a:spcBef>
              <a:buFont typeface="Wingdings" panose="05000000000000000000" pitchFamily="2" charset="2"/>
              <a:buNone/>
            </a:pPr>
            <a:r>
              <a:rPr lang="en-GB" altLang="id-ID" dirty="0" err="1"/>
              <a:t>lebar</a:t>
            </a:r>
            <a:r>
              <a:rPr lang="en-GB" altLang="id-ID" dirty="0"/>
              <a:t> </a:t>
            </a:r>
            <a:r>
              <a:rPr lang="en-GB" altLang="id-ID" dirty="0" err="1"/>
              <a:t>bantalan</a:t>
            </a:r>
            <a:r>
              <a:rPr lang="en-GB" altLang="id-ID" dirty="0"/>
              <a:t> : + 20 mm </a:t>
            </a:r>
            <a:r>
              <a:rPr lang="en-GB" altLang="id-ID" dirty="0" err="1"/>
              <a:t>s.d.</a:t>
            </a:r>
            <a:r>
              <a:rPr lang="en-GB" altLang="id-ID" dirty="0"/>
              <a:t> – 10 mm </a:t>
            </a:r>
          </a:p>
          <a:p>
            <a:pPr marL="0" indent="0" eaLnBrk="1" hangingPunct="1">
              <a:spcBef>
                <a:spcPts val="0"/>
              </a:spcBef>
              <a:buFont typeface="Wingdings" panose="05000000000000000000" pitchFamily="2" charset="2"/>
              <a:buNone/>
            </a:pPr>
            <a:r>
              <a:rPr lang="en-GB" altLang="id-ID" dirty="0" err="1"/>
              <a:t>tinggi</a:t>
            </a:r>
            <a:r>
              <a:rPr lang="en-GB" altLang="id-ID" dirty="0"/>
              <a:t> </a:t>
            </a:r>
            <a:r>
              <a:rPr lang="en-GB" altLang="id-ID" dirty="0" err="1"/>
              <a:t>bantalan</a:t>
            </a:r>
            <a:r>
              <a:rPr lang="en-GB" altLang="id-ID" dirty="0"/>
              <a:t> : + 10 mm.  </a:t>
            </a:r>
          </a:p>
          <a:p>
            <a:pPr marL="0" indent="0" eaLnBrk="1" hangingPunct="1">
              <a:spcBef>
                <a:spcPts val="0"/>
              </a:spcBef>
              <a:buFont typeface="Wingdings" panose="05000000000000000000" pitchFamily="2" charset="2"/>
              <a:buNone/>
            </a:pPr>
            <a:endParaRPr lang="en-GB" altLang="id-ID" dirty="0"/>
          </a:p>
          <a:p>
            <a:pPr marL="0" indent="0" eaLnBrk="1" hangingPunct="1">
              <a:spcBef>
                <a:spcPts val="0"/>
              </a:spcBef>
              <a:buFont typeface="Wingdings" panose="05000000000000000000" pitchFamily="2" charset="2"/>
              <a:buNone/>
            </a:pPr>
            <a:r>
              <a:rPr lang="en-GB" altLang="id-ID" dirty="0" err="1"/>
              <a:t>Bentuk</a:t>
            </a:r>
            <a:r>
              <a:rPr lang="en-GB" altLang="id-ID" dirty="0"/>
              <a:t> </a:t>
            </a:r>
            <a:r>
              <a:rPr lang="en-GB" altLang="id-ID" dirty="0" err="1"/>
              <a:t>penampang</a:t>
            </a:r>
            <a:r>
              <a:rPr lang="en-GB" altLang="id-ID" dirty="0"/>
              <a:t> </a:t>
            </a:r>
            <a:r>
              <a:rPr lang="en-GB" altLang="id-ID" dirty="0" err="1"/>
              <a:t>melintang</a:t>
            </a:r>
            <a:r>
              <a:rPr lang="en-GB" altLang="id-ID" dirty="0"/>
              <a:t> </a:t>
            </a:r>
            <a:r>
              <a:rPr lang="en-GB" altLang="id-ID" dirty="0" err="1"/>
              <a:t>bantalan</a:t>
            </a:r>
            <a:r>
              <a:rPr lang="en-GB" altLang="id-ID" dirty="0"/>
              <a:t> </a:t>
            </a:r>
            <a:r>
              <a:rPr lang="en-GB" altLang="id-ID" dirty="0" err="1"/>
              <a:t>kayu</a:t>
            </a:r>
            <a:r>
              <a:rPr lang="en-GB" altLang="id-ID" dirty="0"/>
              <a:t> </a:t>
            </a:r>
            <a:r>
              <a:rPr lang="en-GB" altLang="id-ID" dirty="0" err="1"/>
              <a:t>harus</a:t>
            </a:r>
            <a:r>
              <a:rPr lang="en-GB" altLang="id-ID" dirty="0"/>
              <a:t> </a:t>
            </a:r>
            <a:r>
              <a:rPr lang="en-GB" altLang="id-ID" dirty="0" err="1"/>
              <a:t>berupa</a:t>
            </a:r>
            <a:r>
              <a:rPr lang="en-GB" altLang="id-ID" dirty="0"/>
              <a:t> </a:t>
            </a:r>
            <a:r>
              <a:rPr lang="en-GB" altLang="id-ID" dirty="0" err="1"/>
              <a:t>empat</a:t>
            </a:r>
            <a:r>
              <a:rPr lang="en-GB" altLang="id-ID" dirty="0"/>
              <a:t> </a:t>
            </a:r>
            <a:r>
              <a:rPr lang="en-GB" altLang="id-ID" dirty="0" err="1"/>
              <a:t>persegi</a:t>
            </a:r>
            <a:r>
              <a:rPr lang="en-GB" altLang="id-ID" dirty="0"/>
              <a:t> </a:t>
            </a:r>
            <a:r>
              <a:rPr lang="en-GB" altLang="id-ID" dirty="0" err="1"/>
              <a:t>panjang</a:t>
            </a:r>
            <a:r>
              <a:rPr lang="en-GB" altLang="id-ID" dirty="0"/>
              <a:t> pada </a:t>
            </a:r>
            <a:r>
              <a:rPr lang="en-GB" altLang="id-ID" dirty="0" err="1"/>
              <a:t>seluruh</a:t>
            </a:r>
            <a:r>
              <a:rPr lang="en-GB" altLang="id-ID" dirty="0"/>
              <a:t> </a:t>
            </a:r>
            <a:r>
              <a:rPr lang="en-GB" altLang="id-ID" dirty="0" err="1"/>
              <a:t>tubuh</a:t>
            </a:r>
            <a:r>
              <a:rPr lang="en-GB" altLang="id-ID" dirty="0"/>
              <a:t> </a:t>
            </a:r>
            <a:r>
              <a:rPr lang="en-GB" altLang="id-ID" dirty="0" err="1"/>
              <a:t>bantalan</a:t>
            </a:r>
            <a:r>
              <a:rPr lang="en-GB" altLang="id-ID" dirty="0"/>
              <a:t>. </a:t>
            </a:r>
            <a:endParaRPr lang="en-US" altLang="id-ID" dirty="0"/>
          </a:p>
        </p:txBody>
      </p:sp>
      <p:sp>
        <p:nvSpPr>
          <p:cNvPr id="2" name="Date Placeholder 1">
            <a:extLst>
              <a:ext uri="{FF2B5EF4-FFF2-40B4-BE49-F238E27FC236}">
                <a16:creationId xmlns:a16="http://schemas.microsoft.com/office/drawing/2014/main" id="{F7AD4DCE-DED0-40DF-BD11-67AD098585A2}"/>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B0B81034-9DE4-4BD2-AAD3-235E90260563}"/>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a:extLst>
              <a:ext uri="{FF2B5EF4-FFF2-40B4-BE49-F238E27FC236}">
                <a16:creationId xmlns:a16="http://schemas.microsoft.com/office/drawing/2014/main" id="{E5145824-12A6-4143-A7A3-5799545EC333}"/>
              </a:ext>
            </a:extLst>
          </p:cNvPr>
          <p:cNvSpPr>
            <a:spLocks noGrp="1" noChangeArrowheads="1"/>
          </p:cNvSpPr>
          <p:nvPr>
            <p:ph type="title"/>
          </p:nvPr>
        </p:nvSpPr>
        <p:spPr/>
        <p:txBody>
          <a:bodyPr/>
          <a:lstStyle/>
          <a:p>
            <a:pPr eaLnBrk="1" hangingPunct="1"/>
            <a:r>
              <a:rPr lang="en-US" altLang="id-ID" dirty="0" err="1"/>
              <a:t>Syarat</a:t>
            </a:r>
            <a:r>
              <a:rPr lang="en-US" altLang="id-ID" dirty="0"/>
              <a:t> </a:t>
            </a:r>
            <a:r>
              <a:rPr lang="en-US" altLang="id-ID" dirty="0" err="1"/>
              <a:t>Kekuatan</a:t>
            </a:r>
            <a:r>
              <a:rPr lang="en-US" altLang="id-ID" dirty="0"/>
              <a:t> </a:t>
            </a:r>
            <a:r>
              <a:rPr lang="en-US" altLang="id-ID" dirty="0" err="1"/>
              <a:t>Bantalan</a:t>
            </a:r>
            <a:endParaRPr lang="en-US" altLang="id-ID" dirty="0"/>
          </a:p>
        </p:txBody>
      </p:sp>
      <p:graphicFrame>
        <p:nvGraphicFramePr>
          <p:cNvPr id="33917" name="Group 125">
            <a:extLst>
              <a:ext uri="{FF2B5EF4-FFF2-40B4-BE49-F238E27FC236}">
                <a16:creationId xmlns:a16="http://schemas.microsoft.com/office/drawing/2014/main" id="{5757D998-6718-46DC-91DE-4943D5E660A2}"/>
              </a:ext>
            </a:extLst>
          </p:cNvPr>
          <p:cNvGraphicFramePr>
            <a:graphicFrameLocks noGrp="1"/>
          </p:cNvGraphicFramePr>
          <p:nvPr>
            <p:ph idx="1"/>
            <p:extLst>
              <p:ext uri="{D42A27DB-BD31-4B8C-83A1-F6EECF244321}">
                <p14:modId xmlns:p14="http://schemas.microsoft.com/office/powerpoint/2010/main" val="3486452267"/>
              </p:ext>
            </p:extLst>
          </p:nvPr>
        </p:nvGraphicFramePr>
        <p:xfrm>
          <a:off x="1943100" y="1828800"/>
          <a:ext cx="6591300" cy="1208088"/>
        </p:xfrm>
        <a:graphic>
          <a:graphicData uri="http://schemas.openxmlformats.org/drawingml/2006/table">
            <a:tbl>
              <a:tblPr/>
              <a:tblGrid>
                <a:gridCol w="2811637">
                  <a:extLst>
                    <a:ext uri="{9D8B030D-6E8A-4147-A177-3AD203B41FA5}">
                      <a16:colId xmlns:a16="http://schemas.microsoft.com/office/drawing/2014/main" val="3326687613"/>
                    </a:ext>
                  </a:extLst>
                </a:gridCol>
                <a:gridCol w="3779663">
                  <a:extLst>
                    <a:ext uri="{9D8B030D-6E8A-4147-A177-3AD203B41FA5}">
                      <a16:colId xmlns:a16="http://schemas.microsoft.com/office/drawing/2014/main" val="3291973299"/>
                    </a:ext>
                  </a:extLst>
                </a:gridCol>
              </a:tblGrid>
              <a:tr h="427038">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0" i="0" u="none" strike="noStrike" cap="none" normalizeH="0" baseline="0" dirty="0">
                          <a:ln>
                            <a:noFill/>
                          </a:ln>
                          <a:solidFill>
                            <a:schemeClr val="tx1"/>
                          </a:solidFill>
                          <a:effectLst/>
                          <a:latin typeface="Book Antiqua" panose="02040602050305030304" pitchFamily="18" charset="0"/>
                          <a:ea typeface="ＭＳ Ｐゴシック" panose="020B0600070205080204" pitchFamily="34" charset="-128"/>
                        </a:rPr>
                        <a:t>Kelas </a:t>
                      </a:r>
                      <a:r>
                        <a:rPr kumimoji="0" lang="en-US" altLang="id-ID" sz="1700" b="0" i="0" u="none" strike="noStrike" cap="none" normalizeH="0" baseline="0" dirty="0" err="1">
                          <a:ln>
                            <a:noFill/>
                          </a:ln>
                          <a:solidFill>
                            <a:schemeClr val="tx1"/>
                          </a:solidFill>
                          <a:effectLst/>
                          <a:latin typeface="Book Antiqua" panose="02040602050305030304" pitchFamily="18" charset="0"/>
                          <a:ea typeface="ＭＳ Ｐゴシック" panose="020B0600070205080204" pitchFamily="34" charset="-128"/>
                        </a:rPr>
                        <a:t>Kayu</a:t>
                      </a:r>
                      <a:endParaRPr kumimoji="0" lang="en-US" altLang="id-ID" sz="1700" b="0" i="0" u="none" strike="noStrike" cap="none" normalizeH="0" baseline="0" dirty="0">
                        <a:ln>
                          <a:noFill/>
                        </a:ln>
                        <a:solidFill>
                          <a:schemeClr val="tx1"/>
                        </a:solidFill>
                        <a:effectLst/>
                        <a:latin typeface="Book Antiqua" panose="02040602050305030304" pitchFamily="18" charset="0"/>
                        <a:ea typeface="ＭＳ Ｐゴシック" panose="020B0600070205080204" pitchFamily="34" charset="-128"/>
                      </a:endParaRPr>
                    </a:p>
                  </a:txBody>
                  <a:tcPr marL="100465" marR="10046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rPr>
                        <a:t>Momen Maksimum (kg.m)</a:t>
                      </a:r>
                    </a:p>
                  </a:txBody>
                  <a:tcPr marL="100465" marR="10046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37940315"/>
                  </a:ext>
                </a:extLst>
              </a:tr>
              <a:tr h="781050">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rPr>
                        <a:t>I</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rPr>
                        <a:t>II</a:t>
                      </a:r>
                    </a:p>
                  </a:txBody>
                  <a:tcPr marL="100465" marR="10046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0" i="0" u="none" strike="noStrike" cap="none" normalizeH="0" baseline="0" dirty="0">
                          <a:ln>
                            <a:noFill/>
                          </a:ln>
                          <a:solidFill>
                            <a:schemeClr val="tx1"/>
                          </a:solidFill>
                          <a:effectLst/>
                          <a:latin typeface="Book Antiqua" panose="02040602050305030304" pitchFamily="18" charset="0"/>
                          <a:ea typeface="ＭＳ Ｐゴシック" panose="020B0600070205080204" pitchFamily="34" charset="-128"/>
                        </a:rPr>
                        <a:t>800</a:t>
                      </a:r>
                    </a:p>
                    <a:p>
                      <a:pPr marL="0" marR="0" lvl="0" indent="0" algn="ctr" defTabSz="914400" rtl="0" eaLnBrk="1" fontAlgn="base" latinLnBrk="0" hangingPunct="1">
                        <a:lnSpc>
                          <a:spcPct val="100000"/>
                        </a:lnSpc>
                        <a:spcBef>
                          <a:spcPct val="20000"/>
                        </a:spcBef>
                        <a:spcAft>
                          <a:spcPct val="0"/>
                        </a:spcAft>
                        <a:buClr>
                          <a:schemeClr val="tx1"/>
                        </a:buClr>
                        <a:buSzPct val="85000"/>
                        <a:buFont typeface="Wingdings" panose="05000000000000000000" pitchFamily="2" charset="2"/>
                        <a:buNone/>
                        <a:tabLst/>
                      </a:pPr>
                      <a:r>
                        <a:rPr kumimoji="0" lang="en-US" altLang="id-ID" sz="1700" b="0" i="0" u="none" strike="noStrike" cap="none" normalizeH="0" baseline="0" dirty="0">
                          <a:ln>
                            <a:noFill/>
                          </a:ln>
                          <a:solidFill>
                            <a:schemeClr val="tx1"/>
                          </a:solidFill>
                          <a:effectLst/>
                          <a:latin typeface="Book Antiqua" panose="02040602050305030304" pitchFamily="18" charset="0"/>
                          <a:ea typeface="ＭＳ Ｐゴシック" panose="020B0600070205080204" pitchFamily="34" charset="-128"/>
                        </a:rPr>
                        <a:t>530</a:t>
                      </a:r>
                    </a:p>
                  </a:txBody>
                  <a:tcPr marL="100465" marR="10046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973858"/>
                  </a:ext>
                </a:extLst>
              </a:tr>
            </a:tbl>
          </a:graphicData>
        </a:graphic>
      </p:graphicFrame>
      <p:sp>
        <p:nvSpPr>
          <p:cNvPr id="2" name="Date Placeholder 1">
            <a:extLst>
              <a:ext uri="{FF2B5EF4-FFF2-40B4-BE49-F238E27FC236}">
                <a16:creationId xmlns:a16="http://schemas.microsoft.com/office/drawing/2014/main" id="{EA9F0632-620C-4DB6-BB7A-5D2F5550DF52}"/>
              </a:ext>
            </a:extLst>
          </p:cNvPr>
          <p:cNvSpPr>
            <a:spLocks noGrp="1"/>
          </p:cNvSpPr>
          <p:nvPr>
            <p:ph type="dt" sz="half" idx="10"/>
          </p:nvPr>
        </p:nvSpPr>
        <p:spPr/>
        <p:txBody>
          <a:bodyPr/>
          <a:lstStyle/>
          <a:p>
            <a:r>
              <a:rPr lang="id-ID" altLang="id-ID"/>
              <a:t>8/4/2020</a:t>
            </a:r>
            <a:endParaRPr lang="en-US" altLang="id-ID"/>
          </a:p>
        </p:txBody>
      </p:sp>
      <p:sp>
        <p:nvSpPr>
          <p:cNvPr id="4" name="Footer Placeholder 3">
            <a:extLst>
              <a:ext uri="{FF2B5EF4-FFF2-40B4-BE49-F238E27FC236}">
                <a16:creationId xmlns:a16="http://schemas.microsoft.com/office/drawing/2014/main" id="{F358AC09-5855-432C-886D-787FEA92113E}"/>
              </a:ext>
            </a:extLst>
          </p:cNvPr>
          <p:cNvSpPr>
            <a:spLocks noGrp="1"/>
          </p:cNvSpPr>
          <p:nvPr>
            <p:ph type="ftr" sz="quarter" idx="11"/>
          </p:nvPr>
        </p:nvSpPr>
        <p:spPr/>
        <p:txBody>
          <a:bodyPr/>
          <a:lstStyle/>
          <a:p>
            <a:r>
              <a:rPr lang="en-US"/>
              <a:t>Civil Engineering - Rekayasa Jalan Rel</a:t>
            </a:r>
            <a:endParaRPr lang="en-US" dirty="0"/>
          </a:p>
        </p:txBody>
      </p:sp>
      <p:graphicFrame>
        <p:nvGraphicFramePr>
          <p:cNvPr id="34054" name="Group 262">
            <a:extLst>
              <a:ext uri="{FF2B5EF4-FFF2-40B4-BE49-F238E27FC236}">
                <a16:creationId xmlns:a16="http://schemas.microsoft.com/office/drawing/2014/main" id="{81AB0FF2-A1A2-480D-9E7A-4A2B8927B874}"/>
              </a:ext>
            </a:extLst>
          </p:cNvPr>
          <p:cNvGraphicFramePr>
            <a:graphicFrameLocks noGrp="1"/>
          </p:cNvGraphicFramePr>
          <p:nvPr>
            <p:ph sz="half" idx="4294967295"/>
            <p:extLst>
              <p:ext uri="{D42A27DB-BD31-4B8C-83A1-F6EECF244321}">
                <p14:modId xmlns:p14="http://schemas.microsoft.com/office/powerpoint/2010/main" val="2314830965"/>
              </p:ext>
            </p:extLst>
          </p:nvPr>
        </p:nvGraphicFramePr>
        <p:xfrm>
          <a:off x="1066800" y="3423602"/>
          <a:ext cx="7467600" cy="2672398"/>
        </p:xfrm>
        <a:graphic>
          <a:graphicData uri="http://schemas.openxmlformats.org/drawingml/2006/table">
            <a:tbl>
              <a:tblPr/>
              <a:tblGrid>
                <a:gridCol w="4883150">
                  <a:extLst>
                    <a:ext uri="{9D8B030D-6E8A-4147-A177-3AD203B41FA5}">
                      <a16:colId xmlns:a16="http://schemas.microsoft.com/office/drawing/2014/main" val="171165733"/>
                    </a:ext>
                  </a:extLst>
                </a:gridCol>
                <a:gridCol w="1360488">
                  <a:extLst>
                    <a:ext uri="{9D8B030D-6E8A-4147-A177-3AD203B41FA5}">
                      <a16:colId xmlns:a16="http://schemas.microsoft.com/office/drawing/2014/main" val="2143221178"/>
                    </a:ext>
                  </a:extLst>
                </a:gridCol>
                <a:gridCol w="1223962">
                  <a:extLst>
                    <a:ext uri="{9D8B030D-6E8A-4147-A177-3AD203B41FA5}">
                      <a16:colId xmlns:a16="http://schemas.microsoft.com/office/drawing/2014/main" val="2757980973"/>
                    </a:ext>
                  </a:extLst>
                </a:gridCol>
              </a:tblGrid>
              <a:tr h="385763">
                <a:tc rowSpan="2">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1" i="0" u="none" strike="noStrike" cap="none" normalizeH="0" baseline="0" dirty="0" err="1">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Jenis</a:t>
                      </a:r>
                      <a:r>
                        <a:rPr kumimoji="0" lang="en-GB" altLang="id-ID" sz="1800" b="1" i="0" u="none" strike="noStrike" cap="none" normalizeH="0" baseline="0" dirty="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 </a:t>
                      </a:r>
                      <a:r>
                        <a:rPr kumimoji="0" lang="en-GB" altLang="id-ID" sz="1800" b="1" i="0" u="none" strike="noStrike" cap="none" normalizeH="0" baseline="0" dirty="0" err="1">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Tegangan</a:t>
                      </a:r>
                      <a:r>
                        <a:rPr kumimoji="0" lang="en-GB" altLang="id-ID" sz="1800" b="1" i="0" u="none" strike="noStrike" cap="none" normalizeH="0" baseline="0" dirty="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 </a:t>
                      </a:r>
                      <a:r>
                        <a:rPr kumimoji="0" lang="en-GB" altLang="id-ID" sz="1800" b="1" i="0" u="none" strike="noStrike" cap="none" normalizeH="0" baseline="0" dirty="0" err="1">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Ijin</a:t>
                      </a:r>
                      <a:endParaRPr kumimoji="0" lang="en-GB" altLang="id-ID" sz="32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1"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Kelas Kuat</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extLst>
                  <a:ext uri="{0D108BD9-81ED-4DB2-BD59-A6C34878D82A}">
                    <a16:rowId xmlns:a16="http://schemas.microsoft.com/office/drawing/2014/main" val="1977202442"/>
                  </a:ext>
                </a:extLst>
              </a:tr>
              <a:tr h="384175">
                <a:tc vMerge="1">
                  <a:txBody>
                    <a:bodyPr/>
                    <a:lstStyle/>
                    <a:p>
                      <a:endParaRPr lang="id-ID"/>
                    </a:p>
                  </a:txBody>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1"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I</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1"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II</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2181056"/>
                  </a:ext>
                </a:extLst>
              </a:tr>
              <a:tr h="384175">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Lentur (</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a:t>
                      </a:r>
                      <a:r>
                        <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lt</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 dalam kg/cm</a:t>
                      </a:r>
                      <a:r>
                        <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2</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125</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83</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1195979"/>
                  </a:ext>
                </a:extLst>
              </a:tr>
              <a:tr h="384175">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Tekan Sejajar Serat ( </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a:t>
                      </a:r>
                      <a:r>
                        <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tk//</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 dalam kg/cm</a:t>
                      </a:r>
                      <a:r>
                        <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2</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108</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71</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1999828"/>
                  </a:ext>
                </a:extLst>
              </a:tr>
              <a:tr h="384175">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Tarik Sejajar Serat ( </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a:t>
                      </a:r>
                      <a:r>
                        <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tr//</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 dalam kg/cm</a:t>
                      </a:r>
                      <a:r>
                        <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2</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108</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71</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6641825"/>
                  </a:ext>
                </a:extLst>
              </a:tr>
              <a:tr h="363538">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Tekan Tegak Lurus Serat (</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a:t>
                      </a:r>
                      <a:r>
                        <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tk</a:t>
                      </a:r>
                      <a:r>
                        <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a:t>
                      </a:r>
                      <a:r>
                        <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 </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dalam kg/cm</a:t>
                      </a:r>
                      <a:r>
                        <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2</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a:t>
                      </a:r>
                      <a:endPar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33</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21</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77649668"/>
                  </a:ext>
                </a:extLst>
              </a:tr>
              <a:tr h="384175">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Geser (</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 dalam kg/cm</a:t>
                      </a:r>
                      <a:r>
                        <a:rPr kumimoji="0" lang="en-GB" altLang="id-ID" sz="1800" b="0" i="0" u="none" strike="noStrike" cap="none" normalizeH="0" baseline="3000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2</a:t>
                      </a: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sym typeface="Symbol" panose="05050102010706020507"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17</a:t>
                      </a:r>
                      <a:endParaRPr kumimoji="0" lang="en-GB" altLang="id-ID" sz="3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id-ID" sz="1800" b="0" i="0" u="none" strike="noStrike" cap="none" normalizeH="0" baseline="0" dirty="0">
                          <a:ln>
                            <a:noFill/>
                          </a:ln>
                          <a:solidFill>
                            <a:schemeClr val="tx1"/>
                          </a:solidFill>
                          <a:effectLst/>
                          <a:latin typeface="Book Antiqua" panose="02040602050305030304" pitchFamily="18" charset="0"/>
                          <a:ea typeface="ＭＳ Ｐゴシック" panose="020B0600070205080204" pitchFamily="34" charset="-128"/>
                          <a:cs typeface="Times New Roman" panose="02020603050405020304" pitchFamily="18" charset="0"/>
                        </a:rPr>
                        <a:t>10</a:t>
                      </a:r>
                      <a:endParaRPr kumimoji="0" lang="en-GB" altLang="id-ID" sz="32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40261405"/>
                  </a:ext>
                </a:extLst>
              </a:tr>
            </a:tbl>
          </a:graphicData>
        </a:graphic>
      </p:graphicFrame>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3917"/>
                                        </p:tgtEl>
                                        <p:attrNameLst>
                                          <p:attrName>style.visibility</p:attrName>
                                        </p:attrNameLst>
                                      </p:cBhvr>
                                      <p:to>
                                        <p:strVal val="visible"/>
                                      </p:to>
                                    </p:set>
                                    <p:anim calcmode="lin" valueType="num">
                                      <p:cBhvr>
                                        <p:cTn id="7" dur="1000" fill="hold"/>
                                        <p:tgtEl>
                                          <p:spTgt spid="33917"/>
                                        </p:tgtEl>
                                        <p:attrNameLst>
                                          <p:attrName>ppt_x</p:attrName>
                                        </p:attrNameLst>
                                      </p:cBhvr>
                                      <p:tavLst>
                                        <p:tav tm="0">
                                          <p:val>
                                            <p:strVal val="#ppt_x-.2"/>
                                          </p:val>
                                        </p:tav>
                                        <p:tav tm="100000">
                                          <p:val>
                                            <p:strVal val="#ppt_x"/>
                                          </p:val>
                                        </p:tav>
                                      </p:tavLst>
                                    </p:anim>
                                    <p:anim calcmode="lin" valueType="num">
                                      <p:cBhvr>
                                        <p:cTn id="8" dur="1000" fill="hold"/>
                                        <p:tgtEl>
                                          <p:spTgt spid="33917"/>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91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34054"/>
                                        </p:tgtEl>
                                        <p:attrNameLst>
                                          <p:attrName>style.visibility</p:attrName>
                                        </p:attrNameLst>
                                      </p:cBhvr>
                                      <p:to>
                                        <p:strVal val="visible"/>
                                      </p:to>
                                    </p:set>
                                    <p:anim calcmode="lin" valueType="num">
                                      <p:cBhvr>
                                        <p:cTn id="14" dur="1000" fill="hold"/>
                                        <p:tgtEl>
                                          <p:spTgt spid="34054"/>
                                        </p:tgtEl>
                                        <p:attrNameLst>
                                          <p:attrName>ppt_x</p:attrName>
                                        </p:attrNameLst>
                                      </p:cBhvr>
                                      <p:tavLst>
                                        <p:tav tm="0">
                                          <p:val>
                                            <p:strVal val="#ppt_x-.2"/>
                                          </p:val>
                                        </p:tav>
                                        <p:tav tm="100000">
                                          <p:val>
                                            <p:strVal val="#ppt_x"/>
                                          </p:val>
                                        </p:tav>
                                      </p:tavLst>
                                    </p:anim>
                                    <p:anim calcmode="lin" valueType="num">
                                      <p:cBhvr>
                                        <p:cTn id="15" dur="1000" fill="hold"/>
                                        <p:tgtEl>
                                          <p:spTgt spid="3405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4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a:extLst>
              <a:ext uri="{FF2B5EF4-FFF2-40B4-BE49-F238E27FC236}">
                <a16:creationId xmlns:a16="http://schemas.microsoft.com/office/drawing/2014/main" id="{5AE16187-6CA3-4A1D-951B-BACD67CDBB84}"/>
              </a:ext>
            </a:extLst>
          </p:cNvPr>
          <p:cNvSpPr>
            <a:spLocks noGrp="1" noChangeArrowheads="1"/>
          </p:cNvSpPr>
          <p:nvPr>
            <p:ph type="title"/>
          </p:nvPr>
        </p:nvSpPr>
        <p:spPr/>
        <p:txBody>
          <a:bodyPr/>
          <a:lstStyle/>
          <a:p>
            <a:pPr eaLnBrk="1" hangingPunct="1"/>
            <a:r>
              <a:rPr lang="en-US" altLang="id-ID"/>
              <a:t>Perkuatan Tahanan Balas pada Bantalan Kayu </a:t>
            </a:r>
          </a:p>
        </p:txBody>
      </p:sp>
      <p:sp>
        <p:nvSpPr>
          <p:cNvPr id="43013" name="Rectangle 3">
            <a:extLst>
              <a:ext uri="{FF2B5EF4-FFF2-40B4-BE49-F238E27FC236}">
                <a16:creationId xmlns:a16="http://schemas.microsoft.com/office/drawing/2014/main" id="{A5CFD857-F7D8-422E-8060-2E19AE8D99BC}"/>
              </a:ext>
            </a:extLst>
          </p:cNvPr>
          <p:cNvSpPr>
            <a:spLocks noGrp="1" noChangeArrowheads="1"/>
          </p:cNvSpPr>
          <p:nvPr>
            <p:ph idx="1"/>
          </p:nvPr>
        </p:nvSpPr>
        <p:spPr/>
        <p:txBody>
          <a:bodyPr>
            <a:normAutofit/>
          </a:bodyPr>
          <a:lstStyle/>
          <a:p>
            <a:pPr marL="0" indent="0" eaLnBrk="1" hangingPunct="1">
              <a:buFont typeface="Wingdings" panose="05000000000000000000" pitchFamily="2" charset="2"/>
              <a:buNone/>
            </a:pPr>
            <a:r>
              <a:rPr lang="en-US" altLang="id-ID" sz="2600"/>
              <a:t>Salah satu cara untuk memperbesar parameter tahanan balas (</a:t>
            </a:r>
            <a:r>
              <a:rPr lang="en-US" altLang="id-ID" sz="2600" i="1"/>
              <a:t>ballast resistance</a:t>
            </a:r>
            <a:r>
              <a:rPr lang="en-US" altLang="id-ID" sz="2600"/>
              <a:t>) adalah memperluas permukaan bantalan yang biasa disebut </a:t>
            </a:r>
            <a:r>
              <a:rPr lang="en-US" altLang="id-ID" sz="2600" i="1"/>
              <a:t>anchoring device</a:t>
            </a:r>
            <a:r>
              <a:rPr lang="en-US" altLang="id-ID" sz="2600"/>
              <a:t>, </a:t>
            </a:r>
            <a:r>
              <a:rPr lang="en-US" altLang="id-ID" sz="2600" i="1"/>
              <a:t>safety caps</a:t>
            </a:r>
            <a:r>
              <a:rPr lang="en-US" altLang="id-ID" sz="2600"/>
              <a:t> atau angker bantalan kayu. Dengan meningkatnya permukaan bantalan maka nilai resistensi balas menjadi tinggi.</a:t>
            </a:r>
          </a:p>
        </p:txBody>
      </p:sp>
      <p:sp>
        <p:nvSpPr>
          <p:cNvPr id="2" name="Date Placeholder 1">
            <a:extLst>
              <a:ext uri="{FF2B5EF4-FFF2-40B4-BE49-F238E27FC236}">
                <a16:creationId xmlns:a16="http://schemas.microsoft.com/office/drawing/2014/main" id="{8CEF6F68-2AF9-4110-948F-3BF638B3F70E}"/>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BC2DBFBD-4FF0-4987-A394-E5FA485D925D}"/>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a:extLst>
              <a:ext uri="{FF2B5EF4-FFF2-40B4-BE49-F238E27FC236}">
                <a16:creationId xmlns:a16="http://schemas.microsoft.com/office/drawing/2014/main" id="{25834BD9-39BA-4A62-9D93-39FEA701EA97}"/>
              </a:ext>
            </a:extLst>
          </p:cNvPr>
          <p:cNvSpPr>
            <a:spLocks noGrp="1" noChangeArrowheads="1"/>
          </p:cNvSpPr>
          <p:nvPr>
            <p:ph type="title"/>
          </p:nvPr>
        </p:nvSpPr>
        <p:spPr/>
        <p:txBody>
          <a:bodyPr/>
          <a:lstStyle/>
          <a:p>
            <a:pPr eaLnBrk="1" hangingPunct="1"/>
            <a:r>
              <a:rPr lang="en-US" altLang="id-ID"/>
              <a:t>Kerusakan Bantalan</a:t>
            </a:r>
          </a:p>
        </p:txBody>
      </p:sp>
      <p:sp>
        <p:nvSpPr>
          <p:cNvPr id="44037" name="Rectangle 3">
            <a:extLst>
              <a:ext uri="{FF2B5EF4-FFF2-40B4-BE49-F238E27FC236}">
                <a16:creationId xmlns:a16="http://schemas.microsoft.com/office/drawing/2014/main" id="{D079192D-7082-43CE-8395-E5C4258971AF}"/>
              </a:ext>
            </a:extLst>
          </p:cNvPr>
          <p:cNvSpPr>
            <a:spLocks noGrp="1" noChangeArrowheads="1"/>
          </p:cNvSpPr>
          <p:nvPr>
            <p:ph idx="1"/>
          </p:nvPr>
        </p:nvSpPr>
        <p:spPr/>
        <p:txBody>
          <a:bodyPr/>
          <a:lstStyle/>
          <a:p>
            <a:pPr marL="609600" indent="-609600" eaLnBrk="1" hangingPunct="1">
              <a:buFont typeface="Wingdings" panose="05000000000000000000" pitchFamily="2" charset="2"/>
              <a:buAutoNum type="arabicPeriod"/>
            </a:pPr>
            <a:r>
              <a:rPr lang="en-US" altLang="id-ID"/>
              <a:t>Penurunan kekuatan akibat pelapukan</a:t>
            </a:r>
          </a:p>
          <a:p>
            <a:pPr marL="609600" indent="-609600" eaLnBrk="1" hangingPunct="1">
              <a:buFont typeface="Wingdings" panose="05000000000000000000" pitchFamily="2" charset="2"/>
              <a:buAutoNum type="arabicPeriod"/>
            </a:pPr>
            <a:r>
              <a:rPr lang="en-US" altLang="id-ID"/>
              <a:t>Kerusakan bantalan akibat tingginya beban gandar yang mengakibatkan alat penambat tidak berfungsi baik sehingga beban langsung diterima oleh bantalan secara vertikal dan lateral.</a:t>
            </a:r>
          </a:p>
          <a:p>
            <a:pPr marL="609600" indent="-609600" eaLnBrk="1" hangingPunct="1">
              <a:buFont typeface="Wingdings" panose="05000000000000000000" pitchFamily="2" charset="2"/>
              <a:buAutoNum type="arabicPeriod"/>
            </a:pPr>
            <a:r>
              <a:rPr lang="en-US" altLang="id-ID"/>
              <a:t>Susutnya kayu</a:t>
            </a:r>
          </a:p>
        </p:txBody>
      </p:sp>
      <p:sp>
        <p:nvSpPr>
          <p:cNvPr id="2" name="Date Placeholder 1">
            <a:extLst>
              <a:ext uri="{FF2B5EF4-FFF2-40B4-BE49-F238E27FC236}">
                <a16:creationId xmlns:a16="http://schemas.microsoft.com/office/drawing/2014/main" id="{64CD6767-9210-4D26-B797-2A2B4B4EDE49}"/>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16CDAA62-B561-4F8F-90DD-6FDB132920F7}"/>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a:extLst>
              <a:ext uri="{FF2B5EF4-FFF2-40B4-BE49-F238E27FC236}">
                <a16:creationId xmlns:a16="http://schemas.microsoft.com/office/drawing/2014/main" id="{6A210D55-FEDA-4F6F-AC5D-E3CAE5DBAEFD}"/>
              </a:ext>
            </a:extLst>
          </p:cNvPr>
          <p:cNvSpPr>
            <a:spLocks noGrp="1" noChangeArrowheads="1"/>
          </p:cNvSpPr>
          <p:nvPr>
            <p:ph type="title"/>
          </p:nvPr>
        </p:nvSpPr>
        <p:spPr/>
        <p:txBody>
          <a:bodyPr/>
          <a:lstStyle/>
          <a:p>
            <a:pPr eaLnBrk="1" hangingPunct="1"/>
            <a:r>
              <a:rPr lang="en-US" altLang="id-ID" dirty="0" err="1"/>
              <a:t>Bantalan</a:t>
            </a:r>
            <a:r>
              <a:rPr lang="en-US" altLang="id-ID" dirty="0"/>
              <a:t> </a:t>
            </a:r>
            <a:r>
              <a:rPr lang="en-US" altLang="id-ID" dirty="0" err="1"/>
              <a:t>Besi</a:t>
            </a:r>
            <a:endParaRPr lang="en-US" altLang="id-ID" dirty="0"/>
          </a:p>
        </p:txBody>
      </p:sp>
      <p:sp>
        <p:nvSpPr>
          <p:cNvPr id="45061" name="Rectangle 3">
            <a:extLst>
              <a:ext uri="{FF2B5EF4-FFF2-40B4-BE49-F238E27FC236}">
                <a16:creationId xmlns:a16="http://schemas.microsoft.com/office/drawing/2014/main" id="{3EE69C9D-A075-4913-A853-457239A0B886}"/>
              </a:ext>
            </a:extLst>
          </p:cNvPr>
          <p:cNvSpPr>
            <a:spLocks noGrp="1" noChangeArrowheads="1"/>
          </p:cNvSpPr>
          <p:nvPr>
            <p:ph idx="1"/>
          </p:nvPr>
        </p:nvSpPr>
        <p:spPr/>
        <p:txBody>
          <a:bodyPr>
            <a:normAutofit fontScale="85000" lnSpcReduction="20000"/>
          </a:bodyPr>
          <a:lstStyle/>
          <a:p>
            <a:pPr marL="609600" indent="-609600" eaLnBrk="1" hangingPunct="1">
              <a:lnSpc>
                <a:spcPct val="90000"/>
              </a:lnSpc>
              <a:buFont typeface="Wingdings" panose="05000000000000000000" pitchFamily="2" charset="2"/>
              <a:buAutoNum type="arabicPeriod"/>
            </a:pPr>
            <a:r>
              <a:rPr lang="en-US" altLang="id-ID" sz="2500" dirty="0" err="1"/>
              <a:t>Umur</a:t>
            </a:r>
            <a:r>
              <a:rPr lang="en-US" altLang="id-ID" sz="2500" dirty="0"/>
              <a:t> </a:t>
            </a:r>
            <a:r>
              <a:rPr lang="en-US" altLang="id-ID" sz="2500" dirty="0" err="1"/>
              <a:t>bantalan</a:t>
            </a:r>
            <a:r>
              <a:rPr lang="en-US" altLang="id-ID" sz="2500" dirty="0"/>
              <a:t> </a:t>
            </a:r>
            <a:r>
              <a:rPr lang="en-US" altLang="id-ID" sz="2500" dirty="0" err="1"/>
              <a:t>relatif</a:t>
            </a:r>
            <a:r>
              <a:rPr lang="en-US" altLang="id-ID" sz="2500" dirty="0"/>
              <a:t> </a:t>
            </a:r>
            <a:r>
              <a:rPr lang="en-US" altLang="id-ID" sz="2500" dirty="0" err="1"/>
              <a:t>panjang</a:t>
            </a:r>
            <a:r>
              <a:rPr lang="en-US" altLang="id-ID" sz="2500" dirty="0"/>
              <a:t> dan </a:t>
            </a:r>
            <a:r>
              <a:rPr lang="en-US" altLang="id-ID" sz="2500" dirty="0" err="1"/>
              <a:t>ringan</a:t>
            </a:r>
            <a:r>
              <a:rPr lang="en-US" altLang="id-ID" sz="2500" dirty="0"/>
              <a:t> </a:t>
            </a:r>
            <a:r>
              <a:rPr lang="en-US" altLang="id-ID" sz="2500" dirty="0" err="1"/>
              <a:t>sehingga</a:t>
            </a:r>
            <a:r>
              <a:rPr lang="en-US" altLang="id-ID" sz="2500" dirty="0"/>
              <a:t> </a:t>
            </a:r>
            <a:r>
              <a:rPr lang="en-US" altLang="id-ID" sz="2500" dirty="0" err="1"/>
              <a:t>mudah</a:t>
            </a:r>
            <a:r>
              <a:rPr lang="en-US" altLang="id-ID" sz="2500" dirty="0"/>
              <a:t> </a:t>
            </a:r>
            <a:r>
              <a:rPr lang="en-US" altLang="id-ID" sz="2500" dirty="0" err="1"/>
              <a:t>dalam</a:t>
            </a:r>
            <a:r>
              <a:rPr lang="en-US" altLang="id-ID" sz="2500" dirty="0"/>
              <a:t> </a:t>
            </a:r>
            <a:r>
              <a:rPr lang="en-US" altLang="id-ID" sz="2500" dirty="0" err="1"/>
              <a:t>pengangkutan</a:t>
            </a:r>
            <a:r>
              <a:rPr lang="en-US" altLang="id-ID" sz="2500" dirty="0"/>
              <a:t> dan </a:t>
            </a:r>
            <a:r>
              <a:rPr lang="en-US" altLang="id-ID" sz="2500" dirty="0" err="1"/>
              <a:t>pemasangan</a:t>
            </a:r>
            <a:r>
              <a:rPr lang="en-US" altLang="id-ID" sz="2500" dirty="0"/>
              <a:t>.</a:t>
            </a:r>
          </a:p>
          <a:p>
            <a:pPr marL="609600" indent="-609600" eaLnBrk="1" hangingPunct="1">
              <a:lnSpc>
                <a:spcPct val="90000"/>
              </a:lnSpc>
              <a:buFont typeface="Wingdings" panose="05000000000000000000" pitchFamily="2" charset="2"/>
              <a:buAutoNum type="arabicPeriod"/>
            </a:pPr>
            <a:r>
              <a:rPr lang="en-US" altLang="id-ID" sz="2500" dirty="0" err="1"/>
              <a:t>Stabilitasnya</a:t>
            </a:r>
            <a:r>
              <a:rPr lang="en-US" altLang="id-ID" sz="2500" dirty="0"/>
              <a:t> </a:t>
            </a:r>
            <a:r>
              <a:rPr lang="en-US" altLang="id-ID" sz="2500" dirty="0" err="1"/>
              <a:t>kurang</a:t>
            </a:r>
            <a:r>
              <a:rPr lang="en-US" altLang="id-ID" sz="2500" dirty="0"/>
              <a:t> </a:t>
            </a:r>
            <a:r>
              <a:rPr lang="en-US" altLang="id-ID" sz="2500" dirty="0" err="1"/>
              <a:t>baik</a:t>
            </a:r>
            <a:r>
              <a:rPr lang="en-US" altLang="id-ID" sz="2500" dirty="0"/>
              <a:t> (</a:t>
            </a:r>
            <a:r>
              <a:rPr lang="en-US" altLang="id-ID" sz="2500" dirty="0" err="1"/>
              <a:t>arah</a:t>
            </a:r>
            <a:r>
              <a:rPr lang="en-US" altLang="id-ID" sz="2500" dirty="0"/>
              <a:t> lateral, </a:t>
            </a:r>
            <a:r>
              <a:rPr lang="en-US" altLang="id-ID" sz="2500" dirty="0" err="1"/>
              <a:t>vertikal</a:t>
            </a:r>
            <a:r>
              <a:rPr lang="en-US" altLang="id-ID" sz="2500" dirty="0"/>
              <a:t> </a:t>
            </a:r>
            <a:r>
              <a:rPr lang="en-US" altLang="id-ID" sz="2500" dirty="0" err="1"/>
              <a:t>atau</a:t>
            </a:r>
            <a:r>
              <a:rPr lang="en-US" altLang="id-ID" sz="2500" dirty="0"/>
              <a:t> longitudinal) </a:t>
            </a:r>
            <a:r>
              <a:rPr lang="en-US" altLang="id-ID" sz="2500" dirty="0" err="1"/>
              <a:t>karena</a:t>
            </a:r>
            <a:r>
              <a:rPr lang="en-US" altLang="id-ID" sz="2500" dirty="0"/>
              <a:t> </a:t>
            </a:r>
            <a:r>
              <a:rPr lang="en-US" altLang="id-ID" sz="2500" dirty="0" err="1"/>
              <a:t>berat</a:t>
            </a:r>
            <a:r>
              <a:rPr lang="en-US" altLang="id-ID" sz="2500" dirty="0"/>
              <a:t> yang </a:t>
            </a:r>
            <a:r>
              <a:rPr lang="en-US" altLang="id-ID" sz="2500" dirty="0" err="1"/>
              <a:t>ringan</a:t>
            </a:r>
            <a:r>
              <a:rPr lang="en-US" altLang="id-ID" sz="2500" dirty="0"/>
              <a:t> dan </a:t>
            </a:r>
            <a:r>
              <a:rPr lang="en-US" altLang="id-ID" sz="2500" dirty="0" err="1"/>
              <a:t>gesekan</a:t>
            </a:r>
            <a:r>
              <a:rPr lang="en-US" altLang="id-ID" sz="2500" dirty="0"/>
              <a:t> </a:t>
            </a:r>
            <a:r>
              <a:rPr lang="en-US" altLang="id-ID" sz="2500" dirty="0" err="1"/>
              <a:t>diantara</a:t>
            </a:r>
            <a:r>
              <a:rPr lang="en-US" altLang="id-ID" sz="2500" dirty="0"/>
              <a:t> </a:t>
            </a:r>
            <a:r>
              <a:rPr lang="en-US" altLang="id-ID" sz="2500" dirty="0" err="1"/>
              <a:t>permukaan</a:t>
            </a:r>
            <a:r>
              <a:rPr lang="en-US" altLang="id-ID" sz="2500" dirty="0"/>
              <a:t> </a:t>
            </a:r>
            <a:r>
              <a:rPr lang="en-US" altLang="id-ID" sz="2500" dirty="0" err="1"/>
              <a:t>bantalan</a:t>
            </a:r>
            <a:r>
              <a:rPr lang="en-US" altLang="id-ID" sz="2500" dirty="0"/>
              <a:t> </a:t>
            </a:r>
            <a:r>
              <a:rPr lang="en-US" altLang="id-ID" sz="2500" dirty="0" err="1"/>
              <a:t>dengan</a:t>
            </a:r>
            <a:r>
              <a:rPr lang="en-US" altLang="id-ID" sz="2500" dirty="0"/>
              <a:t> </a:t>
            </a:r>
            <a:r>
              <a:rPr lang="en-US" altLang="id-ID" sz="2500" dirty="0" err="1"/>
              <a:t>balas</a:t>
            </a:r>
            <a:r>
              <a:rPr lang="en-US" altLang="id-ID" sz="2500" dirty="0"/>
              <a:t> </a:t>
            </a:r>
            <a:r>
              <a:rPr lang="en-US" altLang="id-ID" sz="2500" dirty="0" err="1"/>
              <a:t>relatif</a:t>
            </a:r>
            <a:r>
              <a:rPr lang="en-US" altLang="id-ID" sz="2500" dirty="0"/>
              <a:t> </a:t>
            </a:r>
            <a:r>
              <a:rPr lang="en-US" altLang="id-ID" sz="2500" dirty="0" err="1"/>
              <a:t>kecil</a:t>
            </a:r>
            <a:r>
              <a:rPr lang="en-US" altLang="id-ID" sz="2500" dirty="0"/>
              <a:t> (</a:t>
            </a:r>
            <a:r>
              <a:rPr lang="en-US" altLang="id-ID" sz="2500" dirty="0" err="1"/>
              <a:t>tidak</a:t>
            </a:r>
            <a:r>
              <a:rPr lang="en-US" altLang="id-ID" sz="2500" dirty="0"/>
              <a:t> </a:t>
            </a:r>
            <a:r>
              <a:rPr lang="en-US" altLang="id-ID" sz="2500" dirty="0" err="1"/>
              <a:t>sesuai</a:t>
            </a:r>
            <a:r>
              <a:rPr lang="en-US" altLang="id-ID" sz="2500" dirty="0"/>
              <a:t> </a:t>
            </a:r>
            <a:r>
              <a:rPr lang="en-US" altLang="id-ID" sz="2500" dirty="0" err="1"/>
              <a:t>dengan</a:t>
            </a:r>
            <a:r>
              <a:rPr lang="en-US" altLang="id-ID" sz="2500" dirty="0"/>
              <a:t> </a:t>
            </a:r>
            <a:r>
              <a:rPr lang="en-US" altLang="id-ID" sz="2500" dirty="0" err="1"/>
              <a:t>lalu</a:t>
            </a:r>
            <a:r>
              <a:rPr lang="en-US" altLang="id-ID" sz="2500" dirty="0"/>
              <a:t> </a:t>
            </a:r>
            <a:r>
              <a:rPr lang="en-US" altLang="id-ID" sz="2500" dirty="0" err="1"/>
              <a:t>lintas</a:t>
            </a:r>
            <a:r>
              <a:rPr lang="en-US" altLang="id-ID" sz="2500" dirty="0"/>
              <a:t> </a:t>
            </a:r>
            <a:r>
              <a:rPr lang="en-US" altLang="id-ID" sz="2500" dirty="0" err="1"/>
              <a:t>kecepatan</a:t>
            </a:r>
            <a:r>
              <a:rPr lang="en-US" altLang="id-ID" sz="2500" dirty="0"/>
              <a:t> </a:t>
            </a:r>
            <a:r>
              <a:rPr lang="en-US" altLang="id-ID" sz="2500" dirty="0" err="1"/>
              <a:t>tinggi</a:t>
            </a:r>
            <a:r>
              <a:rPr lang="en-US" altLang="id-ID" sz="2500" dirty="0"/>
              <a:t> dan </a:t>
            </a:r>
            <a:r>
              <a:rPr lang="en-US" altLang="id-ID" sz="2500" dirty="0" err="1"/>
              <a:t>menerus</a:t>
            </a:r>
            <a:r>
              <a:rPr lang="en-US" altLang="id-ID" sz="2500" dirty="0"/>
              <a:t>)</a:t>
            </a:r>
          </a:p>
          <a:p>
            <a:pPr marL="609600" indent="-609600" eaLnBrk="1" hangingPunct="1">
              <a:lnSpc>
                <a:spcPct val="90000"/>
              </a:lnSpc>
              <a:buFont typeface="Wingdings" panose="05000000000000000000" pitchFamily="2" charset="2"/>
              <a:buAutoNum type="arabicPeriod"/>
            </a:pPr>
            <a:r>
              <a:rPr lang="en-US" altLang="id-ID" sz="2500" dirty="0" err="1"/>
              <a:t>Bantalan</a:t>
            </a:r>
            <a:r>
              <a:rPr lang="en-US" altLang="id-ID" sz="2500" dirty="0"/>
              <a:t> </a:t>
            </a:r>
            <a:r>
              <a:rPr lang="en-US" altLang="id-ID" sz="2500" dirty="0" err="1"/>
              <a:t>harus</a:t>
            </a:r>
            <a:r>
              <a:rPr lang="en-US" altLang="id-ID" sz="2500" dirty="0"/>
              <a:t> </a:t>
            </a:r>
            <a:r>
              <a:rPr lang="en-US" altLang="id-ID" sz="2500" dirty="0" err="1"/>
              <a:t>selalu</a:t>
            </a:r>
            <a:r>
              <a:rPr lang="en-US" altLang="id-ID" sz="2500" dirty="0"/>
              <a:t> </a:t>
            </a:r>
            <a:r>
              <a:rPr lang="en-US" altLang="id-ID" sz="2500" dirty="0" err="1"/>
              <a:t>kering</a:t>
            </a:r>
            <a:r>
              <a:rPr lang="en-US" altLang="id-ID" sz="2500" dirty="0"/>
              <a:t> </a:t>
            </a:r>
            <a:r>
              <a:rPr lang="en-US" altLang="id-ID" sz="2500" dirty="0" err="1"/>
              <a:t>untuk</a:t>
            </a:r>
            <a:r>
              <a:rPr lang="en-US" altLang="id-ID" sz="2500" dirty="0"/>
              <a:t> </a:t>
            </a:r>
            <a:r>
              <a:rPr lang="en-US" altLang="id-ID" sz="2500" dirty="0" err="1"/>
              <a:t>mengurangi</a:t>
            </a:r>
            <a:r>
              <a:rPr lang="en-US" altLang="id-ID" sz="2500" dirty="0"/>
              <a:t> </a:t>
            </a:r>
            <a:r>
              <a:rPr lang="en-US" altLang="id-ID" sz="2500" dirty="0" err="1"/>
              <a:t>korosi</a:t>
            </a:r>
            <a:r>
              <a:rPr lang="en-US" altLang="id-ID" sz="2500" dirty="0"/>
              <a:t> </a:t>
            </a:r>
            <a:r>
              <a:rPr lang="en-US" altLang="id-ID" sz="2500" dirty="0" err="1"/>
              <a:t>sehingga</a:t>
            </a:r>
            <a:r>
              <a:rPr lang="en-US" altLang="id-ID" sz="2500" dirty="0"/>
              <a:t> </a:t>
            </a:r>
            <a:r>
              <a:rPr lang="en-US" altLang="id-ID" sz="2500" dirty="0" err="1"/>
              <a:t>diperlukan</a:t>
            </a:r>
            <a:r>
              <a:rPr lang="en-US" altLang="id-ID" sz="2500" dirty="0"/>
              <a:t> </a:t>
            </a:r>
            <a:r>
              <a:rPr lang="en-US" altLang="id-ID" sz="2500" dirty="0" err="1"/>
              <a:t>konstruksi</a:t>
            </a:r>
            <a:r>
              <a:rPr lang="en-US" altLang="id-ID" sz="2500" dirty="0"/>
              <a:t> </a:t>
            </a:r>
            <a:r>
              <a:rPr lang="en-US" altLang="id-ID" sz="2500" dirty="0" err="1"/>
              <a:t>balas</a:t>
            </a:r>
            <a:r>
              <a:rPr lang="en-US" altLang="id-ID" sz="2500" dirty="0"/>
              <a:t> yang </a:t>
            </a:r>
            <a:r>
              <a:rPr lang="en-US" altLang="id-ID" sz="2500" dirty="0" err="1"/>
              <a:t>mampu</a:t>
            </a:r>
            <a:r>
              <a:rPr lang="en-US" altLang="id-ID" sz="2500" dirty="0"/>
              <a:t> </a:t>
            </a:r>
            <a:r>
              <a:rPr lang="en-US" altLang="id-ID" sz="2500" dirty="0" err="1"/>
              <a:t>meloloskan</a:t>
            </a:r>
            <a:r>
              <a:rPr lang="en-US" altLang="id-ID" sz="2500" dirty="0"/>
              <a:t> air dan </a:t>
            </a:r>
            <a:r>
              <a:rPr lang="en-US" altLang="id-ID" sz="2500" dirty="0" err="1"/>
              <a:t>tidak</a:t>
            </a:r>
            <a:r>
              <a:rPr lang="en-US" altLang="id-ID" sz="2500" dirty="0"/>
              <a:t> </a:t>
            </a:r>
            <a:r>
              <a:rPr lang="en-US" altLang="id-ID" sz="2500" dirty="0" err="1"/>
              <a:t>sesuai</a:t>
            </a:r>
            <a:r>
              <a:rPr lang="en-US" altLang="id-ID" sz="2500" dirty="0"/>
              <a:t> </a:t>
            </a:r>
            <a:r>
              <a:rPr lang="en-US" altLang="id-ID" sz="2500" dirty="0" err="1"/>
              <a:t>untuk</a:t>
            </a:r>
            <a:r>
              <a:rPr lang="en-US" altLang="id-ID" sz="2500" dirty="0"/>
              <a:t> </a:t>
            </a:r>
            <a:r>
              <a:rPr lang="en-US" altLang="id-ID" sz="2500" dirty="0" err="1"/>
              <a:t>daerah</a:t>
            </a:r>
            <a:r>
              <a:rPr lang="en-US" altLang="id-ID" sz="2500" dirty="0"/>
              <a:t> yang </a:t>
            </a:r>
            <a:r>
              <a:rPr lang="en-US" altLang="id-ID" sz="2500" dirty="0" err="1"/>
              <a:t>sering</a:t>
            </a:r>
            <a:r>
              <a:rPr lang="en-US" altLang="id-ID" sz="2500" dirty="0"/>
              <a:t> </a:t>
            </a:r>
            <a:r>
              <a:rPr lang="en-US" altLang="id-ID" sz="2500" dirty="0" err="1"/>
              <a:t>terendam</a:t>
            </a:r>
            <a:r>
              <a:rPr lang="en-US" altLang="id-ID" sz="2500" dirty="0"/>
              <a:t> (</a:t>
            </a:r>
            <a:r>
              <a:rPr lang="en-US" altLang="id-ID" sz="2500" dirty="0" err="1"/>
              <a:t>misal</a:t>
            </a:r>
            <a:r>
              <a:rPr lang="en-US" altLang="id-ID" sz="2500" dirty="0"/>
              <a:t>: </a:t>
            </a:r>
            <a:r>
              <a:rPr lang="en-US" altLang="id-ID" sz="2500" dirty="0" err="1"/>
              <a:t>perlintasan</a:t>
            </a:r>
            <a:r>
              <a:rPr lang="en-US" altLang="id-ID" sz="2500" dirty="0"/>
              <a:t>).</a:t>
            </a:r>
          </a:p>
        </p:txBody>
      </p:sp>
      <p:sp>
        <p:nvSpPr>
          <p:cNvPr id="2" name="Date Placeholder 1">
            <a:extLst>
              <a:ext uri="{FF2B5EF4-FFF2-40B4-BE49-F238E27FC236}">
                <a16:creationId xmlns:a16="http://schemas.microsoft.com/office/drawing/2014/main" id="{39919B3D-BB4E-4164-9D49-B0B37ADAD04B}"/>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3715CFAA-67AF-4F3E-A71F-C73CF55BBBE0}"/>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a:extLst>
              <a:ext uri="{FF2B5EF4-FFF2-40B4-BE49-F238E27FC236}">
                <a16:creationId xmlns:a16="http://schemas.microsoft.com/office/drawing/2014/main" id="{41B15278-9227-487E-B02F-32556E3E0855}"/>
              </a:ext>
            </a:extLst>
          </p:cNvPr>
          <p:cNvSpPr>
            <a:spLocks noGrp="1" noChangeArrowheads="1"/>
          </p:cNvSpPr>
          <p:nvPr>
            <p:ph type="title"/>
          </p:nvPr>
        </p:nvSpPr>
        <p:spPr/>
        <p:txBody>
          <a:bodyPr/>
          <a:lstStyle/>
          <a:p>
            <a:pPr eaLnBrk="1" hangingPunct="1"/>
            <a:r>
              <a:rPr lang="en-US" altLang="id-ID"/>
              <a:t>Syarat Kekuatan</a:t>
            </a:r>
          </a:p>
        </p:txBody>
      </p:sp>
      <p:sp>
        <p:nvSpPr>
          <p:cNvPr id="46085" name="Rectangle 3">
            <a:extLst>
              <a:ext uri="{FF2B5EF4-FFF2-40B4-BE49-F238E27FC236}">
                <a16:creationId xmlns:a16="http://schemas.microsoft.com/office/drawing/2014/main" id="{D727AA35-DB59-4C78-90FB-086BE500812B}"/>
              </a:ext>
            </a:extLst>
          </p:cNvPr>
          <p:cNvSpPr>
            <a:spLocks noGrp="1" noChangeArrowheads="1"/>
          </p:cNvSpPr>
          <p:nvPr>
            <p:ph idx="1"/>
          </p:nvPr>
        </p:nvSpPr>
        <p:spPr/>
        <p:txBody>
          <a:bodyPr>
            <a:normAutofit fontScale="85000" lnSpcReduction="20000"/>
          </a:bodyPr>
          <a:lstStyle/>
          <a:p>
            <a:pPr eaLnBrk="1" hangingPunct="1"/>
            <a:r>
              <a:rPr lang="en-US" altLang="id-ID" sz="2600"/>
              <a:t>Bantalan Besi Bagian Tengah dan Bawah harus mampu menahan momen 650 kgm.</a:t>
            </a:r>
          </a:p>
          <a:p>
            <a:pPr eaLnBrk="1" hangingPunct="1"/>
            <a:r>
              <a:rPr lang="en-US" altLang="id-ID" sz="2600"/>
              <a:t>Tegangan ijin bantalan besi 1600 kg/cm</a:t>
            </a:r>
            <a:r>
              <a:rPr lang="en-US" altLang="id-ID" sz="2600" baseline="30000"/>
              <a:t>2 </a:t>
            </a:r>
            <a:r>
              <a:rPr lang="en-US" altLang="id-ID" sz="2600"/>
              <a:t>sehingga momen tahanan bantalan besi minimal 40,6 cm</a:t>
            </a:r>
            <a:r>
              <a:rPr lang="en-US" altLang="id-ID" sz="2600" baseline="30000"/>
              <a:t>3</a:t>
            </a:r>
            <a:r>
              <a:rPr lang="en-US" altLang="id-ID" sz="2600"/>
              <a:t>.</a:t>
            </a:r>
          </a:p>
          <a:p>
            <a:pPr eaLnBrk="1" hangingPunct="1"/>
            <a:r>
              <a:rPr lang="en-US" altLang="id-ID" sz="2600"/>
              <a:t>Ukuran Bantalan :</a:t>
            </a:r>
          </a:p>
          <a:p>
            <a:pPr eaLnBrk="1" hangingPunct="1">
              <a:buFontTx/>
              <a:buChar char="•"/>
            </a:pPr>
            <a:r>
              <a:rPr lang="en-GB" altLang="id-ID" sz="2600"/>
              <a:t>Panjang		:  2000 mm</a:t>
            </a:r>
          </a:p>
          <a:p>
            <a:pPr eaLnBrk="1" hangingPunct="1">
              <a:buFontTx/>
              <a:buChar char="•"/>
            </a:pPr>
            <a:r>
              <a:rPr lang="en-GB" altLang="id-ID" sz="2600"/>
              <a:t>Lebar Atas	:    144 mm</a:t>
            </a:r>
          </a:p>
          <a:p>
            <a:pPr eaLnBrk="1" hangingPunct="1">
              <a:buFontTx/>
              <a:buChar char="•"/>
            </a:pPr>
            <a:r>
              <a:rPr lang="en-GB" altLang="id-ID" sz="2600"/>
              <a:t>Lebar Bawah	:    232 mm</a:t>
            </a:r>
          </a:p>
          <a:p>
            <a:pPr eaLnBrk="1" hangingPunct="1">
              <a:buFontTx/>
              <a:buChar char="•"/>
            </a:pPr>
            <a:r>
              <a:rPr lang="en-GB" altLang="id-ID" sz="2600"/>
              <a:t>Tebal Baja	:  minimal 7 mm</a:t>
            </a:r>
            <a:endParaRPr lang="en-US" altLang="id-ID" sz="2600"/>
          </a:p>
        </p:txBody>
      </p:sp>
      <p:sp>
        <p:nvSpPr>
          <p:cNvPr id="2" name="Date Placeholder 1">
            <a:extLst>
              <a:ext uri="{FF2B5EF4-FFF2-40B4-BE49-F238E27FC236}">
                <a16:creationId xmlns:a16="http://schemas.microsoft.com/office/drawing/2014/main" id="{6BB5DDD1-7194-4D21-8EE5-0030FCAACC71}"/>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A4E56A7C-427A-4A48-AD49-0499FB6CF010}"/>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a:extLst>
              <a:ext uri="{FF2B5EF4-FFF2-40B4-BE49-F238E27FC236}">
                <a16:creationId xmlns:a16="http://schemas.microsoft.com/office/drawing/2014/main" id="{60821C74-E115-470F-B01C-64765D54B179}"/>
              </a:ext>
            </a:extLst>
          </p:cNvPr>
          <p:cNvSpPr>
            <a:spLocks noGrp="1" noChangeArrowheads="1"/>
          </p:cNvSpPr>
          <p:nvPr>
            <p:ph type="title"/>
          </p:nvPr>
        </p:nvSpPr>
        <p:spPr/>
        <p:txBody>
          <a:bodyPr/>
          <a:lstStyle/>
          <a:p>
            <a:pPr eaLnBrk="1" hangingPunct="1"/>
            <a:r>
              <a:rPr lang="en-US" altLang="id-ID"/>
              <a:t>Perkuatan Bantalan Besi</a:t>
            </a:r>
          </a:p>
        </p:txBody>
      </p:sp>
      <p:sp>
        <p:nvSpPr>
          <p:cNvPr id="47109" name="Rectangle 3">
            <a:extLst>
              <a:ext uri="{FF2B5EF4-FFF2-40B4-BE49-F238E27FC236}">
                <a16:creationId xmlns:a16="http://schemas.microsoft.com/office/drawing/2014/main" id="{69D2C7E6-8A57-41A6-9548-FD34BD6BC9CB}"/>
              </a:ext>
            </a:extLst>
          </p:cNvPr>
          <p:cNvSpPr>
            <a:spLocks noGrp="1" noChangeArrowheads="1"/>
          </p:cNvSpPr>
          <p:nvPr>
            <p:ph idx="1"/>
          </p:nvPr>
        </p:nvSpPr>
        <p:spPr/>
        <p:txBody>
          <a:bodyPr/>
          <a:lstStyle/>
          <a:p>
            <a:pPr eaLnBrk="1" hangingPunct="1"/>
            <a:r>
              <a:rPr lang="en-US" altLang="id-ID"/>
              <a:t>Anchoring Device</a:t>
            </a:r>
          </a:p>
          <a:p>
            <a:pPr eaLnBrk="1" hangingPunct="1"/>
            <a:r>
              <a:rPr lang="en-US" altLang="id-ID"/>
              <a:t>Safety Caps</a:t>
            </a:r>
          </a:p>
          <a:p>
            <a:pPr eaLnBrk="1" hangingPunct="1"/>
            <a:r>
              <a:rPr lang="en-US" altLang="id-ID"/>
              <a:t>Merubah Geometri menjadi Y-sleeper</a:t>
            </a:r>
          </a:p>
        </p:txBody>
      </p:sp>
      <p:sp>
        <p:nvSpPr>
          <p:cNvPr id="2" name="Date Placeholder 1">
            <a:extLst>
              <a:ext uri="{FF2B5EF4-FFF2-40B4-BE49-F238E27FC236}">
                <a16:creationId xmlns:a16="http://schemas.microsoft.com/office/drawing/2014/main" id="{C67053B0-48C9-4F1B-8422-A05540777D48}"/>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15FACE5F-21BD-4B4D-97C8-8D1F723A92D1}"/>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a:extLst>
              <a:ext uri="{FF2B5EF4-FFF2-40B4-BE49-F238E27FC236}">
                <a16:creationId xmlns:a16="http://schemas.microsoft.com/office/drawing/2014/main" id="{5B4B815F-1B2C-495E-80F3-81894AC23519}"/>
              </a:ext>
            </a:extLst>
          </p:cNvPr>
          <p:cNvSpPr>
            <a:spLocks noGrp="1" noChangeArrowheads="1"/>
          </p:cNvSpPr>
          <p:nvPr>
            <p:ph type="title"/>
          </p:nvPr>
        </p:nvSpPr>
        <p:spPr/>
        <p:txBody>
          <a:bodyPr/>
          <a:lstStyle/>
          <a:p>
            <a:pPr eaLnBrk="1" hangingPunct="1"/>
            <a:r>
              <a:rPr lang="en-US" altLang="id-ID"/>
              <a:t>Bantalan Beton</a:t>
            </a:r>
          </a:p>
        </p:txBody>
      </p:sp>
      <p:sp>
        <p:nvSpPr>
          <p:cNvPr id="48133" name="Rectangle 3">
            <a:extLst>
              <a:ext uri="{FF2B5EF4-FFF2-40B4-BE49-F238E27FC236}">
                <a16:creationId xmlns:a16="http://schemas.microsoft.com/office/drawing/2014/main" id="{BDE55BF7-A157-405E-9729-AC1E2D0FA406}"/>
              </a:ext>
            </a:extLst>
          </p:cNvPr>
          <p:cNvSpPr>
            <a:spLocks noGrp="1" noChangeArrowheads="1"/>
          </p:cNvSpPr>
          <p:nvPr>
            <p:ph idx="1"/>
          </p:nvPr>
        </p:nvSpPr>
        <p:spPr/>
        <p:txBody>
          <a:bodyPr>
            <a:normAutofit lnSpcReduction="10000"/>
          </a:bodyPr>
          <a:lstStyle/>
          <a:p>
            <a:pPr marL="609600" indent="-609600" eaLnBrk="1" hangingPunct="1">
              <a:lnSpc>
                <a:spcPct val="90000"/>
              </a:lnSpc>
            </a:pPr>
            <a:r>
              <a:rPr lang="en-US" altLang="id-ID" sz="2600"/>
              <a:t>Bantalan beton memiliki stabilitas baik, umur lama, biaya pemeliharan rendah dan komponen yang sedikit.</a:t>
            </a:r>
          </a:p>
          <a:p>
            <a:pPr marL="609600" indent="-609600" eaLnBrk="1" hangingPunct="1">
              <a:lnSpc>
                <a:spcPct val="90000"/>
              </a:lnSpc>
            </a:pPr>
            <a:r>
              <a:rPr lang="en-US" altLang="id-ID" sz="2600"/>
              <a:t>Berat bantalan 160-200 kg/buah sehingga memiliki tahanan vertikal, lateral dan longitudinal yang baik.</a:t>
            </a:r>
          </a:p>
          <a:p>
            <a:pPr marL="609600" indent="-609600" eaLnBrk="1" hangingPunct="1">
              <a:lnSpc>
                <a:spcPct val="90000"/>
              </a:lnSpc>
            </a:pPr>
            <a:r>
              <a:rPr lang="en-US" altLang="id-ID" sz="2600"/>
              <a:t>Pemakaian bantalan beton digalakkan mengingat bantalan kayu semakin sulit.</a:t>
            </a:r>
          </a:p>
        </p:txBody>
      </p:sp>
      <p:sp>
        <p:nvSpPr>
          <p:cNvPr id="2" name="Date Placeholder 1">
            <a:extLst>
              <a:ext uri="{FF2B5EF4-FFF2-40B4-BE49-F238E27FC236}">
                <a16:creationId xmlns:a16="http://schemas.microsoft.com/office/drawing/2014/main" id="{1E62F4B6-6AE0-4D9D-8D36-26AC437924B7}"/>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BC97FE90-5AEC-4FBB-A6F4-364F8E2DCAB6}"/>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a:extLst>
              <a:ext uri="{FF2B5EF4-FFF2-40B4-BE49-F238E27FC236}">
                <a16:creationId xmlns:a16="http://schemas.microsoft.com/office/drawing/2014/main" id="{A83E2DC3-8AFC-48B4-9CBE-E08B322E327D}"/>
              </a:ext>
            </a:extLst>
          </p:cNvPr>
          <p:cNvSpPr>
            <a:spLocks noGrp="1" noChangeArrowheads="1"/>
          </p:cNvSpPr>
          <p:nvPr>
            <p:ph type="title"/>
          </p:nvPr>
        </p:nvSpPr>
        <p:spPr/>
        <p:txBody>
          <a:bodyPr/>
          <a:lstStyle/>
          <a:p>
            <a:pPr eaLnBrk="1" hangingPunct="1"/>
            <a:r>
              <a:rPr lang="en-US" altLang="id-ID" dirty="0"/>
              <a:t>Outlines</a:t>
            </a:r>
          </a:p>
        </p:txBody>
      </p:sp>
      <p:sp>
        <p:nvSpPr>
          <p:cNvPr id="30725" name="Rectangle 3">
            <a:extLst>
              <a:ext uri="{FF2B5EF4-FFF2-40B4-BE49-F238E27FC236}">
                <a16:creationId xmlns:a16="http://schemas.microsoft.com/office/drawing/2014/main" id="{527A7A74-4E75-4EB1-966A-E8B30BC77AFA}"/>
              </a:ext>
            </a:extLst>
          </p:cNvPr>
          <p:cNvSpPr>
            <a:spLocks noGrp="1" noChangeArrowheads="1"/>
          </p:cNvSpPr>
          <p:nvPr>
            <p:ph idx="1"/>
          </p:nvPr>
        </p:nvSpPr>
        <p:spPr/>
        <p:txBody>
          <a:bodyPr/>
          <a:lstStyle/>
          <a:p>
            <a:pPr eaLnBrk="1" hangingPunct="1"/>
            <a:r>
              <a:rPr lang="en-US" altLang="id-ID"/>
              <a:t>Deskripsi Mengenai Fungsi dan Berbagai Jenis Bantalan yang digunakan.</a:t>
            </a:r>
          </a:p>
          <a:p>
            <a:pPr eaLnBrk="1" hangingPunct="1"/>
            <a:r>
              <a:rPr lang="en-US" altLang="id-ID"/>
              <a:t>Persyaratan Bantalan Kayu</a:t>
            </a:r>
          </a:p>
          <a:p>
            <a:pPr eaLnBrk="1" hangingPunct="1"/>
            <a:r>
              <a:rPr lang="en-US" altLang="id-ID"/>
              <a:t>Persyaratan Bantalan Besi</a:t>
            </a:r>
          </a:p>
          <a:p>
            <a:pPr eaLnBrk="1" hangingPunct="1"/>
            <a:r>
              <a:rPr lang="en-US" altLang="id-ID"/>
              <a:t>Persyaratan Bantalan Beton</a:t>
            </a:r>
          </a:p>
          <a:p>
            <a:pPr eaLnBrk="1" hangingPunct="1"/>
            <a:r>
              <a:rPr lang="en-US" altLang="id-ID"/>
              <a:t>Perencanaan Bantalan</a:t>
            </a:r>
          </a:p>
          <a:p>
            <a:pPr eaLnBrk="1" hangingPunct="1"/>
            <a:endParaRPr lang="en-US" altLang="id-ID"/>
          </a:p>
          <a:p>
            <a:pPr eaLnBrk="1" hangingPunct="1"/>
            <a:endParaRPr lang="en-US" altLang="id-ID"/>
          </a:p>
        </p:txBody>
      </p:sp>
      <p:sp>
        <p:nvSpPr>
          <p:cNvPr id="2" name="Date Placeholder 1">
            <a:extLst>
              <a:ext uri="{FF2B5EF4-FFF2-40B4-BE49-F238E27FC236}">
                <a16:creationId xmlns:a16="http://schemas.microsoft.com/office/drawing/2014/main" id="{635CF9C7-325C-451E-B7F3-51F0FDFBA21E}"/>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01CAA4BC-101B-48A7-B364-D0FDA1CFF900}"/>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a:extLst>
              <a:ext uri="{FF2B5EF4-FFF2-40B4-BE49-F238E27FC236}">
                <a16:creationId xmlns:a16="http://schemas.microsoft.com/office/drawing/2014/main" id="{FFE6968F-1F30-4D66-9091-A08CBBE39F1B}"/>
              </a:ext>
            </a:extLst>
          </p:cNvPr>
          <p:cNvSpPr>
            <a:spLocks noGrp="1" noChangeArrowheads="1"/>
          </p:cNvSpPr>
          <p:nvPr>
            <p:ph type="title"/>
          </p:nvPr>
        </p:nvSpPr>
        <p:spPr/>
        <p:txBody>
          <a:bodyPr/>
          <a:lstStyle/>
          <a:p>
            <a:pPr eaLnBrk="1" hangingPunct="1"/>
            <a:r>
              <a:rPr lang="en-US" altLang="id-ID"/>
              <a:t>Jenis Bantalan Beton</a:t>
            </a:r>
          </a:p>
        </p:txBody>
      </p:sp>
      <p:sp>
        <p:nvSpPr>
          <p:cNvPr id="49157" name="Rectangle 3">
            <a:extLst>
              <a:ext uri="{FF2B5EF4-FFF2-40B4-BE49-F238E27FC236}">
                <a16:creationId xmlns:a16="http://schemas.microsoft.com/office/drawing/2014/main" id="{FE118537-2E57-4CA8-B4E2-E387873D4168}"/>
              </a:ext>
            </a:extLst>
          </p:cNvPr>
          <p:cNvSpPr>
            <a:spLocks noGrp="1" noChangeArrowheads="1"/>
          </p:cNvSpPr>
          <p:nvPr>
            <p:ph idx="1"/>
          </p:nvPr>
        </p:nvSpPr>
        <p:spPr/>
        <p:txBody>
          <a:bodyPr/>
          <a:lstStyle/>
          <a:p>
            <a:pPr marL="609600" indent="-609600" eaLnBrk="1" hangingPunct="1">
              <a:buFont typeface="Wingdings" panose="05000000000000000000" pitchFamily="2" charset="2"/>
              <a:buAutoNum type="arabicPeriod"/>
            </a:pPr>
            <a:r>
              <a:rPr lang="en-US" altLang="id-ID"/>
              <a:t>Bantalan Beton Pratekan Blok Tunggal dengan Jenis Pembuatan secara PostTension dan PreTension.</a:t>
            </a:r>
          </a:p>
          <a:p>
            <a:pPr marL="609600" indent="-609600" eaLnBrk="1" hangingPunct="1">
              <a:buFont typeface="Wingdings" panose="05000000000000000000" pitchFamily="2" charset="2"/>
              <a:buAutoNum type="arabicPeriod"/>
            </a:pPr>
            <a:r>
              <a:rPr lang="en-US" altLang="id-ID"/>
              <a:t>Bantalan Beton Blok Ganda (Bi-Block Concrete Sleeper)</a:t>
            </a:r>
          </a:p>
        </p:txBody>
      </p:sp>
      <p:sp>
        <p:nvSpPr>
          <p:cNvPr id="2" name="Date Placeholder 1">
            <a:extLst>
              <a:ext uri="{FF2B5EF4-FFF2-40B4-BE49-F238E27FC236}">
                <a16:creationId xmlns:a16="http://schemas.microsoft.com/office/drawing/2014/main" id="{2D93DCB8-FD98-4BAB-82D8-455EDB609CBE}"/>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AAEA169F-6730-45BA-A803-20789F50CD37}"/>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a:extLst>
              <a:ext uri="{FF2B5EF4-FFF2-40B4-BE49-F238E27FC236}">
                <a16:creationId xmlns:a16="http://schemas.microsoft.com/office/drawing/2014/main" id="{EA7A3304-D7B6-4CB0-AD39-C39580C88BCC}"/>
              </a:ext>
            </a:extLst>
          </p:cNvPr>
          <p:cNvSpPr>
            <a:spLocks noGrp="1" noChangeArrowheads="1"/>
          </p:cNvSpPr>
          <p:nvPr>
            <p:ph type="title"/>
          </p:nvPr>
        </p:nvSpPr>
        <p:spPr/>
        <p:txBody>
          <a:bodyPr/>
          <a:lstStyle/>
          <a:p>
            <a:pPr eaLnBrk="1" hangingPunct="1"/>
            <a:r>
              <a:rPr lang="en-US" altLang="id-ID"/>
              <a:t>Penarikan Kabel</a:t>
            </a:r>
          </a:p>
        </p:txBody>
      </p:sp>
      <p:sp>
        <p:nvSpPr>
          <p:cNvPr id="50181" name="Rectangle 3">
            <a:extLst>
              <a:ext uri="{FF2B5EF4-FFF2-40B4-BE49-F238E27FC236}">
                <a16:creationId xmlns:a16="http://schemas.microsoft.com/office/drawing/2014/main" id="{C7004204-C480-40FA-A1F8-0AA9C4557449}"/>
              </a:ext>
            </a:extLst>
          </p:cNvPr>
          <p:cNvSpPr>
            <a:spLocks noGrp="1" noChangeArrowheads="1"/>
          </p:cNvSpPr>
          <p:nvPr>
            <p:ph idx="1"/>
          </p:nvPr>
        </p:nvSpPr>
        <p:spPr/>
        <p:txBody>
          <a:bodyPr>
            <a:normAutofit fontScale="92500" lnSpcReduction="20000"/>
          </a:bodyPr>
          <a:lstStyle/>
          <a:p>
            <a:pPr marL="0" indent="0" eaLnBrk="1" hangingPunct="1">
              <a:lnSpc>
                <a:spcPct val="80000"/>
              </a:lnSpc>
              <a:buFont typeface="Wingdings" panose="05000000000000000000" pitchFamily="2" charset="2"/>
              <a:buNone/>
            </a:pPr>
            <a:r>
              <a:rPr lang="en-US" altLang="id-ID" sz="2600"/>
              <a:t>Proses pretension, penyaluran kabel melalui tegangan geser antara kabel dan beton sedangkan proses post tension melalui sistem penjangkaran di ujung kabel.</a:t>
            </a:r>
          </a:p>
          <a:p>
            <a:pPr marL="0" indent="0" eaLnBrk="1" hangingPunct="1">
              <a:lnSpc>
                <a:spcPct val="80000"/>
              </a:lnSpc>
              <a:buFont typeface="Wingdings" panose="05000000000000000000" pitchFamily="2" charset="2"/>
              <a:buNone/>
            </a:pPr>
            <a:endParaRPr lang="en-US" altLang="id-ID" sz="2600"/>
          </a:p>
          <a:p>
            <a:pPr marL="0" indent="0" eaLnBrk="1" hangingPunct="1">
              <a:lnSpc>
                <a:spcPct val="80000"/>
              </a:lnSpc>
            </a:pPr>
            <a:r>
              <a:rPr lang="en-US" altLang="id-ID" sz="2600"/>
              <a:t>Pre Tension</a:t>
            </a:r>
          </a:p>
          <a:p>
            <a:pPr marL="0" indent="0" eaLnBrk="1" hangingPunct="1">
              <a:lnSpc>
                <a:spcPct val="80000"/>
              </a:lnSpc>
              <a:buFont typeface="Wingdings" panose="05000000000000000000" pitchFamily="2" charset="2"/>
              <a:buNone/>
            </a:pPr>
            <a:r>
              <a:rPr lang="en-US" altLang="id-ID" sz="2600"/>
              <a:t>Misal : WIKA, Adhi Karya, BSD, Bv 53 (Jerman), Dow-Mac (Inggris).</a:t>
            </a:r>
          </a:p>
          <a:p>
            <a:pPr marL="0" indent="0" eaLnBrk="1" hangingPunct="1">
              <a:lnSpc>
                <a:spcPct val="80000"/>
              </a:lnSpc>
              <a:buFont typeface="Wingdings" panose="05000000000000000000" pitchFamily="2" charset="2"/>
              <a:buNone/>
            </a:pPr>
            <a:endParaRPr lang="en-US" altLang="id-ID" sz="2600"/>
          </a:p>
          <a:p>
            <a:pPr marL="0" indent="0" eaLnBrk="1" hangingPunct="1">
              <a:lnSpc>
                <a:spcPct val="80000"/>
              </a:lnSpc>
            </a:pPr>
            <a:r>
              <a:rPr lang="en-US" altLang="id-ID" sz="2600"/>
              <a:t>Post Tension</a:t>
            </a:r>
          </a:p>
          <a:p>
            <a:pPr marL="0" indent="0" eaLnBrk="1" hangingPunct="1">
              <a:lnSpc>
                <a:spcPct val="80000"/>
              </a:lnSpc>
              <a:buFont typeface="Wingdings" panose="05000000000000000000" pitchFamily="2" charset="2"/>
              <a:buNone/>
            </a:pPr>
            <a:r>
              <a:rPr lang="en-US" altLang="id-ID" sz="2600"/>
              <a:t>Misal : B 55 (Jerman), Franki Bagon (Belgia).</a:t>
            </a:r>
          </a:p>
          <a:p>
            <a:pPr marL="0" indent="0" eaLnBrk="1" hangingPunct="1">
              <a:lnSpc>
                <a:spcPct val="80000"/>
              </a:lnSpc>
              <a:buFont typeface="Wingdings" panose="05000000000000000000" pitchFamily="2" charset="2"/>
              <a:buNone/>
            </a:pPr>
            <a:endParaRPr lang="en-US" altLang="id-ID" sz="2600"/>
          </a:p>
        </p:txBody>
      </p:sp>
      <p:sp>
        <p:nvSpPr>
          <p:cNvPr id="2" name="Date Placeholder 1">
            <a:extLst>
              <a:ext uri="{FF2B5EF4-FFF2-40B4-BE49-F238E27FC236}">
                <a16:creationId xmlns:a16="http://schemas.microsoft.com/office/drawing/2014/main" id="{8C36B8E3-A80B-4801-81FF-92604C6A5B67}"/>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6320040E-AC87-4213-9317-C61AA4443D69}"/>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a:extLst>
              <a:ext uri="{FF2B5EF4-FFF2-40B4-BE49-F238E27FC236}">
                <a16:creationId xmlns:a16="http://schemas.microsoft.com/office/drawing/2014/main" id="{4BE26939-9851-4542-8ED5-D3C3662FF95A}"/>
              </a:ext>
            </a:extLst>
          </p:cNvPr>
          <p:cNvSpPr>
            <a:spLocks noGrp="1" noChangeArrowheads="1"/>
          </p:cNvSpPr>
          <p:nvPr>
            <p:ph type="title"/>
          </p:nvPr>
        </p:nvSpPr>
        <p:spPr/>
        <p:txBody>
          <a:bodyPr/>
          <a:lstStyle/>
          <a:p>
            <a:pPr eaLnBrk="1" hangingPunct="1"/>
            <a:r>
              <a:rPr lang="en-US" altLang="id-ID"/>
              <a:t>Bantalan Pre-Tension &amp; Post-Tension</a:t>
            </a:r>
          </a:p>
        </p:txBody>
      </p:sp>
      <p:pic>
        <p:nvPicPr>
          <p:cNvPr id="80900" name="Picture 4" descr="b3-2-1">
            <a:extLst>
              <a:ext uri="{FF2B5EF4-FFF2-40B4-BE49-F238E27FC236}">
                <a16:creationId xmlns:a16="http://schemas.microsoft.com/office/drawing/2014/main" id="{71BC9368-4368-48AE-BBB0-AA0BDC426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638" y="1905000"/>
            <a:ext cx="6862762" cy="315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7CBC6407-4B85-4C7F-A7E7-C4552051B5BD}"/>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E2399044-B3A6-4E68-B2EE-829A74E7D3BE}"/>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anim calcmode="lin" valueType="num">
                                      <p:cBhvr>
                                        <p:cTn id="7" dur="1000" fill="hold"/>
                                        <p:tgtEl>
                                          <p:spTgt spid="80900"/>
                                        </p:tgtEl>
                                        <p:attrNameLst>
                                          <p:attrName>ppt_x</p:attrName>
                                        </p:attrNameLst>
                                      </p:cBhvr>
                                      <p:tavLst>
                                        <p:tav tm="0">
                                          <p:val>
                                            <p:strVal val="#ppt_x-.2"/>
                                          </p:val>
                                        </p:tav>
                                        <p:tav tm="100000">
                                          <p:val>
                                            <p:strVal val="#ppt_x"/>
                                          </p:val>
                                        </p:tav>
                                      </p:tavLst>
                                    </p:anim>
                                    <p:anim calcmode="lin" valueType="num">
                                      <p:cBhvr>
                                        <p:cTn id="8" dur="1000" fill="hold"/>
                                        <p:tgtEl>
                                          <p:spTgt spid="809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a:extLst>
              <a:ext uri="{FF2B5EF4-FFF2-40B4-BE49-F238E27FC236}">
                <a16:creationId xmlns:a16="http://schemas.microsoft.com/office/drawing/2014/main" id="{4248D178-CFBC-4A6F-A9D0-755B2C71CD53}"/>
              </a:ext>
            </a:extLst>
          </p:cNvPr>
          <p:cNvSpPr>
            <a:spLocks noGrp="1" noChangeArrowheads="1"/>
          </p:cNvSpPr>
          <p:nvPr>
            <p:ph type="title"/>
          </p:nvPr>
        </p:nvSpPr>
        <p:spPr/>
        <p:txBody>
          <a:bodyPr/>
          <a:lstStyle/>
          <a:p>
            <a:pPr eaLnBrk="1" hangingPunct="1"/>
            <a:r>
              <a:rPr lang="en-US" altLang="id-ID"/>
              <a:t>Aspek Produksi</a:t>
            </a:r>
          </a:p>
        </p:txBody>
      </p:sp>
      <p:sp>
        <p:nvSpPr>
          <p:cNvPr id="52229" name="Rectangle 3">
            <a:extLst>
              <a:ext uri="{FF2B5EF4-FFF2-40B4-BE49-F238E27FC236}">
                <a16:creationId xmlns:a16="http://schemas.microsoft.com/office/drawing/2014/main" id="{7E819057-4D25-43C7-B020-1A5EA94C7E2E}"/>
              </a:ext>
            </a:extLst>
          </p:cNvPr>
          <p:cNvSpPr>
            <a:spLocks noGrp="1" noChangeArrowheads="1"/>
          </p:cNvSpPr>
          <p:nvPr>
            <p:ph idx="1"/>
          </p:nvPr>
        </p:nvSpPr>
        <p:spPr/>
        <p:txBody>
          <a:bodyPr>
            <a:normAutofit fontScale="92500"/>
          </a:bodyPr>
          <a:lstStyle/>
          <a:p>
            <a:pPr eaLnBrk="1" hangingPunct="1">
              <a:lnSpc>
                <a:spcPct val="90000"/>
              </a:lnSpc>
            </a:pPr>
            <a:r>
              <a:rPr lang="en-US" altLang="id-ID" sz="2100"/>
              <a:t>Longline Production</a:t>
            </a:r>
          </a:p>
          <a:p>
            <a:pPr eaLnBrk="1" hangingPunct="1">
              <a:lnSpc>
                <a:spcPct val="90000"/>
              </a:lnSpc>
              <a:buFont typeface="Wingdings" panose="05000000000000000000" pitchFamily="2" charset="2"/>
              <a:buNone/>
            </a:pPr>
            <a:r>
              <a:rPr lang="en-US" altLang="id-ID" sz="2100"/>
              <a:t>	Kabel pretekan (600 m) ditegangkan, shoulder penambat diletakkan pada posisi yang benar kemudian dicor. Digetarkan, di-curing dan setelah kuat dipotong dalam 2 meter-an.</a:t>
            </a:r>
          </a:p>
          <a:p>
            <a:pPr eaLnBrk="1" hangingPunct="1">
              <a:lnSpc>
                <a:spcPct val="90000"/>
              </a:lnSpc>
              <a:buFont typeface="Wingdings" panose="05000000000000000000" pitchFamily="2" charset="2"/>
              <a:buNone/>
            </a:pPr>
            <a:endParaRPr lang="en-US" altLang="id-ID" sz="2100"/>
          </a:p>
          <a:p>
            <a:pPr eaLnBrk="1" hangingPunct="1">
              <a:lnSpc>
                <a:spcPct val="90000"/>
              </a:lnSpc>
            </a:pPr>
            <a:r>
              <a:rPr lang="en-US" altLang="id-ID" sz="2100"/>
              <a:t>Thosti Operation</a:t>
            </a:r>
          </a:p>
          <a:p>
            <a:pPr eaLnBrk="1" hangingPunct="1">
              <a:lnSpc>
                <a:spcPct val="90000"/>
              </a:lnSpc>
              <a:buFont typeface="Wingdings" panose="05000000000000000000" pitchFamily="2" charset="2"/>
              <a:buNone/>
            </a:pPr>
            <a:r>
              <a:rPr lang="en-US" altLang="id-ID" sz="2100"/>
              <a:t>	Bantalan dicetak dalam mould 2 meter-an, terdiri dari 2 buah bantalan, setelah shoulder diletakkan pada posisis yang benar, kabel ditegangkan, kemudian dicor dan di-curing selama lebih 1 hari dan baru dilepas dari cetakan.</a:t>
            </a:r>
          </a:p>
        </p:txBody>
      </p:sp>
      <p:sp>
        <p:nvSpPr>
          <p:cNvPr id="2" name="Date Placeholder 1">
            <a:extLst>
              <a:ext uri="{FF2B5EF4-FFF2-40B4-BE49-F238E27FC236}">
                <a16:creationId xmlns:a16="http://schemas.microsoft.com/office/drawing/2014/main" id="{55E43E4F-4576-405F-B30D-244AC51BB77C}"/>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AD55FEA9-84C4-4FA4-A8A3-C65F2E1B4E57}"/>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a:extLst>
              <a:ext uri="{FF2B5EF4-FFF2-40B4-BE49-F238E27FC236}">
                <a16:creationId xmlns:a16="http://schemas.microsoft.com/office/drawing/2014/main" id="{35B3BCEB-AB96-49DA-B1BE-826C3A2BA68D}"/>
              </a:ext>
            </a:extLst>
          </p:cNvPr>
          <p:cNvSpPr>
            <a:spLocks noGrp="1" noChangeArrowheads="1"/>
          </p:cNvSpPr>
          <p:nvPr>
            <p:ph type="title"/>
          </p:nvPr>
        </p:nvSpPr>
        <p:spPr/>
        <p:txBody>
          <a:bodyPr/>
          <a:lstStyle/>
          <a:p>
            <a:pPr eaLnBrk="1" hangingPunct="1"/>
            <a:r>
              <a:rPr lang="en-US" altLang="id-ID"/>
              <a:t>Fabrikasi Bantalan Beton</a:t>
            </a:r>
          </a:p>
        </p:txBody>
      </p:sp>
      <p:sp>
        <p:nvSpPr>
          <p:cNvPr id="7" name="Content Placeholder 6">
            <a:extLst>
              <a:ext uri="{FF2B5EF4-FFF2-40B4-BE49-F238E27FC236}">
                <a16:creationId xmlns:a16="http://schemas.microsoft.com/office/drawing/2014/main" id="{5E6B0CF0-C8F2-4D82-95AB-0EBE14367B93}"/>
              </a:ext>
            </a:extLst>
          </p:cNvPr>
          <p:cNvSpPr>
            <a:spLocks noGrp="1"/>
          </p:cNvSpPr>
          <p:nvPr>
            <p:ph idx="1"/>
          </p:nvPr>
        </p:nvSpPr>
        <p:spPr/>
        <p:txBody>
          <a:bodyPr/>
          <a:lstStyle/>
          <a:p>
            <a:endParaRPr lang="id-ID"/>
          </a:p>
        </p:txBody>
      </p:sp>
      <p:sp>
        <p:nvSpPr>
          <p:cNvPr id="2" name="Date Placeholder 1">
            <a:extLst>
              <a:ext uri="{FF2B5EF4-FFF2-40B4-BE49-F238E27FC236}">
                <a16:creationId xmlns:a16="http://schemas.microsoft.com/office/drawing/2014/main" id="{E5DEF100-A78C-4FF5-9C22-994E70E450AB}"/>
              </a:ext>
            </a:extLst>
          </p:cNvPr>
          <p:cNvSpPr>
            <a:spLocks noGrp="1"/>
          </p:cNvSpPr>
          <p:nvPr>
            <p:ph type="dt" sz="half" idx="10"/>
          </p:nvPr>
        </p:nvSpPr>
        <p:spPr/>
        <p:txBody>
          <a:bodyPr/>
          <a:lstStyle/>
          <a:p>
            <a:r>
              <a:rPr lang="id-ID" altLang="id-ID"/>
              <a:t>8/4/2020</a:t>
            </a:r>
            <a:endParaRPr lang="en-US" altLang="id-ID"/>
          </a:p>
        </p:txBody>
      </p:sp>
      <p:sp>
        <p:nvSpPr>
          <p:cNvPr id="4" name="Footer Placeholder 3">
            <a:extLst>
              <a:ext uri="{FF2B5EF4-FFF2-40B4-BE49-F238E27FC236}">
                <a16:creationId xmlns:a16="http://schemas.microsoft.com/office/drawing/2014/main" id="{DF2161AF-576F-4970-A590-CC3361025852}"/>
              </a:ext>
            </a:extLst>
          </p:cNvPr>
          <p:cNvSpPr>
            <a:spLocks noGrp="1"/>
          </p:cNvSpPr>
          <p:nvPr>
            <p:ph type="ftr" sz="quarter" idx="11"/>
          </p:nvPr>
        </p:nvSpPr>
        <p:spPr/>
        <p:txBody>
          <a:bodyPr/>
          <a:lstStyle/>
          <a:p>
            <a:r>
              <a:rPr lang="en-US"/>
              <a:t>Civil Engineering - Rekayasa Jalan Rel</a:t>
            </a:r>
            <a:endParaRPr lang="en-US" dirty="0"/>
          </a:p>
        </p:txBody>
      </p:sp>
      <p:pic>
        <p:nvPicPr>
          <p:cNvPr id="82949" name="Picture 5" descr="b3-3-4n">
            <a:extLst>
              <a:ext uri="{FF2B5EF4-FFF2-40B4-BE49-F238E27FC236}">
                <a16:creationId xmlns:a16="http://schemas.microsoft.com/office/drawing/2014/main" id="{181F05E1-1CEF-44EB-854F-1E54E453F8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286404"/>
            <a:ext cx="3068631" cy="2472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0" name="Picture 6" descr="b3-3-3">
            <a:extLst>
              <a:ext uri="{FF2B5EF4-FFF2-40B4-BE49-F238E27FC236}">
                <a16:creationId xmlns:a16="http://schemas.microsoft.com/office/drawing/2014/main" id="{3083C016-CF39-40B4-99FE-BFD5D4187D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286000"/>
            <a:ext cx="2929148"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82950"/>
                                        </p:tgtEl>
                                        <p:attrNameLst>
                                          <p:attrName>style.visibility</p:attrName>
                                        </p:attrNameLst>
                                      </p:cBhvr>
                                      <p:to>
                                        <p:strVal val="visible"/>
                                      </p:to>
                                    </p:set>
                                    <p:anim calcmode="lin" valueType="num">
                                      <p:cBhvr>
                                        <p:cTn id="7" dur="1000" fill="hold"/>
                                        <p:tgtEl>
                                          <p:spTgt spid="82950"/>
                                        </p:tgtEl>
                                        <p:attrNameLst>
                                          <p:attrName>ppt_x</p:attrName>
                                        </p:attrNameLst>
                                      </p:cBhvr>
                                      <p:tavLst>
                                        <p:tav tm="0">
                                          <p:val>
                                            <p:strVal val="#ppt_x-.2"/>
                                          </p:val>
                                        </p:tav>
                                        <p:tav tm="100000">
                                          <p:val>
                                            <p:strVal val="#ppt_x"/>
                                          </p:val>
                                        </p:tav>
                                      </p:tavLst>
                                    </p:anim>
                                    <p:anim calcmode="lin" valueType="num">
                                      <p:cBhvr>
                                        <p:cTn id="8" dur="1000" fill="hold"/>
                                        <p:tgtEl>
                                          <p:spTgt spid="829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950"/>
                                        </p:tgtEl>
                                      </p:cBhvr>
                                    </p:animEffect>
                                  </p:childTnLst>
                                </p:cTn>
                              </p:par>
                              <p:par>
                                <p:cTn id="10" presetID="29" presetClass="entr" presetSubtype="0" fill="hold" nodeType="withEffect">
                                  <p:stCondLst>
                                    <p:cond delay="0"/>
                                  </p:stCondLst>
                                  <p:childTnLst>
                                    <p:set>
                                      <p:cBhvr>
                                        <p:cTn id="11" dur="1" fill="hold">
                                          <p:stCondLst>
                                            <p:cond delay="0"/>
                                          </p:stCondLst>
                                        </p:cTn>
                                        <p:tgtEl>
                                          <p:spTgt spid="82949"/>
                                        </p:tgtEl>
                                        <p:attrNameLst>
                                          <p:attrName>style.visibility</p:attrName>
                                        </p:attrNameLst>
                                      </p:cBhvr>
                                      <p:to>
                                        <p:strVal val="visible"/>
                                      </p:to>
                                    </p:set>
                                    <p:anim calcmode="lin" valueType="num">
                                      <p:cBhvr>
                                        <p:cTn id="12" dur="1000" fill="hold"/>
                                        <p:tgtEl>
                                          <p:spTgt spid="82949"/>
                                        </p:tgtEl>
                                        <p:attrNameLst>
                                          <p:attrName>ppt_x</p:attrName>
                                        </p:attrNameLst>
                                      </p:cBhvr>
                                      <p:tavLst>
                                        <p:tav tm="0">
                                          <p:val>
                                            <p:strVal val="#ppt_x-.2"/>
                                          </p:val>
                                        </p:tav>
                                        <p:tav tm="100000">
                                          <p:val>
                                            <p:strVal val="#ppt_x"/>
                                          </p:val>
                                        </p:tav>
                                      </p:tavLst>
                                    </p:anim>
                                    <p:anim calcmode="lin" valueType="num">
                                      <p:cBhvr>
                                        <p:cTn id="13" dur="1000" fill="hold"/>
                                        <p:tgtEl>
                                          <p:spTgt spid="82949"/>
                                        </p:tgtEl>
                                        <p:attrNameLst>
                                          <p:attrName>ppt_y</p:attrName>
                                        </p:attrNameLst>
                                      </p:cBhvr>
                                      <p:tavLst>
                                        <p:tav tm="0">
                                          <p:val>
                                            <p:strVal val="#ppt_y"/>
                                          </p:val>
                                        </p:tav>
                                        <p:tav tm="100000">
                                          <p:val>
                                            <p:strVal val="#ppt_y"/>
                                          </p:val>
                                        </p:tav>
                                      </p:tavLst>
                                    </p:anim>
                                    <p:animEffect transition="in" filter="wipe(right)" prLst="gradientSize: 0.1">
                                      <p:cBhvr>
                                        <p:cTn id="14" dur="1000"/>
                                        <p:tgtEl>
                                          <p:spTgt spid="82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a:extLst>
              <a:ext uri="{FF2B5EF4-FFF2-40B4-BE49-F238E27FC236}">
                <a16:creationId xmlns:a16="http://schemas.microsoft.com/office/drawing/2014/main" id="{641F8747-E3DA-42B1-A657-41EEFF678DDA}"/>
              </a:ext>
            </a:extLst>
          </p:cNvPr>
          <p:cNvSpPr>
            <a:spLocks noGrp="1" noChangeArrowheads="1"/>
          </p:cNvSpPr>
          <p:nvPr>
            <p:ph type="title"/>
          </p:nvPr>
        </p:nvSpPr>
        <p:spPr/>
        <p:txBody>
          <a:bodyPr>
            <a:noAutofit/>
          </a:bodyPr>
          <a:lstStyle/>
          <a:p>
            <a:pPr eaLnBrk="1" hangingPunct="1"/>
            <a:r>
              <a:rPr lang="en-US" altLang="id-ID" sz="3200" dirty="0" err="1"/>
              <a:t>Syarat</a:t>
            </a:r>
            <a:r>
              <a:rPr lang="en-US" altLang="id-ID" sz="3200" dirty="0"/>
              <a:t> </a:t>
            </a:r>
            <a:r>
              <a:rPr lang="en-US" altLang="id-ID" sz="3200" dirty="0" err="1"/>
              <a:t>Bantalan</a:t>
            </a:r>
            <a:r>
              <a:rPr lang="en-US" altLang="id-ID" sz="3200" dirty="0"/>
              <a:t> </a:t>
            </a:r>
            <a:r>
              <a:rPr lang="en-US" altLang="id-ID" sz="3200" dirty="0" err="1"/>
              <a:t>Beton</a:t>
            </a:r>
            <a:r>
              <a:rPr lang="en-US" altLang="id-ID" sz="3200" dirty="0"/>
              <a:t> </a:t>
            </a:r>
            <a:r>
              <a:rPr lang="en-US" altLang="id-ID" sz="3200" dirty="0" err="1"/>
              <a:t>Pratekan</a:t>
            </a:r>
            <a:r>
              <a:rPr lang="en-US" altLang="id-ID" sz="3200" dirty="0"/>
              <a:t> Blok Tunggal Proses Pretension</a:t>
            </a:r>
          </a:p>
        </p:txBody>
      </p:sp>
      <p:sp>
        <p:nvSpPr>
          <p:cNvPr id="54277" name="Rectangle 3">
            <a:extLst>
              <a:ext uri="{FF2B5EF4-FFF2-40B4-BE49-F238E27FC236}">
                <a16:creationId xmlns:a16="http://schemas.microsoft.com/office/drawing/2014/main" id="{7171296D-2578-40F0-BC4B-C3FD2AEB85A5}"/>
              </a:ext>
            </a:extLst>
          </p:cNvPr>
          <p:cNvSpPr>
            <a:spLocks noGrp="1" noChangeArrowheads="1"/>
          </p:cNvSpPr>
          <p:nvPr>
            <p:ph idx="1"/>
          </p:nvPr>
        </p:nvSpPr>
        <p:spPr/>
        <p:txBody>
          <a:bodyPr>
            <a:normAutofit fontScale="85000" lnSpcReduction="20000"/>
          </a:bodyPr>
          <a:lstStyle/>
          <a:p>
            <a:pPr marL="0" indent="0" eaLnBrk="1" hangingPunct="1">
              <a:buFont typeface="Wingdings" panose="05000000000000000000" pitchFamily="2" charset="2"/>
              <a:buNone/>
            </a:pPr>
            <a:endParaRPr lang="en-US" altLang="id-ID" sz="2200"/>
          </a:p>
          <a:p>
            <a:pPr marL="0" indent="0" eaLnBrk="1" hangingPunct="1">
              <a:buFont typeface="Wingdings" panose="05000000000000000000" pitchFamily="2" charset="2"/>
              <a:buChar char="Ø"/>
            </a:pPr>
            <a:r>
              <a:rPr lang="en-US" altLang="id-ID" sz="2200"/>
              <a:t>Ukuran Bantalan</a:t>
            </a:r>
          </a:p>
          <a:p>
            <a:pPr marL="0" indent="0" eaLnBrk="1" hangingPunct="1">
              <a:buFont typeface="Wingdings" panose="05000000000000000000" pitchFamily="2" charset="2"/>
              <a:buNone/>
            </a:pPr>
            <a:r>
              <a:rPr lang="en-US" altLang="id-ID" sz="2200"/>
              <a:t>Pada bagian lurus : L = </a:t>
            </a:r>
            <a:r>
              <a:rPr lang="en-US" altLang="id-ID" sz="2200">
                <a:latin typeface="Book Antiqua" panose="02040602050305030304" pitchFamily="18" charset="0"/>
              </a:rPr>
              <a:t>l</a:t>
            </a:r>
            <a:r>
              <a:rPr lang="en-US" altLang="id-ID" sz="2200"/>
              <a:t> + 2 </a:t>
            </a:r>
            <a:r>
              <a:rPr lang="en-US" altLang="id-ID" sz="2200">
                <a:sym typeface="Symbol" panose="05050102010706020507" pitchFamily="18" charset="2"/>
              </a:rPr>
              <a:t> </a:t>
            </a:r>
            <a:r>
              <a:rPr lang="el-GR" altLang="id-ID" sz="2200">
                <a:sym typeface="Symbol" panose="05050102010706020507" pitchFamily="18" charset="2"/>
              </a:rPr>
              <a:t>Φ</a:t>
            </a:r>
            <a:endParaRPr lang="en-US" altLang="id-ID" sz="2200">
              <a:sym typeface="Symbol" panose="05050102010706020507" pitchFamily="18" charset="2"/>
            </a:endParaRPr>
          </a:p>
          <a:p>
            <a:pPr marL="0" indent="0" eaLnBrk="1" hangingPunct="1">
              <a:buFont typeface="Wingdings" panose="05000000000000000000" pitchFamily="2" charset="2"/>
              <a:buNone/>
            </a:pPr>
            <a:r>
              <a:rPr lang="en-US" altLang="id-ID" sz="2200">
                <a:latin typeface="Book Antiqua" panose="02040602050305030304" pitchFamily="18" charset="0"/>
                <a:sym typeface="Symbol" panose="05050102010706020507" pitchFamily="18" charset="2"/>
              </a:rPr>
              <a:t>l  </a:t>
            </a:r>
            <a:r>
              <a:rPr lang="en-US" altLang="id-ID" sz="2200">
                <a:sym typeface="Symbol" panose="05050102010706020507" pitchFamily="18" charset="2"/>
              </a:rPr>
              <a:t>= jarak di antara dua sumbu vertikal (dalam mm)</a:t>
            </a:r>
          </a:p>
          <a:p>
            <a:pPr marL="0" indent="0" eaLnBrk="1" hangingPunct="1">
              <a:buFont typeface="Symbol" panose="05050102010706020507" pitchFamily="18" charset="2"/>
              <a:buNone/>
            </a:pPr>
            <a:r>
              <a:rPr lang="en-US" altLang="id-ID" sz="2200">
                <a:sym typeface="Symbol" panose="05050102010706020507" pitchFamily="18" charset="2"/>
              </a:rPr>
              <a:t> = konstanta 80 – 160 </a:t>
            </a:r>
          </a:p>
          <a:p>
            <a:pPr marL="0" indent="0" eaLnBrk="1" hangingPunct="1">
              <a:buFont typeface="Symbol" panose="05050102010706020507" pitchFamily="18" charset="2"/>
              <a:buNone/>
            </a:pPr>
            <a:r>
              <a:rPr lang="el-GR" altLang="id-ID" sz="2200">
                <a:sym typeface="Symbol" panose="05050102010706020507" pitchFamily="18" charset="2"/>
              </a:rPr>
              <a:t>Φ</a:t>
            </a:r>
            <a:r>
              <a:rPr lang="en-US" altLang="id-ID" sz="2200">
                <a:sym typeface="Symbol" panose="05050102010706020507" pitchFamily="18" charset="2"/>
              </a:rPr>
              <a:t> = diameter kabel (dalam mm)</a:t>
            </a:r>
          </a:p>
          <a:p>
            <a:pPr marL="0" indent="0" eaLnBrk="1" hangingPunct="1">
              <a:buFont typeface="Symbol" panose="05050102010706020507" pitchFamily="18" charset="2"/>
              <a:buNone/>
            </a:pPr>
            <a:endParaRPr lang="en-US" altLang="id-ID" sz="2200">
              <a:sym typeface="Symbol" panose="05050102010706020507" pitchFamily="18" charset="2"/>
            </a:endParaRPr>
          </a:p>
          <a:p>
            <a:pPr marL="0" indent="0" eaLnBrk="1" hangingPunct="1">
              <a:buFont typeface="Wingdings" panose="05000000000000000000" pitchFamily="2" charset="2"/>
              <a:buChar char="Ø"/>
            </a:pPr>
            <a:r>
              <a:rPr lang="en-US" altLang="id-ID" sz="2200">
                <a:sym typeface="Symbol" panose="05050102010706020507" pitchFamily="18" charset="2"/>
              </a:rPr>
              <a:t>Mutu Campuran</a:t>
            </a:r>
          </a:p>
          <a:p>
            <a:pPr marL="0" indent="0" eaLnBrk="1" hangingPunct="1">
              <a:buFont typeface="Wingdings" panose="05000000000000000000" pitchFamily="2" charset="2"/>
              <a:buNone/>
            </a:pPr>
            <a:r>
              <a:rPr lang="en-US" altLang="id-ID" sz="2200">
                <a:sym typeface="Symbol" panose="05050102010706020507" pitchFamily="18" charset="2"/>
              </a:rPr>
              <a:t>Kuat Tekan &lt; 500 kg/cm</a:t>
            </a:r>
            <a:r>
              <a:rPr lang="en-US" altLang="id-ID" sz="2200" baseline="30000">
                <a:sym typeface="Symbol" panose="05050102010706020507" pitchFamily="18" charset="2"/>
              </a:rPr>
              <a:t>2</a:t>
            </a:r>
            <a:r>
              <a:rPr lang="en-US" altLang="id-ID" sz="2200">
                <a:sym typeface="Symbol" panose="05050102010706020507" pitchFamily="18" charset="2"/>
              </a:rPr>
              <a:t> untuk tulangan geser mutu U-24 dan baja prategang pada tegangan putus 17000 kg/cm</a:t>
            </a:r>
            <a:r>
              <a:rPr lang="en-US" altLang="id-ID" sz="2200" baseline="30000">
                <a:sym typeface="Symbol" panose="05050102010706020507" pitchFamily="18" charset="2"/>
              </a:rPr>
              <a:t>2</a:t>
            </a:r>
            <a:endParaRPr lang="el-GR" altLang="id-ID" sz="2200" baseline="30000">
              <a:sym typeface="Symbol" panose="05050102010706020507" pitchFamily="18" charset="2"/>
            </a:endParaRPr>
          </a:p>
        </p:txBody>
      </p:sp>
      <p:sp>
        <p:nvSpPr>
          <p:cNvPr id="2" name="Date Placeholder 1">
            <a:extLst>
              <a:ext uri="{FF2B5EF4-FFF2-40B4-BE49-F238E27FC236}">
                <a16:creationId xmlns:a16="http://schemas.microsoft.com/office/drawing/2014/main" id="{736D1C97-6F43-4F10-9E83-FDF033925B09}"/>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2246BE9A-8FD8-44CE-89A1-75E162F859FC}"/>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a:extLst>
              <a:ext uri="{FF2B5EF4-FFF2-40B4-BE49-F238E27FC236}">
                <a16:creationId xmlns:a16="http://schemas.microsoft.com/office/drawing/2014/main" id="{1DCB7970-C120-447A-B5AF-9C8F398535D2}"/>
              </a:ext>
            </a:extLst>
          </p:cNvPr>
          <p:cNvSpPr>
            <a:spLocks noGrp="1" noChangeArrowheads="1"/>
          </p:cNvSpPr>
          <p:nvPr>
            <p:ph type="title"/>
          </p:nvPr>
        </p:nvSpPr>
        <p:spPr/>
        <p:txBody>
          <a:bodyPr>
            <a:noAutofit/>
          </a:bodyPr>
          <a:lstStyle/>
          <a:p>
            <a:pPr eaLnBrk="1" hangingPunct="1"/>
            <a:r>
              <a:rPr lang="en-US" altLang="id-ID" sz="3200" dirty="0" err="1"/>
              <a:t>Syarat</a:t>
            </a:r>
            <a:r>
              <a:rPr lang="en-US" altLang="id-ID" sz="3200" dirty="0"/>
              <a:t> </a:t>
            </a:r>
            <a:r>
              <a:rPr lang="en-US" altLang="id-ID" sz="3200" dirty="0" err="1"/>
              <a:t>Bantalan</a:t>
            </a:r>
            <a:r>
              <a:rPr lang="en-US" altLang="id-ID" sz="3200" dirty="0"/>
              <a:t> </a:t>
            </a:r>
            <a:r>
              <a:rPr lang="en-US" altLang="id-ID" sz="3200" dirty="0" err="1"/>
              <a:t>Beton</a:t>
            </a:r>
            <a:r>
              <a:rPr lang="en-US" altLang="id-ID" sz="3200" dirty="0"/>
              <a:t> </a:t>
            </a:r>
            <a:r>
              <a:rPr lang="en-US" altLang="id-ID" sz="3200" dirty="0" err="1"/>
              <a:t>Pratekan</a:t>
            </a:r>
            <a:r>
              <a:rPr lang="en-US" altLang="id-ID" sz="3200" dirty="0"/>
              <a:t> Blok Tunggal Proses Pretension</a:t>
            </a:r>
          </a:p>
        </p:txBody>
      </p:sp>
      <p:sp>
        <p:nvSpPr>
          <p:cNvPr id="55301" name="Rectangle 3">
            <a:extLst>
              <a:ext uri="{FF2B5EF4-FFF2-40B4-BE49-F238E27FC236}">
                <a16:creationId xmlns:a16="http://schemas.microsoft.com/office/drawing/2014/main" id="{48C1B8EF-0270-470A-9FBD-C5E4155C4E5A}"/>
              </a:ext>
            </a:extLst>
          </p:cNvPr>
          <p:cNvSpPr>
            <a:spLocks noGrp="1" noChangeArrowheads="1"/>
          </p:cNvSpPr>
          <p:nvPr>
            <p:ph idx="1"/>
          </p:nvPr>
        </p:nvSpPr>
        <p:spPr/>
        <p:txBody>
          <a:bodyPr>
            <a:normAutofit fontScale="77500" lnSpcReduction="20000"/>
          </a:bodyPr>
          <a:lstStyle/>
          <a:p>
            <a:pPr eaLnBrk="1" hangingPunct="1">
              <a:lnSpc>
                <a:spcPct val="90000"/>
              </a:lnSpc>
              <a:buFont typeface="Wingdings" panose="05000000000000000000" pitchFamily="2" charset="2"/>
              <a:buChar char="Ø"/>
            </a:pPr>
            <a:r>
              <a:rPr lang="en-US" altLang="id-ID" sz="2200"/>
              <a:t>Bantalan harus dapat memikul momen minimum pada bawah rel sebesar +15000 kgm dan -750 kgm. Momen di tengah bantalan +660 kgm dan -930(-750) kgm.</a:t>
            </a:r>
          </a:p>
          <a:p>
            <a:pPr eaLnBrk="1" hangingPunct="1">
              <a:lnSpc>
                <a:spcPct val="90000"/>
              </a:lnSpc>
              <a:buFont typeface="Wingdings" panose="05000000000000000000" pitchFamily="2" charset="2"/>
              <a:buNone/>
            </a:pPr>
            <a:endParaRPr lang="en-US" altLang="id-ID" sz="2200"/>
          </a:p>
          <a:p>
            <a:pPr eaLnBrk="1" hangingPunct="1">
              <a:lnSpc>
                <a:spcPct val="90000"/>
              </a:lnSpc>
              <a:buFont typeface="Wingdings" panose="05000000000000000000" pitchFamily="2" charset="2"/>
              <a:buChar char="Ø"/>
            </a:pPr>
            <a:r>
              <a:rPr lang="en-US" altLang="id-ID" sz="2200"/>
              <a:t>Bentuk penampang trapesium</a:t>
            </a:r>
          </a:p>
          <a:p>
            <a:pPr eaLnBrk="1" hangingPunct="1">
              <a:lnSpc>
                <a:spcPct val="90000"/>
              </a:lnSpc>
              <a:buFont typeface="Wingdings" panose="05000000000000000000" pitchFamily="2" charset="2"/>
              <a:buChar char="Ø"/>
            </a:pPr>
            <a:endParaRPr lang="en-US" altLang="id-ID" sz="2200"/>
          </a:p>
          <a:p>
            <a:pPr eaLnBrk="1" hangingPunct="1">
              <a:lnSpc>
                <a:spcPct val="90000"/>
              </a:lnSpc>
              <a:buFont typeface="Wingdings" panose="05000000000000000000" pitchFamily="2" charset="2"/>
              <a:buChar char="Ø"/>
            </a:pPr>
            <a:r>
              <a:rPr lang="en-US" altLang="id-ID" sz="2200"/>
              <a:t>Pusat berat baja prategang dekat dengan pusat berat beton</a:t>
            </a:r>
          </a:p>
          <a:p>
            <a:pPr eaLnBrk="1" hangingPunct="1">
              <a:lnSpc>
                <a:spcPct val="90000"/>
              </a:lnSpc>
              <a:buFont typeface="Wingdings" panose="05000000000000000000" pitchFamily="2" charset="2"/>
              <a:buChar char="Ø"/>
            </a:pPr>
            <a:endParaRPr lang="en-US" altLang="id-ID" sz="2200"/>
          </a:p>
          <a:p>
            <a:pPr eaLnBrk="1" hangingPunct="1">
              <a:lnSpc>
                <a:spcPct val="90000"/>
              </a:lnSpc>
              <a:buFont typeface="Wingdings" panose="05000000000000000000" pitchFamily="2" charset="2"/>
              <a:buChar char="Ø"/>
            </a:pPr>
            <a:r>
              <a:rPr lang="en-US" altLang="id-ID" sz="2200"/>
              <a:t>Kehilangan tegangan diambil 25 % gaya prategang awal</a:t>
            </a:r>
          </a:p>
          <a:p>
            <a:pPr eaLnBrk="1" hangingPunct="1">
              <a:lnSpc>
                <a:spcPct val="90000"/>
              </a:lnSpc>
              <a:buFont typeface="Wingdings" panose="05000000000000000000" pitchFamily="2" charset="2"/>
              <a:buNone/>
            </a:pPr>
            <a:endParaRPr lang="en-US" altLang="id-ID" sz="2200"/>
          </a:p>
          <a:p>
            <a:pPr eaLnBrk="1" hangingPunct="1">
              <a:lnSpc>
                <a:spcPct val="90000"/>
              </a:lnSpc>
              <a:buFont typeface="Wingdings" panose="05000000000000000000" pitchFamily="2" charset="2"/>
              <a:buChar char="Ø"/>
            </a:pPr>
            <a:r>
              <a:rPr lang="en-US" altLang="id-ID" sz="2200"/>
              <a:t>Ketentuan lain lihat PD 10 tahun 1986</a:t>
            </a:r>
          </a:p>
        </p:txBody>
      </p:sp>
      <p:sp>
        <p:nvSpPr>
          <p:cNvPr id="2" name="Date Placeholder 1">
            <a:extLst>
              <a:ext uri="{FF2B5EF4-FFF2-40B4-BE49-F238E27FC236}">
                <a16:creationId xmlns:a16="http://schemas.microsoft.com/office/drawing/2014/main" id="{CD8AC424-28DD-49EB-8238-17FB7A5EBB26}"/>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2889022F-7770-4127-B2C7-5D1D24074534}"/>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a:extLst>
              <a:ext uri="{FF2B5EF4-FFF2-40B4-BE49-F238E27FC236}">
                <a16:creationId xmlns:a16="http://schemas.microsoft.com/office/drawing/2014/main" id="{03DAC476-9E00-428E-AFB0-4549C1720F9C}"/>
              </a:ext>
            </a:extLst>
          </p:cNvPr>
          <p:cNvSpPr>
            <a:spLocks noGrp="1" noChangeArrowheads="1"/>
          </p:cNvSpPr>
          <p:nvPr>
            <p:ph type="title"/>
          </p:nvPr>
        </p:nvSpPr>
        <p:spPr/>
        <p:txBody>
          <a:bodyPr>
            <a:normAutofit fontScale="90000"/>
          </a:bodyPr>
          <a:lstStyle/>
          <a:p>
            <a:pPr eaLnBrk="1" hangingPunct="1"/>
            <a:r>
              <a:rPr lang="en-US" altLang="id-ID" sz="3800"/>
              <a:t>Syarat Bantalan Beton Pratekan Blok Tunggal Proses Post tension</a:t>
            </a:r>
          </a:p>
        </p:txBody>
      </p:sp>
      <p:sp>
        <p:nvSpPr>
          <p:cNvPr id="56325" name="Rectangle 3">
            <a:extLst>
              <a:ext uri="{FF2B5EF4-FFF2-40B4-BE49-F238E27FC236}">
                <a16:creationId xmlns:a16="http://schemas.microsoft.com/office/drawing/2014/main" id="{477749C1-A242-489D-8B4D-85537550BE03}"/>
              </a:ext>
            </a:extLst>
          </p:cNvPr>
          <p:cNvSpPr>
            <a:spLocks noGrp="1" noChangeArrowheads="1"/>
          </p:cNvSpPr>
          <p:nvPr>
            <p:ph idx="1"/>
          </p:nvPr>
        </p:nvSpPr>
        <p:spPr/>
        <p:txBody>
          <a:bodyPr>
            <a:normAutofit fontScale="92500" lnSpcReduction="20000"/>
          </a:bodyPr>
          <a:lstStyle/>
          <a:p>
            <a:pPr eaLnBrk="1" hangingPunct="1">
              <a:lnSpc>
                <a:spcPct val="90000"/>
              </a:lnSpc>
              <a:buFont typeface="Wingdings" panose="05000000000000000000" pitchFamily="2" charset="2"/>
              <a:buChar char="Ø"/>
            </a:pPr>
            <a:endParaRPr lang="en-US" altLang="id-ID" sz="2200"/>
          </a:p>
          <a:p>
            <a:pPr eaLnBrk="1" hangingPunct="1">
              <a:lnSpc>
                <a:spcPct val="90000"/>
              </a:lnSpc>
              <a:buFont typeface="Wingdings" panose="05000000000000000000" pitchFamily="2" charset="2"/>
              <a:buChar char="Ø"/>
            </a:pPr>
            <a:r>
              <a:rPr lang="en-US" altLang="id-ID" sz="2200"/>
              <a:t>Pada jalur lurus beton pratekan mempunyai ukuran panjang : L = </a:t>
            </a:r>
            <a:r>
              <a:rPr lang="en-US" altLang="id-ID" sz="2200">
                <a:latin typeface="Book Antiqua" panose="02040602050305030304" pitchFamily="18" charset="0"/>
              </a:rPr>
              <a:t>l</a:t>
            </a:r>
            <a:r>
              <a:rPr lang="en-US" altLang="id-ID" sz="2200"/>
              <a:t> + 2 </a:t>
            </a:r>
            <a:r>
              <a:rPr lang="en-US" altLang="id-ID" sz="3100">
                <a:sym typeface="Symbol" panose="05050102010706020507" pitchFamily="18" charset="2"/>
              </a:rPr>
              <a:t></a:t>
            </a:r>
          </a:p>
          <a:p>
            <a:pPr eaLnBrk="1" hangingPunct="1">
              <a:lnSpc>
                <a:spcPct val="90000"/>
              </a:lnSpc>
              <a:buFont typeface="Symbol" panose="05050102010706020507" pitchFamily="18" charset="2"/>
              <a:buNone/>
            </a:pPr>
            <a:r>
              <a:rPr lang="en-US" altLang="id-ID" sz="2200">
                <a:sym typeface="Symbol" panose="05050102010706020507" pitchFamily="18" charset="2"/>
              </a:rPr>
              <a:t>	 =  panjang penyaluran, daerah regulasi tegangan yang tergantung pada angker.</a:t>
            </a:r>
          </a:p>
          <a:p>
            <a:pPr eaLnBrk="1" hangingPunct="1">
              <a:lnSpc>
                <a:spcPct val="90000"/>
              </a:lnSpc>
              <a:buFont typeface="Symbol" panose="05050102010706020507" pitchFamily="18" charset="2"/>
              <a:buNone/>
            </a:pPr>
            <a:endParaRPr lang="en-US" altLang="id-ID" sz="2200">
              <a:sym typeface="Symbol" panose="05050102010706020507" pitchFamily="18" charset="2"/>
            </a:endParaRPr>
          </a:p>
          <a:p>
            <a:pPr eaLnBrk="1" hangingPunct="1">
              <a:lnSpc>
                <a:spcPct val="90000"/>
              </a:lnSpc>
              <a:buFont typeface="Wingdings" panose="05000000000000000000" pitchFamily="2" charset="2"/>
              <a:buChar char="Ø"/>
            </a:pPr>
            <a:r>
              <a:rPr lang="en-US" altLang="id-ID" sz="2200">
                <a:sym typeface="Symbol" panose="05050102010706020507" pitchFamily="18" charset="2"/>
              </a:rPr>
              <a:t>Mutu campuran memiliki kuat tekan 500 kg/cm</a:t>
            </a:r>
            <a:r>
              <a:rPr lang="en-US" altLang="id-ID" sz="2200" baseline="30000">
                <a:sym typeface="Symbol" panose="05050102010706020507" pitchFamily="18" charset="2"/>
              </a:rPr>
              <a:t>2</a:t>
            </a:r>
            <a:r>
              <a:rPr lang="en-US" altLang="id-ID" sz="2200">
                <a:sym typeface="Symbol" panose="05050102010706020507" pitchFamily="18" charset="2"/>
              </a:rPr>
              <a:t>, dan tulangan geser U-24 dengan mutu tulangan prategang 17000 kg/m</a:t>
            </a:r>
            <a:r>
              <a:rPr lang="en-US" altLang="id-ID" sz="2200" baseline="30000">
                <a:sym typeface="Symbol" panose="05050102010706020507" pitchFamily="18" charset="2"/>
              </a:rPr>
              <a:t>2</a:t>
            </a:r>
            <a:r>
              <a:rPr lang="en-US" altLang="id-ID" sz="2200">
                <a:sym typeface="Symbol" panose="05050102010706020507" pitchFamily="18" charset="2"/>
              </a:rPr>
              <a:t>.</a:t>
            </a:r>
          </a:p>
          <a:p>
            <a:pPr eaLnBrk="1" hangingPunct="1">
              <a:lnSpc>
                <a:spcPct val="90000"/>
              </a:lnSpc>
              <a:buFont typeface="Wingdings" panose="05000000000000000000" pitchFamily="2" charset="2"/>
              <a:buNone/>
            </a:pPr>
            <a:endParaRPr lang="en-US" altLang="id-ID" sz="2200">
              <a:sym typeface="Symbol" panose="05050102010706020507" pitchFamily="18" charset="2"/>
            </a:endParaRPr>
          </a:p>
          <a:p>
            <a:pPr eaLnBrk="1" hangingPunct="1">
              <a:lnSpc>
                <a:spcPct val="90000"/>
              </a:lnSpc>
              <a:buFont typeface="Wingdings" panose="05000000000000000000" pitchFamily="2" charset="2"/>
              <a:buChar char="Ø"/>
            </a:pPr>
            <a:r>
              <a:rPr lang="en-US" altLang="id-ID" sz="2200">
                <a:sym typeface="Symbol" panose="05050102010706020507" pitchFamily="18" charset="2"/>
              </a:rPr>
              <a:t>Kehilangan tegangan dihitung 20 % gaya prategang awal.</a:t>
            </a:r>
            <a:endParaRPr lang="en-US" altLang="id-ID" sz="2200" baseline="30000">
              <a:sym typeface="Symbol" panose="05050102010706020507" pitchFamily="18" charset="2"/>
            </a:endParaRPr>
          </a:p>
        </p:txBody>
      </p:sp>
      <p:sp>
        <p:nvSpPr>
          <p:cNvPr id="2" name="Date Placeholder 1">
            <a:extLst>
              <a:ext uri="{FF2B5EF4-FFF2-40B4-BE49-F238E27FC236}">
                <a16:creationId xmlns:a16="http://schemas.microsoft.com/office/drawing/2014/main" id="{D9DC67AC-5688-43B6-99C2-8BFFCD7170A3}"/>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7D4392C7-2A3E-4B4F-BA04-FC5AFD615129}"/>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a:extLst>
              <a:ext uri="{FF2B5EF4-FFF2-40B4-BE49-F238E27FC236}">
                <a16:creationId xmlns:a16="http://schemas.microsoft.com/office/drawing/2014/main" id="{0C5FE6FF-EA06-42D9-BA00-E81D1316D94E}"/>
              </a:ext>
            </a:extLst>
          </p:cNvPr>
          <p:cNvSpPr>
            <a:spLocks noGrp="1" noChangeArrowheads="1"/>
          </p:cNvSpPr>
          <p:nvPr>
            <p:ph type="title"/>
          </p:nvPr>
        </p:nvSpPr>
        <p:spPr/>
        <p:txBody>
          <a:bodyPr/>
          <a:lstStyle/>
          <a:p>
            <a:pPr eaLnBrk="1" hangingPunct="1"/>
            <a:r>
              <a:rPr lang="en-US" altLang="id-ID" u="sng"/>
              <a:t>Untuk Materi Kuliah Sessi Berikutnya:</a:t>
            </a:r>
          </a:p>
        </p:txBody>
      </p:sp>
      <p:sp>
        <p:nvSpPr>
          <p:cNvPr id="57349" name="Rectangle 3">
            <a:extLst>
              <a:ext uri="{FF2B5EF4-FFF2-40B4-BE49-F238E27FC236}">
                <a16:creationId xmlns:a16="http://schemas.microsoft.com/office/drawing/2014/main" id="{A884C102-CA61-4FC1-AF41-D4AAD8508F38}"/>
              </a:ext>
            </a:extLst>
          </p:cNvPr>
          <p:cNvSpPr>
            <a:spLocks noGrp="1" noChangeArrowheads="1"/>
          </p:cNvSpPr>
          <p:nvPr>
            <p:ph idx="1"/>
          </p:nvPr>
        </p:nvSpPr>
        <p:spPr/>
        <p:txBody>
          <a:bodyPr/>
          <a:lstStyle/>
          <a:p>
            <a:pPr eaLnBrk="1" hangingPunct="1"/>
            <a:r>
              <a:rPr lang="en-US" altLang="id-ID"/>
              <a:t>Perencanaan Bantalan Kayu</a:t>
            </a:r>
          </a:p>
          <a:p>
            <a:pPr eaLnBrk="1" hangingPunct="1"/>
            <a:r>
              <a:rPr lang="en-US" altLang="id-ID"/>
              <a:t>Perencanaan Bantalan Beton Monolithic</a:t>
            </a:r>
          </a:p>
          <a:p>
            <a:pPr eaLnBrk="1" hangingPunct="1"/>
            <a:r>
              <a:rPr lang="en-US" altLang="id-ID"/>
              <a:t>Perencanaan Bantalan Beton Bi-Block</a:t>
            </a:r>
          </a:p>
          <a:p>
            <a:pPr eaLnBrk="1" hangingPunct="1"/>
            <a:r>
              <a:rPr lang="en-US" altLang="id-ID"/>
              <a:t>Beberapa Pengujian Laboratorium Bantalan</a:t>
            </a:r>
          </a:p>
        </p:txBody>
      </p:sp>
      <p:sp>
        <p:nvSpPr>
          <p:cNvPr id="2" name="Date Placeholder 1">
            <a:extLst>
              <a:ext uri="{FF2B5EF4-FFF2-40B4-BE49-F238E27FC236}">
                <a16:creationId xmlns:a16="http://schemas.microsoft.com/office/drawing/2014/main" id="{93ABF9E3-7F99-4A4C-BC60-5DA1CD7C3FBE}"/>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674558EF-9DDB-4A86-BE8D-5B5A9A041503}"/>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2">
            <a:extLst>
              <a:ext uri="{FF2B5EF4-FFF2-40B4-BE49-F238E27FC236}">
                <a16:creationId xmlns:a16="http://schemas.microsoft.com/office/drawing/2014/main" id="{98476695-3031-411E-A4C4-2485B4B59444}"/>
              </a:ext>
            </a:extLst>
          </p:cNvPr>
          <p:cNvSpPr>
            <a:spLocks noGrp="1" noChangeArrowheads="1"/>
          </p:cNvSpPr>
          <p:nvPr>
            <p:ph type="title"/>
          </p:nvPr>
        </p:nvSpPr>
        <p:spPr/>
        <p:txBody>
          <a:bodyPr/>
          <a:lstStyle/>
          <a:p>
            <a:pPr eaLnBrk="1" hangingPunct="1"/>
            <a:r>
              <a:rPr lang="en-US" altLang="id-ID"/>
              <a:t>Perhitungan Dimensi Bantalan</a:t>
            </a:r>
          </a:p>
        </p:txBody>
      </p:sp>
      <p:sp>
        <p:nvSpPr>
          <p:cNvPr id="58373" name="Rectangle 3">
            <a:extLst>
              <a:ext uri="{FF2B5EF4-FFF2-40B4-BE49-F238E27FC236}">
                <a16:creationId xmlns:a16="http://schemas.microsoft.com/office/drawing/2014/main" id="{EBEF40E4-78AE-4A84-9A08-6B04F1A15E49}"/>
              </a:ext>
            </a:extLst>
          </p:cNvPr>
          <p:cNvSpPr>
            <a:spLocks noGrp="1" noChangeArrowheads="1"/>
          </p:cNvSpPr>
          <p:nvPr>
            <p:ph idx="1"/>
          </p:nvPr>
        </p:nvSpPr>
        <p:spPr/>
        <p:txBody>
          <a:bodyPr>
            <a:normAutofit fontScale="85000" lnSpcReduction="20000"/>
          </a:bodyPr>
          <a:lstStyle/>
          <a:p>
            <a:pPr eaLnBrk="1" hangingPunct="1">
              <a:spcBef>
                <a:spcPct val="60000"/>
              </a:spcBef>
              <a:buFont typeface="Wingdings" panose="05000000000000000000" pitchFamily="2" charset="2"/>
              <a:buNone/>
            </a:pPr>
            <a:r>
              <a:rPr lang="en-US" altLang="id-ID" sz="3400"/>
              <a:t>OUTLINES MATERI :</a:t>
            </a:r>
          </a:p>
          <a:p>
            <a:pPr eaLnBrk="1" hangingPunct="1">
              <a:spcBef>
                <a:spcPct val="60000"/>
              </a:spcBef>
            </a:pPr>
            <a:r>
              <a:rPr lang="en-US" altLang="id-ID" sz="3400"/>
              <a:t>Perhitungan Distribusi Beban pada Bantalan dari Beban Kereta Api</a:t>
            </a:r>
          </a:p>
          <a:p>
            <a:pPr eaLnBrk="1" hangingPunct="1">
              <a:spcBef>
                <a:spcPct val="60000"/>
              </a:spcBef>
            </a:pPr>
            <a:r>
              <a:rPr lang="en-US" altLang="id-ID" sz="3400"/>
              <a:t>Perhitungan Dimensi Bantalan Kayu</a:t>
            </a:r>
          </a:p>
          <a:p>
            <a:pPr eaLnBrk="1" hangingPunct="1">
              <a:spcBef>
                <a:spcPct val="60000"/>
              </a:spcBef>
            </a:pPr>
            <a:r>
              <a:rPr lang="en-US" altLang="id-ID" sz="3400"/>
              <a:t>Perhitungan Dimensi Bantalan Beton</a:t>
            </a:r>
          </a:p>
          <a:p>
            <a:pPr eaLnBrk="1" hangingPunct="1">
              <a:buFont typeface="Wingdings" panose="05000000000000000000" pitchFamily="2" charset="2"/>
              <a:buNone/>
            </a:pPr>
            <a:endParaRPr lang="en-US" altLang="id-ID" sz="3400"/>
          </a:p>
        </p:txBody>
      </p:sp>
      <p:sp>
        <p:nvSpPr>
          <p:cNvPr id="2" name="Date Placeholder 1">
            <a:extLst>
              <a:ext uri="{FF2B5EF4-FFF2-40B4-BE49-F238E27FC236}">
                <a16:creationId xmlns:a16="http://schemas.microsoft.com/office/drawing/2014/main" id="{4188A026-41DF-4ECE-810F-5ED9ED0054CF}"/>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3A7CE622-2397-4EBA-83A5-893D151CF758}"/>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a:extLst>
              <a:ext uri="{FF2B5EF4-FFF2-40B4-BE49-F238E27FC236}">
                <a16:creationId xmlns:a16="http://schemas.microsoft.com/office/drawing/2014/main" id="{4E19B749-20CC-454F-84F9-062EEAE320B7}"/>
              </a:ext>
            </a:extLst>
          </p:cNvPr>
          <p:cNvSpPr>
            <a:spLocks noGrp="1" noChangeArrowheads="1"/>
          </p:cNvSpPr>
          <p:nvPr>
            <p:ph type="title"/>
          </p:nvPr>
        </p:nvSpPr>
        <p:spPr/>
        <p:txBody>
          <a:bodyPr/>
          <a:lstStyle/>
          <a:p>
            <a:pPr eaLnBrk="1" hangingPunct="1"/>
            <a:r>
              <a:rPr lang="en-US" altLang="id-ID"/>
              <a:t>Fungsi Bantalan</a:t>
            </a:r>
          </a:p>
        </p:txBody>
      </p:sp>
      <p:sp>
        <p:nvSpPr>
          <p:cNvPr id="31749" name="Rectangle 3">
            <a:extLst>
              <a:ext uri="{FF2B5EF4-FFF2-40B4-BE49-F238E27FC236}">
                <a16:creationId xmlns:a16="http://schemas.microsoft.com/office/drawing/2014/main" id="{60A121D1-46A8-403B-BF7B-FDC6AC8008EE}"/>
              </a:ext>
            </a:extLst>
          </p:cNvPr>
          <p:cNvSpPr>
            <a:spLocks noGrp="1" noChangeArrowheads="1"/>
          </p:cNvSpPr>
          <p:nvPr>
            <p:ph idx="1"/>
          </p:nvPr>
        </p:nvSpPr>
        <p:spPr/>
        <p:txBody>
          <a:bodyPr/>
          <a:lstStyle/>
          <a:p>
            <a:pPr marL="590550" indent="-590550" eaLnBrk="1" hangingPunct="1">
              <a:lnSpc>
                <a:spcPct val="90000"/>
              </a:lnSpc>
              <a:buFont typeface="Wingdings" panose="05000000000000000000" pitchFamily="2" charset="2"/>
              <a:buAutoNum type="arabicPeriod"/>
            </a:pPr>
            <a:r>
              <a:rPr lang="en-US" altLang="id-ID"/>
              <a:t>Mengikat rel sehingga lebar sepur tetap terjaga.</a:t>
            </a:r>
          </a:p>
          <a:p>
            <a:pPr marL="590550" indent="-590550" eaLnBrk="1" hangingPunct="1">
              <a:lnSpc>
                <a:spcPct val="90000"/>
              </a:lnSpc>
              <a:buFont typeface="Wingdings" panose="05000000000000000000" pitchFamily="2" charset="2"/>
              <a:buAutoNum type="arabicPeriod"/>
            </a:pPr>
            <a:r>
              <a:rPr lang="en-US" altLang="id-ID"/>
              <a:t>Menerima beban vertikal dan lateral oleh beban di atasnya dan mendistribusikannya ke balas sebagai gaya vertikal.</a:t>
            </a:r>
          </a:p>
          <a:p>
            <a:pPr marL="590550" indent="-590550" eaLnBrk="1" hangingPunct="1">
              <a:lnSpc>
                <a:spcPct val="90000"/>
              </a:lnSpc>
              <a:buFont typeface="Wingdings" panose="05000000000000000000" pitchFamily="2" charset="2"/>
              <a:buAutoNum type="arabicPeriod"/>
            </a:pPr>
            <a:r>
              <a:rPr lang="en-US" altLang="id-ID"/>
              <a:t>Menjaga stabilitas pergerakan struktur rel ke arah luar dengan mendistribusikan gaya longitudinal dan lateral dari rel ke balas.</a:t>
            </a:r>
          </a:p>
          <a:p>
            <a:pPr marL="590550" indent="-590550" eaLnBrk="1" hangingPunct="1">
              <a:lnSpc>
                <a:spcPct val="90000"/>
              </a:lnSpc>
              <a:buFont typeface="Wingdings" panose="05000000000000000000" pitchFamily="2" charset="2"/>
              <a:buAutoNum type="arabicPeriod"/>
            </a:pPr>
            <a:r>
              <a:rPr lang="en-US" altLang="id-ID"/>
              <a:t>Menghindari kontak langsung rel dengan air tanah.</a:t>
            </a:r>
          </a:p>
        </p:txBody>
      </p:sp>
      <p:sp>
        <p:nvSpPr>
          <p:cNvPr id="2" name="Date Placeholder 1">
            <a:extLst>
              <a:ext uri="{FF2B5EF4-FFF2-40B4-BE49-F238E27FC236}">
                <a16:creationId xmlns:a16="http://schemas.microsoft.com/office/drawing/2014/main" id="{43DBA711-F3BA-41C5-A27E-B75FCA223B15}"/>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A017A9D4-4282-40B2-981D-16D01EFF43F8}"/>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a:extLst>
              <a:ext uri="{FF2B5EF4-FFF2-40B4-BE49-F238E27FC236}">
                <a16:creationId xmlns:a16="http://schemas.microsoft.com/office/drawing/2014/main" id="{4F556040-3F0B-43DF-A0A6-2513CAC2E587}"/>
              </a:ext>
            </a:extLst>
          </p:cNvPr>
          <p:cNvSpPr>
            <a:spLocks noGrp="1" noChangeArrowheads="1"/>
          </p:cNvSpPr>
          <p:nvPr>
            <p:ph type="ctrTitle"/>
          </p:nvPr>
        </p:nvSpPr>
        <p:spPr/>
        <p:txBody>
          <a:bodyPr>
            <a:normAutofit fontScale="90000"/>
          </a:bodyPr>
          <a:lstStyle/>
          <a:p>
            <a:pPr eaLnBrk="1" hangingPunct="1"/>
            <a:r>
              <a:rPr lang="en-US" altLang="id-ID"/>
              <a:t>Analisis Pembebanan Pada Bantalan</a:t>
            </a:r>
          </a:p>
        </p:txBody>
      </p:sp>
      <p:sp>
        <p:nvSpPr>
          <p:cNvPr id="59395" name="Rectangle 5">
            <a:extLst>
              <a:ext uri="{FF2B5EF4-FFF2-40B4-BE49-F238E27FC236}">
                <a16:creationId xmlns:a16="http://schemas.microsoft.com/office/drawing/2014/main" id="{FE602B2D-83CE-4069-9953-3774F8E75FF1}"/>
              </a:ext>
            </a:extLst>
          </p:cNvPr>
          <p:cNvSpPr>
            <a:spLocks noGrp="1" noChangeArrowheads="1"/>
          </p:cNvSpPr>
          <p:nvPr>
            <p:ph type="subTitle" idx="1"/>
          </p:nvPr>
        </p:nvSpPr>
        <p:spPr/>
        <p:txBody>
          <a:bodyPr>
            <a:normAutofit fontScale="92500" lnSpcReduction="10000"/>
          </a:bodyPr>
          <a:lstStyle/>
          <a:p>
            <a:pPr eaLnBrk="1" hangingPunct="1">
              <a:lnSpc>
                <a:spcPct val="80000"/>
              </a:lnSpc>
              <a:buFontTx/>
              <a:buChar char="•"/>
            </a:pPr>
            <a:r>
              <a:rPr lang="en-US" altLang="id-ID" sz="2400" b="1"/>
              <a:t>  Analisis Persamaan Momen</a:t>
            </a:r>
          </a:p>
          <a:p>
            <a:pPr eaLnBrk="1" hangingPunct="1">
              <a:lnSpc>
                <a:spcPct val="80000"/>
              </a:lnSpc>
              <a:buFontTx/>
              <a:buChar char="•"/>
            </a:pPr>
            <a:r>
              <a:rPr lang="en-US" altLang="id-ID" sz="2400" b="1"/>
              <a:t>  Analisis Persamaan Defleksi</a:t>
            </a:r>
          </a:p>
          <a:p>
            <a:pPr eaLnBrk="1" hangingPunct="1">
              <a:lnSpc>
                <a:spcPct val="80000"/>
              </a:lnSpc>
              <a:buFontTx/>
              <a:buChar char="•"/>
            </a:pPr>
            <a:r>
              <a:rPr lang="en-US" altLang="id-ID" sz="2400" b="1"/>
              <a:t>  Analisis Distribusi Beban pada Bantalan</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a:extLst>
              <a:ext uri="{FF2B5EF4-FFF2-40B4-BE49-F238E27FC236}">
                <a16:creationId xmlns:a16="http://schemas.microsoft.com/office/drawing/2014/main" id="{BC1EEBD6-F02C-4CA2-BE44-D75B435CDC87}"/>
              </a:ext>
            </a:extLst>
          </p:cNvPr>
          <p:cNvSpPr>
            <a:spLocks noGrp="1" noChangeArrowheads="1"/>
          </p:cNvSpPr>
          <p:nvPr>
            <p:ph type="title"/>
          </p:nvPr>
        </p:nvSpPr>
        <p:spPr/>
        <p:txBody>
          <a:bodyPr>
            <a:normAutofit/>
          </a:bodyPr>
          <a:lstStyle/>
          <a:p>
            <a:pPr eaLnBrk="1" hangingPunct="1"/>
            <a:r>
              <a:rPr lang="en-US" altLang="id-ID" sz="3800"/>
              <a:t>Analisis Pembebanan Pada Bantalan … (1)</a:t>
            </a:r>
          </a:p>
        </p:txBody>
      </p:sp>
      <p:sp>
        <p:nvSpPr>
          <p:cNvPr id="7" name="Content Placeholder 6">
            <a:extLst>
              <a:ext uri="{FF2B5EF4-FFF2-40B4-BE49-F238E27FC236}">
                <a16:creationId xmlns:a16="http://schemas.microsoft.com/office/drawing/2014/main" id="{D68B0B12-E032-4B64-96E3-B02FF3771010}"/>
              </a:ext>
            </a:extLst>
          </p:cNvPr>
          <p:cNvSpPr>
            <a:spLocks noGrp="1"/>
          </p:cNvSpPr>
          <p:nvPr>
            <p:ph idx="1"/>
          </p:nvPr>
        </p:nvSpPr>
        <p:spPr/>
        <p:txBody>
          <a:bodyPr/>
          <a:lstStyle/>
          <a:p>
            <a:endParaRPr lang="id-ID"/>
          </a:p>
        </p:txBody>
      </p:sp>
      <p:sp>
        <p:nvSpPr>
          <p:cNvPr id="2" name="Date Placeholder 1">
            <a:extLst>
              <a:ext uri="{FF2B5EF4-FFF2-40B4-BE49-F238E27FC236}">
                <a16:creationId xmlns:a16="http://schemas.microsoft.com/office/drawing/2014/main" id="{1785FA32-5BBF-472B-89BE-499EBF8EC088}"/>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FCBE2FCC-2C18-45B7-947E-74641063E0B1}"/>
              </a:ext>
            </a:extLst>
          </p:cNvPr>
          <p:cNvSpPr>
            <a:spLocks noGrp="1"/>
          </p:cNvSpPr>
          <p:nvPr>
            <p:ph type="ftr" sz="quarter" idx="11"/>
          </p:nvPr>
        </p:nvSpPr>
        <p:spPr/>
        <p:txBody>
          <a:bodyPr/>
          <a:lstStyle/>
          <a:p>
            <a:r>
              <a:rPr lang="en-US"/>
              <a:t>Civil Engineering - Rekayasa Jalan Rel</a:t>
            </a:r>
            <a:endParaRPr lang="en-US" dirty="0"/>
          </a:p>
        </p:txBody>
      </p:sp>
      <p:pic>
        <p:nvPicPr>
          <p:cNvPr id="89092" name="Picture 4">
            <a:extLst>
              <a:ext uri="{FF2B5EF4-FFF2-40B4-BE49-F238E27FC236}">
                <a16:creationId xmlns:a16="http://schemas.microsoft.com/office/drawing/2014/main" id="{75E12A19-69F6-4947-8800-B2CB08DB0F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796"/>
          <a:stretch>
            <a:fillRect/>
          </a:stretch>
        </p:blipFill>
        <p:spPr bwMode="auto">
          <a:xfrm>
            <a:off x="2399615" y="2209008"/>
            <a:ext cx="4915585" cy="365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p:cTn id="7" dur="1000" fill="hold"/>
                                        <p:tgtEl>
                                          <p:spTgt spid="89092"/>
                                        </p:tgtEl>
                                        <p:attrNameLst>
                                          <p:attrName>ppt_x</p:attrName>
                                        </p:attrNameLst>
                                      </p:cBhvr>
                                      <p:tavLst>
                                        <p:tav tm="0">
                                          <p:val>
                                            <p:strVal val="#ppt_x-.2"/>
                                          </p:val>
                                        </p:tav>
                                        <p:tav tm="100000">
                                          <p:val>
                                            <p:strVal val="#ppt_x"/>
                                          </p:val>
                                        </p:tav>
                                      </p:tavLst>
                                    </p:anim>
                                    <p:anim calcmode="lin" valueType="num">
                                      <p:cBhvr>
                                        <p:cTn id="8" dur="1000" fill="hold"/>
                                        <p:tgtEl>
                                          <p:spTgt spid="89092"/>
                                        </p:tgtEl>
                                        <p:attrNameLst>
                                          <p:attrName>ppt_y</p:attrName>
                                        </p:attrNameLst>
                                      </p:cBhvr>
                                      <p:tavLst>
                                        <p:tav tm="0">
                                          <p:val>
                                            <p:strVal val="#ppt_y"/>
                                          </p:val>
                                        </p:tav>
                                        <p:tav tm="100000">
                                          <p:val>
                                            <p:strVal val="#ppt_y"/>
                                          </p:val>
                                        </p:tav>
                                      </p:tavLst>
                                    </p:anim>
                                    <p:animEffect transition="in" filter="wipe(right)" prLst="gradientSize: 0.1">
                                      <p:cBhvr>
                                        <p:cTn id="9" dur="10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a:extLst>
              <a:ext uri="{FF2B5EF4-FFF2-40B4-BE49-F238E27FC236}">
                <a16:creationId xmlns:a16="http://schemas.microsoft.com/office/drawing/2014/main" id="{E4BDBF54-8FE5-400B-8ECD-16624DE02C9F}"/>
              </a:ext>
            </a:extLst>
          </p:cNvPr>
          <p:cNvSpPr>
            <a:spLocks noGrp="1" noChangeArrowheads="1"/>
          </p:cNvSpPr>
          <p:nvPr>
            <p:ph type="title"/>
          </p:nvPr>
        </p:nvSpPr>
        <p:spPr/>
        <p:txBody>
          <a:bodyPr/>
          <a:lstStyle/>
          <a:p>
            <a:pPr eaLnBrk="1" hangingPunct="1"/>
            <a:r>
              <a:rPr lang="en-US" altLang="id-ID"/>
              <a:t>Konsep Persamaan Momen</a:t>
            </a:r>
          </a:p>
        </p:txBody>
      </p:sp>
      <p:sp>
        <p:nvSpPr>
          <p:cNvPr id="7" name="Content Placeholder 6">
            <a:extLst>
              <a:ext uri="{FF2B5EF4-FFF2-40B4-BE49-F238E27FC236}">
                <a16:creationId xmlns:a16="http://schemas.microsoft.com/office/drawing/2014/main" id="{BDFD8650-5C52-4042-B93A-BB4F62125FF3}"/>
              </a:ext>
            </a:extLst>
          </p:cNvPr>
          <p:cNvSpPr>
            <a:spLocks noGrp="1"/>
          </p:cNvSpPr>
          <p:nvPr>
            <p:ph idx="1"/>
          </p:nvPr>
        </p:nvSpPr>
        <p:spPr/>
        <p:txBody>
          <a:bodyPr/>
          <a:lstStyle/>
          <a:p>
            <a:endParaRPr lang="id-ID"/>
          </a:p>
        </p:txBody>
      </p:sp>
      <p:sp>
        <p:nvSpPr>
          <p:cNvPr id="2" name="Date Placeholder 1">
            <a:extLst>
              <a:ext uri="{FF2B5EF4-FFF2-40B4-BE49-F238E27FC236}">
                <a16:creationId xmlns:a16="http://schemas.microsoft.com/office/drawing/2014/main" id="{C67DF07F-6273-4A5D-B0ED-6EB299A12B29}"/>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CFF0C239-B69A-4495-88C1-2BD01472BC21}"/>
              </a:ext>
            </a:extLst>
          </p:cNvPr>
          <p:cNvSpPr>
            <a:spLocks noGrp="1"/>
          </p:cNvSpPr>
          <p:nvPr>
            <p:ph type="ftr" sz="quarter" idx="11"/>
          </p:nvPr>
        </p:nvSpPr>
        <p:spPr/>
        <p:txBody>
          <a:bodyPr/>
          <a:lstStyle/>
          <a:p>
            <a:r>
              <a:rPr lang="en-US"/>
              <a:t>Civil Engineering - Rekayasa Jalan Rel</a:t>
            </a:r>
            <a:endParaRPr lang="en-US" dirty="0"/>
          </a:p>
        </p:txBody>
      </p:sp>
      <p:pic>
        <p:nvPicPr>
          <p:cNvPr id="86021" name="Picture 5">
            <a:extLst>
              <a:ext uri="{FF2B5EF4-FFF2-40B4-BE49-F238E27FC236}">
                <a16:creationId xmlns:a16="http://schemas.microsoft.com/office/drawing/2014/main" id="{6482DAF9-5713-48D1-92A8-B566CA69DC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33600"/>
            <a:ext cx="7315200" cy="381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86021"/>
                                        </p:tgtEl>
                                        <p:attrNameLst>
                                          <p:attrName>style.visibility</p:attrName>
                                        </p:attrNameLst>
                                      </p:cBhvr>
                                      <p:to>
                                        <p:strVal val="visible"/>
                                      </p:to>
                                    </p:set>
                                    <p:anim calcmode="lin" valueType="num">
                                      <p:cBhvr>
                                        <p:cTn id="7" dur="1000" fill="hold"/>
                                        <p:tgtEl>
                                          <p:spTgt spid="86021"/>
                                        </p:tgtEl>
                                        <p:attrNameLst>
                                          <p:attrName>ppt_x</p:attrName>
                                        </p:attrNameLst>
                                      </p:cBhvr>
                                      <p:tavLst>
                                        <p:tav tm="0">
                                          <p:val>
                                            <p:strVal val="#ppt_x-.2"/>
                                          </p:val>
                                        </p:tav>
                                        <p:tav tm="100000">
                                          <p:val>
                                            <p:strVal val="#ppt_x"/>
                                          </p:val>
                                        </p:tav>
                                      </p:tavLst>
                                    </p:anim>
                                    <p:anim calcmode="lin" valueType="num">
                                      <p:cBhvr>
                                        <p:cTn id="8" dur="1000" fill="hold"/>
                                        <p:tgtEl>
                                          <p:spTgt spid="86021"/>
                                        </p:tgtEl>
                                        <p:attrNameLst>
                                          <p:attrName>ppt_y</p:attrName>
                                        </p:attrNameLst>
                                      </p:cBhvr>
                                      <p:tavLst>
                                        <p:tav tm="0">
                                          <p:val>
                                            <p:strVal val="#ppt_y"/>
                                          </p:val>
                                        </p:tav>
                                        <p:tav tm="100000">
                                          <p:val>
                                            <p:strVal val="#ppt_y"/>
                                          </p:val>
                                        </p:tav>
                                      </p:tavLst>
                                    </p:anim>
                                    <p:animEffect transition="in" filter="wipe(right)" prLst="gradientSize: 0.1">
                                      <p:cBhvr>
                                        <p:cTn id="9" dur="10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a:extLst>
              <a:ext uri="{FF2B5EF4-FFF2-40B4-BE49-F238E27FC236}">
                <a16:creationId xmlns:a16="http://schemas.microsoft.com/office/drawing/2014/main" id="{D52A4579-3281-4324-B0ED-A0C7CFE5B14F}"/>
              </a:ext>
            </a:extLst>
          </p:cNvPr>
          <p:cNvSpPr>
            <a:spLocks noGrp="1" noChangeArrowheads="1"/>
          </p:cNvSpPr>
          <p:nvPr>
            <p:ph type="title"/>
          </p:nvPr>
        </p:nvSpPr>
        <p:spPr/>
        <p:txBody>
          <a:bodyPr>
            <a:normAutofit/>
          </a:bodyPr>
          <a:lstStyle/>
          <a:p>
            <a:pPr eaLnBrk="1" hangingPunct="1"/>
            <a:r>
              <a:rPr lang="en-US" altLang="id-ID" sz="3800"/>
              <a:t>Analisis Pembebanan Pada Bantalan … (2)</a:t>
            </a:r>
          </a:p>
        </p:txBody>
      </p:sp>
      <p:sp>
        <p:nvSpPr>
          <p:cNvPr id="7" name="Content Placeholder 6">
            <a:extLst>
              <a:ext uri="{FF2B5EF4-FFF2-40B4-BE49-F238E27FC236}">
                <a16:creationId xmlns:a16="http://schemas.microsoft.com/office/drawing/2014/main" id="{8E7E6CD6-0F5D-4718-A554-693977643069}"/>
              </a:ext>
            </a:extLst>
          </p:cNvPr>
          <p:cNvSpPr>
            <a:spLocks noGrp="1"/>
          </p:cNvSpPr>
          <p:nvPr>
            <p:ph idx="1"/>
          </p:nvPr>
        </p:nvSpPr>
        <p:spPr/>
        <p:txBody>
          <a:bodyPr/>
          <a:lstStyle/>
          <a:p>
            <a:endParaRPr lang="id-ID"/>
          </a:p>
        </p:txBody>
      </p:sp>
      <p:sp>
        <p:nvSpPr>
          <p:cNvPr id="2" name="Date Placeholder 1">
            <a:extLst>
              <a:ext uri="{FF2B5EF4-FFF2-40B4-BE49-F238E27FC236}">
                <a16:creationId xmlns:a16="http://schemas.microsoft.com/office/drawing/2014/main" id="{3487AC86-2E79-4CD7-9D10-53CAEDE43348}"/>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57F53E4E-3C83-4D52-8573-099F763C8D12}"/>
              </a:ext>
            </a:extLst>
          </p:cNvPr>
          <p:cNvSpPr>
            <a:spLocks noGrp="1"/>
          </p:cNvSpPr>
          <p:nvPr>
            <p:ph type="ftr" sz="quarter" idx="11"/>
          </p:nvPr>
        </p:nvSpPr>
        <p:spPr/>
        <p:txBody>
          <a:bodyPr/>
          <a:lstStyle/>
          <a:p>
            <a:r>
              <a:rPr lang="en-US"/>
              <a:t>Civil Engineering - Rekayasa Jalan Rel</a:t>
            </a:r>
            <a:endParaRPr lang="en-US" dirty="0"/>
          </a:p>
        </p:txBody>
      </p:sp>
      <p:pic>
        <p:nvPicPr>
          <p:cNvPr id="62469" name="Picture 5">
            <a:extLst>
              <a:ext uri="{FF2B5EF4-FFF2-40B4-BE49-F238E27FC236}">
                <a16:creationId xmlns:a16="http://schemas.microsoft.com/office/drawing/2014/main" id="{15C0A573-65BB-4DFB-9119-45E5B35AE2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285"/>
          <a:stretch>
            <a:fillRect/>
          </a:stretch>
        </p:blipFill>
        <p:spPr bwMode="auto">
          <a:xfrm>
            <a:off x="2514600" y="2244876"/>
            <a:ext cx="4363614" cy="3777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2">
            <a:extLst>
              <a:ext uri="{FF2B5EF4-FFF2-40B4-BE49-F238E27FC236}">
                <a16:creationId xmlns:a16="http://schemas.microsoft.com/office/drawing/2014/main" id="{2CA1337D-3BE9-4C0D-8AA0-C85008B2DC19}"/>
              </a:ext>
            </a:extLst>
          </p:cNvPr>
          <p:cNvSpPr>
            <a:spLocks noGrp="1" noChangeArrowheads="1"/>
          </p:cNvSpPr>
          <p:nvPr>
            <p:ph type="title"/>
          </p:nvPr>
        </p:nvSpPr>
        <p:spPr/>
        <p:txBody>
          <a:bodyPr/>
          <a:lstStyle/>
          <a:p>
            <a:pPr eaLnBrk="1" hangingPunct="1"/>
            <a:r>
              <a:rPr lang="en-US" altLang="id-ID"/>
              <a:t>Konsep Persamaan Defleksi</a:t>
            </a:r>
          </a:p>
        </p:txBody>
      </p:sp>
      <p:sp>
        <p:nvSpPr>
          <p:cNvPr id="7" name="Content Placeholder 6">
            <a:extLst>
              <a:ext uri="{FF2B5EF4-FFF2-40B4-BE49-F238E27FC236}">
                <a16:creationId xmlns:a16="http://schemas.microsoft.com/office/drawing/2014/main" id="{9DA3640A-DECA-4F6E-A394-8F52D7D9305B}"/>
              </a:ext>
            </a:extLst>
          </p:cNvPr>
          <p:cNvSpPr>
            <a:spLocks noGrp="1"/>
          </p:cNvSpPr>
          <p:nvPr>
            <p:ph idx="1"/>
          </p:nvPr>
        </p:nvSpPr>
        <p:spPr/>
        <p:txBody>
          <a:bodyPr/>
          <a:lstStyle/>
          <a:p>
            <a:endParaRPr lang="id-ID"/>
          </a:p>
        </p:txBody>
      </p:sp>
      <p:sp>
        <p:nvSpPr>
          <p:cNvPr id="2" name="Date Placeholder 1">
            <a:extLst>
              <a:ext uri="{FF2B5EF4-FFF2-40B4-BE49-F238E27FC236}">
                <a16:creationId xmlns:a16="http://schemas.microsoft.com/office/drawing/2014/main" id="{14DC32A5-0228-4652-917C-B68854B0A8FB}"/>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C58B50FB-D4B0-40AE-B8D5-3ACDE45187BF}"/>
              </a:ext>
            </a:extLst>
          </p:cNvPr>
          <p:cNvSpPr>
            <a:spLocks noGrp="1"/>
          </p:cNvSpPr>
          <p:nvPr>
            <p:ph type="ftr" sz="quarter" idx="11"/>
          </p:nvPr>
        </p:nvSpPr>
        <p:spPr/>
        <p:txBody>
          <a:bodyPr/>
          <a:lstStyle/>
          <a:p>
            <a:r>
              <a:rPr lang="en-US"/>
              <a:t>Civil Engineering - Rekayasa Jalan Rel</a:t>
            </a:r>
            <a:endParaRPr lang="en-US" dirty="0"/>
          </a:p>
        </p:txBody>
      </p:sp>
      <p:pic>
        <p:nvPicPr>
          <p:cNvPr id="92164" name="Picture 4">
            <a:extLst>
              <a:ext uri="{FF2B5EF4-FFF2-40B4-BE49-F238E27FC236}">
                <a16:creationId xmlns:a16="http://schemas.microsoft.com/office/drawing/2014/main" id="{78BB5A9C-6B46-4CC6-BC16-3361F49731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590675"/>
            <a:ext cx="7620000"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92164"/>
                                        </p:tgtEl>
                                        <p:attrNameLst>
                                          <p:attrName>style.visibility</p:attrName>
                                        </p:attrNameLst>
                                      </p:cBhvr>
                                      <p:to>
                                        <p:strVal val="visible"/>
                                      </p:to>
                                    </p:set>
                                    <p:anim calcmode="lin" valueType="num">
                                      <p:cBhvr>
                                        <p:cTn id="7" dur="1000" fill="hold"/>
                                        <p:tgtEl>
                                          <p:spTgt spid="92164"/>
                                        </p:tgtEl>
                                        <p:attrNameLst>
                                          <p:attrName>ppt_x</p:attrName>
                                        </p:attrNameLst>
                                      </p:cBhvr>
                                      <p:tavLst>
                                        <p:tav tm="0">
                                          <p:val>
                                            <p:strVal val="#ppt_x-.2"/>
                                          </p:val>
                                        </p:tav>
                                        <p:tav tm="100000">
                                          <p:val>
                                            <p:strVal val="#ppt_x"/>
                                          </p:val>
                                        </p:tav>
                                      </p:tavLst>
                                    </p:anim>
                                    <p:anim calcmode="lin" valueType="num">
                                      <p:cBhvr>
                                        <p:cTn id="8" dur="1000" fill="hold"/>
                                        <p:tgtEl>
                                          <p:spTgt spid="92164"/>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2">
            <a:extLst>
              <a:ext uri="{FF2B5EF4-FFF2-40B4-BE49-F238E27FC236}">
                <a16:creationId xmlns:a16="http://schemas.microsoft.com/office/drawing/2014/main" id="{1C61B807-1CCB-4DA4-8351-100207218176}"/>
              </a:ext>
            </a:extLst>
          </p:cNvPr>
          <p:cNvSpPr>
            <a:spLocks noGrp="1" noChangeArrowheads="1"/>
          </p:cNvSpPr>
          <p:nvPr>
            <p:ph type="title"/>
          </p:nvPr>
        </p:nvSpPr>
        <p:spPr/>
        <p:txBody>
          <a:bodyPr>
            <a:normAutofit/>
          </a:bodyPr>
          <a:lstStyle/>
          <a:p>
            <a:pPr eaLnBrk="1" hangingPunct="1"/>
            <a:r>
              <a:rPr lang="en-US" altLang="id-ID" dirty="0" err="1"/>
              <a:t>Analisis</a:t>
            </a:r>
            <a:r>
              <a:rPr lang="en-US" altLang="id-ID" dirty="0"/>
              <a:t> </a:t>
            </a:r>
            <a:r>
              <a:rPr lang="en-US" altLang="id-ID" dirty="0" err="1"/>
              <a:t>Pembebanan</a:t>
            </a:r>
            <a:r>
              <a:rPr lang="en-US" altLang="id-ID" dirty="0"/>
              <a:t> Pada </a:t>
            </a:r>
            <a:r>
              <a:rPr lang="en-US" altLang="id-ID" dirty="0" err="1"/>
              <a:t>Bantalan</a:t>
            </a:r>
            <a:r>
              <a:rPr lang="en-US" altLang="id-ID" dirty="0"/>
              <a:t> … (3)</a:t>
            </a:r>
          </a:p>
        </p:txBody>
      </p:sp>
      <p:sp>
        <p:nvSpPr>
          <p:cNvPr id="7" name="Content Placeholder 6">
            <a:extLst>
              <a:ext uri="{FF2B5EF4-FFF2-40B4-BE49-F238E27FC236}">
                <a16:creationId xmlns:a16="http://schemas.microsoft.com/office/drawing/2014/main" id="{4264F1CA-07F8-42A7-BC37-BBA1EC4FA2CA}"/>
              </a:ext>
            </a:extLst>
          </p:cNvPr>
          <p:cNvSpPr>
            <a:spLocks noGrp="1"/>
          </p:cNvSpPr>
          <p:nvPr>
            <p:ph idx="1"/>
          </p:nvPr>
        </p:nvSpPr>
        <p:spPr/>
        <p:txBody>
          <a:bodyPr/>
          <a:lstStyle/>
          <a:p>
            <a:endParaRPr lang="id-ID"/>
          </a:p>
        </p:txBody>
      </p:sp>
      <p:sp>
        <p:nvSpPr>
          <p:cNvPr id="2" name="Date Placeholder 1">
            <a:extLst>
              <a:ext uri="{FF2B5EF4-FFF2-40B4-BE49-F238E27FC236}">
                <a16:creationId xmlns:a16="http://schemas.microsoft.com/office/drawing/2014/main" id="{2B84BDE5-997C-441D-882E-CDDBECD318A7}"/>
              </a:ext>
            </a:extLst>
          </p:cNvPr>
          <p:cNvSpPr>
            <a:spLocks noGrp="1"/>
          </p:cNvSpPr>
          <p:nvPr>
            <p:ph type="dt" sz="half" idx="10"/>
          </p:nvPr>
        </p:nvSpPr>
        <p:spPr/>
        <p:txBody>
          <a:bodyPr/>
          <a:lstStyle/>
          <a:p>
            <a:r>
              <a:rPr lang="id-ID" altLang="id-ID"/>
              <a:t>8/4/2020</a:t>
            </a:r>
            <a:endParaRPr lang="en-US" altLang="id-ID"/>
          </a:p>
        </p:txBody>
      </p:sp>
      <p:sp>
        <p:nvSpPr>
          <p:cNvPr id="4" name="Footer Placeholder 3">
            <a:extLst>
              <a:ext uri="{FF2B5EF4-FFF2-40B4-BE49-F238E27FC236}">
                <a16:creationId xmlns:a16="http://schemas.microsoft.com/office/drawing/2014/main" id="{43C8619D-AA62-4E25-A41C-30A2674188BC}"/>
              </a:ext>
            </a:extLst>
          </p:cNvPr>
          <p:cNvSpPr>
            <a:spLocks noGrp="1"/>
          </p:cNvSpPr>
          <p:nvPr>
            <p:ph type="ftr" sz="quarter" idx="11"/>
          </p:nvPr>
        </p:nvSpPr>
        <p:spPr/>
        <p:txBody>
          <a:bodyPr/>
          <a:lstStyle/>
          <a:p>
            <a:r>
              <a:rPr lang="en-US"/>
              <a:t>Civil Engineering - Rekayasa Jalan Rel</a:t>
            </a:r>
            <a:endParaRPr lang="en-US" dirty="0"/>
          </a:p>
        </p:txBody>
      </p:sp>
      <p:pic>
        <p:nvPicPr>
          <p:cNvPr id="93188" name="Picture 4">
            <a:extLst>
              <a:ext uri="{FF2B5EF4-FFF2-40B4-BE49-F238E27FC236}">
                <a16:creationId xmlns:a16="http://schemas.microsoft.com/office/drawing/2014/main" id="{B26ABF48-1076-44D0-81E2-A8104A6B0D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9592"/>
          <a:stretch>
            <a:fillRect/>
          </a:stretch>
        </p:blipFill>
        <p:spPr bwMode="auto">
          <a:xfrm>
            <a:off x="1322387" y="3551237"/>
            <a:ext cx="7212013"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0" name="Picture 6">
            <a:extLst>
              <a:ext uri="{FF2B5EF4-FFF2-40B4-BE49-F238E27FC236}">
                <a16:creationId xmlns:a16="http://schemas.microsoft.com/office/drawing/2014/main" id="{FC7D0D24-B64B-40F1-AC23-B4F963B1BA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943100"/>
            <a:ext cx="50292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93190"/>
                                        </p:tgtEl>
                                        <p:attrNameLst>
                                          <p:attrName>style.visibility</p:attrName>
                                        </p:attrNameLst>
                                      </p:cBhvr>
                                      <p:to>
                                        <p:strVal val="visible"/>
                                      </p:to>
                                    </p:set>
                                    <p:anim calcmode="lin" valueType="num">
                                      <p:cBhvr>
                                        <p:cTn id="7" dur="1000" fill="hold"/>
                                        <p:tgtEl>
                                          <p:spTgt spid="93190"/>
                                        </p:tgtEl>
                                        <p:attrNameLst>
                                          <p:attrName>ppt_x</p:attrName>
                                        </p:attrNameLst>
                                      </p:cBhvr>
                                      <p:tavLst>
                                        <p:tav tm="0">
                                          <p:val>
                                            <p:strVal val="#ppt_x-.2"/>
                                          </p:val>
                                        </p:tav>
                                        <p:tav tm="100000">
                                          <p:val>
                                            <p:strVal val="#ppt_x"/>
                                          </p:val>
                                        </p:tav>
                                      </p:tavLst>
                                    </p:anim>
                                    <p:anim calcmode="lin" valueType="num">
                                      <p:cBhvr>
                                        <p:cTn id="8" dur="1000" fill="hold"/>
                                        <p:tgtEl>
                                          <p:spTgt spid="931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31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93188"/>
                                        </p:tgtEl>
                                        <p:attrNameLst>
                                          <p:attrName>style.visibility</p:attrName>
                                        </p:attrNameLst>
                                      </p:cBhvr>
                                      <p:to>
                                        <p:strVal val="visible"/>
                                      </p:to>
                                    </p:set>
                                    <p:anim calcmode="lin" valueType="num">
                                      <p:cBhvr>
                                        <p:cTn id="14" dur="1000" fill="hold"/>
                                        <p:tgtEl>
                                          <p:spTgt spid="93188"/>
                                        </p:tgtEl>
                                        <p:attrNameLst>
                                          <p:attrName>ppt_x</p:attrName>
                                        </p:attrNameLst>
                                      </p:cBhvr>
                                      <p:tavLst>
                                        <p:tav tm="0">
                                          <p:val>
                                            <p:strVal val="#ppt_x-.2"/>
                                          </p:val>
                                        </p:tav>
                                        <p:tav tm="100000">
                                          <p:val>
                                            <p:strVal val="#ppt_x"/>
                                          </p:val>
                                        </p:tav>
                                      </p:tavLst>
                                    </p:anim>
                                    <p:anim calcmode="lin" valueType="num">
                                      <p:cBhvr>
                                        <p:cTn id="15" dur="1000" fill="hold"/>
                                        <p:tgtEl>
                                          <p:spTgt spid="9318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3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a:extLst>
              <a:ext uri="{FF2B5EF4-FFF2-40B4-BE49-F238E27FC236}">
                <a16:creationId xmlns:a16="http://schemas.microsoft.com/office/drawing/2014/main" id="{417F6188-2AE4-4604-872D-A020AF85212E}"/>
              </a:ext>
            </a:extLst>
          </p:cNvPr>
          <p:cNvSpPr>
            <a:spLocks noGrp="1" noChangeArrowheads="1"/>
          </p:cNvSpPr>
          <p:nvPr>
            <p:ph type="title"/>
          </p:nvPr>
        </p:nvSpPr>
        <p:spPr/>
        <p:txBody>
          <a:bodyPr/>
          <a:lstStyle/>
          <a:p>
            <a:pPr eaLnBrk="1" hangingPunct="1"/>
            <a:r>
              <a:rPr lang="en-US" altLang="id-ID"/>
              <a:t>Contoh Kasus</a:t>
            </a:r>
          </a:p>
        </p:txBody>
      </p:sp>
      <p:sp>
        <p:nvSpPr>
          <p:cNvPr id="65541" name="Rectangle 3">
            <a:extLst>
              <a:ext uri="{FF2B5EF4-FFF2-40B4-BE49-F238E27FC236}">
                <a16:creationId xmlns:a16="http://schemas.microsoft.com/office/drawing/2014/main" id="{697CA1D2-8ACC-49A5-8D5D-3958D2E8259C}"/>
              </a:ext>
            </a:extLst>
          </p:cNvPr>
          <p:cNvSpPr>
            <a:spLocks noGrp="1" noChangeArrowheads="1"/>
          </p:cNvSpPr>
          <p:nvPr>
            <p:ph idx="1"/>
          </p:nvPr>
        </p:nvSpPr>
        <p:spPr>
          <a:xfrm>
            <a:off x="1942415" y="1371600"/>
            <a:ext cx="6591985" cy="4539622"/>
          </a:xfrm>
        </p:spPr>
        <p:txBody>
          <a:bodyPr>
            <a:normAutofit/>
          </a:bodyPr>
          <a:lstStyle/>
          <a:p>
            <a:pPr eaLnBrk="1" hangingPunct="1"/>
            <a:r>
              <a:rPr lang="fi-FI" altLang="id-ID" sz="2200" dirty="0"/>
              <a:t>Jika digunakan R.54 (E = 2,1 </a:t>
            </a:r>
            <a:r>
              <a:rPr lang="en-GB" altLang="id-ID" sz="2200" dirty="0">
                <a:sym typeface="Symbol" panose="05050102010706020507" pitchFamily="18" charset="2"/>
              </a:rPr>
              <a:t></a:t>
            </a:r>
            <a:r>
              <a:rPr lang="fi-FI" altLang="id-ID" sz="2200" dirty="0"/>
              <a:t> 10</a:t>
            </a:r>
            <a:r>
              <a:rPr lang="fi-FI" altLang="id-ID" sz="2200" baseline="30000" dirty="0"/>
              <a:t>6</a:t>
            </a:r>
            <a:r>
              <a:rPr lang="fi-FI" altLang="id-ID" sz="2200" dirty="0"/>
              <a:t> kg/cm</a:t>
            </a:r>
            <a:r>
              <a:rPr lang="fi-FI" altLang="id-ID" sz="2200" baseline="30000" dirty="0"/>
              <a:t>2</a:t>
            </a:r>
            <a:r>
              <a:rPr lang="fi-FI" altLang="id-ID" sz="2200" dirty="0"/>
              <a:t>, dan I</a:t>
            </a:r>
            <a:r>
              <a:rPr lang="fi-FI" altLang="id-ID" sz="2200" baseline="-25000" dirty="0"/>
              <a:t>X</a:t>
            </a:r>
            <a:r>
              <a:rPr lang="fi-FI" altLang="id-ID" sz="2200" dirty="0"/>
              <a:t> = 2346 cm</a:t>
            </a:r>
            <a:r>
              <a:rPr lang="fi-FI" altLang="id-ID" sz="2200" baseline="30000" dirty="0"/>
              <a:t>4</a:t>
            </a:r>
            <a:r>
              <a:rPr lang="fi-FI" altLang="id-ID" sz="2200" dirty="0"/>
              <a:t>) yang dipasang pada Kelas Jalan I, S = 60 cm dan </a:t>
            </a:r>
            <a:r>
              <a:rPr lang="fi-FI" altLang="id-ID" sz="2200" i="1" dirty="0"/>
              <a:t>k</a:t>
            </a:r>
            <a:r>
              <a:rPr lang="fi-FI" altLang="id-ID" sz="2200" dirty="0"/>
              <a:t> (nilai modulus jalan rel) = 180 kg/cm</a:t>
            </a:r>
            <a:r>
              <a:rPr lang="fi-FI" altLang="id-ID" sz="2200" baseline="30000" dirty="0"/>
              <a:t>2</a:t>
            </a:r>
            <a:r>
              <a:rPr lang="fi-FI" altLang="id-ID" sz="2200" dirty="0"/>
              <a:t>.  </a:t>
            </a:r>
            <a:r>
              <a:rPr lang="en-GB" altLang="id-ID" sz="2200" dirty="0" err="1"/>
              <a:t>Tentukan</a:t>
            </a:r>
            <a:r>
              <a:rPr lang="en-GB" altLang="id-ID" sz="2200" dirty="0"/>
              <a:t> </a:t>
            </a:r>
            <a:r>
              <a:rPr lang="en-GB" altLang="id-ID" sz="2200" dirty="0" err="1"/>
              <a:t>beban</a:t>
            </a:r>
            <a:r>
              <a:rPr lang="en-GB" altLang="id-ID" sz="2200" dirty="0"/>
              <a:t> yang </a:t>
            </a:r>
            <a:r>
              <a:rPr lang="en-GB" altLang="id-ID" sz="2200" dirty="0" err="1"/>
              <a:t>didistribusikan</a:t>
            </a:r>
            <a:r>
              <a:rPr lang="en-GB" altLang="id-ID" sz="2200" dirty="0"/>
              <a:t> </a:t>
            </a:r>
            <a:r>
              <a:rPr lang="en-GB" altLang="id-ID" sz="2200" dirty="0" err="1"/>
              <a:t>dari</a:t>
            </a:r>
            <a:r>
              <a:rPr lang="en-GB" altLang="id-ID" sz="2200" dirty="0"/>
              <a:t> </a:t>
            </a:r>
            <a:r>
              <a:rPr lang="en-GB" altLang="id-ID" sz="2200" dirty="0" err="1"/>
              <a:t>rel</a:t>
            </a:r>
            <a:r>
              <a:rPr lang="en-GB" altLang="id-ID" sz="2200" dirty="0"/>
              <a:t> </a:t>
            </a:r>
            <a:r>
              <a:rPr lang="en-GB" altLang="id-ID" sz="2200" dirty="0" err="1"/>
              <a:t>ke</a:t>
            </a:r>
            <a:r>
              <a:rPr lang="en-GB" altLang="id-ID" sz="2200" dirty="0"/>
              <a:t> </a:t>
            </a:r>
            <a:r>
              <a:rPr lang="en-GB" altLang="id-ID" sz="2200" dirty="0" err="1"/>
              <a:t>bantalan</a:t>
            </a:r>
            <a:r>
              <a:rPr lang="en-GB" altLang="id-ID" sz="2200" dirty="0"/>
              <a:t> !</a:t>
            </a:r>
          </a:p>
          <a:p>
            <a:pPr eaLnBrk="1" hangingPunct="1">
              <a:buFont typeface="Wingdings" panose="05000000000000000000" pitchFamily="2" charset="2"/>
              <a:buNone/>
            </a:pPr>
            <a:r>
              <a:rPr lang="en-US" altLang="id-ID" b="1" u="sng" dirty="0" err="1"/>
              <a:t>Jawaban</a:t>
            </a:r>
            <a:r>
              <a:rPr lang="en-US" altLang="id-ID" dirty="0"/>
              <a:t> :</a:t>
            </a:r>
          </a:p>
          <a:p>
            <a:pPr eaLnBrk="1" hangingPunct="1">
              <a:buFont typeface="Wingdings" panose="05000000000000000000" pitchFamily="2" charset="2"/>
              <a:buNone/>
            </a:pPr>
            <a:endParaRPr lang="en-US" altLang="id-ID" sz="2200" dirty="0"/>
          </a:p>
          <a:p>
            <a:pPr eaLnBrk="1" hangingPunct="1">
              <a:buFont typeface="Wingdings" panose="05000000000000000000" pitchFamily="2" charset="2"/>
              <a:buNone/>
            </a:pPr>
            <a:endParaRPr lang="en-US" altLang="id-ID" sz="2200" dirty="0"/>
          </a:p>
        </p:txBody>
      </p:sp>
      <p:sp>
        <p:nvSpPr>
          <p:cNvPr id="2" name="Date Placeholder 1">
            <a:extLst>
              <a:ext uri="{FF2B5EF4-FFF2-40B4-BE49-F238E27FC236}">
                <a16:creationId xmlns:a16="http://schemas.microsoft.com/office/drawing/2014/main" id="{9FA88654-2171-4B9D-8A94-8734C6F13BEC}"/>
              </a:ext>
            </a:extLst>
          </p:cNvPr>
          <p:cNvSpPr>
            <a:spLocks noGrp="1"/>
          </p:cNvSpPr>
          <p:nvPr>
            <p:ph type="dt" sz="half" idx="10"/>
          </p:nvPr>
        </p:nvSpPr>
        <p:spPr/>
        <p:txBody>
          <a:bodyPr/>
          <a:lstStyle/>
          <a:p>
            <a:r>
              <a:rPr lang="id-ID" altLang="id-ID"/>
              <a:t>8/4/2020</a:t>
            </a:r>
            <a:endParaRPr lang="en-US" altLang="id-ID"/>
          </a:p>
        </p:txBody>
      </p:sp>
      <p:sp>
        <p:nvSpPr>
          <p:cNvPr id="4" name="Footer Placeholder 3">
            <a:extLst>
              <a:ext uri="{FF2B5EF4-FFF2-40B4-BE49-F238E27FC236}">
                <a16:creationId xmlns:a16="http://schemas.microsoft.com/office/drawing/2014/main" id="{422BF614-B70B-4070-B776-0A12F5DB0C9D}"/>
              </a:ext>
            </a:extLst>
          </p:cNvPr>
          <p:cNvSpPr>
            <a:spLocks noGrp="1"/>
          </p:cNvSpPr>
          <p:nvPr>
            <p:ph type="ftr" sz="quarter" idx="11"/>
          </p:nvPr>
        </p:nvSpPr>
        <p:spPr/>
        <p:txBody>
          <a:bodyPr/>
          <a:lstStyle/>
          <a:p>
            <a:r>
              <a:rPr lang="en-US"/>
              <a:t>Civil Engineering - Rekayasa Jalan Rel</a:t>
            </a:r>
            <a:endParaRPr lang="en-US" dirty="0"/>
          </a:p>
        </p:txBody>
      </p:sp>
      <p:pic>
        <p:nvPicPr>
          <p:cNvPr id="90116" name="Picture 4">
            <a:extLst>
              <a:ext uri="{FF2B5EF4-FFF2-40B4-BE49-F238E27FC236}">
                <a16:creationId xmlns:a16="http://schemas.microsoft.com/office/drawing/2014/main" id="{A3BC30DC-AFC1-4E84-965E-44DD9B3F39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6501"/>
          <a:stretch>
            <a:fillRect/>
          </a:stretch>
        </p:blipFill>
        <p:spPr bwMode="auto">
          <a:xfrm>
            <a:off x="2895600" y="3581400"/>
            <a:ext cx="4648200" cy="245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90116"/>
                                        </p:tgtEl>
                                        <p:attrNameLst>
                                          <p:attrName>style.visibility</p:attrName>
                                        </p:attrNameLst>
                                      </p:cBhvr>
                                      <p:to>
                                        <p:strVal val="visible"/>
                                      </p:to>
                                    </p:set>
                                    <p:anim calcmode="lin" valueType="num">
                                      <p:cBhvr>
                                        <p:cTn id="7" dur="1000" fill="hold"/>
                                        <p:tgtEl>
                                          <p:spTgt spid="90116"/>
                                        </p:tgtEl>
                                        <p:attrNameLst>
                                          <p:attrName>ppt_x</p:attrName>
                                        </p:attrNameLst>
                                      </p:cBhvr>
                                      <p:tavLst>
                                        <p:tav tm="0">
                                          <p:val>
                                            <p:strVal val="#ppt_x-.2"/>
                                          </p:val>
                                        </p:tav>
                                        <p:tav tm="100000">
                                          <p:val>
                                            <p:strVal val="#ppt_x"/>
                                          </p:val>
                                        </p:tav>
                                      </p:tavLst>
                                    </p:anim>
                                    <p:anim calcmode="lin" valueType="num">
                                      <p:cBhvr>
                                        <p:cTn id="8" dur="1000" fill="hold"/>
                                        <p:tgtEl>
                                          <p:spTgt spid="90116"/>
                                        </p:tgtEl>
                                        <p:attrNameLst>
                                          <p:attrName>ppt_y</p:attrName>
                                        </p:attrNameLst>
                                      </p:cBhvr>
                                      <p:tavLst>
                                        <p:tav tm="0">
                                          <p:val>
                                            <p:strVal val="#ppt_y"/>
                                          </p:val>
                                        </p:tav>
                                        <p:tav tm="100000">
                                          <p:val>
                                            <p:strVal val="#ppt_y"/>
                                          </p:val>
                                        </p:tav>
                                      </p:tavLst>
                                    </p:anim>
                                    <p:animEffect transition="in" filter="wipe(right)" prLst="gradientSize: 0.1">
                                      <p:cBhvr>
                                        <p:cTn id="9" dur="1000"/>
                                        <p:tgtEl>
                                          <p:spTgt spid="90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a:extLst>
              <a:ext uri="{FF2B5EF4-FFF2-40B4-BE49-F238E27FC236}">
                <a16:creationId xmlns:a16="http://schemas.microsoft.com/office/drawing/2014/main" id="{153524A9-9347-4E2E-AC2B-7B2D29D40997}"/>
              </a:ext>
            </a:extLst>
          </p:cNvPr>
          <p:cNvSpPr>
            <a:spLocks noGrp="1" noChangeArrowheads="1"/>
          </p:cNvSpPr>
          <p:nvPr>
            <p:ph type="title"/>
          </p:nvPr>
        </p:nvSpPr>
        <p:spPr/>
        <p:txBody>
          <a:bodyPr/>
          <a:lstStyle/>
          <a:p>
            <a:pPr eaLnBrk="1" hangingPunct="1"/>
            <a:r>
              <a:rPr lang="en-US" altLang="id-ID"/>
              <a:t>Contoh Kasus</a:t>
            </a:r>
          </a:p>
        </p:txBody>
      </p:sp>
      <p:sp>
        <p:nvSpPr>
          <p:cNvPr id="7" name="Content Placeholder 6">
            <a:extLst>
              <a:ext uri="{FF2B5EF4-FFF2-40B4-BE49-F238E27FC236}">
                <a16:creationId xmlns:a16="http://schemas.microsoft.com/office/drawing/2014/main" id="{3E68EC3E-03ED-4C66-AD93-3EADF9997638}"/>
              </a:ext>
            </a:extLst>
          </p:cNvPr>
          <p:cNvSpPr>
            <a:spLocks noGrp="1"/>
          </p:cNvSpPr>
          <p:nvPr>
            <p:ph idx="1"/>
          </p:nvPr>
        </p:nvSpPr>
        <p:spPr/>
        <p:txBody>
          <a:bodyPr/>
          <a:lstStyle/>
          <a:p>
            <a:endParaRPr lang="id-ID"/>
          </a:p>
        </p:txBody>
      </p:sp>
      <p:sp>
        <p:nvSpPr>
          <p:cNvPr id="2" name="Date Placeholder 1">
            <a:extLst>
              <a:ext uri="{FF2B5EF4-FFF2-40B4-BE49-F238E27FC236}">
                <a16:creationId xmlns:a16="http://schemas.microsoft.com/office/drawing/2014/main" id="{4A342C3D-1AA0-4BCD-9448-11F5780C1421}"/>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708F8723-BCFC-4829-85F0-D012D3332524}"/>
              </a:ext>
            </a:extLst>
          </p:cNvPr>
          <p:cNvSpPr>
            <a:spLocks noGrp="1"/>
          </p:cNvSpPr>
          <p:nvPr>
            <p:ph type="ftr" sz="quarter" idx="11"/>
          </p:nvPr>
        </p:nvSpPr>
        <p:spPr/>
        <p:txBody>
          <a:bodyPr/>
          <a:lstStyle/>
          <a:p>
            <a:r>
              <a:rPr lang="en-US"/>
              <a:t>Civil Engineering - Rekayasa Jalan Rel</a:t>
            </a:r>
            <a:endParaRPr lang="en-US" dirty="0"/>
          </a:p>
        </p:txBody>
      </p:sp>
      <p:pic>
        <p:nvPicPr>
          <p:cNvPr id="94213" name="Picture 5">
            <a:extLst>
              <a:ext uri="{FF2B5EF4-FFF2-40B4-BE49-F238E27FC236}">
                <a16:creationId xmlns:a16="http://schemas.microsoft.com/office/drawing/2014/main" id="{9D8D57F0-6E71-431F-BF29-3CB96579E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9911" r="10811"/>
          <a:stretch>
            <a:fillRect/>
          </a:stretch>
        </p:blipFill>
        <p:spPr bwMode="auto">
          <a:xfrm>
            <a:off x="1371600" y="2133600"/>
            <a:ext cx="7162800" cy="316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94213"/>
                                        </p:tgtEl>
                                        <p:attrNameLst>
                                          <p:attrName>style.visibility</p:attrName>
                                        </p:attrNameLst>
                                      </p:cBhvr>
                                      <p:to>
                                        <p:strVal val="visible"/>
                                      </p:to>
                                    </p:set>
                                    <p:anim calcmode="lin" valueType="num">
                                      <p:cBhvr>
                                        <p:cTn id="7" dur="1000" fill="hold"/>
                                        <p:tgtEl>
                                          <p:spTgt spid="94213"/>
                                        </p:tgtEl>
                                        <p:attrNameLst>
                                          <p:attrName>ppt_x</p:attrName>
                                        </p:attrNameLst>
                                      </p:cBhvr>
                                      <p:tavLst>
                                        <p:tav tm="0">
                                          <p:val>
                                            <p:strVal val="#ppt_x-.2"/>
                                          </p:val>
                                        </p:tav>
                                        <p:tav tm="100000">
                                          <p:val>
                                            <p:strVal val="#ppt_x"/>
                                          </p:val>
                                        </p:tav>
                                      </p:tavLst>
                                    </p:anim>
                                    <p:anim calcmode="lin" valueType="num">
                                      <p:cBhvr>
                                        <p:cTn id="8" dur="1000" fill="hold"/>
                                        <p:tgtEl>
                                          <p:spTgt spid="94213"/>
                                        </p:tgtEl>
                                        <p:attrNameLst>
                                          <p:attrName>ppt_y</p:attrName>
                                        </p:attrNameLst>
                                      </p:cBhvr>
                                      <p:tavLst>
                                        <p:tav tm="0">
                                          <p:val>
                                            <p:strVal val="#ppt_y"/>
                                          </p:val>
                                        </p:tav>
                                        <p:tav tm="100000">
                                          <p:val>
                                            <p:strVal val="#ppt_y"/>
                                          </p:val>
                                        </p:tav>
                                      </p:tavLst>
                                    </p:anim>
                                    <p:animEffect transition="in" filter="wipe(right)" prLst="gradientSize: 0.1">
                                      <p:cBhvr>
                                        <p:cTn id="9" dur="1000"/>
                                        <p:tgtEl>
                                          <p:spTgt spid="94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314D487C-00BF-4CE3-96BB-486EDE7C98A8}"/>
              </a:ext>
            </a:extLst>
          </p:cNvPr>
          <p:cNvSpPr>
            <a:spLocks noGrp="1" noChangeArrowheads="1"/>
          </p:cNvSpPr>
          <p:nvPr>
            <p:ph type="ctrTitle"/>
          </p:nvPr>
        </p:nvSpPr>
        <p:spPr/>
        <p:txBody>
          <a:bodyPr>
            <a:normAutofit fontScale="90000"/>
          </a:bodyPr>
          <a:lstStyle/>
          <a:p>
            <a:pPr eaLnBrk="1" hangingPunct="1"/>
            <a:r>
              <a:rPr lang="en-US" altLang="id-ID"/>
              <a:t>Perhitungan Dimensi Bantalan Kayu</a:t>
            </a:r>
          </a:p>
        </p:txBody>
      </p:sp>
      <p:sp>
        <p:nvSpPr>
          <p:cNvPr id="67587" name="Rectangle 3">
            <a:extLst>
              <a:ext uri="{FF2B5EF4-FFF2-40B4-BE49-F238E27FC236}">
                <a16:creationId xmlns:a16="http://schemas.microsoft.com/office/drawing/2014/main" id="{8FB975FC-323B-4A8A-A745-B6975CB49B6D}"/>
              </a:ext>
            </a:extLst>
          </p:cNvPr>
          <p:cNvSpPr>
            <a:spLocks noGrp="1" noChangeArrowheads="1"/>
          </p:cNvSpPr>
          <p:nvPr>
            <p:ph type="subTitle" idx="1"/>
          </p:nvPr>
        </p:nvSpPr>
        <p:spPr/>
        <p:txBody>
          <a:bodyPr/>
          <a:lstStyle/>
          <a:p>
            <a:pPr eaLnBrk="1" hangingPunct="1">
              <a:lnSpc>
                <a:spcPct val="80000"/>
              </a:lnSpc>
              <a:buFontTx/>
              <a:buChar char="•"/>
            </a:pPr>
            <a:r>
              <a:rPr lang="en-US" altLang="id-ID" sz="2400" b="1"/>
              <a:t>  Prosedur Perhitungan</a:t>
            </a:r>
          </a:p>
          <a:p>
            <a:pPr eaLnBrk="1" hangingPunct="1">
              <a:lnSpc>
                <a:spcPct val="80000"/>
              </a:lnSpc>
              <a:buFontTx/>
              <a:buChar char="•"/>
            </a:pPr>
            <a:r>
              <a:rPr lang="en-US" altLang="id-ID" sz="2400" b="1"/>
              <a:t>  Studi Kasus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a:extLst>
              <a:ext uri="{FF2B5EF4-FFF2-40B4-BE49-F238E27FC236}">
                <a16:creationId xmlns:a16="http://schemas.microsoft.com/office/drawing/2014/main" id="{36DF3E43-E366-4E57-9F4C-C854350DA35E}"/>
              </a:ext>
            </a:extLst>
          </p:cNvPr>
          <p:cNvSpPr>
            <a:spLocks noGrp="1" noChangeArrowheads="1"/>
          </p:cNvSpPr>
          <p:nvPr>
            <p:ph type="title"/>
          </p:nvPr>
        </p:nvSpPr>
        <p:spPr/>
        <p:txBody>
          <a:bodyPr>
            <a:normAutofit/>
          </a:bodyPr>
          <a:lstStyle/>
          <a:p>
            <a:pPr eaLnBrk="1" hangingPunct="1"/>
            <a:r>
              <a:rPr lang="en-US" altLang="id-ID" sz="3400"/>
              <a:t>Prosedur Perhitungan Bantalan Kayu …(1)</a:t>
            </a:r>
          </a:p>
        </p:txBody>
      </p:sp>
      <p:pic>
        <p:nvPicPr>
          <p:cNvPr id="103430" name="Picture 6">
            <a:extLst>
              <a:ext uri="{FF2B5EF4-FFF2-40B4-BE49-F238E27FC236}">
                <a16:creationId xmlns:a16="http://schemas.microsoft.com/office/drawing/2014/main" id="{D62D2474-7340-41FA-B145-C1E5EF3677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5203"/>
          <a:stretch>
            <a:fillRect/>
          </a:stretch>
        </p:blipFill>
        <p:spPr bwMode="auto">
          <a:xfrm>
            <a:off x="1676400" y="1891947"/>
            <a:ext cx="2133600" cy="1765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32" name="Text Box 8">
            <a:extLst>
              <a:ext uri="{FF2B5EF4-FFF2-40B4-BE49-F238E27FC236}">
                <a16:creationId xmlns:a16="http://schemas.microsoft.com/office/drawing/2014/main" id="{CF898B6F-3158-43F5-B2E4-FF2CF88FB7B0}"/>
              </a:ext>
            </a:extLst>
          </p:cNvPr>
          <p:cNvSpPr txBox="1">
            <a:spLocks noChangeArrowheads="1"/>
          </p:cNvSpPr>
          <p:nvPr/>
        </p:nvSpPr>
        <p:spPr bwMode="auto">
          <a:xfrm>
            <a:off x="4191000" y="1981200"/>
            <a:ext cx="3733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spcBef>
                <a:spcPct val="50000"/>
              </a:spcBef>
            </a:pPr>
            <a:r>
              <a:rPr lang="en-US" altLang="id-ID" sz="1800" dirty="0" err="1"/>
              <a:t>Komponen</a:t>
            </a:r>
            <a:r>
              <a:rPr lang="en-US" altLang="id-ID" sz="1800" dirty="0"/>
              <a:t> Panjang </a:t>
            </a:r>
            <a:r>
              <a:rPr lang="en-US" altLang="id-ID" sz="1800" dirty="0" err="1"/>
              <a:t>Bantalan</a:t>
            </a:r>
            <a:r>
              <a:rPr lang="en-US" altLang="id-ID" sz="1800" dirty="0"/>
              <a:t> </a:t>
            </a:r>
            <a:r>
              <a:rPr lang="en-US" altLang="id-ID" sz="1800" dirty="0" err="1"/>
              <a:t>dibagi</a:t>
            </a:r>
            <a:r>
              <a:rPr lang="en-US" altLang="id-ID" sz="1800" dirty="0"/>
              <a:t> </a:t>
            </a:r>
            <a:r>
              <a:rPr lang="en-US" altLang="id-ID" sz="1800" dirty="0" err="1"/>
              <a:t>atas</a:t>
            </a:r>
            <a:r>
              <a:rPr lang="en-US" altLang="id-ID" sz="1800" dirty="0"/>
              <a:t> </a:t>
            </a:r>
            <a:r>
              <a:rPr lang="en-US" altLang="id-ID" sz="1800" dirty="0" err="1"/>
              <a:t>bagian</a:t>
            </a:r>
            <a:r>
              <a:rPr lang="en-US" altLang="id-ID" sz="1800" dirty="0"/>
              <a:t> a (</a:t>
            </a:r>
            <a:r>
              <a:rPr lang="en-US" altLang="id-ID" sz="1800" dirty="0" err="1"/>
              <a:t>jarak</a:t>
            </a:r>
            <a:r>
              <a:rPr lang="en-US" altLang="id-ID" sz="1800" dirty="0"/>
              <a:t> </a:t>
            </a:r>
            <a:r>
              <a:rPr lang="en-US" altLang="id-ID" sz="1800" dirty="0" err="1"/>
              <a:t>sumbu</a:t>
            </a:r>
            <a:r>
              <a:rPr lang="en-US" altLang="id-ID" sz="1800" dirty="0"/>
              <a:t> </a:t>
            </a:r>
            <a:r>
              <a:rPr lang="en-US" altLang="id-ID" sz="1800" dirty="0" err="1"/>
              <a:t>vertikal</a:t>
            </a:r>
            <a:r>
              <a:rPr lang="en-US" altLang="id-ID" sz="1800" dirty="0"/>
              <a:t> </a:t>
            </a:r>
            <a:r>
              <a:rPr lang="en-US" altLang="id-ID" sz="1800" dirty="0" err="1"/>
              <a:t>rel</a:t>
            </a:r>
            <a:r>
              <a:rPr lang="en-US" altLang="id-ID" sz="1800" dirty="0"/>
              <a:t> </a:t>
            </a:r>
            <a:r>
              <a:rPr lang="en-US" altLang="id-ID" sz="1800" dirty="0" err="1"/>
              <a:t>terhadap</a:t>
            </a:r>
            <a:r>
              <a:rPr lang="en-US" altLang="id-ID" sz="1800" dirty="0"/>
              <a:t> </a:t>
            </a:r>
            <a:r>
              <a:rPr lang="en-US" altLang="id-ID" sz="1800" dirty="0" err="1"/>
              <a:t>bantalan</a:t>
            </a:r>
            <a:r>
              <a:rPr lang="en-US" altLang="id-ID" sz="1800" dirty="0"/>
              <a:t> </a:t>
            </a:r>
            <a:r>
              <a:rPr lang="en-US" altLang="id-ID" sz="1800" dirty="0" err="1"/>
              <a:t>ke</a:t>
            </a:r>
            <a:r>
              <a:rPr lang="en-US" altLang="id-ID" sz="1800" dirty="0"/>
              <a:t> </a:t>
            </a:r>
            <a:r>
              <a:rPr lang="en-US" altLang="id-ID" sz="1800" dirty="0" err="1"/>
              <a:t>tepi</a:t>
            </a:r>
            <a:r>
              <a:rPr lang="en-US" altLang="id-ID" sz="1800" dirty="0"/>
              <a:t>) dan c (</a:t>
            </a:r>
            <a:r>
              <a:rPr lang="en-US" altLang="id-ID" sz="1800" dirty="0" err="1"/>
              <a:t>setengah</a:t>
            </a:r>
            <a:r>
              <a:rPr lang="en-US" altLang="id-ID" sz="1800" dirty="0"/>
              <a:t> </a:t>
            </a:r>
            <a:r>
              <a:rPr lang="en-US" altLang="id-ID" sz="1800" dirty="0" err="1"/>
              <a:t>jarak</a:t>
            </a:r>
            <a:r>
              <a:rPr lang="en-US" altLang="id-ID" sz="1800" dirty="0"/>
              <a:t> </a:t>
            </a:r>
            <a:r>
              <a:rPr lang="en-US" altLang="id-ID" sz="1800" dirty="0" err="1"/>
              <a:t>antar</a:t>
            </a:r>
            <a:r>
              <a:rPr lang="en-US" altLang="id-ID" sz="1800" dirty="0"/>
              <a:t> </a:t>
            </a:r>
            <a:r>
              <a:rPr lang="en-US" altLang="id-ID" sz="1800" dirty="0" err="1"/>
              <a:t>sumbu</a:t>
            </a:r>
            <a:r>
              <a:rPr lang="en-US" altLang="id-ID" sz="1800" dirty="0"/>
              <a:t> </a:t>
            </a:r>
            <a:r>
              <a:rPr lang="en-US" altLang="id-ID" sz="1800" dirty="0" err="1"/>
              <a:t>rel</a:t>
            </a:r>
            <a:r>
              <a:rPr lang="en-US" altLang="id-ID" sz="1800" dirty="0"/>
              <a:t>).</a:t>
            </a:r>
          </a:p>
        </p:txBody>
      </p:sp>
      <p:pic>
        <p:nvPicPr>
          <p:cNvPr id="103433" name="Picture 9">
            <a:extLst>
              <a:ext uri="{FF2B5EF4-FFF2-40B4-BE49-F238E27FC236}">
                <a16:creationId xmlns:a16="http://schemas.microsoft.com/office/drawing/2014/main" id="{8B16AF77-E762-4D0A-8269-3F48A08377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887" r="9081"/>
          <a:stretch>
            <a:fillRect/>
          </a:stretch>
        </p:blipFill>
        <p:spPr bwMode="auto">
          <a:xfrm>
            <a:off x="1676400" y="3788410"/>
            <a:ext cx="6248400" cy="22520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B2B431A6-36FB-48B6-BF85-59DE435FC3BA}"/>
              </a:ext>
            </a:extLst>
          </p:cNvPr>
          <p:cNvSpPr>
            <a:spLocks noGrp="1"/>
          </p:cNvSpPr>
          <p:nvPr>
            <p:ph type="dt" sz="half" idx="10"/>
          </p:nvPr>
        </p:nvSpPr>
        <p:spPr/>
        <p:txBody>
          <a:bodyPr/>
          <a:lstStyle/>
          <a:p>
            <a:r>
              <a:rPr lang="id-ID" altLang="id-ID"/>
              <a:t>8/4/2020</a:t>
            </a:r>
            <a:endParaRPr lang="en-US" altLang="id-ID"/>
          </a:p>
        </p:txBody>
      </p:sp>
      <p:sp>
        <p:nvSpPr>
          <p:cNvPr id="4" name="Footer Placeholder 3">
            <a:extLst>
              <a:ext uri="{FF2B5EF4-FFF2-40B4-BE49-F238E27FC236}">
                <a16:creationId xmlns:a16="http://schemas.microsoft.com/office/drawing/2014/main" id="{CB5AC857-01D6-4478-ADA6-D56A3450BA33}"/>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03430"/>
                                        </p:tgtEl>
                                        <p:attrNameLst>
                                          <p:attrName>style.visibility</p:attrName>
                                        </p:attrNameLst>
                                      </p:cBhvr>
                                      <p:to>
                                        <p:strVal val="visible"/>
                                      </p:to>
                                    </p:set>
                                    <p:anim calcmode="lin" valueType="num">
                                      <p:cBhvr>
                                        <p:cTn id="7" dur="1000" fill="hold"/>
                                        <p:tgtEl>
                                          <p:spTgt spid="103430"/>
                                        </p:tgtEl>
                                        <p:attrNameLst>
                                          <p:attrName>ppt_x</p:attrName>
                                        </p:attrNameLst>
                                      </p:cBhvr>
                                      <p:tavLst>
                                        <p:tav tm="0">
                                          <p:val>
                                            <p:strVal val="#ppt_x-.2"/>
                                          </p:val>
                                        </p:tav>
                                        <p:tav tm="100000">
                                          <p:val>
                                            <p:strVal val="#ppt_x"/>
                                          </p:val>
                                        </p:tav>
                                      </p:tavLst>
                                    </p:anim>
                                    <p:anim calcmode="lin" valueType="num">
                                      <p:cBhvr>
                                        <p:cTn id="8" dur="1000" fill="hold"/>
                                        <p:tgtEl>
                                          <p:spTgt spid="1034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343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3432"/>
                                        </p:tgtEl>
                                        <p:attrNameLst>
                                          <p:attrName>style.visibility</p:attrName>
                                        </p:attrNameLst>
                                      </p:cBhvr>
                                      <p:to>
                                        <p:strVal val="visible"/>
                                      </p:to>
                                    </p:set>
                                    <p:anim calcmode="lin" valueType="num">
                                      <p:cBhvr>
                                        <p:cTn id="12" dur="1000" fill="hold"/>
                                        <p:tgtEl>
                                          <p:spTgt spid="103432"/>
                                        </p:tgtEl>
                                        <p:attrNameLst>
                                          <p:attrName>ppt_x</p:attrName>
                                        </p:attrNameLst>
                                      </p:cBhvr>
                                      <p:tavLst>
                                        <p:tav tm="0">
                                          <p:val>
                                            <p:strVal val="#ppt_x-.2"/>
                                          </p:val>
                                        </p:tav>
                                        <p:tav tm="100000">
                                          <p:val>
                                            <p:strVal val="#ppt_x"/>
                                          </p:val>
                                        </p:tav>
                                      </p:tavLst>
                                    </p:anim>
                                    <p:anim calcmode="lin" valueType="num">
                                      <p:cBhvr>
                                        <p:cTn id="13" dur="1000" fill="hold"/>
                                        <p:tgtEl>
                                          <p:spTgt spid="10343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343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childTnLst>
                                    <p:set>
                                      <p:cBhvr>
                                        <p:cTn id="18" dur="1" fill="hold">
                                          <p:stCondLst>
                                            <p:cond delay="0"/>
                                          </p:stCondLst>
                                        </p:cTn>
                                        <p:tgtEl>
                                          <p:spTgt spid="103433"/>
                                        </p:tgtEl>
                                        <p:attrNameLst>
                                          <p:attrName>style.visibility</p:attrName>
                                        </p:attrNameLst>
                                      </p:cBhvr>
                                      <p:to>
                                        <p:strVal val="visible"/>
                                      </p:to>
                                    </p:set>
                                    <p:anim calcmode="lin" valueType="num">
                                      <p:cBhvr>
                                        <p:cTn id="19" dur="1000" fill="hold"/>
                                        <p:tgtEl>
                                          <p:spTgt spid="103433"/>
                                        </p:tgtEl>
                                        <p:attrNameLst>
                                          <p:attrName>ppt_x</p:attrName>
                                        </p:attrNameLst>
                                      </p:cBhvr>
                                      <p:tavLst>
                                        <p:tav tm="0">
                                          <p:val>
                                            <p:strVal val="#ppt_x-.2"/>
                                          </p:val>
                                        </p:tav>
                                        <p:tav tm="100000">
                                          <p:val>
                                            <p:strVal val="#ppt_x"/>
                                          </p:val>
                                        </p:tav>
                                      </p:tavLst>
                                    </p:anim>
                                    <p:anim calcmode="lin" valueType="num">
                                      <p:cBhvr>
                                        <p:cTn id="20" dur="1000" fill="hold"/>
                                        <p:tgtEl>
                                          <p:spTgt spid="10343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03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a:extLst>
              <a:ext uri="{FF2B5EF4-FFF2-40B4-BE49-F238E27FC236}">
                <a16:creationId xmlns:a16="http://schemas.microsoft.com/office/drawing/2014/main" id="{76BEA92A-6243-4B4A-8991-E82F9F686FC7}"/>
              </a:ext>
            </a:extLst>
          </p:cNvPr>
          <p:cNvSpPr>
            <a:spLocks noGrp="1" noChangeArrowheads="1"/>
          </p:cNvSpPr>
          <p:nvPr>
            <p:ph type="title"/>
          </p:nvPr>
        </p:nvSpPr>
        <p:spPr/>
        <p:txBody>
          <a:bodyPr/>
          <a:lstStyle/>
          <a:p>
            <a:pPr eaLnBrk="1" hangingPunct="1"/>
            <a:r>
              <a:rPr lang="en-US" altLang="id-ID"/>
              <a:t>Jenis Bantalan</a:t>
            </a:r>
          </a:p>
        </p:txBody>
      </p:sp>
      <p:sp>
        <p:nvSpPr>
          <p:cNvPr id="32773" name="Rectangle 3">
            <a:extLst>
              <a:ext uri="{FF2B5EF4-FFF2-40B4-BE49-F238E27FC236}">
                <a16:creationId xmlns:a16="http://schemas.microsoft.com/office/drawing/2014/main" id="{D950BB7D-A76D-45A3-8422-917C9E4A4FAA}"/>
              </a:ext>
            </a:extLst>
          </p:cNvPr>
          <p:cNvSpPr>
            <a:spLocks noGrp="1" noChangeArrowheads="1"/>
          </p:cNvSpPr>
          <p:nvPr>
            <p:ph idx="1"/>
          </p:nvPr>
        </p:nvSpPr>
        <p:spPr/>
        <p:txBody>
          <a:bodyPr/>
          <a:lstStyle/>
          <a:p>
            <a:pPr marL="514350" indent="-514350" eaLnBrk="1" hangingPunct="1"/>
            <a:r>
              <a:rPr lang="en-US" altLang="id-ID" sz="3800"/>
              <a:t>Bantalan Kayu</a:t>
            </a:r>
          </a:p>
          <a:p>
            <a:pPr marL="514350" indent="-514350" eaLnBrk="1" hangingPunct="1"/>
            <a:r>
              <a:rPr lang="en-US" altLang="id-ID" sz="3800"/>
              <a:t>Bantalan Besi</a:t>
            </a:r>
          </a:p>
          <a:p>
            <a:pPr marL="514350" indent="-514350" eaLnBrk="1" hangingPunct="1"/>
            <a:r>
              <a:rPr lang="en-US" altLang="id-ID" sz="3800"/>
              <a:t>Bantalan Beton</a:t>
            </a:r>
          </a:p>
          <a:p>
            <a:pPr marL="514350" indent="-514350" eaLnBrk="1" hangingPunct="1"/>
            <a:r>
              <a:rPr lang="en-US" altLang="id-ID" sz="3800"/>
              <a:t>Slab-Track</a:t>
            </a:r>
          </a:p>
        </p:txBody>
      </p:sp>
      <p:sp>
        <p:nvSpPr>
          <p:cNvPr id="2" name="Date Placeholder 1">
            <a:extLst>
              <a:ext uri="{FF2B5EF4-FFF2-40B4-BE49-F238E27FC236}">
                <a16:creationId xmlns:a16="http://schemas.microsoft.com/office/drawing/2014/main" id="{BEA55726-FC34-40F8-9FFB-C7F20AEB301F}"/>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E85F8EF2-65CA-43EF-B540-2620EBC229FD}"/>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a:extLst>
              <a:ext uri="{FF2B5EF4-FFF2-40B4-BE49-F238E27FC236}">
                <a16:creationId xmlns:a16="http://schemas.microsoft.com/office/drawing/2014/main" id="{DCFEF854-24B9-4C9B-8AD7-30BDDCE4C4B2}"/>
              </a:ext>
            </a:extLst>
          </p:cNvPr>
          <p:cNvSpPr>
            <a:spLocks noGrp="1" noChangeArrowheads="1"/>
          </p:cNvSpPr>
          <p:nvPr>
            <p:ph type="title"/>
          </p:nvPr>
        </p:nvSpPr>
        <p:spPr/>
        <p:txBody>
          <a:bodyPr>
            <a:normAutofit/>
          </a:bodyPr>
          <a:lstStyle/>
          <a:p>
            <a:pPr eaLnBrk="1" hangingPunct="1"/>
            <a:r>
              <a:rPr lang="en-US" altLang="id-ID" sz="3400"/>
              <a:t>Prosedur Perhitungan Bantalan Kayu …(2)</a:t>
            </a:r>
          </a:p>
        </p:txBody>
      </p:sp>
      <p:sp>
        <p:nvSpPr>
          <p:cNvPr id="7" name="Content Placeholder 6">
            <a:extLst>
              <a:ext uri="{FF2B5EF4-FFF2-40B4-BE49-F238E27FC236}">
                <a16:creationId xmlns:a16="http://schemas.microsoft.com/office/drawing/2014/main" id="{48543F8C-3923-4D89-9427-E9FB9A46499A}"/>
              </a:ext>
            </a:extLst>
          </p:cNvPr>
          <p:cNvSpPr>
            <a:spLocks noGrp="1"/>
          </p:cNvSpPr>
          <p:nvPr>
            <p:ph idx="1"/>
          </p:nvPr>
        </p:nvSpPr>
        <p:spPr/>
        <p:txBody>
          <a:bodyPr/>
          <a:lstStyle/>
          <a:p>
            <a:endParaRPr lang="id-ID"/>
          </a:p>
        </p:txBody>
      </p:sp>
      <p:sp>
        <p:nvSpPr>
          <p:cNvPr id="2" name="Date Placeholder 1">
            <a:extLst>
              <a:ext uri="{FF2B5EF4-FFF2-40B4-BE49-F238E27FC236}">
                <a16:creationId xmlns:a16="http://schemas.microsoft.com/office/drawing/2014/main" id="{D2576069-01D5-4EC3-ABEA-0F51733082D8}"/>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F148A072-60D1-45E2-A24D-65033327EB07}"/>
              </a:ext>
            </a:extLst>
          </p:cNvPr>
          <p:cNvSpPr>
            <a:spLocks noGrp="1"/>
          </p:cNvSpPr>
          <p:nvPr>
            <p:ph type="ftr" sz="quarter" idx="11"/>
          </p:nvPr>
        </p:nvSpPr>
        <p:spPr/>
        <p:txBody>
          <a:bodyPr/>
          <a:lstStyle/>
          <a:p>
            <a:r>
              <a:rPr lang="en-US"/>
              <a:t>Civil Engineering - Rekayasa Jalan Rel</a:t>
            </a:r>
            <a:endParaRPr lang="en-US" dirty="0"/>
          </a:p>
        </p:txBody>
      </p:sp>
      <p:pic>
        <p:nvPicPr>
          <p:cNvPr id="69637" name="Picture 8">
            <a:extLst>
              <a:ext uri="{FF2B5EF4-FFF2-40B4-BE49-F238E27FC236}">
                <a16:creationId xmlns:a16="http://schemas.microsoft.com/office/drawing/2014/main" id="{54F12222-2A79-4B88-A453-1362105EDC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8885"/>
          <a:stretch>
            <a:fillRect/>
          </a:stretch>
        </p:blipFill>
        <p:spPr bwMode="auto">
          <a:xfrm>
            <a:off x="914400" y="2145030"/>
            <a:ext cx="7772400" cy="395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a:extLst>
              <a:ext uri="{FF2B5EF4-FFF2-40B4-BE49-F238E27FC236}">
                <a16:creationId xmlns:a16="http://schemas.microsoft.com/office/drawing/2014/main" id="{7C1C0C79-D90B-40C5-BC03-4330C5109933}"/>
              </a:ext>
            </a:extLst>
          </p:cNvPr>
          <p:cNvSpPr>
            <a:spLocks noGrp="1" noChangeArrowheads="1"/>
          </p:cNvSpPr>
          <p:nvPr>
            <p:ph type="title"/>
          </p:nvPr>
        </p:nvSpPr>
        <p:spPr/>
        <p:txBody>
          <a:bodyPr>
            <a:normAutofit/>
          </a:bodyPr>
          <a:lstStyle/>
          <a:p>
            <a:pPr eaLnBrk="1" hangingPunct="1"/>
            <a:r>
              <a:rPr lang="en-US" altLang="id-ID" sz="3400"/>
              <a:t>Prosedur Perhitungan Bantalan Kayu …(3)</a:t>
            </a:r>
          </a:p>
        </p:txBody>
      </p:sp>
      <p:pic>
        <p:nvPicPr>
          <p:cNvPr id="106500" name="Picture 4">
            <a:extLst>
              <a:ext uri="{FF2B5EF4-FFF2-40B4-BE49-F238E27FC236}">
                <a16:creationId xmlns:a16="http://schemas.microsoft.com/office/drawing/2014/main" id="{77027900-3F56-4B3B-BC80-F9E4672364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6398"/>
          <a:stretch>
            <a:fillRect/>
          </a:stretch>
        </p:blipFill>
        <p:spPr bwMode="auto">
          <a:xfrm>
            <a:off x="1676400" y="1892300"/>
            <a:ext cx="5486400"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01" name="Picture 5">
            <a:extLst>
              <a:ext uri="{FF2B5EF4-FFF2-40B4-BE49-F238E27FC236}">
                <a16:creationId xmlns:a16="http://schemas.microsoft.com/office/drawing/2014/main" id="{4E47037E-E396-4D6F-BEC5-80FCCBE81F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488" r="33720" b="8656"/>
          <a:stretch>
            <a:fillRect/>
          </a:stretch>
        </p:blipFill>
        <p:spPr bwMode="auto">
          <a:xfrm>
            <a:off x="1942415" y="4181836"/>
            <a:ext cx="3467785" cy="19903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97584C26-CA69-4175-A0D5-5DE3AFD726B8}"/>
              </a:ext>
            </a:extLst>
          </p:cNvPr>
          <p:cNvSpPr>
            <a:spLocks noGrp="1"/>
          </p:cNvSpPr>
          <p:nvPr>
            <p:ph type="dt" sz="half" idx="10"/>
          </p:nvPr>
        </p:nvSpPr>
        <p:spPr/>
        <p:txBody>
          <a:bodyPr/>
          <a:lstStyle/>
          <a:p>
            <a:r>
              <a:rPr lang="id-ID" altLang="id-ID"/>
              <a:t>8/4/2020</a:t>
            </a:r>
            <a:endParaRPr lang="en-US" altLang="id-ID"/>
          </a:p>
        </p:txBody>
      </p:sp>
      <p:sp>
        <p:nvSpPr>
          <p:cNvPr id="4" name="Footer Placeholder 3">
            <a:extLst>
              <a:ext uri="{FF2B5EF4-FFF2-40B4-BE49-F238E27FC236}">
                <a16:creationId xmlns:a16="http://schemas.microsoft.com/office/drawing/2014/main" id="{91893635-348A-4EFD-B1F3-0E7B1EEEAA66}"/>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06500"/>
                                        </p:tgtEl>
                                        <p:attrNameLst>
                                          <p:attrName>style.visibility</p:attrName>
                                        </p:attrNameLst>
                                      </p:cBhvr>
                                      <p:to>
                                        <p:strVal val="visible"/>
                                      </p:to>
                                    </p:set>
                                    <p:anim calcmode="lin" valueType="num">
                                      <p:cBhvr>
                                        <p:cTn id="7" dur="1000" fill="hold"/>
                                        <p:tgtEl>
                                          <p:spTgt spid="106500"/>
                                        </p:tgtEl>
                                        <p:attrNameLst>
                                          <p:attrName>ppt_x</p:attrName>
                                        </p:attrNameLst>
                                      </p:cBhvr>
                                      <p:tavLst>
                                        <p:tav tm="0">
                                          <p:val>
                                            <p:strVal val="#ppt_x-.2"/>
                                          </p:val>
                                        </p:tav>
                                        <p:tav tm="100000">
                                          <p:val>
                                            <p:strVal val="#ppt_x"/>
                                          </p:val>
                                        </p:tav>
                                      </p:tavLst>
                                    </p:anim>
                                    <p:anim calcmode="lin" valueType="num">
                                      <p:cBhvr>
                                        <p:cTn id="8" dur="1000" fill="hold"/>
                                        <p:tgtEl>
                                          <p:spTgt spid="1065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6500"/>
                                        </p:tgtEl>
                                      </p:cBhvr>
                                    </p:animEffect>
                                  </p:childTnLst>
                                </p:cTn>
                              </p:par>
                              <p:par>
                                <p:cTn id="10" presetID="29" presetClass="entr" presetSubtype="0" fill="hold" nodeType="withEffect">
                                  <p:stCondLst>
                                    <p:cond delay="0"/>
                                  </p:stCondLst>
                                  <p:childTnLst>
                                    <p:set>
                                      <p:cBhvr>
                                        <p:cTn id="11" dur="1" fill="hold">
                                          <p:stCondLst>
                                            <p:cond delay="0"/>
                                          </p:stCondLst>
                                        </p:cTn>
                                        <p:tgtEl>
                                          <p:spTgt spid="106501"/>
                                        </p:tgtEl>
                                        <p:attrNameLst>
                                          <p:attrName>style.visibility</p:attrName>
                                        </p:attrNameLst>
                                      </p:cBhvr>
                                      <p:to>
                                        <p:strVal val="visible"/>
                                      </p:to>
                                    </p:set>
                                    <p:anim calcmode="lin" valueType="num">
                                      <p:cBhvr>
                                        <p:cTn id="12" dur="1000" fill="hold"/>
                                        <p:tgtEl>
                                          <p:spTgt spid="106501"/>
                                        </p:tgtEl>
                                        <p:attrNameLst>
                                          <p:attrName>ppt_x</p:attrName>
                                        </p:attrNameLst>
                                      </p:cBhvr>
                                      <p:tavLst>
                                        <p:tav tm="0">
                                          <p:val>
                                            <p:strVal val="#ppt_x-.2"/>
                                          </p:val>
                                        </p:tav>
                                        <p:tav tm="100000">
                                          <p:val>
                                            <p:strVal val="#ppt_x"/>
                                          </p:val>
                                        </p:tav>
                                      </p:tavLst>
                                    </p:anim>
                                    <p:anim calcmode="lin" valueType="num">
                                      <p:cBhvr>
                                        <p:cTn id="13" dur="1000" fill="hold"/>
                                        <p:tgtEl>
                                          <p:spTgt spid="10650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6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a:extLst>
              <a:ext uri="{FF2B5EF4-FFF2-40B4-BE49-F238E27FC236}">
                <a16:creationId xmlns:a16="http://schemas.microsoft.com/office/drawing/2014/main" id="{848BFF20-7686-428F-AE2D-E6341F4A00C2}"/>
              </a:ext>
            </a:extLst>
          </p:cNvPr>
          <p:cNvSpPr>
            <a:spLocks noGrp="1" noChangeArrowheads="1"/>
          </p:cNvSpPr>
          <p:nvPr>
            <p:ph type="title"/>
          </p:nvPr>
        </p:nvSpPr>
        <p:spPr/>
        <p:txBody>
          <a:bodyPr/>
          <a:lstStyle/>
          <a:p>
            <a:pPr eaLnBrk="1" hangingPunct="1"/>
            <a:r>
              <a:rPr lang="en-US" altLang="id-ID"/>
              <a:t>Studi Kasus</a:t>
            </a:r>
          </a:p>
        </p:txBody>
      </p:sp>
      <p:sp>
        <p:nvSpPr>
          <p:cNvPr id="71685" name="Rectangle 4">
            <a:extLst>
              <a:ext uri="{FF2B5EF4-FFF2-40B4-BE49-F238E27FC236}">
                <a16:creationId xmlns:a16="http://schemas.microsoft.com/office/drawing/2014/main" id="{0450E884-2D42-494B-AC48-777949DCACAD}"/>
              </a:ext>
            </a:extLst>
          </p:cNvPr>
          <p:cNvSpPr>
            <a:spLocks noGrp="1" noChangeArrowheads="1"/>
          </p:cNvSpPr>
          <p:nvPr>
            <p:ph idx="1"/>
          </p:nvPr>
        </p:nvSpPr>
        <p:spPr/>
        <p:txBody>
          <a:bodyPr>
            <a:normAutofit fontScale="92500" lnSpcReduction="10000"/>
          </a:bodyPr>
          <a:lstStyle/>
          <a:p>
            <a:pPr marL="0" indent="0" eaLnBrk="1" hangingPunct="1">
              <a:lnSpc>
                <a:spcPct val="80000"/>
              </a:lnSpc>
              <a:buFont typeface="Wingdings" panose="05000000000000000000" pitchFamily="2" charset="2"/>
              <a:buNone/>
            </a:pPr>
            <a:r>
              <a:rPr lang="pt-BR" altLang="id-ID" sz="2200"/>
              <a:t>Jika digunakan data bantalan : (200 </a:t>
            </a:r>
            <a:r>
              <a:rPr lang="en-GB" altLang="id-ID" sz="2200">
                <a:sym typeface="Symbol" panose="05050102010706020507" pitchFamily="18" charset="2"/>
              </a:rPr>
              <a:t></a:t>
            </a:r>
            <a:r>
              <a:rPr lang="pt-BR" altLang="id-ID" sz="2200"/>
              <a:t> 22 </a:t>
            </a:r>
            <a:r>
              <a:rPr lang="en-GB" altLang="id-ID" sz="2200">
                <a:sym typeface="Symbol" panose="05050102010706020507" pitchFamily="18" charset="2"/>
              </a:rPr>
              <a:t></a:t>
            </a:r>
            <a:r>
              <a:rPr lang="pt-BR" altLang="id-ID" sz="2200"/>
              <a:t> 13) cm</a:t>
            </a:r>
            <a:r>
              <a:rPr lang="pt-BR" altLang="id-ID" sz="2200" baseline="30000"/>
              <a:t>3</a:t>
            </a:r>
            <a:r>
              <a:rPr lang="pt-BR" altLang="id-ID" sz="2200"/>
              <a:t> (PD. 10 Tahun 1986) dengan </a:t>
            </a:r>
            <a:r>
              <a:rPr lang="en-GB" altLang="id-ID" sz="2200">
                <a:sym typeface="Symbol" panose="05050102010706020507" pitchFamily="18" charset="2"/>
              </a:rPr>
              <a:t></a:t>
            </a:r>
            <a:r>
              <a:rPr lang="pt-BR" altLang="id-ID" sz="2200" i="1" baseline="-25000"/>
              <a:t>lt</a:t>
            </a:r>
            <a:r>
              <a:rPr lang="pt-BR" altLang="id-ID" sz="2200"/>
              <a:t> = 125 kg/cm</a:t>
            </a:r>
            <a:r>
              <a:rPr lang="pt-BR" altLang="id-ID" sz="2200" baseline="30000"/>
              <a:t>2</a:t>
            </a:r>
            <a:r>
              <a:rPr lang="pt-BR" altLang="id-ID" sz="2200"/>
              <a:t>, E (modulus elastisitas kayu) = 1,25 </a:t>
            </a:r>
            <a:r>
              <a:rPr lang="en-GB" altLang="id-ID" sz="2200">
                <a:sym typeface="Symbol" panose="05050102010706020507" pitchFamily="18" charset="2"/>
              </a:rPr>
              <a:t></a:t>
            </a:r>
            <a:r>
              <a:rPr lang="pt-BR" altLang="id-ID" sz="2200"/>
              <a:t> 10</a:t>
            </a:r>
            <a:r>
              <a:rPr lang="pt-BR" altLang="id-ID" sz="2200" baseline="30000"/>
              <a:t>5</a:t>
            </a:r>
            <a:r>
              <a:rPr lang="pt-BR" altLang="id-ID" sz="2200"/>
              <a:t> kg/cm</a:t>
            </a:r>
            <a:r>
              <a:rPr lang="pt-BR" altLang="id-ID" sz="2200" baseline="30000"/>
              <a:t>2</a:t>
            </a:r>
            <a:r>
              <a:rPr lang="pt-BR" altLang="id-ID" sz="2200"/>
              <a:t> dan k (modulus jalan rel = reaksi balas) = 180 kg/cm</a:t>
            </a:r>
            <a:r>
              <a:rPr lang="pt-BR" altLang="id-ID" sz="2200" baseline="30000"/>
              <a:t>2</a:t>
            </a:r>
            <a:r>
              <a:rPr lang="pt-BR" altLang="id-ID" sz="2200"/>
              <a:t>.  </a:t>
            </a:r>
          </a:p>
          <a:p>
            <a:pPr marL="0" indent="0" eaLnBrk="1" hangingPunct="1">
              <a:lnSpc>
                <a:spcPct val="80000"/>
              </a:lnSpc>
              <a:buFont typeface="Wingdings" panose="05000000000000000000" pitchFamily="2" charset="2"/>
              <a:buNone/>
            </a:pPr>
            <a:r>
              <a:rPr lang="pt-BR" altLang="id-ID" sz="2200"/>
              <a:t>Hitunglah momen yang terjadi pada bantalan akibat pengaruh superposisi beban dan momen ijin bahan bantalan, untuk mendapatkan beban yang dapat diterima oleh bantalan !</a:t>
            </a:r>
          </a:p>
          <a:p>
            <a:pPr marL="0" indent="0" eaLnBrk="1" hangingPunct="1">
              <a:lnSpc>
                <a:spcPct val="80000"/>
              </a:lnSpc>
              <a:buFont typeface="Wingdings" panose="05000000000000000000" pitchFamily="2" charset="2"/>
              <a:buNone/>
            </a:pPr>
            <a:endParaRPr lang="pt-BR" altLang="id-ID" sz="2200" b="1" u="sng"/>
          </a:p>
          <a:p>
            <a:pPr marL="0" indent="0" eaLnBrk="1" hangingPunct="1">
              <a:lnSpc>
                <a:spcPct val="80000"/>
              </a:lnSpc>
              <a:buFont typeface="Wingdings" panose="05000000000000000000" pitchFamily="2" charset="2"/>
              <a:buNone/>
            </a:pPr>
            <a:r>
              <a:rPr lang="pt-BR" altLang="id-ID" sz="2200" b="1" u="sng"/>
              <a:t>Catatan :</a:t>
            </a:r>
            <a:r>
              <a:rPr lang="pt-BR" altLang="id-ID" sz="2200"/>
              <a:t> Perhitungan momen di titik C / D dan O, dapat dilakukan dengan mudah dengan menuliskan terlebih dahulu penyelesaian persamaan-persamaan trigonometri dan fungsi hiperbolikusnya dari fungsi </a:t>
            </a:r>
            <a:r>
              <a:rPr lang="en-GB" altLang="id-ID" sz="2200">
                <a:sym typeface="Symbol" panose="05050102010706020507" pitchFamily="18" charset="2"/>
              </a:rPr>
              <a:t></a:t>
            </a:r>
            <a:r>
              <a:rPr lang="pt-BR" altLang="id-ID" sz="2200"/>
              <a:t> dan data dimensi bantalan yang digunakannya.</a:t>
            </a:r>
            <a:endParaRPr lang="en-US" altLang="id-ID" sz="2200"/>
          </a:p>
        </p:txBody>
      </p:sp>
      <p:sp>
        <p:nvSpPr>
          <p:cNvPr id="2" name="Date Placeholder 1">
            <a:extLst>
              <a:ext uri="{FF2B5EF4-FFF2-40B4-BE49-F238E27FC236}">
                <a16:creationId xmlns:a16="http://schemas.microsoft.com/office/drawing/2014/main" id="{092F7B81-EB8C-42EC-8918-F5726628732B}"/>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79E04076-BEDB-4E1C-876D-A5E65C987BF3}"/>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a:extLst>
              <a:ext uri="{FF2B5EF4-FFF2-40B4-BE49-F238E27FC236}">
                <a16:creationId xmlns:a16="http://schemas.microsoft.com/office/drawing/2014/main" id="{A9DAEED1-E9C5-4841-94BE-EAADFD64CAA0}"/>
              </a:ext>
            </a:extLst>
          </p:cNvPr>
          <p:cNvSpPr>
            <a:spLocks noGrp="1" noChangeArrowheads="1"/>
          </p:cNvSpPr>
          <p:nvPr>
            <p:ph type="title"/>
          </p:nvPr>
        </p:nvSpPr>
        <p:spPr/>
        <p:txBody>
          <a:bodyPr/>
          <a:lstStyle/>
          <a:p>
            <a:pPr eaLnBrk="1" hangingPunct="1"/>
            <a:r>
              <a:rPr lang="en-US" altLang="id-ID"/>
              <a:t>Studi Kasus</a:t>
            </a:r>
          </a:p>
        </p:txBody>
      </p:sp>
      <p:pic>
        <p:nvPicPr>
          <p:cNvPr id="111620" name="Picture 4">
            <a:extLst>
              <a:ext uri="{FF2B5EF4-FFF2-40B4-BE49-F238E27FC236}">
                <a16:creationId xmlns:a16="http://schemas.microsoft.com/office/drawing/2014/main" id="{92D92AE8-FF36-454B-8843-E810F1DBCA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262919"/>
            <a:ext cx="6934200" cy="3604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090314DD-9418-4064-97ED-31E0E17E6DD6}"/>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E5E3E446-8237-46CA-9472-C636110E1AD7}"/>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11620"/>
                                        </p:tgtEl>
                                        <p:attrNameLst>
                                          <p:attrName>style.visibility</p:attrName>
                                        </p:attrNameLst>
                                      </p:cBhvr>
                                      <p:to>
                                        <p:strVal val="visible"/>
                                      </p:to>
                                    </p:set>
                                    <p:anim calcmode="lin" valueType="num">
                                      <p:cBhvr>
                                        <p:cTn id="7" dur="1000" fill="hold"/>
                                        <p:tgtEl>
                                          <p:spTgt spid="111620"/>
                                        </p:tgtEl>
                                        <p:attrNameLst>
                                          <p:attrName>ppt_x</p:attrName>
                                        </p:attrNameLst>
                                      </p:cBhvr>
                                      <p:tavLst>
                                        <p:tav tm="0">
                                          <p:val>
                                            <p:strVal val="#ppt_x-.2"/>
                                          </p:val>
                                        </p:tav>
                                        <p:tav tm="100000">
                                          <p:val>
                                            <p:strVal val="#ppt_x"/>
                                          </p:val>
                                        </p:tav>
                                      </p:tavLst>
                                    </p:anim>
                                    <p:anim calcmode="lin" valueType="num">
                                      <p:cBhvr>
                                        <p:cTn id="8" dur="1000" fill="hold"/>
                                        <p:tgtEl>
                                          <p:spTgt spid="1116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1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a:extLst>
              <a:ext uri="{FF2B5EF4-FFF2-40B4-BE49-F238E27FC236}">
                <a16:creationId xmlns:a16="http://schemas.microsoft.com/office/drawing/2014/main" id="{2319D373-C15D-405C-863C-08CFC6241687}"/>
              </a:ext>
            </a:extLst>
          </p:cNvPr>
          <p:cNvSpPr>
            <a:spLocks noGrp="1" noChangeArrowheads="1"/>
          </p:cNvSpPr>
          <p:nvPr>
            <p:ph type="title"/>
          </p:nvPr>
        </p:nvSpPr>
        <p:spPr/>
        <p:txBody>
          <a:bodyPr/>
          <a:lstStyle/>
          <a:p>
            <a:pPr eaLnBrk="1" hangingPunct="1"/>
            <a:r>
              <a:rPr lang="en-US" altLang="id-ID"/>
              <a:t>Studi Kasus</a:t>
            </a:r>
          </a:p>
        </p:txBody>
      </p:sp>
      <p:graphicFrame>
        <p:nvGraphicFramePr>
          <p:cNvPr id="113128" name="Group 488">
            <a:extLst>
              <a:ext uri="{FF2B5EF4-FFF2-40B4-BE49-F238E27FC236}">
                <a16:creationId xmlns:a16="http://schemas.microsoft.com/office/drawing/2014/main" id="{3D27B6D6-6579-4832-BBC5-EAE41BDA947E}"/>
              </a:ext>
            </a:extLst>
          </p:cNvPr>
          <p:cNvGraphicFramePr>
            <a:graphicFrameLocks noGrp="1"/>
          </p:cNvGraphicFramePr>
          <p:nvPr>
            <p:ph sz="half" idx="1"/>
          </p:nvPr>
        </p:nvGraphicFramePr>
        <p:xfrm>
          <a:off x="1524000" y="1600200"/>
          <a:ext cx="2895600" cy="3048000"/>
        </p:xfrm>
        <a:graphic>
          <a:graphicData uri="http://schemas.openxmlformats.org/drawingml/2006/table">
            <a:tbl>
              <a:tblPr/>
              <a:tblGrid>
                <a:gridCol w="1447800">
                  <a:extLst>
                    <a:ext uri="{9D8B030D-6E8A-4147-A177-3AD203B41FA5}">
                      <a16:colId xmlns:a16="http://schemas.microsoft.com/office/drawing/2014/main" val="1824281152"/>
                    </a:ext>
                  </a:extLst>
                </a:gridCol>
                <a:gridCol w="381000">
                  <a:extLst>
                    <a:ext uri="{9D8B030D-6E8A-4147-A177-3AD203B41FA5}">
                      <a16:colId xmlns:a16="http://schemas.microsoft.com/office/drawing/2014/main" val="3586798230"/>
                    </a:ext>
                  </a:extLst>
                </a:gridCol>
                <a:gridCol w="1066800">
                  <a:extLst>
                    <a:ext uri="{9D8B030D-6E8A-4147-A177-3AD203B41FA5}">
                      <a16:colId xmlns:a16="http://schemas.microsoft.com/office/drawing/2014/main" val="1788295281"/>
                    </a:ext>
                  </a:extLst>
                </a:gridCol>
              </a:tblGrid>
              <a:tr h="190500">
                <a:tc gridSpan="3">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MOMEN CALC.: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937316623"/>
                  </a:ext>
                </a:extLst>
              </a:tr>
              <a:tr h="19050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sin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L</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-0.311</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65502156"/>
                  </a:ext>
                </a:extLst>
              </a:tr>
              <a:tr h="19050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sinh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L</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15.861</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1758047"/>
                  </a:ext>
                </a:extLst>
              </a:tr>
              <a:tr h="19050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cosh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1.318</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6114275"/>
                  </a:ext>
                </a:extLst>
              </a:tr>
              <a:tr h="19050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cosh 2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3.424</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60412248"/>
                  </a:ext>
                </a:extLst>
              </a:tr>
              <a:tr h="19050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cosh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L</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15.892</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4752807"/>
                  </a:ext>
                </a:extLst>
              </a:tr>
              <a:tr h="19050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cos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0.712</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6351657"/>
                  </a:ext>
                </a:extLst>
              </a:tr>
              <a:tr h="200025">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sinh 2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2.265</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4413628"/>
                  </a:ext>
                </a:extLst>
              </a:tr>
              <a:tr h="200025">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sin 2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0.946</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3651768"/>
                  </a:ext>
                </a:extLst>
              </a:tr>
              <a:tr h="28575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sinh 2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3.275</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6153936"/>
                  </a:ext>
                </a:extLst>
              </a:tr>
            </a:tbl>
          </a:graphicData>
        </a:graphic>
      </p:graphicFrame>
      <p:graphicFrame>
        <p:nvGraphicFramePr>
          <p:cNvPr id="113127" name="Group 487">
            <a:extLst>
              <a:ext uri="{FF2B5EF4-FFF2-40B4-BE49-F238E27FC236}">
                <a16:creationId xmlns:a16="http://schemas.microsoft.com/office/drawing/2014/main" id="{61ECC651-E744-4699-83AD-A9B6539E1510}"/>
              </a:ext>
            </a:extLst>
          </p:cNvPr>
          <p:cNvGraphicFramePr>
            <a:graphicFrameLocks noGrp="1"/>
          </p:cNvGraphicFramePr>
          <p:nvPr>
            <p:ph sz="half" idx="2"/>
          </p:nvPr>
        </p:nvGraphicFramePr>
        <p:xfrm>
          <a:off x="4800600" y="838200"/>
          <a:ext cx="2971800" cy="4530728"/>
        </p:xfrm>
        <a:graphic>
          <a:graphicData uri="http://schemas.openxmlformats.org/drawingml/2006/table">
            <a:tbl>
              <a:tblPr/>
              <a:tblGrid>
                <a:gridCol w="1347788">
                  <a:extLst>
                    <a:ext uri="{9D8B030D-6E8A-4147-A177-3AD203B41FA5}">
                      <a16:colId xmlns:a16="http://schemas.microsoft.com/office/drawing/2014/main" val="654542772"/>
                    </a:ext>
                  </a:extLst>
                </a:gridCol>
                <a:gridCol w="481012">
                  <a:extLst>
                    <a:ext uri="{9D8B030D-6E8A-4147-A177-3AD203B41FA5}">
                      <a16:colId xmlns:a16="http://schemas.microsoft.com/office/drawing/2014/main" val="977446732"/>
                    </a:ext>
                  </a:extLst>
                </a:gridCol>
                <a:gridCol w="1143000">
                  <a:extLst>
                    <a:ext uri="{9D8B030D-6E8A-4147-A177-3AD203B41FA5}">
                      <a16:colId xmlns:a16="http://schemas.microsoft.com/office/drawing/2014/main" val="2687128012"/>
                    </a:ext>
                  </a:extLst>
                </a:gridCol>
              </a:tblGrid>
              <a:tr h="411163">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sin 2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1.000</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0909975"/>
                  </a:ext>
                </a:extLst>
              </a:tr>
              <a:tr h="41275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cos 2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-0.325</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1426722"/>
                  </a:ext>
                </a:extLst>
              </a:tr>
              <a:tr h="411163">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cos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L</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-0.950</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7816693"/>
                  </a:ext>
                </a:extLst>
              </a:tr>
              <a:tr h="41275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sinh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1.101</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232036"/>
                  </a:ext>
                </a:extLst>
              </a:tr>
              <a:tr h="411163">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sin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0.814</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0523472"/>
                  </a:ext>
                </a:extLst>
              </a:tr>
              <a:tr h="41275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sin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(L-c)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0.593</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2652845"/>
                  </a:ext>
                </a:extLst>
              </a:tr>
              <a:tr h="411163">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sinh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(L-c)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6.094</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7439419"/>
                  </a:ext>
                </a:extLst>
              </a:tr>
              <a:tr h="41275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cosh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1.487</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6842718"/>
                  </a:ext>
                </a:extLst>
              </a:tr>
              <a:tr h="411163">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cos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(L-c)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-0.805</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193020"/>
                  </a:ext>
                </a:extLst>
              </a:tr>
              <a:tr h="412750">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cos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0.581</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95061107"/>
                  </a:ext>
                </a:extLst>
              </a:tr>
              <a:tr h="411163">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cosh </a:t>
                      </a:r>
                      <a:r>
                        <a:rPr kumimoji="0" lang="en-GB" altLang="id-ID" sz="1400" b="0" i="0" u="none" strike="noStrike" cap="none" normalizeH="0" baseline="0">
                          <a:ln>
                            <a:noFill/>
                          </a:ln>
                          <a:solidFill>
                            <a:schemeClr val="tx1"/>
                          </a:solidFill>
                          <a:effectLst/>
                          <a:latin typeface="Symbol" panose="05050102010706020507" pitchFamily="18" charset="2"/>
                          <a:ea typeface="Times New Roman" panose="02020603050405020304" pitchFamily="18" charset="0"/>
                        </a:rPr>
                        <a:t>l</a:t>
                      </a: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(L-c)</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buClr>
                          <a:schemeClr val="tx1"/>
                        </a:buClr>
                        <a:buSzPct val="85000"/>
                        <a:buFont typeface="Wingdings" panose="05000000000000000000" pitchFamily="2" charset="2"/>
                        <a:defRPr sz="2600">
                          <a:solidFill>
                            <a:schemeClr val="tx1"/>
                          </a:solidFill>
                          <a:latin typeface="Arial" panose="020B0604020202020204" pitchFamily="34" charset="0"/>
                          <a:ea typeface="ＭＳ Ｐゴシック" panose="020B0600070205080204" pitchFamily="34" charset="-128"/>
                        </a:defRPr>
                      </a:lvl1pPr>
                      <a:lvl2pPr marL="37931725" indent="-37474525" algn="l" eaLnBrk="0" hangingPunct="0">
                        <a:spcBef>
                          <a:spcPct val="20000"/>
                        </a:spcBef>
                        <a:buClr>
                          <a:schemeClr val="tx1"/>
                        </a:buClr>
                        <a:buSzPct val="85000"/>
                        <a:buFont typeface="Wingdings" panose="05000000000000000000" pitchFamily="2" charset="2"/>
                        <a:defRPr sz="2200">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altLang="id-ID"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6.175</a:t>
                      </a:r>
                      <a:endParaRPr kumimoji="0" lang="en-GB" altLang="id-ID" sz="2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5777805"/>
                  </a:ext>
                </a:extLst>
              </a:tr>
            </a:tbl>
          </a:graphicData>
        </a:graphic>
      </p:graphicFrame>
      <p:sp>
        <p:nvSpPr>
          <p:cNvPr id="2" name="Date Placeholder 1">
            <a:extLst>
              <a:ext uri="{FF2B5EF4-FFF2-40B4-BE49-F238E27FC236}">
                <a16:creationId xmlns:a16="http://schemas.microsoft.com/office/drawing/2014/main" id="{4F72B015-413B-4E40-B787-88F1A2DED815}"/>
              </a:ext>
            </a:extLst>
          </p:cNvPr>
          <p:cNvSpPr>
            <a:spLocks noGrp="1"/>
          </p:cNvSpPr>
          <p:nvPr>
            <p:ph type="dt" sz="half" idx="10"/>
          </p:nvPr>
        </p:nvSpPr>
        <p:spPr/>
        <p:txBody>
          <a:bodyPr/>
          <a:lstStyle/>
          <a:p>
            <a:r>
              <a:rPr lang="id-ID" altLang="id-ID"/>
              <a:t>8/4/2020</a:t>
            </a:r>
            <a:endParaRPr lang="en-US" altLang="id-ID"/>
          </a:p>
        </p:txBody>
      </p:sp>
      <p:sp>
        <p:nvSpPr>
          <p:cNvPr id="4" name="Footer Placeholder 3">
            <a:extLst>
              <a:ext uri="{FF2B5EF4-FFF2-40B4-BE49-F238E27FC236}">
                <a16:creationId xmlns:a16="http://schemas.microsoft.com/office/drawing/2014/main" id="{EAEFB7E5-4A14-472B-9FF3-D397E2B09ADE}"/>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13128"/>
                                        </p:tgtEl>
                                        <p:attrNameLst>
                                          <p:attrName>style.visibility</p:attrName>
                                        </p:attrNameLst>
                                      </p:cBhvr>
                                      <p:to>
                                        <p:strVal val="visible"/>
                                      </p:to>
                                    </p:set>
                                    <p:anim calcmode="lin" valueType="num">
                                      <p:cBhvr>
                                        <p:cTn id="7" dur="1000" fill="hold"/>
                                        <p:tgtEl>
                                          <p:spTgt spid="113128"/>
                                        </p:tgtEl>
                                        <p:attrNameLst>
                                          <p:attrName>ppt_x</p:attrName>
                                        </p:attrNameLst>
                                      </p:cBhvr>
                                      <p:tavLst>
                                        <p:tav tm="0">
                                          <p:val>
                                            <p:strVal val="#ppt_x-.2"/>
                                          </p:val>
                                        </p:tav>
                                        <p:tav tm="100000">
                                          <p:val>
                                            <p:strVal val="#ppt_x"/>
                                          </p:val>
                                        </p:tav>
                                      </p:tavLst>
                                    </p:anim>
                                    <p:anim calcmode="lin" valueType="num">
                                      <p:cBhvr>
                                        <p:cTn id="8" dur="1000" fill="hold"/>
                                        <p:tgtEl>
                                          <p:spTgt spid="11312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3128"/>
                                        </p:tgtEl>
                                      </p:cBhvr>
                                    </p:animEffect>
                                  </p:childTnLst>
                                </p:cTn>
                              </p:par>
                              <p:par>
                                <p:cTn id="10" presetID="29" presetClass="entr" presetSubtype="0" fill="hold" nodeType="withEffect">
                                  <p:stCondLst>
                                    <p:cond delay="0"/>
                                  </p:stCondLst>
                                  <p:childTnLst>
                                    <p:set>
                                      <p:cBhvr>
                                        <p:cTn id="11" dur="1" fill="hold">
                                          <p:stCondLst>
                                            <p:cond delay="0"/>
                                          </p:stCondLst>
                                        </p:cTn>
                                        <p:tgtEl>
                                          <p:spTgt spid="113127"/>
                                        </p:tgtEl>
                                        <p:attrNameLst>
                                          <p:attrName>style.visibility</p:attrName>
                                        </p:attrNameLst>
                                      </p:cBhvr>
                                      <p:to>
                                        <p:strVal val="visible"/>
                                      </p:to>
                                    </p:set>
                                    <p:anim calcmode="lin" valueType="num">
                                      <p:cBhvr>
                                        <p:cTn id="12" dur="1000" fill="hold"/>
                                        <p:tgtEl>
                                          <p:spTgt spid="113127"/>
                                        </p:tgtEl>
                                        <p:attrNameLst>
                                          <p:attrName>ppt_x</p:attrName>
                                        </p:attrNameLst>
                                      </p:cBhvr>
                                      <p:tavLst>
                                        <p:tav tm="0">
                                          <p:val>
                                            <p:strVal val="#ppt_x-.2"/>
                                          </p:val>
                                        </p:tav>
                                        <p:tav tm="100000">
                                          <p:val>
                                            <p:strVal val="#ppt_x"/>
                                          </p:val>
                                        </p:tav>
                                      </p:tavLst>
                                    </p:anim>
                                    <p:anim calcmode="lin" valueType="num">
                                      <p:cBhvr>
                                        <p:cTn id="13" dur="1000" fill="hold"/>
                                        <p:tgtEl>
                                          <p:spTgt spid="11312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13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2">
            <a:extLst>
              <a:ext uri="{FF2B5EF4-FFF2-40B4-BE49-F238E27FC236}">
                <a16:creationId xmlns:a16="http://schemas.microsoft.com/office/drawing/2014/main" id="{DE41DE39-B6CC-40E1-8781-ED2F7CDA22AD}"/>
              </a:ext>
            </a:extLst>
          </p:cNvPr>
          <p:cNvSpPr>
            <a:spLocks noGrp="1" noChangeArrowheads="1"/>
          </p:cNvSpPr>
          <p:nvPr>
            <p:ph type="title"/>
          </p:nvPr>
        </p:nvSpPr>
        <p:spPr/>
        <p:txBody>
          <a:bodyPr/>
          <a:lstStyle/>
          <a:p>
            <a:pPr eaLnBrk="1" hangingPunct="1"/>
            <a:r>
              <a:rPr lang="en-US" altLang="id-ID"/>
              <a:t>Studi Kasus</a:t>
            </a:r>
          </a:p>
        </p:txBody>
      </p:sp>
      <p:pic>
        <p:nvPicPr>
          <p:cNvPr id="116741" name="Picture 5">
            <a:extLst>
              <a:ext uri="{FF2B5EF4-FFF2-40B4-BE49-F238E27FC236}">
                <a16:creationId xmlns:a16="http://schemas.microsoft.com/office/drawing/2014/main" id="{8B4877A3-FEE8-4CD4-BA1E-DD0281F4CB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9182"/>
          <a:stretch>
            <a:fillRect/>
          </a:stretch>
        </p:blipFill>
        <p:spPr bwMode="auto">
          <a:xfrm>
            <a:off x="1981200" y="1905000"/>
            <a:ext cx="6400800" cy="3673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812452D4-6A80-43F1-BF2D-471AB9BFA3FC}"/>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27342C87-F7AA-4334-AF00-4F9F4AD8B634}"/>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16741"/>
                                        </p:tgtEl>
                                        <p:attrNameLst>
                                          <p:attrName>style.visibility</p:attrName>
                                        </p:attrNameLst>
                                      </p:cBhvr>
                                      <p:to>
                                        <p:strVal val="visible"/>
                                      </p:to>
                                    </p:set>
                                    <p:anim calcmode="lin" valueType="num">
                                      <p:cBhvr>
                                        <p:cTn id="7" dur="1000" fill="hold"/>
                                        <p:tgtEl>
                                          <p:spTgt spid="116741"/>
                                        </p:tgtEl>
                                        <p:attrNameLst>
                                          <p:attrName>ppt_x</p:attrName>
                                        </p:attrNameLst>
                                      </p:cBhvr>
                                      <p:tavLst>
                                        <p:tav tm="0">
                                          <p:val>
                                            <p:strVal val="#ppt_x-.2"/>
                                          </p:val>
                                        </p:tav>
                                        <p:tav tm="100000">
                                          <p:val>
                                            <p:strVal val="#ppt_x"/>
                                          </p:val>
                                        </p:tav>
                                      </p:tavLst>
                                    </p:anim>
                                    <p:anim calcmode="lin" valueType="num">
                                      <p:cBhvr>
                                        <p:cTn id="8" dur="1000" fill="hold"/>
                                        <p:tgtEl>
                                          <p:spTgt spid="11674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6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2">
            <a:extLst>
              <a:ext uri="{FF2B5EF4-FFF2-40B4-BE49-F238E27FC236}">
                <a16:creationId xmlns:a16="http://schemas.microsoft.com/office/drawing/2014/main" id="{1D8AA754-9B00-4030-862C-F749A437BFE7}"/>
              </a:ext>
            </a:extLst>
          </p:cNvPr>
          <p:cNvSpPr>
            <a:spLocks noGrp="1" noChangeArrowheads="1"/>
          </p:cNvSpPr>
          <p:nvPr>
            <p:ph type="title"/>
          </p:nvPr>
        </p:nvSpPr>
        <p:spPr/>
        <p:txBody>
          <a:bodyPr/>
          <a:lstStyle/>
          <a:p>
            <a:pPr eaLnBrk="1" hangingPunct="1"/>
            <a:r>
              <a:rPr lang="en-US" altLang="id-ID"/>
              <a:t>Studi Kasus</a:t>
            </a:r>
          </a:p>
        </p:txBody>
      </p:sp>
      <p:pic>
        <p:nvPicPr>
          <p:cNvPr id="118788" name="Picture 4">
            <a:extLst>
              <a:ext uri="{FF2B5EF4-FFF2-40B4-BE49-F238E27FC236}">
                <a16:creationId xmlns:a16="http://schemas.microsoft.com/office/drawing/2014/main" id="{02FD1A75-79FC-4A46-A8E6-69EEB78738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66" y="1981200"/>
            <a:ext cx="7807134" cy="3068638"/>
          </a:xfrm>
          <a:prstGeom prst="rect">
            <a:avLst/>
          </a:prstGeom>
          <a:noFill/>
          <a:ln w="571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03298B0C-987A-4CCC-88EB-541DB8CD9888}"/>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76232957-9BED-4032-8C93-16766C00DDBC}"/>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18788"/>
                                        </p:tgtEl>
                                        <p:attrNameLst>
                                          <p:attrName>style.visibility</p:attrName>
                                        </p:attrNameLst>
                                      </p:cBhvr>
                                      <p:to>
                                        <p:strVal val="visible"/>
                                      </p:to>
                                    </p:set>
                                    <p:anim calcmode="lin" valueType="num">
                                      <p:cBhvr>
                                        <p:cTn id="7" dur="1000" fill="hold"/>
                                        <p:tgtEl>
                                          <p:spTgt spid="118788"/>
                                        </p:tgtEl>
                                        <p:attrNameLst>
                                          <p:attrName>ppt_x</p:attrName>
                                        </p:attrNameLst>
                                      </p:cBhvr>
                                      <p:tavLst>
                                        <p:tav tm="0">
                                          <p:val>
                                            <p:strVal val="#ppt_x-.2"/>
                                          </p:val>
                                        </p:tav>
                                        <p:tav tm="100000">
                                          <p:val>
                                            <p:strVal val="#ppt_x"/>
                                          </p:val>
                                        </p:tav>
                                      </p:tavLst>
                                    </p:anim>
                                    <p:anim calcmode="lin" valueType="num">
                                      <p:cBhvr>
                                        <p:cTn id="8" dur="1000" fill="hold"/>
                                        <p:tgtEl>
                                          <p:spTgt spid="11878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8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2">
            <a:extLst>
              <a:ext uri="{FF2B5EF4-FFF2-40B4-BE49-F238E27FC236}">
                <a16:creationId xmlns:a16="http://schemas.microsoft.com/office/drawing/2014/main" id="{B837C870-4D75-49D4-8D58-238CBE16AECA}"/>
              </a:ext>
            </a:extLst>
          </p:cNvPr>
          <p:cNvSpPr>
            <a:spLocks noGrp="1" noChangeArrowheads="1"/>
          </p:cNvSpPr>
          <p:nvPr>
            <p:ph type="title"/>
          </p:nvPr>
        </p:nvSpPr>
        <p:spPr/>
        <p:txBody>
          <a:bodyPr/>
          <a:lstStyle/>
          <a:p>
            <a:pPr eaLnBrk="1" hangingPunct="1"/>
            <a:r>
              <a:rPr lang="en-US" altLang="id-ID"/>
              <a:t>Studi Kasus</a:t>
            </a:r>
          </a:p>
        </p:txBody>
      </p:sp>
      <p:sp>
        <p:nvSpPr>
          <p:cNvPr id="76805" name="Rectangle 3">
            <a:extLst>
              <a:ext uri="{FF2B5EF4-FFF2-40B4-BE49-F238E27FC236}">
                <a16:creationId xmlns:a16="http://schemas.microsoft.com/office/drawing/2014/main" id="{208D2FB7-BD39-4396-9940-C6319EA925D6}"/>
              </a:ext>
            </a:extLst>
          </p:cNvPr>
          <p:cNvSpPr>
            <a:spLocks noGrp="1" noChangeArrowheads="1"/>
          </p:cNvSpPr>
          <p:nvPr>
            <p:ph idx="1"/>
          </p:nvPr>
        </p:nvSpPr>
        <p:spPr/>
        <p:txBody>
          <a:bodyPr/>
          <a:lstStyle/>
          <a:p>
            <a:pPr eaLnBrk="1" hangingPunct="1"/>
            <a:r>
              <a:rPr lang="en-US" altLang="id-ID" sz="2600" b="1"/>
              <a:t>Kesimpulan :</a:t>
            </a:r>
            <a:r>
              <a:rPr lang="en-US" altLang="id-ID" sz="2600"/>
              <a:t> </a:t>
            </a:r>
            <a:r>
              <a:rPr lang="en-US" altLang="id-ID" sz="2200"/>
              <a:t>Bantalan kayu yang direncanakan  berdimensi </a:t>
            </a:r>
            <a:r>
              <a:rPr lang="pt-BR" altLang="id-ID" sz="2200"/>
              <a:t>(200 </a:t>
            </a:r>
            <a:r>
              <a:rPr lang="en-GB" altLang="id-ID" sz="2200">
                <a:sym typeface="Symbol" panose="05050102010706020507" pitchFamily="18" charset="2"/>
              </a:rPr>
              <a:t></a:t>
            </a:r>
            <a:r>
              <a:rPr lang="pt-BR" altLang="id-ID" sz="2200"/>
              <a:t> 22 </a:t>
            </a:r>
            <a:r>
              <a:rPr lang="en-GB" altLang="id-ID" sz="2200">
                <a:sym typeface="Symbol" panose="05050102010706020507" pitchFamily="18" charset="2"/>
              </a:rPr>
              <a:t></a:t>
            </a:r>
            <a:r>
              <a:rPr lang="pt-BR" altLang="id-ID" sz="2200"/>
              <a:t> 13) cm</a:t>
            </a:r>
            <a:r>
              <a:rPr lang="pt-BR" altLang="id-ID" sz="2200" baseline="30000"/>
              <a:t>3</a:t>
            </a:r>
            <a:r>
              <a:rPr lang="pt-BR" altLang="id-ID" sz="2200"/>
              <a:t> dengan </a:t>
            </a:r>
            <a:r>
              <a:rPr lang="en-GB" altLang="id-ID" sz="2200">
                <a:sym typeface="Symbol" panose="05050102010706020507" pitchFamily="18" charset="2"/>
              </a:rPr>
              <a:t></a:t>
            </a:r>
            <a:r>
              <a:rPr lang="pt-BR" altLang="id-ID" sz="2200" i="1" baseline="-25000"/>
              <a:t>lt</a:t>
            </a:r>
            <a:r>
              <a:rPr lang="pt-BR" altLang="id-ID" sz="2200"/>
              <a:t> = 125 kg/cm</a:t>
            </a:r>
            <a:r>
              <a:rPr lang="pt-BR" altLang="id-ID" sz="2200" baseline="30000"/>
              <a:t>2</a:t>
            </a:r>
            <a:r>
              <a:rPr lang="pt-BR" altLang="id-ID" sz="2200"/>
              <a:t> dan E (modulus elastisitas kayu) = 1,25 </a:t>
            </a:r>
            <a:r>
              <a:rPr lang="en-GB" altLang="id-ID" sz="2200">
                <a:sym typeface="Symbol" panose="05050102010706020507" pitchFamily="18" charset="2"/>
              </a:rPr>
              <a:t></a:t>
            </a:r>
            <a:r>
              <a:rPr lang="pt-BR" altLang="id-ID" sz="2200"/>
              <a:t> 10</a:t>
            </a:r>
            <a:r>
              <a:rPr lang="pt-BR" altLang="id-ID" sz="2200" baseline="30000"/>
              <a:t>5</a:t>
            </a:r>
            <a:r>
              <a:rPr lang="pt-BR" altLang="id-ID" sz="2200"/>
              <a:t> kg/cm</a:t>
            </a:r>
            <a:r>
              <a:rPr lang="pt-BR" altLang="id-ID" sz="2200" baseline="30000"/>
              <a:t>2</a:t>
            </a:r>
            <a:r>
              <a:rPr lang="pt-BR" altLang="id-ID" sz="2200"/>
              <a:t> </a:t>
            </a:r>
            <a:r>
              <a:rPr lang="pt-BR" altLang="id-ID" sz="2200">
                <a:solidFill>
                  <a:srgbClr val="FF0000"/>
                </a:solidFill>
              </a:rPr>
              <a:t>tidak dapat digunakan </a:t>
            </a:r>
            <a:r>
              <a:rPr lang="pt-BR" altLang="id-ID" sz="2200"/>
              <a:t>pada Kelas Jalan Rencana, dengan demikian perlu dicoba menggunakan bantalan besi atau bantalan beton.</a:t>
            </a:r>
            <a:endParaRPr lang="en-US" altLang="id-ID" sz="2200"/>
          </a:p>
        </p:txBody>
      </p:sp>
      <p:sp>
        <p:nvSpPr>
          <p:cNvPr id="2" name="Date Placeholder 1">
            <a:extLst>
              <a:ext uri="{FF2B5EF4-FFF2-40B4-BE49-F238E27FC236}">
                <a16:creationId xmlns:a16="http://schemas.microsoft.com/office/drawing/2014/main" id="{B3BF905B-6A71-4AB1-8A5E-5F0EB7C44183}"/>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4BAB372C-C0C7-4C3E-80C5-357CDBAF173B}"/>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CC18DA04-EF97-4DB1-8CE0-EE5CF8D495FE}"/>
              </a:ext>
            </a:extLst>
          </p:cNvPr>
          <p:cNvSpPr>
            <a:spLocks noGrp="1" noChangeArrowheads="1"/>
          </p:cNvSpPr>
          <p:nvPr>
            <p:ph type="ctrTitle"/>
          </p:nvPr>
        </p:nvSpPr>
        <p:spPr/>
        <p:txBody>
          <a:bodyPr>
            <a:normAutofit fontScale="90000"/>
          </a:bodyPr>
          <a:lstStyle/>
          <a:p>
            <a:pPr eaLnBrk="1" hangingPunct="1"/>
            <a:r>
              <a:rPr lang="en-US" altLang="id-ID"/>
              <a:t>Perhitungan Dimensi Bantalan Beton</a:t>
            </a:r>
          </a:p>
        </p:txBody>
      </p:sp>
      <p:sp>
        <p:nvSpPr>
          <p:cNvPr id="77827" name="Rectangle 3">
            <a:extLst>
              <a:ext uri="{FF2B5EF4-FFF2-40B4-BE49-F238E27FC236}">
                <a16:creationId xmlns:a16="http://schemas.microsoft.com/office/drawing/2014/main" id="{31B9DF7F-4501-4A80-AE54-1E8D4109D82C}"/>
              </a:ext>
            </a:extLst>
          </p:cNvPr>
          <p:cNvSpPr>
            <a:spLocks noGrp="1" noChangeArrowheads="1"/>
          </p:cNvSpPr>
          <p:nvPr>
            <p:ph type="subTitle" idx="1"/>
          </p:nvPr>
        </p:nvSpPr>
        <p:spPr/>
        <p:txBody>
          <a:bodyPr>
            <a:normAutofit fontScale="85000" lnSpcReduction="10000"/>
          </a:bodyPr>
          <a:lstStyle/>
          <a:p>
            <a:pPr marL="290513" indent="-290513" eaLnBrk="1" hangingPunct="1">
              <a:lnSpc>
                <a:spcPct val="80000"/>
              </a:lnSpc>
              <a:buFontTx/>
              <a:buChar char="•"/>
            </a:pPr>
            <a:r>
              <a:rPr lang="en-US" altLang="id-ID" sz="2400" b="1"/>
              <a:t>Prosedur Perhitungan Bantalan Beton Monolithic.</a:t>
            </a:r>
          </a:p>
          <a:p>
            <a:pPr marL="290513" indent="-290513" eaLnBrk="1" hangingPunct="1">
              <a:lnSpc>
                <a:spcPct val="80000"/>
              </a:lnSpc>
              <a:buFontTx/>
              <a:buChar char="•"/>
            </a:pPr>
            <a:r>
              <a:rPr lang="en-US" altLang="id-ID" sz="2400" b="1"/>
              <a:t>Prosedur Perhitungan Bantalan Beton Bi-Blok.</a:t>
            </a:r>
          </a:p>
          <a:p>
            <a:pPr marL="290513" indent="-290513" eaLnBrk="1" hangingPunct="1">
              <a:lnSpc>
                <a:spcPct val="80000"/>
              </a:lnSpc>
              <a:buFontTx/>
              <a:buChar char="•"/>
            </a:pPr>
            <a:r>
              <a:rPr lang="en-US" altLang="id-ID" sz="2400" b="1"/>
              <a:t>Studi Kasus</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2">
            <a:extLst>
              <a:ext uri="{FF2B5EF4-FFF2-40B4-BE49-F238E27FC236}">
                <a16:creationId xmlns:a16="http://schemas.microsoft.com/office/drawing/2014/main" id="{B2994230-B695-459B-B43C-CE7307CFE981}"/>
              </a:ext>
            </a:extLst>
          </p:cNvPr>
          <p:cNvSpPr>
            <a:spLocks noGrp="1" noChangeArrowheads="1"/>
          </p:cNvSpPr>
          <p:nvPr>
            <p:ph type="title"/>
          </p:nvPr>
        </p:nvSpPr>
        <p:spPr/>
        <p:txBody>
          <a:bodyPr>
            <a:normAutofit fontScale="90000"/>
          </a:bodyPr>
          <a:lstStyle/>
          <a:p>
            <a:pPr eaLnBrk="1" hangingPunct="1"/>
            <a:r>
              <a:rPr lang="en-US" altLang="id-ID" sz="3000"/>
              <a:t>Prosedur Perhitungan Bantalan Beton Monolithic (Blok Tunggal) … (1)</a:t>
            </a:r>
          </a:p>
        </p:txBody>
      </p:sp>
      <p:pic>
        <p:nvPicPr>
          <p:cNvPr id="78853" name="Picture 4">
            <a:extLst>
              <a:ext uri="{FF2B5EF4-FFF2-40B4-BE49-F238E27FC236}">
                <a16:creationId xmlns:a16="http://schemas.microsoft.com/office/drawing/2014/main" id="{44A18BA4-4F95-450E-81A4-FB78DB954D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33771"/>
          <a:stretch>
            <a:fillRect/>
          </a:stretch>
        </p:blipFill>
        <p:spPr bwMode="auto">
          <a:xfrm>
            <a:off x="1371600" y="1912277"/>
            <a:ext cx="7315200" cy="4222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8D95744F-4412-4D3C-AFA8-48C19BFB907F}"/>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05E711D5-03B9-4394-88A9-13ECB7C80562}"/>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a:extLst>
              <a:ext uri="{FF2B5EF4-FFF2-40B4-BE49-F238E27FC236}">
                <a16:creationId xmlns:a16="http://schemas.microsoft.com/office/drawing/2014/main" id="{30ADE122-6672-4A31-ABB4-041DFCEF5C46}"/>
              </a:ext>
            </a:extLst>
          </p:cNvPr>
          <p:cNvSpPr>
            <a:spLocks noGrp="1" noChangeArrowheads="1"/>
          </p:cNvSpPr>
          <p:nvPr>
            <p:ph type="title"/>
          </p:nvPr>
        </p:nvSpPr>
        <p:spPr/>
        <p:txBody>
          <a:bodyPr/>
          <a:lstStyle/>
          <a:p>
            <a:pPr eaLnBrk="1" hangingPunct="1"/>
            <a:r>
              <a:rPr lang="en-US" altLang="id-ID"/>
              <a:t>Pemilihan Jenis Bantalan</a:t>
            </a:r>
          </a:p>
        </p:txBody>
      </p:sp>
      <p:sp>
        <p:nvSpPr>
          <p:cNvPr id="33797" name="Rectangle 3">
            <a:extLst>
              <a:ext uri="{FF2B5EF4-FFF2-40B4-BE49-F238E27FC236}">
                <a16:creationId xmlns:a16="http://schemas.microsoft.com/office/drawing/2014/main" id="{74DCF434-3621-4003-8B8E-DC46BD9F58B8}"/>
              </a:ext>
            </a:extLst>
          </p:cNvPr>
          <p:cNvSpPr>
            <a:spLocks noGrp="1" noChangeArrowheads="1"/>
          </p:cNvSpPr>
          <p:nvPr>
            <p:ph idx="1"/>
          </p:nvPr>
        </p:nvSpPr>
        <p:spPr/>
        <p:txBody>
          <a:bodyPr/>
          <a:lstStyle/>
          <a:p>
            <a:pPr marL="571500" indent="-571500" eaLnBrk="1" hangingPunct="1">
              <a:buFont typeface="Wingdings" panose="05000000000000000000" pitchFamily="2" charset="2"/>
              <a:buNone/>
            </a:pPr>
            <a:r>
              <a:rPr lang="en-US" altLang="id-ID"/>
              <a:t>Pemilihan jenis bantalan ditentukan oleh :</a:t>
            </a:r>
          </a:p>
          <a:p>
            <a:pPr marL="571500" indent="-571500" eaLnBrk="1" hangingPunct="1">
              <a:buFont typeface="Wingdings" panose="05000000000000000000" pitchFamily="2" charset="2"/>
              <a:buAutoNum type="arabicPeriod"/>
            </a:pPr>
            <a:r>
              <a:rPr lang="en-US" altLang="id-ID"/>
              <a:t>Umur rencana, </a:t>
            </a:r>
          </a:p>
          <a:p>
            <a:pPr marL="571500" indent="-571500" eaLnBrk="1" hangingPunct="1">
              <a:buFont typeface="Wingdings" panose="05000000000000000000" pitchFamily="2" charset="2"/>
              <a:buAutoNum type="arabicPeriod"/>
            </a:pPr>
            <a:r>
              <a:rPr lang="en-US" altLang="id-ID"/>
              <a:t>Karakteristik beban,</a:t>
            </a:r>
          </a:p>
          <a:p>
            <a:pPr marL="571500" indent="-571500" eaLnBrk="1" hangingPunct="1">
              <a:buFont typeface="Wingdings" panose="05000000000000000000" pitchFamily="2" charset="2"/>
              <a:buAutoNum type="arabicPeriod"/>
            </a:pPr>
            <a:r>
              <a:rPr lang="en-US" altLang="id-ID"/>
              <a:t>Harga bantalan,</a:t>
            </a:r>
          </a:p>
          <a:p>
            <a:pPr marL="571500" indent="-571500" eaLnBrk="1" hangingPunct="1">
              <a:buFont typeface="Wingdings" panose="05000000000000000000" pitchFamily="2" charset="2"/>
              <a:buAutoNum type="arabicPeriod"/>
            </a:pPr>
            <a:r>
              <a:rPr lang="en-US" altLang="id-ID"/>
              <a:t>Kondisi lingkungan dan tanah dasar.</a:t>
            </a:r>
          </a:p>
          <a:p>
            <a:pPr marL="571500" indent="-571500" eaLnBrk="1" hangingPunct="1">
              <a:buFont typeface="Wingdings" panose="05000000000000000000" pitchFamily="2" charset="2"/>
              <a:buNone/>
            </a:pPr>
            <a:endParaRPr lang="en-US" altLang="id-ID"/>
          </a:p>
        </p:txBody>
      </p:sp>
      <p:sp>
        <p:nvSpPr>
          <p:cNvPr id="2" name="Date Placeholder 1">
            <a:extLst>
              <a:ext uri="{FF2B5EF4-FFF2-40B4-BE49-F238E27FC236}">
                <a16:creationId xmlns:a16="http://schemas.microsoft.com/office/drawing/2014/main" id="{8FCC56F7-F347-4969-B3ED-259412D7BDB0}"/>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067FC762-6CEC-473D-9175-4A900C3359B7}"/>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2">
            <a:extLst>
              <a:ext uri="{FF2B5EF4-FFF2-40B4-BE49-F238E27FC236}">
                <a16:creationId xmlns:a16="http://schemas.microsoft.com/office/drawing/2014/main" id="{46AAD25D-067C-4E94-9F90-C00DBBD6D689}"/>
              </a:ext>
            </a:extLst>
          </p:cNvPr>
          <p:cNvSpPr>
            <a:spLocks noGrp="1" noChangeArrowheads="1"/>
          </p:cNvSpPr>
          <p:nvPr>
            <p:ph type="title"/>
          </p:nvPr>
        </p:nvSpPr>
        <p:spPr/>
        <p:txBody>
          <a:bodyPr>
            <a:noAutofit/>
          </a:bodyPr>
          <a:lstStyle/>
          <a:p>
            <a:pPr eaLnBrk="1" hangingPunct="1"/>
            <a:r>
              <a:rPr lang="en-US" altLang="id-ID" sz="2800" dirty="0" err="1"/>
              <a:t>Prosedur</a:t>
            </a:r>
            <a:r>
              <a:rPr lang="en-US" altLang="id-ID" sz="2800" dirty="0"/>
              <a:t> </a:t>
            </a:r>
            <a:r>
              <a:rPr lang="en-US" altLang="id-ID" sz="2800" dirty="0" err="1"/>
              <a:t>Perhitungan</a:t>
            </a:r>
            <a:r>
              <a:rPr lang="en-US" altLang="id-ID" sz="2800" dirty="0"/>
              <a:t> </a:t>
            </a:r>
            <a:r>
              <a:rPr lang="en-US" altLang="id-ID" sz="2800" dirty="0" err="1"/>
              <a:t>Bantalan</a:t>
            </a:r>
            <a:r>
              <a:rPr lang="en-US" altLang="id-ID" sz="2800" dirty="0"/>
              <a:t> </a:t>
            </a:r>
            <a:r>
              <a:rPr lang="en-US" altLang="id-ID" sz="2800" dirty="0" err="1"/>
              <a:t>Beton</a:t>
            </a:r>
            <a:r>
              <a:rPr lang="en-US" altLang="id-ID" sz="2800" dirty="0"/>
              <a:t> Monolithic (Blok Tunggal) …(2)</a:t>
            </a:r>
          </a:p>
        </p:txBody>
      </p:sp>
      <p:pic>
        <p:nvPicPr>
          <p:cNvPr id="79877" name="Picture 5">
            <a:extLst>
              <a:ext uri="{FF2B5EF4-FFF2-40B4-BE49-F238E27FC236}">
                <a16:creationId xmlns:a16="http://schemas.microsoft.com/office/drawing/2014/main" id="{046302EE-EC77-4900-AECD-89B7E9F7ED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05000"/>
            <a:ext cx="7696200" cy="3961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DD765181-6A60-4482-A2B8-2EE64051D022}"/>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4E01310E-8582-431C-973A-17C21FB187C5}"/>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2">
            <a:extLst>
              <a:ext uri="{FF2B5EF4-FFF2-40B4-BE49-F238E27FC236}">
                <a16:creationId xmlns:a16="http://schemas.microsoft.com/office/drawing/2014/main" id="{7B0F914D-0752-4E16-9481-2404759ADF33}"/>
              </a:ext>
            </a:extLst>
          </p:cNvPr>
          <p:cNvSpPr>
            <a:spLocks noGrp="1" noChangeArrowheads="1"/>
          </p:cNvSpPr>
          <p:nvPr>
            <p:ph type="title"/>
          </p:nvPr>
        </p:nvSpPr>
        <p:spPr/>
        <p:txBody>
          <a:bodyPr>
            <a:noAutofit/>
          </a:bodyPr>
          <a:lstStyle/>
          <a:p>
            <a:pPr eaLnBrk="1" hangingPunct="1"/>
            <a:r>
              <a:rPr lang="en-US" altLang="id-ID" sz="2800" dirty="0" err="1"/>
              <a:t>Prosedur</a:t>
            </a:r>
            <a:r>
              <a:rPr lang="en-US" altLang="id-ID" sz="2800" dirty="0"/>
              <a:t> </a:t>
            </a:r>
            <a:r>
              <a:rPr lang="en-US" altLang="id-ID" sz="2800" dirty="0" err="1"/>
              <a:t>Perhitungan</a:t>
            </a:r>
            <a:r>
              <a:rPr lang="en-US" altLang="id-ID" sz="2800" dirty="0"/>
              <a:t> </a:t>
            </a:r>
            <a:r>
              <a:rPr lang="en-US" altLang="id-ID" sz="2800" dirty="0" err="1"/>
              <a:t>Bantalan</a:t>
            </a:r>
            <a:r>
              <a:rPr lang="en-US" altLang="id-ID" sz="2800" dirty="0"/>
              <a:t> </a:t>
            </a:r>
            <a:r>
              <a:rPr lang="en-US" altLang="id-ID" sz="2800" dirty="0" err="1"/>
              <a:t>Beton</a:t>
            </a:r>
            <a:r>
              <a:rPr lang="en-US" altLang="id-ID" sz="2800" dirty="0"/>
              <a:t> Monolithic (Blok Tunggal) …(3)</a:t>
            </a:r>
          </a:p>
        </p:txBody>
      </p:sp>
      <p:pic>
        <p:nvPicPr>
          <p:cNvPr id="80901" name="Picture 6">
            <a:extLst>
              <a:ext uri="{FF2B5EF4-FFF2-40B4-BE49-F238E27FC236}">
                <a16:creationId xmlns:a16="http://schemas.microsoft.com/office/drawing/2014/main" id="{6D8C9552-4AAB-4AFE-A4B8-12BCCA6F6F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5336"/>
          <a:stretch>
            <a:fillRect/>
          </a:stretch>
        </p:blipFill>
        <p:spPr bwMode="auto">
          <a:xfrm>
            <a:off x="2712725" y="2087562"/>
            <a:ext cx="5745475" cy="400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445121CD-EB3F-4FB2-ABD2-A63F30FA11AE}"/>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B47F18AE-3529-46FE-B0AC-4097954D7AA0}"/>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2">
            <a:extLst>
              <a:ext uri="{FF2B5EF4-FFF2-40B4-BE49-F238E27FC236}">
                <a16:creationId xmlns:a16="http://schemas.microsoft.com/office/drawing/2014/main" id="{2113F1ED-0D88-42E4-BF11-BC5E3FC150D1}"/>
              </a:ext>
            </a:extLst>
          </p:cNvPr>
          <p:cNvSpPr>
            <a:spLocks noGrp="1" noChangeArrowheads="1"/>
          </p:cNvSpPr>
          <p:nvPr>
            <p:ph type="title"/>
          </p:nvPr>
        </p:nvSpPr>
        <p:spPr/>
        <p:txBody>
          <a:bodyPr/>
          <a:lstStyle/>
          <a:p>
            <a:pPr eaLnBrk="1" hangingPunct="1"/>
            <a:r>
              <a:rPr lang="en-US" altLang="id-ID"/>
              <a:t>Studi Kasus</a:t>
            </a:r>
          </a:p>
        </p:txBody>
      </p:sp>
      <p:sp>
        <p:nvSpPr>
          <p:cNvPr id="81925" name="Rectangle 3">
            <a:extLst>
              <a:ext uri="{FF2B5EF4-FFF2-40B4-BE49-F238E27FC236}">
                <a16:creationId xmlns:a16="http://schemas.microsoft.com/office/drawing/2014/main" id="{A6206CDB-6414-4C51-A275-E114B1641833}"/>
              </a:ext>
            </a:extLst>
          </p:cNvPr>
          <p:cNvSpPr>
            <a:spLocks noGrp="1" noChangeArrowheads="1"/>
          </p:cNvSpPr>
          <p:nvPr>
            <p:ph idx="1"/>
          </p:nvPr>
        </p:nvSpPr>
        <p:spPr>
          <a:xfrm>
            <a:off x="1371600" y="2239081"/>
            <a:ext cx="7315200" cy="3891844"/>
          </a:xfrm>
        </p:spPr>
        <p:txBody>
          <a:bodyPr/>
          <a:lstStyle/>
          <a:p>
            <a:pPr marL="0" indent="0" eaLnBrk="1" hangingPunct="1">
              <a:buFont typeface="Wingdings" panose="05000000000000000000" pitchFamily="2" charset="2"/>
              <a:buNone/>
            </a:pPr>
            <a:r>
              <a:rPr lang="pt-BR" altLang="id-ID" sz="2000" b="1" u="sng" dirty="0"/>
              <a:t>Contoh</a:t>
            </a:r>
            <a:r>
              <a:rPr lang="pt-BR" altLang="id-ID" sz="2000" dirty="0"/>
              <a:t> :</a:t>
            </a:r>
            <a:endParaRPr lang="pt-BR" altLang="id-ID" sz="2000" u="sng" dirty="0"/>
          </a:p>
          <a:p>
            <a:pPr marL="0" indent="0" eaLnBrk="1" hangingPunct="1">
              <a:buFont typeface="Wingdings" panose="05000000000000000000" pitchFamily="2" charset="2"/>
              <a:buNone/>
            </a:pPr>
            <a:r>
              <a:rPr lang="pt-BR" altLang="id-ID" sz="2000" u="sng" dirty="0"/>
              <a:t>Data Bantalan Produksi Dalam Negeri</a:t>
            </a:r>
            <a:r>
              <a:rPr lang="pt-BR" altLang="id-ID" sz="2000" dirty="0"/>
              <a:t> : bantalan beton dengan bentuk trapesium dengan baja prategang sebanyal 18 buah dengen diameter 5,08 mm, tegangan putus </a:t>
            </a:r>
            <a:r>
              <a:rPr lang="en-GB" altLang="id-ID" sz="2000" dirty="0">
                <a:sym typeface="Symbol" panose="05050102010706020507" pitchFamily="18" charset="2"/>
              </a:rPr>
              <a:t></a:t>
            </a:r>
            <a:r>
              <a:rPr lang="en-GB" altLang="id-ID" sz="2000" dirty="0"/>
              <a:t> </a:t>
            </a:r>
            <a:r>
              <a:rPr lang="pt-BR" altLang="id-ID" sz="2000" dirty="0"/>
              <a:t>= 16.000 kg/cm2.  Pada saat kondisi transfer = 70 % kapasitas maksimum sehingga Pinitial = 18 </a:t>
            </a:r>
            <a:r>
              <a:rPr lang="en-GB" altLang="id-ID" sz="2000" dirty="0">
                <a:sym typeface="Symbol" panose="05050102010706020507" pitchFamily="18" charset="2"/>
              </a:rPr>
              <a:t></a:t>
            </a:r>
            <a:r>
              <a:rPr lang="pt-BR" altLang="id-ID" sz="2000" dirty="0"/>
              <a:t> 2.270,24 kg, dan pada saat kondisi efektif = 55 % kapasitas maksimum sehingga Pinitial = 18 </a:t>
            </a:r>
            <a:r>
              <a:rPr lang="en-GB" altLang="id-ID" sz="2000" dirty="0">
                <a:sym typeface="Symbol" panose="05050102010706020507" pitchFamily="18" charset="2"/>
              </a:rPr>
              <a:t></a:t>
            </a:r>
            <a:r>
              <a:rPr lang="pt-BR" altLang="id-ID" sz="2000" dirty="0"/>
              <a:t> 1.783,76 kg.  </a:t>
            </a:r>
            <a:r>
              <a:rPr lang="fi-FI" altLang="id-ID" sz="2000" dirty="0"/>
              <a:t>Mutu beton menggunakan K-500, dan k (modulus jalan rel = reaksi balas) = 180 kg/cm</a:t>
            </a:r>
            <a:r>
              <a:rPr lang="fi-FI" altLang="id-ID" sz="2000" baseline="30000" dirty="0"/>
              <a:t>2</a:t>
            </a:r>
            <a:r>
              <a:rPr lang="fi-FI" altLang="id-ID" sz="2000" dirty="0"/>
              <a:t>.</a:t>
            </a:r>
            <a:endParaRPr lang="en-US" altLang="id-ID" sz="2000" dirty="0"/>
          </a:p>
        </p:txBody>
      </p:sp>
      <p:sp>
        <p:nvSpPr>
          <p:cNvPr id="2" name="Date Placeholder 1">
            <a:extLst>
              <a:ext uri="{FF2B5EF4-FFF2-40B4-BE49-F238E27FC236}">
                <a16:creationId xmlns:a16="http://schemas.microsoft.com/office/drawing/2014/main" id="{E7F7F4C8-AE4D-431D-9A26-5CDDBEB54C20}"/>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785909AA-105C-4B3B-9127-848BCD35D52A}"/>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2">
            <a:extLst>
              <a:ext uri="{FF2B5EF4-FFF2-40B4-BE49-F238E27FC236}">
                <a16:creationId xmlns:a16="http://schemas.microsoft.com/office/drawing/2014/main" id="{3F23E237-2105-47B7-AA94-51BA8735D82B}"/>
              </a:ext>
            </a:extLst>
          </p:cNvPr>
          <p:cNvSpPr>
            <a:spLocks noGrp="1" noChangeArrowheads="1"/>
          </p:cNvSpPr>
          <p:nvPr>
            <p:ph type="title"/>
          </p:nvPr>
        </p:nvSpPr>
        <p:spPr/>
        <p:txBody>
          <a:bodyPr/>
          <a:lstStyle/>
          <a:p>
            <a:pPr eaLnBrk="1" hangingPunct="1"/>
            <a:r>
              <a:rPr lang="en-US" altLang="id-ID"/>
              <a:t>Studi Kasus</a:t>
            </a:r>
          </a:p>
        </p:txBody>
      </p:sp>
      <p:pic>
        <p:nvPicPr>
          <p:cNvPr id="82949" name="Picture 41">
            <a:extLst>
              <a:ext uri="{FF2B5EF4-FFF2-40B4-BE49-F238E27FC236}">
                <a16:creationId xmlns:a16="http://schemas.microsoft.com/office/drawing/2014/main" id="{A768BDE4-E034-4016-8AC1-5F7A2DC97D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51" t="497" r="1109" b="-1964"/>
          <a:stretch>
            <a:fillRect/>
          </a:stretch>
        </p:blipFill>
        <p:spPr bwMode="auto">
          <a:xfrm>
            <a:off x="1942414" y="1386292"/>
            <a:ext cx="5982385" cy="478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E838E21D-3E8A-4567-8C32-E4F85589A74A}"/>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44D48F68-52F9-4BDC-A6FD-F8E19D73FB8B}"/>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a:extLst>
              <a:ext uri="{FF2B5EF4-FFF2-40B4-BE49-F238E27FC236}">
                <a16:creationId xmlns:a16="http://schemas.microsoft.com/office/drawing/2014/main" id="{3368B0FD-EA51-4CFC-8AC2-E6DE5935549B}"/>
              </a:ext>
            </a:extLst>
          </p:cNvPr>
          <p:cNvSpPr>
            <a:spLocks noGrp="1" noChangeArrowheads="1"/>
          </p:cNvSpPr>
          <p:nvPr>
            <p:ph type="title"/>
          </p:nvPr>
        </p:nvSpPr>
        <p:spPr/>
        <p:txBody>
          <a:bodyPr/>
          <a:lstStyle/>
          <a:p>
            <a:pPr eaLnBrk="1" hangingPunct="1"/>
            <a:r>
              <a:rPr lang="en-US" altLang="id-ID"/>
              <a:t>Studi Kasus</a:t>
            </a:r>
          </a:p>
        </p:txBody>
      </p:sp>
      <p:pic>
        <p:nvPicPr>
          <p:cNvPr id="83973" name="Picture 5">
            <a:extLst>
              <a:ext uri="{FF2B5EF4-FFF2-40B4-BE49-F238E27FC236}">
                <a16:creationId xmlns:a16="http://schemas.microsoft.com/office/drawing/2014/main" id="{C84BD835-412B-4D84-85C5-83A4CF1E7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921778"/>
            <a:ext cx="7696200" cy="3097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B8A8705A-BDFF-4331-83F1-4735B17BB359}"/>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F94837BA-660F-4F25-BA5D-76DC5FBEB79B}"/>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a:extLst>
              <a:ext uri="{FF2B5EF4-FFF2-40B4-BE49-F238E27FC236}">
                <a16:creationId xmlns:a16="http://schemas.microsoft.com/office/drawing/2014/main" id="{037AD7CF-F4BE-45D2-BF32-661B1492CA54}"/>
              </a:ext>
            </a:extLst>
          </p:cNvPr>
          <p:cNvSpPr>
            <a:spLocks noGrp="1" noChangeArrowheads="1"/>
          </p:cNvSpPr>
          <p:nvPr>
            <p:ph type="title"/>
          </p:nvPr>
        </p:nvSpPr>
        <p:spPr/>
        <p:txBody>
          <a:bodyPr/>
          <a:lstStyle/>
          <a:p>
            <a:pPr eaLnBrk="1" hangingPunct="1"/>
            <a:r>
              <a:rPr lang="en-US" altLang="id-ID"/>
              <a:t>Studi Kasus</a:t>
            </a:r>
          </a:p>
        </p:txBody>
      </p:sp>
      <p:pic>
        <p:nvPicPr>
          <p:cNvPr id="84997" name="Picture 6">
            <a:extLst>
              <a:ext uri="{FF2B5EF4-FFF2-40B4-BE49-F238E27FC236}">
                <a16:creationId xmlns:a16="http://schemas.microsoft.com/office/drawing/2014/main" id="{8DEA1A7E-EAFA-4D58-917E-646CBB000D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096" y="1654578"/>
            <a:ext cx="6896903" cy="463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CC3597C-D18A-41FE-BAC2-0668771FD049}"/>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A00A352C-39E3-4D4B-AB02-225156EE6AD7}"/>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2">
            <a:extLst>
              <a:ext uri="{FF2B5EF4-FFF2-40B4-BE49-F238E27FC236}">
                <a16:creationId xmlns:a16="http://schemas.microsoft.com/office/drawing/2014/main" id="{499379C9-8F90-4FB2-A8B4-6E77A744EAA2}"/>
              </a:ext>
            </a:extLst>
          </p:cNvPr>
          <p:cNvSpPr>
            <a:spLocks noGrp="1" noChangeArrowheads="1"/>
          </p:cNvSpPr>
          <p:nvPr>
            <p:ph type="title"/>
          </p:nvPr>
        </p:nvSpPr>
        <p:spPr/>
        <p:txBody>
          <a:bodyPr/>
          <a:lstStyle/>
          <a:p>
            <a:pPr eaLnBrk="1" hangingPunct="1"/>
            <a:r>
              <a:rPr lang="en-US" altLang="id-ID"/>
              <a:t>Studi Kasus</a:t>
            </a:r>
          </a:p>
        </p:txBody>
      </p:sp>
      <p:sp>
        <p:nvSpPr>
          <p:cNvPr id="86021" name="Rectangle 5">
            <a:extLst>
              <a:ext uri="{FF2B5EF4-FFF2-40B4-BE49-F238E27FC236}">
                <a16:creationId xmlns:a16="http://schemas.microsoft.com/office/drawing/2014/main" id="{F1833A38-109A-4300-BEAA-A091D0C4644C}"/>
              </a:ext>
            </a:extLst>
          </p:cNvPr>
          <p:cNvSpPr>
            <a:spLocks noChangeArrowheads="1"/>
          </p:cNvSpPr>
          <p:nvPr/>
        </p:nvSpPr>
        <p:spPr bwMode="auto">
          <a:xfrm>
            <a:off x="0" y="1609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id-ID" altLang="id-ID" sz="1800"/>
          </a:p>
        </p:txBody>
      </p:sp>
      <p:pic>
        <p:nvPicPr>
          <p:cNvPr id="86022" name="Picture 4">
            <a:extLst>
              <a:ext uri="{FF2B5EF4-FFF2-40B4-BE49-F238E27FC236}">
                <a16:creationId xmlns:a16="http://schemas.microsoft.com/office/drawing/2014/main" id="{C9E99C9E-5CC8-4D97-AA47-429FFADAF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9021"/>
          <a:stretch>
            <a:fillRect/>
          </a:stretch>
        </p:blipFill>
        <p:spPr bwMode="auto">
          <a:xfrm>
            <a:off x="1942414" y="1575728"/>
            <a:ext cx="5906185" cy="4477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3" name="Rectangle 6">
            <a:extLst>
              <a:ext uri="{FF2B5EF4-FFF2-40B4-BE49-F238E27FC236}">
                <a16:creationId xmlns:a16="http://schemas.microsoft.com/office/drawing/2014/main" id="{F5107B23-9631-4620-B148-01E7320705F0}"/>
              </a:ext>
            </a:extLst>
          </p:cNvPr>
          <p:cNvSpPr>
            <a:spLocks noChangeArrowheads="1"/>
          </p:cNvSpPr>
          <p:nvPr/>
        </p:nvSpPr>
        <p:spPr bwMode="auto">
          <a:xfrm>
            <a:off x="0" y="50752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endParaRPr lang="id-ID" altLang="id-ID" sz="1800"/>
          </a:p>
        </p:txBody>
      </p:sp>
      <p:sp>
        <p:nvSpPr>
          <p:cNvPr id="2" name="Date Placeholder 1">
            <a:extLst>
              <a:ext uri="{FF2B5EF4-FFF2-40B4-BE49-F238E27FC236}">
                <a16:creationId xmlns:a16="http://schemas.microsoft.com/office/drawing/2014/main" id="{6FAC630C-C6B2-4C31-8B2A-ADF764B3FCA9}"/>
              </a:ext>
            </a:extLst>
          </p:cNvPr>
          <p:cNvSpPr>
            <a:spLocks noGrp="1"/>
          </p:cNvSpPr>
          <p:nvPr>
            <p:ph type="dt" sz="half" idx="10"/>
          </p:nvPr>
        </p:nvSpPr>
        <p:spPr/>
        <p:txBody>
          <a:bodyPr/>
          <a:lstStyle/>
          <a:p>
            <a:r>
              <a:rPr lang="id-ID" altLang="id-ID"/>
              <a:t>8/4/2020</a:t>
            </a:r>
            <a:endParaRPr lang="en-US" altLang="id-ID"/>
          </a:p>
        </p:txBody>
      </p:sp>
      <p:sp>
        <p:nvSpPr>
          <p:cNvPr id="4" name="Footer Placeholder 3">
            <a:extLst>
              <a:ext uri="{FF2B5EF4-FFF2-40B4-BE49-F238E27FC236}">
                <a16:creationId xmlns:a16="http://schemas.microsoft.com/office/drawing/2014/main" id="{651F8BB6-867D-407B-BAD3-9E32959BB02B}"/>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2">
            <a:extLst>
              <a:ext uri="{FF2B5EF4-FFF2-40B4-BE49-F238E27FC236}">
                <a16:creationId xmlns:a16="http://schemas.microsoft.com/office/drawing/2014/main" id="{D884BCA1-A25B-43F2-B467-9232F8380249}"/>
              </a:ext>
            </a:extLst>
          </p:cNvPr>
          <p:cNvSpPr>
            <a:spLocks noGrp="1" noChangeArrowheads="1"/>
          </p:cNvSpPr>
          <p:nvPr>
            <p:ph type="title"/>
          </p:nvPr>
        </p:nvSpPr>
        <p:spPr/>
        <p:txBody>
          <a:bodyPr/>
          <a:lstStyle/>
          <a:p>
            <a:pPr eaLnBrk="1" hangingPunct="1"/>
            <a:r>
              <a:rPr lang="en-US" altLang="id-ID"/>
              <a:t>Studi Kasus</a:t>
            </a:r>
          </a:p>
        </p:txBody>
      </p:sp>
      <p:pic>
        <p:nvPicPr>
          <p:cNvPr id="87045" name="Picture 4">
            <a:extLst>
              <a:ext uri="{FF2B5EF4-FFF2-40B4-BE49-F238E27FC236}">
                <a16:creationId xmlns:a16="http://schemas.microsoft.com/office/drawing/2014/main" id="{9BA71743-223D-4534-A0B8-A5F04C208C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2311"/>
            <a:ext cx="7543800" cy="3439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B6211C6D-9C12-47C3-A30B-D7BABA7E6A63}"/>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E2EC923F-5C94-45F1-97F0-38826EC3D478}"/>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2">
            <a:extLst>
              <a:ext uri="{FF2B5EF4-FFF2-40B4-BE49-F238E27FC236}">
                <a16:creationId xmlns:a16="http://schemas.microsoft.com/office/drawing/2014/main" id="{4216DD9A-4E15-42CC-8D37-99AB26F4AEC2}"/>
              </a:ext>
            </a:extLst>
          </p:cNvPr>
          <p:cNvSpPr>
            <a:spLocks noGrp="1" noChangeArrowheads="1"/>
          </p:cNvSpPr>
          <p:nvPr>
            <p:ph type="title"/>
          </p:nvPr>
        </p:nvSpPr>
        <p:spPr/>
        <p:txBody>
          <a:bodyPr>
            <a:normAutofit/>
          </a:bodyPr>
          <a:lstStyle/>
          <a:p>
            <a:pPr eaLnBrk="1" hangingPunct="1"/>
            <a:r>
              <a:rPr lang="en-US" altLang="id-ID" sz="3800"/>
              <a:t>Studi Kasus (Analisis Tegangan Awal)</a:t>
            </a:r>
          </a:p>
        </p:txBody>
      </p:sp>
      <p:pic>
        <p:nvPicPr>
          <p:cNvPr id="88069" name="Picture 4">
            <a:extLst>
              <a:ext uri="{FF2B5EF4-FFF2-40B4-BE49-F238E27FC236}">
                <a16:creationId xmlns:a16="http://schemas.microsoft.com/office/drawing/2014/main" id="{86A09F92-CBB6-4E10-AA03-C543799B25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1" y="1981200"/>
            <a:ext cx="5562599" cy="4241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231366FC-3574-43E6-A078-746FD80C8460}"/>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AB7672B5-2018-4F8E-978A-EF9FF8C7D355}"/>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2">
            <a:extLst>
              <a:ext uri="{FF2B5EF4-FFF2-40B4-BE49-F238E27FC236}">
                <a16:creationId xmlns:a16="http://schemas.microsoft.com/office/drawing/2014/main" id="{23CBA5ED-DA3F-462C-8393-CA295132879C}"/>
              </a:ext>
            </a:extLst>
          </p:cNvPr>
          <p:cNvSpPr>
            <a:spLocks noGrp="1" noChangeArrowheads="1"/>
          </p:cNvSpPr>
          <p:nvPr>
            <p:ph type="title"/>
          </p:nvPr>
        </p:nvSpPr>
        <p:spPr/>
        <p:txBody>
          <a:bodyPr/>
          <a:lstStyle/>
          <a:p>
            <a:pPr eaLnBrk="1" hangingPunct="1"/>
            <a:r>
              <a:rPr lang="en-US" altLang="id-ID"/>
              <a:t>Studi Kasus</a:t>
            </a:r>
          </a:p>
        </p:txBody>
      </p:sp>
      <p:pic>
        <p:nvPicPr>
          <p:cNvPr id="89093" name="Picture 4">
            <a:extLst>
              <a:ext uri="{FF2B5EF4-FFF2-40B4-BE49-F238E27FC236}">
                <a16:creationId xmlns:a16="http://schemas.microsoft.com/office/drawing/2014/main" id="{6EDD8A47-54B3-4674-B7D3-20D72B2588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730" y="1676400"/>
            <a:ext cx="735227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2D7EEBE1-ED68-46DB-9414-08097101F7A7}"/>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69D580B5-1CFE-4607-A936-B72EA81E5D39}"/>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a:extLst>
              <a:ext uri="{FF2B5EF4-FFF2-40B4-BE49-F238E27FC236}">
                <a16:creationId xmlns:a16="http://schemas.microsoft.com/office/drawing/2014/main" id="{B6A07CB5-5EB2-4696-A56D-694D971FFD01}"/>
              </a:ext>
            </a:extLst>
          </p:cNvPr>
          <p:cNvSpPr>
            <a:spLocks noGrp="1" noChangeArrowheads="1"/>
          </p:cNvSpPr>
          <p:nvPr>
            <p:ph type="title"/>
          </p:nvPr>
        </p:nvSpPr>
        <p:spPr/>
        <p:txBody>
          <a:bodyPr/>
          <a:lstStyle/>
          <a:p>
            <a:pPr eaLnBrk="1" hangingPunct="1"/>
            <a:r>
              <a:rPr lang="en-US" altLang="id-ID"/>
              <a:t>Pertimbangan Penggunaan Slab Track</a:t>
            </a:r>
          </a:p>
        </p:txBody>
      </p:sp>
      <p:sp>
        <p:nvSpPr>
          <p:cNvPr id="34821" name="Rectangle 3">
            <a:extLst>
              <a:ext uri="{FF2B5EF4-FFF2-40B4-BE49-F238E27FC236}">
                <a16:creationId xmlns:a16="http://schemas.microsoft.com/office/drawing/2014/main" id="{8AC1DD08-BA87-44E6-9D00-0DE7B0B89B09}"/>
              </a:ext>
            </a:extLst>
          </p:cNvPr>
          <p:cNvSpPr>
            <a:spLocks noGrp="1" noChangeArrowheads="1"/>
          </p:cNvSpPr>
          <p:nvPr>
            <p:ph idx="1"/>
          </p:nvPr>
        </p:nvSpPr>
        <p:spPr/>
        <p:txBody>
          <a:bodyPr>
            <a:normAutofit fontScale="85000" lnSpcReduction="20000"/>
          </a:bodyPr>
          <a:lstStyle/>
          <a:p>
            <a:pPr marL="571500" indent="-571500" eaLnBrk="1" hangingPunct="1">
              <a:lnSpc>
                <a:spcPct val="90000"/>
              </a:lnSpc>
            </a:pPr>
            <a:r>
              <a:rPr lang="en-GB" altLang="id-ID" sz="2400" dirty="0"/>
              <a:t>Air </a:t>
            </a:r>
            <a:r>
              <a:rPr lang="en-GB" altLang="id-ID" sz="2400" dirty="0" err="1"/>
              <a:t>hujan</a:t>
            </a:r>
            <a:r>
              <a:rPr lang="en-GB" altLang="id-ID" sz="2400" dirty="0"/>
              <a:t> </a:t>
            </a:r>
            <a:r>
              <a:rPr lang="en-GB" altLang="id-ID" sz="2400" dirty="0" err="1"/>
              <a:t>akan</a:t>
            </a:r>
            <a:r>
              <a:rPr lang="en-GB" altLang="id-ID" sz="2400" dirty="0"/>
              <a:t> </a:t>
            </a:r>
            <a:r>
              <a:rPr lang="en-GB" altLang="id-ID" sz="2400" dirty="0" err="1"/>
              <a:t>terbendung</a:t>
            </a:r>
            <a:r>
              <a:rPr lang="en-GB" altLang="id-ID" sz="2400" dirty="0"/>
              <a:t> di </a:t>
            </a:r>
            <a:r>
              <a:rPr lang="en-GB" altLang="id-ID" sz="2400" dirty="0" err="1"/>
              <a:t>antara</a:t>
            </a:r>
            <a:r>
              <a:rPr lang="en-GB" altLang="id-ID" sz="2400" dirty="0"/>
              <a:t> slab track, </a:t>
            </a:r>
            <a:r>
              <a:rPr lang="en-GB" altLang="id-ID" sz="2400" dirty="0" err="1"/>
              <a:t>sehingga</a:t>
            </a:r>
            <a:r>
              <a:rPr lang="en-GB" altLang="id-ID" sz="2400" dirty="0"/>
              <a:t> </a:t>
            </a:r>
            <a:r>
              <a:rPr lang="en-GB" altLang="id-ID" sz="2400" dirty="0" err="1"/>
              <a:t>dibutuhkan</a:t>
            </a:r>
            <a:r>
              <a:rPr lang="en-GB" altLang="id-ID" sz="2400" dirty="0"/>
              <a:t> </a:t>
            </a:r>
            <a:r>
              <a:rPr lang="en-GB" altLang="id-ID" sz="2400" dirty="0" err="1"/>
              <a:t>kondisi</a:t>
            </a:r>
            <a:r>
              <a:rPr lang="en-GB" altLang="id-ID" sz="2400" dirty="0"/>
              <a:t> </a:t>
            </a:r>
            <a:r>
              <a:rPr lang="en-GB" altLang="id-ID" sz="2400" dirty="0" err="1"/>
              <a:t>balas</a:t>
            </a:r>
            <a:r>
              <a:rPr lang="en-GB" altLang="id-ID" sz="2400" dirty="0"/>
              <a:t> yang prima </a:t>
            </a:r>
            <a:r>
              <a:rPr lang="en-GB" altLang="id-ID" sz="2400" dirty="0" err="1"/>
              <a:t>dengan</a:t>
            </a:r>
            <a:r>
              <a:rPr lang="en-GB" altLang="id-ID" sz="2400" dirty="0"/>
              <a:t> </a:t>
            </a:r>
            <a:r>
              <a:rPr lang="en-GB" altLang="id-ID" sz="2400" dirty="0" err="1"/>
              <a:t>demikian</a:t>
            </a:r>
            <a:r>
              <a:rPr lang="en-GB" altLang="id-ID" sz="2400" dirty="0"/>
              <a:t> </a:t>
            </a:r>
            <a:r>
              <a:rPr lang="en-GB" altLang="id-ID" sz="2400" dirty="0" err="1"/>
              <a:t>penyaluran</a:t>
            </a:r>
            <a:r>
              <a:rPr lang="en-GB" altLang="id-ID" sz="2400" dirty="0"/>
              <a:t> air </a:t>
            </a:r>
            <a:r>
              <a:rPr lang="en-GB" altLang="id-ID" sz="2400" dirty="0" err="1"/>
              <a:t>hujan</a:t>
            </a:r>
            <a:r>
              <a:rPr lang="en-GB" altLang="id-ID" sz="2400" dirty="0"/>
              <a:t> </a:t>
            </a:r>
            <a:r>
              <a:rPr lang="en-GB" altLang="id-ID" sz="2400" dirty="0" err="1"/>
              <a:t>dapat</a:t>
            </a:r>
            <a:r>
              <a:rPr lang="en-GB" altLang="id-ID" sz="2400" dirty="0"/>
              <a:t> </a:t>
            </a:r>
            <a:r>
              <a:rPr lang="en-GB" altLang="id-ID" sz="2400" dirty="0" err="1"/>
              <a:t>berlangsung</a:t>
            </a:r>
            <a:r>
              <a:rPr lang="en-GB" altLang="id-ID" sz="2400" dirty="0"/>
              <a:t> </a:t>
            </a:r>
            <a:r>
              <a:rPr lang="en-GB" altLang="id-ID" sz="2400" dirty="0" err="1"/>
              <a:t>dengan</a:t>
            </a:r>
            <a:r>
              <a:rPr lang="en-GB" altLang="id-ID" sz="2400" dirty="0"/>
              <a:t> </a:t>
            </a:r>
            <a:r>
              <a:rPr lang="en-GB" altLang="id-ID" sz="2400" dirty="0" err="1"/>
              <a:t>baik</a:t>
            </a:r>
            <a:r>
              <a:rPr lang="en-GB" altLang="id-ID" sz="2400" dirty="0"/>
              <a:t>.   </a:t>
            </a:r>
            <a:r>
              <a:rPr lang="en-GB" altLang="id-ID" sz="2400" dirty="0" err="1"/>
              <a:t>Implikasi</a:t>
            </a:r>
            <a:r>
              <a:rPr lang="en-GB" altLang="id-ID" sz="2400" dirty="0"/>
              <a:t> </a:t>
            </a:r>
            <a:r>
              <a:rPr lang="en-GB" altLang="id-ID" sz="2400" dirty="0" err="1"/>
              <a:t>dari</a:t>
            </a:r>
            <a:r>
              <a:rPr lang="en-GB" altLang="id-ID" sz="2400" dirty="0"/>
              <a:t> </a:t>
            </a:r>
            <a:r>
              <a:rPr lang="en-GB" altLang="id-ID" sz="2400" dirty="0" err="1"/>
              <a:t>penggunaan</a:t>
            </a:r>
            <a:r>
              <a:rPr lang="en-GB" altLang="id-ID" sz="2400" dirty="0"/>
              <a:t> </a:t>
            </a:r>
            <a:r>
              <a:rPr lang="en-GB" altLang="id-ID" sz="2400" dirty="0" err="1"/>
              <a:t>bantalan</a:t>
            </a:r>
            <a:r>
              <a:rPr lang="en-GB" altLang="id-ID" sz="2400" dirty="0"/>
              <a:t> </a:t>
            </a:r>
            <a:r>
              <a:rPr lang="en-GB" altLang="id-ID" sz="2400" dirty="0" err="1"/>
              <a:t>ini</a:t>
            </a:r>
            <a:r>
              <a:rPr lang="en-GB" altLang="id-ID" sz="2400" dirty="0"/>
              <a:t>, </a:t>
            </a:r>
            <a:r>
              <a:rPr lang="en-GB" altLang="id-ID" sz="2400" dirty="0" err="1"/>
              <a:t>adalah</a:t>
            </a:r>
            <a:r>
              <a:rPr lang="en-GB" altLang="id-ID" sz="2400" dirty="0"/>
              <a:t> </a:t>
            </a:r>
            <a:r>
              <a:rPr lang="en-GB" altLang="id-ID" sz="2400" dirty="0" err="1"/>
              <a:t>diperlukannya</a:t>
            </a:r>
            <a:r>
              <a:rPr lang="en-GB" altLang="id-ID" sz="2400" dirty="0"/>
              <a:t> </a:t>
            </a:r>
            <a:r>
              <a:rPr lang="en-GB" altLang="id-ID" sz="2400" dirty="0" err="1"/>
              <a:t>frekuensi</a:t>
            </a:r>
            <a:r>
              <a:rPr lang="en-GB" altLang="id-ID" sz="2400" dirty="0"/>
              <a:t> </a:t>
            </a:r>
            <a:r>
              <a:rPr lang="en-GB" altLang="id-ID" sz="2400" dirty="0" err="1"/>
              <a:t>pemeliharaan</a:t>
            </a:r>
            <a:r>
              <a:rPr lang="en-GB" altLang="id-ID" sz="2400" dirty="0"/>
              <a:t> (</a:t>
            </a:r>
            <a:r>
              <a:rPr lang="en-GB" altLang="id-ID" sz="2400" dirty="0" err="1"/>
              <a:t>pembersihan</a:t>
            </a:r>
            <a:r>
              <a:rPr lang="en-GB" altLang="id-ID" sz="2400" dirty="0"/>
              <a:t>) </a:t>
            </a:r>
            <a:r>
              <a:rPr lang="en-GB" altLang="id-ID" sz="2400" dirty="0" err="1"/>
              <a:t>balas</a:t>
            </a:r>
            <a:r>
              <a:rPr lang="en-GB" altLang="id-ID" sz="2400" dirty="0"/>
              <a:t> yang </a:t>
            </a:r>
            <a:r>
              <a:rPr lang="en-GB" altLang="id-ID" sz="2400" dirty="0" err="1"/>
              <a:t>tinggi</a:t>
            </a:r>
            <a:r>
              <a:rPr lang="en-GB" altLang="id-ID" sz="2400" dirty="0"/>
              <a:t> </a:t>
            </a:r>
            <a:r>
              <a:rPr lang="en-GB" altLang="id-ID" sz="2400" dirty="0" err="1"/>
              <a:t>dimana</a:t>
            </a:r>
            <a:r>
              <a:rPr lang="en-GB" altLang="id-ID" sz="2400" dirty="0"/>
              <a:t> </a:t>
            </a:r>
            <a:r>
              <a:rPr lang="en-GB" altLang="id-ID" sz="2400" dirty="0" err="1"/>
              <a:t>akan</a:t>
            </a:r>
            <a:r>
              <a:rPr lang="en-GB" altLang="id-ID" sz="2400" dirty="0"/>
              <a:t> </a:t>
            </a:r>
            <a:r>
              <a:rPr lang="en-GB" altLang="id-ID" sz="2400" dirty="0" err="1"/>
              <a:t>menyebabkan</a:t>
            </a:r>
            <a:r>
              <a:rPr lang="en-GB" altLang="id-ID" sz="2400" dirty="0"/>
              <a:t> </a:t>
            </a:r>
            <a:r>
              <a:rPr lang="en-GB" altLang="id-ID" sz="2400" dirty="0" err="1"/>
              <a:t>anggaran</a:t>
            </a:r>
            <a:r>
              <a:rPr lang="en-GB" altLang="id-ID" sz="2400" dirty="0"/>
              <a:t> </a:t>
            </a:r>
            <a:r>
              <a:rPr lang="en-GB" altLang="id-ID" sz="2400" dirty="0" err="1"/>
              <a:t>pemeliharaan</a:t>
            </a:r>
            <a:r>
              <a:rPr lang="en-GB" altLang="id-ID" sz="2400" dirty="0"/>
              <a:t> </a:t>
            </a:r>
            <a:r>
              <a:rPr lang="en-GB" altLang="id-ID" sz="2400" dirty="0" err="1"/>
              <a:t>semakin</a:t>
            </a:r>
            <a:r>
              <a:rPr lang="en-GB" altLang="id-ID" sz="2400" dirty="0"/>
              <a:t> </a:t>
            </a:r>
            <a:r>
              <a:rPr lang="en-GB" altLang="id-ID" sz="2400" dirty="0" err="1"/>
              <a:t>tinggi</a:t>
            </a:r>
            <a:r>
              <a:rPr lang="en-GB" altLang="id-ID" sz="2400" dirty="0"/>
              <a:t>.</a:t>
            </a:r>
          </a:p>
          <a:p>
            <a:pPr marL="571500" indent="-571500" eaLnBrk="1" hangingPunct="1">
              <a:lnSpc>
                <a:spcPct val="90000"/>
              </a:lnSpc>
            </a:pPr>
            <a:r>
              <a:rPr lang="en-GB" altLang="id-ID" sz="2400" dirty="0" err="1"/>
              <a:t>Diperlukan</a:t>
            </a:r>
            <a:r>
              <a:rPr lang="en-GB" altLang="id-ID" sz="2400" dirty="0"/>
              <a:t> </a:t>
            </a:r>
            <a:r>
              <a:rPr lang="en-GB" altLang="id-ID" sz="2400" dirty="0" err="1"/>
              <a:t>konstruksi</a:t>
            </a:r>
            <a:r>
              <a:rPr lang="en-GB" altLang="id-ID" sz="2400" dirty="0"/>
              <a:t> </a:t>
            </a:r>
            <a:r>
              <a:rPr lang="en-GB" altLang="id-ID" sz="2400" dirty="0" err="1"/>
              <a:t>penambat</a:t>
            </a:r>
            <a:r>
              <a:rPr lang="en-GB" altLang="id-ID" sz="2400" dirty="0"/>
              <a:t> </a:t>
            </a:r>
            <a:r>
              <a:rPr lang="en-GB" altLang="id-ID" sz="2400" dirty="0" err="1"/>
              <a:t>arah</a:t>
            </a:r>
            <a:r>
              <a:rPr lang="en-GB" altLang="id-ID" sz="2400" dirty="0"/>
              <a:t> </a:t>
            </a:r>
            <a:r>
              <a:rPr lang="en-GB" altLang="id-ID" sz="2400" dirty="0" err="1"/>
              <a:t>melintang</a:t>
            </a:r>
            <a:r>
              <a:rPr lang="en-GB" altLang="id-ID" sz="2400" dirty="0"/>
              <a:t> </a:t>
            </a:r>
            <a:r>
              <a:rPr lang="en-GB" altLang="id-ID" sz="2400" dirty="0" err="1"/>
              <a:t>supaya</a:t>
            </a:r>
            <a:r>
              <a:rPr lang="en-GB" altLang="id-ID" sz="2400" dirty="0"/>
              <a:t> </a:t>
            </a:r>
            <a:r>
              <a:rPr lang="en-GB" altLang="id-ID" sz="2400" dirty="0" err="1"/>
              <a:t>jarak</a:t>
            </a:r>
            <a:r>
              <a:rPr lang="en-GB" altLang="id-ID" sz="2400" dirty="0"/>
              <a:t> </a:t>
            </a:r>
            <a:r>
              <a:rPr lang="en-GB" altLang="id-ID" sz="2400" dirty="0" err="1"/>
              <a:t>antar</a:t>
            </a:r>
            <a:r>
              <a:rPr lang="en-GB" altLang="id-ID" sz="2400" dirty="0"/>
              <a:t> </a:t>
            </a:r>
            <a:r>
              <a:rPr lang="en-GB" altLang="id-ID" sz="2400" dirty="0" err="1"/>
              <a:t>bantalan</a:t>
            </a:r>
            <a:r>
              <a:rPr lang="en-GB" altLang="id-ID" sz="2400" dirty="0"/>
              <a:t> </a:t>
            </a:r>
            <a:r>
              <a:rPr lang="en-GB" altLang="id-ID" sz="2400" dirty="0" err="1"/>
              <a:t>tetap</a:t>
            </a:r>
            <a:r>
              <a:rPr lang="en-GB" altLang="id-ID" sz="2400" dirty="0"/>
              <a:t> </a:t>
            </a:r>
            <a:r>
              <a:rPr lang="en-GB" altLang="id-ID" sz="2400" dirty="0" err="1"/>
              <a:t>terpelihara</a:t>
            </a:r>
            <a:r>
              <a:rPr lang="en-GB" altLang="id-ID" sz="2400" dirty="0"/>
              <a:t> </a:t>
            </a:r>
            <a:r>
              <a:rPr lang="en-GB" altLang="id-ID" sz="2400" dirty="0" err="1"/>
              <a:t>dengan</a:t>
            </a:r>
            <a:r>
              <a:rPr lang="en-GB" altLang="id-ID" sz="2400" dirty="0"/>
              <a:t> </a:t>
            </a:r>
            <a:r>
              <a:rPr lang="en-GB" altLang="id-ID" sz="2400" dirty="0" err="1"/>
              <a:t>baik</a:t>
            </a:r>
            <a:r>
              <a:rPr lang="en-GB" altLang="id-ID" sz="2400" dirty="0"/>
              <a:t>.</a:t>
            </a:r>
          </a:p>
          <a:p>
            <a:pPr marL="571500" indent="-571500" eaLnBrk="1" hangingPunct="1">
              <a:lnSpc>
                <a:spcPct val="90000"/>
              </a:lnSpc>
            </a:pPr>
            <a:r>
              <a:rPr lang="en-GB" altLang="id-ID" sz="2400" dirty="0" err="1"/>
              <a:t>Bahan</a:t>
            </a:r>
            <a:r>
              <a:rPr lang="en-GB" altLang="id-ID" sz="2400" dirty="0"/>
              <a:t> </a:t>
            </a:r>
            <a:r>
              <a:rPr lang="en-GB" altLang="id-ID" sz="2400" dirty="0" err="1"/>
              <a:t>konstruksi</a:t>
            </a:r>
            <a:r>
              <a:rPr lang="en-GB" altLang="id-ID" sz="2400" dirty="0"/>
              <a:t> yang </a:t>
            </a:r>
            <a:r>
              <a:rPr lang="en-GB" altLang="id-ID" sz="2400" dirty="0" err="1"/>
              <a:t>tepat</a:t>
            </a:r>
            <a:r>
              <a:rPr lang="en-GB" altLang="id-ID" sz="2400" dirty="0"/>
              <a:t> </a:t>
            </a:r>
            <a:r>
              <a:rPr lang="en-GB" altLang="id-ID" sz="2400" dirty="0" err="1"/>
              <a:t>untuk</a:t>
            </a:r>
            <a:r>
              <a:rPr lang="en-GB" altLang="id-ID" sz="2400" dirty="0"/>
              <a:t> </a:t>
            </a:r>
            <a:r>
              <a:rPr lang="en-GB" altLang="id-ID" sz="2400" dirty="0" err="1"/>
              <a:t>bantalan</a:t>
            </a:r>
            <a:r>
              <a:rPr lang="en-GB" altLang="id-ID" sz="2400" dirty="0"/>
              <a:t> </a:t>
            </a:r>
            <a:r>
              <a:rPr lang="en-GB" altLang="id-ID" sz="2400" dirty="0" err="1"/>
              <a:t>membujur</a:t>
            </a:r>
            <a:r>
              <a:rPr lang="en-GB" altLang="id-ID" sz="2400" dirty="0"/>
              <a:t> </a:t>
            </a:r>
            <a:r>
              <a:rPr lang="en-GB" altLang="id-ID" sz="2400" dirty="0" err="1"/>
              <a:t>adalah</a:t>
            </a:r>
            <a:r>
              <a:rPr lang="en-GB" altLang="id-ID" sz="2400" dirty="0"/>
              <a:t> </a:t>
            </a:r>
            <a:r>
              <a:rPr lang="en-GB" altLang="id-ID" sz="2400" dirty="0" err="1"/>
              <a:t>konstruksi</a:t>
            </a:r>
            <a:r>
              <a:rPr lang="en-GB" altLang="id-ID" sz="2400" dirty="0"/>
              <a:t> </a:t>
            </a:r>
            <a:r>
              <a:rPr lang="en-GB" altLang="id-ID" sz="2400" dirty="0" err="1"/>
              <a:t>beton</a:t>
            </a:r>
            <a:r>
              <a:rPr lang="en-GB" altLang="id-ID" sz="2400" dirty="0"/>
              <a:t> </a:t>
            </a:r>
            <a:r>
              <a:rPr lang="en-GB" altLang="id-ID" sz="2400" dirty="0" err="1"/>
              <a:t>mengingat</a:t>
            </a:r>
            <a:r>
              <a:rPr lang="en-GB" altLang="id-ID" sz="2400" dirty="0"/>
              <a:t> </a:t>
            </a:r>
            <a:r>
              <a:rPr lang="en-GB" altLang="id-ID" sz="2400" dirty="0" err="1"/>
              <a:t>pertimbangan</a:t>
            </a:r>
            <a:r>
              <a:rPr lang="en-GB" altLang="id-ID" sz="2400" dirty="0"/>
              <a:t> </a:t>
            </a:r>
            <a:r>
              <a:rPr lang="en-GB" altLang="id-ID" sz="2400" dirty="0" err="1"/>
              <a:t>praktis</a:t>
            </a:r>
            <a:r>
              <a:rPr lang="en-GB" altLang="id-ID" sz="2400" dirty="0"/>
              <a:t> dan </a:t>
            </a:r>
            <a:r>
              <a:rPr lang="en-GB" altLang="id-ID" sz="2400" dirty="0" err="1"/>
              <a:t>teknisnya</a:t>
            </a:r>
            <a:r>
              <a:rPr lang="en-GB" altLang="id-ID" sz="2400" dirty="0"/>
              <a:t>.</a:t>
            </a:r>
            <a:endParaRPr lang="en-US" altLang="id-ID" sz="2400" dirty="0"/>
          </a:p>
        </p:txBody>
      </p:sp>
      <p:sp>
        <p:nvSpPr>
          <p:cNvPr id="2" name="Date Placeholder 1">
            <a:extLst>
              <a:ext uri="{FF2B5EF4-FFF2-40B4-BE49-F238E27FC236}">
                <a16:creationId xmlns:a16="http://schemas.microsoft.com/office/drawing/2014/main" id="{150DF51A-A66F-4BF2-9D42-8306FDAF36B9}"/>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B8315894-ECBE-43DC-BE6E-8151920BB7C8}"/>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2">
            <a:extLst>
              <a:ext uri="{FF2B5EF4-FFF2-40B4-BE49-F238E27FC236}">
                <a16:creationId xmlns:a16="http://schemas.microsoft.com/office/drawing/2014/main" id="{1E235C50-698B-4431-8916-4E0B8CB10C96}"/>
              </a:ext>
            </a:extLst>
          </p:cNvPr>
          <p:cNvSpPr>
            <a:spLocks noGrp="1" noChangeArrowheads="1"/>
          </p:cNvSpPr>
          <p:nvPr>
            <p:ph type="title"/>
          </p:nvPr>
        </p:nvSpPr>
        <p:spPr/>
        <p:txBody>
          <a:bodyPr>
            <a:normAutofit/>
          </a:bodyPr>
          <a:lstStyle/>
          <a:p>
            <a:pPr eaLnBrk="1" hangingPunct="1"/>
            <a:r>
              <a:rPr lang="en-US" altLang="id-ID" sz="3800"/>
              <a:t>Studi Kasus (Analisis Tegangan Efektif)</a:t>
            </a:r>
          </a:p>
        </p:txBody>
      </p:sp>
      <p:pic>
        <p:nvPicPr>
          <p:cNvPr id="90117" name="Picture 6">
            <a:extLst>
              <a:ext uri="{FF2B5EF4-FFF2-40B4-BE49-F238E27FC236}">
                <a16:creationId xmlns:a16="http://schemas.microsoft.com/office/drawing/2014/main" id="{EE5E2748-0A24-4494-B4F8-AE3190F66D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2414" y="1966772"/>
            <a:ext cx="6134785" cy="4205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2F4D1FAE-82F8-44A9-8302-D9330709FDCF}"/>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365ED33D-7096-4EEF-9A9F-24DC8D3A05FE}"/>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2">
            <a:extLst>
              <a:ext uri="{FF2B5EF4-FFF2-40B4-BE49-F238E27FC236}">
                <a16:creationId xmlns:a16="http://schemas.microsoft.com/office/drawing/2014/main" id="{5545D9C1-4FA0-4692-848A-F6DE6777637E}"/>
              </a:ext>
            </a:extLst>
          </p:cNvPr>
          <p:cNvSpPr>
            <a:spLocks noGrp="1" noChangeArrowheads="1"/>
          </p:cNvSpPr>
          <p:nvPr>
            <p:ph type="title"/>
          </p:nvPr>
        </p:nvSpPr>
        <p:spPr/>
        <p:txBody>
          <a:bodyPr/>
          <a:lstStyle/>
          <a:p>
            <a:pPr eaLnBrk="1" hangingPunct="1"/>
            <a:r>
              <a:rPr lang="en-US" altLang="id-ID"/>
              <a:t>Studi Kasus</a:t>
            </a:r>
          </a:p>
        </p:txBody>
      </p:sp>
      <p:pic>
        <p:nvPicPr>
          <p:cNvPr id="91141" name="Picture 4">
            <a:extLst>
              <a:ext uri="{FF2B5EF4-FFF2-40B4-BE49-F238E27FC236}">
                <a16:creationId xmlns:a16="http://schemas.microsoft.com/office/drawing/2014/main" id="{AA73533C-FC91-42E4-B690-BD0204557F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737650"/>
            <a:ext cx="6781800" cy="3685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B539C534-D432-4090-B7C3-1D1FDEB5013A}"/>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636F7B23-0217-452C-89F1-2C767D32B5C3}"/>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2">
            <a:extLst>
              <a:ext uri="{FF2B5EF4-FFF2-40B4-BE49-F238E27FC236}">
                <a16:creationId xmlns:a16="http://schemas.microsoft.com/office/drawing/2014/main" id="{89C70E67-C21A-4356-BE39-F6ED41A91E05}"/>
              </a:ext>
            </a:extLst>
          </p:cNvPr>
          <p:cNvSpPr>
            <a:spLocks noGrp="1" noChangeArrowheads="1"/>
          </p:cNvSpPr>
          <p:nvPr>
            <p:ph type="title"/>
          </p:nvPr>
        </p:nvSpPr>
        <p:spPr/>
        <p:txBody>
          <a:bodyPr/>
          <a:lstStyle/>
          <a:p>
            <a:pPr eaLnBrk="1" hangingPunct="1"/>
            <a:r>
              <a:rPr lang="en-US" altLang="id-ID"/>
              <a:t>Kontrol Tegangan Ijin</a:t>
            </a:r>
          </a:p>
        </p:txBody>
      </p:sp>
      <p:pic>
        <p:nvPicPr>
          <p:cNvPr id="92165" name="Picture 4">
            <a:extLst>
              <a:ext uri="{FF2B5EF4-FFF2-40B4-BE49-F238E27FC236}">
                <a16:creationId xmlns:a16="http://schemas.microsoft.com/office/drawing/2014/main" id="{9D6B2FA9-600C-4B2A-A38A-8AB6C4DB45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558" r="15364"/>
          <a:stretch>
            <a:fillRect/>
          </a:stretch>
        </p:blipFill>
        <p:spPr bwMode="auto">
          <a:xfrm>
            <a:off x="1143000" y="2717628"/>
            <a:ext cx="7543800" cy="1674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54AB5C3F-704C-42D4-8B48-EA5D76E6E4AD}"/>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46ECAB30-3522-41B0-99AA-2DB21EC61073}"/>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2">
            <a:extLst>
              <a:ext uri="{FF2B5EF4-FFF2-40B4-BE49-F238E27FC236}">
                <a16:creationId xmlns:a16="http://schemas.microsoft.com/office/drawing/2014/main" id="{C13A3826-8FAD-4E92-965A-092AA12ACF76}"/>
              </a:ext>
            </a:extLst>
          </p:cNvPr>
          <p:cNvSpPr>
            <a:spLocks noGrp="1" noChangeArrowheads="1"/>
          </p:cNvSpPr>
          <p:nvPr>
            <p:ph type="title"/>
          </p:nvPr>
        </p:nvSpPr>
        <p:spPr/>
        <p:txBody>
          <a:bodyPr/>
          <a:lstStyle/>
          <a:p>
            <a:pPr eaLnBrk="1" hangingPunct="1"/>
            <a:r>
              <a:rPr lang="en-US" altLang="id-ID"/>
              <a:t>Perhitungan Bantalan Bi-Blok</a:t>
            </a:r>
          </a:p>
        </p:txBody>
      </p:sp>
      <p:pic>
        <p:nvPicPr>
          <p:cNvPr id="93189" name="Picture 4">
            <a:extLst>
              <a:ext uri="{FF2B5EF4-FFF2-40B4-BE49-F238E27FC236}">
                <a16:creationId xmlns:a16="http://schemas.microsoft.com/office/drawing/2014/main" id="{ED93B98D-ABDB-4E6B-BE8F-1299F59FF8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125508"/>
            <a:ext cx="7772400" cy="2751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61FDAAB6-24C7-462A-B88A-DA7D1E81305C}"/>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91E412AE-ADB7-4337-82EA-C498DB4084DB}"/>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2">
            <a:extLst>
              <a:ext uri="{FF2B5EF4-FFF2-40B4-BE49-F238E27FC236}">
                <a16:creationId xmlns:a16="http://schemas.microsoft.com/office/drawing/2014/main" id="{B66F6215-E2C9-4581-9561-765C90955185}"/>
              </a:ext>
            </a:extLst>
          </p:cNvPr>
          <p:cNvSpPr>
            <a:spLocks noGrp="1" noChangeArrowheads="1"/>
          </p:cNvSpPr>
          <p:nvPr>
            <p:ph type="title"/>
          </p:nvPr>
        </p:nvSpPr>
        <p:spPr/>
        <p:txBody>
          <a:bodyPr/>
          <a:lstStyle/>
          <a:p>
            <a:pPr eaLnBrk="1" hangingPunct="1"/>
            <a:r>
              <a:rPr lang="en-US" altLang="id-ID"/>
              <a:t>Alur Perhitungan Bantalan Bi-Blok</a:t>
            </a:r>
          </a:p>
        </p:txBody>
      </p:sp>
      <p:sp>
        <p:nvSpPr>
          <p:cNvPr id="94213" name="Rectangle 3">
            <a:extLst>
              <a:ext uri="{FF2B5EF4-FFF2-40B4-BE49-F238E27FC236}">
                <a16:creationId xmlns:a16="http://schemas.microsoft.com/office/drawing/2014/main" id="{7A7A8279-97B0-4855-A1F7-B2EADB7384E6}"/>
              </a:ext>
            </a:extLst>
          </p:cNvPr>
          <p:cNvSpPr>
            <a:spLocks noGrp="1" noChangeArrowheads="1"/>
          </p:cNvSpPr>
          <p:nvPr>
            <p:ph idx="1"/>
          </p:nvPr>
        </p:nvSpPr>
        <p:spPr/>
        <p:txBody>
          <a:bodyPr>
            <a:normAutofit fontScale="92500" lnSpcReduction="20000"/>
          </a:bodyPr>
          <a:lstStyle/>
          <a:p>
            <a:pPr eaLnBrk="1" hangingPunct="1">
              <a:lnSpc>
                <a:spcPct val="90000"/>
              </a:lnSpc>
              <a:buFont typeface="Wingdings" panose="05000000000000000000" pitchFamily="2" charset="2"/>
              <a:buNone/>
            </a:pPr>
            <a:r>
              <a:rPr lang="en-GB" altLang="id-ID" sz="2100" b="1" u="sng"/>
              <a:t>Prosedur Perhitungan</a:t>
            </a:r>
            <a:r>
              <a:rPr lang="en-GB" altLang="id-ID" sz="2100"/>
              <a:t> :</a:t>
            </a:r>
            <a:endParaRPr lang="fi-FI" altLang="id-ID" sz="2100"/>
          </a:p>
          <a:p>
            <a:pPr eaLnBrk="1" hangingPunct="1">
              <a:lnSpc>
                <a:spcPct val="90000"/>
              </a:lnSpc>
            </a:pPr>
            <a:r>
              <a:rPr lang="fi-FI" altLang="id-ID" sz="2100"/>
              <a:t>Tentukan dimensi bantaan bi-blok yang akan digunakan.</a:t>
            </a:r>
            <a:endParaRPr lang="en-GB" altLang="id-ID" sz="2100"/>
          </a:p>
          <a:p>
            <a:pPr eaLnBrk="1" hangingPunct="1">
              <a:lnSpc>
                <a:spcPct val="90000"/>
              </a:lnSpc>
            </a:pPr>
            <a:r>
              <a:rPr lang="en-GB" altLang="id-ID" sz="2100"/>
              <a:t>Perhitungan tegangan di bawah bantalan, yaitu dengan mengasumsikan bahwa tegangan merata yang terjadi di bawah bantalan merupakan tegangan merata dalam satu blok yang dihitung dari beban luar yang bekerja pada bantalan (beban kendaraan).</a:t>
            </a:r>
          </a:p>
          <a:p>
            <a:pPr eaLnBrk="1" hangingPunct="1">
              <a:lnSpc>
                <a:spcPct val="90000"/>
              </a:lnSpc>
            </a:pPr>
            <a:r>
              <a:rPr lang="en-GB" altLang="id-ID" sz="2100"/>
              <a:t>Kontrol tegangan tekan yang terjadi pada beton terhadap mutu beton yang akan digunakan.</a:t>
            </a:r>
            <a:endParaRPr lang="fi-FI" altLang="id-ID" sz="2100"/>
          </a:p>
          <a:p>
            <a:pPr eaLnBrk="1" hangingPunct="1">
              <a:lnSpc>
                <a:spcPct val="90000"/>
              </a:lnSpc>
            </a:pPr>
            <a:r>
              <a:rPr lang="fi-FI" altLang="id-ID" sz="2100"/>
              <a:t>Kontrol tegangan geser tekan yang terjadi pada beton terhadap mutu beton yang akan digunakan.</a:t>
            </a:r>
            <a:endParaRPr lang="en-US" altLang="id-ID" sz="2100"/>
          </a:p>
        </p:txBody>
      </p:sp>
      <p:sp>
        <p:nvSpPr>
          <p:cNvPr id="2" name="Date Placeholder 1">
            <a:extLst>
              <a:ext uri="{FF2B5EF4-FFF2-40B4-BE49-F238E27FC236}">
                <a16:creationId xmlns:a16="http://schemas.microsoft.com/office/drawing/2014/main" id="{7903C146-F42E-45CB-A3E5-8BFAA440A358}"/>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61CBBDC1-4C99-4B95-BB32-9332601C3985}"/>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2">
            <a:extLst>
              <a:ext uri="{FF2B5EF4-FFF2-40B4-BE49-F238E27FC236}">
                <a16:creationId xmlns:a16="http://schemas.microsoft.com/office/drawing/2014/main" id="{32B41FD6-7481-46E3-820E-3052667F997B}"/>
              </a:ext>
            </a:extLst>
          </p:cNvPr>
          <p:cNvSpPr>
            <a:spLocks noGrp="1" noChangeArrowheads="1"/>
          </p:cNvSpPr>
          <p:nvPr>
            <p:ph type="title"/>
          </p:nvPr>
        </p:nvSpPr>
        <p:spPr/>
        <p:txBody>
          <a:bodyPr/>
          <a:lstStyle/>
          <a:p>
            <a:pPr eaLnBrk="1" hangingPunct="1"/>
            <a:r>
              <a:rPr lang="en-US" altLang="id-ID"/>
              <a:t>Kontrol Mutu Bantalan Bi-Blok</a:t>
            </a:r>
          </a:p>
        </p:txBody>
      </p:sp>
      <p:pic>
        <p:nvPicPr>
          <p:cNvPr id="95237" name="Picture 4">
            <a:extLst>
              <a:ext uri="{FF2B5EF4-FFF2-40B4-BE49-F238E27FC236}">
                <a16:creationId xmlns:a16="http://schemas.microsoft.com/office/drawing/2014/main" id="{72C27F38-43C2-479D-BDB6-0F959392B1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2414" y="2023636"/>
            <a:ext cx="6210985" cy="4232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B7285BDE-3B3C-4B5F-9DF7-4CCCFB2A3612}"/>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9BCAF299-BC95-4CE2-9B05-829A96EA5BB6}"/>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a:extLst>
              <a:ext uri="{FF2B5EF4-FFF2-40B4-BE49-F238E27FC236}">
                <a16:creationId xmlns:a16="http://schemas.microsoft.com/office/drawing/2014/main" id="{85D28301-9407-4E3A-A855-5C1CE707822B}"/>
              </a:ext>
            </a:extLst>
          </p:cNvPr>
          <p:cNvSpPr>
            <a:spLocks noGrp="1" noChangeArrowheads="1"/>
          </p:cNvSpPr>
          <p:nvPr>
            <p:ph type="title"/>
          </p:nvPr>
        </p:nvSpPr>
        <p:spPr/>
        <p:txBody>
          <a:bodyPr/>
          <a:lstStyle/>
          <a:p>
            <a:pPr eaLnBrk="1" hangingPunct="1"/>
            <a:r>
              <a:rPr lang="en-US" altLang="id-ID"/>
              <a:t>Studi Kasus</a:t>
            </a:r>
          </a:p>
        </p:txBody>
      </p:sp>
      <p:pic>
        <p:nvPicPr>
          <p:cNvPr id="96261" name="Picture 5">
            <a:extLst>
              <a:ext uri="{FF2B5EF4-FFF2-40B4-BE49-F238E27FC236}">
                <a16:creationId xmlns:a16="http://schemas.microsoft.com/office/drawing/2014/main" id="{9652412C-510A-4C1A-A278-01035F2520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5991"/>
          <a:stretch>
            <a:fillRect/>
          </a:stretch>
        </p:blipFill>
        <p:spPr bwMode="auto">
          <a:xfrm>
            <a:off x="1143000" y="1905528"/>
            <a:ext cx="7467600" cy="3207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5F28F35E-CED7-485E-8EC4-8A74FE656132}"/>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32DE4472-D314-4CF6-87D6-57CEAA00DCCE}"/>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a:extLst>
              <a:ext uri="{FF2B5EF4-FFF2-40B4-BE49-F238E27FC236}">
                <a16:creationId xmlns:a16="http://schemas.microsoft.com/office/drawing/2014/main" id="{6732547F-EC6A-48D1-964E-91D0FBC64C65}"/>
              </a:ext>
            </a:extLst>
          </p:cNvPr>
          <p:cNvSpPr>
            <a:spLocks noGrp="1" noChangeArrowheads="1"/>
          </p:cNvSpPr>
          <p:nvPr>
            <p:ph type="title"/>
          </p:nvPr>
        </p:nvSpPr>
        <p:spPr/>
        <p:txBody>
          <a:bodyPr/>
          <a:lstStyle/>
          <a:p>
            <a:pPr eaLnBrk="1" hangingPunct="1"/>
            <a:r>
              <a:rPr lang="en-US" altLang="id-ID"/>
              <a:t>Studi Kasus</a:t>
            </a:r>
          </a:p>
        </p:txBody>
      </p:sp>
      <p:pic>
        <p:nvPicPr>
          <p:cNvPr id="97285" name="Picture 6">
            <a:extLst>
              <a:ext uri="{FF2B5EF4-FFF2-40B4-BE49-F238E27FC236}">
                <a16:creationId xmlns:a16="http://schemas.microsoft.com/office/drawing/2014/main" id="{F567C48A-C7CD-4E62-9126-6339F5681F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588788"/>
            <a:ext cx="7391400" cy="398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21FE0503-68AF-4418-8EC2-3BEE6DAFDF8F}"/>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DA779967-40AA-48C6-9A58-7741D6D4D3E7}"/>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a:extLst>
              <a:ext uri="{FF2B5EF4-FFF2-40B4-BE49-F238E27FC236}">
                <a16:creationId xmlns:a16="http://schemas.microsoft.com/office/drawing/2014/main" id="{6DDF5E7A-796D-4DBB-A3CB-85C553D34F67}"/>
              </a:ext>
            </a:extLst>
          </p:cNvPr>
          <p:cNvSpPr>
            <a:spLocks noGrp="1" noChangeArrowheads="1"/>
          </p:cNvSpPr>
          <p:nvPr>
            <p:ph type="title"/>
          </p:nvPr>
        </p:nvSpPr>
        <p:spPr/>
        <p:txBody>
          <a:bodyPr/>
          <a:lstStyle/>
          <a:p>
            <a:pPr eaLnBrk="1" hangingPunct="1"/>
            <a:r>
              <a:rPr lang="en-US" altLang="id-ID"/>
              <a:t>Studi Kasus</a:t>
            </a:r>
          </a:p>
        </p:txBody>
      </p:sp>
      <p:pic>
        <p:nvPicPr>
          <p:cNvPr id="98309" name="Picture 5">
            <a:extLst>
              <a:ext uri="{FF2B5EF4-FFF2-40B4-BE49-F238E27FC236}">
                <a16:creationId xmlns:a16="http://schemas.microsoft.com/office/drawing/2014/main" id="{BB225852-8A83-4A27-AB90-7AF0BCEF66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304732"/>
            <a:ext cx="7467600" cy="2395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8A5C45E4-DA6F-4BFB-A94B-5215320B4403}"/>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5658B791-2ABB-431B-AC3A-AC9007E39AC6}"/>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a:extLst>
              <a:ext uri="{FF2B5EF4-FFF2-40B4-BE49-F238E27FC236}">
                <a16:creationId xmlns:a16="http://schemas.microsoft.com/office/drawing/2014/main" id="{7E90A1FF-A6B1-4756-93BD-110DBA0957F6}"/>
              </a:ext>
            </a:extLst>
          </p:cNvPr>
          <p:cNvSpPr>
            <a:spLocks noGrp="1" noChangeArrowheads="1"/>
          </p:cNvSpPr>
          <p:nvPr>
            <p:ph type="title"/>
          </p:nvPr>
        </p:nvSpPr>
        <p:spPr/>
        <p:txBody>
          <a:bodyPr/>
          <a:lstStyle/>
          <a:p>
            <a:pPr eaLnBrk="1" hangingPunct="1"/>
            <a:r>
              <a:rPr lang="en-US" altLang="id-ID"/>
              <a:t>Studi Kasus</a:t>
            </a:r>
          </a:p>
        </p:txBody>
      </p:sp>
      <p:pic>
        <p:nvPicPr>
          <p:cNvPr id="99333" name="Picture 4">
            <a:extLst>
              <a:ext uri="{FF2B5EF4-FFF2-40B4-BE49-F238E27FC236}">
                <a16:creationId xmlns:a16="http://schemas.microsoft.com/office/drawing/2014/main" id="{AC91F03C-548D-4530-A7F6-411A41B614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875828"/>
            <a:ext cx="7391400" cy="298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1904BBD5-B7D4-4A8C-B5E0-8BCA5DD1BF07}"/>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29575345-F126-4C67-866B-3488DFE874EB}"/>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a:extLst>
              <a:ext uri="{FF2B5EF4-FFF2-40B4-BE49-F238E27FC236}">
                <a16:creationId xmlns:a16="http://schemas.microsoft.com/office/drawing/2014/main" id="{BB23681C-FF81-4FCD-9CD6-AAB4042047F4}"/>
              </a:ext>
            </a:extLst>
          </p:cNvPr>
          <p:cNvSpPr>
            <a:spLocks noGrp="1" noChangeArrowheads="1"/>
          </p:cNvSpPr>
          <p:nvPr>
            <p:ph type="title"/>
          </p:nvPr>
        </p:nvSpPr>
        <p:spPr/>
        <p:txBody>
          <a:bodyPr/>
          <a:lstStyle/>
          <a:p>
            <a:pPr eaLnBrk="1" hangingPunct="1"/>
            <a:r>
              <a:rPr lang="en-US" altLang="id-ID" b="1"/>
              <a:t>Bantalan Kayu</a:t>
            </a:r>
          </a:p>
        </p:txBody>
      </p:sp>
      <p:sp>
        <p:nvSpPr>
          <p:cNvPr id="35845" name="Rectangle 3">
            <a:extLst>
              <a:ext uri="{FF2B5EF4-FFF2-40B4-BE49-F238E27FC236}">
                <a16:creationId xmlns:a16="http://schemas.microsoft.com/office/drawing/2014/main" id="{61D48FB5-4A33-46DD-9C90-7C7A68AF618B}"/>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id-ID" b="1">
                <a:solidFill>
                  <a:srgbClr val="FF0000"/>
                </a:solidFill>
              </a:rPr>
              <a:t>SYARAT MUTU, KEKUATAN &amp; KEAWETAN</a:t>
            </a:r>
          </a:p>
          <a:p>
            <a:pPr marL="609600" indent="-609600" eaLnBrk="1" hangingPunct="1">
              <a:buFont typeface="Wingdings" panose="05000000000000000000" pitchFamily="2" charset="2"/>
              <a:buNone/>
            </a:pPr>
            <a:endParaRPr lang="en-US" altLang="id-ID" b="1"/>
          </a:p>
          <a:p>
            <a:pPr marL="609600" indent="-609600" eaLnBrk="1" hangingPunct="1">
              <a:buFont typeface="Wingdings" panose="05000000000000000000" pitchFamily="2" charset="2"/>
              <a:buAutoNum type="arabicPeriod"/>
            </a:pPr>
            <a:r>
              <a:rPr lang="en-US" altLang="id-ID"/>
              <a:t>Kayu utuh, padat, tidak bermata, tidak ada bekas ulat dan tidak ada tanda mulai lapuk.</a:t>
            </a:r>
          </a:p>
          <a:p>
            <a:pPr marL="609600" indent="-609600" eaLnBrk="1" hangingPunct="1">
              <a:buFont typeface="Wingdings" panose="05000000000000000000" pitchFamily="2" charset="2"/>
              <a:buAutoNum type="arabicPeriod"/>
            </a:pPr>
            <a:r>
              <a:rPr lang="en-US" altLang="id-ID"/>
              <a:t>Kadar air maksimum 25 %</a:t>
            </a:r>
          </a:p>
          <a:p>
            <a:pPr marL="609600" indent="-609600" eaLnBrk="1" hangingPunct="1">
              <a:buFont typeface="Wingdings" panose="05000000000000000000" pitchFamily="2" charset="2"/>
              <a:buAutoNum type="arabicPeriod"/>
            </a:pPr>
            <a:r>
              <a:rPr lang="en-US" altLang="id-ID"/>
              <a:t>Bantalan kayu terbuat dari kayu mutu A dengan kelas kuat/awet I atau II</a:t>
            </a:r>
          </a:p>
        </p:txBody>
      </p:sp>
      <p:sp>
        <p:nvSpPr>
          <p:cNvPr id="2" name="Date Placeholder 1">
            <a:extLst>
              <a:ext uri="{FF2B5EF4-FFF2-40B4-BE49-F238E27FC236}">
                <a16:creationId xmlns:a16="http://schemas.microsoft.com/office/drawing/2014/main" id="{C31E2229-FEF4-46B7-AF4F-546D80D4492C}"/>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8B33DAC3-FA43-473A-B568-3937326F4CC1}"/>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2">
            <a:extLst>
              <a:ext uri="{FF2B5EF4-FFF2-40B4-BE49-F238E27FC236}">
                <a16:creationId xmlns:a16="http://schemas.microsoft.com/office/drawing/2014/main" id="{6780B940-BD68-4774-A214-7109D7B91D49}"/>
              </a:ext>
            </a:extLst>
          </p:cNvPr>
          <p:cNvSpPr>
            <a:spLocks noGrp="1" noChangeArrowheads="1"/>
          </p:cNvSpPr>
          <p:nvPr>
            <p:ph type="title"/>
          </p:nvPr>
        </p:nvSpPr>
        <p:spPr/>
        <p:txBody>
          <a:bodyPr/>
          <a:lstStyle/>
          <a:p>
            <a:pPr eaLnBrk="1" hangingPunct="1"/>
            <a:r>
              <a:rPr lang="en-US" altLang="id-ID"/>
              <a:t>Pengujian Bahan Bantalan</a:t>
            </a:r>
          </a:p>
        </p:txBody>
      </p:sp>
      <p:sp>
        <p:nvSpPr>
          <p:cNvPr id="100357" name="Rectangle 3">
            <a:extLst>
              <a:ext uri="{FF2B5EF4-FFF2-40B4-BE49-F238E27FC236}">
                <a16:creationId xmlns:a16="http://schemas.microsoft.com/office/drawing/2014/main" id="{2276269D-572B-46B7-AF6D-5BDFE8BAC3E7}"/>
              </a:ext>
            </a:extLst>
          </p:cNvPr>
          <p:cNvSpPr>
            <a:spLocks noGrp="1" noChangeArrowheads="1"/>
          </p:cNvSpPr>
          <p:nvPr>
            <p:ph idx="1"/>
          </p:nvPr>
        </p:nvSpPr>
        <p:spPr/>
        <p:txBody>
          <a:bodyPr>
            <a:normAutofit fontScale="92500" lnSpcReduction="20000"/>
          </a:bodyPr>
          <a:lstStyle/>
          <a:p>
            <a:pPr marL="0" indent="0" eaLnBrk="1" hangingPunct="1">
              <a:lnSpc>
                <a:spcPct val="80000"/>
              </a:lnSpc>
            </a:pPr>
            <a:r>
              <a:rPr lang="en-GB" altLang="id-ID" sz="2200" b="1"/>
              <a:t>Pengujian Kualitas Bantalan </a:t>
            </a:r>
            <a:endParaRPr lang="en-GB" altLang="id-ID" sz="2200"/>
          </a:p>
          <a:p>
            <a:pPr marL="0" indent="0" eaLnBrk="1" hangingPunct="1">
              <a:lnSpc>
                <a:spcPct val="80000"/>
              </a:lnSpc>
              <a:buFont typeface="Wingdings" panose="05000000000000000000" pitchFamily="2" charset="2"/>
              <a:buNone/>
            </a:pPr>
            <a:r>
              <a:rPr lang="en-GB" altLang="id-ID" sz="2200"/>
              <a:t>Sebelum perencanaan jalan rel selesai, bantalan kayu, beton maupun baja harus terlebih dahulu diuji kekuatannya dengan pengujian sebagai berikut :</a:t>
            </a:r>
          </a:p>
          <a:p>
            <a:pPr marL="0" indent="0" eaLnBrk="1" hangingPunct="1">
              <a:lnSpc>
                <a:spcPct val="80000"/>
              </a:lnSpc>
              <a:buFont typeface="Wingdings" panose="05000000000000000000" pitchFamily="2" charset="2"/>
              <a:buNone/>
            </a:pPr>
            <a:r>
              <a:rPr lang="en-GB" altLang="id-ID" sz="2200"/>
              <a:t>1.  Pengujian Beban Statis</a:t>
            </a:r>
          </a:p>
          <a:p>
            <a:pPr marL="0" indent="0" eaLnBrk="1" hangingPunct="1">
              <a:lnSpc>
                <a:spcPct val="80000"/>
              </a:lnSpc>
              <a:buFont typeface="Wingdings" panose="05000000000000000000" pitchFamily="2" charset="2"/>
              <a:buNone/>
            </a:pPr>
            <a:r>
              <a:rPr lang="en-GB" altLang="id-ID" sz="2200"/>
              <a:t>2.  Pengujian Beban Dinamis</a:t>
            </a:r>
          </a:p>
          <a:p>
            <a:pPr marL="0" indent="0" eaLnBrk="1" hangingPunct="1">
              <a:lnSpc>
                <a:spcPct val="80000"/>
              </a:lnSpc>
              <a:buFont typeface="Wingdings" panose="05000000000000000000" pitchFamily="2" charset="2"/>
              <a:buNone/>
            </a:pPr>
            <a:r>
              <a:rPr lang="en-GB" altLang="id-ID" sz="2200"/>
              <a:t>3.  Pengujian Cabut </a:t>
            </a:r>
            <a:endParaRPr lang="fi-FI" altLang="id-ID" sz="2200"/>
          </a:p>
          <a:p>
            <a:pPr marL="0" indent="0" eaLnBrk="1" hangingPunct="1">
              <a:lnSpc>
                <a:spcPct val="80000"/>
              </a:lnSpc>
              <a:buFont typeface="Wingdings" panose="05000000000000000000" pitchFamily="2" charset="2"/>
              <a:buNone/>
            </a:pPr>
            <a:r>
              <a:rPr lang="fi-FI" altLang="id-ID" sz="2200"/>
              <a:t>Khusus untuk bantalan beton, juga perlu dilakukan pengujian tekan sebelum diadakan pengecoran.  Ini dilakukan untuk mengetahui kualitas mutu betonnya.</a:t>
            </a:r>
          </a:p>
          <a:p>
            <a:pPr marL="0" indent="0" eaLnBrk="1" hangingPunct="1">
              <a:lnSpc>
                <a:spcPct val="80000"/>
              </a:lnSpc>
              <a:buFont typeface="Wingdings" panose="05000000000000000000" pitchFamily="2" charset="2"/>
              <a:buNone/>
            </a:pPr>
            <a:r>
              <a:rPr lang="fi-FI" altLang="id-ID" sz="2200"/>
              <a:t>Keterangan lebih rinci mengenai pengujian ini dapat dibaca dalam Peraturan Bahan Jalan Rel Indonesia.</a:t>
            </a:r>
            <a:endParaRPr lang="en-US" altLang="id-ID" sz="2200"/>
          </a:p>
        </p:txBody>
      </p:sp>
      <p:sp>
        <p:nvSpPr>
          <p:cNvPr id="2" name="Date Placeholder 1">
            <a:extLst>
              <a:ext uri="{FF2B5EF4-FFF2-40B4-BE49-F238E27FC236}">
                <a16:creationId xmlns:a16="http://schemas.microsoft.com/office/drawing/2014/main" id="{52A07E05-2FA8-4E4E-839E-72FB7DE6AA54}"/>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EC1573C4-F1DC-483A-BE19-8D5D18419CE1}"/>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2">
            <a:extLst>
              <a:ext uri="{FF2B5EF4-FFF2-40B4-BE49-F238E27FC236}">
                <a16:creationId xmlns:a16="http://schemas.microsoft.com/office/drawing/2014/main" id="{6780B940-BD68-4774-A214-7109D7B91D49}"/>
              </a:ext>
            </a:extLst>
          </p:cNvPr>
          <p:cNvSpPr>
            <a:spLocks noGrp="1" noChangeArrowheads="1"/>
          </p:cNvSpPr>
          <p:nvPr>
            <p:ph type="title" idx="4294967295"/>
          </p:nvPr>
        </p:nvSpPr>
        <p:spPr>
          <a:xfrm>
            <a:off x="1505803" y="2986088"/>
            <a:ext cx="6589712" cy="1281112"/>
          </a:xfrm>
        </p:spPr>
        <p:txBody>
          <a:bodyPr>
            <a:normAutofit/>
          </a:bodyPr>
          <a:lstStyle/>
          <a:p>
            <a:pPr eaLnBrk="1" hangingPunct="1"/>
            <a:r>
              <a:rPr lang="en-US" altLang="id-ID" dirty="0"/>
              <a:t>THANK YOU .. </a:t>
            </a:r>
          </a:p>
        </p:txBody>
      </p:sp>
    </p:spTree>
    <p:extLst>
      <p:ext uri="{BB962C8B-B14F-4D97-AF65-F5344CB8AC3E}">
        <p14:creationId xmlns:p14="http://schemas.microsoft.com/office/powerpoint/2010/main" val="2476766752"/>
      </p:ext>
    </p:extLst>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a:extLst>
              <a:ext uri="{FF2B5EF4-FFF2-40B4-BE49-F238E27FC236}">
                <a16:creationId xmlns:a16="http://schemas.microsoft.com/office/drawing/2014/main" id="{4265BD8A-0D59-468F-ACAD-225DC3F80BAC}"/>
              </a:ext>
            </a:extLst>
          </p:cNvPr>
          <p:cNvSpPr>
            <a:spLocks noGrp="1" noChangeArrowheads="1"/>
          </p:cNvSpPr>
          <p:nvPr>
            <p:ph type="title"/>
          </p:nvPr>
        </p:nvSpPr>
        <p:spPr/>
        <p:txBody>
          <a:bodyPr/>
          <a:lstStyle/>
          <a:p>
            <a:pPr eaLnBrk="1" hangingPunct="1"/>
            <a:r>
              <a:rPr lang="en-US" altLang="id-ID"/>
              <a:t>Persyaratan Kayu Mutu A</a:t>
            </a:r>
          </a:p>
        </p:txBody>
      </p:sp>
      <p:sp>
        <p:nvSpPr>
          <p:cNvPr id="36869" name="Rectangle 3">
            <a:extLst>
              <a:ext uri="{FF2B5EF4-FFF2-40B4-BE49-F238E27FC236}">
                <a16:creationId xmlns:a16="http://schemas.microsoft.com/office/drawing/2014/main" id="{F9B9FBEC-CB16-477B-ADA5-A0EBAC352C28}"/>
              </a:ext>
            </a:extLst>
          </p:cNvPr>
          <p:cNvSpPr>
            <a:spLocks noGrp="1" noChangeArrowheads="1"/>
          </p:cNvSpPr>
          <p:nvPr>
            <p:ph idx="1"/>
          </p:nvPr>
        </p:nvSpPr>
        <p:spPr/>
        <p:txBody>
          <a:bodyPr>
            <a:normAutofit fontScale="92500" lnSpcReduction="10000"/>
          </a:bodyPr>
          <a:lstStyle/>
          <a:p>
            <a:pPr marL="609600" indent="-609600" eaLnBrk="1" hangingPunct="1">
              <a:buFont typeface="Wingdings" panose="05000000000000000000" pitchFamily="2" charset="2"/>
              <a:buAutoNum type="arabicPeriod"/>
            </a:pPr>
            <a:r>
              <a:rPr lang="en-US" altLang="id-ID" sz="2200"/>
              <a:t>Kayu harus kering udara</a:t>
            </a:r>
          </a:p>
          <a:p>
            <a:pPr marL="609600" indent="-609600" eaLnBrk="1" hangingPunct="1">
              <a:buFont typeface="Wingdings" panose="05000000000000000000" pitchFamily="2" charset="2"/>
              <a:buAutoNum type="arabicPeriod"/>
            </a:pPr>
            <a:r>
              <a:rPr lang="en-US" altLang="id-ID" sz="2200"/>
              <a:t>Besar mata kayu tidak melebihi </a:t>
            </a:r>
            <a:r>
              <a:rPr lang="en-US" altLang="id-ID" sz="2200" baseline="30000"/>
              <a:t>1</a:t>
            </a:r>
            <a:r>
              <a:rPr lang="en-US" altLang="id-ID" sz="2200"/>
              <a:t>/</a:t>
            </a:r>
            <a:r>
              <a:rPr lang="en-US" altLang="id-ID" sz="2200" baseline="-25000"/>
              <a:t>6</a:t>
            </a:r>
            <a:r>
              <a:rPr lang="en-US" altLang="id-ID" sz="2200"/>
              <a:t> lebar bantalan (atau lebih dari 3,5 cm)</a:t>
            </a:r>
          </a:p>
          <a:p>
            <a:pPr marL="609600" indent="-609600" eaLnBrk="1" hangingPunct="1">
              <a:buFont typeface="Wingdings" panose="05000000000000000000" pitchFamily="2" charset="2"/>
              <a:buAutoNum type="arabicPeriod"/>
            </a:pPr>
            <a:r>
              <a:rPr lang="en-US" altLang="id-ID" sz="2200"/>
              <a:t>Bantalan tidak boleh mengandung sisi lengkung yang lebih besar daripada </a:t>
            </a:r>
            <a:r>
              <a:rPr lang="en-US" altLang="id-ID" sz="2200" baseline="30000"/>
              <a:t>1</a:t>
            </a:r>
            <a:r>
              <a:rPr lang="en-US" altLang="id-ID" sz="2200"/>
              <a:t>/</a:t>
            </a:r>
            <a:r>
              <a:rPr lang="en-US" altLang="id-ID" sz="2200" baseline="-25000"/>
              <a:t>10</a:t>
            </a:r>
            <a:r>
              <a:rPr lang="en-US" altLang="id-ID" sz="2200"/>
              <a:t> tinggi dan </a:t>
            </a:r>
            <a:r>
              <a:rPr lang="en-US" altLang="id-ID" sz="2200" baseline="30000"/>
              <a:t>1</a:t>
            </a:r>
            <a:r>
              <a:rPr lang="en-US" altLang="id-ID" sz="2200"/>
              <a:t>/</a:t>
            </a:r>
            <a:r>
              <a:rPr lang="en-US" altLang="id-ID" sz="2200" baseline="-25000"/>
              <a:t>10</a:t>
            </a:r>
            <a:r>
              <a:rPr lang="en-US" altLang="id-ID" sz="2200"/>
              <a:t> lebar bantalan</a:t>
            </a:r>
          </a:p>
          <a:p>
            <a:pPr marL="609600" indent="-609600" eaLnBrk="1" hangingPunct="1">
              <a:buFont typeface="Wingdings" panose="05000000000000000000" pitchFamily="2" charset="2"/>
              <a:buAutoNum type="arabicPeriod"/>
            </a:pPr>
            <a:r>
              <a:rPr lang="en-US" altLang="id-ID" sz="2200"/>
              <a:t>Miring arah serat (tangensial </a:t>
            </a:r>
            <a:r>
              <a:rPr lang="en-US" altLang="id-ID" sz="2200">
                <a:sym typeface="Symbol" panose="05050102010706020507" pitchFamily="18" charset="2"/>
              </a:rPr>
              <a:t>) tidak melebihi </a:t>
            </a:r>
            <a:r>
              <a:rPr lang="en-US" altLang="id-ID" sz="2200" baseline="30000">
                <a:sym typeface="Symbol" panose="05050102010706020507" pitchFamily="18" charset="2"/>
              </a:rPr>
              <a:t>1</a:t>
            </a:r>
            <a:r>
              <a:rPr lang="en-US" altLang="id-ID" sz="2200">
                <a:sym typeface="Symbol" panose="05050102010706020507" pitchFamily="18" charset="2"/>
              </a:rPr>
              <a:t>/</a:t>
            </a:r>
            <a:r>
              <a:rPr lang="en-US" altLang="id-ID" sz="2200" baseline="-25000">
                <a:sym typeface="Symbol" panose="05050102010706020507" pitchFamily="18" charset="2"/>
              </a:rPr>
              <a:t>10</a:t>
            </a:r>
          </a:p>
          <a:p>
            <a:pPr marL="609600" indent="-609600" eaLnBrk="1" hangingPunct="1">
              <a:buFont typeface="Wingdings" panose="05000000000000000000" pitchFamily="2" charset="2"/>
              <a:buAutoNum type="arabicPeriod"/>
            </a:pPr>
            <a:r>
              <a:rPr lang="en-US" altLang="id-ID" sz="2200">
                <a:sym typeface="Symbol" panose="05050102010706020507" pitchFamily="18" charset="2"/>
              </a:rPr>
              <a:t>Retak arah radial tidak boleh lebih dari ¼</a:t>
            </a:r>
            <a:r>
              <a:rPr lang="en-US" altLang="id-ID" sz="2200" baseline="-25000">
                <a:sym typeface="Symbol" panose="05050102010706020507" pitchFamily="18" charset="2"/>
              </a:rPr>
              <a:t> </a:t>
            </a:r>
            <a:r>
              <a:rPr lang="en-US" altLang="id-ID" sz="2200">
                <a:sym typeface="Symbol" panose="05050102010706020507" pitchFamily="18" charset="2"/>
              </a:rPr>
              <a:t>tebal bantalan dan retak-retak menurut lingkaran tumbuh tidak melebihi </a:t>
            </a:r>
            <a:r>
              <a:rPr lang="en-US" altLang="id-ID" sz="2200" baseline="30000">
                <a:sym typeface="Symbol" panose="05050102010706020507" pitchFamily="18" charset="2"/>
              </a:rPr>
              <a:t>1</a:t>
            </a:r>
            <a:r>
              <a:rPr lang="en-US" altLang="id-ID" sz="2200">
                <a:sym typeface="Symbol" panose="05050102010706020507" pitchFamily="18" charset="2"/>
              </a:rPr>
              <a:t>/</a:t>
            </a:r>
            <a:r>
              <a:rPr lang="en-US" altLang="id-ID" sz="2200" baseline="-25000">
                <a:sym typeface="Symbol" panose="05050102010706020507" pitchFamily="18" charset="2"/>
              </a:rPr>
              <a:t>5 </a:t>
            </a:r>
            <a:r>
              <a:rPr lang="en-US" altLang="id-ID" sz="2200">
                <a:sym typeface="Symbol" panose="05050102010706020507" pitchFamily="18" charset="2"/>
              </a:rPr>
              <a:t> tebal bantalan.</a:t>
            </a:r>
            <a:endParaRPr lang="en-US" altLang="id-ID" sz="2200" baseline="-25000">
              <a:sym typeface="Symbol" panose="05050102010706020507" pitchFamily="18" charset="2"/>
            </a:endParaRPr>
          </a:p>
        </p:txBody>
      </p:sp>
      <p:sp>
        <p:nvSpPr>
          <p:cNvPr id="2" name="Date Placeholder 1">
            <a:extLst>
              <a:ext uri="{FF2B5EF4-FFF2-40B4-BE49-F238E27FC236}">
                <a16:creationId xmlns:a16="http://schemas.microsoft.com/office/drawing/2014/main" id="{1A8E5A23-9F2B-4F18-829C-DC63C5D871DF}"/>
              </a:ext>
            </a:extLst>
          </p:cNvPr>
          <p:cNvSpPr>
            <a:spLocks noGrp="1"/>
          </p:cNvSpPr>
          <p:nvPr>
            <p:ph type="dt" sz="half" idx="10"/>
          </p:nvPr>
        </p:nvSpPr>
        <p:spPr/>
        <p:txBody>
          <a:bodyPr/>
          <a:lstStyle/>
          <a:p>
            <a:r>
              <a:rPr lang="id-ID" altLang="id-ID"/>
              <a:t>8/4/2020</a:t>
            </a:r>
            <a:endParaRPr lang="en-US" altLang="id-ID"/>
          </a:p>
        </p:txBody>
      </p:sp>
      <p:sp>
        <p:nvSpPr>
          <p:cNvPr id="6" name="Footer Placeholder 5">
            <a:extLst>
              <a:ext uri="{FF2B5EF4-FFF2-40B4-BE49-F238E27FC236}">
                <a16:creationId xmlns:a16="http://schemas.microsoft.com/office/drawing/2014/main" id="{B8A53C66-1C6E-43A4-AC4B-3AD30F9D8806}"/>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a:extLst>
              <a:ext uri="{FF2B5EF4-FFF2-40B4-BE49-F238E27FC236}">
                <a16:creationId xmlns:a16="http://schemas.microsoft.com/office/drawing/2014/main" id="{5164BBC6-39AA-4FAD-943D-BC13C1A306DA}"/>
              </a:ext>
            </a:extLst>
          </p:cNvPr>
          <p:cNvSpPr>
            <a:spLocks noGrp="1" noChangeArrowheads="1"/>
          </p:cNvSpPr>
          <p:nvPr>
            <p:ph type="title"/>
          </p:nvPr>
        </p:nvSpPr>
        <p:spPr/>
        <p:txBody>
          <a:bodyPr>
            <a:normAutofit fontScale="90000"/>
          </a:bodyPr>
          <a:lstStyle/>
          <a:p>
            <a:pPr eaLnBrk="1" hangingPunct="1"/>
            <a:r>
              <a:rPr lang="en-US" altLang="id-ID" sz="3800" dirty="0"/>
              <a:t>Gambar Mata </a:t>
            </a:r>
            <a:r>
              <a:rPr lang="en-US" altLang="id-ID" sz="3800" dirty="0" err="1"/>
              <a:t>Kayu</a:t>
            </a:r>
            <a:r>
              <a:rPr lang="en-US" altLang="id-ID" sz="3800" dirty="0"/>
              <a:t> dan </a:t>
            </a:r>
            <a:r>
              <a:rPr lang="en-US" altLang="id-ID" sz="3800" dirty="0" err="1"/>
              <a:t>Arah</a:t>
            </a:r>
            <a:r>
              <a:rPr lang="en-US" altLang="id-ID" sz="3800" dirty="0"/>
              <a:t> </a:t>
            </a:r>
            <a:r>
              <a:rPr lang="en-US" altLang="id-ID" sz="3800" dirty="0" err="1"/>
              <a:t>Retak</a:t>
            </a:r>
            <a:r>
              <a:rPr lang="en-US" altLang="id-ID" sz="3800" dirty="0"/>
              <a:t> pada </a:t>
            </a:r>
            <a:r>
              <a:rPr lang="en-US" altLang="id-ID" sz="3800" dirty="0" err="1"/>
              <a:t>Bantalan</a:t>
            </a:r>
            <a:r>
              <a:rPr lang="en-US" altLang="id-ID" sz="3800" dirty="0"/>
              <a:t> </a:t>
            </a:r>
            <a:r>
              <a:rPr lang="en-US" altLang="id-ID" sz="3800" dirty="0" err="1"/>
              <a:t>Kayu</a:t>
            </a:r>
            <a:endParaRPr lang="en-US" altLang="id-ID" sz="3800" dirty="0"/>
          </a:p>
        </p:txBody>
      </p:sp>
      <p:pic>
        <p:nvPicPr>
          <p:cNvPr id="77828" name="Picture 4">
            <a:extLst>
              <a:ext uri="{FF2B5EF4-FFF2-40B4-BE49-F238E27FC236}">
                <a16:creationId xmlns:a16="http://schemas.microsoft.com/office/drawing/2014/main" id="{F31F3C4F-DE3E-45E5-9B7A-5503F1A638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349500"/>
            <a:ext cx="3352800"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29" name="Picture 5">
            <a:extLst>
              <a:ext uri="{FF2B5EF4-FFF2-40B4-BE49-F238E27FC236}">
                <a16:creationId xmlns:a16="http://schemas.microsoft.com/office/drawing/2014/main" id="{6E3D6DA9-9578-4D65-8227-EB7D13BDE4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3644900"/>
            <a:ext cx="51054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3D387C2F-D72E-4EAA-AA7C-CEAB41675DBD}"/>
              </a:ext>
            </a:extLst>
          </p:cNvPr>
          <p:cNvSpPr>
            <a:spLocks noGrp="1"/>
          </p:cNvSpPr>
          <p:nvPr>
            <p:ph type="dt" sz="half" idx="10"/>
          </p:nvPr>
        </p:nvSpPr>
        <p:spPr/>
        <p:txBody>
          <a:bodyPr/>
          <a:lstStyle/>
          <a:p>
            <a:r>
              <a:rPr lang="id-ID" altLang="id-ID"/>
              <a:t>8/4/2020</a:t>
            </a:r>
            <a:endParaRPr lang="en-US" altLang="id-ID"/>
          </a:p>
        </p:txBody>
      </p:sp>
      <p:sp>
        <p:nvSpPr>
          <p:cNvPr id="4" name="Footer Placeholder 3">
            <a:extLst>
              <a:ext uri="{FF2B5EF4-FFF2-40B4-BE49-F238E27FC236}">
                <a16:creationId xmlns:a16="http://schemas.microsoft.com/office/drawing/2014/main" id="{22687A22-414A-48C6-BE76-D7C07A683192}"/>
              </a:ext>
            </a:extLst>
          </p:cNvPr>
          <p:cNvSpPr>
            <a:spLocks noGrp="1"/>
          </p:cNvSpPr>
          <p:nvPr>
            <p:ph type="ftr" sz="quarter" idx="11"/>
          </p:nvPr>
        </p:nvSpPr>
        <p:spPr/>
        <p:txBody>
          <a:bodyPr/>
          <a:lstStyle/>
          <a:p>
            <a:r>
              <a:rPr lang="en-US"/>
              <a:t>Civil Engineering - Rekayasa Jalan Rel</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77828"/>
                                        </p:tgtEl>
                                        <p:attrNameLst>
                                          <p:attrName>style.visibility</p:attrName>
                                        </p:attrNameLst>
                                      </p:cBhvr>
                                      <p:to>
                                        <p:strVal val="visible"/>
                                      </p:to>
                                    </p:set>
                                    <p:anim calcmode="lin" valueType="num">
                                      <p:cBhvr>
                                        <p:cTn id="7" dur="1000" fill="hold"/>
                                        <p:tgtEl>
                                          <p:spTgt spid="77828"/>
                                        </p:tgtEl>
                                        <p:attrNameLst>
                                          <p:attrName>ppt_x</p:attrName>
                                        </p:attrNameLst>
                                      </p:cBhvr>
                                      <p:tavLst>
                                        <p:tav tm="0">
                                          <p:val>
                                            <p:strVal val="#ppt_x-.2"/>
                                          </p:val>
                                        </p:tav>
                                        <p:tav tm="100000">
                                          <p:val>
                                            <p:strVal val="#ppt_x"/>
                                          </p:val>
                                        </p:tav>
                                      </p:tavLst>
                                    </p:anim>
                                    <p:anim calcmode="lin" valueType="num">
                                      <p:cBhvr>
                                        <p:cTn id="8" dur="1000" fill="hold"/>
                                        <p:tgtEl>
                                          <p:spTgt spid="77828"/>
                                        </p:tgtEl>
                                        <p:attrNameLst>
                                          <p:attrName>ppt_y</p:attrName>
                                        </p:attrNameLst>
                                      </p:cBhvr>
                                      <p:tavLst>
                                        <p:tav tm="0">
                                          <p:val>
                                            <p:strVal val="#ppt_y"/>
                                          </p:val>
                                        </p:tav>
                                        <p:tav tm="100000">
                                          <p:val>
                                            <p:strVal val="#ppt_y"/>
                                          </p:val>
                                        </p:tav>
                                      </p:tavLst>
                                    </p:anim>
                                    <p:animEffect transition="in" filter="wipe(right)" prLst="gradientSize: 0.1">
                                      <p:cBhvr>
                                        <p:cTn id="9" dur="1000"/>
                                        <p:tgtEl>
                                          <p:spTgt spid="77828"/>
                                        </p:tgtEl>
                                      </p:cBhvr>
                                    </p:animEffect>
                                  </p:childTnLst>
                                </p:cTn>
                              </p:par>
                              <p:par>
                                <p:cTn id="10" presetID="29" presetClass="entr" presetSubtype="0" fill="hold" nodeType="withEffect">
                                  <p:stCondLst>
                                    <p:cond delay="0"/>
                                  </p:stCondLst>
                                  <p:childTnLst>
                                    <p:set>
                                      <p:cBhvr>
                                        <p:cTn id="11" dur="1" fill="hold">
                                          <p:stCondLst>
                                            <p:cond delay="0"/>
                                          </p:stCondLst>
                                        </p:cTn>
                                        <p:tgtEl>
                                          <p:spTgt spid="77829"/>
                                        </p:tgtEl>
                                        <p:attrNameLst>
                                          <p:attrName>style.visibility</p:attrName>
                                        </p:attrNameLst>
                                      </p:cBhvr>
                                      <p:to>
                                        <p:strVal val="visible"/>
                                      </p:to>
                                    </p:set>
                                    <p:anim calcmode="lin" valueType="num">
                                      <p:cBhvr>
                                        <p:cTn id="12" dur="1000" fill="hold"/>
                                        <p:tgtEl>
                                          <p:spTgt spid="77829"/>
                                        </p:tgtEl>
                                        <p:attrNameLst>
                                          <p:attrName>ppt_x</p:attrName>
                                        </p:attrNameLst>
                                      </p:cBhvr>
                                      <p:tavLst>
                                        <p:tav tm="0">
                                          <p:val>
                                            <p:strVal val="#ppt_x-.2"/>
                                          </p:val>
                                        </p:tav>
                                        <p:tav tm="100000">
                                          <p:val>
                                            <p:strVal val="#ppt_x"/>
                                          </p:val>
                                        </p:tav>
                                      </p:tavLst>
                                    </p:anim>
                                    <p:anim calcmode="lin" valueType="num">
                                      <p:cBhvr>
                                        <p:cTn id="13" dur="1000" fill="hold"/>
                                        <p:tgtEl>
                                          <p:spTgt spid="77829"/>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7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2431</TotalTime>
  <Words>2381</Words>
  <Application>Microsoft Office PowerPoint</Application>
  <PresentationFormat>On-screen Show (4:3)</PresentationFormat>
  <Paragraphs>463</Paragraphs>
  <Slides>71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71</vt:i4>
      </vt:variant>
    </vt:vector>
  </HeadingPairs>
  <TitlesOfParts>
    <vt:vector size="80" baseType="lpstr">
      <vt:lpstr>Arial</vt:lpstr>
      <vt:lpstr>ＭＳ Ｐゴシック</vt:lpstr>
      <vt:lpstr>Garamond</vt:lpstr>
      <vt:lpstr>Wingdings</vt:lpstr>
      <vt:lpstr>Times New Roman</vt:lpstr>
      <vt:lpstr>Copperplate Gothic Light</vt:lpstr>
      <vt:lpstr>Symbol</vt:lpstr>
      <vt:lpstr>Book Antiqua</vt:lpstr>
      <vt:lpstr>Wisp</vt:lpstr>
      <vt:lpstr>Kriteria Teknik dan Perencanaan Struktur Bantalan Jalan Rel</vt:lpstr>
      <vt:lpstr>Outlines</vt:lpstr>
      <vt:lpstr>Fungsi Bantalan</vt:lpstr>
      <vt:lpstr>Jenis Bantalan</vt:lpstr>
      <vt:lpstr>Pemilihan Jenis Bantalan</vt:lpstr>
      <vt:lpstr>Pertimbangan Penggunaan Slab Track</vt:lpstr>
      <vt:lpstr>Bantalan Kayu</vt:lpstr>
      <vt:lpstr>Persyaratan Kayu Mutu A</vt:lpstr>
      <vt:lpstr>Gambar Mata Kayu dan Arah Retak pada Bantalan Kayu</vt:lpstr>
      <vt:lpstr>Contoh Jenis Kayu untuk Bantalan</vt:lpstr>
      <vt:lpstr>Umur Bantalan</vt:lpstr>
      <vt:lpstr>Ukuran Bantalan Kayu Indonesia  Peraturan Dinas No.10 Tahun 1986</vt:lpstr>
      <vt:lpstr>Syarat Kekuatan Bantalan</vt:lpstr>
      <vt:lpstr>Perkuatan Tahanan Balas pada Bantalan Kayu </vt:lpstr>
      <vt:lpstr>Kerusakan Bantalan</vt:lpstr>
      <vt:lpstr>Bantalan Besi</vt:lpstr>
      <vt:lpstr>Syarat Kekuatan</vt:lpstr>
      <vt:lpstr>Perkuatan Bantalan Besi</vt:lpstr>
      <vt:lpstr>Bantalan Beton</vt:lpstr>
      <vt:lpstr>Jenis Bantalan Beton</vt:lpstr>
      <vt:lpstr>Penarikan Kabel</vt:lpstr>
      <vt:lpstr>Bantalan Pre-Tension &amp; Post-Tension</vt:lpstr>
      <vt:lpstr>Aspek Produksi</vt:lpstr>
      <vt:lpstr>Fabrikasi Bantalan Beton</vt:lpstr>
      <vt:lpstr>Syarat Bantalan Beton Pratekan Blok Tunggal Proses Pretension</vt:lpstr>
      <vt:lpstr>Syarat Bantalan Beton Pratekan Blok Tunggal Proses Pretension</vt:lpstr>
      <vt:lpstr>Syarat Bantalan Beton Pratekan Blok Tunggal Proses Post tension</vt:lpstr>
      <vt:lpstr>Untuk Materi Kuliah Sessi Berikutnya:</vt:lpstr>
      <vt:lpstr>Perhitungan Dimensi Bantalan</vt:lpstr>
      <vt:lpstr>Analisis Pembebanan Pada Bantalan</vt:lpstr>
      <vt:lpstr>Analisis Pembebanan Pada Bantalan … (1)</vt:lpstr>
      <vt:lpstr>Konsep Persamaan Momen</vt:lpstr>
      <vt:lpstr>Analisis Pembebanan Pada Bantalan … (2)</vt:lpstr>
      <vt:lpstr>Konsep Persamaan Defleksi</vt:lpstr>
      <vt:lpstr>Analisis Pembebanan Pada Bantalan … (3)</vt:lpstr>
      <vt:lpstr>Contoh Kasus</vt:lpstr>
      <vt:lpstr>Contoh Kasus</vt:lpstr>
      <vt:lpstr>Perhitungan Dimensi Bantalan Kayu</vt:lpstr>
      <vt:lpstr>Prosedur Perhitungan Bantalan Kayu …(1)</vt:lpstr>
      <vt:lpstr>Prosedur Perhitungan Bantalan Kayu …(2)</vt:lpstr>
      <vt:lpstr>Prosedur Perhitungan Bantalan Kayu …(3)</vt:lpstr>
      <vt:lpstr>Studi Kasus</vt:lpstr>
      <vt:lpstr>Studi Kasus</vt:lpstr>
      <vt:lpstr>Studi Kasus</vt:lpstr>
      <vt:lpstr>Studi Kasus</vt:lpstr>
      <vt:lpstr>Studi Kasus</vt:lpstr>
      <vt:lpstr>Studi Kasus</vt:lpstr>
      <vt:lpstr>Perhitungan Dimensi Bantalan Beton</vt:lpstr>
      <vt:lpstr>Prosedur Perhitungan Bantalan Beton Monolithic (Blok Tunggal) … (1)</vt:lpstr>
      <vt:lpstr>Prosedur Perhitungan Bantalan Beton Monolithic (Blok Tunggal) …(2)</vt:lpstr>
      <vt:lpstr>Prosedur Perhitungan Bantalan Beton Monolithic (Blok Tunggal) …(3)</vt:lpstr>
      <vt:lpstr>Studi Kasus</vt:lpstr>
      <vt:lpstr>Studi Kasus</vt:lpstr>
      <vt:lpstr>Studi Kasus</vt:lpstr>
      <vt:lpstr>Studi Kasus</vt:lpstr>
      <vt:lpstr>Studi Kasus</vt:lpstr>
      <vt:lpstr>Studi Kasus</vt:lpstr>
      <vt:lpstr>Studi Kasus (Analisis Tegangan Awal)</vt:lpstr>
      <vt:lpstr>Studi Kasus</vt:lpstr>
      <vt:lpstr>Studi Kasus (Analisis Tegangan Efektif)</vt:lpstr>
      <vt:lpstr>Studi Kasus</vt:lpstr>
      <vt:lpstr>Kontrol Tegangan Ijin</vt:lpstr>
      <vt:lpstr>Perhitungan Bantalan Bi-Blok</vt:lpstr>
      <vt:lpstr>Alur Perhitungan Bantalan Bi-Blok</vt:lpstr>
      <vt:lpstr>Kontrol Mutu Bantalan Bi-Blok</vt:lpstr>
      <vt:lpstr>Studi Kasus</vt:lpstr>
      <vt:lpstr>Studi Kasus</vt:lpstr>
      <vt:lpstr>Studi Kasus</vt:lpstr>
      <vt:lpstr>Studi Kasus</vt:lpstr>
      <vt:lpstr>Pengujian Bahan Bantalan</vt:lpstr>
      <vt:lpstr>THANK YOU .. </vt:lpstr>
    </vt:vector>
  </TitlesOfParts>
  <Company>Civil Engineering UMY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Prasarana Transportasi  Pertemuan 6</dc:title>
  <dc:creator>Prof.Sri Atmaja</dc:creator>
  <cp:lastModifiedBy>Windows User</cp:lastModifiedBy>
  <cp:revision>37</cp:revision>
  <dcterms:created xsi:type="dcterms:W3CDTF">2004-03-08T12:16:29Z</dcterms:created>
  <dcterms:modified xsi:type="dcterms:W3CDTF">2020-04-08T06:18:10Z</dcterms:modified>
</cp:coreProperties>
</file>