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65"/>
  </p:handoutMasterIdLst>
  <p:sldIdLst>
    <p:sldId id="256" r:id="rId3"/>
    <p:sldId id="257" r:id="rId4"/>
    <p:sldId id="263" r:id="rId5"/>
    <p:sldId id="258" r:id="rId6"/>
    <p:sldId id="259" r:id="rId7"/>
    <p:sldId id="260" r:id="rId8"/>
    <p:sldId id="261" r:id="rId9"/>
    <p:sldId id="262" r:id="rId10"/>
    <p:sldId id="266" r:id="rId11"/>
    <p:sldId id="264" r:id="rId12"/>
    <p:sldId id="267" r:id="rId13"/>
    <p:sldId id="265" r:id="rId14"/>
    <p:sldId id="268" r:id="rId15"/>
    <p:sldId id="269" r:id="rId16"/>
    <p:sldId id="270" r:id="rId17"/>
    <p:sldId id="272" r:id="rId18"/>
    <p:sldId id="273" r:id="rId19"/>
    <p:sldId id="274" r:id="rId20"/>
    <p:sldId id="271" r:id="rId21"/>
    <p:sldId id="275" r:id="rId22"/>
    <p:sldId id="276" r:id="rId23"/>
    <p:sldId id="277" r:id="rId24"/>
    <p:sldId id="278" r:id="rId25"/>
    <p:sldId id="279" r:id="rId26"/>
    <p:sldId id="280" r:id="rId27"/>
    <p:sldId id="281" r:id="rId28"/>
    <p:sldId id="282" r:id="rId29"/>
    <p:sldId id="283" r:id="rId30"/>
    <p:sldId id="284" r:id="rId31"/>
    <p:sldId id="286" r:id="rId32"/>
    <p:sldId id="287" r:id="rId33"/>
    <p:sldId id="285"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2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6" autoAdjust="0"/>
    <p:restoredTop sz="94660"/>
  </p:normalViewPr>
  <p:slideViewPr>
    <p:cSldViewPr>
      <p:cViewPr>
        <p:scale>
          <a:sx n="50" d="100"/>
          <a:sy n="50" d="100"/>
        </p:scale>
        <p:origin x="-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8AEC52-C99E-4F50-9A33-28972B1E2869}"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41B099-C29E-4B4F-862F-0E407EB4F1C7}" type="slidenum">
              <a:rPr lang="en-US" smtClean="0"/>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876D87-8BFD-4FF3-B974-3716853C250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81AE7-7001-4081-BF53-2F641087339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A876D87-8BFD-4FF3-B974-3716853C250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81AE7-7001-4081-BF53-2F641087339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A876D87-8BFD-4FF3-B974-3716853C250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81AE7-7001-4081-BF53-2F641087339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A876D87-8BFD-4FF3-B974-3716853C250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81AE7-7001-4081-BF53-2F641087339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A876D87-8BFD-4FF3-B974-3716853C250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81AE7-7001-4081-BF53-2F641087339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A876D87-8BFD-4FF3-B974-3716853C250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81AE7-7001-4081-BF53-2F641087339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A876D87-8BFD-4FF3-B974-3716853C250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81AE7-7001-4081-BF53-2F641087339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876D87-8BFD-4FF3-B974-3716853C250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81AE7-7001-4081-BF53-2F641087339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76D87-8BFD-4FF3-B974-3716853C250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81AE7-7001-4081-BF53-2F641087339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A876D87-8BFD-4FF3-B974-3716853C250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81AE7-7001-4081-BF53-2F641087339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A876D87-8BFD-4FF3-B974-3716853C250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81AE7-7001-4081-BF53-2F641087339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76D87-8BFD-4FF3-B974-3716853C2506}"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81AE7-7001-4081-BF53-2F641087339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emf"/><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2536825"/>
          </a:xfrm>
        </p:spPr>
        <p:txBody>
          <a:bodyPr>
            <a:normAutofit/>
          </a:bodyPr>
          <a:lstStyle/>
          <a:p>
            <a:r>
              <a:rPr lang="en-US" sz="3555" b="1" dirty="0" smtClean="0">
                <a:solidFill>
                  <a:schemeClr val="tx1"/>
                </a:solidFill>
              </a:rPr>
              <a:t>SISTEM PENGELOLAAN RAWA LEBAK DAN PASANG SURUT DI INDONESIA</a:t>
            </a:r>
            <a:endParaRPr lang="en-US" sz="3555" b="1" dirty="0" smtClean="0">
              <a:solidFill>
                <a:schemeClr val="tx1"/>
              </a:solidFill>
            </a:endParaRPr>
          </a:p>
        </p:txBody>
      </p:sp>
      <p:sp>
        <p:nvSpPr>
          <p:cNvPr id="3" name="Subtitle 2"/>
          <p:cNvSpPr>
            <a:spLocks noGrp="1"/>
          </p:cNvSpPr>
          <p:nvPr>
            <p:ph type="subTitle" idx="1"/>
          </p:nvPr>
        </p:nvSpPr>
        <p:spPr>
          <a:xfrm>
            <a:off x="685800" y="2667000"/>
            <a:ext cx="6858000" cy="1828800"/>
          </a:xfrm>
        </p:spPr>
        <p:txBody>
          <a:bodyPr>
            <a:normAutofit fontScale="40000"/>
          </a:bodyPr>
          <a:lstStyle/>
          <a:p>
            <a:endParaRPr lang="en-US" dirty="0">
              <a:solidFill>
                <a:schemeClr val="tx1"/>
              </a:solidFill>
            </a:endParaRPr>
          </a:p>
          <a:p>
            <a:endParaRPr lang="en-US" dirty="0" smtClean="0">
              <a:solidFill>
                <a:schemeClr val="tx1"/>
              </a:solidFill>
            </a:endParaRPr>
          </a:p>
          <a:p>
            <a:r>
              <a:rPr lang="en-US" sz="3600" dirty="0">
                <a:solidFill>
                  <a:schemeClr val="tx1"/>
                </a:solidFill>
              </a:rPr>
              <a:t>H. Ishak Yunus</a:t>
            </a:r>
            <a:endParaRPr lang="en-US" sz="3600" dirty="0">
              <a:solidFill>
                <a:schemeClr val="tx1"/>
              </a:solidFill>
            </a:endParaRPr>
          </a:p>
          <a:p>
            <a:r>
              <a:rPr lang="en-US" sz="3600" dirty="0">
                <a:solidFill>
                  <a:schemeClr val="tx1"/>
                </a:solidFill>
              </a:rPr>
              <a:t>Teknik Sipil Fakultas Teknik Universitas Bina Darma</a:t>
            </a:r>
            <a:endParaRPr lang="en-US" sz="3600" dirty="0">
              <a:solidFill>
                <a:schemeClr val="tx1"/>
              </a:solidFill>
            </a:endParaRPr>
          </a:p>
          <a:p>
            <a:r>
              <a:rPr lang="en-US" sz="3600" dirty="0">
                <a:solidFill>
                  <a:schemeClr val="tx1"/>
                </a:solidFill>
              </a:rPr>
              <a:t>Palembang</a:t>
            </a:r>
            <a:endParaRPr lang="en-US" sz="3600" dirty="0">
              <a:solidFill>
                <a:schemeClr val="tx1"/>
              </a:solidFill>
            </a:endParaRPr>
          </a:p>
          <a:p>
            <a:r>
              <a:rPr lang="en-US" sz="3600" dirty="0">
                <a:solidFill>
                  <a:schemeClr val="tx1"/>
                </a:solidFill>
              </a:rPr>
              <a:t>2020</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l" rtl="0">
              <a:spcBef>
                <a:spcPct val="0"/>
              </a:spcBef>
            </a:pPr>
            <a:r>
              <a:rPr lang="en-US" sz="3600" b="1" dirty="0" err="1" smtClean="0">
                <a:latin typeface="Cambria" panose="02040503050406030204" pitchFamily="18" charset="0"/>
              </a:rPr>
              <a:t>Zona</a:t>
            </a:r>
            <a:r>
              <a:rPr lang="en-US" sz="3600" b="1" dirty="0" smtClean="0">
                <a:latin typeface="Cambria" panose="02040503050406030204" pitchFamily="18" charset="0"/>
              </a:rPr>
              <a:t> II: </a:t>
            </a:r>
            <a:r>
              <a:rPr lang="en-US" sz="3600" b="1" dirty="0" err="1" smtClean="0">
                <a:latin typeface="Cambria" panose="02040503050406030204" pitchFamily="18" charset="0"/>
              </a:rPr>
              <a:t>wilayah</a:t>
            </a:r>
            <a:r>
              <a:rPr lang="en-US" sz="3600" b="1" dirty="0" smtClean="0">
                <a:latin typeface="Cambria" panose="02040503050406030204" pitchFamily="18" charset="0"/>
              </a:rPr>
              <a:t> </a:t>
            </a:r>
            <a:r>
              <a:rPr lang="en-US" sz="3600" b="1" dirty="0" err="1" smtClean="0">
                <a:latin typeface="Cambria" panose="02040503050406030204" pitchFamily="18" charset="0"/>
              </a:rPr>
              <a:t>rawa</a:t>
            </a:r>
            <a:r>
              <a:rPr lang="en-US" sz="3600" b="1" dirty="0" smtClean="0">
                <a:latin typeface="Cambria" panose="02040503050406030204" pitchFamily="18" charset="0"/>
              </a:rPr>
              <a:t> </a:t>
            </a:r>
            <a:r>
              <a:rPr lang="en-US" sz="3600" b="1" dirty="0" err="1" smtClean="0">
                <a:latin typeface="Cambria" panose="02040503050406030204" pitchFamily="18" charset="0"/>
              </a:rPr>
              <a:t>pasang</a:t>
            </a:r>
            <a:r>
              <a:rPr lang="en-US" sz="3600" b="1" dirty="0" smtClean="0">
                <a:latin typeface="Cambria" panose="02040503050406030204" pitchFamily="18" charset="0"/>
              </a:rPr>
              <a:t> </a:t>
            </a:r>
            <a:r>
              <a:rPr lang="en-US" sz="3600" b="1" dirty="0" err="1" smtClean="0">
                <a:latin typeface="Cambria" panose="02040503050406030204" pitchFamily="18" charset="0"/>
              </a:rPr>
              <a:t>surut</a:t>
            </a:r>
            <a:r>
              <a:rPr lang="en-US" sz="3600" b="1" dirty="0" smtClean="0">
                <a:latin typeface="Cambria" panose="02040503050406030204" pitchFamily="18" charset="0"/>
              </a:rPr>
              <a:t> air </a:t>
            </a:r>
            <a:r>
              <a:rPr lang="en-US" sz="3600" b="1" dirty="0" err="1" smtClean="0">
                <a:latin typeface="Cambria" panose="02040503050406030204" pitchFamily="18" charset="0"/>
              </a:rPr>
              <a:t>tawar</a:t>
            </a:r>
            <a:endParaRPr lang="en-US" sz="3600" b="1" dirty="0">
              <a:latin typeface="Cambria" panose="02040503050406030204" pitchFamily="18" charset="0"/>
            </a:endParaRPr>
          </a:p>
        </p:txBody>
      </p:sp>
      <p:sp>
        <p:nvSpPr>
          <p:cNvPr id="3" name="Content Placeholder 2"/>
          <p:cNvSpPr>
            <a:spLocks noGrp="1"/>
          </p:cNvSpPr>
          <p:nvPr>
            <p:ph idx="1"/>
          </p:nvPr>
        </p:nvSpPr>
        <p:spPr>
          <a:xfrm>
            <a:off x="457200" y="1600200"/>
            <a:ext cx="7620000" cy="5257800"/>
          </a:xfrm>
        </p:spPr>
        <p:txBody>
          <a:bodyPr>
            <a:noAutofit/>
          </a:bodyPr>
          <a:lstStyle/>
          <a:p>
            <a:pPr algn="just"/>
            <a:r>
              <a:rPr lang="en-US" sz="2800" dirty="0"/>
              <a:t>Wilayah </a:t>
            </a:r>
            <a:r>
              <a:rPr lang="en-US" sz="2800" dirty="0" err="1"/>
              <a:t>pasang</a:t>
            </a:r>
            <a:r>
              <a:rPr lang="en-US" sz="2800" dirty="0"/>
              <a:t> </a:t>
            </a:r>
            <a:r>
              <a:rPr lang="en-US" sz="2800" dirty="0" err="1"/>
              <a:t>surut</a:t>
            </a:r>
            <a:r>
              <a:rPr lang="en-US" sz="2800" dirty="0"/>
              <a:t> air </a:t>
            </a:r>
            <a:r>
              <a:rPr lang="en-US" sz="2800" dirty="0" err="1"/>
              <a:t>tawar</a:t>
            </a:r>
            <a:r>
              <a:rPr lang="en-US" sz="2800" dirty="0"/>
              <a:t> </a:t>
            </a:r>
            <a:r>
              <a:rPr lang="en-US" sz="2800" dirty="0" err="1"/>
              <a:t>adalah</a:t>
            </a:r>
            <a:r>
              <a:rPr lang="en-US" sz="2800" dirty="0"/>
              <a:t> </a:t>
            </a:r>
            <a:r>
              <a:rPr lang="en-US" sz="2800" dirty="0" err="1"/>
              <a:t>wilayah</a:t>
            </a:r>
            <a:r>
              <a:rPr lang="en-US" sz="2800" dirty="0"/>
              <a:t> </a:t>
            </a:r>
            <a:r>
              <a:rPr lang="en-US" sz="2800" dirty="0" err="1"/>
              <a:t>rawa</a:t>
            </a:r>
            <a:r>
              <a:rPr lang="en-US" sz="2800" dirty="0"/>
              <a:t> </a:t>
            </a:r>
            <a:r>
              <a:rPr lang="en-US" sz="2800" dirty="0" err="1"/>
              <a:t>berikutnya</a:t>
            </a:r>
            <a:r>
              <a:rPr lang="en-US" sz="2800" dirty="0"/>
              <a:t> </a:t>
            </a:r>
            <a:r>
              <a:rPr lang="en-US" sz="2800" dirty="0" err="1"/>
              <a:t>ke</a:t>
            </a:r>
            <a:r>
              <a:rPr lang="en-US" sz="2800" dirty="0"/>
              <a:t> </a:t>
            </a:r>
            <a:r>
              <a:rPr lang="en-US" sz="2800" dirty="0" err="1"/>
              <a:t>arah</a:t>
            </a:r>
            <a:r>
              <a:rPr lang="en-US" sz="2800" dirty="0"/>
              <a:t> </a:t>
            </a:r>
            <a:r>
              <a:rPr lang="en-US" sz="2800" dirty="0" err="1"/>
              <a:t>hulu</a:t>
            </a:r>
            <a:r>
              <a:rPr lang="en-US" sz="2800" dirty="0"/>
              <a:t> </a:t>
            </a:r>
            <a:r>
              <a:rPr lang="en-US" sz="2800" dirty="0" err="1"/>
              <a:t>sungai</a:t>
            </a:r>
            <a:r>
              <a:rPr lang="en-US" sz="2800" dirty="0"/>
              <a:t>. </a:t>
            </a:r>
            <a:r>
              <a:rPr lang="en-US" sz="2800" dirty="0" err="1"/>
              <a:t>Wilayahnya</a:t>
            </a:r>
            <a:r>
              <a:rPr lang="en-US" sz="2800" dirty="0"/>
              <a:t> </a:t>
            </a:r>
            <a:r>
              <a:rPr lang="en-US" sz="2800" dirty="0" err="1"/>
              <a:t>masih</a:t>
            </a:r>
            <a:r>
              <a:rPr lang="en-US" sz="2800" dirty="0"/>
              <a:t> </a:t>
            </a:r>
            <a:r>
              <a:rPr lang="en-US" sz="2800" dirty="0" err="1"/>
              <a:t>termasuk</a:t>
            </a:r>
            <a:r>
              <a:rPr lang="en-US" sz="2800" dirty="0"/>
              <a:t> </a:t>
            </a:r>
            <a:r>
              <a:rPr lang="en-US" sz="2800" dirty="0" err="1"/>
              <a:t>daerah</a:t>
            </a:r>
            <a:r>
              <a:rPr lang="en-US" sz="2800" dirty="0"/>
              <a:t> </a:t>
            </a:r>
            <a:r>
              <a:rPr lang="en-US" sz="2800" dirty="0" err="1"/>
              <a:t>aliran</a:t>
            </a:r>
            <a:r>
              <a:rPr lang="en-US" sz="2800" dirty="0"/>
              <a:t> </a:t>
            </a:r>
            <a:r>
              <a:rPr lang="en-US" sz="2800" dirty="0" err="1"/>
              <a:t>sungai</a:t>
            </a:r>
            <a:r>
              <a:rPr lang="en-US" sz="2800" dirty="0"/>
              <a:t> </a:t>
            </a:r>
            <a:r>
              <a:rPr lang="en-US" sz="2800" dirty="0" err="1"/>
              <a:t>bagian</a:t>
            </a:r>
            <a:r>
              <a:rPr lang="en-US" sz="2800" dirty="0"/>
              <a:t> </a:t>
            </a:r>
            <a:r>
              <a:rPr lang="en-US" sz="2800" dirty="0" err="1"/>
              <a:t>bawah,namun</a:t>
            </a:r>
            <a:r>
              <a:rPr lang="en-US" sz="2800" dirty="0"/>
              <a:t> </a:t>
            </a:r>
            <a:r>
              <a:rPr lang="en-US" sz="2800" dirty="0" err="1"/>
              <a:t>posisinya</a:t>
            </a:r>
            <a:r>
              <a:rPr lang="en-US" sz="2800" dirty="0"/>
              <a:t> </a:t>
            </a:r>
            <a:r>
              <a:rPr lang="en-US" sz="2800" dirty="0" err="1"/>
              <a:t>lebih</a:t>
            </a:r>
            <a:r>
              <a:rPr lang="en-US" sz="2800" dirty="0"/>
              <a:t> </a:t>
            </a:r>
            <a:r>
              <a:rPr lang="en-US" sz="2800" dirty="0" err="1"/>
              <a:t>ke</a:t>
            </a:r>
            <a:r>
              <a:rPr lang="en-US" sz="2800" dirty="0"/>
              <a:t> </a:t>
            </a:r>
            <a:r>
              <a:rPr lang="en-US" sz="2800" dirty="0" err="1"/>
              <a:t>dalam</a:t>
            </a:r>
            <a:r>
              <a:rPr lang="en-US" sz="2800" dirty="0"/>
              <a:t> </a:t>
            </a:r>
            <a:r>
              <a:rPr lang="en-US" sz="2800" dirty="0" err="1"/>
              <a:t>ke</a:t>
            </a:r>
            <a:r>
              <a:rPr lang="en-US" sz="2800" dirty="0"/>
              <a:t> </a:t>
            </a:r>
            <a:r>
              <a:rPr lang="en-US" sz="2800" dirty="0" err="1"/>
              <a:t>arah</a:t>
            </a:r>
            <a:r>
              <a:rPr lang="en-US" sz="2800" dirty="0"/>
              <a:t> </a:t>
            </a:r>
            <a:r>
              <a:rPr lang="en-US" sz="2800" dirty="0" err="1"/>
              <a:t>daratan</a:t>
            </a:r>
            <a:r>
              <a:rPr lang="en-US" sz="2800" dirty="0"/>
              <a:t>, </a:t>
            </a:r>
            <a:r>
              <a:rPr lang="en-US" sz="2800" dirty="0" err="1"/>
              <a:t>atau</a:t>
            </a:r>
            <a:r>
              <a:rPr lang="en-US" sz="2800" dirty="0"/>
              <a:t> </a:t>
            </a:r>
            <a:r>
              <a:rPr lang="en-US" sz="2800" dirty="0" err="1"/>
              <a:t>ke</a:t>
            </a:r>
            <a:r>
              <a:rPr lang="en-US" sz="2800" dirty="0"/>
              <a:t> </a:t>
            </a:r>
            <a:r>
              <a:rPr lang="en-US" sz="2800" dirty="0" err="1"/>
              <a:t>arah</a:t>
            </a:r>
            <a:r>
              <a:rPr lang="en-US" sz="2800" dirty="0"/>
              <a:t> </a:t>
            </a:r>
            <a:r>
              <a:rPr lang="en-US" sz="2800" dirty="0" err="1"/>
              <a:t>hulu</a:t>
            </a:r>
            <a:r>
              <a:rPr lang="en-US" sz="2800" dirty="0"/>
              <a:t> </a:t>
            </a:r>
            <a:r>
              <a:rPr lang="en-US" sz="2800" dirty="0" err="1"/>
              <a:t>sungaI</a:t>
            </a:r>
            <a:r>
              <a:rPr lang="en-US" sz="2800" dirty="0"/>
              <a:t>. Di </a:t>
            </a:r>
            <a:r>
              <a:rPr lang="en-US" sz="2800" dirty="0" err="1"/>
              <a:t>wilayah</a:t>
            </a:r>
            <a:r>
              <a:rPr lang="en-US" sz="2800" dirty="0"/>
              <a:t> </a:t>
            </a:r>
            <a:r>
              <a:rPr lang="en-US" sz="2800" dirty="0" err="1"/>
              <a:t>ini</a:t>
            </a:r>
            <a:r>
              <a:rPr lang="en-US" sz="2800" dirty="0"/>
              <a:t> </a:t>
            </a:r>
            <a:r>
              <a:rPr lang="en-US" sz="2800" dirty="0" err="1"/>
              <a:t>energi</a:t>
            </a:r>
            <a:r>
              <a:rPr lang="en-US" sz="2800" dirty="0"/>
              <a:t> </a:t>
            </a:r>
            <a:r>
              <a:rPr lang="en-US" sz="2800" dirty="0" err="1"/>
              <a:t>sungai</a:t>
            </a:r>
            <a:r>
              <a:rPr lang="en-US" sz="2800" dirty="0"/>
              <a:t>, </a:t>
            </a:r>
            <a:r>
              <a:rPr lang="en-US" sz="2800" dirty="0" err="1"/>
              <a:t>berupa</a:t>
            </a:r>
            <a:r>
              <a:rPr lang="en-US" sz="2800" dirty="0"/>
              <a:t> </a:t>
            </a:r>
            <a:r>
              <a:rPr lang="en-US" sz="2800" dirty="0" err="1"/>
              <a:t>gerakan</a:t>
            </a:r>
            <a:r>
              <a:rPr lang="en-US" sz="2800" dirty="0"/>
              <a:t> </a:t>
            </a:r>
            <a:r>
              <a:rPr lang="en-US" sz="2800" dirty="0" err="1"/>
              <a:t>aliran</a:t>
            </a:r>
            <a:r>
              <a:rPr lang="en-US" sz="2800" dirty="0"/>
              <a:t> </a:t>
            </a:r>
            <a:r>
              <a:rPr lang="en-US" sz="2800" dirty="0" err="1"/>
              <a:t>sungai</a:t>
            </a:r>
            <a:r>
              <a:rPr lang="en-US" sz="2800" dirty="0"/>
              <a:t> </a:t>
            </a:r>
            <a:r>
              <a:rPr lang="en-US" sz="2800" dirty="0" err="1"/>
              <a:t>ke</a:t>
            </a:r>
            <a:r>
              <a:rPr lang="en-US" sz="2800" dirty="0"/>
              <a:t> </a:t>
            </a:r>
            <a:r>
              <a:rPr lang="en-US" sz="2800" dirty="0" err="1"/>
              <a:t>arah</a:t>
            </a:r>
            <a:r>
              <a:rPr lang="en-US" sz="2800" dirty="0"/>
              <a:t> </a:t>
            </a:r>
            <a:r>
              <a:rPr lang="en-US" sz="2800" dirty="0" err="1"/>
              <a:t>laut</a:t>
            </a:r>
            <a:r>
              <a:rPr lang="en-US" sz="2800" dirty="0"/>
              <a:t>, </a:t>
            </a:r>
            <a:r>
              <a:rPr lang="en-US" sz="2800" dirty="0" err="1"/>
              <a:t>bertemu</a:t>
            </a:r>
            <a:r>
              <a:rPr lang="en-US" sz="2800" dirty="0"/>
              <a:t> </a:t>
            </a:r>
            <a:r>
              <a:rPr lang="en-US" sz="2800" dirty="0" err="1"/>
              <a:t>dengan</a:t>
            </a:r>
            <a:r>
              <a:rPr lang="en-US" sz="2800" dirty="0"/>
              <a:t> </a:t>
            </a:r>
            <a:r>
              <a:rPr lang="en-US" sz="2800" dirty="0" err="1"/>
              <a:t>energi</a:t>
            </a:r>
            <a:r>
              <a:rPr lang="en-US" sz="2800" dirty="0"/>
              <a:t> </a:t>
            </a:r>
            <a:r>
              <a:rPr lang="en-US" sz="2800" dirty="0" err="1"/>
              <a:t>pasang</a:t>
            </a:r>
            <a:r>
              <a:rPr lang="en-US" sz="2800" dirty="0"/>
              <a:t> </a:t>
            </a:r>
            <a:r>
              <a:rPr lang="en-US" sz="2800" dirty="0" err="1"/>
              <a:t>surut</a:t>
            </a:r>
            <a:r>
              <a:rPr lang="en-US" sz="2800" dirty="0"/>
              <a:t> yang </a:t>
            </a:r>
            <a:r>
              <a:rPr lang="en-US" sz="2800" dirty="0" err="1"/>
              <a:t>umumnya</a:t>
            </a:r>
            <a:r>
              <a:rPr lang="en-US" sz="2800" dirty="0"/>
              <a:t> </a:t>
            </a:r>
            <a:r>
              <a:rPr lang="en-US" sz="2800" dirty="0" err="1"/>
              <a:t>terjadi</a:t>
            </a:r>
            <a:r>
              <a:rPr lang="en-US" sz="2800" dirty="0"/>
              <a:t> </a:t>
            </a:r>
            <a:r>
              <a:rPr lang="en-US" sz="2800" dirty="0" err="1"/>
              <a:t>dua</a:t>
            </a:r>
            <a:r>
              <a:rPr lang="en-US" sz="2800" dirty="0"/>
              <a:t> kali </a:t>
            </a:r>
            <a:r>
              <a:rPr lang="en-US" sz="2800" dirty="0" err="1"/>
              <a:t>dalam</a:t>
            </a:r>
            <a:r>
              <a:rPr lang="en-US" sz="2800" dirty="0"/>
              <a:t> </a:t>
            </a:r>
            <a:r>
              <a:rPr lang="en-US" sz="2800" dirty="0" err="1"/>
              <a:t>sehari</a:t>
            </a:r>
            <a:r>
              <a:rPr lang="en-US" sz="2800" dirty="0"/>
              <a:t> (</a:t>
            </a:r>
            <a:r>
              <a:rPr lang="en-US" sz="2800" i="1" dirty="0"/>
              <a:t>semi</a:t>
            </a:r>
            <a:r>
              <a:rPr lang="en-US" sz="2800" dirty="0"/>
              <a:t> </a:t>
            </a:r>
            <a:r>
              <a:rPr lang="en-US" sz="2800" i="1" dirty="0"/>
              <a:t>diurnal</a:t>
            </a:r>
            <a:r>
              <a:rPr lang="en-US" sz="2800" dirty="0"/>
              <a:t>). </a:t>
            </a:r>
            <a:r>
              <a:rPr lang="en-US" sz="2800" dirty="0" err="1"/>
              <a:t>Karena</a:t>
            </a:r>
            <a:r>
              <a:rPr lang="en-US" sz="2800" dirty="0"/>
              <a:t> </a:t>
            </a:r>
            <a:r>
              <a:rPr lang="en-US" sz="2800" dirty="0" err="1"/>
              <a:t>wilayahnya</a:t>
            </a:r>
            <a:r>
              <a:rPr lang="en-US" sz="2800" dirty="0"/>
              <a:t> </a:t>
            </a:r>
            <a:r>
              <a:rPr lang="en-US" sz="2800" dirty="0" err="1"/>
              <a:t>sudah</a:t>
            </a:r>
            <a:r>
              <a:rPr lang="en-US" sz="2800" dirty="0"/>
              <a:t> </a:t>
            </a:r>
            <a:r>
              <a:rPr lang="en-US" sz="2800" dirty="0" err="1"/>
              <a:t>berada</a:t>
            </a:r>
            <a:r>
              <a:rPr lang="en-US" sz="2800" dirty="0"/>
              <a:t> di </a:t>
            </a:r>
            <a:r>
              <a:rPr lang="en-US" sz="2800" dirty="0" err="1"/>
              <a:t>luar</a:t>
            </a:r>
            <a:r>
              <a:rPr lang="en-US" sz="2800" dirty="0"/>
              <a:t> </a:t>
            </a:r>
            <a:r>
              <a:rPr lang="en-US" sz="2800" dirty="0" err="1"/>
              <a:t>pengaruh</a:t>
            </a:r>
            <a:r>
              <a:rPr lang="en-US" sz="2800" dirty="0"/>
              <a:t> air </a:t>
            </a:r>
            <a:r>
              <a:rPr lang="en-US" sz="2800" dirty="0" err="1" smtClean="0"/>
              <a:t>asin</a:t>
            </a:r>
            <a:r>
              <a:rPr lang="en-US" sz="2800" dirty="0" smtClean="0"/>
              <a:t>/</a:t>
            </a:r>
            <a:r>
              <a:rPr lang="en-US" sz="2800" dirty="0" err="1" smtClean="0"/>
              <a:t>salin</a:t>
            </a:r>
            <a:r>
              <a:rPr lang="en-US" sz="2800" dirty="0"/>
              <a:t>, yang </a:t>
            </a:r>
            <a:r>
              <a:rPr lang="en-US" sz="2800" dirty="0" err="1"/>
              <a:t>dominan</a:t>
            </a:r>
            <a:r>
              <a:rPr lang="en-US" sz="2800" dirty="0"/>
              <a:t> </a:t>
            </a:r>
            <a:r>
              <a:rPr lang="en-US" sz="2800" dirty="0" err="1"/>
              <a:t>adalah</a:t>
            </a:r>
            <a:r>
              <a:rPr lang="en-US" sz="2800" dirty="0"/>
              <a:t> </a:t>
            </a:r>
            <a:r>
              <a:rPr lang="en-US" sz="2800" dirty="0" err="1"/>
              <a:t>pengaruh</a:t>
            </a:r>
            <a:r>
              <a:rPr lang="en-US" sz="2800" dirty="0"/>
              <a:t> air-</a:t>
            </a:r>
            <a:r>
              <a:rPr lang="en-US" sz="2800" dirty="0" err="1"/>
              <a:t>tawar</a:t>
            </a:r>
            <a:r>
              <a:rPr lang="en-US" sz="2800" dirty="0"/>
              <a:t> (</a:t>
            </a:r>
            <a:r>
              <a:rPr lang="en-US" sz="2800" i="1" dirty="0"/>
              <a:t>fresh-water</a:t>
            </a:r>
            <a:r>
              <a:rPr lang="en-US" sz="2800" dirty="0"/>
              <a:t>) </a:t>
            </a:r>
            <a:r>
              <a:rPr lang="en-US" sz="2800" dirty="0" err="1"/>
              <a:t>dari</a:t>
            </a:r>
            <a:r>
              <a:rPr lang="en-US" sz="2800" dirty="0"/>
              <a:t> </a:t>
            </a:r>
            <a:r>
              <a:rPr lang="en-US" sz="2800" dirty="0" err="1"/>
              <a:t>sungai</a:t>
            </a:r>
            <a:r>
              <a:rPr lang="en-US" sz="2800" dirty="0"/>
              <a:t> </a:t>
            </a:r>
            <a:r>
              <a:rPr lang="en-US" sz="2800" dirty="0" err="1"/>
              <a:t>sendiri</a:t>
            </a:r>
            <a:r>
              <a:rPr lang="en-US" sz="2800" dirty="0"/>
              <a:t>. </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04799" y="304800"/>
            <a:ext cx="7835939" cy="6324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smtClean="0">
                <a:solidFill>
                  <a:schemeClr val="tx1"/>
                </a:solidFill>
              </a:rPr>
              <a:t>Zona</a:t>
            </a:r>
            <a:r>
              <a:rPr lang="en-US" sz="3600" b="1" dirty="0" smtClean="0">
                <a:solidFill>
                  <a:schemeClr val="tx1"/>
                </a:solidFill>
              </a:rPr>
              <a:t> III: </a:t>
            </a:r>
            <a:r>
              <a:rPr lang="en-US" sz="3600" b="1" dirty="0" err="1" smtClean="0">
                <a:solidFill>
                  <a:schemeClr val="tx1"/>
                </a:solidFill>
              </a:rPr>
              <a:t>wilayah</a:t>
            </a:r>
            <a:r>
              <a:rPr lang="en-US" sz="3600" b="1" dirty="0" smtClean="0">
                <a:solidFill>
                  <a:schemeClr val="tx1"/>
                </a:solidFill>
              </a:rPr>
              <a:t> </a:t>
            </a:r>
            <a:r>
              <a:rPr lang="en-US" sz="3600" b="1" dirty="0" err="1" smtClean="0">
                <a:solidFill>
                  <a:schemeClr val="tx1"/>
                </a:solidFill>
              </a:rPr>
              <a:t>rawa</a:t>
            </a:r>
            <a:r>
              <a:rPr lang="en-US" sz="3600" b="1" dirty="0" smtClean="0">
                <a:solidFill>
                  <a:schemeClr val="tx1"/>
                </a:solidFill>
              </a:rPr>
              <a:t> </a:t>
            </a:r>
            <a:r>
              <a:rPr lang="en-US" sz="3600" b="1" dirty="0" err="1" smtClean="0">
                <a:solidFill>
                  <a:schemeClr val="tx1"/>
                </a:solidFill>
              </a:rPr>
              <a:t>lebak</a:t>
            </a:r>
            <a:r>
              <a:rPr lang="en-US" sz="3600" b="1" dirty="0" smtClean="0">
                <a:solidFill>
                  <a:schemeClr val="tx1"/>
                </a:solidFill>
              </a:rPr>
              <a:t>, </a:t>
            </a:r>
            <a:r>
              <a:rPr lang="en-US" sz="3600" b="1" dirty="0" err="1" smtClean="0">
                <a:solidFill>
                  <a:schemeClr val="tx1"/>
                </a:solidFill>
              </a:rPr>
              <a:t>atau</a:t>
            </a:r>
            <a:r>
              <a:rPr lang="en-US" sz="3600" b="1" dirty="0" smtClean="0">
                <a:solidFill>
                  <a:schemeClr val="tx1"/>
                </a:solidFill>
              </a:rPr>
              <a:t> </a:t>
            </a:r>
            <a:r>
              <a:rPr lang="en-US" sz="3600" b="1" dirty="0" err="1" smtClean="0">
                <a:solidFill>
                  <a:schemeClr val="tx1"/>
                </a:solidFill>
              </a:rPr>
              <a:t>rawa</a:t>
            </a:r>
            <a:r>
              <a:rPr lang="en-US" sz="3600" b="1" dirty="0" smtClean="0">
                <a:solidFill>
                  <a:schemeClr val="tx1"/>
                </a:solidFill>
              </a:rPr>
              <a:t> </a:t>
            </a:r>
            <a:r>
              <a:rPr lang="en-US" sz="3600" b="1" dirty="0" err="1" smtClean="0">
                <a:solidFill>
                  <a:schemeClr val="tx1"/>
                </a:solidFill>
              </a:rPr>
              <a:t>rawa</a:t>
            </a:r>
            <a:r>
              <a:rPr lang="en-US" sz="3600" b="1" dirty="0" smtClean="0">
                <a:solidFill>
                  <a:schemeClr val="tx1"/>
                </a:solidFill>
              </a:rPr>
              <a:t> non-</a:t>
            </a:r>
            <a:r>
              <a:rPr lang="en-US" sz="3600" b="1" dirty="0" err="1" smtClean="0">
                <a:solidFill>
                  <a:schemeClr val="tx1"/>
                </a:solidFill>
              </a:rPr>
              <a:t>pasang</a:t>
            </a:r>
            <a:r>
              <a:rPr lang="en-US" sz="3600" b="1" dirty="0" smtClean="0">
                <a:solidFill>
                  <a:schemeClr val="tx1"/>
                </a:solidFill>
              </a:rPr>
              <a:t> </a:t>
            </a:r>
            <a:r>
              <a:rPr lang="en-US" sz="3600" b="1" dirty="0" err="1" smtClean="0">
                <a:solidFill>
                  <a:schemeClr val="tx1"/>
                </a:solidFill>
              </a:rPr>
              <a:t>surut</a:t>
            </a:r>
            <a:endParaRPr lang="en-US" sz="3600" b="1" dirty="0">
              <a:solidFill>
                <a:schemeClr val="tx1"/>
              </a:solidFill>
            </a:endParaRPr>
          </a:p>
        </p:txBody>
      </p:sp>
      <p:sp>
        <p:nvSpPr>
          <p:cNvPr id="3" name="Content Placeholder 2"/>
          <p:cNvSpPr>
            <a:spLocks noGrp="1"/>
          </p:cNvSpPr>
          <p:nvPr>
            <p:ph idx="1"/>
          </p:nvPr>
        </p:nvSpPr>
        <p:spPr/>
        <p:txBody>
          <a:bodyPr>
            <a:normAutofit/>
          </a:bodyPr>
          <a:lstStyle/>
          <a:p>
            <a:pPr algn="just"/>
            <a:r>
              <a:rPr lang="en-US" sz="2800" dirty="0" smtClean="0"/>
              <a:t>Wilayah </a:t>
            </a:r>
            <a:r>
              <a:rPr lang="en-US" sz="2800" dirty="0" err="1" smtClean="0"/>
              <a:t>rawa</a:t>
            </a:r>
            <a:r>
              <a:rPr lang="en-US" sz="2800" dirty="0" smtClean="0"/>
              <a:t> </a:t>
            </a:r>
            <a:r>
              <a:rPr lang="en-US" sz="2800" dirty="0" err="1" smtClean="0"/>
              <a:t>lebak</a:t>
            </a:r>
            <a:r>
              <a:rPr lang="en-US" sz="2800" dirty="0" smtClean="0"/>
              <a:t> </a:t>
            </a:r>
            <a:r>
              <a:rPr lang="en-US" sz="2800" dirty="0" err="1" smtClean="0"/>
              <a:t>terletak</a:t>
            </a:r>
            <a:r>
              <a:rPr lang="en-US" sz="2800" dirty="0" smtClean="0"/>
              <a:t> </a:t>
            </a:r>
            <a:r>
              <a:rPr lang="en-US" sz="2800" dirty="0" err="1" smtClean="0"/>
              <a:t>lebih</a:t>
            </a:r>
            <a:r>
              <a:rPr lang="en-US" sz="2800" dirty="0" smtClean="0"/>
              <a:t> </a:t>
            </a:r>
            <a:r>
              <a:rPr lang="en-US" sz="2800" dirty="0" err="1" smtClean="0"/>
              <a:t>jauh</a:t>
            </a:r>
            <a:r>
              <a:rPr lang="en-US" sz="2800" dirty="0" smtClean="0"/>
              <a:t> </a:t>
            </a:r>
            <a:r>
              <a:rPr lang="en-US" sz="2800" dirty="0" err="1" smtClean="0"/>
              <a:t>lagi</a:t>
            </a:r>
            <a:r>
              <a:rPr lang="en-US" sz="2800" dirty="0" smtClean="0"/>
              <a:t> </a:t>
            </a:r>
            <a:r>
              <a:rPr lang="en-US" sz="2800" dirty="0" err="1" smtClean="0"/>
              <a:t>ke</a:t>
            </a:r>
            <a:r>
              <a:rPr lang="en-US" sz="2800" dirty="0" smtClean="0"/>
              <a:t> </a:t>
            </a:r>
            <a:r>
              <a:rPr lang="en-US" sz="2800" dirty="0" err="1" smtClean="0"/>
              <a:t>arah</a:t>
            </a:r>
            <a:r>
              <a:rPr lang="en-US" sz="2800" dirty="0" smtClean="0"/>
              <a:t> </a:t>
            </a:r>
            <a:r>
              <a:rPr lang="en-US" sz="2800" dirty="0" err="1" smtClean="0"/>
              <a:t>pedalaman</a:t>
            </a:r>
            <a:r>
              <a:rPr lang="en-US" sz="2800" dirty="0" smtClean="0"/>
              <a:t>, </a:t>
            </a:r>
            <a:r>
              <a:rPr lang="en-US" sz="2800" dirty="0" err="1" smtClean="0"/>
              <a:t>dan</a:t>
            </a:r>
            <a:r>
              <a:rPr lang="en-US" sz="2800" dirty="0" smtClean="0"/>
              <a:t> </a:t>
            </a:r>
            <a:r>
              <a:rPr lang="en-US" sz="2800" dirty="0" err="1" smtClean="0"/>
              <a:t>dimulai</a:t>
            </a:r>
            <a:r>
              <a:rPr lang="en-US" sz="2800" dirty="0" smtClean="0"/>
              <a:t> di </a:t>
            </a:r>
            <a:r>
              <a:rPr lang="en-US" sz="2800" dirty="0" err="1" smtClean="0"/>
              <a:t>wilayah</a:t>
            </a:r>
            <a:r>
              <a:rPr lang="en-US" sz="2800" dirty="0" smtClean="0"/>
              <a:t> </a:t>
            </a:r>
            <a:r>
              <a:rPr lang="en-US" sz="2800" dirty="0" err="1" smtClean="0"/>
              <a:t>pengaruh</a:t>
            </a:r>
            <a:r>
              <a:rPr lang="en-US" sz="2800" dirty="0" smtClean="0"/>
              <a:t> </a:t>
            </a:r>
            <a:r>
              <a:rPr lang="en-US" sz="2800" dirty="0" err="1" smtClean="0"/>
              <a:t>pasang</a:t>
            </a:r>
            <a:r>
              <a:rPr lang="en-US" sz="2800" dirty="0" smtClean="0"/>
              <a:t> </a:t>
            </a:r>
            <a:r>
              <a:rPr lang="en-US" sz="2800" dirty="0" err="1" smtClean="0"/>
              <a:t>surut</a:t>
            </a:r>
            <a:r>
              <a:rPr lang="en-US" sz="2800" dirty="0" smtClean="0"/>
              <a:t> </a:t>
            </a:r>
            <a:r>
              <a:rPr lang="en-US" sz="2800" dirty="0" err="1" smtClean="0"/>
              <a:t>sudah</a:t>
            </a:r>
            <a:r>
              <a:rPr lang="en-US" sz="2800" dirty="0" smtClean="0"/>
              <a:t> </a:t>
            </a:r>
            <a:r>
              <a:rPr lang="en-US" sz="2800" dirty="0" err="1" smtClean="0"/>
              <a:t>tidak</a:t>
            </a:r>
            <a:r>
              <a:rPr lang="en-US" sz="2800" dirty="0" smtClean="0"/>
              <a:t> </a:t>
            </a:r>
            <a:r>
              <a:rPr lang="en-US" sz="2800" dirty="0" err="1" smtClean="0"/>
              <a:t>ada</a:t>
            </a:r>
            <a:r>
              <a:rPr lang="en-US" sz="2800" dirty="0" smtClean="0"/>
              <a:t> </a:t>
            </a:r>
            <a:r>
              <a:rPr lang="en-US" sz="2800" dirty="0" err="1" smtClean="0"/>
              <a:t>lagi</a:t>
            </a:r>
            <a:r>
              <a:rPr lang="en-US" sz="2800" dirty="0" smtClean="0"/>
              <a:t>. </a:t>
            </a:r>
            <a:r>
              <a:rPr lang="en-US" sz="2800" dirty="0" err="1" smtClean="0"/>
              <a:t>Oleh</a:t>
            </a:r>
            <a:r>
              <a:rPr lang="en-US" sz="2800" dirty="0" smtClean="0"/>
              <a:t> </a:t>
            </a:r>
            <a:r>
              <a:rPr lang="en-US" sz="2800" dirty="0" err="1" smtClean="0"/>
              <a:t>karena</a:t>
            </a:r>
            <a:r>
              <a:rPr lang="en-US" sz="2800" dirty="0" smtClean="0"/>
              <a:t> </a:t>
            </a:r>
            <a:r>
              <a:rPr lang="en-US" sz="2800" dirty="0" err="1" smtClean="0"/>
              <a:t>itu</a:t>
            </a:r>
            <a:r>
              <a:rPr lang="en-US" sz="2800" dirty="0" smtClean="0"/>
              <a:t>, </a:t>
            </a:r>
            <a:r>
              <a:rPr lang="en-US" sz="2800" dirty="0" err="1" smtClean="0"/>
              <a:t>rawa</a:t>
            </a:r>
            <a:r>
              <a:rPr lang="en-US" sz="2800" dirty="0" smtClean="0"/>
              <a:t> </a:t>
            </a:r>
            <a:r>
              <a:rPr lang="en-US" sz="2800" dirty="0" err="1" smtClean="0"/>
              <a:t>lebak</a:t>
            </a:r>
            <a:r>
              <a:rPr lang="en-US" sz="2800" dirty="0" smtClean="0"/>
              <a:t> </a:t>
            </a:r>
            <a:r>
              <a:rPr lang="en-US" sz="2800" dirty="0" err="1" smtClean="0"/>
              <a:t>sering</a:t>
            </a:r>
            <a:r>
              <a:rPr lang="en-US" sz="2800" dirty="0" smtClean="0"/>
              <a:t> </a:t>
            </a:r>
            <a:r>
              <a:rPr lang="en-US" sz="2800" dirty="0" err="1" smtClean="0"/>
              <a:t>disebut</a:t>
            </a:r>
            <a:r>
              <a:rPr lang="en-US" sz="2800" dirty="0" smtClean="0"/>
              <a:t> </a:t>
            </a:r>
            <a:r>
              <a:rPr lang="en-US" sz="2800" dirty="0" err="1" smtClean="0"/>
              <a:t>sebagai</a:t>
            </a:r>
            <a:r>
              <a:rPr lang="en-US" sz="2800" dirty="0" smtClean="0"/>
              <a:t> </a:t>
            </a:r>
            <a:r>
              <a:rPr lang="en-US" sz="2800" dirty="0" err="1" smtClean="0"/>
              <a:t>rawa</a:t>
            </a:r>
            <a:r>
              <a:rPr lang="en-US" sz="2800" dirty="0" smtClean="0"/>
              <a:t> </a:t>
            </a:r>
            <a:r>
              <a:rPr lang="en-US" sz="2800" dirty="0" err="1" smtClean="0"/>
              <a:t>pedalaman</a:t>
            </a:r>
            <a:r>
              <a:rPr lang="en-US" sz="2800" dirty="0" smtClean="0"/>
              <a:t>, </a:t>
            </a:r>
            <a:r>
              <a:rPr lang="en-US" sz="2800" dirty="0" err="1" smtClean="0"/>
              <a:t>atau</a:t>
            </a:r>
            <a:r>
              <a:rPr lang="en-US" sz="2800" dirty="0" smtClean="0"/>
              <a:t> </a:t>
            </a:r>
            <a:r>
              <a:rPr lang="en-US" sz="2800" dirty="0" err="1" smtClean="0"/>
              <a:t>rawa</a:t>
            </a:r>
            <a:r>
              <a:rPr lang="en-US" sz="2800" dirty="0" smtClean="0"/>
              <a:t> non-</a:t>
            </a:r>
            <a:r>
              <a:rPr lang="en-US" sz="2800" dirty="0" err="1" smtClean="0"/>
              <a:t>pasang</a:t>
            </a:r>
            <a:r>
              <a:rPr lang="en-US" sz="2800" dirty="0" smtClean="0"/>
              <a:t> </a:t>
            </a:r>
            <a:r>
              <a:rPr lang="en-US" sz="2800" dirty="0" err="1" smtClean="0"/>
              <a:t>surut</a:t>
            </a:r>
            <a:r>
              <a:rPr lang="en-US" sz="2800" dirty="0" smtClean="0"/>
              <a:t>. </a:t>
            </a:r>
            <a:r>
              <a:rPr lang="en-US" sz="2800" dirty="0" err="1" smtClean="0"/>
              <a:t>Biasanya</a:t>
            </a:r>
            <a:r>
              <a:rPr lang="en-US" sz="2800" dirty="0" smtClean="0"/>
              <a:t> </a:t>
            </a:r>
            <a:r>
              <a:rPr lang="en-US" sz="2800" dirty="0" err="1" smtClean="0"/>
              <a:t>sudah</a:t>
            </a:r>
            <a:r>
              <a:rPr lang="en-US" sz="2800" dirty="0" smtClean="0"/>
              <a:t> </a:t>
            </a:r>
            <a:r>
              <a:rPr lang="en-US" sz="2800" dirty="0" err="1" smtClean="0"/>
              <a:t>termasuk</a:t>
            </a:r>
            <a:r>
              <a:rPr lang="en-US" sz="2800" dirty="0" smtClean="0"/>
              <a:t> </a:t>
            </a:r>
            <a:r>
              <a:rPr lang="en-US" sz="2800" dirty="0" err="1" smtClean="0"/>
              <a:t>dalam</a:t>
            </a:r>
            <a:r>
              <a:rPr lang="en-US" sz="2800" dirty="0" smtClean="0"/>
              <a:t> </a:t>
            </a:r>
            <a:r>
              <a:rPr lang="en-US" sz="2800" dirty="0" err="1" smtClean="0"/>
              <a:t>daerah</a:t>
            </a:r>
            <a:r>
              <a:rPr lang="en-US" sz="2800" dirty="0" smtClean="0"/>
              <a:t> </a:t>
            </a:r>
            <a:r>
              <a:rPr lang="en-US" sz="2800" dirty="0" err="1" smtClean="0"/>
              <a:t>bagian</a:t>
            </a:r>
            <a:r>
              <a:rPr lang="en-US" sz="2800" dirty="0" smtClean="0"/>
              <a:t> </a:t>
            </a:r>
            <a:r>
              <a:rPr lang="en-US" sz="2800" dirty="0" err="1" smtClean="0"/>
              <a:t>tengah</a:t>
            </a:r>
            <a:r>
              <a:rPr lang="en-US" sz="2800" dirty="0" smtClean="0"/>
              <a:t> </a:t>
            </a:r>
            <a:r>
              <a:rPr lang="en-US" sz="2800" dirty="0" err="1" smtClean="0"/>
              <a:t>pada</a:t>
            </a:r>
            <a:r>
              <a:rPr lang="en-US" sz="2800" dirty="0" smtClean="0"/>
              <a:t> </a:t>
            </a:r>
            <a:r>
              <a:rPr lang="en-US" sz="2800" dirty="0" err="1" smtClean="0"/>
              <a:t>sungai-sungai</a:t>
            </a:r>
            <a:r>
              <a:rPr lang="en-US" sz="2800" dirty="0" smtClean="0"/>
              <a:t> </a:t>
            </a:r>
            <a:r>
              <a:rPr lang="en-US" sz="2800" dirty="0" err="1" smtClean="0"/>
              <a:t>besar</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04800" y="251402"/>
            <a:ext cx="7924800" cy="630179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PENYEBARAN LAHAN RAWA</a:t>
            </a:r>
            <a:endParaRPr lang="en-US" sz="3600" b="1" dirty="0">
              <a:solidFill>
                <a:schemeClr val="tx1"/>
              </a:solidFill>
            </a:endParaRPr>
          </a:p>
        </p:txBody>
      </p:sp>
      <p:sp>
        <p:nvSpPr>
          <p:cNvPr id="3" name="Content Placeholder 2"/>
          <p:cNvSpPr>
            <a:spLocks noGrp="1"/>
          </p:cNvSpPr>
          <p:nvPr>
            <p:ph idx="1"/>
          </p:nvPr>
        </p:nvSpPr>
        <p:spPr/>
        <p:txBody>
          <a:bodyPr/>
          <a:lstStyle/>
          <a:p>
            <a:pPr algn="just"/>
            <a:r>
              <a:rPr lang="fi-FI" sz="2800" dirty="0"/>
              <a:t>Di Sumatera, penyebaran lahan rawa secara dominan terdapat di dataran rendah sepanjang pantai timur, terutama di Provinsi Riau, Sumatera Selatan, dan Jambi, serta dijumpai lebih sempit di Provinsi Sumatera Utara dan Lampung. Di pantai barat, lahan rawa menempati dataran pantai sempit, terutama di Provinsi Nanggroe Aceh Darussalam (sekitar Meulaboh dan Tapaktuan), Sumatera Barat (Rawa Lunang, Kabupaten Pesisir Selatan), dan Bengkulu (selatan kota Bengkulu).</a:t>
            </a:r>
            <a:endParaRPr lang="en-US" sz="2800"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13" y="-16859"/>
            <a:ext cx="8441987" cy="702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7924800" cy="6324600"/>
          </a:xfrm>
        </p:spPr>
        <p:txBody>
          <a:bodyPr>
            <a:normAutofit/>
          </a:bodyPr>
          <a:lstStyle/>
          <a:p>
            <a:pPr algn="just"/>
            <a:r>
              <a:rPr lang="fi-FI" sz="2800" dirty="0" smtClean="0"/>
              <a:t>Di </a:t>
            </a:r>
            <a:r>
              <a:rPr lang="fi-FI" sz="2800" dirty="0"/>
              <a:t>Kalimantan, penyebaran lahan rawa yang dominan terdapat di dataran rendah sepanjang pantai barat, termasuk wilayah Provinsi Kalimantan Barat; pantai selatan, dalam wilayah Provinsi Kalimantan Tengah, dan sedikit di Kalimantan Selatan; serta pantai timur dan timur laut, dalam wilayah Provinsi Kalimantan Timur. Penyebaran rawa lebak yang cukup luas, terdapat di daerah hulu Sungai Kapuas Besar, sebelah barat Putussibau, Kalimantan Barat, serta di sekitar Danau Semayang dan Melintang, sekitar Kotabangun, di Daerah Aliran Sungai (DAS) bagian tengah Sungai Mahakam, Kalimantan Timur.</a:t>
            </a:r>
            <a:endParaRPr lang="en-US" sz="2800" dirty="0"/>
          </a:p>
          <a:p>
            <a:pPr marL="114300" indent="0">
              <a:buNone/>
            </a:pP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20000" cy="5791200"/>
          </a:xfrm>
        </p:spPr>
        <p:txBody>
          <a:bodyPr>
            <a:normAutofit/>
          </a:bodyPr>
          <a:lstStyle/>
          <a:p>
            <a:pPr algn="just"/>
            <a:r>
              <a:rPr lang="fi-FI" sz="2800" dirty="0"/>
              <a:t>Di Papua, penyebaran lahan rawa yang terluas terdapat di dataran rendah sepanjang pantai selatan, termasuk wilayah Kabupaten Fakfak, dan pantai tenggara dalam wilayah Kabupaten Merauke. Kemudian di daerah Kepala Burung, di sekeliling Teluk Berau-Bintuni, dalam wilayah Kabupaten Manokwari dan Sorong. Selanjutnya di sepanjang dataran pantai utara, memanjang dari sekitar Nabire (Kabupaten Paniai) sampai Sarmi (Kabupaten Jayawijaya). Penyebaran lahan rawa lebak yang cukup luas terdapat di lembah Sungai Mamberamo, yang terletak hampir di bagian tengah pulau.</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077200" cy="6324600"/>
          </a:xfrm>
        </p:spPr>
        <p:txBody>
          <a:bodyPr>
            <a:normAutofit lnSpcReduction="10000"/>
          </a:bodyPr>
          <a:lstStyle/>
          <a:p>
            <a:pPr algn="just"/>
            <a:r>
              <a:rPr lang="fi-FI" sz="2800" dirty="0"/>
              <a:t>L</a:t>
            </a:r>
            <a:r>
              <a:rPr lang="fi-FI" sz="2800" dirty="0" smtClean="0"/>
              <a:t>uas </a:t>
            </a:r>
            <a:r>
              <a:rPr lang="fi-FI" sz="2800" dirty="0"/>
              <a:t>lahan rawa di Indonesia sekitar 33,41-39,10 juta ha, dengan Iuas rawa pasang surut sekitar 20,13-25,82 juta ha, dan lahan rawa lebak sekitar 13,28 juta ha. Luas lahan/tanah gambut berdasarkan estimasi rendah antara 9,26-14,89 juta ha, dan estimasi lebih tinggi sekitar 13,20-14,89 juta ha. Luas total lahan gambut yang pada awalnya (sebelum reklamasi tahun 1970-an) sekitar 16,35 juta ha, namun setelah reklamasi ekstensif selama Pelita I-III (1969- 1984) yang diikuti oleh pembukaan oleh masyarakat setempat/pemukim spontan pada tahun-tahun sesudahnya, luasnya dewasa ini telah menyusut menjadi sekitar 13-14 juta ha (Subagyo, 2002). Penyebaran lahan rawa diurutkan dari yang terluas, terdapat di Sumatera, Papua, dan Kalimantan, serta Sulawesi.</a:t>
            </a:r>
            <a:endParaRPr lang="en-US" sz="2800"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rot="5400000">
            <a:off x="3446260" y="931663"/>
            <a:ext cx="636628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03869" y="1358333"/>
            <a:ext cx="6477000" cy="406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normAutofit fontScale="90000"/>
          </a:bodyPr>
          <a:lstStyle/>
          <a:p>
            <a:r>
              <a:rPr lang="en-US" sz="3600" b="1" dirty="0" smtClean="0">
                <a:solidFill>
                  <a:schemeClr val="tx1"/>
                </a:solidFill>
              </a:rPr>
              <a:t>PERKEMBANGAN LAHAN RAWA DAN PASANG SURUT</a:t>
            </a:r>
            <a:endParaRPr lang="en-US" sz="3600" b="1" dirty="0">
              <a:solidFill>
                <a:schemeClr val="tx1"/>
              </a:solidFill>
            </a:endParaRPr>
          </a:p>
        </p:txBody>
      </p:sp>
      <p:sp>
        <p:nvSpPr>
          <p:cNvPr id="3" name="Content Placeholder 2"/>
          <p:cNvSpPr>
            <a:spLocks noGrp="1"/>
          </p:cNvSpPr>
          <p:nvPr>
            <p:ph idx="1"/>
          </p:nvPr>
        </p:nvSpPr>
        <p:spPr/>
        <p:txBody>
          <a:bodyPr/>
          <a:lstStyle/>
          <a:p>
            <a:pPr marL="114300" indent="0" algn="just">
              <a:buNone/>
            </a:pPr>
            <a:r>
              <a:rPr lang="fi-FI" sz="2800" dirty="0"/>
              <a:t>Lahan rawa merupakan salah satu ekosistem yang sangat potensial untuk pengembangan pertanian. Luas lahan ini, diperkirakan sekitar 33,4 juta ha, yang terdiri atas lahan pasang surut sekitar 20 juta ha dan rawa lebak 13 juta ha.Namun demikian, ekosistem rawa, secara alami bersifat rapuh (</a:t>
            </a:r>
            <a:r>
              <a:rPr lang="fi-FI" sz="2800" i="1" dirty="0"/>
              <a:t>fragile</a:t>
            </a:r>
            <a:r>
              <a:rPr lang="fi-FI" sz="2800" dirty="0"/>
              <a:t>) oleh sebab itu dalam memanfaatkan lahan rawa dengan produktivitas optimal dan berkelanjutan, diperlukan teknologi pengelolaan lahan yang tepat dan terpadu</a:t>
            </a:r>
            <a:r>
              <a:rPr lang="fi-FI" sz="2800" dirty="0" smtClean="0"/>
              <a:t>.</a:t>
            </a:r>
            <a:endParaRPr lang="fi-FI" sz="2800" dirty="0" smtClean="0"/>
          </a:p>
          <a:p>
            <a:pPr marL="114300" indent="0" algn="just">
              <a:buNone/>
            </a:pPr>
            <a:endParaRPr lang="en-US" sz="2800" dirty="0"/>
          </a:p>
          <a:p>
            <a:pPr marL="114300" indent="0">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LAHAN RAWA PASANG SURUT</a:t>
            </a:r>
            <a:endParaRPr lang="en-US" sz="3600" b="1" dirty="0">
              <a:solidFill>
                <a:schemeClr val="tx1"/>
              </a:solidFill>
            </a:endParaRPr>
          </a:p>
        </p:txBody>
      </p:sp>
      <p:sp>
        <p:nvSpPr>
          <p:cNvPr id="3" name="Content Placeholder 2"/>
          <p:cNvSpPr>
            <a:spLocks noGrp="1"/>
          </p:cNvSpPr>
          <p:nvPr>
            <p:ph idx="1"/>
          </p:nvPr>
        </p:nvSpPr>
        <p:spPr/>
        <p:txBody>
          <a:bodyPr>
            <a:normAutofit/>
          </a:bodyPr>
          <a:lstStyle/>
          <a:p>
            <a:r>
              <a:rPr lang="en-US" sz="2800" b="1" dirty="0" smtClean="0"/>
              <a:t>Tanah </a:t>
            </a:r>
            <a:r>
              <a:rPr lang="en-US" sz="2800" b="1" dirty="0" err="1" smtClean="0"/>
              <a:t>lahan</a:t>
            </a:r>
            <a:r>
              <a:rPr lang="en-US" sz="2800" b="1" dirty="0" smtClean="0"/>
              <a:t> </a:t>
            </a:r>
            <a:r>
              <a:rPr lang="en-US" sz="2800" b="1" dirty="0" err="1" smtClean="0"/>
              <a:t>rawa</a:t>
            </a:r>
            <a:r>
              <a:rPr lang="en-US" sz="2800" b="1" dirty="0" smtClean="0"/>
              <a:t> </a:t>
            </a:r>
            <a:r>
              <a:rPr lang="en-US" sz="2800" b="1" dirty="0" err="1" smtClean="0"/>
              <a:t>pasang</a:t>
            </a:r>
            <a:r>
              <a:rPr lang="en-US" sz="2800" b="1" dirty="0" smtClean="0"/>
              <a:t> </a:t>
            </a:r>
            <a:r>
              <a:rPr lang="en-US" sz="2800" b="1" dirty="0" err="1" smtClean="0"/>
              <a:t>surut</a:t>
            </a:r>
            <a:endParaRPr lang="en-US" sz="2800" b="1" dirty="0" smtClean="0"/>
          </a:p>
          <a:p>
            <a:pPr marL="114300" indent="0" algn="just">
              <a:buNone/>
            </a:pPr>
            <a:r>
              <a:rPr lang="en-US" sz="2800" b="1" dirty="0"/>
              <a:t>	</a:t>
            </a:r>
            <a:r>
              <a:rPr lang="en-US" sz="2800" dirty="0" err="1" smtClean="0"/>
              <a:t>Dalam</a:t>
            </a:r>
            <a:r>
              <a:rPr lang="en-US" sz="2800" dirty="0" smtClean="0"/>
              <a:t> </a:t>
            </a:r>
            <a:r>
              <a:rPr lang="en-US" sz="2800" dirty="0" err="1" smtClean="0"/>
              <a:t>keadaan</a:t>
            </a:r>
            <a:r>
              <a:rPr lang="en-US" sz="2800" dirty="0" smtClean="0"/>
              <a:t> </a:t>
            </a:r>
            <a:r>
              <a:rPr lang="en-US" sz="2800" dirty="0" err="1" smtClean="0"/>
              <a:t>alamiah</a:t>
            </a:r>
            <a:r>
              <a:rPr lang="en-US" sz="2800" dirty="0" smtClean="0"/>
              <a:t>, </a:t>
            </a:r>
            <a:r>
              <a:rPr lang="en-US" sz="2800" dirty="0" err="1" smtClean="0"/>
              <a:t>tanah-tanah</a:t>
            </a:r>
            <a:r>
              <a:rPr lang="en-US" sz="2800" dirty="0" smtClean="0"/>
              <a:t> </a:t>
            </a:r>
            <a:r>
              <a:rPr lang="en-US" sz="2800" dirty="0" err="1" smtClean="0"/>
              <a:t>pada</a:t>
            </a:r>
            <a:r>
              <a:rPr lang="en-US" sz="2800" dirty="0" smtClean="0"/>
              <a:t> </a:t>
            </a:r>
            <a:r>
              <a:rPr lang="en-US" sz="2800" dirty="0" err="1" smtClean="0"/>
              <a:t>lahan</a:t>
            </a:r>
            <a:r>
              <a:rPr lang="en-US" sz="2800" dirty="0" smtClean="0"/>
              <a:t> </a:t>
            </a:r>
            <a:r>
              <a:rPr lang="en-US" sz="2800" dirty="0" err="1" smtClean="0"/>
              <a:t>rawa</a:t>
            </a:r>
            <a:r>
              <a:rPr lang="en-US" sz="2800" dirty="0" smtClean="0"/>
              <a:t> </a:t>
            </a:r>
            <a:r>
              <a:rPr lang="en-US" sz="2800" dirty="0" err="1" smtClean="0"/>
              <a:t>pasang</a:t>
            </a:r>
            <a:r>
              <a:rPr lang="en-US" sz="2800" dirty="0" smtClean="0"/>
              <a:t> </a:t>
            </a:r>
            <a:r>
              <a:rPr lang="en-US" sz="2800" dirty="0" err="1" smtClean="0"/>
              <a:t>surut</a:t>
            </a:r>
            <a:r>
              <a:rPr lang="en-US" sz="2800" dirty="0" smtClean="0"/>
              <a:t> </a:t>
            </a:r>
            <a:r>
              <a:rPr lang="en-US" sz="2800" dirty="0" err="1" smtClean="0"/>
              <a:t>merupakan</a:t>
            </a:r>
            <a:r>
              <a:rPr lang="en-US" sz="2800" dirty="0" smtClean="0"/>
              <a:t> </a:t>
            </a:r>
            <a:r>
              <a:rPr lang="en-US" sz="2800" dirty="0" err="1" smtClean="0"/>
              <a:t>tanah</a:t>
            </a:r>
            <a:r>
              <a:rPr lang="en-US" sz="2800" dirty="0" smtClean="0"/>
              <a:t> yang </a:t>
            </a:r>
            <a:r>
              <a:rPr lang="en-US" sz="2800" dirty="0" err="1" smtClean="0"/>
              <a:t>jenuh</a:t>
            </a:r>
            <a:r>
              <a:rPr lang="en-US" sz="2800" dirty="0" smtClean="0"/>
              <a:t> air </a:t>
            </a:r>
            <a:r>
              <a:rPr lang="en-US" sz="2800" dirty="0" err="1" smtClean="0"/>
              <a:t>atau</a:t>
            </a:r>
            <a:r>
              <a:rPr lang="en-US" sz="2800" dirty="0" smtClean="0"/>
              <a:t> </a:t>
            </a:r>
            <a:r>
              <a:rPr lang="en-US" sz="2800" dirty="0" err="1" smtClean="0"/>
              <a:t>tergenang</a:t>
            </a:r>
            <a:r>
              <a:rPr lang="en-US" sz="2800" dirty="0" smtClean="0"/>
              <a:t> air. </a:t>
            </a:r>
            <a:endParaRPr lang="en-US" sz="2800" dirty="0" smtClean="0"/>
          </a:p>
          <a:p>
            <a:pPr marL="114300" indent="0" algn="just">
              <a:buNone/>
            </a:pPr>
            <a:r>
              <a:rPr lang="en-US" sz="2800" b="1" dirty="0"/>
              <a:t>	</a:t>
            </a:r>
            <a:r>
              <a:rPr lang="en-US" sz="2800" dirty="0" err="1"/>
              <a:t>Dalam</a:t>
            </a:r>
            <a:r>
              <a:rPr lang="en-US" sz="2800" dirty="0"/>
              <a:t> </a:t>
            </a:r>
            <a:r>
              <a:rPr lang="en-US" sz="2800" dirty="0" err="1"/>
              <a:t>klasifikasi</a:t>
            </a:r>
            <a:r>
              <a:rPr lang="en-US" sz="2800" dirty="0"/>
              <a:t> </a:t>
            </a:r>
            <a:r>
              <a:rPr lang="en-US" sz="2800" dirty="0" err="1"/>
              <a:t>Taksonomi</a:t>
            </a:r>
            <a:r>
              <a:rPr lang="en-US" sz="2800" dirty="0"/>
              <a:t> Tanah (Soil Survey Staff, 1999), </a:t>
            </a:r>
            <a:r>
              <a:rPr lang="en-US" sz="2800" dirty="0" err="1"/>
              <a:t>tanah</a:t>
            </a:r>
            <a:r>
              <a:rPr lang="en-US" sz="2800" dirty="0"/>
              <a:t> </a:t>
            </a:r>
            <a:r>
              <a:rPr lang="en-US" sz="2800" dirty="0" err="1"/>
              <a:t>rawa</a:t>
            </a:r>
            <a:r>
              <a:rPr lang="en-US" sz="2800" dirty="0"/>
              <a:t> </a:t>
            </a:r>
            <a:r>
              <a:rPr lang="en-US" sz="2800" dirty="0" err="1"/>
              <a:t>termasuk</a:t>
            </a:r>
            <a:r>
              <a:rPr lang="en-US" sz="2800" dirty="0"/>
              <a:t> </a:t>
            </a:r>
            <a:r>
              <a:rPr lang="en-US" sz="2800" dirty="0" err="1"/>
              <a:t>tanah</a:t>
            </a:r>
            <a:r>
              <a:rPr lang="en-US" sz="2800" dirty="0"/>
              <a:t> </a:t>
            </a:r>
            <a:r>
              <a:rPr lang="en-US" sz="2800" dirty="0" err="1"/>
              <a:t>basah</a:t>
            </a:r>
            <a:r>
              <a:rPr lang="en-US" sz="2800" dirty="0"/>
              <a:t>, </a:t>
            </a:r>
            <a:r>
              <a:rPr lang="en-US" sz="2800" dirty="0" err="1"/>
              <a:t>atau</a:t>
            </a:r>
            <a:r>
              <a:rPr lang="en-US" sz="2800" dirty="0"/>
              <a:t> </a:t>
            </a:r>
            <a:r>
              <a:rPr lang="en-US" sz="2800" i="1" dirty="0"/>
              <a:t>"</a:t>
            </a:r>
            <a:r>
              <a:rPr lang="en-US" sz="2800" i="1" dirty="0" err="1"/>
              <a:t>wetsoils</a:t>
            </a:r>
            <a:r>
              <a:rPr lang="en-US" sz="2800" i="1" dirty="0"/>
              <a:t>"</a:t>
            </a:r>
            <a:r>
              <a:rPr lang="en-US" sz="2800" dirty="0"/>
              <a:t>, yang </a:t>
            </a:r>
            <a:r>
              <a:rPr lang="en-US" sz="2800" dirty="0" err="1"/>
              <a:t>dicirikan</a:t>
            </a:r>
            <a:r>
              <a:rPr lang="en-US" sz="2800" dirty="0"/>
              <a:t> </a:t>
            </a:r>
            <a:r>
              <a:rPr lang="en-US" sz="2800" dirty="0" err="1"/>
              <a:t>oleh</a:t>
            </a:r>
            <a:r>
              <a:rPr lang="en-US" sz="2800" dirty="0"/>
              <a:t> </a:t>
            </a:r>
            <a:r>
              <a:rPr lang="en-US" sz="2800" dirty="0" err="1"/>
              <a:t>kondisi</a:t>
            </a:r>
            <a:r>
              <a:rPr lang="en-US" sz="2800" dirty="0"/>
              <a:t> </a:t>
            </a:r>
            <a:r>
              <a:rPr lang="en-US" sz="2800" dirty="0" err="1"/>
              <a:t>aquik</a:t>
            </a:r>
            <a:r>
              <a:rPr lang="en-US" sz="2800" dirty="0"/>
              <a:t>, </a:t>
            </a:r>
            <a:r>
              <a:rPr lang="en-US" sz="2800" dirty="0" err="1"/>
              <a:t>yakni</a:t>
            </a:r>
            <a:r>
              <a:rPr lang="en-US" sz="2800" dirty="0"/>
              <a:t> </a:t>
            </a:r>
            <a:r>
              <a:rPr lang="en-US" sz="2800" dirty="0" err="1"/>
              <a:t>saat</a:t>
            </a:r>
            <a:r>
              <a:rPr lang="en-US" sz="2800" dirty="0"/>
              <a:t> </a:t>
            </a:r>
            <a:r>
              <a:rPr lang="en-US" sz="2800" dirty="0" err="1"/>
              <a:t>ini</a:t>
            </a:r>
            <a:r>
              <a:rPr lang="en-US" sz="2800" dirty="0"/>
              <a:t> </a:t>
            </a:r>
            <a:r>
              <a:rPr lang="en-US" sz="2800" dirty="0" err="1"/>
              <a:t>mengalami</a:t>
            </a:r>
            <a:r>
              <a:rPr lang="en-US" sz="2800" dirty="0"/>
              <a:t> </a:t>
            </a:r>
            <a:r>
              <a:rPr lang="en-US" sz="2800" dirty="0" err="1"/>
              <a:t>penjenuhan</a:t>
            </a:r>
            <a:r>
              <a:rPr lang="en-US" sz="2800" dirty="0"/>
              <a:t> air </a:t>
            </a:r>
            <a:r>
              <a:rPr lang="en-US" sz="2800" dirty="0" err="1"/>
              <a:t>dan</a:t>
            </a:r>
            <a:r>
              <a:rPr lang="en-US" sz="2800" dirty="0"/>
              <a:t> </a:t>
            </a:r>
            <a:r>
              <a:rPr lang="en-US" sz="2800" dirty="0" err="1"/>
              <a:t>reduksi</a:t>
            </a:r>
            <a:r>
              <a:rPr lang="en-US" sz="2800" dirty="0"/>
              <a:t> </a:t>
            </a:r>
            <a:r>
              <a:rPr lang="en-US" sz="2800" dirty="0" err="1"/>
              <a:t>secara</a:t>
            </a:r>
            <a:r>
              <a:rPr lang="en-US" sz="2800" dirty="0"/>
              <a:t> </a:t>
            </a:r>
            <a:r>
              <a:rPr lang="en-US" sz="2800" dirty="0" err="1"/>
              <a:t>terus-menerus</a:t>
            </a:r>
            <a:r>
              <a:rPr lang="en-US" sz="2800" dirty="0"/>
              <a:t> </a:t>
            </a:r>
            <a:r>
              <a:rPr lang="en-US" sz="2800" dirty="0" err="1"/>
              <a:t>atau</a:t>
            </a:r>
            <a:r>
              <a:rPr lang="en-US" sz="2800" dirty="0"/>
              <a:t> </a:t>
            </a:r>
            <a:r>
              <a:rPr lang="en-US" sz="2800" dirty="0" err="1"/>
              <a:t>periodik</a:t>
            </a:r>
            <a:r>
              <a:rPr lang="en-US" sz="2800" dirty="0"/>
              <a:t>. </a:t>
            </a:r>
            <a:endParaRPr lang="en-U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620000" cy="6553200"/>
          </a:xfrm>
        </p:spPr>
        <p:txBody>
          <a:bodyPr>
            <a:normAutofit lnSpcReduction="10000"/>
          </a:bodyPr>
          <a:lstStyle/>
          <a:p>
            <a:pPr algn="just"/>
            <a:r>
              <a:rPr lang="en-US" sz="2800" dirty="0" err="1"/>
              <a:t>Secara</a:t>
            </a:r>
            <a:r>
              <a:rPr lang="en-US" sz="2800" dirty="0"/>
              <a:t> </a:t>
            </a:r>
            <a:r>
              <a:rPr lang="en-US" sz="2800" dirty="0" err="1"/>
              <a:t>umum</a:t>
            </a:r>
            <a:r>
              <a:rPr lang="en-US" sz="2800" dirty="0"/>
              <a:t>, </a:t>
            </a:r>
            <a:r>
              <a:rPr lang="en-US" sz="2800" dirty="0" err="1"/>
              <a:t>ada</a:t>
            </a:r>
            <a:r>
              <a:rPr lang="en-US" sz="2800" dirty="0"/>
              <a:t> </a:t>
            </a:r>
            <a:r>
              <a:rPr lang="en-US" sz="2800" dirty="0" err="1"/>
              <a:t>dua</a:t>
            </a:r>
            <a:r>
              <a:rPr lang="en-US" sz="2800" dirty="0"/>
              <a:t> </a:t>
            </a:r>
            <a:r>
              <a:rPr lang="en-US" sz="2800" dirty="0" err="1"/>
              <a:t>jenis</a:t>
            </a:r>
            <a:r>
              <a:rPr lang="en-US" sz="2800" dirty="0"/>
              <a:t> </a:t>
            </a:r>
            <a:r>
              <a:rPr lang="en-US" sz="2800" dirty="0" err="1"/>
              <a:t>tanah</a:t>
            </a:r>
            <a:r>
              <a:rPr lang="en-US" sz="2800" dirty="0"/>
              <a:t> yang </a:t>
            </a:r>
            <a:r>
              <a:rPr lang="en-US" sz="2800" dirty="0" err="1"/>
              <a:t>terbentuk</a:t>
            </a:r>
            <a:r>
              <a:rPr lang="en-US" sz="2800" dirty="0"/>
              <a:t>, </a:t>
            </a:r>
            <a:r>
              <a:rPr lang="en-US" sz="2800" dirty="0" err="1"/>
              <a:t>yaitu</a:t>
            </a:r>
            <a:r>
              <a:rPr lang="en-US" sz="2800" dirty="0"/>
              <a:t> </a:t>
            </a:r>
            <a:r>
              <a:rPr lang="en-US" sz="2800" dirty="0" err="1"/>
              <a:t>tanah</a:t>
            </a:r>
            <a:r>
              <a:rPr lang="en-US" sz="2800" dirty="0"/>
              <a:t> </a:t>
            </a:r>
            <a:r>
              <a:rPr lang="en-US" sz="2800" dirty="0" err="1"/>
              <a:t>gambut</a:t>
            </a:r>
            <a:r>
              <a:rPr lang="en-US" sz="2800" dirty="0"/>
              <a:t> (</a:t>
            </a:r>
            <a:r>
              <a:rPr lang="en-US" sz="2800" i="1" dirty="0"/>
              <a:t>peat soils</a:t>
            </a:r>
            <a:r>
              <a:rPr lang="en-US" sz="2800" dirty="0"/>
              <a:t>), </a:t>
            </a:r>
            <a:r>
              <a:rPr lang="en-US" sz="2800" dirty="0" err="1"/>
              <a:t>dan</a:t>
            </a:r>
            <a:r>
              <a:rPr lang="en-US" sz="2800" dirty="0"/>
              <a:t> </a:t>
            </a:r>
            <a:r>
              <a:rPr lang="en-US" sz="2800" dirty="0" err="1"/>
              <a:t>tanah</a:t>
            </a:r>
            <a:r>
              <a:rPr lang="en-US" sz="2800" dirty="0"/>
              <a:t> non-</a:t>
            </a:r>
            <a:r>
              <a:rPr lang="en-US" sz="2800" dirty="0" err="1"/>
              <a:t>gambut</a:t>
            </a:r>
            <a:r>
              <a:rPr lang="en-US" sz="2800" dirty="0"/>
              <a:t>, </a:t>
            </a:r>
            <a:r>
              <a:rPr lang="en-US" sz="2800" dirty="0" err="1"/>
              <a:t>atau</a:t>
            </a:r>
            <a:r>
              <a:rPr lang="en-US" sz="2800" dirty="0"/>
              <a:t> </a:t>
            </a:r>
            <a:r>
              <a:rPr lang="en-US" sz="2800" dirty="0" err="1"/>
              <a:t>tanah</a:t>
            </a:r>
            <a:r>
              <a:rPr lang="en-US" sz="2800" dirty="0"/>
              <a:t> mineral </a:t>
            </a:r>
            <a:r>
              <a:rPr lang="en-US" sz="2800" dirty="0" err="1"/>
              <a:t>basah</a:t>
            </a:r>
            <a:r>
              <a:rPr lang="en-US" sz="2800" dirty="0"/>
              <a:t> (</a:t>
            </a:r>
            <a:r>
              <a:rPr lang="en-US" sz="2800" i="1" dirty="0"/>
              <a:t>wet mineral soils</a:t>
            </a:r>
            <a:r>
              <a:rPr lang="en-US" sz="2800" dirty="0"/>
              <a:t>). Tanah mineral yang </a:t>
            </a:r>
            <a:r>
              <a:rPr lang="en-US" sz="2800" dirty="0" err="1"/>
              <a:t>terdapat</a:t>
            </a:r>
            <a:r>
              <a:rPr lang="en-US" sz="2800" dirty="0"/>
              <a:t> di </a:t>
            </a:r>
            <a:r>
              <a:rPr lang="en-US" sz="2800" dirty="0" err="1"/>
              <a:t>wilayah</a:t>
            </a:r>
            <a:r>
              <a:rPr lang="en-US" sz="2800" dirty="0"/>
              <a:t> </a:t>
            </a:r>
            <a:r>
              <a:rPr lang="en-US" sz="2800" dirty="0" err="1"/>
              <a:t>rawa</a:t>
            </a:r>
            <a:r>
              <a:rPr lang="en-US" sz="2800" dirty="0"/>
              <a:t>, </a:t>
            </a:r>
            <a:r>
              <a:rPr lang="en-US" sz="2800" dirty="0" err="1"/>
              <a:t>seluruhnya</a:t>
            </a:r>
            <a:r>
              <a:rPr lang="en-US" sz="2800" dirty="0"/>
              <a:t> </a:t>
            </a:r>
            <a:r>
              <a:rPr lang="en-US" sz="2800" dirty="0" err="1"/>
              <a:t>merupakan</a:t>
            </a:r>
            <a:r>
              <a:rPr lang="en-US" sz="2800" dirty="0"/>
              <a:t> </a:t>
            </a:r>
            <a:r>
              <a:rPr lang="en-US" sz="2800" dirty="0" err="1"/>
              <a:t>endapan</a:t>
            </a:r>
            <a:r>
              <a:rPr lang="en-US" sz="2800" dirty="0"/>
              <a:t> </a:t>
            </a:r>
            <a:r>
              <a:rPr lang="en-US" sz="2800" dirty="0" err="1"/>
              <a:t>bahan</a:t>
            </a:r>
            <a:r>
              <a:rPr lang="en-US" sz="2800" dirty="0"/>
              <a:t> </a:t>
            </a:r>
            <a:r>
              <a:rPr lang="en-US" sz="2800" dirty="0" err="1"/>
              <a:t>halus</a:t>
            </a:r>
            <a:r>
              <a:rPr lang="en-US" sz="2800" dirty="0"/>
              <a:t>, </a:t>
            </a:r>
            <a:r>
              <a:rPr lang="en-US" sz="2800" dirty="0" err="1"/>
              <a:t>berupa</a:t>
            </a:r>
            <a:r>
              <a:rPr lang="en-US" sz="2800" dirty="0"/>
              <a:t> </a:t>
            </a:r>
            <a:r>
              <a:rPr lang="en-US" sz="2800" dirty="0" err="1"/>
              <a:t>debu</a:t>
            </a:r>
            <a:r>
              <a:rPr lang="en-US" sz="2800" dirty="0"/>
              <a:t> </a:t>
            </a:r>
            <a:r>
              <a:rPr lang="en-US" sz="2800" dirty="0" err="1"/>
              <a:t>halus</a:t>
            </a:r>
            <a:r>
              <a:rPr lang="en-US" sz="2800" dirty="0"/>
              <a:t> </a:t>
            </a:r>
            <a:r>
              <a:rPr lang="en-US" sz="2800" dirty="0" err="1"/>
              <a:t>dan</a:t>
            </a:r>
            <a:r>
              <a:rPr lang="en-US" sz="2800" dirty="0"/>
              <a:t> </a:t>
            </a:r>
            <a:r>
              <a:rPr lang="en-US" sz="2800" dirty="0" err="1"/>
              <a:t>lumpur</a:t>
            </a:r>
            <a:r>
              <a:rPr lang="en-US" sz="2800" dirty="0"/>
              <a:t> yang </a:t>
            </a:r>
            <a:r>
              <a:rPr lang="en-US" sz="2800" dirty="0" err="1"/>
              <a:t>diendapkan</a:t>
            </a:r>
            <a:r>
              <a:rPr lang="en-US" sz="2800" dirty="0"/>
              <a:t> air </a:t>
            </a:r>
            <a:r>
              <a:rPr lang="en-US" sz="2800" dirty="0" err="1"/>
              <a:t>pasang</a:t>
            </a:r>
            <a:r>
              <a:rPr lang="en-US" sz="2800" dirty="0"/>
              <a:t> </a:t>
            </a:r>
            <a:r>
              <a:rPr lang="en-US" sz="2800" dirty="0" err="1"/>
              <a:t>ditambah</a:t>
            </a:r>
            <a:r>
              <a:rPr lang="en-US" sz="2800" dirty="0"/>
              <a:t> </a:t>
            </a:r>
            <a:r>
              <a:rPr lang="en-US" sz="2800" dirty="0" err="1"/>
              <a:t>dengan</a:t>
            </a:r>
            <a:r>
              <a:rPr lang="en-US" sz="2800" dirty="0"/>
              <a:t> </a:t>
            </a:r>
            <a:r>
              <a:rPr lang="en-US" sz="2800" dirty="0" err="1"/>
              <a:t>bahan</a:t>
            </a:r>
            <a:r>
              <a:rPr lang="en-US" sz="2800" dirty="0"/>
              <a:t> </a:t>
            </a:r>
            <a:r>
              <a:rPr lang="en-US" sz="2800" dirty="0" err="1"/>
              <a:t>aluvium</a:t>
            </a:r>
            <a:r>
              <a:rPr lang="en-US" sz="2800" dirty="0"/>
              <a:t> yang </a:t>
            </a:r>
            <a:r>
              <a:rPr lang="en-US" sz="2800" dirty="0" err="1"/>
              <a:t>dibawa</a:t>
            </a:r>
            <a:r>
              <a:rPr lang="en-US" sz="2800" dirty="0"/>
              <a:t> </a:t>
            </a:r>
            <a:r>
              <a:rPr lang="en-US" sz="2800" dirty="0" err="1"/>
              <a:t>ke</a:t>
            </a:r>
            <a:r>
              <a:rPr lang="en-US" sz="2800" dirty="0"/>
              <a:t> </a:t>
            </a:r>
            <a:r>
              <a:rPr lang="en-US" sz="2800" dirty="0" err="1"/>
              <a:t>muara</a:t>
            </a:r>
            <a:r>
              <a:rPr lang="en-US" sz="2800" dirty="0"/>
              <a:t> </a:t>
            </a:r>
            <a:r>
              <a:rPr lang="en-US" sz="2800" dirty="0" err="1"/>
              <a:t>oleh</a:t>
            </a:r>
            <a:r>
              <a:rPr lang="en-US" sz="2800" dirty="0"/>
              <a:t> air </a:t>
            </a:r>
            <a:r>
              <a:rPr lang="en-US" sz="2800" dirty="0" err="1"/>
              <a:t>sungai</a:t>
            </a:r>
            <a:r>
              <a:rPr lang="en-US" sz="2800" dirty="0"/>
              <a:t>. </a:t>
            </a:r>
            <a:endParaRPr lang="en-US" sz="2800" dirty="0" smtClean="0"/>
          </a:p>
          <a:p>
            <a:pPr algn="just"/>
            <a:r>
              <a:rPr lang="en-US" sz="2800" dirty="0" err="1" smtClean="0"/>
              <a:t>Oleh</a:t>
            </a:r>
            <a:r>
              <a:rPr lang="en-US" sz="2800" dirty="0" smtClean="0"/>
              <a:t> </a:t>
            </a:r>
            <a:r>
              <a:rPr lang="en-US" sz="2800" dirty="0" err="1" smtClean="0"/>
              <a:t>karena</a:t>
            </a:r>
            <a:r>
              <a:rPr lang="en-US" sz="2800" dirty="0" smtClean="0"/>
              <a:t> </a:t>
            </a:r>
            <a:r>
              <a:rPr lang="en-US" sz="2800" dirty="0" err="1" smtClean="0"/>
              <a:t>itu</a:t>
            </a:r>
            <a:r>
              <a:rPr lang="en-US" sz="2800" dirty="0" smtClean="0"/>
              <a:t>, </a:t>
            </a:r>
            <a:r>
              <a:rPr lang="en-US" sz="2800" dirty="0" err="1" smtClean="0"/>
              <a:t>tanah</a:t>
            </a:r>
            <a:r>
              <a:rPr lang="en-US" sz="2800" dirty="0" smtClean="0"/>
              <a:t> yang </a:t>
            </a:r>
            <a:r>
              <a:rPr lang="en-US" sz="2800" dirty="0" err="1" smtClean="0"/>
              <a:t>terbentuk</a:t>
            </a:r>
            <a:r>
              <a:rPr lang="en-US" sz="2800" dirty="0" smtClean="0"/>
              <a:t> </a:t>
            </a:r>
            <a:r>
              <a:rPr lang="en-US" sz="2800" dirty="0" err="1" smtClean="0"/>
              <a:t>semuanya</a:t>
            </a:r>
            <a:r>
              <a:rPr lang="en-US" sz="2800" dirty="0" smtClean="0"/>
              <a:t> </a:t>
            </a:r>
            <a:r>
              <a:rPr lang="en-US" sz="2800" dirty="0" err="1" smtClean="0"/>
              <a:t>merupakan</a:t>
            </a:r>
            <a:r>
              <a:rPr lang="en-US" sz="2800" dirty="0" smtClean="0"/>
              <a:t> </a:t>
            </a:r>
            <a:r>
              <a:rPr lang="en-US" sz="2800" dirty="0" err="1" smtClean="0"/>
              <a:t>tanah</a:t>
            </a:r>
            <a:r>
              <a:rPr lang="en-US" sz="2800" dirty="0" smtClean="0"/>
              <a:t> </a:t>
            </a:r>
            <a:r>
              <a:rPr lang="en-US" sz="2800" b="1" dirty="0" err="1" smtClean="0"/>
              <a:t>aluvial</a:t>
            </a:r>
            <a:r>
              <a:rPr lang="en-US" sz="2800" b="1" dirty="0" smtClean="0"/>
              <a:t> </a:t>
            </a:r>
            <a:r>
              <a:rPr lang="en-US" sz="2800" b="1" dirty="0" err="1" smtClean="0"/>
              <a:t>basah</a:t>
            </a:r>
            <a:r>
              <a:rPr lang="en-US" sz="2800" dirty="0" smtClean="0"/>
              <a:t>, yang di </a:t>
            </a:r>
            <a:r>
              <a:rPr lang="en-US" sz="2800" dirty="0" err="1" smtClean="0"/>
              <a:t>permukaannya</a:t>
            </a:r>
            <a:r>
              <a:rPr lang="en-US" sz="2800" dirty="0" smtClean="0"/>
              <a:t> </a:t>
            </a:r>
            <a:r>
              <a:rPr lang="en-US" sz="2800" dirty="0" err="1" smtClean="0"/>
              <a:t>terdapat</a:t>
            </a:r>
            <a:r>
              <a:rPr lang="en-US" sz="2800" dirty="0" smtClean="0"/>
              <a:t> </a:t>
            </a:r>
            <a:r>
              <a:rPr lang="en-US" sz="2800" dirty="0" err="1" smtClean="0"/>
              <a:t>lapisan</a:t>
            </a:r>
            <a:r>
              <a:rPr lang="en-US" sz="2800" dirty="0" smtClean="0"/>
              <a:t> </a:t>
            </a:r>
            <a:r>
              <a:rPr lang="en-US" sz="2800" dirty="0" err="1" smtClean="0"/>
              <a:t>gambut</a:t>
            </a:r>
            <a:r>
              <a:rPr lang="en-US" sz="2800" dirty="0" smtClean="0"/>
              <a:t> tipis(&lt;20 cm) </a:t>
            </a:r>
            <a:r>
              <a:rPr lang="en-US" sz="2800" dirty="0" err="1" smtClean="0"/>
              <a:t>atau</a:t>
            </a:r>
            <a:r>
              <a:rPr lang="en-US" sz="2800" dirty="0" smtClean="0"/>
              <a:t> </a:t>
            </a:r>
            <a:r>
              <a:rPr lang="en-US" sz="2800" dirty="0" err="1" smtClean="0"/>
              <a:t>agak</a:t>
            </a:r>
            <a:r>
              <a:rPr lang="en-US" sz="2800" dirty="0" smtClean="0"/>
              <a:t> </a:t>
            </a:r>
            <a:r>
              <a:rPr lang="en-US" sz="2800" dirty="0" err="1" smtClean="0"/>
              <a:t>tebal</a:t>
            </a:r>
            <a:r>
              <a:rPr lang="en-US" sz="2800" dirty="0"/>
              <a:t> </a:t>
            </a:r>
            <a:r>
              <a:rPr lang="en-US" sz="2800" dirty="0" err="1" smtClean="0"/>
              <a:t>antara</a:t>
            </a:r>
            <a:r>
              <a:rPr lang="en-US" sz="2800" dirty="0" smtClean="0"/>
              <a:t> 20-50 cm.</a:t>
            </a:r>
            <a:endParaRPr lang="en-US" sz="2800" dirty="0" smtClean="0"/>
          </a:p>
          <a:p>
            <a:pPr algn="just"/>
            <a:r>
              <a:rPr lang="en-US" sz="2800" dirty="0" smtClean="0"/>
              <a:t>Yang </a:t>
            </a:r>
            <a:r>
              <a:rPr lang="en-US" sz="2800" dirty="0" err="1" smtClean="0"/>
              <a:t>terakhir</a:t>
            </a:r>
            <a:r>
              <a:rPr lang="en-US" sz="2800" dirty="0" smtClean="0"/>
              <a:t> </a:t>
            </a:r>
            <a:r>
              <a:rPr lang="en-US" sz="2800" dirty="0" err="1" smtClean="0"/>
              <a:t>disebut</a:t>
            </a:r>
            <a:r>
              <a:rPr lang="en-US" sz="2800" dirty="0" smtClean="0"/>
              <a:t> </a:t>
            </a:r>
            <a:r>
              <a:rPr lang="en-US" sz="2800" dirty="0" err="1" smtClean="0"/>
              <a:t>tanah</a:t>
            </a:r>
            <a:r>
              <a:rPr lang="en-US" sz="2800" dirty="0" smtClean="0"/>
              <a:t> mineral-</a:t>
            </a:r>
            <a:r>
              <a:rPr lang="en-US" sz="2800" dirty="0" err="1" smtClean="0"/>
              <a:t>bergambut</a:t>
            </a:r>
            <a:r>
              <a:rPr lang="en-US" sz="2800" dirty="0" smtClean="0"/>
              <a:t> (peaty soil).</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GENESIS TANAH RAWA</a:t>
            </a:r>
            <a:endParaRPr lang="en-US" sz="3600" b="1" dirty="0">
              <a:solidFill>
                <a:schemeClr val="tx1"/>
              </a:solidFill>
            </a:endParaRPr>
          </a:p>
        </p:txBody>
      </p:sp>
      <p:sp>
        <p:nvSpPr>
          <p:cNvPr id="3" name="Content Placeholder 2"/>
          <p:cNvSpPr>
            <a:spLocks noGrp="1"/>
          </p:cNvSpPr>
          <p:nvPr>
            <p:ph idx="1"/>
          </p:nvPr>
        </p:nvSpPr>
        <p:spPr>
          <a:xfrm>
            <a:off x="457200" y="1447800"/>
            <a:ext cx="7620000" cy="4953000"/>
          </a:xfrm>
        </p:spPr>
        <p:txBody>
          <a:bodyPr>
            <a:normAutofit fontScale="92500" lnSpcReduction="10000"/>
          </a:bodyPr>
          <a:lstStyle/>
          <a:p>
            <a:pPr algn="just"/>
            <a:r>
              <a:rPr lang="pt-BR" sz="2800" dirty="0"/>
              <a:t>Genesis tanah gambut di wilayah rawa pantai Indonesia diperkirakan dimulai sekitar 5.000-4.000 tahun yang lalu (Subagyo, 2002), dan diperkirakan hampir bersamaan waktunya dengan dimulainya proses akreasi yang membentuk wilayah pulau-pulau delta di rawa pasang surut yang ada sekarang ini. </a:t>
            </a:r>
            <a:endParaRPr lang="pt-BR" sz="2800" dirty="0" smtClean="0"/>
          </a:p>
          <a:p>
            <a:pPr algn="just"/>
            <a:r>
              <a:rPr lang="pt-BR" sz="2800" dirty="0" smtClean="0"/>
              <a:t>Mengikuti </a:t>
            </a:r>
            <a:r>
              <a:rPr lang="pt-BR" sz="2800" dirty="0"/>
              <a:t>informasi geologi, diketahui bahwa berdasarkan </a:t>
            </a:r>
            <a:r>
              <a:rPr lang="pt-BR" sz="2800" i="1" dirty="0"/>
              <a:t>“radiometric dating” </a:t>
            </a:r>
            <a:r>
              <a:rPr lang="pt-BR" sz="2800" dirty="0"/>
              <a:t>periode zaman es Pleistosin (</a:t>
            </a:r>
            <a:r>
              <a:rPr lang="pt-BR" sz="2800" i="1" dirty="0"/>
              <a:t>Pleistocene glaciation</a:t>
            </a:r>
            <a:r>
              <a:rPr lang="pt-BR" sz="2800" dirty="0"/>
              <a:t>) yang terakhir, yaitu zaman es (</a:t>
            </a:r>
            <a:r>
              <a:rPr lang="pt-BR" sz="2800" i="1" dirty="0"/>
              <a:t>glacial</a:t>
            </a:r>
            <a:r>
              <a:rPr lang="pt-BR" sz="2800" dirty="0"/>
              <a:t>) Wisconsin (di Amerika Utara) yang setara dengan zaman es Wurm (di Eropa) berakhir sekitar 18.000/15.000-10.000 tahun yang lalu (Strahler, 1973).</a:t>
            </a:r>
            <a:endParaRPr lang="en-US" sz="2800"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6629400"/>
          </a:xfrm>
        </p:spPr>
        <p:txBody>
          <a:bodyPr>
            <a:noAutofit/>
          </a:bodyPr>
          <a:lstStyle/>
          <a:p>
            <a:pPr algn="just"/>
            <a:r>
              <a:rPr lang="pt-BR" sz="2800" dirty="0" smtClean="0"/>
              <a:t>Adanya </a:t>
            </a:r>
            <a:r>
              <a:rPr lang="pt-BR" sz="2800" dirty="0"/>
              <a:t>permukaan laut yang sudah relatif stabil waktu </a:t>
            </a:r>
            <a:r>
              <a:rPr lang="pt-BR" sz="2800" dirty="0" smtClean="0"/>
              <a:t>itu, proses pelebaran/perluasan </a:t>
            </a:r>
            <a:r>
              <a:rPr lang="pt-BR" sz="2800" dirty="0"/>
              <a:t>pantai secara lateral akibat sedimentasi bahan-bahan halus yang dibawa sungai, yakni proses akreasi pantai, diperkirakan mulai terjadi, diikuti dengan pembentukan tanah gambut. Berbagai data pengukuran </a:t>
            </a:r>
            <a:r>
              <a:rPr lang="pt-BR" sz="2800" i="1" dirty="0"/>
              <a:t>“C-14 dating” </a:t>
            </a:r>
            <a:r>
              <a:rPr lang="pt-BR" sz="2800" dirty="0"/>
              <a:t>contoh-contoh tanah gambut di Sumatera dan Kalimantan untuk memperkirakan umur pembentukan gambut, memperkuat estimasi mulainya proses akreasi di wilayah pantai di Indonesia. </a:t>
            </a:r>
            <a:endParaRPr lang="pt-BR" sz="2800" dirty="0" smtClean="0"/>
          </a:p>
          <a:p>
            <a:pPr algn="just"/>
            <a:r>
              <a:rPr lang="pt-BR" sz="2800" dirty="0" smtClean="0"/>
              <a:t>Sebagai </a:t>
            </a:r>
            <a:r>
              <a:rPr lang="pt-BR" sz="2800" dirty="0"/>
              <a:t>contoh: di pantai timur P. Sumatera, gambut di sekitar S. Batanghari di Jambi menunjukkan umur 4.300 tahun SM (Cameron </a:t>
            </a:r>
            <a:r>
              <a:rPr lang="pt-BR" sz="2800" i="1" dirty="0"/>
              <a:t>et</a:t>
            </a:r>
            <a:r>
              <a:rPr lang="pt-BR" sz="2800" dirty="0"/>
              <a:t> </a:t>
            </a:r>
            <a:r>
              <a:rPr lang="pt-BR" sz="2800" i="1" dirty="0"/>
              <a:t>al., </a:t>
            </a:r>
            <a:r>
              <a:rPr lang="pt-BR" sz="2800" dirty="0" smtClean="0"/>
              <a:t>1987)</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PIRIT DALAM TANAH RAWA</a:t>
            </a:r>
            <a:endParaRPr lang="en-US" sz="3600" b="1" dirty="0">
              <a:solidFill>
                <a:schemeClr val="tx1"/>
              </a:solidFill>
            </a:endParaRPr>
          </a:p>
        </p:txBody>
      </p:sp>
      <p:sp>
        <p:nvSpPr>
          <p:cNvPr id="3" name="Content Placeholder 2"/>
          <p:cNvSpPr>
            <a:spLocks noGrp="1"/>
          </p:cNvSpPr>
          <p:nvPr>
            <p:ph idx="1"/>
          </p:nvPr>
        </p:nvSpPr>
        <p:spPr/>
        <p:txBody>
          <a:bodyPr>
            <a:normAutofit/>
          </a:bodyPr>
          <a:lstStyle/>
          <a:p>
            <a:pPr algn="just"/>
            <a:r>
              <a:rPr lang="pt-BR" sz="2800" dirty="0" smtClean="0"/>
              <a:t>di dalam lumpur dan endapan marin tereduksi, serta lapisan tanah bawah tereduksi pada tanah sulfat masam potensial dan sulfat masam aktual pada lahan rawa pasang surut air salin/payau (Zona I) dan air tawar (Zona II), terdapat pirit</a:t>
            </a:r>
            <a:r>
              <a:rPr lang="pt-BR" dirty="0" smtClean="0"/>
              <a:t>.</a:t>
            </a:r>
            <a:endParaRPr lang="pt-BR" dirty="0" smtClean="0"/>
          </a:p>
          <a:p>
            <a:pPr algn="just"/>
            <a:r>
              <a:rPr lang="pt-BR" sz="2800" dirty="0"/>
              <a:t>Pirit adalah mineral berkristal oktahedral, termasuk sistem kubus, dari senyawa besi-sulfida (FeS2) yang terbentuk di dalam endapan marin kaya bahan organik, dalam lingkungan air laut/payau yang mengandung senyawa sulfat (SO4) larut. </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077200" cy="6324600"/>
          </a:xfrm>
        </p:spPr>
        <p:txBody>
          <a:bodyPr>
            <a:normAutofit/>
          </a:bodyPr>
          <a:lstStyle/>
          <a:p>
            <a:pPr algn="just"/>
            <a:r>
              <a:rPr lang="pt-BR" sz="2800" dirty="0"/>
              <a:t>Bentuk kristal tunggal dari kubus bervariasi, dan bentuk (kristal) oktahedral adalah yang paling dominan, diikuti bentuk piritohedral, yang semuanya termasuk sistem (kristalografi) kubus, atau isometrik. Pirit mengandung 46,55% Fe (berdasarkan berat), dan 53,45% S (Michaelsen dan Phi, 1998). </a:t>
            </a:r>
            <a:endParaRPr lang="pt-BR" sz="2800" dirty="0" smtClean="0"/>
          </a:p>
          <a:p>
            <a:pPr algn="just"/>
            <a:r>
              <a:rPr lang="pt-BR" sz="2800" dirty="0" smtClean="0"/>
              <a:t>Dilihat </a:t>
            </a:r>
            <a:r>
              <a:rPr lang="pt-BR" sz="2800" dirty="0"/>
              <a:t>di bawah mikroskop polarisasi, menggunakan cahaya biasa (normal) dan terpolarisasi, kristal-kristal pirit berwarna hitam/opak, tetapi apabila digunakan cahaya merkuri warnanya hijau muda cerah (</a:t>
            </a:r>
            <a:r>
              <a:rPr lang="pt-BR" sz="2800" i="1" dirty="0"/>
              <a:t>bright</a:t>
            </a:r>
            <a:r>
              <a:rPr lang="pt-BR" sz="2800" dirty="0"/>
              <a:t>) (Van Dam dan Pons, 1973</a:t>
            </a:r>
            <a:r>
              <a:rPr lang="pt-BR" sz="2800" dirty="0" smtClean="0"/>
              <a:t>).</a:t>
            </a:r>
            <a:endParaRPr lang="pt-BR" sz="2800" dirty="0" smtClean="0"/>
          </a:p>
          <a:p>
            <a:pPr marL="114300" indent="0" algn="just">
              <a:buNone/>
            </a:pP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229600" cy="6400800"/>
          </a:xfrm>
        </p:spPr>
        <p:txBody>
          <a:bodyPr>
            <a:normAutofit/>
          </a:bodyPr>
          <a:lstStyle/>
          <a:p>
            <a:pPr algn="just"/>
            <a:r>
              <a:rPr lang="en-US" sz="2800" dirty="0" err="1" smtClean="0"/>
              <a:t>Partikel-partikel</a:t>
            </a:r>
            <a:r>
              <a:rPr lang="en-US" sz="2800" dirty="0" smtClean="0"/>
              <a:t> </a:t>
            </a:r>
            <a:r>
              <a:rPr lang="en-US" sz="2800" dirty="0" err="1" smtClean="0"/>
              <a:t>pirit</a:t>
            </a:r>
            <a:r>
              <a:rPr lang="en-US" sz="2800" dirty="0" smtClean="0"/>
              <a:t> </a:t>
            </a:r>
            <a:r>
              <a:rPr lang="en-US" sz="2800" dirty="0" err="1" smtClean="0"/>
              <a:t>berada</a:t>
            </a:r>
            <a:r>
              <a:rPr lang="en-US" sz="2800" dirty="0" smtClean="0"/>
              <a:t> </a:t>
            </a:r>
            <a:r>
              <a:rPr lang="en-US" sz="2800" dirty="0" err="1" smtClean="0"/>
              <a:t>dalam</a:t>
            </a:r>
            <a:r>
              <a:rPr lang="en-US" sz="2800" dirty="0" smtClean="0"/>
              <a:t> </a:t>
            </a:r>
            <a:r>
              <a:rPr lang="en-US" sz="2800" dirty="0" err="1" smtClean="0"/>
              <a:t>bentuk</a:t>
            </a:r>
            <a:r>
              <a:rPr lang="en-US" sz="2800" dirty="0" smtClean="0"/>
              <a:t> </a:t>
            </a:r>
            <a:r>
              <a:rPr lang="en-US" sz="2800" dirty="0" err="1" smtClean="0"/>
              <a:t>kristal</a:t>
            </a:r>
            <a:r>
              <a:rPr lang="en-US" sz="2800" dirty="0" smtClean="0"/>
              <a:t>, yang </a:t>
            </a:r>
            <a:r>
              <a:rPr lang="en-US" sz="2800" dirty="0" err="1" smtClean="0"/>
              <a:t>individu-individu</a:t>
            </a:r>
            <a:r>
              <a:rPr lang="en-US" sz="2800" dirty="0" smtClean="0"/>
              <a:t> </a:t>
            </a:r>
            <a:r>
              <a:rPr lang="en-US" sz="2800" dirty="0" err="1" smtClean="0"/>
              <a:t>kristal</a:t>
            </a:r>
            <a:r>
              <a:rPr lang="en-US" sz="2800" dirty="0" smtClean="0"/>
              <a:t> </a:t>
            </a:r>
            <a:r>
              <a:rPr lang="en-US" sz="2800" dirty="0" err="1" smtClean="0"/>
              <a:t>tunggalnya</a:t>
            </a:r>
            <a:r>
              <a:rPr lang="en-US" sz="2800" dirty="0" smtClean="0"/>
              <a:t> </a:t>
            </a:r>
            <a:r>
              <a:rPr lang="en-US" sz="2800" dirty="0" err="1" smtClean="0"/>
              <a:t>sangat</a:t>
            </a:r>
            <a:r>
              <a:rPr lang="en-US" sz="2800" dirty="0" smtClean="0"/>
              <a:t> </a:t>
            </a:r>
            <a:r>
              <a:rPr lang="en-US" sz="2800" dirty="0" err="1" smtClean="0"/>
              <a:t>halus</a:t>
            </a:r>
            <a:r>
              <a:rPr lang="en-US" sz="2800" dirty="0" smtClean="0"/>
              <a:t>, </a:t>
            </a:r>
            <a:r>
              <a:rPr lang="en-US" sz="2800" dirty="0" err="1" smtClean="0"/>
              <a:t>terbanyak</a:t>
            </a:r>
            <a:r>
              <a:rPr lang="en-US" sz="2800" dirty="0" smtClean="0"/>
              <a:t> </a:t>
            </a:r>
            <a:r>
              <a:rPr lang="en-US" sz="2800" dirty="0" err="1" smtClean="0"/>
              <a:t>berukuran</a:t>
            </a:r>
            <a:r>
              <a:rPr lang="en-US" sz="2800" dirty="0" smtClean="0"/>
              <a:t> &lt;1 </a:t>
            </a:r>
            <a:r>
              <a:rPr lang="en-US" sz="2800" dirty="0" err="1" smtClean="0"/>
              <a:t>mikron</a:t>
            </a:r>
            <a:r>
              <a:rPr lang="en-US" sz="2800" dirty="0" smtClean="0"/>
              <a:t> (1 </a:t>
            </a:r>
            <a:r>
              <a:rPr lang="en-US" sz="2800" dirty="0" err="1" smtClean="0"/>
              <a:t>mikron</a:t>
            </a:r>
            <a:r>
              <a:rPr lang="en-US" sz="2800" dirty="0" smtClean="0"/>
              <a:t>=0,001 mm) </a:t>
            </a:r>
            <a:r>
              <a:rPr lang="en-US" sz="2800" dirty="0" err="1" smtClean="0"/>
              <a:t>dan</a:t>
            </a:r>
            <a:r>
              <a:rPr lang="en-US" sz="2800" dirty="0" smtClean="0"/>
              <a:t> </a:t>
            </a:r>
            <a:r>
              <a:rPr lang="en-US" sz="2800" dirty="0" err="1" smtClean="0"/>
              <a:t>sebagian</a:t>
            </a:r>
            <a:r>
              <a:rPr lang="en-US" sz="2800" dirty="0" smtClean="0"/>
              <a:t> </a:t>
            </a:r>
            <a:r>
              <a:rPr lang="en-US" sz="2800" dirty="0" err="1" smtClean="0"/>
              <a:t>kecil</a:t>
            </a:r>
            <a:r>
              <a:rPr lang="en-US" sz="2800" dirty="0" smtClean="0"/>
              <a:t> 2-9 </a:t>
            </a:r>
            <a:r>
              <a:rPr lang="en-US" sz="2800" dirty="0" err="1" smtClean="0"/>
              <a:t>mikron</a:t>
            </a:r>
            <a:r>
              <a:rPr lang="en-US" sz="2800" dirty="0" smtClean="0"/>
              <a:t>.</a:t>
            </a:r>
            <a:endParaRPr lang="en-US" sz="2800" dirty="0" smtClean="0"/>
          </a:p>
          <a:p>
            <a:pPr algn="just"/>
            <a:endParaRPr lang="en-US" sz="2800"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3085" y="2057400"/>
            <a:ext cx="467751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2209800"/>
            <a:ext cx="434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6400800"/>
          </a:xfrm>
        </p:spPr>
        <p:txBody>
          <a:bodyPr>
            <a:normAutofit fontScale="92500" lnSpcReduction="10000"/>
          </a:bodyPr>
          <a:lstStyle/>
          <a:p>
            <a:pPr algn="just"/>
            <a:r>
              <a:rPr lang="pt-BR" sz="2800" dirty="0"/>
              <a:t>Dalam lapisan tanah yang mengandung pirit, partikel pirit tergabung dengan jaringan sisa-sisa akar mangrove, atau tersebar dalam matriks tanah. Di lapangan, lapisan tanah yang mengandung pirit berwarna lebih gelap/hitam </a:t>
            </a:r>
            <a:r>
              <a:rPr lang="pt-BR" sz="2800" b="1" dirty="0"/>
              <a:t>(hue 10YR, 2,5Y, 5Y, N, dan 5GY; kroma 1)</a:t>
            </a:r>
            <a:r>
              <a:rPr lang="pt-BR" sz="2800" dirty="0"/>
              <a:t>,</a:t>
            </a:r>
            <a:r>
              <a:rPr lang="pt-BR" sz="2800" b="1" dirty="0"/>
              <a:t> </a:t>
            </a:r>
            <a:r>
              <a:rPr lang="pt-BR" sz="2800" dirty="0"/>
              <a:t>sering bercampur dengan sisa-sisa daun atau akar tumbuhan bakau atau nipah, dan kadang berbau busuk (H2S).</a:t>
            </a:r>
            <a:endParaRPr lang="en-US" sz="2800" dirty="0"/>
          </a:p>
          <a:p>
            <a:pPr algn="just"/>
            <a:r>
              <a:rPr lang="pt-BR" sz="2800" dirty="0"/>
              <a:t>Secara umum kandungan pirit yang terdapat dalam tanah sulfat masam potensial relatif tidak tinggi, maksimum 6-7 persen (berdasarkan berat), dan kandungan yang paling umum bervariasi dari 1-4 persen (Van Bremen, 1973). Pada tanah sulfat masam potensial di Vietnam, kandungan pirit sampai sedalam 90 cm, berkisar dari 0,2 sampai 5,5-6% </a:t>
            </a:r>
            <a:r>
              <a:rPr lang="pt-BR" sz="2800" b="1" dirty="0"/>
              <a:t>(berdasarkan berat</a:t>
            </a:r>
            <a:r>
              <a:rPr lang="pt-BR" sz="2800" dirty="0"/>
              <a:t>). </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PEMBENTUKAN DAN OKSIDASI PIRIT</a:t>
            </a:r>
            <a:endParaRPr lang="en-US" sz="3600" b="1" dirty="0">
              <a:solidFill>
                <a:schemeClr val="tx1"/>
              </a:solidFill>
            </a:endParaRPr>
          </a:p>
        </p:txBody>
      </p:sp>
      <p:sp>
        <p:nvSpPr>
          <p:cNvPr id="3" name="Content Placeholder 2"/>
          <p:cNvSpPr>
            <a:spLocks noGrp="1"/>
          </p:cNvSpPr>
          <p:nvPr>
            <p:ph idx="1"/>
          </p:nvPr>
        </p:nvSpPr>
        <p:spPr/>
        <p:txBody>
          <a:bodyPr>
            <a:normAutofit lnSpcReduction="10000"/>
          </a:bodyPr>
          <a:lstStyle/>
          <a:p>
            <a:pPr marL="114300" indent="0" algn="just">
              <a:buNone/>
            </a:pPr>
            <a:r>
              <a:rPr lang="fi-FI" sz="2800" dirty="0" smtClean="0"/>
              <a:t>	Proses </a:t>
            </a:r>
            <a:r>
              <a:rPr lang="fi-FI" sz="2800" dirty="0"/>
              <a:t>pembentukan pirit telah disarikan oleh Langenhoff (1986) berdasarkan makalah Pons </a:t>
            </a:r>
            <a:r>
              <a:rPr lang="fi-FI" sz="2800" i="1" dirty="0"/>
              <a:t>et al. </a:t>
            </a:r>
            <a:r>
              <a:rPr lang="fi-FI" sz="2800" dirty="0"/>
              <a:t>(1982) dan publikasi Dent (1986), melalui beberapa tahap:</a:t>
            </a:r>
            <a:endParaRPr lang="en-US" sz="2800" dirty="0"/>
          </a:p>
          <a:p>
            <a:pPr lvl="0" algn="just"/>
            <a:r>
              <a:rPr lang="en-US" sz="2800" dirty="0" err="1" smtClean="0"/>
              <a:t>Reduksi</a:t>
            </a:r>
            <a:r>
              <a:rPr lang="en-US" sz="2800" dirty="0" smtClean="0"/>
              <a:t> </a:t>
            </a:r>
            <a:r>
              <a:rPr lang="en-US" sz="2800" dirty="0" err="1" smtClean="0"/>
              <a:t>sulfat</a:t>
            </a:r>
            <a:r>
              <a:rPr lang="en-US" sz="2800" dirty="0" smtClean="0"/>
              <a:t> (SO</a:t>
            </a:r>
            <a:r>
              <a:rPr lang="en-US" sz="2800" baseline="-25000" dirty="0" smtClean="0"/>
              <a:t>4</a:t>
            </a:r>
            <a:r>
              <a:rPr lang="en-US" sz="2800" dirty="0" smtClean="0"/>
              <a:t>) </a:t>
            </a:r>
            <a:r>
              <a:rPr lang="fi-FI" sz="2800" dirty="0"/>
              <a:t>menjadi sulfida (S) oleh bakteri pereduksi sulfat </a:t>
            </a:r>
            <a:r>
              <a:rPr lang="fi-FI" sz="2800" dirty="0" smtClean="0"/>
              <a:t>dalam</a:t>
            </a:r>
            <a:r>
              <a:rPr lang="en-US" sz="2800" dirty="0"/>
              <a:t> </a:t>
            </a:r>
            <a:r>
              <a:rPr lang="da-DK" sz="2800" dirty="0" smtClean="0"/>
              <a:t>lingkungan anaerobik</a:t>
            </a:r>
            <a:endParaRPr lang="da-DK" sz="2800" dirty="0" smtClean="0"/>
          </a:p>
          <a:p>
            <a:pPr lvl="0" algn="just"/>
            <a:r>
              <a:rPr lang="da-DK" sz="2800" dirty="0"/>
              <a:t>Oksidasi parsial sulfida menjadi polisulfida (misalnya Fe</a:t>
            </a:r>
            <a:r>
              <a:rPr lang="da-DK" sz="2800" baseline="-25000" dirty="0"/>
              <a:t>3</a:t>
            </a:r>
            <a:r>
              <a:rPr lang="da-DK" sz="2800" dirty="0"/>
              <a:t>S</a:t>
            </a:r>
            <a:r>
              <a:rPr lang="da-DK" sz="2800" baseline="-25000" dirty="0"/>
              <a:t>4</a:t>
            </a:r>
            <a:r>
              <a:rPr lang="da-DK" sz="2800" dirty="0"/>
              <a:t>: Greigite; Fe</a:t>
            </a:r>
            <a:r>
              <a:rPr lang="da-DK" sz="2800" baseline="-25000" dirty="0"/>
              <a:t>4</a:t>
            </a:r>
            <a:r>
              <a:rPr lang="da-DK" sz="2800" dirty="0"/>
              <a:t>S</a:t>
            </a:r>
            <a:r>
              <a:rPr lang="da-DK" sz="2800" baseline="-25000" dirty="0"/>
              <a:t>5</a:t>
            </a:r>
            <a:r>
              <a:rPr lang="da-DK" sz="2800" dirty="0"/>
              <a:t>: Pyrrhotite), atau unsur </a:t>
            </a:r>
            <a:r>
              <a:rPr lang="da-DK" sz="2800" dirty="0" smtClean="0"/>
              <a:t>S diikuti </a:t>
            </a:r>
            <a:r>
              <a:rPr lang="da-DK" sz="2800" dirty="0"/>
              <a:t>pembentuksan FeS, dari sulfida terlarut, </a:t>
            </a:r>
            <a:r>
              <a:rPr lang="da-DK" sz="2800" dirty="0" smtClean="0"/>
              <a:t>besi</a:t>
            </a:r>
            <a:r>
              <a:rPr lang="en-US" sz="2800" dirty="0"/>
              <a:t> </a:t>
            </a:r>
            <a:r>
              <a:rPr lang="en-US" sz="2800" dirty="0" err="1" smtClean="0"/>
              <a:t>oksida</a:t>
            </a:r>
            <a:r>
              <a:rPr lang="en-US" sz="2800" dirty="0" smtClean="0"/>
              <a:t> </a:t>
            </a:r>
            <a:r>
              <a:rPr lang="en-US" sz="2800" dirty="0"/>
              <a:t>(</a:t>
            </a:r>
            <a:r>
              <a:rPr lang="en-US" sz="2800" dirty="0" err="1"/>
              <a:t>FeOOH</a:t>
            </a:r>
            <a:r>
              <a:rPr lang="en-US" sz="2800" dirty="0"/>
              <a:t>, Fe</a:t>
            </a:r>
            <a:r>
              <a:rPr lang="en-US" sz="2800" baseline="-25000" dirty="0"/>
              <a:t>2</a:t>
            </a:r>
            <a:r>
              <a:rPr lang="en-US" sz="2800" dirty="0"/>
              <a:t>O</a:t>
            </a:r>
            <a:r>
              <a:rPr lang="en-US" sz="2800" baseline="-25000" dirty="0"/>
              <a:t>3</a:t>
            </a:r>
            <a:r>
              <a:rPr lang="en-US" sz="2800" dirty="0"/>
              <a:t>), </a:t>
            </a:r>
            <a:r>
              <a:rPr lang="en-US" sz="2800" dirty="0" err="1"/>
              <a:t>atau</a:t>
            </a:r>
            <a:r>
              <a:rPr lang="en-US" sz="2800" dirty="0"/>
              <a:t> mineral </a:t>
            </a:r>
            <a:r>
              <a:rPr lang="en-US" sz="2800" dirty="0" err="1"/>
              <a:t>silikat</a:t>
            </a:r>
            <a:r>
              <a:rPr lang="en-US" sz="2800" dirty="0"/>
              <a:t> </a:t>
            </a:r>
            <a:r>
              <a:rPr lang="en-US" sz="2800" dirty="0" err="1"/>
              <a:t>mengandung</a:t>
            </a:r>
            <a:r>
              <a:rPr lang="en-US" sz="2800" dirty="0"/>
              <a:t> </a:t>
            </a:r>
            <a:r>
              <a:rPr lang="en-US" sz="2800" dirty="0" err="1"/>
              <a:t>unsur</a:t>
            </a:r>
            <a:r>
              <a:rPr lang="en-US" sz="2800" dirty="0"/>
              <a:t> Fe</a:t>
            </a:r>
            <a:endParaRPr lang="da-DK" sz="2800" dirty="0" smtClean="0"/>
          </a:p>
          <a:p>
            <a:pPr lvl="0" algn="just"/>
            <a:endParaRPr lang="en-US" sz="2800" dirty="0"/>
          </a:p>
          <a:p>
            <a:pPr algn="just"/>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7772400" cy="6096000"/>
          </a:xfrm>
        </p:spPr>
        <p:txBody>
          <a:bodyPr>
            <a:normAutofit lnSpcReduction="10000"/>
          </a:bodyPr>
          <a:lstStyle/>
          <a:p>
            <a:pPr lvl="0" algn="just"/>
            <a:r>
              <a:rPr lang="en-US" sz="2800" dirty="0" err="1"/>
              <a:t>Pembentukan</a:t>
            </a:r>
            <a:r>
              <a:rPr lang="en-US" sz="2800" dirty="0"/>
              <a:t> FeS2 </a:t>
            </a:r>
            <a:r>
              <a:rPr lang="en-US" sz="2800" dirty="0" err="1"/>
              <a:t>dari</a:t>
            </a:r>
            <a:r>
              <a:rPr lang="en-US" sz="2800" dirty="0"/>
              <a:t> </a:t>
            </a:r>
            <a:r>
              <a:rPr lang="en-US" sz="2800" dirty="0" err="1"/>
              <a:t>penggabungan</a:t>
            </a:r>
            <a:r>
              <a:rPr lang="en-US" sz="2800" dirty="0"/>
              <a:t> </a:t>
            </a:r>
            <a:r>
              <a:rPr lang="en-US" sz="2800" dirty="0" err="1"/>
              <a:t>FeS</a:t>
            </a:r>
            <a:r>
              <a:rPr lang="en-US" sz="2800" dirty="0"/>
              <a:t> </a:t>
            </a:r>
            <a:r>
              <a:rPr lang="en-US" sz="2800" dirty="0" err="1"/>
              <a:t>dengan</a:t>
            </a:r>
            <a:r>
              <a:rPr lang="en-US" sz="2800" dirty="0"/>
              <a:t> </a:t>
            </a:r>
            <a:r>
              <a:rPr lang="en-US" sz="2800" dirty="0" err="1"/>
              <a:t>unsur</a:t>
            </a:r>
            <a:r>
              <a:rPr lang="en-US" sz="2800" dirty="0"/>
              <a:t> S, </a:t>
            </a:r>
            <a:r>
              <a:rPr lang="en-US" sz="2800" dirty="0" err="1"/>
              <a:t>atau</a:t>
            </a:r>
            <a:r>
              <a:rPr lang="en-US" sz="2800" dirty="0"/>
              <a:t> </a:t>
            </a:r>
            <a:r>
              <a:rPr lang="en-US" sz="2800" dirty="0" err="1" smtClean="0"/>
              <a:t>presipitasi</a:t>
            </a:r>
            <a:r>
              <a:rPr lang="en-US" sz="2800" dirty="0"/>
              <a:t> </a:t>
            </a:r>
            <a:r>
              <a:rPr lang="en-US" sz="2800" dirty="0" err="1" smtClean="0"/>
              <a:t>langsung</a:t>
            </a:r>
            <a:r>
              <a:rPr lang="en-US" sz="2800" dirty="0" smtClean="0"/>
              <a:t> </a:t>
            </a:r>
            <a:r>
              <a:rPr lang="en-US" sz="2800" dirty="0" err="1"/>
              <a:t>dari</a:t>
            </a:r>
            <a:r>
              <a:rPr lang="en-US" sz="2800" dirty="0"/>
              <a:t> </a:t>
            </a:r>
            <a:r>
              <a:rPr lang="en-US" sz="2800" dirty="0" err="1"/>
              <a:t>besi</a:t>
            </a:r>
            <a:r>
              <a:rPr lang="en-US" sz="2800" dirty="0"/>
              <a:t> (Fe-II) </a:t>
            </a:r>
            <a:r>
              <a:rPr lang="en-US" sz="2800" dirty="0" err="1"/>
              <a:t>terlarut</a:t>
            </a:r>
            <a:r>
              <a:rPr lang="en-US" sz="2800" dirty="0"/>
              <a:t> </a:t>
            </a:r>
            <a:r>
              <a:rPr lang="en-US" sz="2800" dirty="0" err="1"/>
              <a:t>dengan</a:t>
            </a:r>
            <a:r>
              <a:rPr lang="en-US" sz="2800" dirty="0"/>
              <a:t> ion-ion </a:t>
            </a:r>
            <a:r>
              <a:rPr lang="en-US" sz="2800" dirty="0" err="1"/>
              <a:t>polisulfida</a:t>
            </a:r>
            <a:r>
              <a:rPr lang="en-US" sz="2800" dirty="0"/>
              <a:t>.</a:t>
            </a:r>
            <a:endParaRPr lang="en-US" sz="2800" dirty="0"/>
          </a:p>
          <a:p>
            <a:pPr algn="just"/>
            <a:r>
              <a:rPr lang="en-US" sz="2800" dirty="0" err="1"/>
              <a:t>Reaksi</a:t>
            </a:r>
            <a:r>
              <a:rPr lang="en-US" sz="2800" dirty="0"/>
              <a:t> </a:t>
            </a:r>
            <a:r>
              <a:rPr lang="en-US" sz="2800" dirty="0" err="1"/>
              <a:t>keseluruhan</a:t>
            </a:r>
            <a:r>
              <a:rPr lang="en-US" sz="2800" dirty="0"/>
              <a:t> </a:t>
            </a:r>
            <a:r>
              <a:rPr lang="en-US" sz="2800" dirty="0" err="1"/>
              <a:t>pembentukan</a:t>
            </a:r>
            <a:r>
              <a:rPr lang="en-US" sz="2800" dirty="0"/>
              <a:t> </a:t>
            </a:r>
            <a:r>
              <a:rPr lang="en-US" sz="2800" dirty="0" err="1"/>
              <a:t>pirit</a:t>
            </a:r>
            <a:r>
              <a:rPr lang="en-US" sz="2800" dirty="0"/>
              <a:t>, </a:t>
            </a:r>
            <a:r>
              <a:rPr lang="en-US" sz="2800" dirty="0" err="1"/>
              <a:t>dari</a:t>
            </a:r>
            <a:r>
              <a:rPr lang="en-US" sz="2800" dirty="0"/>
              <a:t> </a:t>
            </a:r>
            <a:r>
              <a:rPr lang="en-US" sz="2800" dirty="0" err="1"/>
              <a:t>besi-oksida</a:t>
            </a:r>
            <a:r>
              <a:rPr lang="en-US" sz="2800" dirty="0"/>
              <a:t> (Fe</a:t>
            </a:r>
            <a:r>
              <a:rPr lang="en-US" sz="2800" baseline="-25000" dirty="0"/>
              <a:t>2</a:t>
            </a:r>
            <a:r>
              <a:rPr lang="en-US" sz="2800" dirty="0"/>
              <a:t>O</a:t>
            </a:r>
            <a:r>
              <a:rPr lang="en-US" sz="2800" baseline="-25000" dirty="0"/>
              <a:t>3</a:t>
            </a:r>
            <a:r>
              <a:rPr lang="en-US" sz="2800" dirty="0"/>
              <a:t>) </a:t>
            </a:r>
            <a:r>
              <a:rPr lang="en-US" sz="2800" dirty="0" err="1"/>
              <a:t>sebagai</a:t>
            </a:r>
            <a:r>
              <a:rPr lang="en-US" sz="2800" dirty="0"/>
              <a:t> </a:t>
            </a:r>
            <a:r>
              <a:rPr lang="en-US" sz="2800" dirty="0" err="1"/>
              <a:t>sumber</a:t>
            </a:r>
            <a:r>
              <a:rPr lang="en-US" sz="2800" dirty="0"/>
              <a:t> Fe, </a:t>
            </a:r>
            <a:r>
              <a:rPr lang="en-US" sz="2800" dirty="0" err="1"/>
              <a:t>digambarkan</a:t>
            </a:r>
            <a:r>
              <a:rPr lang="en-US" sz="2800" dirty="0"/>
              <a:t> </a:t>
            </a:r>
            <a:r>
              <a:rPr lang="en-US" sz="2800" dirty="0" err="1"/>
              <a:t>sebagai</a:t>
            </a:r>
            <a:r>
              <a:rPr lang="en-US" sz="2800" dirty="0"/>
              <a:t> </a:t>
            </a:r>
            <a:r>
              <a:rPr lang="en-US" sz="2800" dirty="0" err="1"/>
              <a:t>berikut</a:t>
            </a:r>
            <a:r>
              <a:rPr lang="en-US" sz="2800" dirty="0" smtClean="0"/>
              <a:t>:</a:t>
            </a:r>
            <a:endParaRPr lang="en-US" sz="2800" dirty="0" smtClean="0"/>
          </a:p>
          <a:p>
            <a:pPr marL="114300" indent="0" algn="just">
              <a:buNone/>
            </a:pPr>
            <a:endParaRPr lang="en-US" sz="2800" dirty="0"/>
          </a:p>
          <a:p>
            <a:r>
              <a:rPr lang="pt-BR" sz="2400" b="1" dirty="0"/>
              <a:t>Fe</a:t>
            </a:r>
            <a:r>
              <a:rPr lang="pt-BR" sz="2400" b="1" baseline="-25000" dirty="0"/>
              <a:t>2</a:t>
            </a:r>
            <a:r>
              <a:rPr lang="pt-BR" sz="2400" b="1" dirty="0"/>
              <a:t>O</a:t>
            </a:r>
            <a:r>
              <a:rPr lang="pt-BR" sz="2400" b="1" baseline="-25000" dirty="0"/>
              <a:t>3</a:t>
            </a:r>
            <a:r>
              <a:rPr lang="pt-BR" sz="2400" b="1" dirty="0"/>
              <a:t> + 4SO</a:t>
            </a:r>
            <a:r>
              <a:rPr lang="pt-BR" sz="2400" b="1" baseline="-25000" dirty="0"/>
              <a:t>4</a:t>
            </a:r>
            <a:r>
              <a:rPr lang="pt-BR" sz="2400" b="1" baseline="30000" dirty="0"/>
              <a:t>2-</a:t>
            </a:r>
            <a:r>
              <a:rPr lang="pt-BR" sz="2400" b="1" dirty="0"/>
              <a:t> + 8CH</a:t>
            </a:r>
            <a:r>
              <a:rPr lang="pt-BR" sz="2400" b="1" baseline="-25000" dirty="0"/>
              <a:t>2</a:t>
            </a:r>
            <a:r>
              <a:rPr lang="pt-BR" sz="2400" b="1" dirty="0"/>
              <a:t>O + ½O</a:t>
            </a:r>
            <a:r>
              <a:rPr lang="pt-BR" sz="2400" b="1" baseline="-25000" dirty="0"/>
              <a:t>2</a:t>
            </a:r>
            <a:r>
              <a:rPr lang="pt-BR" sz="2400" b="1" dirty="0"/>
              <a:t> </a:t>
            </a:r>
            <a:r>
              <a:rPr lang="en-US" sz="2400" b="1" dirty="0"/>
              <a:t>→ </a:t>
            </a:r>
            <a:r>
              <a:rPr lang="pt-BR" sz="2400" b="1" dirty="0"/>
              <a:t>2FeS</a:t>
            </a:r>
            <a:r>
              <a:rPr lang="pt-BR" sz="2400" b="1" baseline="-25000" dirty="0"/>
              <a:t>2</a:t>
            </a:r>
            <a:r>
              <a:rPr lang="pt-BR" sz="2400" b="1" dirty="0"/>
              <a:t> + 8HCO</a:t>
            </a:r>
            <a:r>
              <a:rPr lang="pt-BR" sz="2400" b="1" baseline="-25000" dirty="0"/>
              <a:t>3</a:t>
            </a:r>
            <a:r>
              <a:rPr lang="pt-BR" sz="2400" b="1" baseline="30000" dirty="0"/>
              <a:t>-</a:t>
            </a:r>
            <a:r>
              <a:rPr lang="pt-BR" sz="2400" b="1" dirty="0"/>
              <a:t> + </a:t>
            </a:r>
            <a:r>
              <a:rPr lang="pt-BR" sz="2400" b="1" dirty="0" smtClean="0"/>
              <a:t>4H</a:t>
            </a:r>
            <a:r>
              <a:rPr lang="pt-BR" sz="2400" b="1" baseline="-25000" dirty="0" smtClean="0"/>
              <a:t>2</a:t>
            </a:r>
            <a:r>
              <a:rPr lang="pt-BR" sz="2400" b="1" dirty="0" smtClean="0"/>
              <a:t>O</a:t>
            </a:r>
            <a:endParaRPr lang="en-US" sz="2400" b="1" dirty="0" smtClean="0"/>
          </a:p>
          <a:p>
            <a:pPr marL="114300" indent="0">
              <a:buNone/>
            </a:pPr>
            <a:r>
              <a:rPr lang="pt-BR" sz="2400" b="1" dirty="0" smtClean="0"/>
              <a:t>                 sulfat    bahan organik       PIRIT    karbonat</a:t>
            </a:r>
            <a:endParaRPr lang="pt-BR" sz="2400" b="1" dirty="0" smtClean="0"/>
          </a:p>
          <a:p>
            <a:pPr marL="114300" indent="0">
              <a:buNone/>
            </a:pPr>
            <a:endParaRPr lang="pt-BR" sz="2400" b="1" dirty="0" smtClean="0"/>
          </a:p>
          <a:p>
            <a:r>
              <a:rPr lang="en-US" sz="2800" dirty="0" err="1" smtClean="0"/>
              <a:t>Bahan</a:t>
            </a:r>
            <a:r>
              <a:rPr lang="en-US" sz="2800" dirty="0" smtClean="0"/>
              <a:t> </a:t>
            </a:r>
            <a:r>
              <a:rPr lang="en-US" sz="2800" dirty="0" err="1" smtClean="0"/>
              <a:t>baku</a:t>
            </a:r>
            <a:r>
              <a:rPr lang="en-US" sz="2800" dirty="0" smtClean="0"/>
              <a:t> </a:t>
            </a:r>
            <a:r>
              <a:rPr lang="en-US" sz="2800" dirty="0" err="1" smtClean="0"/>
              <a:t>pembentukan</a:t>
            </a:r>
            <a:r>
              <a:rPr lang="en-US" sz="2800" dirty="0" smtClean="0"/>
              <a:t> </a:t>
            </a:r>
            <a:r>
              <a:rPr lang="en-US" sz="2800" dirty="0" err="1" smtClean="0"/>
              <a:t>pirit</a:t>
            </a:r>
            <a:r>
              <a:rPr lang="en-US" sz="2800" dirty="0" smtClean="0"/>
              <a:t> </a:t>
            </a:r>
            <a:r>
              <a:rPr lang="en-US" sz="2800" dirty="0" err="1" smtClean="0"/>
              <a:t>dengan</a:t>
            </a:r>
            <a:r>
              <a:rPr lang="en-US" sz="2800" dirty="0" smtClean="0"/>
              <a:t> </a:t>
            </a:r>
            <a:r>
              <a:rPr lang="en-US" sz="2800" dirty="0" err="1" smtClean="0"/>
              <a:t>demikian</a:t>
            </a:r>
            <a:r>
              <a:rPr lang="en-US" sz="2800" dirty="0" smtClean="0"/>
              <a:t> </a:t>
            </a:r>
            <a:r>
              <a:rPr lang="en-US" sz="2800" dirty="0" err="1" smtClean="0"/>
              <a:t>adalah</a:t>
            </a:r>
            <a:r>
              <a:rPr lang="en-US" sz="2800" dirty="0" smtClean="0"/>
              <a:t> </a:t>
            </a:r>
            <a:r>
              <a:rPr lang="en-US" sz="2800" dirty="0" err="1" smtClean="0"/>
              <a:t>besi-oksida</a:t>
            </a:r>
            <a:r>
              <a:rPr lang="en-US" sz="2800" dirty="0" smtClean="0"/>
              <a:t>, ion </a:t>
            </a:r>
            <a:r>
              <a:rPr lang="en-US" sz="2800" dirty="0" err="1" smtClean="0"/>
              <a:t>sulfat</a:t>
            </a:r>
            <a:r>
              <a:rPr lang="en-US" sz="2800" dirty="0" smtClean="0"/>
              <a:t>, </a:t>
            </a:r>
            <a:r>
              <a:rPr lang="en-US" sz="2800" dirty="0" err="1" smtClean="0"/>
              <a:t>bahan</a:t>
            </a:r>
            <a:r>
              <a:rPr lang="en-US" sz="2800" dirty="0" smtClean="0"/>
              <a:t> </a:t>
            </a:r>
            <a:r>
              <a:rPr lang="en-US" sz="2800" dirty="0" err="1" smtClean="0"/>
              <a:t>organik</a:t>
            </a:r>
            <a:r>
              <a:rPr lang="en-US" sz="2800" dirty="0" smtClean="0"/>
              <a:t> (</a:t>
            </a:r>
            <a:r>
              <a:rPr lang="en-US" sz="2800" dirty="0" err="1" smtClean="0"/>
              <a:t>ditulis</a:t>
            </a:r>
            <a:r>
              <a:rPr lang="en-US" sz="2800" dirty="0" smtClean="0"/>
              <a:t> </a:t>
            </a:r>
            <a:r>
              <a:rPr lang="en-US" sz="2800" dirty="0" err="1" smtClean="0"/>
              <a:t>sebagai</a:t>
            </a:r>
            <a:r>
              <a:rPr lang="en-US" sz="2800" dirty="0" smtClean="0"/>
              <a:t> </a:t>
            </a:r>
            <a:r>
              <a:rPr lang="pt-BR" sz="2800" dirty="0" smtClean="0"/>
              <a:t>CH</a:t>
            </a:r>
            <a:r>
              <a:rPr lang="pt-BR" sz="2800" baseline="-25000" dirty="0" smtClean="0"/>
              <a:t>2</a:t>
            </a:r>
            <a:r>
              <a:rPr lang="pt-BR" sz="2800" dirty="0" smtClean="0"/>
              <a:t>O), kondisi reduksi, dan bakteri pereduksi sulfat.</a:t>
            </a:r>
            <a:endParaRPr lang="en-US" sz="28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PETA SEBARAN LAHAN RAWA DI INDONESIA</a:t>
            </a:r>
            <a:endParaRPr lang="en-US" sz="3600" b="1" dirty="0">
              <a:solidFill>
                <a:schemeClr val="tx1"/>
              </a:solidFill>
            </a:endParaRPr>
          </a:p>
        </p:txBody>
      </p:sp>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1600200"/>
            <a:ext cx="8305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077200" cy="6096000"/>
          </a:xfrm>
        </p:spPr>
        <p:txBody>
          <a:bodyPr>
            <a:normAutofit/>
          </a:bodyPr>
          <a:lstStyle/>
          <a:p>
            <a:pPr algn="just"/>
            <a:r>
              <a:rPr lang="pt-BR" sz="2600" dirty="0" smtClean="0"/>
              <a:t>Dalam </a:t>
            </a:r>
            <a:r>
              <a:rPr lang="pt-BR" sz="2600" dirty="0"/>
              <a:t>kondisi oksidasi yang sangat kuat, misalnya oleh air tanah yang turun terlalu dalam, atau akibat penggalian saluran drainase, bahan endapan marin secara tiba-tiba diangkat ke lingkungan udara terbuka, oksidasi pirit akan menghasilkan mineral </a:t>
            </a:r>
            <a:r>
              <a:rPr lang="pt-BR" sz="2600" i="1" dirty="0"/>
              <a:t>jarosit</a:t>
            </a:r>
            <a:r>
              <a:rPr lang="pt-BR" sz="2600" dirty="0"/>
              <a:t>, yang nampak sebagai karatan-karatan berwarna kuning jerami, yang juga sangat </a:t>
            </a:r>
            <a:r>
              <a:rPr lang="pt-BR" sz="2600" dirty="0" smtClean="0"/>
              <a:t>masam.</a:t>
            </a:r>
            <a:endParaRPr lang="pt-BR" sz="2600" dirty="0" smtClean="0"/>
          </a:p>
          <a:p>
            <a:pPr marL="114300" indent="0" algn="just">
              <a:buNone/>
            </a:pPr>
            <a:endParaRPr lang="en-US" sz="2600" dirty="0"/>
          </a:p>
          <a:p>
            <a:pPr marL="114300" indent="0">
              <a:buNone/>
            </a:pPr>
            <a:r>
              <a:rPr lang="pt-BR" sz="2400" dirty="0" smtClean="0">
                <a:solidFill>
                  <a:srgbClr val="FF0000"/>
                </a:solidFill>
              </a:rPr>
              <a:t>FeS+15/4O</a:t>
            </a:r>
            <a:r>
              <a:rPr lang="pt-BR" sz="2400" baseline="-25000" dirty="0" smtClean="0">
                <a:solidFill>
                  <a:srgbClr val="FF0000"/>
                </a:solidFill>
              </a:rPr>
              <a:t>2</a:t>
            </a:r>
            <a:r>
              <a:rPr lang="pt-BR" sz="2400" dirty="0" smtClean="0">
                <a:solidFill>
                  <a:srgbClr val="FF0000"/>
                </a:solidFill>
              </a:rPr>
              <a:t>+5/2H</a:t>
            </a:r>
            <a:r>
              <a:rPr lang="pt-BR" sz="2400" baseline="-25000" dirty="0" smtClean="0">
                <a:solidFill>
                  <a:srgbClr val="FF0000"/>
                </a:solidFill>
              </a:rPr>
              <a:t>2</a:t>
            </a:r>
            <a:r>
              <a:rPr lang="pt-BR" sz="2400" dirty="0" smtClean="0">
                <a:solidFill>
                  <a:srgbClr val="FF0000"/>
                </a:solidFill>
              </a:rPr>
              <a:t>O+1/3K+</a:t>
            </a:r>
            <a:r>
              <a:rPr lang="en-US" sz="2400" dirty="0" smtClean="0">
                <a:solidFill>
                  <a:srgbClr val="FF0000"/>
                </a:solidFill>
              </a:rPr>
              <a:t>→</a:t>
            </a:r>
            <a:r>
              <a:rPr lang="pt-BR" sz="2400" dirty="0" smtClean="0">
                <a:solidFill>
                  <a:srgbClr val="FF0000"/>
                </a:solidFill>
              </a:rPr>
              <a:t>1/3KFe</a:t>
            </a:r>
            <a:r>
              <a:rPr lang="pt-BR" sz="2400" baseline="-25000" dirty="0" smtClean="0">
                <a:solidFill>
                  <a:srgbClr val="FF0000"/>
                </a:solidFill>
              </a:rPr>
              <a:t>3</a:t>
            </a:r>
            <a:r>
              <a:rPr lang="pt-BR" sz="2400" dirty="0" smtClean="0">
                <a:solidFill>
                  <a:srgbClr val="FF0000"/>
                </a:solidFill>
              </a:rPr>
              <a:t>(SO</a:t>
            </a:r>
            <a:r>
              <a:rPr lang="pt-BR" sz="2400" baseline="-25000" dirty="0" smtClean="0">
                <a:solidFill>
                  <a:srgbClr val="FF0000"/>
                </a:solidFill>
              </a:rPr>
              <a:t>4</a:t>
            </a:r>
            <a:r>
              <a:rPr lang="pt-BR" sz="2400" dirty="0" smtClean="0">
                <a:solidFill>
                  <a:srgbClr val="FF0000"/>
                </a:solidFill>
              </a:rPr>
              <a:t>)</a:t>
            </a:r>
            <a:r>
              <a:rPr lang="pt-BR" sz="2400" baseline="-25000" dirty="0" smtClean="0">
                <a:solidFill>
                  <a:srgbClr val="FF0000"/>
                </a:solidFill>
              </a:rPr>
              <a:t>2</a:t>
            </a:r>
            <a:r>
              <a:rPr lang="pt-BR" sz="2400" dirty="0" smtClean="0">
                <a:solidFill>
                  <a:srgbClr val="FF0000"/>
                </a:solidFill>
              </a:rPr>
              <a:t>(OH)</a:t>
            </a:r>
            <a:r>
              <a:rPr lang="pt-BR" sz="2400" baseline="-25000" dirty="0" smtClean="0">
                <a:solidFill>
                  <a:srgbClr val="FF0000"/>
                </a:solidFill>
              </a:rPr>
              <a:t>6</a:t>
            </a:r>
            <a:r>
              <a:rPr lang="pt-BR" sz="2400" dirty="0" smtClean="0">
                <a:solidFill>
                  <a:srgbClr val="FF0000"/>
                </a:solidFill>
              </a:rPr>
              <a:t>+4/3SO</a:t>
            </a:r>
            <a:r>
              <a:rPr lang="pt-BR" sz="2400" baseline="-25000" dirty="0" smtClean="0">
                <a:solidFill>
                  <a:srgbClr val="FF0000"/>
                </a:solidFill>
              </a:rPr>
              <a:t>4</a:t>
            </a:r>
            <a:r>
              <a:rPr lang="pt-BR" sz="2400" dirty="0" smtClean="0">
                <a:solidFill>
                  <a:srgbClr val="FF0000"/>
                </a:solidFill>
              </a:rPr>
              <a:t>+4H</a:t>
            </a:r>
            <a:r>
              <a:rPr lang="pt-BR" sz="2400" baseline="30000" dirty="0">
                <a:solidFill>
                  <a:srgbClr val="FF0000"/>
                </a:solidFill>
              </a:rPr>
              <a:t>+</a:t>
            </a:r>
            <a:endParaRPr lang="en-US" sz="2400" dirty="0">
              <a:solidFill>
                <a:srgbClr val="FF0000"/>
              </a:solidFill>
            </a:endParaRPr>
          </a:p>
          <a:p>
            <a:pPr marL="114300" indent="0">
              <a:buNone/>
            </a:pPr>
            <a:r>
              <a:rPr lang="pt-BR" sz="2400" dirty="0">
                <a:solidFill>
                  <a:srgbClr val="FF0000"/>
                </a:solidFill>
              </a:rPr>
              <a:t>PIRIT         oksigen                               JAROSIT                </a:t>
            </a:r>
            <a:r>
              <a:rPr lang="pt-BR" sz="2400" dirty="0" smtClean="0">
                <a:solidFill>
                  <a:srgbClr val="FF0000"/>
                </a:solidFill>
              </a:rPr>
              <a:t>asamsulfat</a:t>
            </a:r>
            <a:endParaRPr lang="en-US" sz="2400" dirty="0">
              <a:solidFill>
                <a:srgbClr val="FF0000"/>
              </a:solidFill>
            </a:endParaRPr>
          </a:p>
          <a:p>
            <a:pPr marL="114300" indent="0">
              <a:buNone/>
            </a:pPr>
            <a:endParaRPr lang="en-US" sz="2400" dirty="0"/>
          </a:p>
          <a:p>
            <a:pPr marL="114300" indent="0">
              <a:buNone/>
            </a:pPr>
            <a:endParaRPr lang="en-US" sz="2400" dirty="0"/>
          </a:p>
          <a:p>
            <a:pPr algn="just"/>
            <a:endParaRPr lang="en-US" sz="2400" dirty="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KONDISI TANAH SESUDAH OKSIDASI PIRIT</a:t>
            </a:r>
            <a:endParaRPr lang="en-US" sz="3600" dirty="0">
              <a:solidFill>
                <a:schemeClr val="tx1"/>
              </a:solidFill>
            </a:endParaRPr>
          </a:p>
        </p:txBody>
      </p:sp>
      <p:sp>
        <p:nvSpPr>
          <p:cNvPr id="3" name="Content Placeholder 2"/>
          <p:cNvSpPr>
            <a:spLocks noGrp="1"/>
          </p:cNvSpPr>
          <p:nvPr>
            <p:ph idx="1"/>
          </p:nvPr>
        </p:nvSpPr>
        <p:spPr>
          <a:xfrm>
            <a:off x="457200" y="1600200"/>
            <a:ext cx="7620000" cy="5257800"/>
          </a:xfrm>
        </p:spPr>
        <p:txBody>
          <a:bodyPr>
            <a:normAutofit lnSpcReduction="10000"/>
          </a:bodyPr>
          <a:lstStyle/>
          <a:p>
            <a:pPr marL="114300" indent="0" algn="just">
              <a:buNone/>
            </a:pPr>
            <a:r>
              <a:rPr lang="pt-BR" sz="2400" dirty="0" smtClean="0"/>
              <a:t>	Sesudah </a:t>
            </a:r>
            <a:r>
              <a:rPr lang="pt-BR" sz="2400" dirty="0"/>
              <a:t>lahan mengalami drainase, dan penurunan permukaan air tanah yang melebihi kedalaman lapisan pirit, kemudian diikuti oksidasi pirit di musim kemarau, kondisi tanah sawah di bagian atas sedalam 0-50 cm mengalami perubahan </a:t>
            </a:r>
            <a:r>
              <a:rPr lang="pt-BR" sz="2400" dirty="0" smtClean="0"/>
              <a:t>drastis</a:t>
            </a:r>
            <a:endParaRPr lang="pt-BR" sz="2400" dirty="0" smtClean="0"/>
          </a:p>
          <a:p>
            <a:pPr marL="114300" indent="0" algn="just">
              <a:buNone/>
            </a:pPr>
            <a:r>
              <a:rPr lang="pt-BR" sz="2400" dirty="0" smtClean="0"/>
              <a:t>	Tanah mari yang semula berupa masam potensial dapat berubah mendekati sifat-sifat tanah sulfat masam aktual. Dicirikan oleh reaksi tanah ekstrim masam dengan pH &lt;3,5. sifat-sifat tanah tersebut dapat dicerminkan sbb:</a:t>
            </a:r>
            <a:endParaRPr lang="pt-BR" sz="2400" dirty="0" smtClean="0"/>
          </a:p>
          <a:p>
            <a:pPr lvl="0" algn="just"/>
            <a:r>
              <a:rPr lang="en-US" sz="2400" dirty="0"/>
              <a:t>pH </a:t>
            </a:r>
            <a:r>
              <a:rPr lang="en-US" sz="2400" dirty="0" err="1"/>
              <a:t>tanah</a:t>
            </a:r>
            <a:r>
              <a:rPr lang="en-US" sz="2400" dirty="0"/>
              <a:t> </a:t>
            </a:r>
            <a:r>
              <a:rPr lang="en-US" sz="2400" dirty="0" err="1"/>
              <a:t>turun</a:t>
            </a:r>
            <a:r>
              <a:rPr lang="en-US" sz="2400" dirty="0"/>
              <a:t> </a:t>
            </a:r>
            <a:r>
              <a:rPr lang="en-US" sz="2400" dirty="0" err="1"/>
              <a:t>drastis</a:t>
            </a:r>
            <a:r>
              <a:rPr lang="en-US" sz="2400" dirty="0"/>
              <a:t>, </a:t>
            </a:r>
            <a:r>
              <a:rPr lang="en-US" sz="2400" dirty="0" err="1"/>
              <a:t>umumnya</a:t>
            </a:r>
            <a:r>
              <a:rPr lang="en-US" sz="2400" dirty="0"/>
              <a:t> di </a:t>
            </a:r>
            <a:r>
              <a:rPr lang="en-US" sz="2400" dirty="0" err="1"/>
              <a:t>bawah</a:t>
            </a:r>
            <a:r>
              <a:rPr lang="en-US" sz="2400" dirty="0"/>
              <a:t> pH 4,0. </a:t>
            </a:r>
            <a:r>
              <a:rPr lang="en-US" sz="2400" dirty="0" err="1"/>
              <a:t>Pada</a:t>
            </a:r>
            <a:r>
              <a:rPr lang="en-US" sz="2400" dirty="0"/>
              <a:t> pH </a:t>
            </a:r>
            <a:r>
              <a:rPr lang="en-US" sz="2400" dirty="0" err="1"/>
              <a:t>ini</a:t>
            </a:r>
            <a:r>
              <a:rPr lang="en-US" sz="2400" dirty="0"/>
              <a:t>, ion </a:t>
            </a:r>
            <a:r>
              <a:rPr lang="en-US" sz="2400" dirty="0" err="1"/>
              <a:t>aluminium</a:t>
            </a:r>
            <a:r>
              <a:rPr lang="en-US" sz="2400" dirty="0"/>
              <a:t> (AI</a:t>
            </a:r>
            <a:r>
              <a:rPr lang="en-US" sz="2400" baseline="30000" dirty="0"/>
              <a:t>3+</a:t>
            </a:r>
            <a:r>
              <a:rPr lang="en-US" sz="2400" dirty="0"/>
              <a:t>) </a:t>
            </a:r>
            <a:r>
              <a:rPr lang="en-US" sz="2400" dirty="0" err="1"/>
              <a:t>akan</a:t>
            </a:r>
            <a:r>
              <a:rPr lang="en-US" sz="2400" dirty="0"/>
              <a:t> </a:t>
            </a:r>
            <a:r>
              <a:rPr lang="en-US" sz="2400" dirty="0" err="1"/>
              <a:t>dibebaskan</a:t>
            </a:r>
            <a:r>
              <a:rPr lang="en-US" sz="2400" dirty="0"/>
              <a:t> </a:t>
            </a:r>
            <a:r>
              <a:rPr lang="en-US" sz="2400" dirty="0" err="1"/>
              <a:t>dalam</a:t>
            </a:r>
            <a:r>
              <a:rPr lang="en-US" sz="2400" dirty="0"/>
              <a:t> </a:t>
            </a:r>
            <a:r>
              <a:rPr lang="en-US" sz="2400" dirty="0" err="1"/>
              <a:t>tarutan</a:t>
            </a:r>
            <a:r>
              <a:rPr lang="en-US" sz="2400" dirty="0"/>
              <a:t> </a:t>
            </a:r>
            <a:r>
              <a:rPr lang="en-US" sz="2400" dirty="0" err="1"/>
              <a:t>tanah</a:t>
            </a:r>
            <a:r>
              <a:rPr lang="en-US" sz="2400" dirty="0"/>
              <a:t>, </a:t>
            </a:r>
            <a:r>
              <a:rPr lang="en-US" sz="2400" dirty="0" err="1"/>
              <a:t>dan</a:t>
            </a:r>
            <a:r>
              <a:rPr lang="en-US" sz="2400" dirty="0"/>
              <a:t> </a:t>
            </a:r>
            <a:r>
              <a:rPr lang="en-US" sz="2400" dirty="0" err="1"/>
              <a:t>dapat</a:t>
            </a:r>
            <a:r>
              <a:rPr lang="en-US" sz="2400" dirty="0"/>
              <a:t> </a:t>
            </a:r>
            <a:r>
              <a:rPr lang="en-US" sz="2400" dirty="0" err="1"/>
              <a:t>mencapal</a:t>
            </a:r>
            <a:r>
              <a:rPr lang="en-US" sz="2400" dirty="0"/>
              <a:t> </a:t>
            </a:r>
            <a:r>
              <a:rPr lang="en-US" sz="2400" dirty="0" err="1"/>
              <a:t>konsentrasi</a:t>
            </a:r>
            <a:r>
              <a:rPr lang="en-US" sz="2400" dirty="0"/>
              <a:t> yang </a:t>
            </a:r>
            <a:r>
              <a:rPr lang="en-US" sz="2400" dirty="0" err="1"/>
              <a:t>bersifat</a:t>
            </a:r>
            <a:r>
              <a:rPr lang="en-US" sz="2400" dirty="0"/>
              <a:t> </a:t>
            </a:r>
            <a:r>
              <a:rPr lang="en-US" sz="2400" dirty="0" err="1"/>
              <a:t>toksik</a:t>
            </a:r>
            <a:r>
              <a:rPr lang="en-US" sz="2400" dirty="0"/>
              <a:t> </a:t>
            </a:r>
            <a:r>
              <a:rPr lang="en-US" sz="2400" dirty="0" err="1"/>
              <a:t>terhadap</a:t>
            </a:r>
            <a:r>
              <a:rPr lang="en-US" sz="2400" dirty="0"/>
              <a:t> </a:t>
            </a:r>
            <a:r>
              <a:rPr lang="en-US" sz="2400" dirty="0" err="1"/>
              <a:t>pertumbuhan</a:t>
            </a:r>
            <a:r>
              <a:rPr lang="en-US" sz="2400" dirty="0"/>
              <a:t> </a:t>
            </a:r>
            <a:r>
              <a:rPr lang="en-US" sz="2400" dirty="0" err="1"/>
              <a:t>padi</a:t>
            </a:r>
            <a:r>
              <a:rPr lang="en-US" sz="2400" dirty="0"/>
              <a:t> </a:t>
            </a:r>
            <a:r>
              <a:rPr lang="en-US" sz="2400" dirty="0" err="1"/>
              <a:t>atau</a:t>
            </a:r>
            <a:r>
              <a:rPr lang="en-US" sz="2400" dirty="0"/>
              <a:t> </a:t>
            </a:r>
            <a:r>
              <a:rPr lang="en-US" sz="2400" dirty="0" err="1"/>
              <a:t>tanaman</a:t>
            </a:r>
            <a:r>
              <a:rPr lang="en-US" sz="2400" dirty="0"/>
              <a:t> lain.</a:t>
            </a:r>
            <a:endParaRPr lang="en-US" sz="2400" dirty="0"/>
          </a:p>
          <a:p>
            <a:pPr algn="just"/>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772400" cy="6400800"/>
          </a:xfrm>
        </p:spPr>
        <p:txBody>
          <a:bodyPr>
            <a:normAutofit fontScale="92500" lnSpcReduction="20000"/>
          </a:bodyPr>
          <a:lstStyle/>
          <a:p>
            <a:r>
              <a:rPr lang="pt-BR" sz="2600" dirty="0"/>
              <a:t>Da!am suasana jenuh air atau anaerobik, oleh adanya ion mono-karbonat (HCO</a:t>
            </a:r>
            <a:r>
              <a:rPr lang="pt-BR" sz="2600" baseline="-25000" dirty="0"/>
              <a:t>3</a:t>
            </a:r>
            <a:r>
              <a:rPr lang="pt-BR" sz="2600" baseline="30000" dirty="0"/>
              <a:t>-</a:t>
            </a:r>
            <a:r>
              <a:rPr lang="pt-BR" sz="2600" dirty="0"/>
              <a:t>), pH tanah endapan adalah netral sampai agak alkalis, sehingga kondisi pirit stabil dan tidak </a:t>
            </a:r>
            <a:r>
              <a:rPr lang="pt-BR" sz="2600" dirty="0" smtClean="0"/>
              <a:t>berbahaya.</a:t>
            </a:r>
            <a:endParaRPr lang="pt-BR" sz="2600" dirty="0" smtClean="0"/>
          </a:p>
          <a:p>
            <a:pPr algn="just"/>
            <a:r>
              <a:rPr lang="pt-BR" sz="2600" dirty="0" smtClean="0"/>
              <a:t>Namun apabila dalam suasana aerobik, artinya lahan rawa pasang surut direklamasi, pirit menjadi tidak stabil karena bereaksi dengan oksigen udara. Reaksi oksidasi pirit menjadi lambat dan dipercepat oleh adanya bakteri </a:t>
            </a:r>
            <a:r>
              <a:rPr lang="pt-BR" sz="2600" i="1" dirty="0" smtClean="0"/>
              <a:t>Thiobaccillus ferooxidans</a:t>
            </a:r>
            <a:r>
              <a:rPr lang="pt-BR" sz="2600" dirty="0" smtClean="0"/>
              <a:t>. Seluruh reaksinya digambarkan sbb:</a:t>
            </a:r>
            <a:endParaRPr lang="pt-BR" sz="2600" dirty="0" smtClean="0"/>
          </a:p>
          <a:p>
            <a:r>
              <a:rPr lang="pt-BR" sz="2600" dirty="0">
                <a:solidFill>
                  <a:srgbClr val="FF0000"/>
                </a:solidFill>
              </a:rPr>
              <a:t>FeS</a:t>
            </a:r>
            <a:r>
              <a:rPr lang="pt-BR" sz="2600" baseline="-25000" dirty="0">
                <a:solidFill>
                  <a:srgbClr val="FF0000"/>
                </a:solidFill>
              </a:rPr>
              <a:t>2</a:t>
            </a:r>
            <a:r>
              <a:rPr lang="pt-BR" sz="2600" dirty="0">
                <a:solidFill>
                  <a:srgbClr val="FF0000"/>
                </a:solidFill>
              </a:rPr>
              <a:t> + 15/4O</a:t>
            </a:r>
            <a:r>
              <a:rPr lang="pt-BR" sz="2600" baseline="-25000" dirty="0">
                <a:solidFill>
                  <a:srgbClr val="FF0000"/>
                </a:solidFill>
              </a:rPr>
              <a:t>2</a:t>
            </a:r>
            <a:r>
              <a:rPr lang="pt-BR" sz="2600" dirty="0">
                <a:solidFill>
                  <a:srgbClr val="FF0000"/>
                </a:solidFill>
              </a:rPr>
              <a:t> + 7/2 H</a:t>
            </a:r>
            <a:r>
              <a:rPr lang="pt-BR" sz="2600" baseline="-25000" dirty="0">
                <a:solidFill>
                  <a:srgbClr val="FF0000"/>
                </a:solidFill>
              </a:rPr>
              <a:t>2</a:t>
            </a:r>
            <a:r>
              <a:rPr lang="pt-BR" sz="2600" dirty="0">
                <a:solidFill>
                  <a:srgbClr val="FF0000"/>
                </a:solidFill>
              </a:rPr>
              <a:t>O </a:t>
            </a:r>
            <a:r>
              <a:rPr lang="en-US" sz="2600" dirty="0">
                <a:solidFill>
                  <a:srgbClr val="FF0000"/>
                </a:solidFill>
              </a:rPr>
              <a:t>→ </a:t>
            </a:r>
            <a:r>
              <a:rPr lang="pt-BR" sz="2600" dirty="0">
                <a:solidFill>
                  <a:srgbClr val="FF0000"/>
                </a:solidFill>
              </a:rPr>
              <a:t>Fe(OH)</a:t>
            </a:r>
            <a:r>
              <a:rPr lang="pt-BR" sz="2600" baseline="-25000" dirty="0">
                <a:solidFill>
                  <a:srgbClr val="FF0000"/>
                </a:solidFill>
              </a:rPr>
              <a:t>3 </a:t>
            </a:r>
            <a:r>
              <a:rPr lang="pt-BR" sz="2600" dirty="0">
                <a:solidFill>
                  <a:srgbClr val="FF0000"/>
                </a:solidFill>
              </a:rPr>
              <a:t>        +        2SO</a:t>
            </a:r>
            <a:r>
              <a:rPr lang="pt-BR" sz="2600" baseline="-25000" dirty="0">
                <a:solidFill>
                  <a:srgbClr val="FF0000"/>
                </a:solidFill>
              </a:rPr>
              <a:t>4</a:t>
            </a:r>
            <a:r>
              <a:rPr lang="pt-BR" sz="2600" dirty="0">
                <a:solidFill>
                  <a:srgbClr val="FF0000"/>
                </a:solidFill>
              </a:rPr>
              <a:t> </a:t>
            </a:r>
            <a:r>
              <a:rPr lang="pt-BR" sz="2600" baseline="30000" dirty="0">
                <a:solidFill>
                  <a:srgbClr val="FF0000"/>
                </a:solidFill>
              </a:rPr>
              <a:t>2-</a:t>
            </a:r>
            <a:r>
              <a:rPr lang="pt-BR" sz="2600" dirty="0">
                <a:solidFill>
                  <a:srgbClr val="FF0000"/>
                </a:solidFill>
              </a:rPr>
              <a:t> + 4H</a:t>
            </a:r>
            <a:r>
              <a:rPr lang="pt-BR" sz="2600" baseline="30000" dirty="0">
                <a:solidFill>
                  <a:srgbClr val="FF0000"/>
                </a:solidFill>
              </a:rPr>
              <a:t>+</a:t>
            </a:r>
            <a:endParaRPr lang="en-US" sz="2600" dirty="0">
              <a:solidFill>
                <a:srgbClr val="FF0000"/>
              </a:solidFill>
            </a:endParaRPr>
          </a:p>
          <a:p>
            <a:pPr marL="114300" indent="0">
              <a:buNone/>
            </a:pPr>
            <a:r>
              <a:rPr lang="pt-BR" sz="2600" dirty="0" smtClean="0">
                <a:solidFill>
                  <a:srgbClr val="FF0000"/>
                </a:solidFill>
              </a:rPr>
              <a:t>    PIRIT   </a:t>
            </a:r>
            <a:r>
              <a:rPr lang="pt-BR" sz="2600" dirty="0">
                <a:solidFill>
                  <a:srgbClr val="FF0000"/>
                </a:solidFill>
              </a:rPr>
              <a:t>oksigen                      besi-III (koloidal)     asam sulfat</a:t>
            </a:r>
            <a:endParaRPr lang="en-US" sz="2600" dirty="0">
              <a:solidFill>
                <a:srgbClr val="FF0000"/>
              </a:solidFill>
            </a:endParaRPr>
          </a:p>
          <a:p>
            <a:pPr algn="just"/>
            <a:r>
              <a:rPr lang="pt-BR" sz="2600" dirty="0" smtClean="0"/>
              <a:t>Terlarut menjadi ion sulfat dan melimpahnya ion H</a:t>
            </a:r>
            <a:r>
              <a:rPr lang="pt-BR" sz="2600" baseline="30000" dirty="0" smtClean="0"/>
              <a:t>+</a:t>
            </a:r>
            <a:r>
              <a:rPr lang="pt-BR" sz="2600" dirty="0" smtClean="0"/>
              <a:t> yang mengakibatkan pH tanah turun drastis menjadi masam ekstrim (pH 1,3-&lt;3,5).</a:t>
            </a:r>
            <a:endParaRPr lang="pt-BR" sz="2600" dirty="0" smtClean="0"/>
          </a:p>
          <a:p>
            <a:pPr algn="just"/>
            <a:r>
              <a:rPr lang="pt-BR" sz="2600" dirty="0"/>
              <a:t>Namun, apabila tanah memiliki cukup besar senyawa-senyawa penetralisir, seperti ion OH-, kapur (CaCO</a:t>
            </a:r>
            <a:r>
              <a:rPr lang="pt-BR" sz="2600" baseline="-25000" dirty="0"/>
              <a:t>3</a:t>
            </a:r>
            <a:r>
              <a:rPr lang="pt-BR" sz="2600" dirty="0"/>
              <a:t>), basa-basa dapat tukar, dan mineral-mineral silikat mudah melapuk, pH tanah tidak sampai turun di bawah pH 4,0.</a:t>
            </a:r>
            <a:endParaRPr lang="pt-BR" sz="2600" dirty="0" smtClean="0"/>
          </a:p>
          <a:p>
            <a:pPr algn="just"/>
            <a:endParaRPr lang="pt-BR" sz="2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fontScale="90000"/>
          </a:bodyPr>
          <a:lstStyle/>
          <a:p>
            <a:r>
              <a:rPr lang="en-US" dirty="0" err="1" smtClean="0"/>
              <a:t>lanjutan</a:t>
            </a:r>
            <a:endParaRPr lang="en-US" dirty="0"/>
          </a:p>
        </p:txBody>
      </p:sp>
      <p:sp>
        <p:nvSpPr>
          <p:cNvPr id="3" name="Content Placeholder 2"/>
          <p:cNvSpPr>
            <a:spLocks noGrp="1"/>
          </p:cNvSpPr>
          <p:nvPr>
            <p:ph idx="1"/>
          </p:nvPr>
        </p:nvSpPr>
        <p:spPr>
          <a:xfrm>
            <a:off x="152400" y="990600"/>
            <a:ext cx="8229600" cy="5410200"/>
          </a:xfrm>
        </p:spPr>
        <p:txBody>
          <a:bodyPr/>
          <a:lstStyle/>
          <a:p>
            <a:pPr lvl="0" algn="just"/>
            <a:r>
              <a:rPr lang="en-US" sz="2400" dirty="0" err="1"/>
              <a:t>Konsentrasi</a:t>
            </a:r>
            <a:r>
              <a:rPr lang="en-US" sz="2400" dirty="0"/>
              <a:t> </a:t>
            </a:r>
            <a:r>
              <a:rPr lang="en-US" sz="2400" dirty="0" err="1"/>
              <a:t>besi</a:t>
            </a:r>
            <a:r>
              <a:rPr lang="en-US" sz="2400" dirty="0"/>
              <a:t>-III yang </a:t>
            </a:r>
            <a:r>
              <a:rPr lang="en-US" sz="2400" dirty="0" err="1"/>
              <a:t>tinggi</a:t>
            </a:r>
            <a:r>
              <a:rPr lang="en-US" sz="2400" dirty="0"/>
              <a:t> </a:t>
            </a:r>
            <a:r>
              <a:rPr lang="en-US" sz="2400" dirty="0" err="1"/>
              <a:t>dan</a:t>
            </a:r>
            <a:r>
              <a:rPr lang="en-US" sz="2400" dirty="0"/>
              <a:t> </a:t>
            </a:r>
            <a:r>
              <a:rPr lang="en-US" sz="2400" dirty="0" err="1"/>
              <a:t>adanya</a:t>
            </a:r>
            <a:r>
              <a:rPr lang="en-US" sz="2400" dirty="0"/>
              <a:t> ion AI yang </a:t>
            </a:r>
            <a:r>
              <a:rPr lang="en-US" sz="2400" dirty="0" err="1"/>
              <a:t>melimpah</a:t>
            </a:r>
            <a:r>
              <a:rPr lang="en-US" sz="2400" dirty="0"/>
              <a:t> </a:t>
            </a:r>
            <a:r>
              <a:rPr lang="en-US" sz="2400" dirty="0" err="1"/>
              <a:t>dalam</a:t>
            </a:r>
            <a:r>
              <a:rPr lang="en-US" sz="2400" dirty="0"/>
              <a:t> </a:t>
            </a:r>
            <a:r>
              <a:rPr lang="en-US" sz="2400" dirty="0" err="1"/>
              <a:t>larutan</a:t>
            </a:r>
            <a:r>
              <a:rPr lang="en-US" sz="2400" dirty="0"/>
              <a:t> </a:t>
            </a:r>
            <a:r>
              <a:rPr lang="en-US" sz="2400" dirty="0" err="1"/>
              <a:t>tanah</a:t>
            </a:r>
            <a:r>
              <a:rPr lang="en-US" sz="2400" dirty="0"/>
              <a:t>, </a:t>
            </a:r>
            <a:r>
              <a:rPr lang="en-US" sz="2400" dirty="0" err="1"/>
              <a:t>akan</a:t>
            </a:r>
            <a:r>
              <a:rPr lang="en-US" sz="2400" dirty="0"/>
              <a:t> </a:t>
            </a:r>
            <a:r>
              <a:rPr lang="en-US" sz="2400" dirty="0" err="1"/>
              <a:t>mengikat</a:t>
            </a:r>
            <a:r>
              <a:rPr lang="en-US" sz="2400" dirty="0"/>
              <a:t> ion </a:t>
            </a:r>
            <a:r>
              <a:rPr lang="en-US" sz="2400" dirty="0" err="1"/>
              <a:t>fosfat</a:t>
            </a:r>
            <a:r>
              <a:rPr lang="en-US" sz="2400" dirty="0"/>
              <a:t> yang </a:t>
            </a:r>
            <a:r>
              <a:rPr lang="en-US" sz="2400" dirty="0" err="1"/>
              <a:t>tersedia</a:t>
            </a:r>
            <a:r>
              <a:rPr lang="en-US" sz="2400" dirty="0"/>
              <a:t>, </a:t>
            </a:r>
            <a:r>
              <a:rPr lang="en-US" sz="2400" dirty="0" err="1"/>
              <a:t>sehingga</a:t>
            </a:r>
            <a:r>
              <a:rPr lang="en-US" sz="2400" dirty="0"/>
              <a:t> </a:t>
            </a:r>
            <a:r>
              <a:rPr lang="en-US" sz="2400" dirty="0" err="1"/>
              <a:t>mengurangi</a:t>
            </a:r>
            <a:r>
              <a:rPr lang="en-US" sz="2400" dirty="0"/>
              <a:t> </a:t>
            </a:r>
            <a:r>
              <a:rPr lang="en-US" sz="2400" dirty="0" err="1"/>
              <a:t>fosfat</a:t>
            </a:r>
            <a:r>
              <a:rPr lang="en-US" sz="2400" dirty="0"/>
              <a:t> yang </a:t>
            </a:r>
            <a:r>
              <a:rPr lang="en-US" sz="2400" dirty="0" err="1"/>
              <a:t>tersedia</a:t>
            </a:r>
            <a:r>
              <a:rPr lang="en-US" sz="2400" dirty="0"/>
              <a:t>, </a:t>
            </a:r>
            <a:r>
              <a:rPr lang="en-US" sz="2400" dirty="0" err="1"/>
              <a:t>bahkan</a:t>
            </a:r>
            <a:r>
              <a:rPr lang="en-US" sz="2400" dirty="0"/>
              <a:t> </a:t>
            </a:r>
            <a:r>
              <a:rPr lang="en-US" sz="2400" dirty="0" err="1"/>
              <a:t>mengakibatkan</a:t>
            </a:r>
            <a:r>
              <a:rPr lang="en-US" sz="2400" dirty="0"/>
              <a:t> </a:t>
            </a:r>
            <a:r>
              <a:rPr lang="en-US" sz="2400" dirty="0" err="1"/>
              <a:t>kahat</a:t>
            </a:r>
            <a:r>
              <a:rPr lang="en-US" sz="2400" dirty="0"/>
              <a:t>/</a:t>
            </a:r>
            <a:r>
              <a:rPr lang="en-US" sz="2400" dirty="0" err="1"/>
              <a:t>defisiensi</a:t>
            </a:r>
            <a:r>
              <a:rPr lang="en-US" sz="2400" dirty="0"/>
              <a:t> P</a:t>
            </a:r>
            <a:r>
              <a:rPr lang="en-US" sz="2400" dirty="0" smtClean="0"/>
              <a:t>.</a:t>
            </a:r>
            <a:endParaRPr lang="en-US" sz="2400" dirty="0" smtClean="0"/>
          </a:p>
          <a:p>
            <a:pPr lvl="0" algn="just"/>
            <a:r>
              <a:rPr lang="en-US" sz="2400" dirty="0" err="1"/>
              <a:t>Adanya</a:t>
            </a:r>
            <a:r>
              <a:rPr lang="en-US" sz="2400" dirty="0"/>
              <a:t> ion AI yang </a:t>
            </a:r>
            <a:r>
              <a:rPr lang="en-US" sz="2400" dirty="0" err="1"/>
              <a:t>berlebihan</a:t>
            </a:r>
            <a:r>
              <a:rPr lang="en-US" sz="2400" dirty="0"/>
              <a:t> </a:t>
            </a:r>
            <a:r>
              <a:rPr lang="en-US" sz="2400" dirty="0" err="1"/>
              <a:t>akan</a:t>
            </a:r>
            <a:r>
              <a:rPr lang="en-US" sz="2400" dirty="0"/>
              <a:t> </a:t>
            </a:r>
            <a:r>
              <a:rPr lang="en-US" sz="2400" dirty="0" err="1"/>
              <a:t>mengganti</a:t>
            </a:r>
            <a:r>
              <a:rPr lang="en-US" sz="2400" dirty="0"/>
              <a:t> </a:t>
            </a:r>
            <a:r>
              <a:rPr lang="en-US" sz="2400" dirty="0" err="1"/>
              <a:t>basa-basa</a:t>
            </a:r>
            <a:r>
              <a:rPr lang="en-US" sz="2400" dirty="0"/>
              <a:t> </a:t>
            </a:r>
            <a:r>
              <a:rPr lang="en-US" sz="2400" dirty="0" err="1"/>
              <a:t>dapat</a:t>
            </a:r>
            <a:r>
              <a:rPr lang="en-US" sz="2400" dirty="0"/>
              <a:t> </a:t>
            </a:r>
            <a:r>
              <a:rPr lang="en-US" sz="2400" dirty="0" err="1"/>
              <a:t>tukar</a:t>
            </a:r>
            <a:r>
              <a:rPr lang="en-US" sz="2400" dirty="0"/>
              <a:t> </a:t>
            </a:r>
            <a:r>
              <a:rPr lang="en-US" sz="2400" dirty="0" err="1"/>
              <a:t>pada</a:t>
            </a:r>
            <a:r>
              <a:rPr lang="en-US" sz="2400" dirty="0"/>
              <a:t> </a:t>
            </a:r>
            <a:r>
              <a:rPr lang="en-US" sz="2400" dirty="0" err="1"/>
              <a:t>kompleks</a:t>
            </a:r>
            <a:r>
              <a:rPr lang="en-US" sz="2400" dirty="0"/>
              <a:t> </a:t>
            </a:r>
            <a:r>
              <a:rPr lang="en-US" sz="2400" dirty="0" err="1"/>
              <a:t>pertukaran</a:t>
            </a:r>
            <a:r>
              <a:rPr lang="en-US" sz="2400" dirty="0"/>
              <a:t> </a:t>
            </a:r>
            <a:r>
              <a:rPr lang="en-US" sz="2400" dirty="0" err="1"/>
              <a:t>kation</a:t>
            </a:r>
            <a:r>
              <a:rPr lang="en-US" sz="2400" dirty="0"/>
              <a:t>, </a:t>
            </a:r>
            <a:r>
              <a:rPr lang="en-US" sz="2400" dirty="0" err="1"/>
              <a:t>dan</a:t>
            </a:r>
            <a:r>
              <a:rPr lang="en-US" sz="2400" dirty="0"/>
              <a:t> </a:t>
            </a:r>
            <a:r>
              <a:rPr lang="en-US" sz="2400" dirty="0" err="1"/>
              <a:t>membebaskan</a:t>
            </a:r>
            <a:r>
              <a:rPr lang="en-US" sz="2400" dirty="0"/>
              <a:t> ion </a:t>
            </a:r>
            <a:r>
              <a:rPr lang="en-US" sz="2400" dirty="0" err="1"/>
              <a:t>Ca</a:t>
            </a:r>
            <a:r>
              <a:rPr lang="en-US" sz="2400" dirty="0"/>
              <a:t>, Mg, </a:t>
            </a:r>
            <a:r>
              <a:rPr lang="en-US" sz="2400" dirty="0" err="1"/>
              <a:t>dan</a:t>
            </a:r>
            <a:r>
              <a:rPr lang="en-US" sz="2400" dirty="0"/>
              <a:t> K </a:t>
            </a:r>
            <a:r>
              <a:rPr lang="en-US" sz="2400" dirty="0" err="1"/>
              <a:t>ke</a:t>
            </a:r>
            <a:r>
              <a:rPr lang="en-US" sz="2400" dirty="0"/>
              <a:t> </a:t>
            </a:r>
            <a:r>
              <a:rPr lang="en-US" sz="2400" dirty="0" err="1"/>
              <a:t>dalam</a:t>
            </a:r>
            <a:r>
              <a:rPr lang="en-US" sz="2400" dirty="0"/>
              <a:t> </a:t>
            </a:r>
            <a:r>
              <a:rPr lang="en-US" sz="2400" dirty="0" err="1"/>
              <a:t>larutan</a:t>
            </a:r>
            <a:r>
              <a:rPr lang="en-US" sz="2400" dirty="0"/>
              <a:t> </a:t>
            </a:r>
            <a:r>
              <a:rPr lang="en-US" sz="2400" dirty="0" err="1"/>
              <a:t>tanah</a:t>
            </a:r>
            <a:r>
              <a:rPr lang="en-US" sz="2400" dirty="0"/>
              <a:t>, yang </a:t>
            </a:r>
            <a:r>
              <a:rPr lang="en-US" sz="2400" dirty="0" err="1"/>
              <a:t>selanjutnya</a:t>
            </a:r>
            <a:r>
              <a:rPr lang="en-US" sz="2400" dirty="0"/>
              <a:t> </a:t>
            </a:r>
            <a:r>
              <a:rPr lang="en-US" sz="2400" dirty="0" err="1"/>
              <a:t>dapat</a:t>
            </a:r>
            <a:r>
              <a:rPr lang="en-US" sz="2400" dirty="0"/>
              <a:t> “</a:t>
            </a:r>
            <a:r>
              <a:rPr lang="en-US" sz="2400" i="1" dirty="0" err="1"/>
              <a:t>tercuci</a:t>
            </a:r>
            <a:r>
              <a:rPr lang="en-US" sz="2400" dirty="0"/>
              <a:t>” </a:t>
            </a:r>
            <a:r>
              <a:rPr lang="en-US" sz="2400" dirty="0" err="1"/>
              <a:t>keluar</a:t>
            </a:r>
            <a:r>
              <a:rPr lang="en-US" sz="2400" dirty="0"/>
              <a:t> </a:t>
            </a:r>
            <a:r>
              <a:rPr lang="en-US" sz="2400" dirty="0" err="1"/>
              <a:t>karena</a:t>
            </a:r>
            <a:r>
              <a:rPr lang="en-US" sz="2400" dirty="0"/>
              <a:t> </a:t>
            </a:r>
            <a:r>
              <a:rPr lang="en-US" sz="2400" dirty="0" err="1"/>
              <a:t>dibawa</a:t>
            </a:r>
            <a:r>
              <a:rPr lang="en-US" sz="2400" dirty="0"/>
              <a:t> </a:t>
            </a:r>
            <a:r>
              <a:rPr lang="en-US" sz="2400" dirty="0" err="1"/>
              <a:t>hanyut</a:t>
            </a:r>
            <a:r>
              <a:rPr lang="en-US" sz="2400" dirty="0"/>
              <a:t> </a:t>
            </a:r>
            <a:r>
              <a:rPr lang="en-US" sz="2400" dirty="0" err="1"/>
              <a:t>oleh</a:t>
            </a:r>
            <a:r>
              <a:rPr lang="en-US" sz="2400" dirty="0"/>
              <a:t> air yang </a:t>
            </a:r>
            <a:r>
              <a:rPr lang="en-US" sz="2400" dirty="0" err="1"/>
              <a:t>mengalir</a:t>
            </a:r>
            <a:r>
              <a:rPr lang="en-US" sz="2400" dirty="0"/>
              <a:t>. </a:t>
            </a:r>
            <a:endParaRPr lang="en-US" sz="2400" dirty="0" smtClean="0"/>
          </a:p>
          <a:p>
            <a:pPr lvl="0" algn="just"/>
            <a:r>
              <a:rPr lang="en-US" sz="2400" dirty="0" err="1"/>
              <a:t>Secara</a:t>
            </a:r>
            <a:r>
              <a:rPr lang="en-US" sz="2400" dirty="0"/>
              <a:t> </a:t>
            </a:r>
            <a:r>
              <a:rPr lang="en-US" sz="2400" dirty="0" err="1"/>
              <a:t>ringkas</a:t>
            </a:r>
            <a:r>
              <a:rPr lang="en-US" sz="2400" dirty="0"/>
              <a:t>, </a:t>
            </a:r>
            <a:r>
              <a:rPr lang="en-US" sz="2400" dirty="0" err="1"/>
              <a:t>akibat</a:t>
            </a:r>
            <a:r>
              <a:rPr lang="en-US" sz="2400" dirty="0"/>
              <a:t> </a:t>
            </a:r>
            <a:r>
              <a:rPr lang="en-US" sz="2400" dirty="0" err="1"/>
              <a:t>penurunan</a:t>
            </a:r>
            <a:r>
              <a:rPr lang="en-US" sz="2400" dirty="0"/>
              <a:t> pH </a:t>
            </a:r>
            <a:r>
              <a:rPr lang="en-US" sz="2400" dirty="0" err="1"/>
              <a:t>tanah</a:t>
            </a:r>
            <a:r>
              <a:rPr lang="en-US" sz="2400" dirty="0"/>
              <a:t> di </a:t>
            </a:r>
            <a:r>
              <a:rPr lang="en-US" sz="2400" dirty="0" err="1"/>
              <a:t>bawah</a:t>
            </a:r>
            <a:r>
              <a:rPr lang="en-US" sz="2400" dirty="0"/>
              <a:t> pH 3,5 </a:t>
            </a:r>
            <a:r>
              <a:rPr lang="en-US" sz="2400" dirty="0" err="1"/>
              <a:t>terjadi</a:t>
            </a:r>
            <a:r>
              <a:rPr lang="en-US" sz="2400" dirty="0"/>
              <a:t> </a:t>
            </a:r>
            <a:r>
              <a:rPr lang="en-US" sz="2400" dirty="0" err="1"/>
              <a:t>keracunan</a:t>
            </a:r>
            <a:r>
              <a:rPr lang="en-US" sz="2400" dirty="0"/>
              <a:t> ion H</a:t>
            </a:r>
            <a:r>
              <a:rPr lang="en-US" sz="2400" baseline="30000" dirty="0"/>
              <a:t>+</a:t>
            </a:r>
            <a:r>
              <a:rPr lang="en-US" sz="2400" dirty="0"/>
              <a:t>, AI, SO</a:t>
            </a:r>
            <a:r>
              <a:rPr lang="en-US" sz="2400" baseline="-25000" dirty="0"/>
              <a:t>4</a:t>
            </a:r>
            <a:r>
              <a:rPr lang="en-US" sz="2400" dirty="0"/>
              <a:t> </a:t>
            </a:r>
            <a:r>
              <a:rPr lang="en-US" sz="2400" baseline="30000" dirty="0"/>
              <a:t>2-</a:t>
            </a:r>
            <a:r>
              <a:rPr lang="en-US" sz="2400" dirty="0"/>
              <a:t>, </a:t>
            </a:r>
            <a:r>
              <a:rPr lang="en-US" sz="2400" dirty="0" err="1"/>
              <a:t>dan</a:t>
            </a:r>
            <a:r>
              <a:rPr lang="en-US" sz="2400" dirty="0"/>
              <a:t> Fe-III, </a:t>
            </a:r>
            <a:r>
              <a:rPr lang="en-US" sz="2400" dirty="0" err="1"/>
              <a:t>serta</a:t>
            </a:r>
            <a:r>
              <a:rPr lang="en-US" sz="2400" dirty="0"/>
              <a:t> </a:t>
            </a:r>
            <a:r>
              <a:rPr lang="en-US" sz="2400" dirty="0" err="1"/>
              <a:t>penurunan</a:t>
            </a:r>
            <a:r>
              <a:rPr lang="en-US" sz="2400" dirty="0"/>
              <a:t> </a:t>
            </a:r>
            <a:r>
              <a:rPr lang="en-US" sz="2400" dirty="0" err="1"/>
              <a:t>kesuburan</a:t>
            </a:r>
            <a:r>
              <a:rPr lang="en-US" sz="2400" dirty="0"/>
              <a:t> </a:t>
            </a:r>
            <a:r>
              <a:rPr lang="en-US" sz="2400" dirty="0" err="1"/>
              <a:t>tanah</a:t>
            </a:r>
            <a:r>
              <a:rPr lang="en-US" sz="2400" dirty="0"/>
              <a:t> </a:t>
            </a:r>
            <a:r>
              <a:rPr lang="en-US" sz="2400" dirty="0" err="1"/>
              <a:t>alami</a:t>
            </a:r>
            <a:r>
              <a:rPr lang="en-US" sz="2400" dirty="0"/>
              <a:t> </a:t>
            </a:r>
            <a:r>
              <a:rPr lang="en-US" sz="2400" dirty="0" err="1"/>
              <a:t>akibat</a:t>
            </a:r>
            <a:r>
              <a:rPr lang="en-US" sz="2400" dirty="0"/>
              <a:t> </a:t>
            </a:r>
            <a:r>
              <a:rPr lang="en-US" sz="2400" dirty="0" err="1"/>
              <a:t>hilangnya</a:t>
            </a:r>
            <a:r>
              <a:rPr lang="en-US" sz="2400" dirty="0"/>
              <a:t> </a:t>
            </a:r>
            <a:r>
              <a:rPr lang="en-US" sz="2400" dirty="0" err="1"/>
              <a:t>basa-basa</a:t>
            </a:r>
            <a:r>
              <a:rPr lang="en-US" sz="2400" dirty="0"/>
              <a:t> </a:t>
            </a:r>
            <a:r>
              <a:rPr lang="en-US" sz="2400" dirty="0" err="1"/>
              <a:t>tanah</a:t>
            </a:r>
            <a:r>
              <a:rPr lang="en-US" sz="2400" dirty="0"/>
              <a:t>, </a:t>
            </a:r>
            <a:r>
              <a:rPr lang="en-US" sz="2400" dirty="0" err="1"/>
              <a:t>sehingga</a:t>
            </a:r>
            <a:r>
              <a:rPr lang="en-US" sz="2400" dirty="0"/>
              <a:t> </a:t>
            </a:r>
            <a:r>
              <a:rPr lang="en-US" sz="2400" dirty="0" err="1"/>
              <a:t>tanah</a:t>
            </a:r>
            <a:r>
              <a:rPr lang="en-US" sz="2400" dirty="0"/>
              <a:t> </a:t>
            </a:r>
            <a:r>
              <a:rPr lang="en-US" sz="2400" dirty="0" err="1"/>
              <a:t>mengalami</a:t>
            </a:r>
            <a:r>
              <a:rPr lang="en-US" sz="2400" dirty="0"/>
              <a:t> </a:t>
            </a:r>
            <a:r>
              <a:rPr lang="en-US" sz="2400" dirty="0" err="1"/>
              <a:t>kahat</a:t>
            </a:r>
            <a:r>
              <a:rPr lang="en-US" sz="2400" dirty="0"/>
              <a:t> P, K, </a:t>
            </a:r>
            <a:r>
              <a:rPr lang="en-US" sz="2400" dirty="0" err="1"/>
              <a:t>Ca</a:t>
            </a:r>
            <a:r>
              <a:rPr lang="en-US" sz="2400" dirty="0"/>
              <a:t>, </a:t>
            </a:r>
            <a:r>
              <a:rPr lang="en-US" sz="2400" dirty="0" err="1"/>
              <a:t>dan</a:t>
            </a:r>
            <a:r>
              <a:rPr lang="en-US" sz="2400" dirty="0"/>
              <a:t> Mg.</a:t>
            </a:r>
            <a:endParaRPr lang="en-US" sz="2400" dirty="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PENGARUH PENGGENANGAN</a:t>
            </a:r>
            <a:endParaRPr lang="en-US" sz="3600" dirty="0"/>
          </a:p>
        </p:txBody>
      </p:sp>
      <p:sp>
        <p:nvSpPr>
          <p:cNvPr id="3" name="Content Placeholder 2"/>
          <p:cNvSpPr>
            <a:spLocks noGrp="1"/>
          </p:cNvSpPr>
          <p:nvPr>
            <p:ph idx="1"/>
          </p:nvPr>
        </p:nvSpPr>
        <p:spPr>
          <a:xfrm>
            <a:off x="457200" y="1295400"/>
            <a:ext cx="8229600" cy="5410200"/>
          </a:xfrm>
        </p:spPr>
        <p:txBody>
          <a:bodyPr>
            <a:normAutofit fontScale="92500"/>
          </a:bodyPr>
          <a:lstStyle/>
          <a:p>
            <a:pPr marL="0" indent="0">
              <a:buNone/>
            </a:pPr>
            <a:r>
              <a:rPr lang="en-US" sz="2400" dirty="0" smtClean="0"/>
              <a:t>	</a:t>
            </a:r>
            <a:r>
              <a:rPr lang="en-US" sz="2600" dirty="0" err="1" smtClean="0"/>
              <a:t>Kondisi</a:t>
            </a:r>
            <a:r>
              <a:rPr lang="en-US" sz="2600" dirty="0" smtClean="0"/>
              <a:t> </a:t>
            </a:r>
            <a:r>
              <a:rPr lang="en-US" sz="2600" dirty="0" err="1" smtClean="0"/>
              <a:t>tanah</a:t>
            </a:r>
            <a:r>
              <a:rPr lang="en-US" sz="2600" dirty="0" smtClean="0"/>
              <a:t> </a:t>
            </a:r>
            <a:r>
              <a:rPr lang="en-US" sz="2600" dirty="0" err="1" smtClean="0"/>
              <a:t>dalam</a:t>
            </a:r>
            <a:r>
              <a:rPr lang="en-US" sz="2600" dirty="0" smtClean="0"/>
              <a:t> </a:t>
            </a:r>
            <a:r>
              <a:rPr lang="en-US" sz="2600" dirty="0" err="1" smtClean="0"/>
              <a:t>lapisan</a:t>
            </a:r>
            <a:r>
              <a:rPr lang="en-US" sz="2600" dirty="0" smtClean="0"/>
              <a:t> </a:t>
            </a:r>
            <a:r>
              <a:rPr lang="en-US" sz="2600" dirty="0" err="1" smtClean="0"/>
              <a:t>perakaran</a:t>
            </a:r>
            <a:r>
              <a:rPr lang="en-US" sz="2600" dirty="0" smtClean="0"/>
              <a:t> </a:t>
            </a:r>
            <a:r>
              <a:rPr lang="en-US" sz="2600" dirty="0" err="1" smtClean="0"/>
              <a:t>sesudah</a:t>
            </a:r>
            <a:r>
              <a:rPr lang="en-US" sz="2600" dirty="0" smtClean="0"/>
              <a:t> </a:t>
            </a:r>
            <a:r>
              <a:rPr lang="en-US" sz="2600" dirty="0" err="1" smtClean="0"/>
              <a:t>penggenangan</a:t>
            </a:r>
            <a:r>
              <a:rPr lang="en-US" sz="2600" dirty="0" smtClean="0"/>
              <a:t> di </a:t>
            </a:r>
            <a:r>
              <a:rPr lang="en-US" sz="2600" dirty="0" err="1" smtClean="0"/>
              <a:t>musim</a:t>
            </a:r>
            <a:r>
              <a:rPr lang="en-US" sz="2600" dirty="0" smtClean="0"/>
              <a:t> </a:t>
            </a:r>
            <a:r>
              <a:rPr lang="en-US" sz="2600" dirty="0" err="1" smtClean="0"/>
              <a:t>hujan</a:t>
            </a:r>
            <a:r>
              <a:rPr lang="en-US" sz="2600" dirty="0" smtClean="0"/>
              <a:t> </a:t>
            </a:r>
            <a:r>
              <a:rPr lang="en-US" sz="2600" dirty="0" err="1" smtClean="0"/>
              <a:t>adalah</a:t>
            </a:r>
            <a:r>
              <a:rPr lang="en-US" sz="2600" dirty="0" smtClean="0"/>
              <a:t> </a:t>
            </a:r>
            <a:r>
              <a:rPr lang="en-US" sz="2600" dirty="0" err="1" smtClean="0"/>
              <a:t>sebagai</a:t>
            </a:r>
            <a:r>
              <a:rPr lang="en-US" sz="2600" dirty="0" smtClean="0"/>
              <a:t> </a:t>
            </a:r>
            <a:r>
              <a:rPr lang="en-US" sz="2600" dirty="0" err="1" smtClean="0"/>
              <a:t>berikut</a:t>
            </a:r>
            <a:r>
              <a:rPr lang="en-US" sz="2600" dirty="0" smtClean="0"/>
              <a:t>:</a:t>
            </a:r>
            <a:endParaRPr lang="en-US" sz="2600" dirty="0" smtClean="0"/>
          </a:p>
          <a:p>
            <a:pPr lvl="0"/>
            <a:r>
              <a:rPr lang="en-US" sz="2600" dirty="0" err="1"/>
              <a:t>Dalam</a:t>
            </a:r>
            <a:r>
              <a:rPr lang="en-US" sz="2600" dirty="0"/>
              <a:t> </a:t>
            </a:r>
            <a:r>
              <a:rPr lang="en-US" sz="2600" dirty="0" err="1"/>
              <a:t>kondisi</a:t>
            </a:r>
            <a:r>
              <a:rPr lang="en-US" sz="2600" dirty="0"/>
              <a:t> </a:t>
            </a:r>
            <a:r>
              <a:rPr lang="en-US" sz="2600" dirty="0" err="1"/>
              <a:t>tergenang</a:t>
            </a:r>
            <a:r>
              <a:rPr lang="en-US" sz="2600" dirty="0"/>
              <a:t>, </a:t>
            </a:r>
            <a:r>
              <a:rPr lang="en-US" sz="2600" dirty="0" err="1"/>
              <a:t>redoks</a:t>
            </a:r>
            <a:r>
              <a:rPr lang="en-US" sz="2600" dirty="0"/>
              <a:t> </a:t>
            </a:r>
            <a:r>
              <a:rPr lang="en-US" sz="2600" dirty="0" err="1"/>
              <a:t>potensial</a:t>
            </a:r>
            <a:r>
              <a:rPr lang="en-US" sz="2600" dirty="0"/>
              <a:t> </a:t>
            </a:r>
            <a:r>
              <a:rPr lang="en-US" sz="2600" dirty="0" err="1"/>
              <a:t>tanah</a:t>
            </a:r>
            <a:r>
              <a:rPr lang="en-US" sz="2600" dirty="0"/>
              <a:t> </a:t>
            </a:r>
            <a:r>
              <a:rPr lang="en-US" sz="2600" dirty="0" err="1"/>
              <a:t>menjadi</a:t>
            </a:r>
            <a:r>
              <a:rPr lang="en-US" sz="2600" dirty="0"/>
              <a:t> </a:t>
            </a:r>
            <a:r>
              <a:rPr lang="en-US" sz="2600" dirty="0" err="1"/>
              <a:t>lebih</a:t>
            </a:r>
            <a:r>
              <a:rPr lang="en-US" sz="2600" dirty="0"/>
              <a:t> </a:t>
            </a:r>
            <a:r>
              <a:rPr lang="en-US" sz="2600" dirty="0" err="1"/>
              <a:t>tinggi</a:t>
            </a:r>
            <a:r>
              <a:rPr lang="en-US" sz="2600" dirty="0"/>
              <a:t>, </a:t>
            </a:r>
            <a:r>
              <a:rPr lang="en-US" sz="2600" dirty="0" err="1"/>
              <a:t>dan</a:t>
            </a:r>
            <a:r>
              <a:rPr lang="en-US" sz="2600" dirty="0"/>
              <a:t> pH </a:t>
            </a:r>
            <a:r>
              <a:rPr lang="en-US" sz="2600" dirty="0" err="1"/>
              <a:t>tanah</a:t>
            </a:r>
            <a:r>
              <a:rPr lang="en-US" sz="2600" dirty="0"/>
              <a:t> </a:t>
            </a:r>
            <a:r>
              <a:rPr lang="en-US" sz="2600" dirty="0" err="1"/>
              <a:t>meningkat</a:t>
            </a:r>
            <a:r>
              <a:rPr lang="en-US" sz="2600" dirty="0"/>
              <a:t> </a:t>
            </a:r>
            <a:r>
              <a:rPr lang="en-US" sz="2600" dirty="0" err="1"/>
              <a:t>kembali</a:t>
            </a:r>
            <a:r>
              <a:rPr lang="en-US" sz="2600" dirty="0"/>
              <a:t>, yang </a:t>
            </a:r>
            <a:r>
              <a:rPr lang="en-US" sz="2600" dirty="0" err="1"/>
              <a:t>mengakibatkan</a:t>
            </a:r>
            <a:r>
              <a:rPr lang="en-US" sz="2600" dirty="0"/>
              <a:t> </a:t>
            </a:r>
            <a:r>
              <a:rPr lang="en-US" sz="2600" dirty="0" err="1"/>
              <a:t>konsentrasi</a:t>
            </a:r>
            <a:r>
              <a:rPr lang="en-US" sz="2600" dirty="0"/>
              <a:t> ion H </a:t>
            </a:r>
            <a:r>
              <a:rPr lang="en-US" sz="2600" dirty="0" err="1"/>
              <a:t>dan</a:t>
            </a:r>
            <a:r>
              <a:rPr lang="en-US" sz="2600" dirty="0"/>
              <a:t> AI </a:t>
            </a:r>
            <a:r>
              <a:rPr lang="en-US" sz="2600" dirty="0" err="1"/>
              <a:t>dalam</a:t>
            </a:r>
            <a:r>
              <a:rPr lang="en-US" sz="2600" dirty="0"/>
              <a:t> </a:t>
            </a:r>
            <a:r>
              <a:rPr lang="en-US" sz="2600" dirty="0" err="1"/>
              <a:t>larutan</a:t>
            </a:r>
            <a:r>
              <a:rPr lang="en-US" sz="2600" dirty="0"/>
              <a:t> </a:t>
            </a:r>
            <a:r>
              <a:rPr lang="en-US" sz="2600" dirty="0" err="1"/>
              <a:t>tanah</a:t>
            </a:r>
            <a:r>
              <a:rPr lang="en-US" sz="2600" dirty="0"/>
              <a:t> </a:t>
            </a:r>
            <a:r>
              <a:rPr lang="en-US" sz="2600" dirty="0" err="1"/>
              <a:t>menurun</a:t>
            </a:r>
            <a:r>
              <a:rPr lang="en-US" sz="2600" dirty="0"/>
              <a:t>, </a:t>
            </a:r>
            <a:r>
              <a:rPr lang="en-US" sz="2600" dirty="0" err="1"/>
              <a:t>atau</a:t>
            </a:r>
            <a:r>
              <a:rPr lang="en-US" sz="2600" dirty="0"/>
              <a:t> </a:t>
            </a:r>
            <a:r>
              <a:rPr lang="en-US" sz="2600" dirty="0" err="1"/>
              <a:t>kurang</a:t>
            </a:r>
            <a:r>
              <a:rPr lang="en-US" sz="2600" dirty="0"/>
              <a:t> </a:t>
            </a:r>
            <a:r>
              <a:rPr lang="en-US" sz="2600" dirty="0" err="1"/>
              <a:t>bersifat</a:t>
            </a:r>
            <a:r>
              <a:rPr lang="en-US" sz="2600" dirty="0"/>
              <a:t> </a:t>
            </a:r>
            <a:r>
              <a:rPr lang="en-US" sz="2600" dirty="0" err="1"/>
              <a:t>toksik</a:t>
            </a:r>
            <a:r>
              <a:rPr lang="en-US" sz="2600" dirty="0"/>
              <a:t>, </a:t>
            </a:r>
            <a:r>
              <a:rPr lang="en-US" sz="2600" dirty="0" err="1"/>
              <a:t>tetapi</a:t>
            </a:r>
            <a:r>
              <a:rPr lang="en-US" sz="2600" dirty="0"/>
              <a:t> </a:t>
            </a:r>
            <a:r>
              <a:rPr lang="en-US" sz="2600" dirty="0" err="1"/>
              <a:t>masalah-masalah</a:t>
            </a:r>
            <a:r>
              <a:rPr lang="en-US" sz="2600" dirty="0"/>
              <a:t> </a:t>
            </a:r>
            <a:r>
              <a:rPr lang="en-US" sz="2600" dirty="0" err="1"/>
              <a:t>baru</a:t>
            </a:r>
            <a:r>
              <a:rPr lang="en-US" sz="2600" dirty="0"/>
              <a:t> </a:t>
            </a:r>
            <a:r>
              <a:rPr lang="en-US" sz="2600" dirty="0" err="1"/>
              <a:t>muncul</a:t>
            </a:r>
            <a:r>
              <a:rPr lang="en-US" sz="2600" dirty="0"/>
              <a:t>.</a:t>
            </a:r>
            <a:endParaRPr lang="en-US" sz="2600" dirty="0"/>
          </a:p>
          <a:p>
            <a:pPr lvl="0"/>
            <a:r>
              <a:rPr lang="pt-BR" sz="2600" dirty="0"/>
              <a:t>Secara ringkas, akibat penggenangan selama musim hujan, terjadi peningkatan pH tanah, dan penurunan konsentrasi AI. Namun, kemungkinan dapat terjadi keracunan ion Fe-ll, dan Mn karena konsentrasinya yang sangat tinggi dalam larutan tanah. Kemungkinan juga terjadi keracunan H</a:t>
            </a:r>
            <a:r>
              <a:rPr lang="pt-BR" sz="2600" baseline="-25000" dirty="0"/>
              <a:t>2</a:t>
            </a:r>
            <a:r>
              <a:rPr lang="pt-BR" sz="2600" dirty="0"/>
              <a:t>S, dan pencucian unsur basa Ca dan Mg yang berakibat menurunkan kesuburan alami tanah rawa.</a:t>
            </a:r>
            <a:endParaRPr lang="en-US" sz="2600" dirty="0"/>
          </a:p>
          <a:p>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TANAH RAWA DALAM TAKSONOMI TANAH</a:t>
            </a:r>
            <a:endParaRPr lang="en-US" sz="3600" dirty="0"/>
          </a:p>
        </p:txBody>
      </p:sp>
      <p:sp>
        <p:nvSpPr>
          <p:cNvPr id="3" name="Content Placeholder 2"/>
          <p:cNvSpPr>
            <a:spLocks noGrp="1"/>
          </p:cNvSpPr>
          <p:nvPr>
            <p:ph idx="1"/>
          </p:nvPr>
        </p:nvSpPr>
        <p:spPr>
          <a:xfrm>
            <a:off x="228600" y="1295400"/>
            <a:ext cx="8610600" cy="5257800"/>
          </a:xfrm>
        </p:spPr>
        <p:txBody>
          <a:bodyPr>
            <a:normAutofit/>
          </a:bodyPr>
          <a:lstStyle/>
          <a:p>
            <a:pPr algn="just"/>
            <a:r>
              <a:rPr lang="pt-BR" sz="2400" dirty="0"/>
              <a:t>Tanah rawa merupakan tanah yang terdapat pada “lahan basah”, atau “</a:t>
            </a:r>
            <a:r>
              <a:rPr lang="pt-BR" sz="2400" i="1" dirty="0"/>
              <a:t>wetland</a:t>
            </a:r>
            <a:r>
              <a:rPr lang="pt-BR" sz="2400" dirty="0"/>
              <a:t>”, dan terdiri atas tanah-tanah basah, atau “</a:t>
            </a:r>
            <a:r>
              <a:rPr lang="pt-BR" sz="2400" i="1" dirty="0"/>
              <a:t>wetsoils</a:t>
            </a:r>
            <a:r>
              <a:rPr lang="pt-BR" sz="2400" dirty="0"/>
              <a:t>”. </a:t>
            </a:r>
            <a:endParaRPr lang="pt-BR" sz="2400" dirty="0" smtClean="0"/>
          </a:p>
          <a:p>
            <a:pPr algn="just"/>
            <a:r>
              <a:rPr lang="pt-BR" sz="2400" dirty="0"/>
              <a:t>Sistem klasifikasi Taksonomi Tanah, atau “</a:t>
            </a:r>
            <a:r>
              <a:rPr lang="pt-BR" sz="2400" i="1" dirty="0"/>
              <a:t>Soil Taxonomy</a:t>
            </a:r>
            <a:r>
              <a:rPr lang="pt-BR" sz="2400" dirty="0"/>
              <a:t>” (Soil Survey Staff, 1975; 1999; 2003) adalah sistem klasifikasi tanah “morfometrik”, yaitu berdasarkan sifat-sifat morfologi tanah yang dapat diobservasi dan diukur. </a:t>
            </a:r>
            <a:endParaRPr lang="pt-BR" sz="2400" dirty="0" smtClean="0"/>
          </a:p>
          <a:p>
            <a:pPr algn="just"/>
            <a:r>
              <a:rPr lang="pt-BR" sz="2400" dirty="0" smtClean="0"/>
              <a:t>Klasifikasi </a:t>
            </a:r>
            <a:r>
              <a:rPr lang="pt-BR" sz="2400" dirty="0"/>
              <a:t>suatu tanah ditetapkan berdasarkan adanya horison penciri/diagnostik dan karakteristik-karakteristik tanah penciri, yang didefinisikan secara kuantitatif. Untuk itu dibedakan (i) horison permukaan penciri, atau disebut epipedon, (ii) horison bawah (</a:t>
            </a:r>
            <a:r>
              <a:rPr lang="pt-BR" sz="2400" i="1" dirty="0"/>
              <a:t>subsurface</a:t>
            </a:r>
            <a:r>
              <a:rPr lang="pt-BR" sz="2400" dirty="0"/>
              <a:t>) penciri, dan (iii) karakteristik penciri/diagnostik lainnya.</a:t>
            </a:r>
            <a:endParaRPr lang="en-US" sz="2400" dirty="0"/>
          </a:p>
          <a:p>
            <a:pPr algn="just"/>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SIFAT-SIFAT PENCIRI/DIAGNOSTIK</a:t>
            </a:r>
            <a:endParaRPr lang="en-US" sz="3600" dirty="0"/>
          </a:p>
        </p:txBody>
      </p:sp>
      <p:sp>
        <p:nvSpPr>
          <p:cNvPr id="3" name="Content Placeholder 2"/>
          <p:cNvSpPr>
            <a:spLocks noGrp="1"/>
          </p:cNvSpPr>
          <p:nvPr>
            <p:ph idx="1"/>
          </p:nvPr>
        </p:nvSpPr>
        <p:spPr>
          <a:xfrm>
            <a:off x="457200" y="1600200"/>
            <a:ext cx="8229600" cy="4800600"/>
          </a:xfrm>
        </p:spPr>
        <p:txBody>
          <a:bodyPr>
            <a:normAutofit/>
          </a:bodyPr>
          <a:lstStyle/>
          <a:p>
            <a:pPr algn="just"/>
            <a:r>
              <a:rPr lang="en-US" sz="2400" dirty="0" err="1" smtClean="0"/>
              <a:t>Dalam</a:t>
            </a:r>
            <a:r>
              <a:rPr lang="en-US" sz="2400" dirty="0" smtClean="0"/>
              <a:t> </a:t>
            </a:r>
            <a:r>
              <a:rPr lang="en-US" sz="2400" dirty="0" err="1" smtClean="0"/>
              <a:t>taksonomi</a:t>
            </a:r>
            <a:r>
              <a:rPr lang="en-US" sz="2400" dirty="0" smtClean="0"/>
              <a:t> </a:t>
            </a:r>
            <a:r>
              <a:rPr lang="en-US" sz="2400" dirty="0" err="1" smtClean="0"/>
              <a:t>tanah</a:t>
            </a:r>
            <a:r>
              <a:rPr lang="en-US" sz="2400" dirty="0" smtClean="0"/>
              <a:t>, </a:t>
            </a:r>
            <a:r>
              <a:rPr lang="pt-BR" sz="2400" b="1" dirty="0"/>
              <a:t>aquik</a:t>
            </a:r>
            <a:r>
              <a:rPr lang="pt-BR" sz="2400" dirty="0"/>
              <a:t>” (</a:t>
            </a:r>
            <a:r>
              <a:rPr lang="pt-BR" sz="2400" i="1" dirty="0"/>
              <a:t>aquic condition</a:t>
            </a:r>
            <a:r>
              <a:rPr lang="pt-BR" sz="2400" dirty="0"/>
              <a:t>), yakni mengalami penjenuhan air, atau saturasi, dan (proses) reduksi secara terus-menerus atau periodik</a:t>
            </a:r>
            <a:r>
              <a:rPr lang="pt-BR" sz="2400" dirty="0" smtClean="0"/>
              <a:t>.</a:t>
            </a:r>
            <a:endParaRPr lang="pt-BR" sz="2400" dirty="0" smtClean="0"/>
          </a:p>
          <a:p>
            <a:pPr algn="just"/>
            <a:r>
              <a:rPr lang="pt-BR" sz="2400" dirty="0"/>
              <a:t>Jenis penjenuhan yang dominan adalah penjenuhan air yang berasal dari bawah, yaitu datang dari air tanah, sehingga semua lapisan tanah dari permukaan tanah sampai sedalam 200 cm atau lebih, jenuh air. Jenis penjenuhan seperti ini disebut “</a:t>
            </a:r>
            <a:r>
              <a:rPr lang="pt-BR" sz="2400" b="1" dirty="0"/>
              <a:t>endosaturasi</a:t>
            </a:r>
            <a:r>
              <a:rPr lang="pt-BR" sz="2400" dirty="0"/>
              <a:t>” (</a:t>
            </a:r>
            <a:r>
              <a:rPr lang="pt-BR" sz="2400" i="1" dirty="0"/>
              <a:t>endosaturation</a:t>
            </a:r>
            <a:r>
              <a:rPr lang="pt-BR" sz="2400" dirty="0"/>
              <a:t>). </a:t>
            </a:r>
            <a:endParaRPr lang="pt-BR" sz="2400" dirty="0" smtClean="0"/>
          </a:p>
          <a:p>
            <a:pPr algn="just"/>
            <a:r>
              <a:rPr lang="pt-BR" sz="2400" dirty="0"/>
              <a:t>Pembentukan lapisan gambut di permukaan tanah setelah mencapai ketebalan tertentu, dapat dimasukkan sebagai “</a:t>
            </a:r>
            <a:r>
              <a:rPr lang="pt-BR" sz="2400" b="1" dirty="0"/>
              <a:t>epipedon histik</a:t>
            </a:r>
            <a:r>
              <a:rPr lang="pt-BR" sz="2400" dirty="0"/>
              <a:t>”. Pada tanah yang masih asli alami, ketebalan gambutnya disyaratkan antara 20-40 cm.</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dirty="0" err="1" smtClean="0"/>
              <a:t>lanjutan</a:t>
            </a:r>
            <a:endParaRPr lang="en-US" sz="3600" dirty="0"/>
          </a:p>
        </p:txBody>
      </p:sp>
      <p:sp>
        <p:nvSpPr>
          <p:cNvPr id="3" name="Content Placeholder 2"/>
          <p:cNvSpPr>
            <a:spLocks noGrp="1"/>
          </p:cNvSpPr>
          <p:nvPr>
            <p:ph idx="1"/>
          </p:nvPr>
        </p:nvSpPr>
        <p:spPr>
          <a:xfrm>
            <a:off x="228600" y="914400"/>
            <a:ext cx="8458200" cy="5486400"/>
          </a:xfrm>
        </p:spPr>
        <p:txBody>
          <a:bodyPr>
            <a:normAutofit fontScale="92500" lnSpcReduction="20000"/>
          </a:bodyPr>
          <a:lstStyle/>
          <a:p>
            <a:pPr algn="just"/>
            <a:r>
              <a:rPr lang="pt-BR" sz="2600" dirty="0"/>
              <a:t>Secara genetis, tanah rawa pada awalnya berasal dari endapan marin berupa lumpur cair berwarna kelabu gelap, seperti yang terdapat pada dataran </a:t>
            </a:r>
            <a:r>
              <a:rPr lang="pt-BR" sz="2600" dirty="0" smtClean="0"/>
              <a:t>lumpur </a:t>
            </a:r>
            <a:r>
              <a:rPr lang="pt-BR" sz="2600" dirty="0"/>
              <a:t>(</a:t>
            </a:r>
            <a:r>
              <a:rPr lang="pt-BR" sz="2600" i="1" dirty="0"/>
              <a:t>mudflats</a:t>
            </a:r>
            <a:r>
              <a:rPr lang="pt-BR" sz="2600" dirty="0" smtClean="0"/>
              <a:t>).</a:t>
            </a:r>
            <a:endParaRPr lang="pt-BR" sz="2600" dirty="0" smtClean="0"/>
          </a:p>
          <a:p>
            <a:pPr algn="just"/>
            <a:r>
              <a:rPr lang="pt-BR" sz="2600" dirty="0" smtClean="0"/>
              <a:t> </a:t>
            </a:r>
            <a:r>
              <a:rPr lang="pt-BR" sz="2600" dirty="0"/>
              <a:t>Perubahan tanah rawa dari kondisi lumpur cair, yang masih “mentah”, beralih ke kondisi lembek yang lekat dan plastis, dan akhirnya berubah menjadi tanah relatif kering yang padat dan teguh, yaitu kondisi “matang”, disebut proses “</a:t>
            </a:r>
            <a:r>
              <a:rPr lang="pt-BR" sz="2600" b="1" dirty="0"/>
              <a:t>pematangan tanah</a:t>
            </a:r>
            <a:r>
              <a:rPr lang="pt-BR" sz="2600" dirty="0"/>
              <a:t>” (</a:t>
            </a:r>
            <a:r>
              <a:rPr lang="pt-BR" sz="2600" i="1" dirty="0"/>
              <a:t>ripening</a:t>
            </a:r>
            <a:r>
              <a:rPr lang="pt-BR" sz="2600" dirty="0"/>
              <a:t> </a:t>
            </a:r>
            <a:r>
              <a:rPr lang="pt-BR" sz="2600" i="1" dirty="0"/>
              <a:t>process</a:t>
            </a:r>
            <a:r>
              <a:rPr lang="pt-BR" sz="2600" dirty="0" smtClean="0"/>
              <a:t>)</a:t>
            </a:r>
            <a:endParaRPr lang="pt-BR" sz="2600" dirty="0" smtClean="0"/>
          </a:p>
          <a:p>
            <a:pPr algn="just"/>
            <a:r>
              <a:rPr lang="nl-NL" sz="2600" dirty="0"/>
              <a:t>semua tanah rawa yang berasal dari endapan marin mengandung senyawa besi-oksida yang disebut pirit (FeS</a:t>
            </a:r>
            <a:r>
              <a:rPr lang="nl-NL" sz="2600" baseline="-25000" dirty="0"/>
              <a:t>2</a:t>
            </a:r>
            <a:r>
              <a:rPr lang="nl-NL" sz="2600" dirty="0"/>
              <a:t>). Sementara lapisan yang mengandung bahan sulfidik yang telah teroksidasi, menghasilkan asam sulfat, unsur besi, dan berbagai ion ikutan lainnya yang bersifat racun terhadap tanaman, dianggap telah mengalami proses pembentukan tanah, dan disebut “horison sulfurik”. </a:t>
            </a:r>
            <a:endParaRPr lang="nl-NL" sz="2600" dirty="0" smtClean="0"/>
          </a:p>
          <a:p>
            <a:pPr algn="just"/>
            <a:r>
              <a:rPr lang="nl-NL" sz="2600" dirty="0" smtClean="0"/>
              <a:t>Keduanya yakni bahan sulfidik dan horison sulfurik dan merupak ciri utama tanah rawa .</a:t>
            </a:r>
            <a:endParaRPr lang="nl-NL" sz="2600" dirty="0" smtClean="0"/>
          </a:p>
          <a:p>
            <a:pPr algn="just"/>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00800"/>
          </a:xfrm>
        </p:spPr>
        <p:txBody>
          <a:bodyPr>
            <a:normAutofit lnSpcReduction="10000"/>
          </a:bodyPr>
          <a:lstStyle/>
          <a:p>
            <a:pPr marL="0" indent="0">
              <a:buNone/>
            </a:pPr>
            <a:r>
              <a:rPr lang="en-US" dirty="0" err="1"/>
              <a:t>B</a:t>
            </a:r>
            <a:r>
              <a:rPr lang="en-US" dirty="0" err="1" smtClean="0"/>
              <a:t>ahan</a:t>
            </a:r>
            <a:r>
              <a:rPr lang="en-US" dirty="0" smtClean="0"/>
              <a:t> </a:t>
            </a:r>
            <a:r>
              <a:rPr lang="en-US" dirty="0" err="1" smtClean="0"/>
              <a:t>sulfidik</a:t>
            </a:r>
            <a:r>
              <a:rPr lang="en-US" dirty="0" smtClean="0"/>
              <a:t> </a:t>
            </a:r>
            <a:r>
              <a:rPr lang="nl-NL" dirty="0"/>
              <a:t>(</a:t>
            </a:r>
            <a:r>
              <a:rPr lang="nl-NL" i="1" dirty="0"/>
              <a:t>sulfida: unsur S</a:t>
            </a:r>
            <a:r>
              <a:rPr lang="nl-NL" dirty="0"/>
              <a:t>) </a:t>
            </a:r>
            <a:endParaRPr lang="en-US" dirty="0" smtClean="0"/>
          </a:p>
          <a:p>
            <a:pPr marL="0" indent="0" algn="just">
              <a:buNone/>
            </a:pPr>
            <a:r>
              <a:rPr lang="nl-NL" sz="2400" dirty="0" smtClean="0"/>
              <a:t>	merupakan </a:t>
            </a:r>
            <a:r>
              <a:rPr lang="nl-NL" sz="2400" dirty="0"/>
              <a:t>bahan tanah mineral atau bahan tanah organik yang mengandung senyawa sulfida yang dapat teroksidasi, dan memiliki:</a:t>
            </a:r>
            <a:endParaRPr lang="en-US" sz="2400" dirty="0"/>
          </a:p>
          <a:p>
            <a:pPr lvl="0" algn="just"/>
            <a:r>
              <a:rPr lang="en-US" sz="2400" dirty="0"/>
              <a:t>pH &gt;3,5; </a:t>
            </a:r>
            <a:r>
              <a:rPr lang="en-US" sz="2400" dirty="0" err="1"/>
              <a:t>dan</a:t>
            </a:r>
            <a:endParaRPr lang="en-US" sz="2400" dirty="0"/>
          </a:p>
          <a:p>
            <a:pPr algn="just"/>
            <a:r>
              <a:rPr lang="en-US" sz="2400" dirty="0" err="1"/>
              <a:t>apabila</a:t>
            </a:r>
            <a:r>
              <a:rPr lang="en-US" sz="2400" dirty="0"/>
              <a:t> </a:t>
            </a:r>
            <a:r>
              <a:rPr lang="en-US" sz="2400" dirty="0" err="1"/>
              <a:t>sebagai</a:t>
            </a:r>
            <a:r>
              <a:rPr lang="en-US" sz="2400" dirty="0"/>
              <a:t> </a:t>
            </a:r>
            <a:r>
              <a:rPr lang="en-US" sz="2400" dirty="0" err="1"/>
              <a:t>lapisan</a:t>
            </a:r>
            <a:r>
              <a:rPr lang="en-US" sz="2400" dirty="0"/>
              <a:t> </a:t>
            </a:r>
            <a:r>
              <a:rPr lang="en-US" sz="2400" dirty="0" err="1"/>
              <a:t>setebal</a:t>
            </a:r>
            <a:r>
              <a:rPr lang="en-US" sz="2400" dirty="0"/>
              <a:t> 1 cm </a:t>
            </a:r>
            <a:r>
              <a:rPr lang="en-US" sz="2400" dirty="0" err="1"/>
              <a:t>diinkubasi</a:t>
            </a:r>
            <a:r>
              <a:rPr lang="en-US" sz="2400" dirty="0"/>
              <a:t> </a:t>
            </a:r>
            <a:r>
              <a:rPr lang="en-US" sz="2400" dirty="0" err="1"/>
              <a:t>pada</a:t>
            </a:r>
            <a:r>
              <a:rPr lang="en-US" sz="2400" dirty="0"/>
              <a:t> </a:t>
            </a:r>
            <a:r>
              <a:rPr lang="en-US" sz="2400" dirty="0" err="1"/>
              <a:t>suhu</a:t>
            </a:r>
            <a:r>
              <a:rPr lang="en-US" sz="2400" dirty="0"/>
              <a:t> </a:t>
            </a:r>
            <a:r>
              <a:rPr lang="en-US" sz="2400" dirty="0" err="1"/>
              <a:t>ruangan</a:t>
            </a:r>
            <a:r>
              <a:rPr lang="en-US" sz="2400" dirty="0"/>
              <a:t>, </a:t>
            </a:r>
            <a:r>
              <a:rPr lang="en-US" sz="2400" dirty="0" err="1"/>
              <a:t>dalam</a:t>
            </a:r>
            <a:r>
              <a:rPr lang="en-US" sz="2400" dirty="0"/>
              <a:t> </a:t>
            </a:r>
            <a:r>
              <a:rPr lang="en-US" sz="2400" dirty="0" err="1"/>
              <a:t>keadaan</a:t>
            </a:r>
            <a:r>
              <a:rPr lang="en-US" sz="2400" dirty="0"/>
              <a:t> </a:t>
            </a:r>
            <a:r>
              <a:rPr lang="en-US" sz="2400" dirty="0" err="1"/>
              <a:t>aerob</a:t>
            </a:r>
            <a:r>
              <a:rPr lang="en-US" sz="2400" dirty="0"/>
              <a:t> </a:t>
            </a:r>
            <a:r>
              <a:rPr lang="en-US" sz="2400" dirty="0" err="1"/>
              <a:t>dan</a:t>
            </a:r>
            <a:r>
              <a:rPr lang="en-US" sz="2400" dirty="0"/>
              <a:t> </a:t>
            </a:r>
            <a:r>
              <a:rPr lang="en-US" sz="2400" dirty="0" err="1"/>
              <a:t>lembab</a:t>
            </a:r>
            <a:r>
              <a:rPr lang="en-US" sz="2400" dirty="0"/>
              <a:t> (</a:t>
            </a:r>
            <a:r>
              <a:rPr lang="en-US" sz="2400" dirty="0" err="1"/>
              <a:t>pada</a:t>
            </a:r>
            <a:r>
              <a:rPr lang="en-US" sz="2400" dirty="0"/>
              <a:t> </a:t>
            </a:r>
            <a:r>
              <a:rPr lang="en-US" sz="2400" dirty="0" err="1"/>
              <a:t>kapasitas</a:t>
            </a:r>
            <a:r>
              <a:rPr lang="en-US" sz="2400" dirty="0"/>
              <a:t> </a:t>
            </a:r>
            <a:r>
              <a:rPr lang="en-US" sz="2400" dirty="0" err="1"/>
              <a:t>lapang</a:t>
            </a:r>
            <a:r>
              <a:rPr lang="en-US" sz="2400" dirty="0"/>
              <a:t>), </a:t>
            </a:r>
            <a:r>
              <a:rPr lang="en-US" sz="2400" dirty="0" err="1"/>
              <a:t>dalam</a:t>
            </a:r>
            <a:r>
              <a:rPr lang="en-US" sz="2400" dirty="0"/>
              <a:t> </a:t>
            </a:r>
            <a:r>
              <a:rPr lang="en-US" sz="2400" dirty="0" err="1"/>
              <a:t>waktu</a:t>
            </a:r>
            <a:r>
              <a:rPr lang="en-US" sz="2400" dirty="0"/>
              <a:t> </a:t>
            </a:r>
            <a:r>
              <a:rPr lang="en-US" sz="2400" dirty="0" err="1"/>
              <a:t>delapan</a:t>
            </a:r>
            <a:r>
              <a:rPr lang="en-US" sz="2400" dirty="0"/>
              <a:t> </a:t>
            </a:r>
            <a:r>
              <a:rPr lang="en-US" sz="2400" dirty="0" err="1"/>
              <a:t>minggu</a:t>
            </a:r>
            <a:r>
              <a:rPr lang="en-US" sz="2400" dirty="0"/>
              <a:t>, pH-</a:t>
            </a:r>
            <a:r>
              <a:rPr lang="en-US" sz="2400" dirty="0" err="1"/>
              <a:t>nya</a:t>
            </a:r>
            <a:r>
              <a:rPr lang="en-US" sz="2400" dirty="0"/>
              <a:t> </a:t>
            </a:r>
            <a:r>
              <a:rPr lang="en-US" sz="2400" dirty="0" err="1"/>
              <a:t>turun</a:t>
            </a:r>
            <a:r>
              <a:rPr lang="en-US" sz="2400" dirty="0"/>
              <a:t> 0,5 unit </a:t>
            </a:r>
            <a:r>
              <a:rPr lang="en-US" sz="2400" dirty="0" err="1"/>
              <a:t>atau</a:t>
            </a:r>
            <a:r>
              <a:rPr lang="en-US" sz="2400" dirty="0"/>
              <a:t> </a:t>
            </a:r>
            <a:r>
              <a:rPr lang="en-US" sz="2400" dirty="0" err="1"/>
              <a:t>lebih</a:t>
            </a:r>
            <a:r>
              <a:rPr lang="en-US" sz="2400" dirty="0"/>
              <a:t>, </a:t>
            </a:r>
            <a:r>
              <a:rPr lang="en-US" sz="2400" dirty="0" err="1"/>
              <a:t>menjadi</a:t>
            </a:r>
            <a:r>
              <a:rPr lang="en-US" sz="2400" dirty="0"/>
              <a:t> pH 4,0 </a:t>
            </a:r>
            <a:r>
              <a:rPr lang="en-US" sz="2400" dirty="0" err="1"/>
              <a:t>atau</a:t>
            </a:r>
            <a:r>
              <a:rPr lang="en-US" sz="2400" dirty="0"/>
              <a:t> </a:t>
            </a:r>
            <a:r>
              <a:rPr lang="en-US" sz="2400" dirty="0" err="1" smtClean="0"/>
              <a:t>kurang</a:t>
            </a:r>
            <a:endParaRPr lang="en-US" sz="2400" dirty="0" smtClean="0"/>
          </a:p>
          <a:p>
            <a:pPr marL="0" indent="0">
              <a:buNone/>
            </a:pPr>
            <a:r>
              <a:rPr lang="en-US" dirty="0" err="1" smtClean="0"/>
              <a:t>Horison</a:t>
            </a:r>
            <a:r>
              <a:rPr lang="en-US" dirty="0" smtClean="0"/>
              <a:t> </a:t>
            </a:r>
            <a:r>
              <a:rPr lang="en-US" dirty="0" err="1" smtClean="0"/>
              <a:t>sulfurik</a:t>
            </a:r>
            <a:endParaRPr lang="en-US" dirty="0" smtClean="0"/>
          </a:p>
          <a:p>
            <a:pPr marL="0" indent="0">
              <a:buNone/>
            </a:pPr>
            <a:r>
              <a:rPr lang="en-US" sz="2400" dirty="0" smtClean="0"/>
              <a:t>	</a:t>
            </a:r>
            <a:r>
              <a:rPr lang="en-US" sz="2400" dirty="0" err="1" smtClean="0"/>
              <a:t>merupakan</a:t>
            </a:r>
            <a:r>
              <a:rPr lang="en-US" sz="2400" dirty="0" smtClean="0"/>
              <a:t> </a:t>
            </a:r>
            <a:r>
              <a:rPr lang="en-US" sz="2400" dirty="0" err="1" smtClean="0"/>
              <a:t>lapisan</a:t>
            </a:r>
            <a:r>
              <a:rPr lang="en-US" sz="2400" dirty="0" smtClean="0"/>
              <a:t> </a:t>
            </a:r>
            <a:r>
              <a:rPr lang="en-US" sz="2400" dirty="0" err="1" smtClean="0"/>
              <a:t>atau</a:t>
            </a:r>
            <a:r>
              <a:rPr lang="en-US" sz="2400" dirty="0" smtClean="0"/>
              <a:t> </a:t>
            </a:r>
            <a:r>
              <a:rPr lang="en-US" sz="2400" dirty="0" err="1" smtClean="0"/>
              <a:t>horison</a:t>
            </a:r>
            <a:r>
              <a:rPr lang="en-US" sz="2400" dirty="0" smtClean="0"/>
              <a:t> </a:t>
            </a:r>
            <a:r>
              <a:rPr lang="en-US" sz="2400" dirty="0" err="1" smtClean="0"/>
              <a:t>tanah</a:t>
            </a:r>
            <a:r>
              <a:rPr lang="en-US" sz="2400" dirty="0" smtClean="0"/>
              <a:t> </a:t>
            </a:r>
            <a:r>
              <a:rPr lang="en-US" sz="2400" dirty="0" err="1" smtClean="0"/>
              <a:t>setebal</a:t>
            </a:r>
            <a:r>
              <a:rPr lang="en-US" sz="2400" dirty="0" smtClean="0"/>
              <a:t> 15 cm </a:t>
            </a:r>
            <a:r>
              <a:rPr lang="en-US" sz="2400" dirty="0" err="1" smtClean="0"/>
              <a:t>atau</a:t>
            </a:r>
            <a:r>
              <a:rPr lang="en-US" sz="2400" dirty="0" smtClean="0"/>
              <a:t> </a:t>
            </a:r>
            <a:r>
              <a:rPr lang="en-US" sz="2400" dirty="0" err="1" smtClean="0"/>
              <a:t>lebih</a:t>
            </a:r>
            <a:r>
              <a:rPr lang="en-US" sz="2400" dirty="0" smtClean="0"/>
              <a:t>, </a:t>
            </a:r>
            <a:r>
              <a:rPr lang="en-US" sz="2400" dirty="0" err="1" smtClean="0"/>
              <a:t>tersusu</a:t>
            </a:r>
            <a:r>
              <a:rPr lang="en-US" sz="2400" dirty="0" smtClean="0"/>
              <a:t> </a:t>
            </a:r>
            <a:r>
              <a:rPr lang="en-US" sz="2400" dirty="0" err="1" smtClean="0"/>
              <a:t>dari</a:t>
            </a:r>
            <a:r>
              <a:rPr lang="en-US" sz="2400" dirty="0" smtClean="0"/>
              <a:t> </a:t>
            </a:r>
            <a:r>
              <a:rPr lang="en-US" sz="2400" dirty="0" err="1" smtClean="0"/>
              <a:t>bahan</a:t>
            </a:r>
            <a:r>
              <a:rPr lang="en-US" sz="2400" dirty="0" smtClean="0"/>
              <a:t> mineral </a:t>
            </a:r>
            <a:r>
              <a:rPr lang="en-US" sz="2400" dirty="0" err="1" smtClean="0"/>
              <a:t>atau</a:t>
            </a:r>
            <a:r>
              <a:rPr lang="en-US" sz="2400" dirty="0" smtClean="0"/>
              <a:t> BO, </a:t>
            </a:r>
            <a:r>
              <a:rPr lang="en-US" sz="2400" dirty="0" err="1" smtClean="0"/>
              <a:t>yg</a:t>
            </a:r>
            <a:r>
              <a:rPr lang="en-US" sz="2400" dirty="0" smtClean="0"/>
              <a:t> </a:t>
            </a:r>
            <a:r>
              <a:rPr lang="en-US" sz="2400" dirty="0" err="1" smtClean="0"/>
              <a:t>memiliki</a:t>
            </a:r>
            <a:r>
              <a:rPr lang="en-US" sz="2400" dirty="0" smtClean="0"/>
              <a:t>:</a:t>
            </a:r>
            <a:endParaRPr lang="en-US" sz="2400" dirty="0" smtClean="0"/>
          </a:p>
          <a:p>
            <a:r>
              <a:rPr lang="en-US" sz="2400" dirty="0"/>
              <a:t>pH 3,5 </a:t>
            </a:r>
            <a:r>
              <a:rPr lang="en-US" sz="2400" dirty="0" err="1"/>
              <a:t>atau</a:t>
            </a:r>
            <a:r>
              <a:rPr lang="en-US" sz="2400" dirty="0"/>
              <a:t> </a:t>
            </a:r>
            <a:r>
              <a:rPr lang="en-US" sz="2400" dirty="0" err="1" smtClean="0"/>
              <a:t>kurang</a:t>
            </a:r>
            <a:endParaRPr lang="en-US" sz="2400" dirty="0" smtClean="0"/>
          </a:p>
          <a:p>
            <a:r>
              <a:rPr lang="en-US" sz="2400" dirty="0" err="1" smtClean="0"/>
              <a:t>Adanya</a:t>
            </a:r>
            <a:r>
              <a:rPr lang="en-US" sz="2400" dirty="0" smtClean="0"/>
              <a:t> </a:t>
            </a:r>
            <a:r>
              <a:rPr lang="en-US" sz="2400" dirty="0" err="1" smtClean="0"/>
              <a:t>konsentrasi</a:t>
            </a:r>
            <a:r>
              <a:rPr lang="en-US" sz="2400" dirty="0" smtClean="0"/>
              <a:t> </a:t>
            </a:r>
            <a:r>
              <a:rPr lang="en-US" sz="2400" dirty="0" err="1" smtClean="0"/>
              <a:t>jarosit</a:t>
            </a:r>
            <a:endParaRPr lang="en-US" sz="2400" dirty="0" smtClean="0"/>
          </a:p>
          <a:p>
            <a:r>
              <a:rPr lang="en-US" sz="2400" dirty="0" err="1" smtClean="0"/>
              <a:t>Terletak</a:t>
            </a:r>
            <a:r>
              <a:rPr lang="en-US" sz="2400" dirty="0" smtClean="0"/>
              <a:t> </a:t>
            </a:r>
            <a:r>
              <a:rPr lang="en-US" sz="2400" dirty="0" err="1" smtClean="0"/>
              <a:t>langsung</a:t>
            </a:r>
            <a:r>
              <a:rPr lang="en-US" sz="2400" dirty="0" smtClean="0"/>
              <a:t> </a:t>
            </a:r>
            <a:r>
              <a:rPr lang="en-US" sz="2400" dirty="0" err="1" smtClean="0"/>
              <a:t>diatas</a:t>
            </a:r>
            <a:r>
              <a:rPr lang="en-US" sz="2400" dirty="0" smtClean="0"/>
              <a:t> (</a:t>
            </a:r>
            <a:r>
              <a:rPr lang="en-US" sz="2400" dirty="0" err="1" smtClean="0"/>
              <a:t>lapisan</a:t>
            </a:r>
            <a:r>
              <a:rPr lang="en-US" sz="2400" dirty="0" smtClean="0"/>
              <a:t>) </a:t>
            </a:r>
            <a:r>
              <a:rPr lang="en-US" sz="2400" dirty="0" err="1" smtClean="0"/>
              <a:t>bahan</a:t>
            </a:r>
            <a:r>
              <a:rPr lang="en-US" sz="2400" dirty="0" smtClean="0"/>
              <a:t> </a:t>
            </a:r>
            <a:r>
              <a:rPr lang="en-US" sz="2400" dirty="0" err="1" smtClean="0"/>
              <a:t>sulfidik</a:t>
            </a:r>
            <a:endParaRPr lang="en-US" sz="2400" dirty="0" smtClean="0"/>
          </a:p>
          <a:p>
            <a:r>
              <a:rPr lang="en-US" sz="2400" dirty="0" err="1" smtClean="0"/>
              <a:t>Kandungan</a:t>
            </a:r>
            <a:r>
              <a:rPr lang="en-US" sz="2400" dirty="0" smtClean="0"/>
              <a:t> </a:t>
            </a:r>
            <a:r>
              <a:rPr lang="en-US" sz="2400" dirty="0" err="1" smtClean="0"/>
              <a:t>sulfat-larut</a:t>
            </a:r>
            <a:r>
              <a:rPr lang="en-US" sz="2400" dirty="0" smtClean="0"/>
              <a:t> air, </a:t>
            </a:r>
            <a:r>
              <a:rPr lang="en-US" sz="2400" dirty="0"/>
              <a:t>SO4)2-, 0,05% </a:t>
            </a:r>
            <a:r>
              <a:rPr lang="en-US" sz="2400" dirty="0" err="1"/>
              <a:t>atau</a:t>
            </a:r>
            <a:r>
              <a:rPr lang="en-US" sz="2400" dirty="0"/>
              <a:t> </a:t>
            </a:r>
            <a:r>
              <a:rPr lang="en-US" sz="2400" dirty="0" err="1" smtClean="0"/>
              <a:t>lebih</a:t>
            </a:r>
            <a:r>
              <a:rPr lang="en-US" sz="2400" dirty="0" smtClean="0"/>
              <a:t>.</a:t>
            </a:r>
            <a:endParaRPr 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b="1" dirty="0" smtClean="0"/>
              <a:t>Tanah-</a:t>
            </a:r>
            <a:r>
              <a:rPr lang="en-US" b="1" dirty="0" err="1" smtClean="0"/>
              <a:t>tanah</a:t>
            </a:r>
            <a:r>
              <a:rPr lang="en-US" b="1" dirty="0" smtClean="0"/>
              <a:t> </a:t>
            </a:r>
            <a:r>
              <a:rPr lang="en-US" b="1" dirty="0" err="1"/>
              <a:t>salin</a:t>
            </a:r>
            <a:r>
              <a:rPr lang="en-US" b="1" dirty="0"/>
              <a:t>, </a:t>
            </a:r>
            <a:r>
              <a:rPr lang="en-US" b="1" dirty="0" err="1"/>
              <a:t>atau</a:t>
            </a:r>
            <a:r>
              <a:rPr lang="en-US" b="1" dirty="0"/>
              <a:t> </a:t>
            </a:r>
            <a:r>
              <a:rPr lang="en-US" b="1" dirty="0" err="1"/>
              <a:t>sodik</a:t>
            </a:r>
            <a:r>
              <a:rPr lang="en-US" b="1" dirty="0"/>
              <a:t>, </a:t>
            </a:r>
            <a:r>
              <a:rPr lang="en-US" dirty="0"/>
              <a:t>(</a:t>
            </a:r>
            <a:r>
              <a:rPr lang="en-US" i="1" dirty="0"/>
              <a:t>sodium, </a:t>
            </a:r>
            <a:r>
              <a:rPr lang="en-US" i="1" dirty="0" err="1"/>
              <a:t>atau</a:t>
            </a:r>
            <a:r>
              <a:rPr lang="en-US" i="1" dirty="0"/>
              <a:t> </a:t>
            </a:r>
            <a:r>
              <a:rPr lang="en-US" i="1" dirty="0" err="1"/>
              <a:t>natrium</a:t>
            </a:r>
            <a:r>
              <a:rPr lang="en-US" i="1" dirty="0"/>
              <a:t>: </a:t>
            </a:r>
            <a:r>
              <a:rPr lang="en-US" i="1" dirty="0" smtClean="0"/>
              <a:t>Na</a:t>
            </a:r>
            <a:r>
              <a:rPr lang="en-US" dirty="0" smtClean="0"/>
              <a:t>)</a:t>
            </a:r>
            <a:endParaRPr lang="en-US" dirty="0" smtClean="0"/>
          </a:p>
          <a:p>
            <a:pPr marL="0" indent="0" algn="just">
              <a:buNone/>
            </a:pPr>
            <a:r>
              <a:rPr lang="en-US" sz="2400" dirty="0"/>
              <a:t>	</a:t>
            </a:r>
            <a:r>
              <a:rPr lang="en-US" sz="2400" dirty="0" err="1" smtClean="0"/>
              <a:t>adalah</a:t>
            </a:r>
            <a:r>
              <a:rPr lang="en-US" sz="2400" dirty="0" smtClean="0"/>
              <a:t> </a:t>
            </a:r>
            <a:r>
              <a:rPr lang="en-US" sz="2400" dirty="0" err="1"/>
              <a:t>tanah</a:t>
            </a:r>
            <a:r>
              <a:rPr lang="en-US" sz="2400" dirty="0"/>
              <a:t> yang </a:t>
            </a:r>
            <a:r>
              <a:rPr lang="en-US" sz="2400" dirty="0" err="1"/>
              <a:t>jenuh</a:t>
            </a:r>
            <a:r>
              <a:rPr lang="en-US" sz="2400" dirty="0"/>
              <a:t> air </a:t>
            </a:r>
            <a:r>
              <a:rPr lang="en-US" sz="2400" dirty="0" err="1"/>
              <a:t>sampai</a:t>
            </a:r>
            <a:r>
              <a:rPr lang="en-US" sz="2400" dirty="0"/>
              <a:t> </a:t>
            </a:r>
            <a:r>
              <a:rPr lang="en-US" sz="2400" dirty="0" err="1"/>
              <a:t>sedalam</a:t>
            </a:r>
            <a:r>
              <a:rPr lang="en-US" sz="2400" dirty="0"/>
              <a:t> 100 cm, </a:t>
            </a:r>
            <a:r>
              <a:rPr lang="en-US" sz="2400" dirty="0" err="1"/>
              <a:t>dan</a:t>
            </a:r>
            <a:endParaRPr lang="en-US" sz="2400" dirty="0"/>
          </a:p>
          <a:p>
            <a:pPr lvl="0" algn="just"/>
            <a:r>
              <a:rPr lang="en-US" sz="2400" dirty="0" err="1"/>
              <a:t>pada</a:t>
            </a:r>
            <a:r>
              <a:rPr lang="en-US" sz="2400" dirty="0"/>
              <a:t> </a:t>
            </a:r>
            <a:r>
              <a:rPr lang="en-US" sz="2400" dirty="0" err="1"/>
              <a:t>separuh</a:t>
            </a:r>
            <a:r>
              <a:rPr lang="en-US" sz="2400" dirty="0"/>
              <a:t> </a:t>
            </a:r>
            <a:r>
              <a:rPr lang="en-US" sz="2400" dirty="0" err="1"/>
              <a:t>atau</a:t>
            </a:r>
            <a:r>
              <a:rPr lang="en-US" sz="2400" dirty="0"/>
              <a:t> </a:t>
            </a:r>
            <a:r>
              <a:rPr lang="en-US" sz="2400" dirty="0" err="1"/>
              <a:t>lebih</a:t>
            </a:r>
            <a:r>
              <a:rPr lang="en-US" sz="2400" dirty="0"/>
              <a:t> </a:t>
            </a:r>
            <a:r>
              <a:rPr lang="en-US" sz="2400" dirty="0" err="1"/>
              <a:t>dari</a:t>
            </a:r>
            <a:r>
              <a:rPr lang="en-US" sz="2400" dirty="0"/>
              <a:t> </a:t>
            </a:r>
            <a:r>
              <a:rPr lang="en-US" sz="2400" dirty="0" err="1"/>
              <a:t>tanah</a:t>
            </a:r>
            <a:r>
              <a:rPr lang="en-US" sz="2400" dirty="0"/>
              <a:t> </a:t>
            </a:r>
            <a:r>
              <a:rPr lang="en-US" sz="2400" dirty="0" err="1"/>
              <a:t>bagian</a:t>
            </a:r>
            <a:r>
              <a:rPr lang="en-US" sz="2400" dirty="0"/>
              <a:t> </a:t>
            </a:r>
            <a:r>
              <a:rPr lang="en-US" sz="2400" dirty="0" err="1"/>
              <a:t>atas</a:t>
            </a:r>
            <a:r>
              <a:rPr lang="en-US" sz="2400" dirty="0"/>
              <a:t> </a:t>
            </a:r>
            <a:r>
              <a:rPr lang="en-US" sz="2400" dirty="0" err="1"/>
              <a:t>mempunyai</a:t>
            </a:r>
            <a:r>
              <a:rPr lang="en-US" sz="2400" dirty="0"/>
              <a:t> “</a:t>
            </a:r>
            <a:r>
              <a:rPr lang="en-US" sz="2400" dirty="0" err="1"/>
              <a:t>kejenuhan</a:t>
            </a:r>
            <a:r>
              <a:rPr lang="en-US" sz="2400" dirty="0"/>
              <a:t> sodium” </a:t>
            </a:r>
            <a:r>
              <a:rPr lang="en-US" sz="2400" dirty="0" err="1"/>
              <a:t>sebesar</a:t>
            </a:r>
            <a:r>
              <a:rPr lang="en-US" sz="2400" dirty="0"/>
              <a:t> 15% </a:t>
            </a:r>
            <a:r>
              <a:rPr lang="en-US" sz="2400" dirty="0" err="1"/>
              <a:t>atau</a:t>
            </a:r>
            <a:r>
              <a:rPr lang="en-US" sz="2400" dirty="0"/>
              <a:t> </a:t>
            </a:r>
            <a:r>
              <a:rPr lang="en-US" sz="2400" dirty="0" err="1"/>
              <a:t>lebih</a:t>
            </a:r>
            <a:r>
              <a:rPr lang="en-US" sz="2400" dirty="0"/>
              <a:t>, </a:t>
            </a:r>
            <a:r>
              <a:rPr lang="en-US" sz="2400" dirty="0" err="1"/>
              <a:t>atau</a:t>
            </a:r>
            <a:r>
              <a:rPr lang="en-US" sz="2400" dirty="0"/>
              <a:t> </a:t>
            </a:r>
            <a:r>
              <a:rPr lang="en-US" sz="2400" dirty="0" err="1"/>
              <a:t>nilai</a:t>
            </a:r>
            <a:r>
              <a:rPr lang="en-US" sz="2400" dirty="0"/>
              <a:t> “</a:t>
            </a:r>
            <a:r>
              <a:rPr lang="en-US" sz="2400" dirty="0" err="1"/>
              <a:t>rasio</a:t>
            </a:r>
            <a:r>
              <a:rPr lang="en-US" sz="2400" dirty="0"/>
              <a:t> </a:t>
            </a:r>
            <a:r>
              <a:rPr lang="en-US" sz="2400" dirty="0" err="1"/>
              <a:t>adsorpsi</a:t>
            </a:r>
            <a:r>
              <a:rPr lang="en-US" sz="2400" dirty="0"/>
              <a:t> sodium” (</a:t>
            </a:r>
            <a:r>
              <a:rPr lang="en-US" sz="2400" i="1" dirty="0"/>
              <a:t>SAR:</a:t>
            </a:r>
            <a:r>
              <a:rPr lang="en-US" sz="2400" dirty="0"/>
              <a:t> </a:t>
            </a:r>
            <a:r>
              <a:rPr lang="en-US" sz="2400" i="1" dirty="0"/>
              <a:t>sodium adsorption ratio</a:t>
            </a:r>
            <a:r>
              <a:rPr lang="en-US" sz="2400" dirty="0"/>
              <a:t>) 13 </a:t>
            </a:r>
            <a:r>
              <a:rPr lang="en-US" sz="2400" dirty="0" err="1"/>
              <a:t>atau</a:t>
            </a:r>
            <a:r>
              <a:rPr lang="en-US" sz="2400" dirty="0"/>
              <a:t> </a:t>
            </a:r>
            <a:r>
              <a:rPr lang="en-US" sz="2400" dirty="0" err="1" smtClean="0"/>
              <a:t>lebih</a:t>
            </a:r>
            <a:endParaRPr lang="en-US" sz="2400" dirty="0"/>
          </a:p>
          <a:p>
            <a:pPr marL="0" indent="0">
              <a:buNone/>
            </a:pPr>
            <a:r>
              <a:rPr lang="en-US" b="1" dirty="0" err="1"/>
              <a:t>Horison</a:t>
            </a:r>
            <a:r>
              <a:rPr lang="en-US" b="1" dirty="0"/>
              <a:t> </a:t>
            </a:r>
            <a:r>
              <a:rPr lang="en-US" b="1" dirty="0" err="1"/>
              <a:t>salik</a:t>
            </a:r>
            <a:r>
              <a:rPr lang="en-US" b="1" dirty="0"/>
              <a:t> </a:t>
            </a:r>
            <a:r>
              <a:rPr lang="en-US" dirty="0"/>
              <a:t>(</a:t>
            </a:r>
            <a:r>
              <a:rPr lang="en-US" i="1" dirty="0" err="1"/>
              <a:t>sal</a:t>
            </a:r>
            <a:r>
              <a:rPr lang="en-US" i="1" dirty="0"/>
              <a:t> </a:t>
            </a:r>
            <a:r>
              <a:rPr lang="en-US" i="1" dirty="0" err="1"/>
              <a:t>atau</a:t>
            </a:r>
            <a:r>
              <a:rPr lang="en-US" i="1" dirty="0"/>
              <a:t> salt </a:t>
            </a:r>
            <a:r>
              <a:rPr lang="en-US" dirty="0"/>
              <a:t>= </a:t>
            </a:r>
            <a:r>
              <a:rPr lang="en-US" i="1" dirty="0" err="1"/>
              <a:t>garam</a:t>
            </a:r>
            <a:r>
              <a:rPr lang="en-US" dirty="0"/>
              <a:t>) </a:t>
            </a:r>
            <a:endParaRPr lang="en-US" dirty="0" smtClean="0"/>
          </a:p>
          <a:p>
            <a:pPr marL="0" indent="0" algn="just">
              <a:buNone/>
            </a:pPr>
            <a:r>
              <a:rPr lang="en-US" sz="2400" dirty="0"/>
              <a:t>	</a:t>
            </a:r>
            <a:r>
              <a:rPr lang="en-US" sz="2400" dirty="0" err="1" smtClean="0"/>
              <a:t>adalah</a:t>
            </a:r>
            <a:r>
              <a:rPr lang="en-US" sz="2400" dirty="0" smtClean="0"/>
              <a:t> </a:t>
            </a:r>
            <a:r>
              <a:rPr lang="en-US" sz="2400" dirty="0" err="1"/>
              <a:t>horison</a:t>
            </a:r>
            <a:r>
              <a:rPr lang="en-US" sz="2400" dirty="0"/>
              <a:t> </a:t>
            </a:r>
            <a:r>
              <a:rPr lang="en-US" sz="2400" dirty="0" err="1"/>
              <a:t>akumulasi</a:t>
            </a:r>
            <a:r>
              <a:rPr lang="en-US" sz="2400" dirty="0"/>
              <a:t> </a:t>
            </a:r>
            <a:r>
              <a:rPr lang="en-US" sz="2400" dirty="0" err="1"/>
              <a:t>garam</a:t>
            </a:r>
            <a:r>
              <a:rPr lang="en-US" sz="2400" dirty="0"/>
              <a:t>, </a:t>
            </a:r>
            <a:r>
              <a:rPr lang="en-US" sz="2400" dirty="0" err="1"/>
              <a:t>terutama</a:t>
            </a:r>
            <a:r>
              <a:rPr lang="en-US" sz="2400" dirty="0"/>
              <a:t> </a:t>
            </a:r>
            <a:r>
              <a:rPr lang="en-US" sz="2400" i="1" dirty="0"/>
              <a:t>“halite”, </a:t>
            </a:r>
            <a:r>
              <a:rPr lang="en-US" sz="2400" dirty="0" err="1"/>
              <a:t>yaitu</a:t>
            </a:r>
            <a:r>
              <a:rPr lang="en-US" sz="2400" dirty="0"/>
              <a:t> </a:t>
            </a:r>
            <a:r>
              <a:rPr lang="en-US" sz="2400" dirty="0" err="1"/>
              <a:t>bentuk</a:t>
            </a:r>
            <a:r>
              <a:rPr lang="en-US" sz="2400" dirty="0"/>
              <a:t> </a:t>
            </a:r>
            <a:r>
              <a:rPr lang="en-US" sz="2400" dirty="0" err="1"/>
              <a:t>kristal</a:t>
            </a:r>
            <a:r>
              <a:rPr lang="en-US" sz="2400" dirty="0"/>
              <a:t> </a:t>
            </a:r>
            <a:r>
              <a:rPr lang="en-US" sz="2400" dirty="0" err="1"/>
              <a:t>dari</a:t>
            </a:r>
            <a:r>
              <a:rPr lang="en-US" sz="2400" dirty="0"/>
              <a:t> </a:t>
            </a:r>
            <a:r>
              <a:rPr lang="en-US" sz="2400" dirty="0" err="1"/>
              <a:t>garam</a:t>
            </a:r>
            <a:r>
              <a:rPr lang="en-US" sz="2400" dirty="0"/>
              <a:t> </a:t>
            </a:r>
            <a:r>
              <a:rPr lang="en-US" sz="2400" dirty="0" err="1"/>
              <a:t>dapur</a:t>
            </a:r>
            <a:r>
              <a:rPr lang="en-US" sz="2400" dirty="0"/>
              <a:t> (</a:t>
            </a:r>
            <a:r>
              <a:rPr lang="en-US" sz="2400" dirty="0" err="1"/>
              <a:t>NaCl</a:t>
            </a:r>
            <a:r>
              <a:rPr lang="en-US" sz="2400" dirty="0"/>
              <a:t>), </a:t>
            </a:r>
            <a:r>
              <a:rPr lang="en-US" sz="2400" dirty="0" err="1"/>
              <a:t>dan</a:t>
            </a:r>
            <a:r>
              <a:rPr lang="en-US" sz="2400" dirty="0"/>
              <a:t> </a:t>
            </a:r>
            <a:r>
              <a:rPr lang="en-US" sz="2400" dirty="0" err="1"/>
              <a:t>merupakan</a:t>
            </a:r>
            <a:r>
              <a:rPr lang="en-US" sz="2400" dirty="0"/>
              <a:t>:</a:t>
            </a:r>
            <a:endParaRPr lang="en-US" sz="2400" dirty="0"/>
          </a:p>
          <a:p>
            <a:pPr lvl="0" algn="just"/>
            <a:r>
              <a:rPr lang="fi-FI" sz="2400" dirty="0"/>
              <a:t>horison setebal 15 cm atau lebih, yang selama 3 bulan atau lebih secara berturut-turut dalam setahun,</a:t>
            </a:r>
            <a:endParaRPr lang="en-US" sz="2400" dirty="0"/>
          </a:p>
          <a:p>
            <a:pPr algn="just"/>
            <a:r>
              <a:rPr lang="fi-FI" sz="2400" dirty="0"/>
              <a:t>dalam bentuk pasta jenuh air, mempunyai daya hantar listrik (DHL) (</a:t>
            </a:r>
            <a:r>
              <a:rPr lang="fi-FI" sz="2400" i="1" dirty="0"/>
              <a:t>electrical conductivity</a:t>
            </a:r>
            <a:r>
              <a:rPr lang="fi-FI" sz="2400" dirty="0"/>
              <a:t>) 30 dS/m atau lebih</a:t>
            </a:r>
            <a:endParaRPr lang="en-US" sz="2400" dirty="0"/>
          </a:p>
          <a:p>
            <a:pPr marL="0" indent="0">
              <a:buNone/>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KLASIFIKASI DAN PENYEBARAN LAHAN RAWA</a:t>
            </a:r>
            <a:endParaRPr lang="en-US" sz="3600" b="1" dirty="0">
              <a:solidFill>
                <a:schemeClr val="tx1"/>
              </a:solidFill>
            </a:endParaRPr>
          </a:p>
        </p:txBody>
      </p:sp>
      <p:sp>
        <p:nvSpPr>
          <p:cNvPr id="3" name="Content Placeholder 2"/>
          <p:cNvSpPr>
            <a:spLocks noGrp="1"/>
          </p:cNvSpPr>
          <p:nvPr>
            <p:ph idx="1"/>
          </p:nvPr>
        </p:nvSpPr>
        <p:spPr/>
        <p:txBody>
          <a:bodyPr>
            <a:normAutofit/>
          </a:bodyPr>
          <a:lstStyle/>
          <a:p>
            <a:pPr algn="just"/>
            <a:r>
              <a:rPr lang="en-US" sz="2800" dirty="0" err="1" smtClean="0"/>
              <a:t>Lahan</a:t>
            </a:r>
            <a:r>
              <a:rPr lang="en-US" sz="2800" dirty="0" smtClean="0"/>
              <a:t> </a:t>
            </a:r>
            <a:r>
              <a:rPr lang="en-US" sz="2800" dirty="0" err="1" smtClean="0"/>
              <a:t>rawa</a:t>
            </a:r>
            <a:r>
              <a:rPr lang="en-US" sz="2800" dirty="0" smtClean="0"/>
              <a:t> </a:t>
            </a:r>
            <a:r>
              <a:rPr lang="en-US" sz="2800" dirty="0" err="1" smtClean="0"/>
              <a:t>adalah</a:t>
            </a:r>
            <a:r>
              <a:rPr lang="en-US" sz="2800" dirty="0" smtClean="0"/>
              <a:t> </a:t>
            </a:r>
            <a:r>
              <a:rPr lang="en-US" sz="2800" dirty="0" err="1" smtClean="0"/>
              <a:t>lahan</a:t>
            </a:r>
            <a:r>
              <a:rPr lang="en-US" sz="2800" dirty="0" smtClean="0"/>
              <a:t> yang </a:t>
            </a:r>
            <a:r>
              <a:rPr lang="en-US" sz="2800" dirty="0" err="1" smtClean="0"/>
              <a:t>sepanjang</a:t>
            </a:r>
            <a:r>
              <a:rPr lang="en-US" sz="2800" dirty="0" smtClean="0"/>
              <a:t> </a:t>
            </a:r>
            <a:r>
              <a:rPr lang="en-US" sz="2800" dirty="0" err="1" smtClean="0"/>
              <a:t>tahun</a:t>
            </a:r>
            <a:r>
              <a:rPr lang="en-US" sz="2800" dirty="0" smtClean="0"/>
              <a:t>, </a:t>
            </a:r>
            <a:r>
              <a:rPr lang="en-US" sz="2800" dirty="0" err="1" smtClean="0"/>
              <a:t>atau</a:t>
            </a:r>
            <a:r>
              <a:rPr lang="en-US" sz="2800" dirty="0" smtClean="0"/>
              <a:t> </a:t>
            </a:r>
            <a:r>
              <a:rPr lang="en-US" sz="2800" dirty="0" err="1" smtClean="0"/>
              <a:t>selama</a:t>
            </a:r>
            <a:r>
              <a:rPr lang="en-US" sz="2800" dirty="0" smtClean="0"/>
              <a:t> </a:t>
            </a:r>
            <a:r>
              <a:rPr lang="en-US" sz="2800" dirty="0" err="1" smtClean="0"/>
              <a:t>waktu</a:t>
            </a:r>
            <a:r>
              <a:rPr lang="en-US" sz="2800" dirty="0" smtClean="0"/>
              <a:t> yang </a:t>
            </a:r>
            <a:r>
              <a:rPr lang="en-US" sz="2800" dirty="0" err="1" smtClean="0"/>
              <a:t>panjang</a:t>
            </a:r>
            <a:r>
              <a:rPr lang="en-US" sz="2800" dirty="0" smtClean="0"/>
              <a:t> </a:t>
            </a:r>
            <a:r>
              <a:rPr lang="en-US" sz="2800" dirty="0" err="1" smtClean="0"/>
              <a:t>dalam</a:t>
            </a:r>
            <a:r>
              <a:rPr lang="en-US" sz="2800" dirty="0" smtClean="0"/>
              <a:t> </a:t>
            </a:r>
            <a:r>
              <a:rPr lang="en-US" sz="2800" dirty="0" err="1" smtClean="0"/>
              <a:t>setahun</a:t>
            </a:r>
            <a:r>
              <a:rPr lang="en-US" sz="2800" dirty="0"/>
              <a:t> </a:t>
            </a:r>
            <a:r>
              <a:rPr lang="en-US" sz="2800" dirty="0" err="1" smtClean="0"/>
              <a:t>selalu</a:t>
            </a:r>
            <a:r>
              <a:rPr lang="en-US" sz="2800" dirty="0" smtClean="0"/>
              <a:t> </a:t>
            </a:r>
            <a:r>
              <a:rPr lang="en-US" sz="2800" dirty="0" err="1" smtClean="0"/>
              <a:t>jenuh</a:t>
            </a:r>
            <a:r>
              <a:rPr lang="en-US" sz="2800" dirty="0" smtClean="0"/>
              <a:t> air (saturated) </a:t>
            </a:r>
            <a:r>
              <a:rPr lang="en-US" sz="2800" dirty="0" err="1" smtClean="0"/>
              <a:t>atau</a:t>
            </a:r>
            <a:r>
              <a:rPr lang="en-US" sz="2800" dirty="0" smtClean="0"/>
              <a:t> </a:t>
            </a:r>
            <a:r>
              <a:rPr lang="en-US" sz="2800" dirty="0" err="1" smtClean="0"/>
              <a:t>tergenang</a:t>
            </a:r>
            <a:r>
              <a:rPr lang="en-US" sz="2800" dirty="0" smtClean="0"/>
              <a:t> (waterlogged) air </a:t>
            </a:r>
            <a:r>
              <a:rPr lang="en-US" sz="2800" dirty="0" err="1" smtClean="0"/>
              <a:t>dangkal</a:t>
            </a:r>
            <a:r>
              <a:rPr lang="en-US" sz="2800" dirty="0" smtClean="0"/>
              <a:t>.</a:t>
            </a:r>
            <a:endParaRPr lang="en-US" sz="2800" dirty="0" smtClean="0"/>
          </a:p>
          <a:p>
            <a:pPr algn="just"/>
            <a:r>
              <a:rPr lang="en-US" sz="2800" dirty="0" err="1" smtClean="0"/>
              <a:t>Lahan</a:t>
            </a:r>
            <a:r>
              <a:rPr lang="en-US" sz="2800" dirty="0" smtClean="0"/>
              <a:t> </a:t>
            </a:r>
            <a:r>
              <a:rPr lang="en-US" sz="2800" dirty="0" err="1" smtClean="0"/>
              <a:t>rawa</a:t>
            </a:r>
            <a:r>
              <a:rPr lang="en-US" sz="2800" dirty="0" smtClean="0"/>
              <a:t> </a:t>
            </a:r>
            <a:r>
              <a:rPr lang="en-US" sz="2800" dirty="0" err="1" smtClean="0"/>
              <a:t>sering</a:t>
            </a:r>
            <a:r>
              <a:rPr lang="en-US" sz="2800" dirty="0" smtClean="0"/>
              <a:t> </a:t>
            </a:r>
            <a:r>
              <a:rPr lang="en-US" sz="2800" dirty="0" err="1" smtClean="0"/>
              <a:t>disebut</a:t>
            </a:r>
            <a:r>
              <a:rPr lang="en-US" sz="2800" dirty="0" smtClean="0"/>
              <a:t> </a:t>
            </a:r>
            <a:r>
              <a:rPr lang="en-US" sz="2800" dirty="0" err="1" smtClean="0"/>
              <a:t>dengan</a:t>
            </a:r>
            <a:r>
              <a:rPr lang="en-US" sz="2800" dirty="0" smtClean="0"/>
              <a:t> </a:t>
            </a:r>
            <a:r>
              <a:rPr lang="en-US" sz="2800" dirty="0" err="1" smtClean="0"/>
              <a:t>berbagai</a:t>
            </a:r>
            <a:r>
              <a:rPr lang="en-US" sz="2800" dirty="0" smtClean="0"/>
              <a:t> </a:t>
            </a:r>
            <a:r>
              <a:rPr lang="en-US" sz="2800" dirty="0" err="1" smtClean="0"/>
              <a:t>istilah</a:t>
            </a:r>
            <a:r>
              <a:rPr lang="en-US" sz="2800" dirty="0" smtClean="0"/>
              <a:t> </a:t>
            </a:r>
            <a:r>
              <a:rPr lang="en-US" sz="2800" dirty="0" err="1" smtClean="0"/>
              <a:t>seperti</a:t>
            </a:r>
            <a:r>
              <a:rPr lang="en-US" sz="2800" dirty="0" smtClean="0"/>
              <a:t> “swamp, marsh, bog </a:t>
            </a:r>
            <a:r>
              <a:rPr lang="en-US" sz="2800" dirty="0" err="1" smtClean="0"/>
              <a:t>dan</a:t>
            </a:r>
            <a:r>
              <a:rPr lang="en-US" sz="2800" dirty="0" smtClean="0"/>
              <a:t> fen”</a:t>
            </a:r>
            <a:endParaRPr lang="en-US" sz="2800" dirty="0" smtClean="0"/>
          </a:p>
          <a:p>
            <a:pPr algn="just"/>
            <a:r>
              <a:rPr lang="en-US" sz="2800" dirty="0" err="1" smtClean="0"/>
              <a:t>Istilah</a:t>
            </a:r>
            <a:r>
              <a:rPr lang="en-US" sz="2800" dirty="0" smtClean="0"/>
              <a:t> </a:t>
            </a:r>
            <a:r>
              <a:rPr lang="en-US" sz="2800" dirty="0" err="1" smtClean="0"/>
              <a:t>tersebut</a:t>
            </a:r>
            <a:r>
              <a:rPr lang="en-US" sz="2800" dirty="0" smtClean="0"/>
              <a:t> </a:t>
            </a:r>
            <a:r>
              <a:rPr lang="en-US" sz="2800" dirty="0" err="1" smtClean="0"/>
              <a:t>masing-masing</a:t>
            </a:r>
            <a:r>
              <a:rPr lang="en-US" sz="2800" dirty="0" smtClean="0"/>
              <a:t> </a:t>
            </a:r>
            <a:r>
              <a:rPr lang="en-US" sz="2800" dirty="0" err="1" smtClean="0"/>
              <a:t>memiliki</a:t>
            </a:r>
            <a:r>
              <a:rPr lang="en-US" sz="2800" dirty="0" smtClean="0"/>
              <a:t> </a:t>
            </a:r>
            <a:r>
              <a:rPr lang="en-US" sz="2800" dirty="0" err="1" smtClean="0"/>
              <a:t>arti</a:t>
            </a:r>
            <a:r>
              <a:rPr lang="en-US" sz="2800" dirty="0" smtClean="0"/>
              <a:t> yang </a:t>
            </a:r>
            <a:r>
              <a:rPr lang="en-US" sz="2800" dirty="0" err="1" smtClean="0"/>
              <a:t>berbeda</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KLASIFIKASI TANAH MINERAL</a:t>
            </a:r>
            <a:endParaRPr lang="en-US" sz="3600" dirty="0"/>
          </a:p>
        </p:txBody>
      </p:sp>
      <p:sp>
        <p:nvSpPr>
          <p:cNvPr id="3" name="Content Placeholder 2"/>
          <p:cNvSpPr>
            <a:spLocks noGrp="1"/>
          </p:cNvSpPr>
          <p:nvPr>
            <p:ph idx="1"/>
          </p:nvPr>
        </p:nvSpPr>
        <p:spPr>
          <a:xfrm>
            <a:off x="457200" y="1219200"/>
            <a:ext cx="8229600" cy="5105400"/>
          </a:xfrm>
        </p:spPr>
        <p:txBody>
          <a:bodyPr>
            <a:normAutofit fontScale="92500" lnSpcReduction="20000"/>
          </a:bodyPr>
          <a:lstStyle/>
          <a:p>
            <a:pPr marL="0" indent="0" algn="just">
              <a:buNone/>
            </a:pPr>
            <a:r>
              <a:rPr lang="fi-FI" sz="2400" dirty="0" smtClean="0"/>
              <a:t>	Berdasarkan </a:t>
            </a:r>
            <a:r>
              <a:rPr lang="fi-FI" sz="2400" dirty="0"/>
              <a:t>pada tingkat perkembangan tanah, yang diekspresikan pada tingkat pematangan tanah (nilai-n dan kandungan liat), adanya horison sulfurik, dan tanda-tanda alterasi, atau perkembangan tanah lain, seperti terbentuknya struktur tanah, warna yang tidak berubah saat terbuka di udara, maka tanah mineral lahan rawa termasuk dalam dua kelompok besar, atau ordo tanah, yaitu </a:t>
            </a:r>
            <a:r>
              <a:rPr lang="fi-FI" sz="2400" b="1" dirty="0"/>
              <a:t>Entisols dan Inceptisols</a:t>
            </a:r>
            <a:r>
              <a:rPr lang="fi-FI" b="1" dirty="0"/>
              <a:t>.</a:t>
            </a:r>
            <a:endParaRPr lang="en-US" b="1" dirty="0"/>
          </a:p>
          <a:p>
            <a:pPr algn="just"/>
            <a:r>
              <a:rPr lang="fi-FI" sz="2600" b="1" dirty="0"/>
              <a:t>Entisols</a:t>
            </a:r>
            <a:r>
              <a:rPr lang="fi-FI" sz="2600" dirty="0"/>
              <a:t>, berasal dari suku kata "</a:t>
            </a:r>
            <a:r>
              <a:rPr lang="fi-FI" sz="2600" i="1" dirty="0"/>
              <a:t>recent</a:t>
            </a:r>
            <a:r>
              <a:rPr lang="fi-FI" sz="2600" dirty="0"/>
              <a:t>”, adalah istilah geologi yang berarti terbentuk di zaman Holosin (</a:t>
            </a:r>
            <a:r>
              <a:rPr lang="en-US" sz="2600" dirty="0"/>
              <a:t>± </a:t>
            </a:r>
            <a:r>
              <a:rPr lang="fi-FI" sz="2600" dirty="0"/>
              <a:t>11.000 tahun SM) yaitu zaman sekarang ini, maka berarti tanah yang paling “muda” umurnya</a:t>
            </a:r>
            <a:r>
              <a:rPr lang="fi-FI" sz="2600" dirty="0" smtClean="0"/>
              <a:t>.</a:t>
            </a:r>
            <a:endParaRPr lang="fi-FI" sz="2600" dirty="0" smtClean="0"/>
          </a:p>
          <a:p>
            <a:pPr algn="just"/>
            <a:r>
              <a:rPr lang="fi-FI" sz="2600" b="1" dirty="0"/>
              <a:t>Inceptisols</a:t>
            </a:r>
            <a:r>
              <a:rPr lang="fi-FI" sz="2600" dirty="0"/>
              <a:t>, berasal dari kata </a:t>
            </a:r>
            <a:r>
              <a:rPr lang="fi-FI" sz="2600" i="1" dirty="0"/>
              <a:t>"inceptum</a:t>
            </a:r>
            <a:r>
              <a:rPr lang="fi-FI" sz="2600" dirty="0"/>
              <a:t>”, atau </a:t>
            </a:r>
            <a:r>
              <a:rPr lang="fi-FI" sz="2600" i="1" dirty="0"/>
              <a:t>“beginning</a:t>
            </a:r>
            <a:r>
              <a:rPr lang="fi-FI" sz="2600" dirty="0"/>
              <a:t>”, artinya tanah yang sudah mulai menunjukkan tanda-tanda awal pembentukan tanah, seperti tanah menjadi agak matang sampai matang, terbentuknya struktur tanah, dan terbentuknya horison sulfurik.</a:t>
            </a:r>
            <a:endParaRPr lang="en-US" sz="2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KLASIFIKASI TANAH GAMBUT</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pPr marL="0" indent="0" algn="just">
              <a:buNone/>
            </a:pPr>
            <a:r>
              <a:rPr lang="fi-FI" sz="2400" dirty="0" smtClean="0"/>
              <a:t>	Dalam </a:t>
            </a:r>
            <a:r>
              <a:rPr lang="fi-FI" sz="2400" dirty="0"/>
              <a:t>sistem klasifikasi Taksonomi Tanah, tanah gambut disebut </a:t>
            </a:r>
            <a:r>
              <a:rPr lang="fi-FI" sz="2400" b="1" dirty="0"/>
              <a:t>Histosols</a:t>
            </a:r>
            <a:r>
              <a:rPr lang="fi-FI" sz="2400" dirty="0"/>
              <a:t>, dan didefinisikan secara kuantitatif atau terukur, mengikuti definisi ini, maka Histosols harus terdiri atas </a:t>
            </a:r>
            <a:r>
              <a:rPr lang="fi-FI" sz="2400" i="1" dirty="0"/>
              <a:t>bahan tanah organik, </a:t>
            </a:r>
            <a:r>
              <a:rPr lang="fi-FI" sz="2400" dirty="0"/>
              <a:t>yaitu:</a:t>
            </a:r>
            <a:endParaRPr lang="en-US" sz="2400" dirty="0"/>
          </a:p>
          <a:p>
            <a:pPr lvl="0"/>
            <a:r>
              <a:rPr lang="en-US" sz="2400" dirty="0" err="1"/>
              <a:t>kandungan</a:t>
            </a:r>
            <a:r>
              <a:rPr lang="en-US" sz="2400" dirty="0"/>
              <a:t> C-</a:t>
            </a:r>
            <a:r>
              <a:rPr lang="en-US" sz="2400" dirty="0" err="1"/>
              <a:t>organik</a:t>
            </a:r>
            <a:r>
              <a:rPr lang="en-US" sz="2400" dirty="0"/>
              <a:t> minimal 12%, </a:t>
            </a:r>
            <a:r>
              <a:rPr lang="en-US" sz="2400" dirty="0" err="1"/>
              <a:t>apabila</a:t>
            </a:r>
            <a:r>
              <a:rPr lang="en-US" sz="2400" dirty="0"/>
              <a:t> </a:t>
            </a:r>
            <a:r>
              <a:rPr lang="en-US" sz="2400" dirty="0" err="1"/>
              <a:t>tidak</a:t>
            </a:r>
            <a:r>
              <a:rPr lang="en-US" sz="2400" dirty="0"/>
              <a:t> </a:t>
            </a:r>
            <a:r>
              <a:rPr lang="en-US" sz="2400" dirty="0" err="1"/>
              <a:t>mengandung</a:t>
            </a:r>
            <a:r>
              <a:rPr lang="en-US" sz="2400" dirty="0"/>
              <a:t> </a:t>
            </a:r>
            <a:r>
              <a:rPr lang="en-US" sz="2400" dirty="0" err="1"/>
              <a:t>fraksi</a:t>
            </a:r>
            <a:r>
              <a:rPr lang="en-US" sz="2400" dirty="0"/>
              <a:t> </a:t>
            </a:r>
            <a:r>
              <a:rPr lang="en-US" sz="2400" dirty="0" err="1"/>
              <a:t>liat</a:t>
            </a:r>
            <a:r>
              <a:rPr lang="en-US" sz="2400" dirty="0"/>
              <a:t> (0%); </a:t>
            </a:r>
            <a:r>
              <a:rPr lang="en-US" sz="2400" dirty="0" err="1"/>
              <a:t>atau</a:t>
            </a:r>
            <a:endParaRPr lang="en-US" sz="2400" dirty="0"/>
          </a:p>
          <a:p>
            <a:pPr lvl="0"/>
            <a:r>
              <a:rPr lang="en-US" sz="2400" dirty="0" err="1"/>
              <a:t>kandungan</a:t>
            </a:r>
            <a:r>
              <a:rPr lang="en-US" sz="2400" dirty="0"/>
              <a:t> C-</a:t>
            </a:r>
            <a:r>
              <a:rPr lang="en-US" sz="2400" dirty="0" err="1"/>
              <a:t>organik</a:t>
            </a:r>
            <a:r>
              <a:rPr lang="en-US" sz="2400" dirty="0"/>
              <a:t> minimal 18%, </a:t>
            </a:r>
            <a:r>
              <a:rPr lang="en-US" sz="2400" dirty="0" err="1"/>
              <a:t>apabila</a:t>
            </a:r>
            <a:r>
              <a:rPr lang="en-US" sz="2400" dirty="0"/>
              <a:t> </a:t>
            </a:r>
            <a:r>
              <a:rPr lang="en-US" sz="2400" dirty="0" err="1"/>
              <a:t>mengandung</a:t>
            </a:r>
            <a:r>
              <a:rPr lang="en-US" sz="2400" dirty="0"/>
              <a:t> </a:t>
            </a:r>
            <a:r>
              <a:rPr lang="en-US" sz="2400" dirty="0" err="1"/>
              <a:t>fraksi</a:t>
            </a:r>
            <a:r>
              <a:rPr lang="en-US" sz="2400" dirty="0"/>
              <a:t> </a:t>
            </a:r>
            <a:r>
              <a:rPr lang="en-US" sz="2400" dirty="0" err="1"/>
              <a:t>liat</a:t>
            </a:r>
            <a:r>
              <a:rPr lang="en-US" sz="2400" dirty="0"/>
              <a:t> 60% </a:t>
            </a:r>
            <a:r>
              <a:rPr lang="en-US" sz="2400" dirty="0" err="1"/>
              <a:t>atau</a:t>
            </a:r>
            <a:r>
              <a:rPr lang="en-US" sz="2400" dirty="0"/>
              <a:t> </a:t>
            </a:r>
            <a:r>
              <a:rPr lang="en-US" sz="2400" dirty="0" err="1"/>
              <a:t>lebih</a:t>
            </a:r>
            <a:r>
              <a:rPr lang="en-US" sz="2400" dirty="0"/>
              <a:t>; </a:t>
            </a:r>
            <a:r>
              <a:rPr lang="en-US" sz="2400" dirty="0" err="1"/>
              <a:t>atau</a:t>
            </a:r>
            <a:endParaRPr lang="en-US" sz="2400" dirty="0"/>
          </a:p>
          <a:p>
            <a:r>
              <a:rPr lang="en-US" sz="2400" dirty="0" err="1"/>
              <a:t>jika</a:t>
            </a:r>
            <a:r>
              <a:rPr lang="en-US" sz="2400" dirty="0"/>
              <a:t> </a:t>
            </a:r>
            <a:r>
              <a:rPr lang="en-US" sz="2400" dirty="0" err="1"/>
              <a:t>kandungan</a:t>
            </a:r>
            <a:r>
              <a:rPr lang="en-US" sz="2400" dirty="0"/>
              <a:t> </a:t>
            </a:r>
            <a:r>
              <a:rPr lang="en-US" sz="2400" dirty="0" err="1"/>
              <a:t>fraksi</a:t>
            </a:r>
            <a:r>
              <a:rPr lang="en-US" sz="2400" dirty="0"/>
              <a:t> </a:t>
            </a:r>
            <a:r>
              <a:rPr lang="en-US" sz="2400" dirty="0" err="1"/>
              <a:t>liat</a:t>
            </a:r>
            <a:r>
              <a:rPr lang="en-US" sz="2400" dirty="0"/>
              <a:t> </a:t>
            </a:r>
            <a:r>
              <a:rPr lang="en-US" sz="2400" dirty="0" err="1"/>
              <a:t>antara</a:t>
            </a:r>
            <a:r>
              <a:rPr lang="en-US" sz="2400" dirty="0"/>
              <a:t> 0-60%, </a:t>
            </a:r>
            <a:r>
              <a:rPr lang="en-US" sz="2400" dirty="0" err="1"/>
              <a:t>maka</a:t>
            </a:r>
            <a:r>
              <a:rPr lang="en-US" sz="2400" dirty="0"/>
              <a:t> </a:t>
            </a:r>
            <a:r>
              <a:rPr lang="en-US" sz="2400" dirty="0" err="1"/>
              <a:t>kandungan</a:t>
            </a:r>
            <a:r>
              <a:rPr lang="en-US" sz="2400" dirty="0"/>
              <a:t> C-</a:t>
            </a:r>
            <a:r>
              <a:rPr lang="en-US" sz="2400" dirty="0" err="1"/>
              <a:t>organik</a:t>
            </a:r>
            <a:r>
              <a:rPr lang="en-US" sz="2400" dirty="0"/>
              <a:t> </a:t>
            </a:r>
            <a:r>
              <a:rPr lang="en-US" sz="2400" dirty="0" err="1"/>
              <a:t>adalah</a:t>
            </a:r>
            <a:r>
              <a:rPr lang="en-US" sz="2400" dirty="0"/>
              <a:t> 12% + (% </a:t>
            </a:r>
            <a:r>
              <a:rPr lang="en-US" sz="2400" dirty="0" err="1"/>
              <a:t>kandungan</a:t>
            </a:r>
            <a:r>
              <a:rPr lang="en-US" sz="2400" dirty="0"/>
              <a:t> </a:t>
            </a:r>
            <a:r>
              <a:rPr lang="en-US" sz="2400" dirty="0" err="1"/>
              <a:t>liat</a:t>
            </a:r>
            <a:r>
              <a:rPr lang="en-US" sz="2400" dirty="0"/>
              <a:t> </a:t>
            </a:r>
            <a:r>
              <a:rPr lang="en-US" sz="2400" dirty="0" err="1"/>
              <a:t>dikalikan</a:t>
            </a:r>
            <a:r>
              <a:rPr lang="en-US" sz="2400" dirty="0"/>
              <a:t> </a:t>
            </a:r>
            <a:r>
              <a:rPr lang="en-US" sz="2400" dirty="0" smtClean="0"/>
              <a:t>0,1.</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Lanjutan</a:t>
            </a:r>
            <a:endParaRPr lang="en-US" sz="3600"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pPr algn="just"/>
            <a:r>
              <a:rPr lang="en-US" sz="3100" dirty="0"/>
              <a:t>Tingkat </a:t>
            </a:r>
            <a:r>
              <a:rPr lang="en-US" sz="3100" dirty="0" err="1"/>
              <a:t>dekomposisi</a:t>
            </a:r>
            <a:r>
              <a:rPr lang="en-US" sz="3100" dirty="0"/>
              <a:t> </a:t>
            </a:r>
            <a:r>
              <a:rPr lang="en-US" sz="3100" dirty="0" err="1"/>
              <a:t>atau</a:t>
            </a:r>
            <a:r>
              <a:rPr lang="en-US" sz="3100" dirty="0"/>
              <a:t> </a:t>
            </a:r>
            <a:r>
              <a:rPr lang="en-US" sz="3100" dirty="0" err="1"/>
              <a:t>pelapukan</a:t>
            </a:r>
            <a:r>
              <a:rPr lang="en-US" sz="3100" dirty="0"/>
              <a:t>/</a:t>
            </a:r>
            <a:r>
              <a:rPr lang="en-US" sz="3100" dirty="0" err="1"/>
              <a:t>perombakan</a:t>
            </a:r>
            <a:r>
              <a:rPr lang="en-US" sz="3100" dirty="0"/>
              <a:t> </a:t>
            </a:r>
            <a:r>
              <a:rPr lang="en-US" sz="3100" dirty="0" err="1"/>
              <a:t>bahan</a:t>
            </a:r>
            <a:r>
              <a:rPr lang="en-US" sz="3100" dirty="0"/>
              <a:t> </a:t>
            </a:r>
            <a:r>
              <a:rPr lang="en-US" sz="3100" dirty="0" err="1"/>
              <a:t>organik</a:t>
            </a:r>
            <a:r>
              <a:rPr lang="en-US" sz="3100" dirty="0"/>
              <a:t> </a:t>
            </a:r>
            <a:r>
              <a:rPr lang="en-US" sz="3100" dirty="0" err="1"/>
              <a:t>gambut</a:t>
            </a:r>
            <a:r>
              <a:rPr lang="en-US" sz="3100" dirty="0"/>
              <a:t> </a:t>
            </a:r>
            <a:r>
              <a:rPr lang="en-US" sz="3100" dirty="0" err="1"/>
              <a:t>dibagi</a:t>
            </a:r>
            <a:r>
              <a:rPr lang="en-US" sz="3100" dirty="0"/>
              <a:t> </a:t>
            </a:r>
            <a:r>
              <a:rPr lang="en-US" sz="3100" dirty="0" err="1"/>
              <a:t>menjadi</a:t>
            </a:r>
            <a:r>
              <a:rPr lang="en-US" sz="3100" dirty="0"/>
              <a:t> </a:t>
            </a:r>
            <a:r>
              <a:rPr lang="en-US" sz="3100" dirty="0" err="1"/>
              <a:t>tiga</a:t>
            </a:r>
            <a:r>
              <a:rPr lang="en-US" sz="3100" dirty="0"/>
              <a:t> </a:t>
            </a:r>
            <a:r>
              <a:rPr lang="en-US" sz="3100" dirty="0" err="1"/>
              <a:t>tingkatan</a:t>
            </a:r>
            <a:r>
              <a:rPr lang="en-US" sz="3100" dirty="0"/>
              <a:t>, </a:t>
            </a:r>
            <a:r>
              <a:rPr lang="en-US" sz="3100" dirty="0" err="1"/>
              <a:t>yaitu</a:t>
            </a:r>
            <a:r>
              <a:rPr lang="en-US" sz="3100" dirty="0"/>
              <a:t> </a:t>
            </a:r>
            <a:r>
              <a:rPr lang="en-US" sz="3100" i="1" dirty="0" err="1"/>
              <a:t>fibrik</a:t>
            </a:r>
            <a:r>
              <a:rPr lang="en-US" sz="3100" i="1" dirty="0"/>
              <a:t> (</a:t>
            </a:r>
            <a:r>
              <a:rPr lang="en-US" sz="3100" i="1" dirty="0" err="1"/>
              <a:t>awal</a:t>
            </a:r>
            <a:r>
              <a:rPr lang="en-US" sz="3100" i="1" dirty="0"/>
              <a:t>)</a:t>
            </a:r>
            <a:r>
              <a:rPr lang="en-US" sz="3100" dirty="0"/>
              <a:t>, </a:t>
            </a:r>
            <a:r>
              <a:rPr lang="en-US" sz="3100" i="1" dirty="0" err="1"/>
              <a:t>hemik</a:t>
            </a:r>
            <a:r>
              <a:rPr lang="en-US" sz="3100" i="1" dirty="0"/>
              <a:t> (</a:t>
            </a:r>
            <a:r>
              <a:rPr lang="en-US" sz="3100" i="1" dirty="0" err="1"/>
              <a:t>tengahan</a:t>
            </a:r>
            <a:r>
              <a:rPr lang="en-US" sz="3100" i="1" dirty="0"/>
              <a:t>)</a:t>
            </a:r>
            <a:r>
              <a:rPr lang="en-US" sz="3100" dirty="0"/>
              <a:t>, </a:t>
            </a:r>
            <a:r>
              <a:rPr lang="en-US" sz="3100" dirty="0" err="1"/>
              <a:t>dan</a:t>
            </a:r>
            <a:r>
              <a:rPr lang="en-US" sz="3100" dirty="0"/>
              <a:t> </a:t>
            </a:r>
            <a:r>
              <a:rPr lang="en-US" sz="3100" i="1" dirty="0" err="1"/>
              <a:t>saprik</a:t>
            </a:r>
            <a:r>
              <a:rPr lang="en-US" sz="3100" dirty="0"/>
              <a:t> </a:t>
            </a:r>
            <a:r>
              <a:rPr lang="en-US" sz="3100" i="1" dirty="0"/>
              <a:t>(</a:t>
            </a:r>
            <a:r>
              <a:rPr lang="en-US" sz="3100" i="1" dirty="0" err="1"/>
              <a:t>Ianjut</a:t>
            </a:r>
            <a:r>
              <a:rPr lang="en-US" sz="3100" i="1" dirty="0"/>
              <a:t>)</a:t>
            </a:r>
            <a:r>
              <a:rPr lang="en-US" sz="3100" dirty="0"/>
              <a:t>, </a:t>
            </a:r>
            <a:r>
              <a:rPr lang="en-US" sz="3100" dirty="0" err="1"/>
              <a:t>tergantung</a:t>
            </a:r>
            <a:r>
              <a:rPr lang="en-US" sz="3100" dirty="0"/>
              <a:t> </a:t>
            </a:r>
            <a:r>
              <a:rPr lang="en-US" sz="3100" dirty="0" err="1"/>
              <a:t>dari</a:t>
            </a:r>
            <a:r>
              <a:rPr lang="en-US" sz="3100" dirty="0"/>
              <a:t> </a:t>
            </a:r>
            <a:r>
              <a:rPr lang="en-US" sz="3100" dirty="0" err="1"/>
              <a:t>kandungan</a:t>
            </a:r>
            <a:r>
              <a:rPr lang="en-US" sz="3100" dirty="0"/>
              <a:t> </a:t>
            </a:r>
            <a:r>
              <a:rPr lang="en-US" sz="3100" dirty="0" err="1"/>
              <a:t>serat</a:t>
            </a:r>
            <a:r>
              <a:rPr lang="en-US" sz="3100" dirty="0"/>
              <a:t> (</a:t>
            </a:r>
            <a:r>
              <a:rPr lang="en-US" sz="3100" i="1" dirty="0"/>
              <a:t>fibers</a:t>
            </a:r>
            <a:r>
              <a:rPr lang="en-US" sz="3100" dirty="0"/>
              <a:t>) yang </a:t>
            </a:r>
            <a:r>
              <a:rPr lang="en-US" sz="3100" dirty="0" err="1"/>
              <a:t>menyusunnya</a:t>
            </a:r>
            <a:r>
              <a:rPr lang="en-US" sz="3100" dirty="0"/>
              <a:t>.</a:t>
            </a:r>
            <a:endParaRPr lang="en-US" sz="3100" dirty="0"/>
          </a:p>
          <a:p>
            <a:pPr lvl="1" algn="just"/>
            <a:r>
              <a:rPr lang="en-US" sz="3100" dirty="0" err="1" smtClean="0"/>
              <a:t>Fibrik</a:t>
            </a:r>
            <a:r>
              <a:rPr lang="en-US" sz="3100" dirty="0" smtClean="0"/>
              <a:t>: </a:t>
            </a:r>
            <a:r>
              <a:rPr lang="en-US" sz="3100" dirty="0" err="1"/>
              <a:t>gambut</a:t>
            </a:r>
            <a:r>
              <a:rPr lang="en-US" sz="3100" dirty="0"/>
              <a:t> </a:t>
            </a:r>
            <a:r>
              <a:rPr lang="en-US" sz="3100" dirty="0" err="1"/>
              <a:t>dengan</a:t>
            </a:r>
            <a:r>
              <a:rPr lang="en-US" sz="3100" dirty="0"/>
              <a:t> </a:t>
            </a:r>
            <a:r>
              <a:rPr lang="en-US" sz="3100" dirty="0" err="1"/>
              <a:t>tingkat</a:t>
            </a:r>
            <a:r>
              <a:rPr lang="en-US" sz="3100" dirty="0"/>
              <a:t> </a:t>
            </a:r>
            <a:r>
              <a:rPr lang="en-US" sz="3100" dirty="0" err="1"/>
              <a:t>dekomposisi</a:t>
            </a:r>
            <a:r>
              <a:rPr lang="en-US" sz="3100" dirty="0"/>
              <a:t> </a:t>
            </a:r>
            <a:r>
              <a:rPr lang="en-US" sz="3100" dirty="0" err="1"/>
              <a:t>awal</a:t>
            </a:r>
            <a:r>
              <a:rPr lang="en-US" sz="3100" dirty="0"/>
              <a:t>, </a:t>
            </a:r>
            <a:r>
              <a:rPr lang="en-US" sz="3100" dirty="0" err="1"/>
              <a:t>yaitu</a:t>
            </a:r>
            <a:r>
              <a:rPr lang="en-US" sz="3100" dirty="0"/>
              <a:t> </a:t>
            </a:r>
            <a:r>
              <a:rPr lang="en-US" sz="3100" dirty="0" err="1"/>
              <a:t>kandungan</a:t>
            </a:r>
            <a:r>
              <a:rPr lang="en-US" sz="3100" dirty="0"/>
              <a:t> </a:t>
            </a:r>
            <a:r>
              <a:rPr lang="en-US" sz="3100" dirty="0" err="1"/>
              <a:t>serat</a:t>
            </a:r>
            <a:r>
              <a:rPr lang="en-US" sz="3100" dirty="0"/>
              <a:t>, </a:t>
            </a:r>
            <a:r>
              <a:rPr lang="en-US" sz="3100" dirty="0" err="1"/>
              <a:t>tumbuhan</a:t>
            </a:r>
            <a:r>
              <a:rPr lang="en-US" sz="3100" dirty="0"/>
              <a:t> </a:t>
            </a:r>
            <a:r>
              <a:rPr lang="en-US" sz="3100" dirty="0" err="1"/>
              <a:t>lebih</a:t>
            </a:r>
            <a:r>
              <a:rPr lang="en-US" sz="3100" dirty="0"/>
              <a:t> </a:t>
            </a:r>
            <a:r>
              <a:rPr lang="en-US" sz="3100" dirty="0" err="1"/>
              <a:t>dari</a:t>
            </a:r>
            <a:r>
              <a:rPr lang="en-US" sz="3100" dirty="0"/>
              <a:t> 75%, </a:t>
            </a:r>
            <a:r>
              <a:rPr lang="en-US" sz="3100" dirty="0" err="1"/>
              <a:t>atau</a:t>
            </a:r>
            <a:r>
              <a:rPr lang="en-US" sz="3100" dirty="0"/>
              <a:t> </a:t>
            </a:r>
            <a:r>
              <a:rPr lang="en-US" sz="3100" dirty="0" err="1"/>
              <a:t>masih</a:t>
            </a:r>
            <a:r>
              <a:rPr lang="en-US" sz="3100" dirty="0"/>
              <a:t> </a:t>
            </a:r>
            <a:r>
              <a:rPr lang="en-US" sz="3100" dirty="0" err="1"/>
              <a:t>lebih</a:t>
            </a:r>
            <a:r>
              <a:rPr lang="en-US" sz="3100" dirty="0"/>
              <a:t> </a:t>
            </a:r>
            <a:r>
              <a:rPr lang="en-US" sz="3100" dirty="0" err="1"/>
              <a:t>dari</a:t>
            </a:r>
            <a:r>
              <a:rPr lang="en-US" sz="3100" dirty="0"/>
              <a:t> </a:t>
            </a:r>
            <a:r>
              <a:rPr lang="en-US" sz="3100" dirty="0" err="1"/>
              <a:t>tiga</a:t>
            </a:r>
            <a:r>
              <a:rPr lang="en-US" sz="3100" dirty="0"/>
              <a:t> </a:t>
            </a:r>
            <a:r>
              <a:rPr lang="en-US" sz="3100" dirty="0" err="1"/>
              <a:t>perempat</a:t>
            </a:r>
            <a:r>
              <a:rPr lang="en-US" sz="3100" dirty="0"/>
              <a:t> </a:t>
            </a:r>
            <a:r>
              <a:rPr lang="en-US" sz="3100" dirty="0" err="1"/>
              <a:t>bagian</a:t>
            </a:r>
            <a:r>
              <a:rPr lang="en-US" sz="3100" dirty="0"/>
              <a:t> </a:t>
            </a:r>
            <a:r>
              <a:rPr lang="en-US" sz="3100" dirty="0" err="1"/>
              <a:t>dari</a:t>
            </a:r>
            <a:r>
              <a:rPr lang="en-US" sz="3100" dirty="0"/>
              <a:t> </a:t>
            </a:r>
            <a:r>
              <a:rPr lang="en-US" sz="3100" dirty="0" err="1"/>
              <a:t>volumenya</a:t>
            </a:r>
            <a:r>
              <a:rPr lang="en-US" sz="3100" dirty="0"/>
              <a:t>.</a:t>
            </a:r>
            <a:endParaRPr lang="en-US" sz="3100" dirty="0"/>
          </a:p>
          <a:p>
            <a:pPr lvl="1" algn="just"/>
            <a:r>
              <a:rPr lang="en-US" sz="3100" dirty="0" err="1" smtClean="0"/>
              <a:t>Hemik</a:t>
            </a:r>
            <a:r>
              <a:rPr lang="en-US" sz="3100" dirty="0" smtClean="0"/>
              <a:t>: </a:t>
            </a:r>
            <a:r>
              <a:rPr lang="en-US" sz="3100" dirty="0" err="1"/>
              <a:t>gambut</a:t>
            </a:r>
            <a:r>
              <a:rPr lang="en-US" sz="3100" dirty="0"/>
              <a:t> </a:t>
            </a:r>
            <a:r>
              <a:rPr lang="en-US" sz="3100" dirty="0" err="1"/>
              <a:t>dengan</a:t>
            </a:r>
            <a:r>
              <a:rPr lang="en-US" sz="3100" dirty="0"/>
              <a:t> </a:t>
            </a:r>
            <a:r>
              <a:rPr lang="en-US" sz="3100" dirty="0" err="1"/>
              <a:t>tingkat</a:t>
            </a:r>
            <a:r>
              <a:rPr lang="en-US" sz="3100" dirty="0"/>
              <a:t> </a:t>
            </a:r>
            <a:r>
              <a:rPr lang="en-US" sz="3100" dirty="0" err="1"/>
              <a:t>dekomposisi</a:t>
            </a:r>
            <a:r>
              <a:rPr lang="en-US" sz="3100" dirty="0"/>
              <a:t> </a:t>
            </a:r>
            <a:r>
              <a:rPr lang="en-US" sz="3100" dirty="0" err="1"/>
              <a:t>tengahan</a:t>
            </a:r>
            <a:r>
              <a:rPr lang="en-US" sz="3100" dirty="0"/>
              <a:t>, </a:t>
            </a:r>
            <a:r>
              <a:rPr lang="en-US" sz="3100" dirty="0" err="1"/>
              <a:t>yaitu</a:t>
            </a:r>
            <a:r>
              <a:rPr lang="en-US" sz="3100" dirty="0"/>
              <a:t> </a:t>
            </a:r>
            <a:r>
              <a:rPr lang="en-US" sz="3100" dirty="0" err="1"/>
              <a:t>kandungan</a:t>
            </a:r>
            <a:r>
              <a:rPr lang="en-US" sz="3100" dirty="0"/>
              <a:t> </a:t>
            </a:r>
            <a:r>
              <a:rPr lang="en-US" sz="3100" dirty="0" err="1"/>
              <a:t>serat</a:t>
            </a:r>
            <a:r>
              <a:rPr lang="en-US" sz="3100" dirty="0"/>
              <a:t> </a:t>
            </a:r>
            <a:r>
              <a:rPr lang="en-US" sz="3100" dirty="0" err="1"/>
              <a:t>antara</a:t>
            </a:r>
            <a:r>
              <a:rPr lang="en-US" sz="3100" dirty="0"/>
              <a:t> 17-75%, </a:t>
            </a:r>
            <a:r>
              <a:rPr lang="en-US" sz="3100" dirty="0" err="1"/>
              <a:t>atau</a:t>
            </a:r>
            <a:r>
              <a:rPr lang="en-US" sz="3100" dirty="0"/>
              <a:t> </a:t>
            </a:r>
            <a:r>
              <a:rPr lang="en-US" sz="3100" dirty="0" err="1"/>
              <a:t>tinggal</a:t>
            </a:r>
            <a:r>
              <a:rPr lang="en-US" sz="3100" dirty="0"/>
              <a:t> </a:t>
            </a:r>
            <a:r>
              <a:rPr lang="en-US" sz="3100" dirty="0" err="1"/>
              <a:t>antara</a:t>
            </a:r>
            <a:r>
              <a:rPr lang="en-US" sz="3100" dirty="0"/>
              <a:t> 1/6-3/4 </a:t>
            </a:r>
            <a:r>
              <a:rPr lang="en-US" sz="3100" dirty="0" err="1"/>
              <a:t>bagian</a:t>
            </a:r>
            <a:r>
              <a:rPr lang="en-US" sz="3100" dirty="0"/>
              <a:t> </a:t>
            </a:r>
            <a:r>
              <a:rPr lang="en-US" sz="3100" dirty="0" err="1"/>
              <a:t>volumenya</a:t>
            </a:r>
            <a:r>
              <a:rPr lang="en-US" sz="3100" dirty="0"/>
              <a:t>.</a:t>
            </a:r>
            <a:endParaRPr lang="en-US" sz="3100" dirty="0"/>
          </a:p>
          <a:p>
            <a:pPr lvl="1" algn="just"/>
            <a:r>
              <a:rPr lang="en-US" sz="3100" dirty="0" err="1" smtClean="0"/>
              <a:t>Saprik</a:t>
            </a:r>
            <a:r>
              <a:rPr lang="en-US" sz="3100" dirty="0" smtClean="0"/>
              <a:t>: </a:t>
            </a:r>
            <a:r>
              <a:rPr lang="en-US" sz="3100" dirty="0" err="1"/>
              <a:t>gambut</a:t>
            </a:r>
            <a:r>
              <a:rPr lang="en-US" sz="3100" dirty="0"/>
              <a:t> </a:t>
            </a:r>
            <a:r>
              <a:rPr lang="en-US" sz="3100" dirty="0" err="1"/>
              <a:t>dengan</a:t>
            </a:r>
            <a:r>
              <a:rPr lang="en-US" sz="3100" dirty="0"/>
              <a:t> </a:t>
            </a:r>
            <a:r>
              <a:rPr lang="en-US" sz="3100" dirty="0" err="1"/>
              <a:t>tingkat</a:t>
            </a:r>
            <a:r>
              <a:rPr lang="en-US" sz="3100" dirty="0"/>
              <a:t> </a:t>
            </a:r>
            <a:r>
              <a:rPr lang="en-US" sz="3100" dirty="0" err="1"/>
              <a:t>dekomposisi</a:t>
            </a:r>
            <a:r>
              <a:rPr lang="en-US" sz="3100" dirty="0"/>
              <a:t> </a:t>
            </a:r>
            <a:r>
              <a:rPr lang="en-US" sz="3100" dirty="0" err="1"/>
              <a:t>lanjut</a:t>
            </a:r>
            <a:r>
              <a:rPr lang="en-US" sz="3100" dirty="0"/>
              <a:t>, </a:t>
            </a:r>
            <a:r>
              <a:rPr lang="en-US" sz="3100" dirty="0" err="1"/>
              <a:t>yaitu</a:t>
            </a:r>
            <a:r>
              <a:rPr lang="en-US" sz="3100" dirty="0"/>
              <a:t> </a:t>
            </a:r>
            <a:r>
              <a:rPr lang="en-US" sz="3100" dirty="0" err="1"/>
              <a:t>kandungan</a:t>
            </a:r>
            <a:r>
              <a:rPr lang="en-US" sz="3100" dirty="0"/>
              <a:t> </a:t>
            </a:r>
            <a:r>
              <a:rPr lang="en-US" sz="3100" dirty="0" err="1"/>
              <a:t>seratnya</a:t>
            </a:r>
            <a:r>
              <a:rPr lang="en-US" sz="3100" dirty="0"/>
              <a:t> </a:t>
            </a:r>
            <a:r>
              <a:rPr lang="en-US" sz="3100" dirty="0" err="1"/>
              <a:t>kurang</a:t>
            </a:r>
            <a:r>
              <a:rPr lang="en-US" sz="3100" dirty="0"/>
              <a:t> </a:t>
            </a:r>
            <a:r>
              <a:rPr lang="en-US" sz="3100" dirty="0" err="1"/>
              <a:t>dari</a:t>
            </a:r>
            <a:r>
              <a:rPr lang="en-US" sz="3100" dirty="0"/>
              <a:t> 17%, </a:t>
            </a:r>
            <a:r>
              <a:rPr lang="en-US" sz="3100" dirty="0" err="1"/>
              <a:t>atau</a:t>
            </a:r>
            <a:r>
              <a:rPr lang="en-US" sz="3100" dirty="0"/>
              <a:t> </a:t>
            </a:r>
            <a:r>
              <a:rPr lang="en-US" sz="3100" dirty="0" err="1"/>
              <a:t>tinggal</a:t>
            </a:r>
            <a:r>
              <a:rPr lang="en-US" sz="3100" dirty="0"/>
              <a:t> </a:t>
            </a:r>
            <a:r>
              <a:rPr lang="en-US" sz="3100" dirty="0" err="1"/>
              <a:t>kurang</a:t>
            </a:r>
            <a:r>
              <a:rPr lang="en-US" sz="3100" dirty="0"/>
              <a:t> </a:t>
            </a:r>
            <a:r>
              <a:rPr lang="en-US" sz="3100" dirty="0" err="1"/>
              <a:t>dari</a:t>
            </a:r>
            <a:r>
              <a:rPr lang="en-US" sz="3100" dirty="0"/>
              <a:t> 1/6 </a:t>
            </a:r>
            <a:r>
              <a:rPr lang="en-US" sz="3100" dirty="0" err="1"/>
              <a:t>bagian</a:t>
            </a:r>
            <a:r>
              <a:rPr lang="en-US" sz="3100" dirty="0"/>
              <a:t> </a:t>
            </a:r>
            <a:r>
              <a:rPr lang="en-US" sz="3100" dirty="0" err="1"/>
              <a:t>dari</a:t>
            </a:r>
            <a:r>
              <a:rPr lang="en-US" sz="3100" dirty="0"/>
              <a:t> </a:t>
            </a:r>
            <a:r>
              <a:rPr lang="en-US" sz="3100" dirty="0" err="1"/>
              <a:t>volumenya</a:t>
            </a:r>
            <a:r>
              <a:rPr lang="en-US" sz="3100" dirty="0"/>
              <a:t>.</a:t>
            </a:r>
            <a:endParaRPr lang="en-US" sz="3100"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TIPOLOGI LAHAN DAN SIFAT KIMIA TIPE-TIPE LAHAN</a:t>
            </a:r>
            <a:endParaRPr lang="en-US" sz="3600" dirty="0"/>
          </a:p>
        </p:txBody>
      </p:sp>
      <p:sp>
        <p:nvSpPr>
          <p:cNvPr id="3" name="Content Placeholder 2"/>
          <p:cNvSpPr>
            <a:spLocks noGrp="1"/>
          </p:cNvSpPr>
          <p:nvPr>
            <p:ph idx="1"/>
          </p:nvPr>
        </p:nvSpPr>
        <p:spPr/>
        <p:txBody>
          <a:bodyPr>
            <a:normAutofit/>
          </a:bodyPr>
          <a:lstStyle/>
          <a:p>
            <a:r>
              <a:rPr lang="en-US" dirty="0" smtClean="0"/>
              <a:t>TIPOLOGI LAHAN </a:t>
            </a:r>
            <a:endParaRPr lang="en-US" dirty="0" smtClean="0"/>
          </a:p>
          <a:p>
            <a:pPr marL="0" indent="0" algn="just">
              <a:buNone/>
            </a:pPr>
            <a:r>
              <a:rPr lang="en-US" dirty="0"/>
              <a:t>	</a:t>
            </a:r>
            <a:r>
              <a:rPr lang="fi-FI" sz="2400" dirty="0"/>
              <a:t>Reklamasi lahan rawa pasang surut selalu diawali dengan pembuatan saluran-saluran primer, sekunder, dan tersier, yang dimaksudkan untuk mendrainase atau mengeringkan seluruh kawasan reklamasi agar tahapan pemanfaatan lahan untuk pertanian dapat tercapai. Pada kenyataannya, sesudah selesainya penggalian saluran-saluran tersebut, permukaan air tanah menjadi turun, dan tanah terbebas dari kondisi jenuh air, dan setelah beberapa waktu mencapai kondisi siap pakai sebagai lahan pertanian.</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92500" lnSpcReduction="10000"/>
          </a:bodyPr>
          <a:lstStyle/>
          <a:p>
            <a:pPr marL="514350" indent="-514350">
              <a:buAutoNum type="alphaUcPeriod"/>
            </a:pPr>
            <a:r>
              <a:rPr lang="en-US" dirty="0" err="1" smtClean="0"/>
              <a:t>Klasifikasi</a:t>
            </a:r>
            <a:r>
              <a:rPr lang="en-US" dirty="0" smtClean="0"/>
              <a:t> </a:t>
            </a:r>
            <a:r>
              <a:rPr lang="en-US" dirty="0" err="1" smtClean="0"/>
              <a:t>tipologi</a:t>
            </a:r>
            <a:r>
              <a:rPr lang="en-US" dirty="0" smtClean="0"/>
              <a:t> </a:t>
            </a:r>
            <a:r>
              <a:rPr lang="en-US" dirty="0" err="1" smtClean="0"/>
              <a:t>lahan</a:t>
            </a:r>
            <a:r>
              <a:rPr lang="en-US" dirty="0" smtClean="0"/>
              <a:t> </a:t>
            </a:r>
            <a:r>
              <a:rPr lang="en-US" dirty="0" err="1" smtClean="0"/>
              <a:t>versi</a:t>
            </a:r>
            <a:r>
              <a:rPr lang="en-US" dirty="0" smtClean="0"/>
              <a:t> </a:t>
            </a:r>
            <a:r>
              <a:rPr lang="en-US" dirty="0" err="1" smtClean="0"/>
              <a:t>awal</a:t>
            </a:r>
            <a:endParaRPr lang="en-US" dirty="0" smtClean="0"/>
          </a:p>
          <a:p>
            <a:pPr marL="0" indent="0" algn="just">
              <a:buNone/>
            </a:pPr>
            <a:r>
              <a:rPr lang="en-US" dirty="0"/>
              <a:t>	</a:t>
            </a:r>
            <a:r>
              <a:rPr lang="fi-FI" sz="2600" dirty="0"/>
              <a:t>Dalam awal pelaksanaan Proyek Penelitian Pertanian Lahan pasang Surut dan Rawa, SWAMPS-II, sekitar tahun 1986-1987, (Proyek PPLPSR-Swamps II, 1993a), dirasakan perlunya pembagian kelompok-kelompok tanah rawa yang kurang-Iebih sama sifat-sifatnya, dan memiliki respons yang relatif sama pula terhadap perlakuan pengelolaan tanah dan air. Hal ini diperlukan untuk perencanaan dan pengujian model usahatani yang akan dikembangkan, dimana penelitiannya dilaksanakan melalui pendekatan agroekosistem</a:t>
            </a:r>
            <a:r>
              <a:rPr lang="fi-FI" sz="2600" dirty="0" smtClean="0"/>
              <a:t>.</a:t>
            </a:r>
            <a:endParaRPr lang="fi-FI" sz="2600" dirty="0" smtClean="0"/>
          </a:p>
          <a:p>
            <a:pPr marL="0" indent="0" algn="just">
              <a:buNone/>
            </a:pPr>
            <a:r>
              <a:rPr lang="fi-FI" sz="2600" dirty="0"/>
              <a:t>	</a:t>
            </a:r>
            <a:r>
              <a:rPr lang="fi-FI" sz="2800" dirty="0"/>
              <a:t>untuk membedakan antara </a:t>
            </a:r>
            <a:r>
              <a:rPr lang="fi-FI" sz="2800" i="1" dirty="0"/>
              <a:t>Sulfihemists </a:t>
            </a:r>
            <a:r>
              <a:rPr lang="fi-FI" sz="2800" dirty="0"/>
              <a:t>dan </a:t>
            </a:r>
            <a:r>
              <a:rPr lang="fi-FI" sz="2800" i="1" dirty="0"/>
              <a:t>Sulfohemists</a:t>
            </a:r>
            <a:r>
              <a:rPr lang="fi-FI" sz="2800" dirty="0"/>
              <a:t> serta </a:t>
            </a:r>
            <a:r>
              <a:rPr lang="fi-FI" sz="2800" i="1" dirty="0"/>
              <a:t>Sulfaquents </a:t>
            </a:r>
            <a:r>
              <a:rPr lang="fi-FI" sz="2800" dirty="0"/>
              <a:t>dan </a:t>
            </a:r>
            <a:r>
              <a:rPr lang="fi-FI" sz="2800" i="1" dirty="0"/>
              <a:t>Sulfaquepts, </a:t>
            </a:r>
            <a:r>
              <a:rPr lang="fi-FI" sz="2800" dirty="0"/>
              <a:t>yaitu tanah gambut dan tanah mineral yang bahan sulfidiknya belum dan sudah teroksidasi, dirasakan rumit dan kurang praktis oleh para praktisi dan peneliti agronomis yang menangani pengelolaan tanah dan air, serta upaya peningkatan produktivitas lahan rawa pasang surut.</a:t>
            </a:r>
            <a:endParaRPr lang="en-US" sz="2800" dirty="0"/>
          </a:p>
          <a:p>
            <a:pPr marL="0" indent="0" algn="just">
              <a:buNone/>
            </a:pPr>
            <a:endParaRPr lang="en-US" sz="2600" dirty="0"/>
          </a:p>
          <a:p>
            <a:pPr marL="0" indent="0">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marL="0" indent="0">
              <a:buNone/>
            </a:pPr>
            <a:r>
              <a:rPr lang="en-US" dirty="0" smtClean="0"/>
              <a:t>B. </a:t>
            </a:r>
            <a:r>
              <a:rPr lang="en-US" dirty="0" err="1" smtClean="0"/>
              <a:t>Klasifikasi</a:t>
            </a:r>
            <a:r>
              <a:rPr lang="en-US" dirty="0" smtClean="0"/>
              <a:t> </a:t>
            </a:r>
            <a:r>
              <a:rPr lang="en-US" dirty="0" err="1" smtClean="0"/>
              <a:t>tipologi</a:t>
            </a:r>
            <a:r>
              <a:rPr lang="en-US" dirty="0" smtClean="0"/>
              <a:t> </a:t>
            </a:r>
            <a:r>
              <a:rPr lang="en-US" dirty="0" err="1" smtClean="0"/>
              <a:t>lahan</a:t>
            </a:r>
            <a:r>
              <a:rPr lang="en-US" dirty="0" smtClean="0"/>
              <a:t> </a:t>
            </a:r>
            <a:r>
              <a:rPr lang="en-US" dirty="0" err="1" smtClean="0"/>
              <a:t>versi</a:t>
            </a:r>
            <a:r>
              <a:rPr lang="en-US" dirty="0" smtClean="0"/>
              <a:t> 1995</a:t>
            </a:r>
            <a:endParaRPr lang="en-US" dirty="0" smtClean="0"/>
          </a:p>
          <a:p>
            <a:pPr marL="0" indent="0" algn="just">
              <a:buNone/>
            </a:pPr>
            <a:r>
              <a:rPr lang="en-US" dirty="0"/>
              <a:t>	</a:t>
            </a:r>
            <a:r>
              <a:rPr lang="fi-FI" sz="3100" dirty="0"/>
              <a:t>Perubahan kecil yang dibuat tahun 1998- 1999 (Proyek PSLPSS, 1998; 1999), hanyalah membagi lahan potensial (bahan sulfidik &gt;50 cm), menjadi lahan potensial-1 (bahan sulfidik &gt;100 cm) dan lahan potensial-2 (bahan sulfidik 50-100 cm), serta penamaan lahan bergambut menjadi lahan sulfat masam potensial bergambut, dengan kedalaman lapisan gambut di permukaan tanah antara 25-50 cm. Sebelumnya Nugroho </a:t>
            </a:r>
            <a:r>
              <a:rPr lang="fi-FI" sz="3100" i="1" dirty="0"/>
              <a:t>et al. </a:t>
            </a:r>
            <a:r>
              <a:rPr lang="fi-FI" sz="3100" dirty="0"/>
              <a:t>(1991) juga membagi lahan salin pantai ke dalam dua tipe lahan, yaitu tanah/lahan agak salin, salin 1 (S1), yang dipengaruhi air asin/payau, dan tanah/lahan salin, salin 2 (S2), yang dipengaruhi air asin. Disebut tanah salin apabila kadar garam &gt;1.000 ppm, atau daya hantar listrik &gt;1.400 dS/m, tetapi tidak disebutkan kriteria atau batas pembagian kandungan garam, atau daya hantar listrik, antara lahan agak salin dan lahan salin.</a:t>
            </a:r>
            <a:endParaRPr lang="en-US" sz="3100" dirty="0"/>
          </a:p>
          <a:p>
            <a:pPr marL="0" indent="0" algn="just">
              <a:buNone/>
            </a:pPr>
            <a:endParaRPr lang="en-US" sz="31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lnSpcReduction="10000"/>
          </a:bodyPr>
          <a:lstStyle/>
          <a:p>
            <a:pPr marL="0" indent="0">
              <a:buNone/>
            </a:pPr>
            <a:r>
              <a:rPr lang="en-US" dirty="0" smtClean="0"/>
              <a:t>C. </a:t>
            </a:r>
            <a:r>
              <a:rPr lang="en-US" dirty="0" err="1" smtClean="0"/>
              <a:t>Usulan</a:t>
            </a:r>
            <a:r>
              <a:rPr lang="en-US" dirty="0" smtClean="0"/>
              <a:t> </a:t>
            </a:r>
            <a:r>
              <a:rPr lang="en-US" dirty="0" err="1" smtClean="0"/>
              <a:t>perbaikan</a:t>
            </a:r>
            <a:r>
              <a:rPr lang="en-US" dirty="0" smtClean="0"/>
              <a:t> </a:t>
            </a:r>
            <a:r>
              <a:rPr lang="en-US" dirty="0" err="1" smtClean="0"/>
              <a:t>tipologi</a:t>
            </a:r>
            <a:r>
              <a:rPr lang="en-US" dirty="0" smtClean="0"/>
              <a:t> </a:t>
            </a:r>
            <a:r>
              <a:rPr lang="en-US" dirty="0" err="1" smtClean="0"/>
              <a:t>lahan</a:t>
            </a:r>
            <a:r>
              <a:rPr lang="en-US" dirty="0" smtClean="0"/>
              <a:t> </a:t>
            </a:r>
            <a:r>
              <a:rPr lang="en-US" dirty="0" err="1" smtClean="0"/>
              <a:t>versi</a:t>
            </a:r>
            <a:r>
              <a:rPr lang="en-US" dirty="0" smtClean="0"/>
              <a:t> </a:t>
            </a:r>
            <a:r>
              <a:rPr lang="en-US" dirty="0" err="1" smtClean="0"/>
              <a:t>tahun</a:t>
            </a:r>
            <a:r>
              <a:rPr lang="en-US" dirty="0" smtClean="0"/>
              <a:t>    1995</a:t>
            </a:r>
            <a:endParaRPr lang="en-US" dirty="0" smtClean="0"/>
          </a:p>
          <a:p>
            <a:pPr marL="0" indent="0" algn="just">
              <a:buNone/>
            </a:pPr>
            <a:r>
              <a:rPr lang="en-US" dirty="0"/>
              <a:t>	</a:t>
            </a:r>
            <a:r>
              <a:rPr lang="fi-FI" sz="2400" dirty="0"/>
              <a:t>Pada uraian berikut akan diuraikan usulan-usulan perbaikan pada tipologi lahan versi terakhir (Widjaja-Adhi, 1995a). Pengalaman di lapangan di berbagai tempat pada tanah persawahan pasang surut yang sudah “stabil” milik penduduk setempat seperti di daerah Muara Dadahup, dekat lokasi Proyek PLG 1 Juta hektar di Kabupaten Kapuas, Kalimantan Tengah, menunjukkan bahwa kedalaman lapisan bahan sulfidik pada sawah-sawah stabil tersebut umumnya terletak pada kedalaman 100 cm atau lebih dari permukaan </a:t>
            </a:r>
            <a:r>
              <a:rPr lang="fi-FI" sz="2400" dirty="0" smtClean="0"/>
              <a:t>tanah</a:t>
            </a:r>
            <a:endParaRPr lang="fi-FI" sz="2400" dirty="0" smtClean="0"/>
          </a:p>
          <a:p>
            <a:pPr marL="0" indent="0" algn="just">
              <a:buNone/>
            </a:pPr>
            <a:r>
              <a:rPr lang="fi-FI" sz="2400" dirty="0"/>
              <a:t>	</a:t>
            </a:r>
            <a:r>
              <a:rPr lang="fi-FI" sz="2400" dirty="0"/>
              <a:t>Sementara pada sawah-sawah tetap tersebut, yang produktivitasnya lebih rendah, lapisan bahan sulfidik berada pada kedalaman antara 50-100 cm. Hal yang sama juga ditemukan pada lahan persawahan pasang surut yang sudah “stabil” di Iokasi pemukiman transmigrasi di Delta Upang dan Delta Telang, Kabupaten Musi Banyuasin di Sumatera </a:t>
            </a:r>
            <a:r>
              <a:rPr lang="fi-FI" sz="2400" dirty="0" smtClean="0"/>
              <a:t>Setatan.</a:t>
            </a:r>
            <a:endParaRPr lang="en-US" sz="2400" dirty="0"/>
          </a:p>
          <a:p>
            <a:pPr marL="0" indent="0" algn="just">
              <a:buNone/>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Autofit/>
          </a:bodyPr>
          <a:lstStyle/>
          <a:p>
            <a:pPr marL="0" indent="0" algn="just">
              <a:buNone/>
            </a:pPr>
            <a:r>
              <a:rPr lang="fi-FI" sz="2400" dirty="0"/>
              <a:t>Atas dasar uraian di atas, usulan perbaikan klasifikasi tipologi lahan Widjaja-Adhi versi 1995, pada dasarnya adalah</a:t>
            </a:r>
            <a:r>
              <a:rPr lang="fi-FI" sz="2400" dirty="0" smtClean="0"/>
              <a:t>:</a:t>
            </a:r>
            <a:endParaRPr lang="fi-FI" sz="2400" dirty="0" smtClean="0"/>
          </a:p>
          <a:p>
            <a:pPr algn="just"/>
            <a:r>
              <a:rPr lang="fi-FI" sz="2400" dirty="0"/>
              <a:t>Tipe-tipe lahan diurutkan mulai dari yang potensinya relatif terbaik, dan dipisahkan antara tanah mineral dan tanah gambut. </a:t>
            </a:r>
            <a:endParaRPr lang="fi-FI" sz="2400" dirty="0" smtClean="0"/>
          </a:p>
          <a:p>
            <a:pPr algn="just"/>
            <a:r>
              <a:rPr lang="fi-FI" sz="2400" dirty="0"/>
              <a:t>Dalam kelompok lahan sulfat masam potensial, SMP yang bergambut, diurutkan lebih dahulu, dan dapat diberi simbol HSM (histik sulfat masam), SMP-G (bergambut), atau G-O (tanah bergambut). </a:t>
            </a:r>
            <a:endParaRPr lang="fi-FI" sz="2400" dirty="0" smtClean="0"/>
          </a:p>
          <a:p>
            <a:pPr algn="just"/>
            <a:r>
              <a:rPr lang="fi-FI" sz="2400" dirty="0"/>
              <a:t>Sesuai potensinya, untuk kelompok lahan sulfat masam aktual, urutannya sudah benar, yaitu terlebih dulualuvial bersulfat-1, yang diberi simbol SMA-1, dan diikuti aluvial bersulfat-2, yang diberi simbol SMA-2</a:t>
            </a:r>
            <a:r>
              <a:rPr lang="fi-FI" sz="2400" dirty="0" smtClean="0"/>
              <a:t>.</a:t>
            </a:r>
            <a:endParaRPr lang="fi-FI" sz="2400" dirty="0" smtClean="0"/>
          </a:p>
          <a:p>
            <a:pPr algn="just"/>
            <a:r>
              <a:rPr lang="fi-FI" sz="2400" dirty="0"/>
              <a:t>Lahan salin, mengikuti pembagian Nugroho </a:t>
            </a:r>
            <a:r>
              <a:rPr lang="fi-FI" sz="2400" i="1" dirty="0"/>
              <a:t>et al. </a:t>
            </a:r>
            <a:r>
              <a:rPr lang="en-US" sz="2400" dirty="0"/>
              <a:t>(1991) </a:t>
            </a:r>
            <a:r>
              <a:rPr lang="en-US" sz="2400" dirty="0" err="1"/>
              <a:t>dibagi</a:t>
            </a:r>
            <a:r>
              <a:rPr lang="en-US" sz="2400" dirty="0"/>
              <a:t> </a:t>
            </a:r>
            <a:r>
              <a:rPr lang="en-US" sz="2400" dirty="0" err="1"/>
              <a:t>menjadi</a:t>
            </a:r>
            <a:r>
              <a:rPr lang="en-US" sz="2400" dirty="0"/>
              <a:t> </a:t>
            </a:r>
            <a:r>
              <a:rPr lang="en-US" sz="2400" dirty="0" err="1"/>
              <a:t>dua</a:t>
            </a:r>
            <a:r>
              <a:rPr lang="en-US" sz="2400" dirty="0"/>
              <a:t>, </a:t>
            </a:r>
            <a:r>
              <a:rPr lang="en-US" sz="2400" dirty="0" err="1"/>
              <a:t>yaitu</a:t>
            </a:r>
            <a:r>
              <a:rPr lang="en-US" sz="2400" dirty="0"/>
              <a:t> </a:t>
            </a:r>
            <a:r>
              <a:rPr lang="en-US" sz="2400" dirty="0" err="1"/>
              <a:t>lahan</a:t>
            </a:r>
            <a:r>
              <a:rPr lang="en-US" sz="2400" dirty="0"/>
              <a:t> </a:t>
            </a:r>
            <a:r>
              <a:rPr lang="en-US" sz="2400" dirty="0" err="1"/>
              <a:t>agak</a:t>
            </a:r>
            <a:r>
              <a:rPr lang="en-US" sz="2400" dirty="0"/>
              <a:t> </a:t>
            </a:r>
            <a:r>
              <a:rPr lang="en-US" sz="2400" dirty="0" err="1"/>
              <a:t>salin</a:t>
            </a:r>
            <a:r>
              <a:rPr lang="en-US" sz="2400" dirty="0"/>
              <a:t>, S-1, yang </a:t>
            </a:r>
            <a:r>
              <a:rPr lang="en-US" sz="2400" dirty="0" err="1"/>
              <a:t>dipengaruhi</a:t>
            </a:r>
            <a:r>
              <a:rPr lang="en-US" sz="2400" dirty="0"/>
              <a:t> air </a:t>
            </a:r>
            <a:r>
              <a:rPr lang="en-US" sz="2400" dirty="0" err="1"/>
              <a:t>salin</a:t>
            </a:r>
            <a:r>
              <a:rPr lang="en-US" sz="2400" dirty="0"/>
              <a:t>/</a:t>
            </a:r>
            <a:r>
              <a:rPr lang="en-US" sz="2400" dirty="0" err="1"/>
              <a:t>payau</a:t>
            </a:r>
            <a:r>
              <a:rPr lang="en-US" sz="2400" dirty="0"/>
              <a:t>; </a:t>
            </a:r>
            <a:r>
              <a:rPr lang="en-US" sz="2400" dirty="0" err="1"/>
              <a:t>dan</a:t>
            </a:r>
            <a:r>
              <a:rPr lang="en-US" sz="2400" dirty="0"/>
              <a:t> </a:t>
            </a:r>
            <a:r>
              <a:rPr lang="en-US" sz="2400" dirty="0" err="1"/>
              <a:t>lahan</a:t>
            </a:r>
            <a:r>
              <a:rPr lang="en-US" sz="2400" dirty="0"/>
              <a:t> </a:t>
            </a:r>
            <a:r>
              <a:rPr lang="en-US" sz="2400" dirty="0" err="1"/>
              <a:t>salin</a:t>
            </a:r>
            <a:r>
              <a:rPr lang="en-US" sz="2400" dirty="0"/>
              <a:t>, S-2, yang </a:t>
            </a:r>
            <a:r>
              <a:rPr lang="en-US" sz="2400" dirty="0" err="1"/>
              <a:t>dipengaruhi</a:t>
            </a:r>
            <a:r>
              <a:rPr lang="en-US" sz="2400" dirty="0"/>
              <a:t> air </a:t>
            </a:r>
            <a:r>
              <a:rPr lang="en-US" sz="2400" dirty="0" err="1"/>
              <a:t>salin</a:t>
            </a:r>
            <a:r>
              <a:rPr lang="en-US" sz="2400" dirty="0"/>
              <a:t>/air </a:t>
            </a:r>
            <a:r>
              <a:rPr lang="en-US" sz="2400" dirty="0" err="1"/>
              <a:t>laut</a:t>
            </a:r>
            <a:r>
              <a:rPr lang="en-US" sz="2400" dirty="0"/>
              <a:t>. </a:t>
            </a:r>
            <a:endParaRPr lang="en-US" sz="2400" dirty="0" smtClean="0"/>
          </a:p>
          <a:p>
            <a:pPr marL="0" indent="0" algn="just">
              <a:buNone/>
            </a:pPr>
            <a:endParaRPr lang="en-US" sz="2400" dirty="0"/>
          </a:p>
          <a:p>
            <a:pPr marL="0" indent="0">
              <a:buNone/>
            </a:pP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lanjutan</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lgn="just"/>
            <a:r>
              <a:rPr lang="en-US" sz="2400" dirty="0" err="1"/>
              <a:t>Pembagian</a:t>
            </a:r>
            <a:r>
              <a:rPr lang="en-US" sz="2400" dirty="0"/>
              <a:t> </a:t>
            </a:r>
            <a:r>
              <a:rPr lang="en-US" sz="2400" dirty="0" err="1"/>
              <a:t>tipologi</a:t>
            </a:r>
            <a:r>
              <a:rPr lang="en-US" sz="2400" dirty="0"/>
              <a:t> </a:t>
            </a:r>
            <a:r>
              <a:rPr lang="en-US" sz="2400" dirty="0" err="1"/>
              <a:t>lahan</a:t>
            </a:r>
            <a:r>
              <a:rPr lang="en-US" sz="2400" dirty="0"/>
              <a:t> </a:t>
            </a:r>
            <a:r>
              <a:rPr lang="en-US" sz="2400" dirty="0" err="1"/>
              <a:t>untuk</a:t>
            </a:r>
            <a:r>
              <a:rPr lang="en-US" sz="2400" dirty="0"/>
              <a:t> </a:t>
            </a:r>
            <a:r>
              <a:rPr lang="en-US" sz="2400" dirty="0" err="1"/>
              <a:t>tanah</a:t>
            </a:r>
            <a:r>
              <a:rPr lang="en-US" sz="2400" dirty="0"/>
              <a:t> </a:t>
            </a:r>
            <a:r>
              <a:rPr lang="en-US" sz="2400" dirty="0" err="1"/>
              <a:t>gambut</a:t>
            </a:r>
            <a:r>
              <a:rPr lang="en-US" sz="2400" dirty="0"/>
              <a:t> </a:t>
            </a:r>
            <a:r>
              <a:rPr lang="en-US" sz="2400" dirty="0" err="1"/>
              <a:t>relatif</a:t>
            </a:r>
            <a:r>
              <a:rPr lang="en-US" sz="2400" dirty="0"/>
              <a:t> </a:t>
            </a:r>
            <a:r>
              <a:rPr lang="en-US" sz="2400" dirty="0" err="1"/>
              <a:t>tetap</a:t>
            </a:r>
            <a:r>
              <a:rPr lang="en-US" sz="2400" dirty="0"/>
              <a:t> </a:t>
            </a:r>
            <a:r>
              <a:rPr lang="en-US" sz="2400" dirty="0" err="1"/>
              <a:t>sama</a:t>
            </a:r>
            <a:r>
              <a:rPr lang="en-US" sz="2400" dirty="0"/>
              <a:t>, </a:t>
            </a:r>
            <a:r>
              <a:rPr lang="en-US" sz="2400" dirty="0" err="1"/>
              <a:t>hanya</a:t>
            </a:r>
            <a:r>
              <a:rPr lang="en-US" sz="2400" dirty="0"/>
              <a:t> </a:t>
            </a:r>
            <a:r>
              <a:rPr lang="en-US" sz="2400" dirty="0" err="1"/>
              <a:t>diperbaiki</a:t>
            </a:r>
            <a:r>
              <a:rPr lang="en-US" sz="2400" dirty="0"/>
              <a:t> </a:t>
            </a:r>
            <a:r>
              <a:rPr lang="en-US" sz="2400" dirty="0" err="1"/>
              <a:t>dengan</a:t>
            </a:r>
            <a:r>
              <a:rPr lang="en-US" sz="2400" dirty="0"/>
              <a:t> </a:t>
            </a:r>
            <a:r>
              <a:rPr lang="en-US" sz="2400" dirty="0" err="1"/>
              <a:t>memasukkan</a:t>
            </a:r>
            <a:r>
              <a:rPr lang="en-US" sz="2400" dirty="0"/>
              <a:t> </a:t>
            </a:r>
            <a:r>
              <a:rPr lang="en-US" sz="2400" dirty="0" err="1"/>
              <a:t>kriteria</a:t>
            </a:r>
            <a:r>
              <a:rPr lang="en-US" sz="2400" dirty="0"/>
              <a:t> </a:t>
            </a:r>
            <a:r>
              <a:rPr lang="en-US" sz="2400" dirty="0" err="1"/>
              <a:t>adanya</a:t>
            </a:r>
            <a:r>
              <a:rPr lang="en-US" sz="2400" dirty="0"/>
              <a:t> </a:t>
            </a:r>
            <a:r>
              <a:rPr lang="en-US" sz="2400" dirty="0" err="1"/>
              <a:t>horison</a:t>
            </a:r>
            <a:r>
              <a:rPr lang="en-US" sz="2400" dirty="0"/>
              <a:t> </a:t>
            </a:r>
            <a:r>
              <a:rPr lang="en-US" sz="2400" dirty="0" err="1"/>
              <a:t>sulfurik</a:t>
            </a:r>
            <a:r>
              <a:rPr lang="en-US" sz="2400" dirty="0"/>
              <a:t> </a:t>
            </a:r>
            <a:r>
              <a:rPr lang="en-US" sz="2400" dirty="0" err="1"/>
              <a:t>dan</a:t>
            </a:r>
            <a:r>
              <a:rPr lang="en-US" sz="2400" dirty="0"/>
              <a:t> </a:t>
            </a:r>
            <a:r>
              <a:rPr lang="en-US" sz="2400" dirty="0" err="1"/>
              <a:t>bahan</a:t>
            </a:r>
            <a:r>
              <a:rPr lang="en-US" sz="2400" dirty="0"/>
              <a:t> </a:t>
            </a:r>
            <a:r>
              <a:rPr lang="en-US" sz="2400" dirty="0" err="1"/>
              <a:t>sulfidik</a:t>
            </a:r>
            <a:r>
              <a:rPr lang="en-US" sz="2400" dirty="0"/>
              <a:t>, </a:t>
            </a:r>
            <a:r>
              <a:rPr lang="en-US" sz="2400" dirty="0" err="1"/>
              <a:t>dan</a:t>
            </a:r>
            <a:r>
              <a:rPr lang="en-US" sz="2400" dirty="0"/>
              <a:t> </a:t>
            </a:r>
            <a:r>
              <a:rPr lang="en-US" sz="2400" dirty="0" err="1"/>
              <a:t>letak</a:t>
            </a:r>
            <a:r>
              <a:rPr lang="en-US" sz="2400" dirty="0"/>
              <a:t> </a:t>
            </a:r>
            <a:r>
              <a:rPr lang="en-US" sz="2400" dirty="0" err="1"/>
              <a:t>kedalamannya</a:t>
            </a:r>
            <a:r>
              <a:rPr lang="en-US" sz="2400" dirty="0"/>
              <a:t> </a:t>
            </a:r>
            <a:r>
              <a:rPr lang="en-US" sz="2400" dirty="0" err="1"/>
              <a:t>dalam</a:t>
            </a:r>
            <a:r>
              <a:rPr lang="en-US" sz="2400" dirty="0"/>
              <a:t> </a:t>
            </a:r>
            <a:r>
              <a:rPr lang="en-US" sz="2400" dirty="0" err="1"/>
              <a:t>bahan</a:t>
            </a:r>
            <a:r>
              <a:rPr lang="en-US" sz="2400" dirty="0"/>
              <a:t> </a:t>
            </a:r>
            <a:r>
              <a:rPr lang="en-US" sz="2400" dirty="0" err="1"/>
              <a:t>gambut</a:t>
            </a:r>
            <a:r>
              <a:rPr lang="en-US" sz="2400" dirty="0"/>
              <a:t>. </a:t>
            </a:r>
            <a:endParaRPr lang="en-US" sz="2400" dirty="0" smtClean="0"/>
          </a:p>
          <a:p>
            <a:pPr algn="just"/>
            <a:r>
              <a:rPr lang="en-US" sz="2400" dirty="0" err="1"/>
              <a:t>Semua</a:t>
            </a:r>
            <a:r>
              <a:rPr lang="en-US" sz="2400" dirty="0"/>
              <a:t> </a:t>
            </a:r>
            <a:r>
              <a:rPr lang="en-US" sz="2400" dirty="0" err="1"/>
              <a:t>nama</a:t>
            </a:r>
            <a:r>
              <a:rPr lang="en-US" sz="2400" dirty="0"/>
              <a:t> </a:t>
            </a:r>
            <a:r>
              <a:rPr lang="en-US" sz="2400" dirty="0" err="1"/>
              <a:t>tipe-tipe</a:t>
            </a:r>
            <a:r>
              <a:rPr lang="en-US" sz="2400" dirty="0"/>
              <a:t> </a:t>
            </a:r>
            <a:r>
              <a:rPr lang="en-US" sz="2400" dirty="0" err="1"/>
              <a:t>lahan</a:t>
            </a:r>
            <a:r>
              <a:rPr lang="en-US" sz="2400" dirty="0"/>
              <a:t> </a:t>
            </a:r>
            <a:r>
              <a:rPr lang="en-US" sz="2400" dirty="0" err="1"/>
              <a:t>diperlakukan</a:t>
            </a:r>
            <a:r>
              <a:rPr lang="en-US" sz="2400" dirty="0"/>
              <a:t> </a:t>
            </a:r>
            <a:r>
              <a:rPr lang="en-US" sz="2400" dirty="0" err="1"/>
              <a:t>sebagai</a:t>
            </a:r>
            <a:r>
              <a:rPr lang="en-US" sz="2400" dirty="0"/>
              <a:t> </a:t>
            </a:r>
            <a:r>
              <a:rPr lang="en-US" sz="2400" dirty="0" err="1"/>
              <a:t>nama-diri</a:t>
            </a:r>
            <a:r>
              <a:rPr lang="en-US" sz="2400" dirty="0"/>
              <a:t> (</a:t>
            </a:r>
            <a:r>
              <a:rPr lang="en-US" sz="2400" i="1" dirty="0"/>
              <a:t>proper names</a:t>
            </a:r>
            <a:r>
              <a:rPr lang="en-US" sz="2400" dirty="0"/>
              <a:t>), </a:t>
            </a:r>
            <a:r>
              <a:rPr lang="en-US" sz="2400" dirty="0" err="1"/>
              <a:t>seperti</a:t>
            </a:r>
            <a:r>
              <a:rPr lang="en-US" sz="2400" dirty="0"/>
              <a:t> </a:t>
            </a:r>
            <a:r>
              <a:rPr lang="en-US" sz="2400" dirty="0" err="1"/>
              <a:t>nama</a:t>
            </a:r>
            <a:r>
              <a:rPr lang="en-US" sz="2400" dirty="0"/>
              <a:t> </a:t>
            </a:r>
            <a:r>
              <a:rPr lang="en-US" sz="2400" dirty="0" err="1"/>
              <a:t>provinsi</a:t>
            </a:r>
            <a:r>
              <a:rPr lang="en-US" sz="2400" dirty="0"/>
              <a:t>: </a:t>
            </a:r>
            <a:r>
              <a:rPr lang="en-US" sz="2400" dirty="0" err="1"/>
              <a:t>Jawa</a:t>
            </a:r>
            <a:r>
              <a:rPr lang="en-US" sz="2400" dirty="0"/>
              <a:t> Barat, </a:t>
            </a:r>
            <a:r>
              <a:rPr lang="en-US" sz="2400" dirty="0" err="1"/>
              <a:t>nama</a:t>
            </a:r>
            <a:r>
              <a:rPr lang="en-US" sz="2400" dirty="0"/>
              <a:t> </a:t>
            </a:r>
            <a:r>
              <a:rPr lang="en-US" sz="2400" dirty="0" err="1"/>
              <a:t>kota</a:t>
            </a:r>
            <a:r>
              <a:rPr lang="en-US" sz="2400" dirty="0"/>
              <a:t>: Makassar, </a:t>
            </a:r>
            <a:r>
              <a:rPr lang="en-US" sz="2400" dirty="0" err="1"/>
              <a:t>nama</a:t>
            </a:r>
            <a:r>
              <a:rPr lang="en-US" sz="2400" dirty="0"/>
              <a:t> orang: </a:t>
            </a:r>
            <a:r>
              <a:rPr lang="en-US" sz="2400" dirty="0" err="1"/>
              <a:t>Soekarno</a:t>
            </a:r>
            <a:r>
              <a:rPr lang="en-US" sz="2400" dirty="0"/>
              <a:t>, </a:t>
            </a:r>
            <a:r>
              <a:rPr lang="en-US" sz="2400" dirty="0" err="1"/>
              <a:t>sehingga</a:t>
            </a:r>
            <a:r>
              <a:rPr lang="en-US" sz="2400" dirty="0"/>
              <a:t> </a:t>
            </a:r>
            <a:r>
              <a:rPr lang="en-US" sz="2400" dirty="0" err="1"/>
              <a:t>huruf</a:t>
            </a:r>
            <a:r>
              <a:rPr lang="en-US" sz="2400" dirty="0"/>
              <a:t> </a:t>
            </a:r>
            <a:r>
              <a:rPr lang="en-US" sz="2400" dirty="0" err="1"/>
              <a:t>awalnya</a:t>
            </a:r>
            <a:r>
              <a:rPr lang="en-US" sz="2400" dirty="0"/>
              <a:t> </a:t>
            </a:r>
            <a:r>
              <a:rPr lang="en-US" sz="2400" dirty="0" err="1"/>
              <a:t>menggunakan</a:t>
            </a:r>
            <a:r>
              <a:rPr lang="en-US" sz="2400" dirty="0"/>
              <a:t> </a:t>
            </a:r>
            <a:r>
              <a:rPr lang="en-US" sz="2400" dirty="0" err="1"/>
              <a:t>huruf</a:t>
            </a:r>
            <a:r>
              <a:rPr lang="en-US" sz="2400" dirty="0"/>
              <a:t> </a:t>
            </a:r>
            <a:r>
              <a:rPr lang="en-US" sz="2400" dirty="0" err="1"/>
              <a:t>kapital</a:t>
            </a:r>
            <a:r>
              <a:rPr lang="en-US" sz="2400" dirty="0"/>
              <a:t>, </a:t>
            </a:r>
            <a:r>
              <a:rPr lang="en-US" sz="2400" dirty="0" err="1"/>
              <a:t>Contohnya</a:t>
            </a:r>
            <a:r>
              <a:rPr lang="en-US" sz="2400" dirty="0"/>
              <a:t>: </a:t>
            </a:r>
            <a:r>
              <a:rPr lang="en-US" sz="2400" dirty="0" err="1"/>
              <a:t>Lahan</a:t>
            </a:r>
            <a:r>
              <a:rPr lang="en-US" sz="2400" dirty="0"/>
              <a:t> </a:t>
            </a:r>
            <a:r>
              <a:rPr lang="en-US" sz="2400" dirty="0" err="1"/>
              <a:t>Potensial</a:t>
            </a:r>
            <a:r>
              <a:rPr lang="en-US" sz="2400" dirty="0"/>
              <a:t>, </a:t>
            </a:r>
            <a:r>
              <a:rPr lang="en-US" sz="2400" dirty="0" err="1"/>
              <a:t>Aluvial</a:t>
            </a:r>
            <a:r>
              <a:rPr lang="en-US" sz="2400" dirty="0"/>
              <a:t> </a:t>
            </a:r>
            <a:r>
              <a:rPr lang="en-US" sz="2400" dirty="0" err="1"/>
              <a:t>Bersulfat</a:t>
            </a:r>
            <a:r>
              <a:rPr lang="en-US" sz="2400" dirty="0"/>
              <a:t> </a:t>
            </a:r>
            <a:r>
              <a:rPr lang="en-US" sz="2400" dirty="0" err="1"/>
              <a:t>Dangkal</a:t>
            </a:r>
            <a:r>
              <a:rPr lang="en-US" sz="2400" dirty="0"/>
              <a:t>, </a:t>
            </a:r>
            <a:r>
              <a:rPr lang="en-US" sz="2400" dirty="0" err="1"/>
              <a:t>dan</a:t>
            </a:r>
            <a:r>
              <a:rPr lang="en-US" sz="2400" dirty="0"/>
              <a:t> </a:t>
            </a:r>
            <a:r>
              <a:rPr lang="en-US" sz="2400" dirty="0" err="1"/>
              <a:t>Sulfat</a:t>
            </a:r>
            <a:r>
              <a:rPr lang="en-US" sz="2400" dirty="0"/>
              <a:t> </a:t>
            </a:r>
            <a:r>
              <a:rPr lang="en-US" sz="2400" dirty="0" err="1"/>
              <a:t>Masam</a:t>
            </a:r>
            <a:r>
              <a:rPr lang="en-US" sz="2400" dirty="0"/>
              <a:t> </a:t>
            </a:r>
            <a:r>
              <a:rPr lang="en-US" sz="2400" dirty="0" err="1"/>
              <a:t>Aktual</a:t>
            </a:r>
            <a:r>
              <a:rPr lang="en-US" sz="2400" dirty="0"/>
              <a:t>. </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85800" y="152400"/>
            <a:ext cx="7772400" cy="15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82885"/>
            <a:ext cx="8305800" cy="120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08300"/>
            <a:ext cx="8305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36999"/>
            <a:ext cx="8305800" cy="109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53228"/>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BERBAGAI ISTILAH LAHAN RAWA</a:t>
            </a:r>
            <a:endParaRPr lang="en-US" sz="3600" b="1" dirty="0">
              <a:solidFill>
                <a:schemeClr val="tx1"/>
              </a:solidFill>
            </a:endParaRPr>
          </a:p>
        </p:txBody>
      </p:sp>
      <p:sp>
        <p:nvSpPr>
          <p:cNvPr id="3" name="Content Placeholder 2"/>
          <p:cNvSpPr>
            <a:spLocks noGrp="1"/>
          </p:cNvSpPr>
          <p:nvPr>
            <p:ph idx="1"/>
          </p:nvPr>
        </p:nvSpPr>
        <p:spPr/>
        <p:txBody>
          <a:bodyPr>
            <a:normAutofit lnSpcReduction="10000"/>
          </a:bodyPr>
          <a:lstStyle/>
          <a:p>
            <a:pPr algn="just"/>
            <a:r>
              <a:rPr lang="en-US" sz="2800" dirty="0" smtClean="0"/>
              <a:t>“swamp” </a:t>
            </a:r>
            <a:r>
              <a:rPr lang="en-US" sz="2800" dirty="0" err="1" smtClean="0"/>
              <a:t>adalah</a:t>
            </a:r>
            <a:r>
              <a:rPr lang="en-US" sz="2800" dirty="0" smtClean="0"/>
              <a:t> </a:t>
            </a:r>
            <a:r>
              <a:rPr lang="en-US" sz="2800" dirty="0" err="1" smtClean="0"/>
              <a:t>istilah</a:t>
            </a:r>
            <a:r>
              <a:rPr lang="en-US" sz="2800" dirty="0" smtClean="0"/>
              <a:t> </a:t>
            </a:r>
            <a:r>
              <a:rPr lang="en-US" sz="2800" dirty="0" err="1" smtClean="0"/>
              <a:t>umum</a:t>
            </a:r>
            <a:r>
              <a:rPr lang="en-US" sz="2800" dirty="0" smtClean="0"/>
              <a:t> </a:t>
            </a:r>
            <a:r>
              <a:rPr lang="en-US" sz="2800" dirty="0" err="1" smtClean="0"/>
              <a:t>untuk</a:t>
            </a:r>
            <a:r>
              <a:rPr lang="en-US" sz="2800" dirty="0" smtClean="0"/>
              <a:t> </a:t>
            </a:r>
            <a:r>
              <a:rPr lang="en-US" sz="2800" dirty="0" err="1" smtClean="0"/>
              <a:t>rawa</a:t>
            </a:r>
            <a:r>
              <a:rPr lang="en-US" sz="2800" dirty="0" smtClean="0"/>
              <a:t>, </a:t>
            </a:r>
            <a:r>
              <a:rPr lang="en-US" sz="2800" dirty="0" err="1" smtClean="0"/>
              <a:t>digunakan</a:t>
            </a:r>
            <a:r>
              <a:rPr lang="en-US" sz="2800" dirty="0" smtClean="0"/>
              <a:t> </a:t>
            </a:r>
            <a:r>
              <a:rPr lang="en-US" sz="2800" dirty="0" err="1" smtClean="0"/>
              <a:t>untuk</a:t>
            </a:r>
            <a:r>
              <a:rPr lang="en-US" sz="2800" dirty="0" smtClean="0"/>
              <a:t> </a:t>
            </a:r>
            <a:r>
              <a:rPr lang="en-US" sz="2800" dirty="0" err="1" smtClean="0"/>
              <a:t>menyatakan</a:t>
            </a:r>
            <a:r>
              <a:rPr lang="en-US" sz="2800" dirty="0" smtClean="0"/>
              <a:t> </a:t>
            </a:r>
            <a:r>
              <a:rPr lang="en-US" sz="2800" dirty="0" err="1" smtClean="0"/>
              <a:t>wilayah</a:t>
            </a:r>
            <a:r>
              <a:rPr lang="en-US" sz="2800" dirty="0" smtClean="0"/>
              <a:t> </a:t>
            </a:r>
            <a:r>
              <a:rPr lang="en-US" sz="2800" dirty="0" err="1" smtClean="0"/>
              <a:t>lahan</a:t>
            </a:r>
            <a:r>
              <a:rPr lang="en-US" sz="2800" dirty="0" smtClean="0"/>
              <a:t>, </a:t>
            </a:r>
            <a:r>
              <a:rPr lang="en-US" sz="2800" dirty="0" err="1" smtClean="0"/>
              <a:t>atau</a:t>
            </a:r>
            <a:r>
              <a:rPr lang="en-US" sz="2800" dirty="0" smtClean="0"/>
              <a:t> area yang </a:t>
            </a:r>
            <a:r>
              <a:rPr lang="en-US" sz="2800" dirty="0" err="1" smtClean="0"/>
              <a:t>secara</a:t>
            </a:r>
            <a:r>
              <a:rPr lang="en-US" sz="2800" dirty="0" smtClean="0"/>
              <a:t> </a:t>
            </a:r>
            <a:r>
              <a:rPr lang="en-US" sz="2800" dirty="0" err="1" smtClean="0"/>
              <a:t>permanen</a:t>
            </a:r>
            <a:r>
              <a:rPr lang="en-US" sz="2800" dirty="0" smtClean="0"/>
              <a:t> </a:t>
            </a:r>
            <a:r>
              <a:rPr lang="en-US" sz="2800" dirty="0" err="1" smtClean="0"/>
              <a:t>selalu</a:t>
            </a:r>
            <a:r>
              <a:rPr lang="en-US" sz="2800" dirty="0" smtClean="0"/>
              <a:t> </a:t>
            </a:r>
            <a:r>
              <a:rPr lang="en-US" sz="2800" dirty="0" err="1" smtClean="0"/>
              <a:t>jenuh</a:t>
            </a:r>
            <a:r>
              <a:rPr lang="en-US" sz="2800" dirty="0" smtClean="0"/>
              <a:t> air, </a:t>
            </a:r>
            <a:r>
              <a:rPr lang="en-US" sz="2800" dirty="0" err="1" smtClean="0"/>
              <a:t>permukaan</a:t>
            </a:r>
            <a:r>
              <a:rPr lang="en-US" sz="2800" dirty="0" smtClean="0"/>
              <a:t> air </a:t>
            </a:r>
            <a:r>
              <a:rPr lang="en-US" sz="2800" dirty="0" err="1" smtClean="0"/>
              <a:t>tanahnya</a:t>
            </a:r>
            <a:r>
              <a:rPr lang="en-US" sz="2800" dirty="0" smtClean="0"/>
              <a:t> </a:t>
            </a:r>
            <a:r>
              <a:rPr lang="en-US" sz="2800" dirty="0" err="1" smtClean="0"/>
              <a:t>dangkal</a:t>
            </a:r>
            <a:r>
              <a:rPr lang="en-US" sz="2800" dirty="0" smtClean="0"/>
              <a:t>, </a:t>
            </a:r>
            <a:r>
              <a:rPr lang="en-US" sz="2800" dirty="0" err="1" smtClean="0"/>
              <a:t>atau</a:t>
            </a:r>
            <a:r>
              <a:rPr lang="en-US" sz="2800" dirty="0" smtClean="0"/>
              <a:t> </a:t>
            </a:r>
            <a:r>
              <a:rPr lang="en-US" sz="2800" dirty="0" err="1" smtClean="0"/>
              <a:t>tergenang</a:t>
            </a:r>
            <a:r>
              <a:rPr lang="en-US" sz="2800" dirty="0" smtClean="0"/>
              <a:t> air </a:t>
            </a:r>
            <a:r>
              <a:rPr lang="en-US" sz="2800" dirty="0" err="1" smtClean="0"/>
              <a:t>hampir</a:t>
            </a:r>
            <a:r>
              <a:rPr lang="en-US" sz="2800" dirty="0" smtClean="0"/>
              <a:t> </a:t>
            </a:r>
            <a:r>
              <a:rPr lang="en-US" sz="2800" dirty="0" err="1" smtClean="0"/>
              <a:t>sepanjang</a:t>
            </a:r>
            <a:r>
              <a:rPr lang="en-US" sz="2800" dirty="0" smtClean="0"/>
              <a:t> </a:t>
            </a:r>
            <a:r>
              <a:rPr lang="en-US" sz="2800" dirty="0" err="1" smtClean="0"/>
              <a:t>waktu</a:t>
            </a:r>
            <a:r>
              <a:rPr lang="en-US" sz="2800" dirty="0" smtClean="0"/>
              <a:t> </a:t>
            </a:r>
            <a:r>
              <a:rPr lang="en-US" sz="2800" dirty="0" err="1" smtClean="0"/>
              <a:t>dalam</a:t>
            </a:r>
            <a:r>
              <a:rPr lang="en-US" sz="2800" dirty="0" smtClean="0"/>
              <a:t> </a:t>
            </a:r>
            <a:r>
              <a:rPr lang="en-US" sz="2800" dirty="0" err="1" smtClean="0"/>
              <a:t>setahun</a:t>
            </a:r>
            <a:r>
              <a:rPr lang="en-US" sz="2800" dirty="0" smtClean="0"/>
              <a:t>.</a:t>
            </a:r>
            <a:endParaRPr lang="en-US" sz="2800" dirty="0" smtClean="0"/>
          </a:p>
          <a:p>
            <a:pPr algn="just"/>
            <a:r>
              <a:rPr lang="fi-FI" sz="2800" dirty="0"/>
              <a:t>“Marsh” adalah rawa yang genangan airnya bersifat tidak permanen, namun mengalami genangan banjir dari sungai atau air pasang dari laut secara periodik, dimana debu dan liat sebagai muatan sedimen sungai seringkali</a:t>
            </a:r>
            <a:endParaRPr lang="en-US" sz="2800" dirty="0"/>
          </a:p>
          <a:p>
            <a:pPr marL="114300" indent="0" algn="just">
              <a:buNone/>
            </a:pPr>
            <a:r>
              <a:rPr lang="fi-FI" sz="2800" dirty="0" smtClean="0"/>
              <a:t>   diendapkan</a:t>
            </a:r>
            <a:r>
              <a:rPr lang="fi-FI" sz="2800" dirty="0"/>
              <a:t>.</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SIFAT-SIFAT KIMIA TIPE-TIPE LAHAN</a:t>
            </a:r>
            <a:endParaRPr lang="en-US" sz="3600" dirty="0"/>
          </a:p>
        </p:txBody>
      </p:sp>
      <p:sp>
        <p:nvSpPr>
          <p:cNvPr id="3" name="Content Placeholder 2"/>
          <p:cNvSpPr>
            <a:spLocks noGrp="1"/>
          </p:cNvSpPr>
          <p:nvPr>
            <p:ph idx="1"/>
          </p:nvPr>
        </p:nvSpPr>
        <p:spPr>
          <a:xfrm>
            <a:off x="457200" y="1219200"/>
            <a:ext cx="8229600" cy="5410200"/>
          </a:xfrm>
        </p:spPr>
        <p:txBody>
          <a:bodyPr>
            <a:normAutofit fontScale="70000" lnSpcReduction="20000"/>
          </a:bodyPr>
          <a:lstStyle/>
          <a:p>
            <a:pPr marL="0" indent="0">
              <a:buNone/>
            </a:pPr>
            <a:r>
              <a:rPr lang="en-US" dirty="0" smtClean="0"/>
              <a:t>A. TANAH MINERAL</a:t>
            </a:r>
            <a:endParaRPr lang="en-US" dirty="0" smtClean="0"/>
          </a:p>
          <a:p>
            <a:pPr algn="just"/>
            <a:r>
              <a:rPr lang="en-US" sz="2900" dirty="0" smtClean="0"/>
              <a:t>Tanah </a:t>
            </a:r>
            <a:r>
              <a:rPr lang="en-US" sz="2900" dirty="0" err="1" smtClean="0"/>
              <a:t>tanggul</a:t>
            </a:r>
            <a:r>
              <a:rPr lang="en-US" sz="2900" dirty="0" smtClean="0"/>
              <a:t> </a:t>
            </a:r>
            <a:r>
              <a:rPr lang="en-US" sz="2900" dirty="0" err="1" smtClean="0"/>
              <a:t>sungai</a:t>
            </a:r>
            <a:endParaRPr lang="en-US" sz="2900" dirty="0" smtClean="0"/>
          </a:p>
          <a:p>
            <a:pPr marL="0" indent="0" algn="just">
              <a:buNone/>
            </a:pPr>
            <a:r>
              <a:rPr lang="it-IT" sz="2900" dirty="0" smtClean="0"/>
              <a:t>	Dalam </a:t>
            </a:r>
            <a:r>
              <a:rPr lang="it-IT" sz="2900" dirty="0"/>
              <a:t>keadaan alami, Tanah Tanggul Sungai alam (</a:t>
            </a:r>
            <a:r>
              <a:rPr lang="it-IT" sz="2900" i="1" dirty="0"/>
              <a:t>natural levee</a:t>
            </a:r>
            <a:r>
              <a:rPr lang="it-IT" sz="2900" dirty="0"/>
              <a:t>) seringkali mempunyai lapisan gambut permukaan yang tipis, sekitar &lt;20 cm, baik lapisan atas, sekitar 0-50 cm, maupun lapisan bawah, antara 50-200 cm. Tekstur tanah relatif sama yaitu liat berdebu (</a:t>
            </a:r>
            <a:r>
              <a:rPr lang="it-IT" sz="2900" i="1" dirty="0"/>
              <a:t>silty clay</a:t>
            </a:r>
            <a:r>
              <a:rPr lang="it-IT" sz="2900" dirty="0"/>
              <a:t>), atau lempung liat berdebu (</a:t>
            </a:r>
            <a:r>
              <a:rPr lang="it-IT" sz="2900" i="1" dirty="0"/>
              <a:t>silty</a:t>
            </a:r>
            <a:r>
              <a:rPr lang="it-IT" sz="2900" dirty="0"/>
              <a:t> </a:t>
            </a:r>
            <a:r>
              <a:rPr lang="it-IT" sz="2900" i="1" dirty="0"/>
              <a:t>clay loam</a:t>
            </a:r>
            <a:r>
              <a:rPr lang="it-IT" sz="2900" dirty="0"/>
              <a:t>). Tanah tanggul sungai di Sumatera umumnya dicirikan oleh tekstur yang lebih bervariasi, dengan kandungan liat antara 10-65%, dan debu sekitar 25-95</a:t>
            </a:r>
            <a:r>
              <a:rPr lang="it-IT" sz="2900" dirty="0" smtClean="0"/>
              <a:t>%.</a:t>
            </a:r>
            <a:r>
              <a:rPr lang="it-IT" sz="2900" dirty="0"/>
              <a:t> </a:t>
            </a:r>
            <a:r>
              <a:rPr lang="it-IT" sz="2900" dirty="0" smtClean="0"/>
              <a:t>	</a:t>
            </a:r>
            <a:endParaRPr lang="it-IT" sz="2900" dirty="0" smtClean="0"/>
          </a:p>
          <a:p>
            <a:pPr marL="0" indent="0" algn="just">
              <a:buNone/>
            </a:pPr>
            <a:r>
              <a:rPr lang="it-IT" sz="2900" dirty="0"/>
              <a:t>	</a:t>
            </a:r>
            <a:r>
              <a:rPr lang="it-IT" sz="2900" dirty="0" smtClean="0"/>
              <a:t>Kandungan </a:t>
            </a:r>
            <a:r>
              <a:rPr lang="it-IT" sz="2900" dirty="0"/>
              <a:t>bahan organik, yang dinyatakan sebagai C-organik, di lapisan atas sangat tinggi (5,30-6,46%), dan di lapisan bawah sedang sampai tinggi (2,62-4,05%). Kandungan nitrogen (N) rata-rata termasuk sedang (0,27-0,35%) di lapisan atas, dan berkurang menjadi sangat rendah sampai rendah (0,10-0,16%) di lapisan bawah. </a:t>
            </a:r>
            <a:endParaRPr lang="it-IT" sz="2900" dirty="0" smtClean="0"/>
          </a:p>
          <a:p>
            <a:pPr marL="0" indent="0" algn="just">
              <a:buNone/>
            </a:pPr>
            <a:r>
              <a:rPr lang="en-US" sz="2900" dirty="0" smtClean="0"/>
              <a:t>	</a:t>
            </a:r>
            <a:r>
              <a:rPr lang="en-US" sz="2900" dirty="0" err="1"/>
              <a:t>Kandungan</a:t>
            </a:r>
            <a:r>
              <a:rPr lang="en-US" sz="2900" dirty="0"/>
              <a:t> </a:t>
            </a:r>
            <a:r>
              <a:rPr lang="en-US" sz="2900" dirty="0" err="1"/>
              <a:t>fosfat</a:t>
            </a:r>
            <a:r>
              <a:rPr lang="en-US" sz="2900" dirty="0"/>
              <a:t> </a:t>
            </a:r>
            <a:r>
              <a:rPr lang="en-US" sz="2900" dirty="0" err="1"/>
              <a:t>potensial</a:t>
            </a:r>
            <a:r>
              <a:rPr lang="en-US" sz="2900" dirty="0"/>
              <a:t> (</a:t>
            </a:r>
            <a:r>
              <a:rPr lang="en-US" sz="2900" dirty="0" err="1"/>
              <a:t>ekstraksi</a:t>
            </a:r>
            <a:r>
              <a:rPr lang="en-US" sz="2900" dirty="0"/>
              <a:t> 25% HCI) </a:t>
            </a:r>
            <a:r>
              <a:rPr lang="en-US" sz="2900" dirty="0" err="1"/>
              <a:t>dan</a:t>
            </a:r>
            <a:r>
              <a:rPr lang="en-US" sz="2900" dirty="0"/>
              <a:t> </a:t>
            </a:r>
            <a:r>
              <a:rPr lang="en-US" sz="2900" dirty="0" err="1"/>
              <a:t>dinyatakan</a:t>
            </a:r>
            <a:r>
              <a:rPr lang="en-US" sz="2900" dirty="0"/>
              <a:t> </a:t>
            </a:r>
            <a:r>
              <a:rPr lang="en-US" sz="2900" dirty="0" err="1"/>
              <a:t>sebagai</a:t>
            </a:r>
            <a:r>
              <a:rPr lang="en-US" sz="2900" dirty="0"/>
              <a:t> P</a:t>
            </a:r>
            <a:r>
              <a:rPr lang="en-US" sz="2900" baseline="-25000" dirty="0"/>
              <a:t>2</a:t>
            </a:r>
            <a:r>
              <a:rPr lang="en-US" sz="2900" dirty="0"/>
              <a:t>O</a:t>
            </a:r>
            <a:r>
              <a:rPr lang="en-US" sz="2900" baseline="-25000" dirty="0"/>
              <a:t>5</a:t>
            </a:r>
            <a:r>
              <a:rPr lang="en-US" sz="2900" dirty="0"/>
              <a:t>-HCI, </a:t>
            </a:r>
            <a:r>
              <a:rPr lang="en-US" sz="2900" dirty="0" err="1"/>
              <a:t>termasuk</a:t>
            </a:r>
            <a:r>
              <a:rPr lang="en-US" sz="2900" dirty="0"/>
              <a:t> </a:t>
            </a:r>
            <a:r>
              <a:rPr lang="en-US" sz="2900" dirty="0" err="1"/>
              <a:t>sedang</a:t>
            </a:r>
            <a:r>
              <a:rPr lang="en-US" sz="2900" dirty="0"/>
              <a:t> (27-28 mg/100 g </a:t>
            </a:r>
            <a:r>
              <a:rPr lang="en-US" sz="2900" dirty="0" err="1"/>
              <a:t>tanah</a:t>
            </a:r>
            <a:r>
              <a:rPr lang="en-US" sz="2900" dirty="0"/>
              <a:t>) di </a:t>
            </a:r>
            <a:r>
              <a:rPr lang="en-US" sz="2900" dirty="0" err="1"/>
              <a:t>lapisan</a:t>
            </a:r>
            <a:r>
              <a:rPr lang="en-US" sz="2900" dirty="0"/>
              <a:t> </a:t>
            </a:r>
            <a:r>
              <a:rPr lang="en-US" sz="2900" dirty="0" err="1"/>
              <a:t>atas</a:t>
            </a:r>
            <a:r>
              <a:rPr lang="en-US" sz="2900" dirty="0"/>
              <a:t>, </a:t>
            </a:r>
            <a:r>
              <a:rPr lang="en-US" sz="2900" dirty="0" err="1"/>
              <a:t>dan</a:t>
            </a:r>
            <a:r>
              <a:rPr lang="en-US" sz="2900" dirty="0"/>
              <a:t> </a:t>
            </a:r>
            <a:r>
              <a:rPr lang="en-US" sz="2900" dirty="0" err="1"/>
              <a:t>sangat</a:t>
            </a:r>
            <a:r>
              <a:rPr lang="en-US" sz="2900" dirty="0"/>
              <a:t> </a:t>
            </a:r>
            <a:r>
              <a:rPr lang="en-US" sz="2900" dirty="0" err="1"/>
              <a:t>rendah</a:t>
            </a:r>
            <a:r>
              <a:rPr lang="en-US" sz="2900" dirty="0"/>
              <a:t> </a:t>
            </a:r>
            <a:r>
              <a:rPr lang="en-US" sz="2900" dirty="0" err="1"/>
              <a:t>sampai</a:t>
            </a:r>
            <a:r>
              <a:rPr lang="en-US" sz="2900" dirty="0"/>
              <a:t> </a:t>
            </a:r>
            <a:r>
              <a:rPr lang="en-US" sz="2900" dirty="0" err="1"/>
              <a:t>sedang</a:t>
            </a:r>
            <a:r>
              <a:rPr lang="en-US" sz="2900" dirty="0"/>
              <a:t> (12-28 mg/100 g </a:t>
            </a:r>
            <a:r>
              <a:rPr lang="en-US" sz="2900" dirty="0" err="1"/>
              <a:t>tanah</a:t>
            </a:r>
            <a:r>
              <a:rPr lang="en-US" sz="2900" dirty="0"/>
              <a:t>) di </a:t>
            </a:r>
            <a:r>
              <a:rPr lang="en-US" sz="2900" dirty="0" err="1"/>
              <a:t>lapisan</a:t>
            </a:r>
            <a:r>
              <a:rPr lang="en-US" sz="2900" dirty="0"/>
              <a:t> </a:t>
            </a:r>
            <a:r>
              <a:rPr lang="en-US" sz="2900" dirty="0" err="1"/>
              <a:t>bawah</a:t>
            </a:r>
            <a:r>
              <a:rPr lang="en-US" sz="2900" dirty="0"/>
              <a:t>. </a:t>
            </a:r>
            <a:r>
              <a:rPr lang="en-US" sz="2900" dirty="0" err="1"/>
              <a:t>Kandungan</a:t>
            </a:r>
            <a:r>
              <a:rPr lang="en-US" sz="2900" dirty="0"/>
              <a:t> </a:t>
            </a:r>
            <a:r>
              <a:rPr lang="en-US" sz="2900" dirty="0" err="1"/>
              <a:t>kalium</a:t>
            </a:r>
            <a:r>
              <a:rPr lang="en-US" sz="2900" dirty="0"/>
              <a:t> </a:t>
            </a:r>
            <a:r>
              <a:rPr lang="en-US" sz="2900" dirty="0" err="1"/>
              <a:t>potensial</a:t>
            </a:r>
            <a:r>
              <a:rPr lang="en-US" sz="2900" dirty="0"/>
              <a:t>, K</a:t>
            </a:r>
            <a:r>
              <a:rPr lang="en-US" sz="2900" baseline="-25000" dirty="0"/>
              <a:t>2</a:t>
            </a:r>
            <a:r>
              <a:rPr lang="en-US" sz="2900" dirty="0"/>
              <a:t>O-HCI, </a:t>
            </a:r>
            <a:r>
              <a:rPr lang="en-US" sz="2900" dirty="0" err="1"/>
              <a:t>sedang</a:t>
            </a:r>
            <a:r>
              <a:rPr lang="en-US" sz="2900" dirty="0"/>
              <a:t> </a:t>
            </a:r>
            <a:r>
              <a:rPr lang="en-US" sz="2900" dirty="0" err="1"/>
              <a:t>sampai</a:t>
            </a:r>
            <a:r>
              <a:rPr lang="en-US" sz="2900" dirty="0"/>
              <a:t> </a:t>
            </a:r>
            <a:r>
              <a:rPr lang="en-US" sz="2900" dirty="0" err="1"/>
              <a:t>tinggi</a:t>
            </a:r>
            <a:r>
              <a:rPr lang="en-US" sz="2900" dirty="0"/>
              <a:t> (24-46 mg/100 g </a:t>
            </a:r>
            <a:r>
              <a:rPr lang="en-US" sz="2900" dirty="0" err="1"/>
              <a:t>tanah</a:t>
            </a:r>
            <a:r>
              <a:rPr lang="en-US" sz="2900" dirty="0"/>
              <a:t>) di </a:t>
            </a:r>
            <a:r>
              <a:rPr lang="en-US" sz="2900" dirty="0" err="1"/>
              <a:t>lapisan</a:t>
            </a:r>
            <a:r>
              <a:rPr lang="en-US" sz="2900" dirty="0"/>
              <a:t> </a:t>
            </a:r>
            <a:r>
              <a:rPr lang="en-US" sz="2900" dirty="0" err="1"/>
              <a:t>atas</a:t>
            </a:r>
            <a:r>
              <a:rPr lang="en-US" sz="2900" dirty="0"/>
              <a:t>, </a:t>
            </a:r>
            <a:r>
              <a:rPr lang="en-US" sz="2900" dirty="0" err="1"/>
              <a:t>dan</a:t>
            </a:r>
            <a:r>
              <a:rPr lang="en-US" sz="2900" dirty="0"/>
              <a:t> </a:t>
            </a:r>
            <a:r>
              <a:rPr lang="en-US" sz="2900" dirty="0" err="1"/>
              <a:t>menurun</a:t>
            </a:r>
            <a:r>
              <a:rPr lang="en-US" sz="2900" dirty="0"/>
              <a:t> </a:t>
            </a:r>
            <a:r>
              <a:rPr lang="en-US" sz="2900" dirty="0" err="1"/>
              <a:t>menjadi</a:t>
            </a:r>
            <a:r>
              <a:rPr lang="en-US" sz="2900" dirty="0"/>
              <a:t> </a:t>
            </a:r>
            <a:r>
              <a:rPr lang="en-US" sz="2900" dirty="0" err="1"/>
              <a:t>sedang</a:t>
            </a:r>
            <a:r>
              <a:rPr lang="en-US" sz="2900" dirty="0"/>
              <a:t> (22-40 mg/100 g </a:t>
            </a:r>
            <a:r>
              <a:rPr lang="en-US" sz="2900" dirty="0" err="1"/>
              <a:t>tanah</a:t>
            </a:r>
            <a:r>
              <a:rPr lang="en-US" sz="2900" dirty="0"/>
              <a:t>) di </a:t>
            </a:r>
            <a:r>
              <a:rPr lang="en-US" sz="2900" dirty="0" err="1"/>
              <a:t>lapisan</a:t>
            </a:r>
            <a:r>
              <a:rPr lang="en-US" sz="2900" dirty="0"/>
              <a:t> </a:t>
            </a:r>
            <a:r>
              <a:rPr lang="en-US" sz="2900" dirty="0" err="1"/>
              <a:t>bawah</a:t>
            </a:r>
            <a:r>
              <a:rPr lang="en-US" sz="2900" dirty="0"/>
              <a:t>. </a:t>
            </a:r>
            <a:endParaRPr lang="en-US" sz="29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6096000"/>
          </a:xfrm>
        </p:spPr>
        <p:txBody>
          <a:bodyPr>
            <a:normAutofit fontScale="85000" lnSpcReduction="20000"/>
          </a:bodyPr>
          <a:lstStyle/>
          <a:p>
            <a:r>
              <a:rPr lang="en-US" dirty="0" err="1" smtClean="0"/>
              <a:t>Lahan</a:t>
            </a:r>
            <a:r>
              <a:rPr lang="en-US" dirty="0" smtClean="0"/>
              <a:t> </a:t>
            </a:r>
            <a:r>
              <a:rPr lang="en-US" dirty="0" err="1" smtClean="0"/>
              <a:t>potensial</a:t>
            </a:r>
            <a:r>
              <a:rPr lang="en-US" dirty="0" smtClean="0"/>
              <a:t>-I</a:t>
            </a:r>
            <a:endParaRPr lang="en-US" dirty="0" smtClean="0"/>
          </a:p>
          <a:p>
            <a:pPr marL="0" indent="0" algn="just">
              <a:buNone/>
            </a:pPr>
            <a:r>
              <a:rPr lang="en-US" dirty="0" smtClean="0"/>
              <a:t>	</a:t>
            </a:r>
            <a:r>
              <a:rPr lang="en-US" sz="2400" dirty="0" err="1"/>
              <a:t>Lahan</a:t>
            </a:r>
            <a:r>
              <a:rPr lang="en-US" sz="2400" dirty="0"/>
              <a:t> potensial-1 </a:t>
            </a:r>
            <a:r>
              <a:rPr lang="en-US" sz="2400" dirty="0" err="1"/>
              <a:t>mempunyai</a:t>
            </a:r>
            <a:r>
              <a:rPr lang="en-US" sz="2400" dirty="0"/>
              <a:t> </a:t>
            </a:r>
            <a:r>
              <a:rPr lang="en-US" sz="2400" dirty="0" err="1"/>
              <a:t>lapisan</a:t>
            </a:r>
            <a:r>
              <a:rPr lang="en-US" sz="2400" dirty="0"/>
              <a:t> </a:t>
            </a:r>
            <a:r>
              <a:rPr lang="en-US" sz="2400" dirty="0" err="1"/>
              <a:t>gambut</a:t>
            </a:r>
            <a:r>
              <a:rPr lang="en-US" sz="2400" dirty="0"/>
              <a:t> </a:t>
            </a:r>
            <a:r>
              <a:rPr lang="en-US" sz="2400" dirty="0" err="1"/>
              <a:t>permukaan</a:t>
            </a:r>
            <a:r>
              <a:rPr lang="en-US" sz="2400" dirty="0"/>
              <a:t> yang tipis, </a:t>
            </a:r>
            <a:r>
              <a:rPr lang="en-US" sz="2400" dirty="0" err="1"/>
              <a:t>sekitar</a:t>
            </a:r>
            <a:r>
              <a:rPr lang="en-US" sz="2400" dirty="0"/>
              <a:t> &lt;24 cm. </a:t>
            </a:r>
            <a:r>
              <a:rPr lang="en-US" sz="2400" dirty="0" err="1"/>
              <a:t>Tekstur</a:t>
            </a:r>
            <a:r>
              <a:rPr lang="en-US" sz="2400" dirty="0"/>
              <a:t> </a:t>
            </a:r>
            <a:r>
              <a:rPr lang="en-US" sz="2400" dirty="0" err="1"/>
              <a:t>tanah</a:t>
            </a:r>
            <a:r>
              <a:rPr lang="en-US" sz="2400" dirty="0"/>
              <a:t> </a:t>
            </a:r>
            <a:r>
              <a:rPr lang="en-US" sz="2400" dirty="0" err="1"/>
              <a:t>lapisan</a:t>
            </a:r>
            <a:r>
              <a:rPr lang="en-US" sz="2400" dirty="0"/>
              <a:t> </a:t>
            </a:r>
            <a:r>
              <a:rPr lang="en-US" sz="2400" dirty="0" err="1"/>
              <a:t>atas</a:t>
            </a:r>
            <a:r>
              <a:rPr lang="en-US" sz="2400" dirty="0"/>
              <a:t> </a:t>
            </a:r>
            <a:r>
              <a:rPr lang="en-US" sz="2400" dirty="0" err="1"/>
              <a:t>umumnya</a:t>
            </a:r>
            <a:r>
              <a:rPr lang="en-US" sz="2400" dirty="0"/>
              <a:t> </a:t>
            </a:r>
            <a:r>
              <a:rPr lang="en-US" sz="2400" dirty="0" err="1"/>
              <a:t>liat</a:t>
            </a:r>
            <a:r>
              <a:rPr lang="en-US" sz="2400" dirty="0"/>
              <a:t> </a:t>
            </a:r>
            <a:r>
              <a:rPr lang="en-US" sz="2400" dirty="0" err="1"/>
              <a:t>berdebu</a:t>
            </a:r>
            <a:r>
              <a:rPr lang="en-US" sz="2400" dirty="0"/>
              <a:t>, </a:t>
            </a:r>
            <a:r>
              <a:rPr lang="en-US" sz="2400" dirty="0" err="1"/>
              <a:t>atau</a:t>
            </a:r>
            <a:r>
              <a:rPr lang="en-US" sz="2400" dirty="0"/>
              <a:t> </a:t>
            </a:r>
            <a:r>
              <a:rPr lang="en-US" sz="2400" dirty="0" err="1"/>
              <a:t>lempung</a:t>
            </a:r>
            <a:r>
              <a:rPr lang="en-US" sz="2400" dirty="0"/>
              <a:t> </a:t>
            </a:r>
            <a:r>
              <a:rPr lang="en-US" sz="2400" dirty="0" err="1"/>
              <a:t>liat</a:t>
            </a:r>
            <a:r>
              <a:rPr lang="en-US" sz="2400" dirty="0"/>
              <a:t> </a:t>
            </a:r>
            <a:r>
              <a:rPr lang="en-US" sz="2400" dirty="0" err="1"/>
              <a:t>berdebu</a:t>
            </a:r>
            <a:r>
              <a:rPr lang="en-US" sz="2400" dirty="0"/>
              <a:t>, </a:t>
            </a:r>
            <a:r>
              <a:rPr lang="en-US" sz="2400" dirty="0" err="1"/>
              <a:t>dan</a:t>
            </a:r>
            <a:r>
              <a:rPr lang="en-US" sz="2400" dirty="0"/>
              <a:t> di </a:t>
            </a:r>
            <a:r>
              <a:rPr lang="en-US" sz="2400" dirty="0" err="1"/>
              <a:t>lapisan</a:t>
            </a:r>
            <a:r>
              <a:rPr lang="en-US" sz="2400" dirty="0"/>
              <a:t> </a:t>
            </a:r>
            <a:r>
              <a:rPr lang="en-US" sz="2400" dirty="0" err="1"/>
              <a:t>bawahnya</a:t>
            </a:r>
            <a:r>
              <a:rPr lang="en-US" sz="2400" dirty="0"/>
              <a:t> </a:t>
            </a:r>
            <a:r>
              <a:rPr lang="en-US" sz="2400" dirty="0" err="1"/>
              <a:t>hampir</a:t>
            </a:r>
            <a:r>
              <a:rPr lang="en-US" sz="2400" dirty="0"/>
              <a:t> </a:t>
            </a:r>
            <a:r>
              <a:rPr lang="en-US" sz="2400" dirty="0" err="1"/>
              <a:t>semuanya</a:t>
            </a:r>
            <a:r>
              <a:rPr lang="en-US" sz="2400" dirty="0"/>
              <a:t> </a:t>
            </a:r>
            <a:r>
              <a:rPr lang="en-US" sz="2400" dirty="0" err="1"/>
              <a:t>liat</a:t>
            </a:r>
            <a:r>
              <a:rPr lang="en-US" sz="2400" dirty="0"/>
              <a:t> </a:t>
            </a:r>
            <a:r>
              <a:rPr lang="en-US" sz="2400" dirty="0" err="1"/>
              <a:t>berdebu</a:t>
            </a:r>
            <a:r>
              <a:rPr lang="en-US" sz="2400" dirty="0"/>
              <a:t>. </a:t>
            </a:r>
            <a:r>
              <a:rPr lang="en-US" sz="2400" dirty="0" err="1"/>
              <a:t>Tekstur</a:t>
            </a:r>
            <a:r>
              <a:rPr lang="en-US" sz="2400" dirty="0"/>
              <a:t> </a:t>
            </a:r>
            <a:r>
              <a:rPr lang="en-US" sz="2400" dirty="0" err="1"/>
              <a:t>tanah</a:t>
            </a:r>
            <a:r>
              <a:rPr lang="en-US" sz="2400" dirty="0"/>
              <a:t> </a:t>
            </a:r>
            <a:r>
              <a:rPr lang="en-US" sz="2400" dirty="0" err="1"/>
              <a:t>lahan</a:t>
            </a:r>
            <a:r>
              <a:rPr lang="en-US" sz="2400" dirty="0"/>
              <a:t> potensial-1 </a:t>
            </a:r>
            <a:r>
              <a:rPr lang="en-US" sz="2400" dirty="0" err="1"/>
              <a:t>dari</a:t>
            </a:r>
            <a:r>
              <a:rPr lang="en-US" sz="2400" dirty="0"/>
              <a:t> Kalimantan </a:t>
            </a:r>
            <a:r>
              <a:rPr lang="en-US" sz="2400" dirty="0" err="1"/>
              <a:t>relatif</a:t>
            </a:r>
            <a:r>
              <a:rPr lang="en-US" sz="2400" dirty="0"/>
              <a:t> </a:t>
            </a:r>
            <a:r>
              <a:rPr lang="en-US" sz="2400" dirty="0" err="1"/>
              <a:t>lebih</a:t>
            </a:r>
            <a:r>
              <a:rPr lang="en-US" sz="2400" dirty="0"/>
              <a:t> </a:t>
            </a:r>
            <a:r>
              <a:rPr lang="en-US" sz="2400" dirty="0" err="1"/>
              <a:t>halus</a:t>
            </a:r>
            <a:r>
              <a:rPr lang="en-US" sz="2400" dirty="0"/>
              <a:t>, </a:t>
            </a:r>
            <a:r>
              <a:rPr lang="en-US" sz="2400" dirty="0" err="1"/>
              <a:t>dengan</a:t>
            </a:r>
            <a:r>
              <a:rPr lang="en-US" sz="2400" dirty="0"/>
              <a:t> </a:t>
            </a:r>
            <a:r>
              <a:rPr lang="en-US" sz="2400" dirty="0" err="1"/>
              <a:t>kandungan</a:t>
            </a:r>
            <a:r>
              <a:rPr lang="en-US" sz="2400" dirty="0"/>
              <a:t> </a:t>
            </a:r>
            <a:r>
              <a:rPr lang="en-US" sz="2400" dirty="0" err="1"/>
              <a:t>liat</a:t>
            </a:r>
            <a:r>
              <a:rPr lang="en-US" sz="2400" dirty="0"/>
              <a:t> </a:t>
            </a:r>
            <a:r>
              <a:rPr lang="en-US" sz="2400" dirty="0" err="1"/>
              <a:t>relatif</a:t>
            </a:r>
            <a:r>
              <a:rPr lang="en-US" sz="2400" dirty="0"/>
              <a:t> </a:t>
            </a:r>
            <a:r>
              <a:rPr lang="en-US" sz="2400" dirty="0" err="1"/>
              <a:t>tinggi</a:t>
            </a:r>
            <a:r>
              <a:rPr lang="en-US" sz="2400" dirty="0"/>
              <a:t> </a:t>
            </a:r>
            <a:r>
              <a:rPr lang="en-US" sz="2400" dirty="0" err="1"/>
              <a:t>antara</a:t>
            </a:r>
            <a:r>
              <a:rPr lang="en-US" sz="2400" dirty="0"/>
              <a:t> 35-90%. </a:t>
            </a:r>
            <a:endParaRPr lang="en-US" sz="2400" dirty="0" smtClean="0"/>
          </a:p>
          <a:p>
            <a:pPr marL="0" indent="0" algn="just">
              <a:buNone/>
            </a:pPr>
            <a:r>
              <a:rPr lang="en-US" sz="2400" dirty="0"/>
              <a:t>	</a:t>
            </a:r>
            <a:r>
              <a:rPr lang="en-US" sz="2400" b="1" dirty="0" err="1"/>
              <a:t>Kandungan</a:t>
            </a:r>
            <a:r>
              <a:rPr lang="en-US" sz="2400" b="1" dirty="0"/>
              <a:t> </a:t>
            </a:r>
            <a:r>
              <a:rPr lang="en-US" sz="2400" b="1" dirty="0" err="1"/>
              <a:t>bahan</a:t>
            </a:r>
            <a:r>
              <a:rPr lang="en-US" sz="2400" b="1" dirty="0"/>
              <a:t> </a:t>
            </a:r>
            <a:r>
              <a:rPr lang="en-US" sz="2400" b="1" dirty="0" err="1"/>
              <a:t>organik</a:t>
            </a:r>
            <a:r>
              <a:rPr lang="en-US" sz="2400" dirty="0"/>
              <a:t>, yang </a:t>
            </a:r>
            <a:r>
              <a:rPr lang="en-US" sz="2400" dirty="0" err="1"/>
              <a:t>dinyatakan</a:t>
            </a:r>
            <a:r>
              <a:rPr lang="en-US" sz="2400" dirty="0"/>
              <a:t> </a:t>
            </a:r>
            <a:r>
              <a:rPr lang="en-US" sz="2400" dirty="0" err="1"/>
              <a:t>sebagai</a:t>
            </a:r>
            <a:r>
              <a:rPr lang="en-US" sz="2400" dirty="0"/>
              <a:t> C-</a:t>
            </a:r>
            <a:r>
              <a:rPr lang="en-US" sz="2400" dirty="0" err="1"/>
              <a:t>organik</a:t>
            </a:r>
            <a:r>
              <a:rPr lang="en-US" sz="2400" dirty="0"/>
              <a:t>, </a:t>
            </a:r>
            <a:r>
              <a:rPr lang="en-US" sz="2400" dirty="0" err="1"/>
              <a:t>lapisan</a:t>
            </a:r>
            <a:r>
              <a:rPr lang="en-US" sz="2400" dirty="0"/>
              <a:t> </a:t>
            </a:r>
            <a:r>
              <a:rPr lang="en-US" sz="2400" dirty="0" err="1"/>
              <a:t>gambut</a:t>
            </a:r>
            <a:r>
              <a:rPr lang="en-US" sz="2400" dirty="0"/>
              <a:t> tipis di </a:t>
            </a:r>
            <a:r>
              <a:rPr lang="en-US" sz="2400" dirty="0" err="1"/>
              <a:t>permukaan</a:t>
            </a:r>
            <a:r>
              <a:rPr lang="en-US" sz="2400" dirty="0"/>
              <a:t> </a:t>
            </a:r>
            <a:r>
              <a:rPr lang="en-US" sz="2400" dirty="0" err="1"/>
              <a:t>sangat</a:t>
            </a:r>
            <a:r>
              <a:rPr lang="en-US" sz="2400" dirty="0"/>
              <a:t> </a:t>
            </a:r>
            <a:r>
              <a:rPr lang="en-US" sz="2400" dirty="0" err="1"/>
              <a:t>tinggi</a:t>
            </a:r>
            <a:r>
              <a:rPr lang="en-US" sz="2400" dirty="0"/>
              <a:t>. </a:t>
            </a:r>
            <a:r>
              <a:rPr lang="en-US" sz="2400" dirty="0" err="1"/>
              <a:t>Sementara</a:t>
            </a:r>
            <a:r>
              <a:rPr lang="en-US" sz="2400" dirty="0"/>
              <a:t> </a:t>
            </a:r>
            <a:r>
              <a:rPr lang="en-US" sz="2400" dirty="0" err="1"/>
              <a:t>kandungan</a:t>
            </a:r>
            <a:r>
              <a:rPr lang="en-US" sz="2400" dirty="0"/>
              <a:t> </a:t>
            </a:r>
            <a:r>
              <a:rPr lang="en-US" sz="2400" dirty="0" err="1"/>
              <a:t>bahan</a:t>
            </a:r>
            <a:r>
              <a:rPr lang="en-US" sz="2400" dirty="0"/>
              <a:t> </a:t>
            </a:r>
            <a:r>
              <a:rPr lang="en-US" sz="2400" dirty="0" err="1"/>
              <a:t>organik</a:t>
            </a:r>
            <a:r>
              <a:rPr lang="en-US" sz="2400" dirty="0"/>
              <a:t> di </a:t>
            </a:r>
            <a:r>
              <a:rPr lang="en-US" sz="2400" dirty="0" err="1"/>
              <a:t>lapisan</a:t>
            </a:r>
            <a:r>
              <a:rPr lang="en-US" sz="2400" dirty="0"/>
              <a:t> </a:t>
            </a:r>
            <a:r>
              <a:rPr lang="en-US" sz="2400" dirty="0" err="1"/>
              <a:t>atas</a:t>
            </a:r>
            <a:r>
              <a:rPr lang="en-US" sz="2400" dirty="0"/>
              <a:t> </a:t>
            </a:r>
            <a:r>
              <a:rPr lang="en-US" sz="2400" dirty="0" err="1"/>
              <a:t>sangat</a:t>
            </a:r>
            <a:r>
              <a:rPr lang="en-US" sz="2400" dirty="0"/>
              <a:t> </a:t>
            </a:r>
            <a:r>
              <a:rPr lang="en-US" sz="2400" dirty="0" err="1"/>
              <a:t>tinggi</a:t>
            </a:r>
            <a:r>
              <a:rPr lang="en-US" sz="2400" dirty="0"/>
              <a:t> </a:t>
            </a:r>
            <a:r>
              <a:rPr lang="en-US" sz="2400" dirty="0" err="1"/>
              <a:t>sampai</a:t>
            </a:r>
            <a:r>
              <a:rPr lang="en-US" sz="2400" dirty="0"/>
              <a:t> </a:t>
            </a:r>
            <a:r>
              <a:rPr lang="en-US" sz="2400" dirty="0" err="1"/>
              <a:t>sangat</a:t>
            </a:r>
            <a:r>
              <a:rPr lang="en-US" sz="2400" dirty="0"/>
              <a:t> </a:t>
            </a:r>
            <a:r>
              <a:rPr lang="en-US" sz="2400" dirty="0" err="1"/>
              <a:t>tinggi</a:t>
            </a:r>
            <a:r>
              <a:rPr lang="en-US" sz="2400" dirty="0"/>
              <a:t> </a:t>
            </a:r>
            <a:r>
              <a:rPr lang="en-US" sz="2400" dirty="0" err="1"/>
              <a:t>sekali</a:t>
            </a:r>
            <a:r>
              <a:rPr lang="en-US" sz="2400" dirty="0"/>
              <a:t> (8,66-16,18%), </a:t>
            </a:r>
            <a:r>
              <a:rPr lang="en-US" sz="2400" dirty="0" err="1"/>
              <a:t>dan</a:t>
            </a:r>
            <a:r>
              <a:rPr lang="en-US" sz="2400" dirty="0"/>
              <a:t> </a:t>
            </a:r>
            <a:r>
              <a:rPr lang="en-US" sz="2400" dirty="0" err="1"/>
              <a:t>menurun</a:t>
            </a:r>
            <a:r>
              <a:rPr lang="en-US" sz="2400" dirty="0"/>
              <a:t> </a:t>
            </a:r>
            <a:r>
              <a:rPr lang="en-US" sz="2400" dirty="0" err="1"/>
              <a:t>menjadi</a:t>
            </a:r>
            <a:r>
              <a:rPr lang="en-US" sz="2400" dirty="0"/>
              <a:t> </a:t>
            </a:r>
            <a:r>
              <a:rPr lang="en-US" sz="2400" dirty="0" err="1"/>
              <a:t>tinggi</a:t>
            </a:r>
            <a:r>
              <a:rPr lang="en-US" sz="2400" dirty="0"/>
              <a:t> (4,08-4,88%) di </a:t>
            </a:r>
            <a:r>
              <a:rPr lang="en-US" sz="2400" dirty="0" err="1"/>
              <a:t>lapisan</a:t>
            </a:r>
            <a:r>
              <a:rPr lang="en-US" sz="2400" dirty="0"/>
              <a:t> </a:t>
            </a:r>
            <a:r>
              <a:rPr lang="en-US" sz="2400" dirty="0" err="1"/>
              <a:t>bawah</a:t>
            </a:r>
            <a:r>
              <a:rPr lang="en-US" sz="2400" dirty="0" smtClean="0"/>
              <a:t>.</a:t>
            </a:r>
            <a:endParaRPr lang="en-US" sz="2400" dirty="0" smtClean="0"/>
          </a:p>
          <a:p>
            <a:pPr marL="0" indent="0" algn="just">
              <a:buNone/>
            </a:pPr>
            <a:r>
              <a:rPr lang="en-US" sz="2400" dirty="0"/>
              <a:t>	</a:t>
            </a:r>
            <a:r>
              <a:rPr lang="en-US" sz="2400" b="1" dirty="0" err="1"/>
              <a:t>Kandungan</a:t>
            </a:r>
            <a:r>
              <a:rPr lang="en-US" sz="2400" b="1" dirty="0"/>
              <a:t> N </a:t>
            </a:r>
            <a:r>
              <a:rPr lang="en-US" sz="2400" dirty="0" err="1"/>
              <a:t>sedang</a:t>
            </a:r>
            <a:r>
              <a:rPr lang="en-US" sz="2400" dirty="0"/>
              <a:t> </a:t>
            </a:r>
            <a:r>
              <a:rPr lang="en-US" sz="2400" dirty="0" err="1"/>
              <a:t>sampai</a:t>
            </a:r>
            <a:r>
              <a:rPr lang="en-US" sz="2400" dirty="0"/>
              <a:t> </a:t>
            </a:r>
            <a:r>
              <a:rPr lang="en-US" sz="2400" dirty="0" err="1"/>
              <a:t>tinggi</a:t>
            </a:r>
            <a:r>
              <a:rPr lang="en-US" sz="2400" dirty="0"/>
              <a:t> (0,50-0,71%) di </a:t>
            </a:r>
            <a:r>
              <a:rPr lang="en-US" sz="2400" dirty="0" err="1"/>
              <a:t>lapisan</a:t>
            </a:r>
            <a:r>
              <a:rPr lang="en-US" sz="2400" dirty="0"/>
              <a:t> </a:t>
            </a:r>
            <a:r>
              <a:rPr lang="en-US" sz="2400" dirty="0" err="1"/>
              <a:t>atas</a:t>
            </a:r>
            <a:r>
              <a:rPr lang="en-US" sz="2400" dirty="0"/>
              <a:t>, </a:t>
            </a:r>
            <a:r>
              <a:rPr lang="en-US" sz="2400" dirty="0" err="1"/>
              <a:t>dan</a:t>
            </a:r>
            <a:r>
              <a:rPr lang="en-US" sz="2400" dirty="0"/>
              <a:t> </a:t>
            </a:r>
            <a:r>
              <a:rPr lang="en-US" sz="2400" dirty="0" err="1"/>
              <a:t>menurun</a:t>
            </a:r>
            <a:r>
              <a:rPr lang="en-US" sz="2400" dirty="0"/>
              <a:t> </a:t>
            </a:r>
            <a:r>
              <a:rPr lang="en-US" sz="2400" dirty="0" err="1"/>
              <a:t>menjadi</a:t>
            </a:r>
            <a:r>
              <a:rPr lang="en-US" sz="2400" dirty="0"/>
              <a:t> </a:t>
            </a:r>
            <a:r>
              <a:rPr lang="en-US" sz="2400" dirty="0" err="1"/>
              <a:t>sangat</a:t>
            </a:r>
            <a:r>
              <a:rPr lang="en-US" sz="2400" dirty="0"/>
              <a:t> </a:t>
            </a:r>
            <a:r>
              <a:rPr lang="en-US" sz="2400" dirty="0" err="1"/>
              <a:t>rendah</a:t>
            </a:r>
            <a:r>
              <a:rPr lang="en-US" sz="2400" dirty="0"/>
              <a:t> </a:t>
            </a:r>
            <a:r>
              <a:rPr lang="en-US" sz="2400" dirty="0" err="1"/>
              <a:t>sampai</a:t>
            </a:r>
            <a:r>
              <a:rPr lang="en-US" sz="2400" dirty="0"/>
              <a:t> </a:t>
            </a:r>
            <a:r>
              <a:rPr lang="en-US" sz="2400" dirty="0" err="1"/>
              <a:t>rendah</a:t>
            </a:r>
            <a:r>
              <a:rPr lang="en-US" sz="2400" dirty="0"/>
              <a:t> (0,13-0,17%) di </a:t>
            </a:r>
            <a:r>
              <a:rPr lang="en-US" sz="2400" dirty="0" err="1"/>
              <a:t>seluruh</a:t>
            </a:r>
            <a:r>
              <a:rPr lang="en-US" sz="2400" dirty="0"/>
              <a:t> </a:t>
            </a:r>
            <a:r>
              <a:rPr lang="en-US" sz="2400" dirty="0" err="1"/>
              <a:t>lapisan</a:t>
            </a:r>
            <a:r>
              <a:rPr lang="en-US" sz="2400" dirty="0"/>
              <a:t> </a:t>
            </a:r>
            <a:r>
              <a:rPr lang="en-US" sz="2400" dirty="0" err="1"/>
              <a:t>bawah</a:t>
            </a:r>
            <a:r>
              <a:rPr lang="en-US" sz="2400" dirty="0"/>
              <a:t>. </a:t>
            </a:r>
            <a:r>
              <a:rPr lang="en-US" sz="2400" dirty="0" err="1"/>
              <a:t>Rasio</a:t>
            </a:r>
            <a:r>
              <a:rPr lang="en-US" sz="2400" dirty="0"/>
              <a:t> C/N </a:t>
            </a:r>
            <a:r>
              <a:rPr lang="en-US" sz="2400" dirty="0" err="1"/>
              <a:t>bervariasi</a:t>
            </a:r>
            <a:r>
              <a:rPr lang="en-US" sz="2400" dirty="0"/>
              <a:t> </a:t>
            </a:r>
            <a:r>
              <a:rPr lang="en-US" sz="2400" dirty="0" err="1"/>
              <a:t>dari</a:t>
            </a:r>
            <a:r>
              <a:rPr lang="en-US" sz="2400" dirty="0"/>
              <a:t> </a:t>
            </a:r>
            <a:r>
              <a:rPr lang="en-US" sz="2400" dirty="0" err="1"/>
              <a:t>tinggi</a:t>
            </a:r>
            <a:r>
              <a:rPr lang="en-US" sz="2400" dirty="0"/>
              <a:t> </a:t>
            </a:r>
            <a:r>
              <a:rPr lang="en-US" sz="2400" dirty="0" err="1"/>
              <a:t>sampai</a:t>
            </a:r>
            <a:r>
              <a:rPr lang="en-US" sz="2400" dirty="0"/>
              <a:t> </a:t>
            </a:r>
            <a:r>
              <a:rPr lang="en-US" sz="2400" dirty="0" err="1"/>
              <a:t>sangat</a:t>
            </a:r>
            <a:r>
              <a:rPr lang="en-US" sz="2400" dirty="0"/>
              <a:t> </a:t>
            </a:r>
            <a:r>
              <a:rPr lang="en-US" sz="2400" dirty="0" err="1"/>
              <a:t>tinggi</a:t>
            </a:r>
            <a:r>
              <a:rPr lang="en-US" sz="2400" dirty="0"/>
              <a:t> (17-27), </a:t>
            </a:r>
            <a:r>
              <a:rPr lang="en-US" sz="2400" dirty="0" err="1"/>
              <a:t>baik</a:t>
            </a:r>
            <a:r>
              <a:rPr lang="en-US" sz="2400" dirty="0"/>
              <a:t> di </a:t>
            </a:r>
            <a:r>
              <a:rPr lang="en-US" sz="2400" dirty="0" err="1"/>
              <a:t>lapisan</a:t>
            </a:r>
            <a:r>
              <a:rPr lang="en-US" sz="2400" dirty="0"/>
              <a:t> </a:t>
            </a:r>
            <a:r>
              <a:rPr lang="en-US" sz="2400" dirty="0" err="1"/>
              <a:t>atas</a:t>
            </a:r>
            <a:r>
              <a:rPr lang="en-US" sz="2400" dirty="0"/>
              <a:t> </a:t>
            </a:r>
            <a:r>
              <a:rPr lang="en-US" sz="2400" dirty="0" err="1"/>
              <a:t>maupun</a:t>
            </a:r>
            <a:r>
              <a:rPr lang="en-US" sz="2400" dirty="0"/>
              <a:t> </a:t>
            </a:r>
            <a:r>
              <a:rPr lang="en-US" sz="2400" dirty="0" err="1"/>
              <a:t>lapisan</a:t>
            </a:r>
            <a:r>
              <a:rPr lang="en-US" sz="2400" dirty="0"/>
              <a:t> </a:t>
            </a:r>
            <a:r>
              <a:rPr lang="en-US" sz="2400" dirty="0" err="1"/>
              <a:t>bawah</a:t>
            </a:r>
            <a:r>
              <a:rPr lang="en-US" sz="2400" dirty="0" smtClean="0"/>
              <a:t>.</a:t>
            </a:r>
            <a:endParaRPr lang="en-US" sz="2400" dirty="0" smtClean="0"/>
          </a:p>
          <a:p>
            <a:pPr marL="0" indent="0" algn="just">
              <a:buNone/>
            </a:pPr>
            <a:r>
              <a:rPr lang="en-US" sz="2400" dirty="0"/>
              <a:t>	</a:t>
            </a:r>
            <a:r>
              <a:rPr lang="en-US" sz="2400" b="1" dirty="0" smtClean="0"/>
              <a:t> </a:t>
            </a:r>
            <a:r>
              <a:rPr lang="en-US" sz="2400" b="1" dirty="0" err="1"/>
              <a:t>Kandungan</a:t>
            </a:r>
            <a:r>
              <a:rPr lang="en-US" sz="2400" b="1" dirty="0"/>
              <a:t> </a:t>
            </a:r>
            <a:r>
              <a:rPr lang="en-US" sz="2400" b="1" dirty="0" err="1"/>
              <a:t>fosfat</a:t>
            </a:r>
            <a:r>
              <a:rPr lang="en-US" sz="2400" b="1" dirty="0"/>
              <a:t> </a:t>
            </a:r>
            <a:r>
              <a:rPr lang="en-US" sz="2400" b="1" dirty="0" err="1"/>
              <a:t>potensial</a:t>
            </a:r>
            <a:r>
              <a:rPr lang="en-US" sz="2400" b="1" dirty="0"/>
              <a:t> </a:t>
            </a:r>
            <a:r>
              <a:rPr lang="en-US" sz="2400" dirty="0"/>
              <a:t>(P</a:t>
            </a:r>
            <a:r>
              <a:rPr lang="en-US" sz="2400" baseline="-25000" dirty="0"/>
              <a:t>2</a:t>
            </a:r>
            <a:r>
              <a:rPr lang="en-US" sz="2400" dirty="0"/>
              <a:t>O</a:t>
            </a:r>
            <a:r>
              <a:rPr lang="en-US" sz="2400" baseline="-25000" dirty="0"/>
              <a:t>5</a:t>
            </a:r>
            <a:r>
              <a:rPr lang="en-US" sz="2400" dirty="0"/>
              <a:t>-HCI 25%) di </a:t>
            </a:r>
            <a:r>
              <a:rPr lang="en-US" sz="2400" dirty="0" err="1"/>
              <a:t>lapisan</a:t>
            </a:r>
            <a:r>
              <a:rPr lang="en-US" sz="2400" dirty="0"/>
              <a:t> </a:t>
            </a:r>
            <a:r>
              <a:rPr lang="en-US" sz="2400" dirty="0" err="1"/>
              <a:t>atas</a:t>
            </a:r>
            <a:r>
              <a:rPr lang="en-US" sz="2400" dirty="0"/>
              <a:t> </a:t>
            </a:r>
            <a:r>
              <a:rPr lang="en-US" sz="2400" dirty="0" err="1"/>
              <a:t>termasuk</a:t>
            </a:r>
            <a:r>
              <a:rPr lang="en-US" sz="2400" dirty="0"/>
              <a:t> </a:t>
            </a:r>
            <a:r>
              <a:rPr lang="en-US" sz="2400" dirty="0" err="1"/>
              <a:t>sedang</a:t>
            </a:r>
            <a:r>
              <a:rPr lang="en-US" sz="2400" dirty="0"/>
              <a:t> </a:t>
            </a:r>
            <a:r>
              <a:rPr lang="en-US" sz="2400" dirty="0" err="1"/>
              <a:t>sampai</a:t>
            </a:r>
            <a:r>
              <a:rPr lang="en-US" sz="2400" dirty="0"/>
              <a:t> </a:t>
            </a:r>
            <a:r>
              <a:rPr lang="en-US" sz="2400" dirty="0" err="1"/>
              <a:t>tinggi</a:t>
            </a:r>
            <a:r>
              <a:rPr lang="en-US" sz="2400" dirty="0"/>
              <a:t> (38-50 mg/100 g </a:t>
            </a:r>
            <a:r>
              <a:rPr lang="en-US" sz="2400" dirty="0" err="1"/>
              <a:t>tanah</a:t>
            </a:r>
            <a:r>
              <a:rPr lang="en-US" sz="2400" dirty="0"/>
              <a:t>), </a:t>
            </a:r>
            <a:r>
              <a:rPr lang="en-US" sz="2400" dirty="0" err="1"/>
              <a:t>dan</a:t>
            </a:r>
            <a:r>
              <a:rPr lang="en-US" sz="2400" dirty="0"/>
              <a:t> di </a:t>
            </a:r>
            <a:r>
              <a:rPr lang="en-US" sz="2400" dirty="0" err="1"/>
              <a:t>lapisan</a:t>
            </a:r>
            <a:r>
              <a:rPr lang="en-US" sz="2400" dirty="0"/>
              <a:t> </a:t>
            </a:r>
            <a:r>
              <a:rPr lang="en-US" sz="2400" dirty="0" err="1"/>
              <a:t>bawah</a:t>
            </a:r>
            <a:r>
              <a:rPr lang="en-US" sz="2400" dirty="0"/>
              <a:t> </a:t>
            </a:r>
            <a:r>
              <a:rPr lang="en-US" sz="2400" dirty="0" err="1"/>
              <a:t>berkurang</a:t>
            </a:r>
            <a:r>
              <a:rPr lang="en-US" sz="2400" dirty="0"/>
              <a:t> </a:t>
            </a:r>
            <a:r>
              <a:rPr lang="en-US" sz="2400" dirty="0" err="1"/>
              <a:t>menjadi</a:t>
            </a:r>
            <a:r>
              <a:rPr lang="en-US" sz="2400" dirty="0"/>
              <a:t> </a:t>
            </a:r>
            <a:r>
              <a:rPr lang="en-US" sz="2400" dirty="0" err="1"/>
              <a:t>sangat</a:t>
            </a:r>
            <a:r>
              <a:rPr lang="en-US" sz="2400" dirty="0"/>
              <a:t> </a:t>
            </a:r>
            <a:r>
              <a:rPr lang="en-US" sz="2400" dirty="0" err="1"/>
              <a:t>rendah</a:t>
            </a:r>
            <a:r>
              <a:rPr lang="en-US" sz="2400" dirty="0"/>
              <a:t> </a:t>
            </a:r>
            <a:r>
              <a:rPr lang="en-US" sz="2400" dirty="0" err="1"/>
              <a:t>sampai</a:t>
            </a:r>
            <a:r>
              <a:rPr lang="en-US" sz="2400" dirty="0"/>
              <a:t> </a:t>
            </a:r>
            <a:r>
              <a:rPr lang="en-US" sz="2400" dirty="0" err="1"/>
              <a:t>rendah</a:t>
            </a:r>
            <a:r>
              <a:rPr lang="en-US" sz="2400" dirty="0"/>
              <a:t> (7-17 mg/100 g </a:t>
            </a:r>
            <a:r>
              <a:rPr lang="en-US" sz="2400" dirty="0" err="1"/>
              <a:t>tanah</a:t>
            </a:r>
            <a:r>
              <a:rPr lang="en-US" sz="2400" dirty="0" smtClean="0"/>
              <a:t>).</a:t>
            </a:r>
            <a:endParaRPr lang="en-US" sz="2400" dirty="0" smtClean="0"/>
          </a:p>
          <a:p>
            <a:pPr marL="0" indent="0" algn="just">
              <a:buNone/>
            </a:pPr>
            <a:r>
              <a:rPr lang="en-US" sz="2400" dirty="0"/>
              <a:t>	</a:t>
            </a:r>
            <a:r>
              <a:rPr lang="en-US" sz="2400" dirty="0" smtClean="0"/>
              <a:t> </a:t>
            </a:r>
            <a:r>
              <a:rPr lang="en-US" sz="2400" b="1" dirty="0" err="1"/>
              <a:t>Kandungan</a:t>
            </a:r>
            <a:r>
              <a:rPr lang="en-US" sz="2400" b="1" dirty="0"/>
              <a:t> K</a:t>
            </a:r>
            <a:r>
              <a:rPr lang="en-US" sz="2400" b="1" baseline="-25000" dirty="0"/>
              <a:t>2</a:t>
            </a:r>
            <a:r>
              <a:rPr lang="en-US" sz="2400" b="1" dirty="0"/>
              <a:t>O </a:t>
            </a:r>
            <a:r>
              <a:rPr lang="en-US" sz="2400" dirty="0"/>
              <a:t>(HCI 25%) </a:t>
            </a:r>
            <a:r>
              <a:rPr lang="en-US" sz="2400" dirty="0" err="1"/>
              <a:t>tergolong</a:t>
            </a:r>
            <a:r>
              <a:rPr lang="en-US" sz="2400" dirty="0"/>
              <a:t> </a:t>
            </a:r>
            <a:r>
              <a:rPr lang="en-US" sz="2400" dirty="0" err="1"/>
              <a:t>sedang</a:t>
            </a:r>
            <a:r>
              <a:rPr lang="en-US" sz="2400" dirty="0"/>
              <a:t> (21-26 mg/100 g </a:t>
            </a:r>
            <a:r>
              <a:rPr lang="en-US" sz="2400" dirty="0" err="1"/>
              <a:t>tanah</a:t>
            </a:r>
            <a:r>
              <a:rPr lang="en-US" sz="2400" dirty="0"/>
              <a:t>) di </a:t>
            </a:r>
            <a:r>
              <a:rPr lang="en-US" sz="2400" dirty="0" err="1"/>
              <a:t>seluruh</a:t>
            </a:r>
            <a:r>
              <a:rPr lang="en-US" sz="2400" dirty="0"/>
              <a:t> </a:t>
            </a:r>
            <a:r>
              <a:rPr lang="en-US" sz="2400" dirty="0" err="1"/>
              <a:t>lapisan</a:t>
            </a:r>
            <a:r>
              <a:rPr lang="en-US" sz="2400" dirty="0"/>
              <a:t>. </a:t>
            </a:r>
            <a:r>
              <a:rPr lang="en-US" sz="2400" dirty="0" err="1"/>
              <a:t>Kandungan</a:t>
            </a:r>
            <a:r>
              <a:rPr lang="en-US" sz="2400" dirty="0"/>
              <a:t> P-</a:t>
            </a:r>
            <a:r>
              <a:rPr lang="en-US" sz="2400" dirty="0" err="1"/>
              <a:t>tersedia</a:t>
            </a:r>
            <a:r>
              <a:rPr lang="en-US" sz="2400" dirty="0"/>
              <a:t>, P</a:t>
            </a:r>
            <a:r>
              <a:rPr lang="en-US" sz="2400" baseline="-25000" dirty="0"/>
              <a:t>2</a:t>
            </a:r>
            <a:r>
              <a:rPr lang="en-US" sz="2400" dirty="0"/>
              <a:t>O</a:t>
            </a:r>
            <a:r>
              <a:rPr lang="en-US" sz="2400" baseline="-25000" dirty="0"/>
              <a:t>5</a:t>
            </a:r>
            <a:r>
              <a:rPr lang="en-US" sz="2400" dirty="0"/>
              <a:t>-Bray-I, </a:t>
            </a:r>
            <a:r>
              <a:rPr lang="en-US" sz="2400" dirty="0" err="1"/>
              <a:t>termasuk</a:t>
            </a:r>
            <a:r>
              <a:rPr lang="en-US" sz="2400" dirty="0"/>
              <a:t> </a:t>
            </a:r>
            <a:r>
              <a:rPr lang="en-US" sz="2400" dirty="0" err="1"/>
              <a:t>sangat</a:t>
            </a:r>
            <a:r>
              <a:rPr lang="en-US" sz="2400" dirty="0"/>
              <a:t> </a:t>
            </a:r>
            <a:r>
              <a:rPr lang="en-US" sz="2400" dirty="0" err="1"/>
              <a:t>tinggi</a:t>
            </a:r>
            <a:r>
              <a:rPr lang="en-US" sz="2400" dirty="0"/>
              <a:t> (38,5-63,9 ppm) di </a:t>
            </a:r>
            <a:r>
              <a:rPr lang="en-US" sz="2400" dirty="0" err="1"/>
              <a:t>lapisan</a:t>
            </a:r>
            <a:r>
              <a:rPr lang="en-US" sz="2400" dirty="0"/>
              <a:t> </a:t>
            </a:r>
            <a:r>
              <a:rPr lang="en-US" sz="2400" dirty="0" err="1"/>
              <a:t>atas</a:t>
            </a:r>
            <a:r>
              <a:rPr lang="en-US" sz="2400" dirty="0"/>
              <a:t>, </a:t>
            </a:r>
            <a:r>
              <a:rPr lang="en-US" sz="2400" dirty="0" err="1"/>
              <a:t>dan</a:t>
            </a:r>
            <a:r>
              <a:rPr lang="en-US" sz="2400" dirty="0"/>
              <a:t> </a:t>
            </a:r>
            <a:r>
              <a:rPr lang="en-US" sz="2400" dirty="0" err="1"/>
              <a:t>menurun</a:t>
            </a:r>
            <a:r>
              <a:rPr lang="en-US" sz="2400" dirty="0"/>
              <a:t> </a:t>
            </a:r>
            <a:r>
              <a:rPr lang="en-US" sz="2400" dirty="0" err="1"/>
              <a:t>menjadi</a:t>
            </a:r>
            <a:r>
              <a:rPr lang="en-US" sz="2400" dirty="0"/>
              <a:t> </a:t>
            </a:r>
            <a:r>
              <a:rPr lang="en-US" sz="2400" dirty="0" err="1"/>
              <a:t>rendah</a:t>
            </a:r>
            <a:r>
              <a:rPr lang="en-US" sz="2400" dirty="0"/>
              <a:t> </a:t>
            </a:r>
            <a:r>
              <a:rPr lang="en-US" sz="2400" dirty="0" err="1"/>
              <a:t>sampai</a:t>
            </a:r>
            <a:r>
              <a:rPr lang="en-US" sz="2400" dirty="0"/>
              <a:t> </a:t>
            </a:r>
            <a:r>
              <a:rPr lang="en-US" sz="2400" dirty="0" err="1"/>
              <a:t>sedang</a:t>
            </a:r>
            <a:r>
              <a:rPr lang="en-US" sz="2400" dirty="0"/>
              <a:t> (14-16 ppm) di </a:t>
            </a:r>
            <a:r>
              <a:rPr lang="en-US" sz="2400" dirty="0" err="1"/>
              <a:t>lapisan</a:t>
            </a:r>
            <a:r>
              <a:rPr lang="en-US" sz="2400" dirty="0"/>
              <a:t> </a:t>
            </a:r>
            <a:r>
              <a:rPr lang="en-US" sz="2400" dirty="0" err="1"/>
              <a:t>bawah</a:t>
            </a:r>
            <a:r>
              <a:rPr lang="en-US" sz="2400" dirty="0"/>
              <a:t>.</a:t>
            </a:r>
            <a:endParaRPr lang="en-US" sz="2400" dirty="0"/>
          </a:p>
          <a:p>
            <a:pPr marL="0" indent="0" algn="just">
              <a:buNone/>
            </a:pP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10000"/>
          </a:bodyPr>
          <a:lstStyle/>
          <a:p>
            <a:r>
              <a:rPr lang="en-US" dirty="0" err="1" smtClean="0"/>
              <a:t>Lahan</a:t>
            </a:r>
            <a:r>
              <a:rPr lang="en-US" dirty="0" smtClean="0"/>
              <a:t> potensial-2</a:t>
            </a:r>
            <a:endParaRPr lang="en-US" dirty="0" smtClean="0"/>
          </a:p>
          <a:p>
            <a:pPr marL="0" indent="0" algn="just">
              <a:buNone/>
            </a:pPr>
            <a:r>
              <a:rPr lang="en-US" dirty="0"/>
              <a:t>	</a:t>
            </a:r>
            <a:r>
              <a:rPr lang="fi-FI" sz="2400" dirty="0"/>
              <a:t>Lahan potensial-2 memiliki lapisan gambut permukaan tipis, sekitar 0-20/28 cm. Tekstur tanah Lahan Potensial-2 dari Sumatera sedikit lebih kasar dan lebih homogen, dengan kandungan liat dan debu 30-70%, sementara yang dari Kalimantan lebih bervariasi dan lebih halus, dengan kandungan liat antara 35- 80%, dan debu 20-60%. </a:t>
            </a:r>
            <a:endParaRPr lang="fi-FI" sz="2400" dirty="0" smtClean="0"/>
          </a:p>
          <a:p>
            <a:pPr marL="0" indent="0" algn="just">
              <a:buNone/>
            </a:pPr>
            <a:r>
              <a:rPr lang="fi-FI" sz="2400" dirty="0"/>
              <a:t>	</a:t>
            </a:r>
            <a:r>
              <a:rPr lang="fi-FI" sz="2400" b="1" dirty="0"/>
              <a:t>Kandungan bahan organik</a:t>
            </a:r>
            <a:r>
              <a:rPr lang="fi-FI" sz="2400" dirty="0"/>
              <a:t>, dinyatakan sebagai % C-organik, seluruh lapisan di luar lapisan gambut permukaan, umumnya bervariasi dari sedang sampai sangat tinggi</a:t>
            </a:r>
            <a:r>
              <a:rPr lang="fi-FI" sz="2400" dirty="0" smtClean="0"/>
              <a:t>.</a:t>
            </a:r>
            <a:endParaRPr lang="fi-FI" sz="2400" dirty="0" smtClean="0"/>
          </a:p>
          <a:p>
            <a:pPr marL="0" indent="0" algn="just">
              <a:buNone/>
            </a:pPr>
            <a:r>
              <a:rPr lang="fi-FI" sz="2400" dirty="0"/>
              <a:t>	</a:t>
            </a:r>
            <a:r>
              <a:rPr lang="fi-FI" sz="2400" b="1" dirty="0"/>
              <a:t>Kandungan N </a:t>
            </a:r>
            <a:r>
              <a:rPr lang="fi-FI" sz="2400" dirty="0"/>
              <a:t>di lapisan atas termasuk tinggi sampai sangat tinggi (0,58-0,84%), dan di lapisan bawah umumnya menurun </a:t>
            </a:r>
            <a:r>
              <a:rPr lang="fi-FI" sz="2400" dirty="0" smtClean="0"/>
              <a:t>menjadi </a:t>
            </a:r>
            <a:r>
              <a:rPr lang="fi-FI" sz="2400" dirty="0"/>
              <a:t>rendah sampai sedang (0,18-0,25</a:t>
            </a:r>
            <a:r>
              <a:rPr lang="fi-FI" sz="2400" dirty="0" smtClean="0"/>
              <a:t>%).</a:t>
            </a:r>
            <a:endParaRPr lang="fi-FI" sz="2400" dirty="0" smtClean="0"/>
          </a:p>
          <a:p>
            <a:pPr marL="0" indent="0" algn="just">
              <a:buNone/>
            </a:pPr>
            <a:r>
              <a:rPr lang="fi-FI" sz="2400" dirty="0" smtClean="0"/>
              <a:t>	</a:t>
            </a:r>
            <a:r>
              <a:rPr lang="fi-FI" sz="2400" b="1" dirty="0"/>
              <a:t>Kandungan fosfat potensial</a:t>
            </a:r>
            <a:r>
              <a:rPr lang="fi-FI" sz="2400" dirty="0"/>
              <a:t>, (P</a:t>
            </a:r>
            <a:r>
              <a:rPr lang="fi-FI" sz="2400" baseline="-25000" dirty="0"/>
              <a:t>2</a:t>
            </a:r>
            <a:r>
              <a:rPr lang="fi-FI" sz="2400" dirty="0"/>
              <a:t>O</a:t>
            </a:r>
            <a:r>
              <a:rPr lang="fi-FI" sz="2400" baseline="-25000" dirty="0"/>
              <a:t>5</a:t>
            </a:r>
            <a:r>
              <a:rPr lang="fi-FI" sz="2400" dirty="0"/>
              <a:t>-HCI 25%), di lapisan atas termasuk sangat tinggi (70-133 mg/100 g tanah), dan menurun menjadi sedang (25 mg/100 g tanah) di lapisan bawah. </a:t>
            </a:r>
            <a:endParaRPr lang="fi-FI" sz="2400" dirty="0" smtClean="0"/>
          </a:p>
          <a:p>
            <a:pPr marL="0" indent="0" algn="just">
              <a:buNone/>
            </a:pPr>
            <a:r>
              <a:rPr lang="fi-FI" sz="2400" dirty="0"/>
              <a:t>	</a:t>
            </a:r>
            <a:r>
              <a:rPr lang="fi-FI" sz="2400" b="1" dirty="0" smtClean="0"/>
              <a:t>Kandungan kalium potensial</a:t>
            </a:r>
            <a:r>
              <a:rPr lang="fi-FI" sz="2400" dirty="0"/>
              <a:t>, K</a:t>
            </a:r>
            <a:r>
              <a:rPr lang="fi-FI" sz="2400" baseline="-25000" dirty="0"/>
              <a:t>2</a:t>
            </a:r>
            <a:r>
              <a:rPr lang="fi-FI" sz="2400" dirty="0"/>
              <a:t>O (HCl 25%) sedang (28-39 mg/100 g tanah) di lapisan atas, dan sedang sampai tinggi (28-42 mg/100 g tanah) di lapisan bawah. </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10000"/>
          </a:bodyPr>
          <a:lstStyle/>
          <a:p>
            <a:r>
              <a:rPr lang="en-US" dirty="0" err="1" smtClean="0"/>
              <a:t>Sulfat</a:t>
            </a:r>
            <a:r>
              <a:rPr lang="en-US" dirty="0" smtClean="0"/>
              <a:t> </a:t>
            </a:r>
            <a:r>
              <a:rPr lang="en-US" dirty="0" err="1" smtClean="0"/>
              <a:t>masam</a:t>
            </a:r>
            <a:r>
              <a:rPr lang="en-US" dirty="0" smtClean="0"/>
              <a:t> </a:t>
            </a:r>
            <a:r>
              <a:rPr lang="en-US" dirty="0" err="1" smtClean="0"/>
              <a:t>potensial</a:t>
            </a:r>
            <a:endParaRPr lang="en-US" dirty="0" smtClean="0"/>
          </a:p>
          <a:p>
            <a:pPr marL="0" indent="0" algn="just">
              <a:buNone/>
            </a:pPr>
            <a:r>
              <a:rPr lang="en-US" dirty="0"/>
              <a:t>	</a:t>
            </a:r>
            <a:r>
              <a:rPr lang="fi-FI" sz="2600" dirty="0"/>
              <a:t>Data profil sulfat masam potensial (SMP) menunjukkan adanya lapisan gambut permukaan yang tipis, sekitar 0-12/16 cm. Tekstur seluruh lapisan tanah menunjukkan halus, yaitu tekstur tanah SMP dari Sumatera mempunyai kandungan liat antara 40-75%, dengan debu 25-60%. </a:t>
            </a:r>
            <a:r>
              <a:rPr lang="en-US" sz="2600" dirty="0" err="1"/>
              <a:t>Sementara</a:t>
            </a:r>
            <a:r>
              <a:rPr lang="en-US" sz="2600" dirty="0"/>
              <a:t> </a:t>
            </a:r>
            <a:r>
              <a:rPr lang="en-US" sz="2600" dirty="0" err="1"/>
              <a:t>kandungan</a:t>
            </a:r>
            <a:r>
              <a:rPr lang="en-US" sz="2600" dirty="0"/>
              <a:t> </a:t>
            </a:r>
            <a:r>
              <a:rPr lang="en-US" sz="2600" dirty="0" err="1"/>
              <a:t>liat</a:t>
            </a:r>
            <a:r>
              <a:rPr lang="en-US" sz="2600" dirty="0"/>
              <a:t> SMP </a:t>
            </a:r>
            <a:r>
              <a:rPr lang="en-US" sz="2600" dirty="0" err="1"/>
              <a:t>dari</a:t>
            </a:r>
            <a:r>
              <a:rPr lang="en-US" sz="2600" dirty="0"/>
              <a:t> Kalimantan, </a:t>
            </a:r>
            <a:r>
              <a:rPr lang="en-US" sz="2600" dirty="0" err="1"/>
              <a:t>bervariasi</a:t>
            </a:r>
            <a:r>
              <a:rPr lang="en-US" sz="2600" dirty="0"/>
              <a:t> </a:t>
            </a:r>
            <a:r>
              <a:rPr lang="en-US" sz="2600" dirty="0" err="1"/>
              <a:t>antara</a:t>
            </a:r>
            <a:r>
              <a:rPr lang="en-US" sz="2600" dirty="0"/>
              <a:t> 40-85%, </a:t>
            </a:r>
            <a:r>
              <a:rPr lang="en-US" sz="2600" dirty="0" err="1"/>
              <a:t>dan</a:t>
            </a:r>
            <a:r>
              <a:rPr lang="en-US" sz="2600" dirty="0"/>
              <a:t> </a:t>
            </a:r>
            <a:r>
              <a:rPr lang="en-US" sz="2600" dirty="0" err="1"/>
              <a:t>debu</a:t>
            </a:r>
            <a:r>
              <a:rPr lang="en-US" sz="2600" dirty="0"/>
              <a:t> 20-50%. </a:t>
            </a:r>
            <a:endParaRPr lang="en-US" sz="2600" dirty="0" smtClean="0"/>
          </a:p>
          <a:p>
            <a:pPr marL="0" indent="0" algn="just">
              <a:buNone/>
            </a:pPr>
            <a:r>
              <a:rPr lang="en-US" sz="2600" dirty="0"/>
              <a:t>	</a:t>
            </a:r>
            <a:r>
              <a:rPr lang="en-US" sz="2600" dirty="0" err="1" smtClean="0"/>
              <a:t>Dengan</a:t>
            </a:r>
            <a:r>
              <a:rPr lang="en-US" sz="2600" dirty="0" smtClean="0"/>
              <a:t> </a:t>
            </a:r>
            <a:r>
              <a:rPr lang="en-US" sz="2600" dirty="0" err="1"/>
              <a:t>demikian</a:t>
            </a:r>
            <a:r>
              <a:rPr lang="en-US" sz="2600" dirty="0"/>
              <a:t>, </a:t>
            </a:r>
            <a:r>
              <a:rPr lang="en-US" sz="2600" dirty="0" err="1"/>
              <a:t>tekstur</a:t>
            </a:r>
            <a:r>
              <a:rPr lang="en-US" sz="2600" dirty="0"/>
              <a:t> </a:t>
            </a:r>
            <a:r>
              <a:rPr lang="en-US" sz="2600" dirty="0" err="1"/>
              <a:t>tanah</a:t>
            </a:r>
            <a:r>
              <a:rPr lang="en-US" sz="2600" dirty="0"/>
              <a:t> </a:t>
            </a:r>
            <a:r>
              <a:rPr lang="en-US" sz="2600" dirty="0" err="1"/>
              <a:t>lapisan</a:t>
            </a:r>
            <a:r>
              <a:rPr lang="en-US" sz="2600" dirty="0"/>
              <a:t> </a:t>
            </a:r>
            <a:r>
              <a:rPr lang="en-US" sz="2600" dirty="0" err="1"/>
              <a:t>atas</a:t>
            </a:r>
            <a:r>
              <a:rPr lang="en-US" sz="2600" dirty="0"/>
              <a:t> </a:t>
            </a:r>
            <a:r>
              <a:rPr lang="en-US" sz="2600" dirty="0" err="1"/>
              <a:t>termasuk</a:t>
            </a:r>
            <a:r>
              <a:rPr lang="en-US" sz="2600" dirty="0"/>
              <a:t> </a:t>
            </a:r>
            <a:r>
              <a:rPr lang="en-US" sz="2600" dirty="0" err="1"/>
              <a:t>liat</a:t>
            </a:r>
            <a:r>
              <a:rPr lang="en-US" sz="2600" dirty="0"/>
              <a:t> </a:t>
            </a:r>
            <a:r>
              <a:rPr lang="en-US" sz="2600" dirty="0" err="1"/>
              <a:t>berdebu</a:t>
            </a:r>
            <a:r>
              <a:rPr lang="en-US" sz="2600" dirty="0"/>
              <a:t>, </a:t>
            </a:r>
            <a:r>
              <a:rPr lang="en-US" sz="2600" dirty="0" err="1"/>
              <a:t>sedangkan</a:t>
            </a:r>
            <a:r>
              <a:rPr lang="en-US" sz="2600" dirty="0"/>
              <a:t> </a:t>
            </a:r>
            <a:r>
              <a:rPr lang="en-US" sz="2600" dirty="0" err="1"/>
              <a:t>lapisan</a:t>
            </a:r>
            <a:r>
              <a:rPr lang="en-US" sz="2600" dirty="0"/>
              <a:t> </a:t>
            </a:r>
            <a:r>
              <a:rPr lang="en-US" sz="2600" dirty="0" err="1"/>
              <a:t>bawahnya</a:t>
            </a:r>
            <a:r>
              <a:rPr lang="en-US" sz="2600" dirty="0"/>
              <a:t> </a:t>
            </a:r>
            <a:r>
              <a:rPr lang="en-US" sz="2600" dirty="0" err="1"/>
              <a:t>liat</a:t>
            </a:r>
            <a:r>
              <a:rPr lang="en-US" sz="2600" dirty="0"/>
              <a:t> </a:t>
            </a:r>
            <a:r>
              <a:rPr lang="en-US" sz="2600" dirty="0" err="1"/>
              <a:t>berdebu</a:t>
            </a:r>
            <a:r>
              <a:rPr lang="en-US" sz="2600" dirty="0"/>
              <a:t> </a:t>
            </a:r>
            <a:r>
              <a:rPr lang="en-US" sz="2600" dirty="0" err="1"/>
              <a:t>atau</a:t>
            </a:r>
            <a:r>
              <a:rPr lang="en-US" sz="2600" dirty="0"/>
              <a:t> </a:t>
            </a:r>
            <a:r>
              <a:rPr lang="en-US" sz="2600" dirty="0" err="1"/>
              <a:t>liat</a:t>
            </a:r>
            <a:r>
              <a:rPr lang="en-US" sz="2600" dirty="0"/>
              <a:t>. </a:t>
            </a:r>
            <a:r>
              <a:rPr lang="en-US" sz="2600" dirty="0" err="1"/>
              <a:t>Reaksi</a:t>
            </a:r>
            <a:r>
              <a:rPr lang="en-US" sz="2600" dirty="0"/>
              <a:t> </a:t>
            </a:r>
            <a:r>
              <a:rPr lang="en-US" sz="2600" dirty="0" err="1"/>
              <a:t>tanah</a:t>
            </a:r>
            <a:r>
              <a:rPr lang="en-US" sz="2600" dirty="0"/>
              <a:t> di </a:t>
            </a:r>
            <a:r>
              <a:rPr lang="en-US" sz="2600" dirty="0" err="1"/>
              <a:t>seluruh</a:t>
            </a:r>
            <a:r>
              <a:rPr lang="en-US" sz="2600" dirty="0"/>
              <a:t> </a:t>
            </a:r>
            <a:r>
              <a:rPr lang="en-US" sz="2600" dirty="0" err="1"/>
              <a:t>lapisan</a:t>
            </a:r>
            <a:r>
              <a:rPr lang="en-US" sz="2600" dirty="0"/>
              <a:t> </a:t>
            </a:r>
            <a:r>
              <a:rPr lang="en-US" sz="2600" dirty="0" err="1"/>
              <a:t>bervariasi</a:t>
            </a:r>
            <a:r>
              <a:rPr lang="en-US" sz="2600" dirty="0"/>
              <a:t> </a:t>
            </a:r>
            <a:r>
              <a:rPr lang="en-US" sz="2600" dirty="0" err="1"/>
              <a:t>dari</a:t>
            </a:r>
            <a:r>
              <a:rPr lang="en-US" sz="2600" dirty="0"/>
              <a:t> </a:t>
            </a:r>
            <a:r>
              <a:rPr lang="en-US" sz="2600" dirty="0" err="1"/>
              <a:t>masam</a:t>
            </a:r>
            <a:r>
              <a:rPr lang="en-US" sz="2600" dirty="0"/>
              <a:t> </a:t>
            </a:r>
            <a:r>
              <a:rPr lang="en-US" sz="2600" dirty="0" err="1"/>
              <a:t>ekstrim</a:t>
            </a:r>
            <a:r>
              <a:rPr lang="en-US" sz="2600" dirty="0"/>
              <a:t> (</a:t>
            </a:r>
            <a:r>
              <a:rPr lang="en-US" sz="2600" i="1" dirty="0"/>
              <a:t>extremely acid</a:t>
            </a:r>
            <a:r>
              <a:rPr lang="en-US" sz="2600" dirty="0"/>
              <a:t>) (pH 3,5 </a:t>
            </a:r>
            <a:r>
              <a:rPr lang="en-US" sz="2600" dirty="0" err="1"/>
              <a:t>atau</a:t>
            </a:r>
            <a:r>
              <a:rPr lang="en-US" sz="2600" dirty="0"/>
              <a:t> </a:t>
            </a:r>
            <a:r>
              <a:rPr lang="en-US" sz="2600" dirty="0" err="1"/>
              <a:t>kurang</a:t>
            </a:r>
            <a:r>
              <a:rPr lang="en-US" sz="2600" dirty="0"/>
              <a:t>) </a:t>
            </a:r>
            <a:r>
              <a:rPr lang="en-US" sz="2600" dirty="0" err="1"/>
              <a:t>sampai</a:t>
            </a:r>
            <a:r>
              <a:rPr lang="en-US" sz="2600" dirty="0"/>
              <a:t> </a:t>
            </a:r>
            <a:r>
              <a:rPr lang="en-US" sz="2600" dirty="0" err="1"/>
              <a:t>sangat</a:t>
            </a:r>
            <a:r>
              <a:rPr lang="en-US" sz="2600" dirty="0"/>
              <a:t> </a:t>
            </a:r>
            <a:r>
              <a:rPr lang="en-US" sz="2600" dirty="0" err="1"/>
              <a:t>masam</a:t>
            </a:r>
            <a:r>
              <a:rPr lang="en-US" sz="2600" dirty="0"/>
              <a:t> (</a:t>
            </a:r>
            <a:r>
              <a:rPr lang="en-US" sz="2600" i="1" dirty="0"/>
              <a:t>very strongly acid</a:t>
            </a:r>
            <a:r>
              <a:rPr lang="en-US" sz="2600" dirty="0"/>
              <a:t>) (pH 4,5-4,8), </a:t>
            </a:r>
            <a:r>
              <a:rPr lang="en-US" sz="2600" dirty="0" err="1"/>
              <a:t>dan</a:t>
            </a:r>
            <a:r>
              <a:rPr lang="en-US" sz="2600" dirty="0"/>
              <a:t> </a:t>
            </a:r>
            <a:r>
              <a:rPr lang="en-US" sz="2600" dirty="0" err="1"/>
              <a:t>cenderung</a:t>
            </a:r>
            <a:r>
              <a:rPr lang="en-US" sz="2600" dirty="0"/>
              <a:t> </a:t>
            </a:r>
            <a:r>
              <a:rPr lang="en-US" sz="2600" dirty="0" err="1"/>
              <a:t>makin</a:t>
            </a:r>
            <a:r>
              <a:rPr lang="en-US" sz="2600" dirty="0"/>
              <a:t> </a:t>
            </a:r>
            <a:r>
              <a:rPr lang="en-US" sz="2600" dirty="0" err="1"/>
              <a:t>masam</a:t>
            </a:r>
            <a:r>
              <a:rPr lang="en-US" sz="2600" dirty="0"/>
              <a:t> di </a:t>
            </a:r>
            <a:r>
              <a:rPr lang="en-US" sz="2600" dirty="0" err="1"/>
              <a:t>lapisan-Iapisan</a:t>
            </a:r>
            <a:r>
              <a:rPr lang="en-US" sz="2600" dirty="0"/>
              <a:t> </a:t>
            </a:r>
            <a:r>
              <a:rPr lang="en-US" sz="2600" dirty="0" err="1"/>
              <a:t>bawah</a:t>
            </a:r>
            <a:r>
              <a:rPr lang="en-US" sz="2600" dirty="0"/>
              <a:t>. </a:t>
            </a:r>
            <a:endParaRPr lang="en-US" sz="2600" dirty="0" smtClean="0"/>
          </a:p>
          <a:p>
            <a:pPr marL="0" indent="0" algn="just">
              <a:buNone/>
            </a:pPr>
            <a:r>
              <a:rPr lang="en-US" sz="2600" dirty="0"/>
              <a:t>	</a:t>
            </a:r>
            <a:r>
              <a:rPr lang="en-US" sz="2600" dirty="0" err="1" smtClean="0"/>
              <a:t>Reaksi</a:t>
            </a:r>
            <a:r>
              <a:rPr lang="en-US" sz="2600" dirty="0" smtClean="0"/>
              <a:t> </a:t>
            </a:r>
            <a:r>
              <a:rPr lang="en-US" sz="2600" dirty="0" err="1"/>
              <a:t>tanah</a:t>
            </a:r>
            <a:r>
              <a:rPr lang="en-US" sz="2600" dirty="0"/>
              <a:t> </a:t>
            </a:r>
            <a:r>
              <a:rPr lang="en-US" sz="2600" dirty="0" err="1"/>
              <a:t>lapisan</a:t>
            </a:r>
            <a:r>
              <a:rPr lang="en-US" sz="2600" dirty="0"/>
              <a:t> </a:t>
            </a:r>
            <a:r>
              <a:rPr lang="en-US" sz="2600" dirty="0" err="1"/>
              <a:t>atas</a:t>
            </a:r>
            <a:r>
              <a:rPr lang="en-US" sz="2600" dirty="0"/>
              <a:t> rata-rata </a:t>
            </a:r>
            <a:r>
              <a:rPr lang="en-US" sz="2600" dirty="0" err="1"/>
              <a:t>sangat</a:t>
            </a:r>
            <a:r>
              <a:rPr lang="en-US" sz="2600" dirty="0"/>
              <a:t> </a:t>
            </a:r>
            <a:r>
              <a:rPr lang="en-US" sz="2600" dirty="0" err="1"/>
              <a:t>masam</a:t>
            </a:r>
            <a:r>
              <a:rPr lang="en-US" sz="2600" dirty="0"/>
              <a:t> </a:t>
            </a:r>
            <a:r>
              <a:rPr lang="en-US" sz="2600" dirty="0" err="1"/>
              <a:t>sekali</a:t>
            </a:r>
            <a:r>
              <a:rPr lang="en-US" sz="2600" dirty="0"/>
              <a:t> (pH 4,0-4,3), </a:t>
            </a:r>
            <a:r>
              <a:rPr lang="en-US" sz="2600" dirty="0" err="1"/>
              <a:t>dan</a:t>
            </a:r>
            <a:r>
              <a:rPr lang="en-US" sz="2600" dirty="0"/>
              <a:t> di </a:t>
            </a:r>
            <a:r>
              <a:rPr lang="en-US" sz="2600" dirty="0" err="1"/>
              <a:t>lapisan</a:t>
            </a:r>
            <a:r>
              <a:rPr lang="en-US" sz="2600" dirty="0"/>
              <a:t> </a:t>
            </a:r>
            <a:r>
              <a:rPr lang="en-US" sz="2600" dirty="0" err="1"/>
              <a:t>bawah</a:t>
            </a:r>
            <a:r>
              <a:rPr lang="en-US" sz="2600" dirty="0"/>
              <a:t> </a:t>
            </a:r>
            <a:r>
              <a:rPr lang="en-US" sz="2600" dirty="0" err="1"/>
              <a:t>masam</a:t>
            </a:r>
            <a:r>
              <a:rPr lang="en-US" sz="2600" dirty="0"/>
              <a:t> </a:t>
            </a:r>
            <a:r>
              <a:rPr lang="en-US" sz="2600" dirty="0" err="1"/>
              <a:t>ekstrim</a:t>
            </a:r>
            <a:r>
              <a:rPr lang="en-US" sz="2600" dirty="0"/>
              <a:t> </a:t>
            </a:r>
            <a:r>
              <a:rPr lang="en-US" sz="2600" dirty="0" err="1"/>
              <a:t>sampai</a:t>
            </a:r>
            <a:r>
              <a:rPr lang="en-US" sz="2600" dirty="0"/>
              <a:t> </a:t>
            </a:r>
            <a:r>
              <a:rPr lang="en-US" sz="2600" dirty="0" err="1"/>
              <a:t>sangat</a:t>
            </a:r>
            <a:r>
              <a:rPr lang="en-US" sz="2600" dirty="0"/>
              <a:t> </a:t>
            </a:r>
            <a:r>
              <a:rPr lang="en-US" sz="2600" dirty="0" err="1"/>
              <a:t>masam</a:t>
            </a:r>
            <a:r>
              <a:rPr lang="en-US" sz="2600" dirty="0"/>
              <a:t> </a:t>
            </a:r>
            <a:r>
              <a:rPr lang="en-US" sz="2600" dirty="0" err="1"/>
              <a:t>sekali</a:t>
            </a:r>
            <a:r>
              <a:rPr lang="en-US" sz="2600" dirty="0"/>
              <a:t> (pH 3,5-3,8</a:t>
            </a:r>
            <a:r>
              <a:rPr lang="en-US" sz="2800" dirty="0"/>
              <a:t>).</a:t>
            </a:r>
            <a:endParaRPr lang="en-US" sz="2800" dirty="0"/>
          </a:p>
          <a:p>
            <a:pPr marL="0" indent="0" algn="just">
              <a:buNone/>
            </a:pPr>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248400"/>
          </a:xfrm>
        </p:spPr>
        <p:txBody>
          <a:bodyPr>
            <a:normAutofit/>
          </a:bodyPr>
          <a:lstStyle/>
          <a:p>
            <a:r>
              <a:rPr lang="en-US" dirty="0" err="1" smtClean="0"/>
              <a:t>Sulfat</a:t>
            </a:r>
            <a:r>
              <a:rPr lang="en-US" dirty="0" smtClean="0"/>
              <a:t> </a:t>
            </a:r>
            <a:r>
              <a:rPr lang="en-US" dirty="0" err="1" smtClean="0"/>
              <a:t>masam</a:t>
            </a:r>
            <a:r>
              <a:rPr lang="en-US" dirty="0" smtClean="0"/>
              <a:t> </a:t>
            </a:r>
            <a:r>
              <a:rPr lang="en-US" dirty="0" err="1" smtClean="0"/>
              <a:t>aktual</a:t>
            </a:r>
            <a:endParaRPr lang="en-US" dirty="0" smtClean="0"/>
          </a:p>
          <a:p>
            <a:pPr marL="0" indent="0" algn="just">
              <a:buNone/>
            </a:pPr>
            <a:r>
              <a:rPr lang="en-US" dirty="0"/>
              <a:t>	</a:t>
            </a:r>
            <a:r>
              <a:rPr lang="en-US" sz="2400" dirty="0"/>
              <a:t>Data </a:t>
            </a:r>
            <a:r>
              <a:rPr lang="en-US" sz="2400" dirty="0" err="1"/>
              <a:t>Sulfat</a:t>
            </a:r>
            <a:r>
              <a:rPr lang="en-US" sz="2400" dirty="0"/>
              <a:t> </a:t>
            </a:r>
            <a:r>
              <a:rPr lang="en-US" sz="2400" dirty="0" err="1"/>
              <a:t>Masam</a:t>
            </a:r>
            <a:r>
              <a:rPr lang="en-US" sz="2400" dirty="0"/>
              <a:t> </a:t>
            </a:r>
            <a:r>
              <a:rPr lang="en-US" sz="2400" dirty="0" err="1"/>
              <a:t>Aktual</a:t>
            </a:r>
            <a:r>
              <a:rPr lang="en-US" sz="2400" dirty="0"/>
              <a:t> (SMA) yang </a:t>
            </a:r>
            <a:r>
              <a:rPr lang="en-US" sz="2400" dirty="0" err="1"/>
              <a:t>tersedia</a:t>
            </a:r>
            <a:r>
              <a:rPr lang="en-US" sz="2400" dirty="0"/>
              <a:t>, </a:t>
            </a:r>
            <a:r>
              <a:rPr lang="en-US" sz="2400" dirty="0" err="1"/>
              <a:t>hanya</a:t>
            </a:r>
            <a:r>
              <a:rPr lang="en-US" sz="2400" dirty="0"/>
              <a:t> </a:t>
            </a:r>
            <a:r>
              <a:rPr lang="en-US" sz="2400" dirty="0" err="1"/>
              <a:t>berasal</a:t>
            </a:r>
            <a:r>
              <a:rPr lang="en-US" sz="2400" dirty="0"/>
              <a:t> </a:t>
            </a:r>
            <a:r>
              <a:rPr lang="en-US" sz="2400" dirty="0" err="1"/>
              <a:t>dari</a:t>
            </a:r>
            <a:r>
              <a:rPr lang="en-US" sz="2400" dirty="0"/>
              <a:t> </a:t>
            </a:r>
            <a:r>
              <a:rPr lang="en-US" sz="2400" dirty="0" err="1"/>
              <a:t>lahan</a:t>
            </a:r>
            <a:r>
              <a:rPr lang="en-US" sz="2400" dirty="0"/>
              <a:t> </a:t>
            </a:r>
            <a:r>
              <a:rPr lang="en-US" sz="2400" dirty="0" err="1"/>
              <a:t>rawa</a:t>
            </a:r>
            <a:r>
              <a:rPr lang="en-US" sz="2400" dirty="0"/>
              <a:t> di Kalimantan. </a:t>
            </a:r>
            <a:r>
              <a:rPr lang="en-US" sz="2400" dirty="0" err="1"/>
              <a:t>Sementara</a:t>
            </a:r>
            <a:r>
              <a:rPr lang="en-US" sz="2400" dirty="0"/>
              <a:t> data </a:t>
            </a:r>
            <a:r>
              <a:rPr lang="en-US" sz="2400" dirty="0" err="1"/>
              <a:t>analisis</a:t>
            </a:r>
            <a:r>
              <a:rPr lang="en-US" sz="2400" dirty="0"/>
              <a:t> yang </a:t>
            </a:r>
            <a:r>
              <a:rPr lang="en-US" sz="2400" dirty="0" err="1"/>
              <a:t>berasal</a:t>
            </a:r>
            <a:r>
              <a:rPr lang="en-US" sz="2400" dirty="0"/>
              <a:t> </a:t>
            </a:r>
            <a:r>
              <a:rPr lang="en-US" sz="2400" dirty="0" err="1"/>
              <a:t>dari</a:t>
            </a:r>
            <a:r>
              <a:rPr lang="en-US" sz="2400" dirty="0"/>
              <a:t> Sumatera, </a:t>
            </a:r>
            <a:r>
              <a:rPr lang="en-US" sz="2400" dirty="0" err="1"/>
              <a:t>tidak</a:t>
            </a:r>
            <a:r>
              <a:rPr lang="en-US" sz="2400" dirty="0"/>
              <a:t> </a:t>
            </a:r>
            <a:r>
              <a:rPr lang="en-US" sz="2400" dirty="0" err="1"/>
              <a:t>menyebutkan</a:t>
            </a:r>
            <a:r>
              <a:rPr lang="en-US" sz="2400" dirty="0"/>
              <a:t> </a:t>
            </a:r>
            <a:r>
              <a:rPr lang="en-US" sz="2400" dirty="0" err="1"/>
              <a:t>adanya</a:t>
            </a:r>
            <a:r>
              <a:rPr lang="en-US" sz="2400" dirty="0"/>
              <a:t> SMA </a:t>
            </a:r>
            <a:r>
              <a:rPr lang="en-US" sz="2400" dirty="0" err="1"/>
              <a:t>karena</a:t>
            </a:r>
            <a:r>
              <a:rPr lang="en-US" sz="2400" dirty="0"/>
              <a:t> data </a:t>
            </a:r>
            <a:r>
              <a:rPr lang="en-US" sz="2400" dirty="0" err="1"/>
              <a:t>relatif</a:t>
            </a:r>
            <a:r>
              <a:rPr lang="en-US" sz="2400" dirty="0"/>
              <a:t> </a:t>
            </a:r>
            <a:r>
              <a:rPr lang="en-US" sz="2400" dirty="0" err="1"/>
              <a:t>berumur</a:t>
            </a:r>
            <a:r>
              <a:rPr lang="en-US" sz="2400" dirty="0"/>
              <a:t> </a:t>
            </a:r>
            <a:r>
              <a:rPr lang="en-US" sz="2400" dirty="0" err="1"/>
              <a:t>tua</a:t>
            </a:r>
            <a:r>
              <a:rPr lang="en-US" sz="2400" dirty="0"/>
              <a:t>, 1974-1978. </a:t>
            </a:r>
            <a:endParaRPr lang="en-US" sz="2400" dirty="0" smtClean="0"/>
          </a:p>
          <a:p>
            <a:pPr marL="0" indent="0" algn="just">
              <a:buNone/>
            </a:pPr>
            <a:r>
              <a:rPr lang="en-US" sz="2400" dirty="0"/>
              <a:t>	</a:t>
            </a:r>
            <a:r>
              <a:rPr lang="en-US" sz="2400" dirty="0" smtClean="0"/>
              <a:t>Tanah </a:t>
            </a:r>
            <a:r>
              <a:rPr lang="en-US" sz="2400" dirty="0" err="1"/>
              <a:t>mempunyai</a:t>
            </a:r>
            <a:r>
              <a:rPr lang="en-US" sz="2400" dirty="0"/>
              <a:t> </a:t>
            </a:r>
            <a:r>
              <a:rPr lang="en-US" sz="2400" dirty="0" err="1"/>
              <a:t>lapisan</a:t>
            </a:r>
            <a:r>
              <a:rPr lang="en-US" sz="2400" dirty="0"/>
              <a:t> </a:t>
            </a:r>
            <a:r>
              <a:rPr lang="en-US" sz="2400" dirty="0" err="1"/>
              <a:t>gambut</a:t>
            </a:r>
            <a:r>
              <a:rPr lang="en-US" sz="2400" dirty="0"/>
              <a:t> </a:t>
            </a:r>
            <a:r>
              <a:rPr lang="en-US" sz="2400" dirty="0" err="1"/>
              <a:t>permukaan</a:t>
            </a:r>
            <a:r>
              <a:rPr lang="en-US" sz="2400" dirty="0"/>
              <a:t> yang tipis, </a:t>
            </a:r>
            <a:r>
              <a:rPr lang="en-US" sz="2400" dirty="0" err="1"/>
              <a:t>sekitar</a:t>
            </a:r>
            <a:r>
              <a:rPr lang="en-US" sz="2400" dirty="0"/>
              <a:t> 0-12 cm. </a:t>
            </a:r>
            <a:r>
              <a:rPr lang="en-US" sz="2400" dirty="0" err="1"/>
              <a:t>Seluruh</a:t>
            </a:r>
            <a:r>
              <a:rPr lang="en-US" sz="2400" dirty="0"/>
              <a:t> </a:t>
            </a:r>
            <a:r>
              <a:rPr lang="en-US" sz="2400" dirty="0" err="1"/>
              <a:t>lapisan</a:t>
            </a:r>
            <a:r>
              <a:rPr lang="en-US" sz="2400" dirty="0"/>
              <a:t> </a:t>
            </a:r>
            <a:r>
              <a:rPr lang="en-US" sz="2400" dirty="0" err="1"/>
              <a:t>tanah</a:t>
            </a:r>
            <a:r>
              <a:rPr lang="en-US" sz="2400" dirty="0"/>
              <a:t> </a:t>
            </a:r>
            <a:r>
              <a:rPr lang="en-US" sz="2400" dirty="0" err="1"/>
              <a:t>memiliki</a:t>
            </a:r>
            <a:r>
              <a:rPr lang="en-US" sz="2400" dirty="0"/>
              <a:t> </a:t>
            </a:r>
            <a:r>
              <a:rPr lang="en-US" sz="2400" dirty="0" err="1"/>
              <a:t>tekstur</a:t>
            </a:r>
            <a:r>
              <a:rPr lang="en-US" sz="2400" dirty="0"/>
              <a:t> </a:t>
            </a:r>
            <a:r>
              <a:rPr lang="en-US" sz="2400" dirty="0" err="1"/>
              <a:t>halus</a:t>
            </a:r>
            <a:r>
              <a:rPr lang="en-US" sz="2400" dirty="0"/>
              <a:t>, </a:t>
            </a:r>
            <a:r>
              <a:rPr lang="en-US" sz="2400" dirty="0" err="1"/>
              <a:t>dengan</a:t>
            </a:r>
            <a:r>
              <a:rPr lang="en-US" sz="2400" dirty="0"/>
              <a:t> </a:t>
            </a:r>
            <a:r>
              <a:rPr lang="en-US" sz="2400" dirty="0" err="1"/>
              <a:t>kandungan</a:t>
            </a:r>
            <a:r>
              <a:rPr lang="en-US" sz="2400" dirty="0"/>
              <a:t> </a:t>
            </a:r>
            <a:r>
              <a:rPr lang="en-US" sz="2400" dirty="0" err="1"/>
              <a:t>fraksi</a:t>
            </a:r>
            <a:r>
              <a:rPr lang="en-US" sz="2400" dirty="0"/>
              <a:t> </a:t>
            </a:r>
            <a:r>
              <a:rPr lang="en-US" sz="2400" dirty="0" err="1"/>
              <a:t>liat</a:t>
            </a:r>
            <a:r>
              <a:rPr lang="en-US" sz="2400" dirty="0"/>
              <a:t> 35-70%, </a:t>
            </a:r>
            <a:r>
              <a:rPr lang="en-US" sz="2400" dirty="0" err="1"/>
              <a:t>dan</a:t>
            </a:r>
            <a:r>
              <a:rPr lang="en-US" sz="2400" dirty="0"/>
              <a:t> </a:t>
            </a:r>
            <a:r>
              <a:rPr lang="en-US" sz="2400" dirty="0" err="1"/>
              <a:t>debu</a:t>
            </a:r>
            <a:r>
              <a:rPr lang="en-US" sz="2400" dirty="0"/>
              <a:t> 25-60%, </a:t>
            </a:r>
            <a:r>
              <a:rPr lang="en-US" sz="2400" dirty="0" err="1"/>
              <a:t>sehingga</a:t>
            </a:r>
            <a:r>
              <a:rPr lang="en-US" sz="2400" dirty="0"/>
              <a:t> </a:t>
            </a:r>
            <a:r>
              <a:rPr lang="en-US" sz="2400" dirty="0" err="1"/>
              <a:t>tekstur</a:t>
            </a:r>
            <a:r>
              <a:rPr lang="en-US" sz="2400" dirty="0"/>
              <a:t> </a:t>
            </a:r>
            <a:r>
              <a:rPr lang="en-US" sz="2400" dirty="0" err="1"/>
              <a:t>tanah</a:t>
            </a:r>
            <a:r>
              <a:rPr lang="en-US" sz="2400" dirty="0"/>
              <a:t> </a:t>
            </a:r>
            <a:r>
              <a:rPr lang="en-US" sz="2400" dirty="0" err="1"/>
              <a:t>lapisan</a:t>
            </a:r>
            <a:r>
              <a:rPr lang="en-US" sz="2400" dirty="0"/>
              <a:t> </a:t>
            </a:r>
            <a:r>
              <a:rPr lang="en-US" sz="2400" dirty="0" err="1"/>
              <a:t>atas</a:t>
            </a:r>
            <a:r>
              <a:rPr lang="en-US" sz="2400" dirty="0"/>
              <a:t> </a:t>
            </a:r>
            <a:r>
              <a:rPr lang="en-US" sz="2400" dirty="0" err="1"/>
              <a:t>tergolong</a:t>
            </a:r>
            <a:r>
              <a:rPr lang="en-US" sz="2400" dirty="0"/>
              <a:t> </a:t>
            </a:r>
            <a:r>
              <a:rPr lang="en-US" sz="2400" dirty="0" err="1"/>
              <a:t>liat</a:t>
            </a:r>
            <a:r>
              <a:rPr lang="en-US" sz="2400" dirty="0"/>
              <a:t> </a:t>
            </a:r>
            <a:r>
              <a:rPr lang="en-US" sz="2400" dirty="0" err="1"/>
              <a:t>berdebu</a:t>
            </a:r>
            <a:r>
              <a:rPr lang="en-US" sz="2400" dirty="0"/>
              <a:t>, </a:t>
            </a:r>
            <a:r>
              <a:rPr lang="en-US" sz="2400" dirty="0" err="1"/>
              <a:t>dan</a:t>
            </a:r>
            <a:r>
              <a:rPr lang="en-US" sz="2400" dirty="0"/>
              <a:t> di </a:t>
            </a:r>
            <a:r>
              <a:rPr lang="en-US" sz="2400" dirty="0" err="1"/>
              <a:t>lapisan</a:t>
            </a:r>
            <a:r>
              <a:rPr lang="en-US" sz="2400" dirty="0"/>
              <a:t> </a:t>
            </a:r>
            <a:r>
              <a:rPr lang="en-US" sz="2400" dirty="0" err="1"/>
              <a:t>bawah</a:t>
            </a:r>
            <a:r>
              <a:rPr lang="en-US" sz="2400" dirty="0"/>
              <a:t> </a:t>
            </a:r>
            <a:r>
              <a:rPr lang="en-US" sz="2400" dirty="0" err="1"/>
              <a:t>liat</a:t>
            </a:r>
            <a:r>
              <a:rPr lang="en-US" sz="2400" dirty="0"/>
              <a:t>. </a:t>
            </a:r>
            <a:endParaRPr lang="en-US" sz="2400" dirty="0" smtClean="0"/>
          </a:p>
          <a:p>
            <a:pPr marL="0" indent="0" algn="just">
              <a:buNone/>
            </a:pPr>
            <a:r>
              <a:rPr lang="en-US" sz="2400" dirty="0"/>
              <a:t>	</a:t>
            </a:r>
            <a:r>
              <a:rPr lang="en-US" sz="2400" dirty="0" err="1" smtClean="0"/>
              <a:t>Lapisan</a:t>
            </a:r>
            <a:r>
              <a:rPr lang="en-US" sz="2400" dirty="0" smtClean="0"/>
              <a:t> </a:t>
            </a:r>
            <a:r>
              <a:rPr lang="en-US" sz="2400" dirty="0" err="1"/>
              <a:t>atas</a:t>
            </a:r>
            <a:r>
              <a:rPr lang="en-US" sz="2400" dirty="0"/>
              <a:t> </a:t>
            </a:r>
            <a:r>
              <a:rPr lang="en-US" sz="2400" dirty="0" err="1"/>
              <a:t>ber-reaksi</a:t>
            </a:r>
            <a:r>
              <a:rPr lang="en-US" sz="2400" dirty="0"/>
              <a:t> </a:t>
            </a:r>
            <a:r>
              <a:rPr lang="en-US" sz="2400" dirty="0" err="1"/>
              <a:t>sangat</a:t>
            </a:r>
            <a:r>
              <a:rPr lang="en-US" sz="2400" dirty="0"/>
              <a:t> </a:t>
            </a:r>
            <a:r>
              <a:rPr lang="en-US" sz="2400" dirty="0" err="1"/>
              <a:t>masam</a:t>
            </a:r>
            <a:r>
              <a:rPr lang="en-US" sz="2400" dirty="0"/>
              <a:t> </a:t>
            </a:r>
            <a:r>
              <a:rPr lang="en-US" sz="2400" dirty="0" err="1"/>
              <a:t>sekali</a:t>
            </a:r>
            <a:r>
              <a:rPr lang="en-US" sz="2400" dirty="0"/>
              <a:t> (pH 3,6), </a:t>
            </a:r>
            <a:r>
              <a:rPr lang="en-US" sz="2400" dirty="0" err="1"/>
              <a:t>sementara</a:t>
            </a:r>
            <a:r>
              <a:rPr lang="en-US" sz="2400" dirty="0"/>
              <a:t> </a:t>
            </a:r>
            <a:r>
              <a:rPr lang="en-US" sz="2400" dirty="0" err="1"/>
              <a:t>lapisan</a:t>
            </a:r>
            <a:r>
              <a:rPr lang="en-US" sz="2400" dirty="0"/>
              <a:t> </a:t>
            </a:r>
            <a:r>
              <a:rPr lang="en-US" sz="2400" dirty="0" err="1"/>
              <a:t>bawah</a:t>
            </a:r>
            <a:r>
              <a:rPr lang="en-US" sz="2400" dirty="0"/>
              <a:t> </a:t>
            </a:r>
            <a:r>
              <a:rPr lang="en-US" sz="2400" dirty="0" err="1"/>
              <a:t>antara</a:t>
            </a:r>
            <a:r>
              <a:rPr lang="en-US" sz="2400" dirty="0"/>
              <a:t> </a:t>
            </a:r>
            <a:r>
              <a:rPr lang="en-US" sz="2400" dirty="0" err="1"/>
              <a:t>kedalaman</a:t>
            </a:r>
            <a:r>
              <a:rPr lang="en-US" sz="2400" dirty="0"/>
              <a:t> 20-120 cm </a:t>
            </a:r>
            <a:r>
              <a:rPr lang="en-US" sz="2400" dirty="0" err="1"/>
              <a:t>menunjukkan</a:t>
            </a:r>
            <a:r>
              <a:rPr lang="en-US" sz="2400" dirty="0"/>
              <a:t> pH </a:t>
            </a:r>
            <a:r>
              <a:rPr lang="en-US" sz="2400" dirty="0" err="1"/>
              <a:t>antara</a:t>
            </a:r>
            <a:r>
              <a:rPr lang="en-US" sz="2400" dirty="0"/>
              <a:t> 1,8-3,5, </a:t>
            </a:r>
            <a:r>
              <a:rPr lang="en-US" sz="2400" dirty="0" err="1"/>
              <a:t>dengan</a:t>
            </a:r>
            <a:r>
              <a:rPr lang="en-US" sz="2400" dirty="0"/>
              <a:t> pH rata-rata 2,8, </a:t>
            </a:r>
            <a:r>
              <a:rPr lang="en-US" sz="2400" dirty="0" err="1"/>
              <a:t>sehingga</a:t>
            </a:r>
            <a:r>
              <a:rPr lang="en-US" sz="2400" dirty="0"/>
              <a:t> </a:t>
            </a:r>
            <a:r>
              <a:rPr lang="en-US" sz="2400" dirty="0" err="1"/>
              <a:t>tergolong</a:t>
            </a:r>
            <a:r>
              <a:rPr lang="en-US" sz="2400" dirty="0"/>
              <a:t> </a:t>
            </a:r>
            <a:r>
              <a:rPr lang="en-US" sz="2400" dirty="0" err="1"/>
              <a:t>ber-reaksi</a:t>
            </a:r>
            <a:r>
              <a:rPr lang="en-US" sz="2400" dirty="0"/>
              <a:t> </a:t>
            </a:r>
            <a:r>
              <a:rPr lang="en-US" sz="2400" dirty="0" err="1"/>
              <a:t>masam</a:t>
            </a:r>
            <a:r>
              <a:rPr lang="en-US" sz="2400" dirty="0"/>
              <a:t> </a:t>
            </a:r>
            <a:r>
              <a:rPr lang="en-US" sz="2400" dirty="0" err="1"/>
              <a:t>ekstrim</a:t>
            </a:r>
            <a:r>
              <a:rPr lang="en-US" dirty="0"/>
              <a: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019800"/>
          </a:xfrm>
        </p:spPr>
        <p:txBody>
          <a:bodyPr>
            <a:normAutofit lnSpcReduction="10000"/>
          </a:bodyPr>
          <a:lstStyle/>
          <a:p>
            <a:r>
              <a:rPr lang="en-US" dirty="0" err="1" smtClean="0"/>
              <a:t>Lahan</a:t>
            </a:r>
            <a:r>
              <a:rPr lang="en-US" dirty="0" smtClean="0"/>
              <a:t> </a:t>
            </a:r>
            <a:r>
              <a:rPr lang="en-US" dirty="0" err="1" smtClean="0"/>
              <a:t>Salin</a:t>
            </a:r>
            <a:endParaRPr lang="en-US" dirty="0" smtClean="0"/>
          </a:p>
          <a:p>
            <a:pPr marL="0" indent="0" algn="just">
              <a:buNone/>
            </a:pPr>
            <a:r>
              <a:rPr lang="en-US" dirty="0"/>
              <a:t>	</a:t>
            </a:r>
            <a:r>
              <a:rPr lang="fi-FI" sz="2400" dirty="0"/>
              <a:t>Data lahan salin yang tersedia hanya diperoleh dari lahan rawa Kalimantan. Tanah mempunyai lapisan gambut permukaan tipis sekitar 0-12 cm. </a:t>
            </a:r>
            <a:endParaRPr lang="fi-FI" sz="2400" dirty="0" smtClean="0"/>
          </a:p>
          <a:p>
            <a:pPr marL="0" indent="0" algn="just">
              <a:buNone/>
            </a:pPr>
            <a:r>
              <a:rPr lang="fi-FI" sz="2400" dirty="0"/>
              <a:t>	</a:t>
            </a:r>
            <a:r>
              <a:rPr lang="fi-FI" sz="2400" dirty="0" smtClean="0"/>
              <a:t>Tekstur </a:t>
            </a:r>
            <a:r>
              <a:rPr lang="fi-FI" sz="2400" dirty="0"/>
              <a:t>di seluruh lapisan tanah tergolong halus. Kandungan liat bervariasi antara 30-75%, dan debu 25-95%, sehingga rata-rata tekstur lapisan atas, 0-50 cm, dan lapisan bawah, sekitar 50-200 cm, tergolong liat berdebu. </a:t>
            </a:r>
            <a:endParaRPr lang="fi-FI" sz="2400" dirty="0" smtClean="0"/>
          </a:p>
          <a:p>
            <a:pPr marL="0" indent="0" algn="just">
              <a:buNone/>
            </a:pPr>
            <a:r>
              <a:rPr lang="fi-FI" sz="2400" dirty="0"/>
              <a:t>	</a:t>
            </a:r>
            <a:r>
              <a:rPr lang="fi-FI" sz="2400" dirty="0" smtClean="0"/>
              <a:t>Reaksi </a:t>
            </a:r>
            <a:r>
              <a:rPr lang="fi-FI" sz="2400" dirty="0"/>
              <a:t>tanah seluruh lapisan bervariasi dari masam ekstrim sampai dengan netral, rata-rata tergolong sangat masam (</a:t>
            </a:r>
            <a:r>
              <a:rPr lang="fi-FI" sz="2400" i="1" dirty="0"/>
              <a:t>very strongly acid</a:t>
            </a:r>
            <a:r>
              <a:rPr lang="fi-FI" sz="2400" dirty="0"/>
              <a:t>) (pH 4,7-4,9), baik di lapisan atas maupun di lapisan bawah. </a:t>
            </a:r>
            <a:endParaRPr lang="fi-FI" sz="2400" dirty="0" smtClean="0"/>
          </a:p>
          <a:p>
            <a:pPr marL="0" indent="0" algn="just">
              <a:buNone/>
            </a:pPr>
            <a:r>
              <a:rPr lang="fi-FI" sz="2400" dirty="0"/>
              <a:t>	</a:t>
            </a:r>
            <a:r>
              <a:rPr lang="fi-FI" sz="2400" dirty="0" smtClean="0"/>
              <a:t>Data </a:t>
            </a:r>
            <a:r>
              <a:rPr lang="fi-FI" sz="2400" dirty="0"/>
              <a:t>daya hantar listrik, yang merupakan refleksi kandungan garam di seluruh lapisan, rata-ratanya sangat tinggi sekali (13.994-19.488 dS/m)</a:t>
            </a:r>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r>
              <a:rPr lang="en-US" dirty="0" err="1" smtClean="0"/>
              <a:t>Sulfat</a:t>
            </a:r>
            <a:r>
              <a:rPr lang="en-US" dirty="0" smtClean="0"/>
              <a:t> </a:t>
            </a:r>
            <a:r>
              <a:rPr lang="en-US" dirty="0" err="1" smtClean="0"/>
              <a:t>masam</a:t>
            </a:r>
            <a:r>
              <a:rPr lang="en-US" dirty="0" smtClean="0"/>
              <a:t> </a:t>
            </a:r>
            <a:r>
              <a:rPr lang="en-US" dirty="0" err="1" smtClean="0"/>
              <a:t>potensial</a:t>
            </a:r>
            <a:r>
              <a:rPr lang="en-US" dirty="0" smtClean="0"/>
              <a:t> </a:t>
            </a:r>
            <a:r>
              <a:rPr lang="en-US" dirty="0" err="1" smtClean="0"/>
              <a:t>bergambut</a:t>
            </a:r>
            <a:endParaRPr lang="en-US" dirty="0"/>
          </a:p>
          <a:p>
            <a:pPr marL="0" indent="0" algn="just">
              <a:buNone/>
            </a:pPr>
            <a:r>
              <a:rPr lang="en-US" dirty="0"/>
              <a:t>	</a:t>
            </a:r>
            <a:r>
              <a:rPr lang="en-US" sz="2600" dirty="0" smtClean="0"/>
              <a:t>Dari </a:t>
            </a:r>
            <a:r>
              <a:rPr lang="en-US" sz="2600" dirty="0"/>
              <a:t>data yang </a:t>
            </a:r>
            <a:r>
              <a:rPr lang="en-US" sz="2600" dirty="0" err="1"/>
              <a:t>ada</a:t>
            </a:r>
            <a:r>
              <a:rPr lang="en-US" sz="2600" dirty="0"/>
              <a:t>, </a:t>
            </a:r>
            <a:r>
              <a:rPr lang="en-US" sz="2600" dirty="0" err="1"/>
              <a:t>ketebalan</a:t>
            </a:r>
            <a:r>
              <a:rPr lang="en-US" sz="2600" dirty="0"/>
              <a:t> </a:t>
            </a:r>
            <a:r>
              <a:rPr lang="en-US" sz="2600" dirty="0" err="1"/>
              <a:t>gambut</a:t>
            </a:r>
            <a:r>
              <a:rPr lang="en-US" sz="2600" dirty="0"/>
              <a:t> di </a:t>
            </a:r>
            <a:r>
              <a:rPr lang="en-US" sz="2600" dirty="0" err="1"/>
              <a:t>permukaan</a:t>
            </a:r>
            <a:r>
              <a:rPr lang="en-US" sz="2600" dirty="0"/>
              <a:t> </a:t>
            </a:r>
            <a:r>
              <a:rPr lang="en-US" sz="2600" dirty="0" err="1"/>
              <a:t>bervariasi</a:t>
            </a:r>
            <a:r>
              <a:rPr lang="en-US" sz="2600" dirty="0"/>
              <a:t> </a:t>
            </a:r>
            <a:r>
              <a:rPr lang="en-US" sz="2600" dirty="0" err="1"/>
              <a:t>antara</a:t>
            </a:r>
            <a:r>
              <a:rPr lang="en-US" sz="2600" dirty="0"/>
              <a:t> 38- 45 cm. </a:t>
            </a:r>
            <a:r>
              <a:rPr lang="en-US" sz="2600" dirty="0" err="1"/>
              <a:t>Lapisan</a:t>
            </a:r>
            <a:r>
              <a:rPr lang="en-US" sz="2600" dirty="0"/>
              <a:t> </a:t>
            </a:r>
            <a:r>
              <a:rPr lang="en-US" sz="2600" dirty="0" err="1"/>
              <a:t>gambut</a:t>
            </a:r>
            <a:r>
              <a:rPr lang="en-US" sz="2600" dirty="0"/>
              <a:t> </a:t>
            </a:r>
            <a:r>
              <a:rPr lang="en-US" sz="2600" dirty="0" err="1"/>
              <a:t>permukaan</a:t>
            </a:r>
            <a:r>
              <a:rPr lang="en-US" sz="2600" dirty="0"/>
              <a:t> </a:t>
            </a:r>
            <a:r>
              <a:rPr lang="en-US" sz="2600" dirty="0" err="1"/>
              <a:t>ini</a:t>
            </a:r>
            <a:r>
              <a:rPr lang="en-US" sz="2600" dirty="0"/>
              <a:t> </a:t>
            </a:r>
            <a:r>
              <a:rPr lang="en-US" sz="2600" dirty="0" err="1"/>
              <a:t>dapat</a:t>
            </a:r>
            <a:r>
              <a:rPr lang="en-US" sz="2600" dirty="0"/>
              <a:t> </a:t>
            </a:r>
            <a:r>
              <a:rPr lang="en-US" sz="2600" dirty="0" err="1"/>
              <a:t>berupa</a:t>
            </a:r>
            <a:r>
              <a:rPr lang="en-US" sz="2600" dirty="0"/>
              <a:t> </a:t>
            </a:r>
            <a:r>
              <a:rPr lang="en-US" sz="2600" dirty="0" err="1"/>
              <a:t>bahan</a:t>
            </a:r>
            <a:r>
              <a:rPr lang="en-US" sz="2600" dirty="0"/>
              <a:t> </a:t>
            </a:r>
            <a:r>
              <a:rPr lang="en-US" sz="2600" dirty="0" err="1"/>
              <a:t>organik</a:t>
            </a:r>
            <a:r>
              <a:rPr lang="en-US" sz="2600" dirty="0"/>
              <a:t> </a:t>
            </a:r>
            <a:r>
              <a:rPr lang="en-US" sz="2600" dirty="0" err="1"/>
              <a:t>murni</a:t>
            </a:r>
            <a:r>
              <a:rPr lang="en-US" sz="2600" dirty="0"/>
              <a:t>, </a:t>
            </a:r>
            <a:r>
              <a:rPr lang="en-US" sz="2600" dirty="0" err="1"/>
              <a:t>atau</a:t>
            </a:r>
            <a:r>
              <a:rPr lang="en-US" sz="2600" dirty="0"/>
              <a:t> </a:t>
            </a:r>
            <a:r>
              <a:rPr lang="en-US" sz="2600" dirty="0" err="1"/>
              <a:t>campuran</a:t>
            </a:r>
            <a:r>
              <a:rPr lang="en-US" sz="2600" dirty="0"/>
              <a:t> </a:t>
            </a:r>
            <a:r>
              <a:rPr lang="en-US" sz="2600" dirty="0" err="1"/>
              <a:t>antara</a:t>
            </a:r>
            <a:r>
              <a:rPr lang="en-US" sz="2600" dirty="0"/>
              <a:t> </a:t>
            </a:r>
            <a:r>
              <a:rPr lang="en-US" sz="2600" dirty="0" err="1"/>
              <a:t>bahan</a:t>
            </a:r>
            <a:r>
              <a:rPr lang="en-US" sz="2600" dirty="0"/>
              <a:t> </a:t>
            </a:r>
            <a:r>
              <a:rPr lang="en-US" sz="2600" dirty="0" err="1"/>
              <a:t>tanah</a:t>
            </a:r>
            <a:r>
              <a:rPr lang="en-US" sz="2600" dirty="0"/>
              <a:t> mineral, </a:t>
            </a:r>
            <a:r>
              <a:rPr lang="en-US" sz="2600" dirty="0" err="1"/>
              <a:t>khususnya</a:t>
            </a:r>
            <a:r>
              <a:rPr lang="en-US" sz="2600" dirty="0"/>
              <a:t> </a:t>
            </a:r>
            <a:r>
              <a:rPr lang="en-US" sz="2600" dirty="0" err="1"/>
              <a:t>fraksi</a:t>
            </a:r>
            <a:r>
              <a:rPr lang="en-US" sz="2600" dirty="0"/>
              <a:t> </a:t>
            </a:r>
            <a:r>
              <a:rPr lang="en-US" sz="2600" dirty="0" err="1"/>
              <a:t>liat</a:t>
            </a:r>
            <a:r>
              <a:rPr lang="en-US" sz="2600" dirty="0"/>
              <a:t> </a:t>
            </a:r>
            <a:r>
              <a:rPr lang="en-US" sz="2600" dirty="0" err="1"/>
              <a:t>dan</a:t>
            </a:r>
            <a:r>
              <a:rPr lang="en-US" sz="2600" dirty="0"/>
              <a:t> </a:t>
            </a:r>
            <a:r>
              <a:rPr lang="en-US" sz="2600" dirty="0" err="1"/>
              <a:t>debu</a:t>
            </a:r>
            <a:r>
              <a:rPr lang="en-US" sz="2600" dirty="0"/>
              <a:t>, </a:t>
            </a:r>
            <a:r>
              <a:rPr lang="en-US" sz="2600" dirty="0" err="1"/>
              <a:t>dan</a:t>
            </a:r>
            <a:r>
              <a:rPr lang="en-US" sz="2600" dirty="0"/>
              <a:t> </a:t>
            </a:r>
            <a:r>
              <a:rPr lang="en-US" sz="2600" dirty="0" err="1"/>
              <a:t>bahan</a:t>
            </a:r>
            <a:r>
              <a:rPr lang="en-US" sz="2600" dirty="0"/>
              <a:t> </a:t>
            </a:r>
            <a:r>
              <a:rPr lang="en-US" sz="2600" dirty="0" err="1"/>
              <a:t>organik</a:t>
            </a:r>
            <a:r>
              <a:rPr lang="en-US" sz="2600" dirty="0" smtClean="0"/>
              <a:t>.</a:t>
            </a:r>
            <a:endParaRPr lang="en-US" sz="2600" dirty="0" smtClean="0"/>
          </a:p>
          <a:p>
            <a:pPr marL="0" indent="0" algn="just">
              <a:buNone/>
            </a:pPr>
            <a:r>
              <a:rPr lang="en-US" sz="2600" dirty="0"/>
              <a:t>	</a:t>
            </a:r>
            <a:r>
              <a:rPr lang="en-US" sz="2600" dirty="0" err="1" smtClean="0"/>
              <a:t>Kandungan</a:t>
            </a:r>
            <a:r>
              <a:rPr lang="en-US" sz="2600" dirty="0" smtClean="0"/>
              <a:t> </a:t>
            </a:r>
            <a:r>
              <a:rPr lang="en-US" sz="2600" dirty="0" err="1"/>
              <a:t>fraksi</a:t>
            </a:r>
            <a:r>
              <a:rPr lang="en-US" sz="2600" dirty="0"/>
              <a:t> </a:t>
            </a:r>
            <a:r>
              <a:rPr lang="en-US" sz="2600" dirty="0" err="1"/>
              <a:t>liat</a:t>
            </a:r>
            <a:r>
              <a:rPr lang="en-US" sz="2600" dirty="0"/>
              <a:t> </a:t>
            </a:r>
            <a:r>
              <a:rPr lang="en-US" sz="2600" dirty="0" err="1"/>
              <a:t>dan</a:t>
            </a:r>
            <a:r>
              <a:rPr lang="en-US" sz="2600" dirty="0"/>
              <a:t> </a:t>
            </a:r>
            <a:r>
              <a:rPr lang="en-US" sz="2600" dirty="0" err="1"/>
              <a:t>debu</a:t>
            </a:r>
            <a:r>
              <a:rPr lang="en-US" sz="2600" dirty="0"/>
              <a:t> </a:t>
            </a:r>
            <a:r>
              <a:rPr lang="en-US" sz="2600" dirty="0" err="1"/>
              <a:t>umumnya</a:t>
            </a:r>
            <a:r>
              <a:rPr lang="en-US" sz="2600" dirty="0"/>
              <a:t> </a:t>
            </a:r>
            <a:r>
              <a:rPr lang="en-US" sz="2600" dirty="0" err="1"/>
              <a:t>cukup</a:t>
            </a:r>
            <a:r>
              <a:rPr lang="en-US" sz="2600" dirty="0"/>
              <a:t> </a:t>
            </a:r>
            <a:r>
              <a:rPr lang="en-US" sz="2600" dirty="0" err="1"/>
              <a:t>tinggi</a:t>
            </a:r>
            <a:r>
              <a:rPr lang="en-US" sz="2600" dirty="0"/>
              <a:t>, </a:t>
            </a:r>
            <a:r>
              <a:rPr lang="en-US" sz="2600" dirty="0" err="1"/>
              <a:t>masing-masing</a:t>
            </a:r>
            <a:r>
              <a:rPr lang="en-US" sz="2600" dirty="0"/>
              <a:t> 35-80% </a:t>
            </a:r>
            <a:r>
              <a:rPr lang="en-US" sz="2600" dirty="0" err="1"/>
              <a:t>dan</a:t>
            </a:r>
            <a:r>
              <a:rPr lang="en-US" sz="2600" dirty="0"/>
              <a:t> 20-92%, </a:t>
            </a:r>
            <a:r>
              <a:rPr lang="en-US" sz="2600" dirty="0" err="1"/>
              <a:t>sehingga</a:t>
            </a:r>
            <a:r>
              <a:rPr lang="en-US" sz="2600" dirty="0"/>
              <a:t> </a:t>
            </a:r>
            <a:r>
              <a:rPr lang="en-US" sz="2600" dirty="0" err="1"/>
              <a:t>tekstur</a:t>
            </a:r>
            <a:r>
              <a:rPr lang="en-US" sz="2600" dirty="0"/>
              <a:t> </a:t>
            </a:r>
            <a:r>
              <a:rPr lang="en-US" sz="2600" dirty="0" err="1"/>
              <a:t>tanahnya</a:t>
            </a:r>
            <a:r>
              <a:rPr lang="en-US" sz="2600" dirty="0"/>
              <a:t> </a:t>
            </a:r>
            <a:r>
              <a:rPr lang="en-US" sz="2600" dirty="0" err="1"/>
              <a:t>termasuk</a:t>
            </a:r>
            <a:r>
              <a:rPr lang="en-US" sz="2600" dirty="0"/>
              <a:t> </a:t>
            </a:r>
            <a:r>
              <a:rPr lang="en-US" sz="2600" dirty="0" err="1"/>
              <a:t>liat</a:t>
            </a:r>
            <a:r>
              <a:rPr lang="en-US" sz="2600" dirty="0"/>
              <a:t> </a:t>
            </a:r>
            <a:r>
              <a:rPr lang="en-US" sz="2600" dirty="0" err="1" smtClean="0"/>
              <a:t>berdebu</a:t>
            </a:r>
            <a:r>
              <a:rPr lang="en-US" sz="2600" dirty="0" smtClean="0"/>
              <a:t>.</a:t>
            </a:r>
            <a:endParaRPr lang="en-US" sz="2600" dirty="0" smtClean="0"/>
          </a:p>
          <a:p>
            <a:pPr marL="0" indent="0" algn="just">
              <a:buNone/>
            </a:pPr>
            <a:r>
              <a:rPr lang="en-US" sz="2600" dirty="0"/>
              <a:t>	</a:t>
            </a:r>
            <a:r>
              <a:rPr lang="en-US" sz="2600" dirty="0" err="1" smtClean="0"/>
              <a:t>Reaksi</a:t>
            </a:r>
            <a:r>
              <a:rPr lang="en-US" sz="2600" dirty="0" smtClean="0"/>
              <a:t> </a:t>
            </a:r>
            <a:r>
              <a:rPr lang="en-US" sz="2600" dirty="0" err="1"/>
              <a:t>tanah</a:t>
            </a:r>
            <a:r>
              <a:rPr lang="en-US" sz="2600" dirty="0"/>
              <a:t> </a:t>
            </a:r>
            <a:r>
              <a:rPr lang="en-US" sz="2600" dirty="0" err="1"/>
              <a:t>bervariasi</a:t>
            </a:r>
            <a:r>
              <a:rPr lang="en-US" sz="2600" dirty="0"/>
              <a:t> </a:t>
            </a:r>
            <a:r>
              <a:rPr lang="en-US" sz="2600" dirty="0" err="1"/>
              <a:t>antara</a:t>
            </a:r>
            <a:r>
              <a:rPr lang="en-US" sz="2600" dirty="0"/>
              <a:t> </a:t>
            </a:r>
            <a:r>
              <a:rPr lang="en-US" sz="2600" dirty="0" err="1"/>
              <a:t>masam</a:t>
            </a:r>
            <a:r>
              <a:rPr lang="en-US" sz="2600" dirty="0"/>
              <a:t> </a:t>
            </a:r>
            <a:r>
              <a:rPr lang="en-US" sz="2600" dirty="0" err="1"/>
              <a:t>ekstrim</a:t>
            </a:r>
            <a:r>
              <a:rPr lang="en-US" sz="2600" dirty="0"/>
              <a:t> </a:t>
            </a:r>
            <a:r>
              <a:rPr lang="en-US" sz="2600" dirty="0" err="1"/>
              <a:t>sampai</a:t>
            </a:r>
            <a:r>
              <a:rPr lang="en-US" sz="2600" dirty="0"/>
              <a:t> </a:t>
            </a:r>
            <a:r>
              <a:rPr lang="en-US" sz="2600" dirty="0" err="1"/>
              <a:t>sangat</a:t>
            </a:r>
            <a:r>
              <a:rPr lang="en-US" sz="2600" dirty="0"/>
              <a:t> </a:t>
            </a:r>
            <a:r>
              <a:rPr lang="en-US" sz="2600" dirty="0" err="1"/>
              <a:t>masam</a:t>
            </a:r>
            <a:r>
              <a:rPr lang="en-US" sz="2600" dirty="0"/>
              <a:t>, </a:t>
            </a:r>
            <a:r>
              <a:rPr lang="en-US" sz="2600" dirty="0" err="1"/>
              <a:t>dan</a:t>
            </a:r>
            <a:r>
              <a:rPr lang="en-US" sz="2600" dirty="0"/>
              <a:t> rata-</a:t>
            </a:r>
            <a:r>
              <a:rPr lang="en-US" sz="2600" dirty="0" err="1"/>
              <a:t>ratanya</a:t>
            </a:r>
            <a:r>
              <a:rPr lang="en-US" sz="2600" dirty="0"/>
              <a:t> </a:t>
            </a:r>
            <a:r>
              <a:rPr lang="en-US" sz="2600" dirty="0" err="1"/>
              <a:t>tergolong</a:t>
            </a:r>
            <a:r>
              <a:rPr lang="en-US" sz="2600" dirty="0"/>
              <a:t> </a:t>
            </a:r>
            <a:r>
              <a:rPr lang="en-US" sz="2600" dirty="0" err="1"/>
              <a:t>sangat</a:t>
            </a:r>
            <a:r>
              <a:rPr lang="en-US" sz="2600" dirty="0"/>
              <a:t> </a:t>
            </a:r>
            <a:r>
              <a:rPr lang="en-US" sz="2600" dirty="0" err="1"/>
              <a:t>masam</a:t>
            </a:r>
            <a:r>
              <a:rPr lang="en-US" sz="2600" dirty="0"/>
              <a:t> </a:t>
            </a:r>
            <a:r>
              <a:rPr lang="en-US" sz="2600" dirty="0" err="1"/>
              <a:t>sekali</a:t>
            </a:r>
            <a:r>
              <a:rPr lang="en-US" sz="2600" dirty="0"/>
              <a:t> (pH 3,9). </a:t>
            </a:r>
            <a:r>
              <a:rPr lang="en-US" sz="2600" dirty="0" err="1"/>
              <a:t>Kandungan</a:t>
            </a:r>
            <a:r>
              <a:rPr lang="en-US" sz="2600" dirty="0"/>
              <a:t> </a:t>
            </a:r>
            <a:r>
              <a:rPr lang="en-US" sz="2600" dirty="0" err="1"/>
              <a:t>garam-garam</a:t>
            </a:r>
            <a:r>
              <a:rPr lang="en-US" sz="2600" dirty="0"/>
              <a:t> </a:t>
            </a:r>
            <a:r>
              <a:rPr lang="en-US" sz="2600" dirty="0" err="1"/>
              <a:t>larut</a:t>
            </a:r>
            <a:r>
              <a:rPr lang="en-US" sz="2600" dirty="0"/>
              <a:t>, yang </a:t>
            </a:r>
            <a:r>
              <a:rPr lang="en-US" sz="2600" dirty="0" err="1"/>
              <a:t>dinyatakan</a:t>
            </a:r>
            <a:r>
              <a:rPr lang="en-US" sz="2600" dirty="0"/>
              <a:t> </a:t>
            </a:r>
            <a:r>
              <a:rPr lang="en-US" sz="2600" dirty="0" err="1"/>
              <a:t>sebagai</a:t>
            </a:r>
            <a:r>
              <a:rPr lang="en-US" sz="2600" dirty="0"/>
              <a:t> </a:t>
            </a:r>
            <a:r>
              <a:rPr lang="en-US" sz="2600" dirty="0" err="1"/>
              <a:t>daya</a:t>
            </a:r>
            <a:r>
              <a:rPr lang="en-US" sz="2600" dirty="0"/>
              <a:t> </a:t>
            </a:r>
            <a:r>
              <a:rPr lang="en-US" sz="2600" dirty="0" err="1"/>
              <a:t>hantar</a:t>
            </a:r>
            <a:r>
              <a:rPr lang="en-US" sz="2600" dirty="0"/>
              <a:t> </a:t>
            </a:r>
            <a:r>
              <a:rPr lang="en-US" sz="2600" dirty="0" err="1"/>
              <a:t>listrik</a:t>
            </a:r>
            <a:r>
              <a:rPr lang="en-US" sz="2600" dirty="0"/>
              <a:t> </a:t>
            </a:r>
            <a:r>
              <a:rPr lang="en-US" sz="2600" dirty="0" err="1"/>
              <a:t>tercatat</a:t>
            </a:r>
            <a:r>
              <a:rPr lang="en-US" sz="2600" dirty="0"/>
              <a:t> </a:t>
            </a:r>
            <a:r>
              <a:rPr lang="en-US" sz="2600" dirty="0" err="1"/>
              <a:t>sangat</a:t>
            </a:r>
            <a:r>
              <a:rPr lang="en-US" sz="2600" dirty="0"/>
              <a:t> </a:t>
            </a:r>
            <a:r>
              <a:rPr lang="en-US" sz="2600" dirty="0" err="1"/>
              <a:t>rendah</a:t>
            </a:r>
            <a:r>
              <a:rPr lang="en-US" sz="2600" dirty="0"/>
              <a:t> (0,1-2,0 </a:t>
            </a:r>
            <a:r>
              <a:rPr lang="en-US" sz="2600" dirty="0" err="1"/>
              <a:t>dS</a:t>
            </a:r>
            <a:r>
              <a:rPr lang="en-US" sz="2600" dirty="0"/>
              <a:t>/m)</a:t>
            </a:r>
            <a:endParaRPr lang="en-US" sz="2600" dirty="0"/>
          </a:p>
          <a:p>
            <a:pPr marL="0" indent="0">
              <a:buNone/>
            </a:pPr>
            <a:endParaRPr lang="en-US"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85000" lnSpcReduction="10000"/>
          </a:bodyPr>
          <a:lstStyle/>
          <a:p>
            <a:pPr marL="0" indent="0">
              <a:buNone/>
            </a:pPr>
            <a:r>
              <a:rPr lang="en-US" dirty="0" smtClean="0"/>
              <a:t>B. Tanah </a:t>
            </a:r>
            <a:r>
              <a:rPr lang="en-US" dirty="0" err="1" smtClean="0"/>
              <a:t>gambut</a:t>
            </a:r>
            <a:endParaRPr lang="en-US" dirty="0" smtClean="0"/>
          </a:p>
          <a:p>
            <a:pPr algn="just"/>
            <a:r>
              <a:rPr lang="en-US" sz="2400" dirty="0" err="1" smtClean="0"/>
              <a:t>Gambut</a:t>
            </a:r>
            <a:r>
              <a:rPr lang="en-US" sz="2400" dirty="0" smtClean="0"/>
              <a:t> </a:t>
            </a:r>
            <a:r>
              <a:rPr lang="en-US" sz="2400" dirty="0" err="1" smtClean="0"/>
              <a:t>dangkal</a:t>
            </a:r>
            <a:endParaRPr lang="en-US" sz="2400" dirty="0" smtClean="0"/>
          </a:p>
          <a:p>
            <a:pPr marL="0" indent="0" algn="just">
              <a:buNone/>
            </a:pPr>
            <a:r>
              <a:rPr lang="en-US" sz="2400" dirty="0"/>
              <a:t>	</a:t>
            </a:r>
            <a:r>
              <a:rPr lang="en-US" sz="2400" dirty="0" err="1"/>
              <a:t>Gambut-dangkal</a:t>
            </a:r>
            <a:r>
              <a:rPr lang="en-US" sz="2400" dirty="0"/>
              <a:t> yang </a:t>
            </a:r>
            <a:r>
              <a:rPr lang="en-US" sz="2400" dirty="0" err="1"/>
              <a:t>dievaluasi</a:t>
            </a:r>
            <a:r>
              <a:rPr lang="en-US" sz="2400" dirty="0"/>
              <a:t>, </a:t>
            </a:r>
            <a:r>
              <a:rPr lang="en-US" sz="2400" dirty="0" err="1"/>
              <a:t>tercatat</a:t>
            </a:r>
            <a:r>
              <a:rPr lang="en-US" sz="2400" dirty="0"/>
              <a:t> </a:t>
            </a:r>
            <a:r>
              <a:rPr lang="en-US" sz="2400" dirty="0" err="1"/>
              <a:t>mempunyai</a:t>
            </a:r>
            <a:r>
              <a:rPr lang="en-US" sz="2400" dirty="0"/>
              <a:t> </a:t>
            </a:r>
            <a:r>
              <a:rPr lang="en-US" sz="2400" dirty="0" err="1"/>
              <a:t>kedalaman</a:t>
            </a:r>
            <a:r>
              <a:rPr lang="en-US" sz="2400" dirty="0"/>
              <a:t> </a:t>
            </a:r>
            <a:r>
              <a:rPr lang="en-US" sz="2400" dirty="0" err="1"/>
              <a:t>sekitar</a:t>
            </a:r>
            <a:r>
              <a:rPr lang="en-US" sz="2400" dirty="0"/>
              <a:t> 50-100 cm. </a:t>
            </a:r>
            <a:r>
              <a:rPr lang="en-US" sz="2400" dirty="0" err="1"/>
              <a:t>Lapisan</a:t>
            </a:r>
            <a:r>
              <a:rPr lang="en-US" sz="2400" dirty="0"/>
              <a:t> </a:t>
            </a:r>
            <a:r>
              <a:rPr lang="en-US" sz="2400" dirty="0" err="1"/>
              <a:t>gambut</a:t>
            </a:r>
            <a:r>
              <a:rPr lang="en-US" sz="2400" dirty="0"/>
              <a:t> </a:t>
            </a:r>
            <a:r>
              <a:rPr lang="en-US" sz="2400" dirty="0" err="1"/>
              <a:t>bagian</a:t>
            </a:r>
            <a:r>
              <a:rPr lang="en-US" sz="2400" dirty="0"/>
              <a:t> </a:t>
            </a:r>
            <a:r>
              <a:rPr lang="en-US" sz="2400" dirty="0" err="1"/>
              <a:t>atas</a:t>
            </a:r>
            <a:r>
              <a:rPr lang="en-US" sz="2400" dirty="0"/>
              <a:t> </a:t>
            </a:r>
            <a:r>
              <a:rPr lang="en-US" sz="2400" dirty="0" err="1"/>
              <a:t>sedalam</a:t>
            </a:r>
            <a:r>
              <a:rPr lang="en-US" sz="2400" dirty="0"/>
              <a:t> 20 cm, </a:t>
            </a:r>
            <a:r>
              <a:rPr lang="en-US" sz="2400" dirty="0" err="1"/>
              <a:t>umumnya</a:t>
            </a:r>
            <a:r>
              <a:rPr lang="en-US" sz="2400" dirty="0"/>
              <a:t> </a:t>
            </a:r>
            <a:r>
              <a:rPr lang="en-US" sz="2400" dirty="0" err="1"/>
              <a:t>terdiri</a:t>
            </a:r>
            <a:r>
              <a:rPr lang="en-US" sz="2400" dirty="0"/>
              <a:t> </a:t>
            </a:r>
            <a:r>
              <a:rPr lang="en-US" sz="2400" dirty="0" err="1"/>
              <a:t>atas</a:t>
            </a:r>
            <a:r>
              <a:rPr lang="en-US" sz="2400" dirty="0"/>
              <a:t> </a:t>
            </a:r>
            <a:r>
              <a:rPr lang="en-US" sz="2400" dirty="0" err="1"/>
              <a:t>bahan</a:t>
            </a:r>
            <a:r>
              <a:rPr lang="en-US" sz="2400" dirty="0"/>
              <a:t> </a:t>
            </a:r>
            <a:r>
              <a:rPr lang="en-US" sz="2400" dirty="0" err="1"/>
              <a:t>gambut</a:t>
            </a:r>
            <a:r>
              <a:rPr lang="en-US" sz="2400" dirty="0"/>
              <a:t> </a:t>
            </a:r>
            <a:r>
              <a:rPr lang="en-US" sz="2400" dirty="0" err="1"/>
              <a:t>murni</a:t>
            </a:r>
            <a:r>
              <a:rPr lang="en-US" sz="2400" dirty="0"/>
              <a:t>, </a:t>
            </a:r>
            <a:r>
              <a:rPr lang="en-US" sz="2400" dirty="0" err="1"/>
              <a:t>tetapi</a:t>
            </a:r>
            <a:r>
              <a:rPr lang="en-US" sz="2400" dirty="0"/>
              <a:t> </a:t>
            </a:r>
            <a:r>
              <a:rPr lang="en-US" sz="2400" dirty="0" err="1"/>
              <a:t>lapisan</a:t>
            </a:r>
            <a:r>
              <a:rPr lang="en-US" sz="2400" dirty="0"/>
              <a:t> </a:t>
            </a:r>
            <a:r>
              <a:rPr lang="en-US" sz="2400" dirty="0" err="1"/>
              <a:t>gambut</a:t>
            </a:r>
            <a:r>
              <a:rPr lang="en-US" sz="2400" dirty="0"/>
              <a:t> </a:t>
            </a:r>
            <a:r>
              <a:rPr lang="en-US" sz="2400" dirty="0" err="1"/>
              <a:t>bagian</a:t>
            </a:r>
            <a:r>
              <a:rPr lang="en-US" sz="2400" dirty="0"/>
              <a:t> </a:t>
            </a:r>
            <a:r>
              <a:rPr lang="en-US" sz="2400" dirty="0" err="1"/>
              <a:t>bawah</a:t>
            </a:r>
            <a:r>
              <a:rPr lang="en-US" sz="2400" dirty="0"/>
              <a:t> </a:t>
            </a:r>
            <a:r>
              <a:rPr lang="en-US" sz="2400" dirty="0" err="1"/>
              <a:t>antara</a:t>
            </a:r>
            <a:r>
              <a:rPr lang="en-US" sz="2400" dirty="0"/>
              <a:t> 20-100 cm, </a:t>
            </a:r>
            <a:r>
              <a:rPr lang="en-US" sz="2400" dirty="0" err="1"/>
              <a:t>seringkali</a:t>
            </a:r>
            <a:r>
              <a:rPr lang="en-US" sz="2400" dirty="0"/>
              <a:t> </a:t>
            </a:r>
            <a:r>
              <a:rPr lang="en-US" sz="2400" dirty="0" err="1"/>
              <a:t>bercampur</a:t>
            </a:r>
            <a:r>
              <a:rPr lang="en-US" sz="2400" dirty="0"/>
              <a:t> </a:t>
            </a:r>
            <a:r>
              <a:rPr lang="en-US" sz="2400" dirty="0" err="1"/>
              <a:t>bahan</a:t>
            </a:r>
            <a:r>
              <a:rPr lang="en-US" sz="2400" dirty="0"/>
              <a:t> </a:t>
            </a:r>
            <a:r>
              <a:rPr lang="en-US" sz="2400" dirty="0" err="1"/>
              <a:t>tanah</a:t>
            </a:r>
            <a:r>
              <a:rPr lang="en-US" sz="2400" dirty="0"/>
              <a:t> mineral, yang </a:t>
            </a:r>
            <a:r>
              <a:rPr lang="en-US" sz="2400" dirty="0" err="1"/>
              <a:t>dicrikan</a:t>
            </a:r>
            <a:r>
              <a:rPr lang="en-US" sz="2400" dirty="0"/>
              <a:t> </a:t>
            </a:r>
            <a:r>
              <a:rPr lang="en-US" sz="2400" dirty="0" err="1"/>
              <a:t>oleh</a:t>
            </a:r>
            <a:r>
              <a:rPr lang="en-US" sz="2400" dirty="0"/>
              <a:t> </a:t>
            </a:r>
            <a:r>
              <a:rPr lang="en-US" sz="2400" dirty="0" err="1"/>
              <a:t>kandungan</a:t>
            </a:r>
            <a:r>
              <a:rPr lang="en-US" sz="2400" dirty="0"/>
              <a:t> </a:t>
            </a:r>
            <a:r>
              <a:rPr lang="en-US" sz="2400" dirty="0" err="1"/>
              <a:t>fraksi</a:t>
            </a:r>
            <a:r>
              <a:rPr lang="en-US" sz="2400" dirty="0"/>
              <a:t> </a:t>
            </a:r>
            <a:r>
              <a:rPr lang="en-US" sz="2400" dirty="0" err="1"/>
              <a:t>liat</a:t>
            </a:r>
            <a:r>
              <a:rPr lang="en-US" sz="2400" dirty="0"/>
              <a:t> </a:t>
            </a:r>
            <a:r>
              <a:rPr lang="en-US" sz="2400" dirty="0" err="1"/>
              <a:t>cukup</a:t>
            </a:r>
            <a:r>
              <a:rPr lang="en-US" sz="2400" dirty="0"/>
              <a:t> </a:t>
            </a:r>
            <a:r>
              <a:rPr lang="en-US" sz="2400" dirty="0" err="1"/>
              <a:t>tinggi</a:t>
            </a:r>
            <a:r>
              <a:rPr lang="en-US" sz="2400" dirty="0"/>
              <a:t> (15-80%) </a:t>
            </a:r>
            <a:r>
              <a:rPr lang="en-US" sz="2400" dirty="0" err="1"/>
              <a:t>pada</a:t>
            </a:r>
            <a:r>
              <a:rPr lang="en-US" sz="2400" dirty="0"/>
              <a:t> </a:t>
            </a:r>
            <a:r>
              <a:rPr lang="en-US" sz="2400" dirty="0" err="1"/>
              <a:t>contoh</a:t>
            </a:r>
            <a:r>
              <a:rPr lang="en-US" sz="2400" dirty="0"/>
              <a:t> </a:t>
            </a:r>
            <a:r>
              <a:rPr lang="en-US" sz="2400" dirty="0" err="1"/>
              <a:t>dari</a:t>
            </a:r>
            <a:r>
              <a:rPr lang="en-US" sz="2400" dirty="0"/>
              <a:t> Sumatera, </a:t>
            </a:r>
            <a:r>
              <a:rPr lang="en-US" sz="2400" dirty="0" err="1"/>
              <a:t>atau</a:t>
            </a:r>
            <a:r>
              <a:rPr lang="en-US" sz="2400" dirty="0"/>
              <a:t> </a:t>
            </a:r>
            <a:r>
              <a:rPr lang="en-US" sz="2400" dirty="0" err="1"/>
              <a:t>sangat</a:t>
            </a:r>
            <a:r>
              <a:rPr lang="en-US" sz="2400" dirty="0"/>
              <a:t> </a:t>
            </a:r>
            <a:r>
              <a:rPr lang="en-US" sz="2400" dirty="0" err="1"/>
              <a:t>tinggi</a:t>
            </a:r>
            <a:r>
              <a:rPr lang="en-US" sz="2400" dirty="0"/>
              <a:t> (50- 85%) </a:t>
            </a:r>
            <a:r>
              <a:rPr lang="en-US" sz="2400" dirty="0"/>
              <a:t>	</a:t>
            </a:r>
            <a:r>
              <a:rPr lang="en-US" sz="2400" dirty="0" err="1"/>
              <a:t>Kandungan</a:t>
            </a:r>
            <a:r>
              <a:rPr lang="en-US" sz="2400" dirty="0"/>
              <a:t> </a:t>
            </a:r>
            <a:r>
              <a:rPr lang="en-US" sz="2400" dirty="0" err="1"/>
              <a:t>bahan</a:t>
            </a:r>
            <a:r>
              <a:rPr lang="en-US" sz="2400" dirty="0"/>
              <a:t> </a:t>
            </a:r>
            <a:r>
              <a:rPr lang="en-US" sz="2400" dirty="0" err="1"/>
              <a:t>organik</a:t>
            </a:r>
            <a:r>
              <a:rPr lang="en-US" sz="2400" dirty="0"/>
              <a:t>, </a:t>
            </a:r>
            <a:r>
              <a:rPr lang="en-US" sz="2400" dirty="0" err="1"/>
              <a:t>dinyatakan</a:t>
            </a:r>
            <a:r>
              <a:rPr lang="en-US" sz="2400" dirty="0"/>
              <a:t> </a:t>
            </a:r>
            <a:r>
              <a:rPr lang="en-US" sz="2400" dirty="0" err="1"/>
              <a:t>sebagai</a:t>
            </a:r>
            <a:r>
              <a:rPr lang="en-US" sz="2400" dirty="0"/>
              <a:t> % C-</a:t>
            </a:r>
            <a:r>
              <a:rPr lang="en-US" sz="2400" dirty="0" err="1"/>
              <a:t>organik</a:t>
            </a:r>
            <a:r>
              <a:rPr lang="en-US" sz="2400" dirty="0"/>
              <a:t>, </a:t>
            </a:r>
            <a:r>
              <a:rPr lang="en-US" sz="2400" dirty="0" err="1"/>
              <a:t>bervariasi</a:t>
            </a:r>
            <a:r>
              <a:rPr lang="en-US" sz="2400" dirty="0"/>
              <a:t> </a:t>
            </a:r>
            <a:r>
              <a:rPr lang="en-US" sz="2400" dirty="0" err="1"/>
              <a:t>dari</a:t>
            </a:r>
            <a:r>
              <a:rPr lang="en-US" sz="2400" dirty="0"/>
              <a:t> </a:t>
            </a:r>
            <a:r>
              <a:rPr lang="en-US" sz="2400" dirty="0" err="1"/>
              <a:t>sangat</a:t>
            </a:r>
            <a:r>
              <a:rPr lang="en-US" sz="2400" dirty="0"/>
              <a:t> </a:t>
            </a:r>
            <a:r>
              <a:rPr lang="en-US" sz="2400" dirty="0" err="1"/>
              <a:t>tinggi</a:t>
            </a:r>
            <a:r>
              <a:rPr lang="en-US" sz="2400" dirty="0"/>
              <a:t> </a:t>
            </a:r>
            <a:r>
              <a:rPr lang="en-US" sz="2400" dirty="0" err="1"/>
              <a:t>sampai</a:t>
            </a:r>
            <a:r>
              <a:rPr lang="en-US" sz="2400" dirty="0"/>
              <a:t> </a:t>
            </a:r>
            <a:r>
              <a:rPr lang="en-US" sz="2400" dirty="0" err="1"/>
              <a:t>sangat</a:t>
            </a:r>
            <a:r>
              <a:rPr lang="en-US" sz="2400" dirty="0"/>
              <a:t> </a:t>
            </a:r>
            <a:r>
              <a:rPr lang="en-US" sz="2400" dirty="0" err="1"/>
              <a:t>tinggi</a:t>
            </a:r>
            <a:r>
              <a:rPr lang="en-US" sz="2400" dirty="0"/>
              <a:t> </a:t>
            </a:r>
            <a:r>
              <a:rPr lang="en-US" sz="2400" dirty="0" err="1"/>
              <a:t>sekali</a:t>
            </a:r>
            <a:r>
              <a:rPr lang="en-US" sz="2400" dirty="0"/>
              <a:t>, </a:t>
            </a:r>
            <a:r>
              <a:rPr lang="en-US" sz="2400" dirty="0" err="1"/>
              <a:t>sehingga</a:t>
            </a:r>
            <a:r>
              <a:rPr lang="en-US" sz="2400" dirty="0"/>
              <a:t> rata-</a:t>
            </a:r>
            <a:r>
              <a:rPr lang="en-US" sz="2400" dirty="0" err="1"/>
              <a:t>ratanya</a:t>
            </a:r>
            <a:r>
              <a:rPr lang="en-US" sz="2400" dirty="0"/>
              <a:t> </a:t>
            </a:r>
            <a:r>
              <a:rPr lang="en-US" sz="2400" dirty="0" err="1"/>
              <a:t>sangat</a:t>
            </a:r>
            <a:r>
              <a:rPr lang="en-US" sz="2400" dirty="0"/>
              <a:t> </a:t>
            </a:r>
            <a:r>
              <a:rPr lang="en-US" sz="2400" dirty="0" err="1"/>
              <a:t>tinggi</a:t>
            </a:r>
            <a:r>
              <a:rPr lang="en-US" sz="2400" dirty="0"/>
              <a:t> </a:t>
            </a:r>
            <a:r>
              <a:rPr lang="en-US" sz="2400" dirty="0" err="1"/>
              <a:t>sekali</a:t>
            </a:r>
            <a:r>
              <a:rPr lang="en-US" sz="2400" dirty="0"/>
              <a:t> (28,70-41,98%), </a:t>
            </a:r>
            <a:r>
              <a:rPr lang="en-US" sz="2400" dirty="0" err="1"/>
              <a:t>baik</a:t>
            </a:r>
            <a:r>
              <a:rPr lang="en-US" sz="2400" dirty="0"/>
              <a:t> di </a:t>
            </a:r>
            <a:r>
              <a:rPr lang="en-US" sz="2400" dirty="0" err="1"/>
              <a:t>lapisan</a:t>
            </a:r>
            <a:r>
              <a:rPr lang="en-US" sz="2400" dirty="0"/>
              <a:t> </a:t>
            </a:r>
            <a:r>
              <a:rPr lang="en-US" sz="2400" dirty="0" err="1"/>
              <a:t>atas</a:t>
            </a:r>
            <a:r>
              <a:rPr lang="en-US" sz="2400" dirty="0"/>
              <a:t> (0-20 cm) </a:t>
            </a:r>
            <a:r>
              <a:rPr lang="en-US" sz="2400" dirty="0" err="1"/>
              <a:t>maupun</a:t>
            </a:r>
            <a:r>
              <a:rPr lang="en-US" sz="2400" dirty="0"/>
              <a:t> </a:t>
            </a:r>
            <a:r>
              <a:rPr lang="en-US" sz="2400" dirty="0" err="1"/>
              <a:t>lapisan</a:t>
            </a:r>
            <a:r>
              <a:rPr lang="en-US" sz="2400" dirty="0"/>
              <a:t> </a:t>
            </a:r>
            <a:r>
              <a:rPr lang="en-US" sz="2400" dirty="0" err="1"/>
              <a:t>bawah</a:t>
            </a:r>
            <a:r>
              <a:rPr lang="en-US" sz="2400" dirty="0"/>
              <a:t> (20-100 cm</a:t>
            </a:r>
            <a:r>
              <a:rPr lang="en-US" sz="2400" dirty="0" smtClean="0"/>
              <a:t>).</a:t>
            </a:r>
            <a:endParaRPr lang="en-US" sz="2400" dirty="0" smtClean="0"/>
          </a:p>
          <a:p>
            <a:pPr marL="0" indent="0" algn="just">
              <a:buNone/>
            </a:pPr>
            <a:r>
              <a:rPr lang="en-US" sz="2400" dirty="0"/>
              <a:t>	</a:t>
            </a:r>
            <a:r>
              <a:rPr lang="en-US" sz="2400" dirty="0" err="1" smtClean="0"/>
              <a:t>Kandungan</a:t>
            </a:r>
            <a:r>
              <a:rPr lang="en-US" sz="2400" dirty="0" smtClean="0"/>
              <a:t> </a:t>
            </a:r>
            <a:r>
              <a:rPr lang="en-US" sz="2400" dirty="0"/>
              <a:t>N </a:t>
            </a:r>
            <a:r>
              <a:rPr lang="en-US" sz="2400" dirty="0" err="1"/>
              <a:t>bervariasi</a:t>
            </a:r>
            <a:r>
              <a:rPr lang="en-US" sz="2400" dirty="0"/>
              <a:t> </a:t>
            </a:r>
            <a:r>
              <a:rPr lang="en-US" sz="2400" dirty="0" err="1"/>
              <a:t>dari</a:t>
            </a:r>
            <a:r>
              <a:rPr lang="en-US" sz="2400" dirty="0"/>
              <a:t> </a:t>
            </a:r>
            <a:r>
              <a:rPr lang="en-US" sz="2400" dirty="0" err="1"/>
              <a:t>sedang</a:t>
            </a:r>
            <a:r>
              <a:rPr lang="en-US" sz="2400" dirty="0"/>
              <a:t> </a:t>
            </a:r>
            <a:r>
              <a:rPr lang="en-US" sz="2400" dirty="0" err="1"/>
              <a:t>sampai</a:t>
            </a:r>
            <a:r>
              <a:rPr lang="en-US" sz="2400" dirty="0"/>
              <a:t> </a:t>
            </a:r>
            <a:r>
              <a:rPr lang="en-US" sz="2400" dirty="0" err="1"/>
              <a:t>sangat</a:t>
            </a:r>
            <a:r>
              <a:rPr lang="en-US" sz="2400" dirty="0"/>
              <a:t> </a:t>
            </a:r>
            <a:r>
              <a:rPr lang="en-US" sz="2400" dirty="0" err="1"/>
              <a:t>tinggi</a:t>
            </a:r>
            <a:r>
              <a:rPr lang="en-US" sz="2400" dirty="0"/>
              <a:t>, </a:t>
            </a:r>
            <a:r>
              <a:rPr lang="en-US" sz="2400" dirty="0" err="1"/>
              <a:t>cenderung</a:t>
            </a:r>
            <a:r>
              <a:rPr lang="en-US" sz="2400" dirty="0"/>
              <a:t> </a:t>
            </a:r>
            <a:r>
              <a:rPr lang="en-US" sz="2400" dirty="0" err="1"/>
              <a:t>tetap</a:t>
            </a:r>
            <a:r>
              <a:rPr lang="en-US" sz="2400" dirty="0"/>
              <a:t> </a:t>
            </a:r>
            <a:r>
              <a:rPr lang="en-US" sz="2400" dirty="0" err="1"/>
              <a:t>atau</a:t>
            </a:r>
            <a:r>
              <a:rPr lang="en-US" sz="2400" dirty="0"/>
              <a:t> </a:t>
            </a:r>
            <a:r>
              <a:rPr lang="en-US" sz="2400" dirty="0" err="1"/>
              <a:t>sedikit</a:t>
            </a:r>
            <a:r>
              <a:rPr lang="en-US" sz="2400" dirty="0"/>
              <a:t> </a:t>
            </a:r>
            <a:r>
              <a:rPr lang="en-US" sz="2400" dirty="0" err="1"/>
              <a:t>menurun</a:t>
            </a:r>
            <a:r>
              <a:rPr lang="en-US" sz="2400" dirty="0"/>
              <a:t> </a:t>
            </a:r>
            <a:r>
              <a:rPr lang="en-US" sz="2400" dirty="0" err="1"/>
              <a:t>ke</a:t>
            </a:r>
            <a:r>
              <a:rPr lang="en-US" sz="2400" dirty="0"/>
              <a:t> </a:t>
            </a:r>
            <a:r>
              <a:rPr lang="en-US" sz="2400" dirty="0" err="1"/>
              <a:t>lapisan</a:t>
            </a:r>
            <a:r>
              <a:rPr lang="en-US" sz="2400" dirty="0"/>
              <a:t> </a:t>
            </a:r>
            <a:r>
              <a:rPr lang="en-US" sz="2400" dirty="0" err="1"/>
              <a:t>bawah</a:t>
            </a:r>
            <a:r>
              <a:rPr lang="en-US" sz="2400" dirty="0"/>
              <a:t>, </a:t>
            </a:r>
            <a:r>
              <a:rPr lang="en-US" sz="2400" dirty="0" err="1"/>
              <a:t>dengan</a:t>
            </a:r>
            <a:r>
              <a:rPr lang="en-US" sz="2400" dirty="0"/>
              <a:t> rata-rata </a:t>
            </a:r>
            <a:r>
              <a:rPr lang="en-US" sz="2400" dirty="0" err="1"/>
              <a:t>sangat</a:t>
            </a:r>
            <a:r>
              <a:rPr lang="en-US" sz="2400" dirty="0"/>
              <a:t> </a:t>
            </a:r>
            <a:r>
              <a:rPr lang="en-US" sz="2400" dirty="0" err="1"/>
              <a:t>tinggi</a:t>
            </a:r>
            <a:r>
              <a:rPr lang="en-US" sz="2400" dirty="0"/>
              <a:t> (1,34-1,50%) di </a:t>
            </a:r>
            <a:r>
              <a:rPr lang="en-US" sz="2400" dirty="0" err="1"/>
              <a:t>lapisan</a:t>
            </a:r>
            <a:r>
              <a:rPr lang="en-US" sz="2400" dirty="0"/>
              <a:t> </a:t>
            </a:r>
            <a:r>
              <a:rPr lang="en-US" sz="2400" dirty="0" err="1"/>
              <a:t>atas</a:t>
            </a:r>
            <a:r>
              <a:rPr lang="en-US" sz="2400" dirty="0"/>
              <a:t>, </a:t>
            </a:r>
            <a:r>
              <a:rPr lang="en-US" sz="2400" dirty="0" err="1"/>
              <a:t>dan</a:t>
            </a:r>
            <a:r>
              <a:rPr lang="en-US" sz="2400" dirty="0"/>
              <a:t> </a:t>
            </a:r>
            <a:r>
              <a:rPr lang="en-US" sz="2400" dirty="0" err="1"/>
              <a:t>tinggi</a:t>
            </a:r>
            <a:r>
              <a:rPr lang="en-US" sz="2400" dirty="0"/>
              <a:t> </a:t>
            </a:r>
            <a:r>
              <a:rPr lang="en-US" sz="2400" dirty="0" err="1"/>
              <a:t>sampai</a:t>
            </a:r>
            <a:r>
              <a:rPr lang="en-US" sz="2400" dirty="0"/>
              <a:t> </a:t>
            </a:r>
            <a:r>
              <a:rPr lang="en-US" sz="2400" dirty="0" err="1"/>
              <a:t>sangat</a:t>
            </a:r>
            <a:r>
              <a:rPr lang="en-US" sz="2400" dirty="0"/>
              <a:t> </a:t>
            </a:r>
            <a:r>
              <a:rPr lang="en-US" sz="2400" dirty="0" err="1"/>
              <a:t>tinggi</a:t>
            </a:r>
            <a:r>
              <a:rPr lang="en-US" sz="2400" dirty="0"/>
              <a:t> (0,74-1,21%) di </a:t>
            </a:r>
            <a:r>
              <a:rPr lang="en-US" sz="2400" dirty="0" err="1"/>
              <a:t>lapisan</a:t>
            </a:r>
            <a:r>
              <a:rPr lang="en-US" sz="2400" dirty="0"/>
              <a:t> </a:t>
            </a:r>
            <a:r>
              <a:rPr lang="en-US" sz="2400" dirty="0" err="1"/>
              <a:t>bawah</a:t>
            </a:r>
            <a:r>
              <a:rPr lang="en-US" sz="2400" dirty="0"/>
              <a:t>. </a:t>
            </a:r>
            <a:endParaRPr lang="en-US" sz="2400" dirty="0" smtClean="0"/>
          </a:p>
          <a:p>
            <a:pPr marL="0" indent="0" algn="just">
              <a:buNone/>
            </a:pPr>
            <a:r>
              <a:rPr lang="en-US" sz="2400" dirty="0" smtClean="0"/>
              <a:t>	</a:t>
            </a:r>
            <a:r>
              <a:rPr lang="en-US" sz="2400" dirty="0" err="1" smtClean="0"/>
              <a:t>Kandungan</a:t>
            </a:r>
            <a:r>
              <a:rPr lang="en-US" sz="2400" dirty="0" smtClean="0"/>
              <a:t> </a:t>
            </a:r>
            <a:r>
              <a:rPr lang="en-US" sz="2400" dirty="0" err="1"/>
              <a:t>fosfat</a:t>
            </a:r>
            <a:r>
              <a:rPr lang="en-US" sz="2400" dirty="0"/>
              <a:t> </a:t>
            </a:r>
            <a:r>
              <a:rPr lang="en-US" sz="2400" dirty="0" err="1"/>
              <a:t>potensial</a:t>
            </a:r>
            <a:r>
              <a:rPr lang="en-US" sz="2400" dirty="0"/>
              <a:t> (P</a:t>
            </a:r>
            <a:r>
              <a:rPr lang="en-US" sz="2400" baseline="-25000" dirty="0"/>
              <a:t>2</a:t>
            </a:r>
            <a:r>
              <a:rPr lang="en-US" sz="2400" dirty="0"/>
              <a:t>O</a:t>
            </a:r>
            <a:r>
              <a:rPr lang="en-US" sz="2400" baseline="-25000" dirty="0"/>
              <a:t>5</a:t>
            </a:r>
            <a:r>
              <a:rPr lang="en-US" sz="2400" dirty="0"/>
              <a:t>-HCl) rata-rata </a:t>
            </a:r>
            <a:r>
              <a:rPr lang="en-US" sz="2400" dirty="0" err="1"/>
              <a:t>tinggi</a:t>
            </a:r>
            <a:r>
              <a:rPr lang="en-US" sz="2400" dirty="0"/>
              <a:t> (46-50 mg/100 g </a:t>
            </a:r>
            <a:r>
              <a:rPr lang="en-US" sz="2400" dirty="0" err="1"/>
              <a:t>tanah</a:t>
            </a:r>
            <a:r>
              <a:rPr lang="en-US" sz="2400" dirty="0"/>
              <a:t>) di </a:t>
            </a:r>
            <a:r>
              <a:rPr lang="en-US" sz="2400" dirty="0" err="1"/>
              <a:t>lapisan</a:t>
            </a:r>
            <a:r>
              <a:rPr lang="en-US" sz="2400" dirty="0"/>
              <a:t> </a:t>
            </a:r>
            <a:r>
              <a:rPr lang="en-US" sz="2400" dirty="0" err="1"/>
              <a:t>atas</a:t>
            </a:r>
            <a:r>
              <a:rPr lang="en-US" sz="2400" dirty="0"/>
              <a:t> </a:t>
            </a:r>
            <a:r>
              <a:rPr lang="en-US" sz="2400" dirty="0" err="1"/>
              <a:t>dan</a:t>
            </a:r>
            <a:r>
              <a:rPr lang="en-US" sz="2400" dirty="0"/>
              <a:t> </a:t>
            </a:r>
            <a:r>
              <a:rPr lang="en-US" sz="2400" dirty="0" err="1"/>
              <a:t>menurun</a:t>
            </a:r>
            <a:r>
              <a:rPr lang="en-US" sz="2400" dirty="0"/>
              <a:t> </a:t>
            </a:r>
            <a:r>
              <a:rPr lang="en-US" sz="2400" dirty="0" err="1"/>
              <a:t>menjadi</a:t>
            </a:r>
            <a:r>
              <a:rPr lang="en-US" sz="2400" dirty="0"/>
              <a:t> </a:t>
            </a:r>
            <a:r>
              <a:rPr lang="en-US" sz="2400" dirty="0" err="1"/>
              <a:t>rendah</a:t>
            </a:r>
            <a:r>
              <a:rPr lang="en-US" sz="2400" dirty="0"/>
              <a:t> </a:t>
            </a:r>
            <a:r>
              <a:rPr lang="en-US" sz="2400" dirty="0" err="1"/>
              <a:t>sampai</a:t>
            </a:r>
            <a:r>
              <a:rPr lang="en-US" sz="2400" dirty="0"/>
              <a:t> </a:t>
            </a:r>
            <a:r>
              <a:rPr lang="en-US" sz="2400" dirty="0" err="1"/>
              <a:t>sedang</a:t>
            </a:r>
            <a:r>
              <a:rPr lang="en-US" sz="2400" dirty="0"/>
              <a:t> (16-31 mg/100 g </a:t>
            </a:r>
            <a:r>
              <a:rPr lang="en-US" sz="2400" dirty="0" err="1"/>
              <a:t>tanah</a:t>
            </a:r>
            <a:r>
              <a:rPr lang="en-US" sz="2400" dirty="0"/>
              <a:t>) di </a:t>
            </a:r>
            <a:r>
              <a:rPr lang="en-US" sz="2400" dirty="0" err="1"/>
              <a:t>lapisan</a:t>
            </a:r>
            <a:r>
              <a:rPr lang="en-US" sz="2400" dirty="0"/>
              <a:t> </a:t>
            </a:r>
            <a:r>
              <a:rPr lang="en-US" sz="2400" dirty="0" err="1"/>
              <a:t>bawah</a:t>
            </a:r>
            <a:r>
              <a:rPr lang="en-US" sz="2400" dirty="0" smtClean="0"/>
              <a:t>.</a:t>
            </a:r>
            <a:endParaRPr lang="en-US" sz="2400" dirty="0" smtClean="0"/>
          </a:p>
          <a:p>
            <a:pPr marL="0" indent="0" algn="just">
              <a:buNone/>
            </a:pPr>
            <a:r>
              <a:rPr lang="en-US" sz="2400" dirty="0" smtClean="0"/>
              <a:t>	</a:t>
            </a:r>
            <a:r>
              <a:rPr lang="en-US" sz="2400" dirty="0" err="1" smtClean="0"/>
              <a:t>kandungan</a:t>
            </a:r>
            <a:r>
              <a:rPr lang="en-US" sz="2400" dirty="0" smtClean="0"/>
              <a:t> </a:t>
            </a:r>
            <a:r>
              <a:rPr lang="en-US" sz="2400" dirty="0"/>
              <a:t>K</a:t>
            </a:r>
            <a:r>
              <a:rPr lang="en-US" sz="2400" baseline="-25000" dirty="0"/>
              <a:t>2</a:t>
            </a:r>
            <a:r>
              <a:rPr lang="en-US" sz="2400" dirty="0"/>
              <a:t>O </a:t>
            </a:r>
            <a:r>
              <a:rPr lang="en-US" sz="2400" dirty="0" err="1"/>
              <a:t>potensial</a:t>
            </a:r>
            <a:r>
              <a:rPr lang="en-US" sz="2400" dirty="0"/>
              <a:t>, </a:t>
            </a:r>
            <a:r>
              <a:rPr lang="en-US" sz="2400" dirty="0" err="1"/>
              <a:t>rendah</a:t>
            </a:r>
            <a:r>
              <a:rPr lang="en-US" sz="2400" dirty="0"/>
              <a:t> </a:t>
            </a:r>
            <a:r>
              <a:rPr lang="en-US" sz="2400" dirty="0" err="1"/>
              <a:t>sampai</a:t>
            </a:r>
            <a:r>
              <a:rPr lang="en-US" sz="2400" dirty="0"/>
              <a:t> </a:t>
            </a:r>
            <a:r>
              <a:rPr lang="en-US" sz="2400" dirty="0" err="1"/>
              <a:t>sedang</a:t>
            </a:r>
            <a:r>
              <a:rPr lang="en-US" sz="2400" dirty="0"/>
              <a:t> (19-33 mg/100 g </a:t>
            </a:r>
            <a:r>
              <a:rPr lang="en-US" sz="2400" dirty="0" err="1"/>
              <a:t>tanah</a:t>
            </a:r>
            <a:r>
              <a:rPr lang="en-US" sz="2400" dirty="0"/>
              <a:t>) di </a:t>
            </a:r>
            <a:r>
              <a:rPr lang="en-US" sz="2400" dirty="0" err="1"/>
              <a:t>lapisan</a:t>
            </a:r>
            <a:r>
              <a:rPr lang="en-US" sz="2400" dirty="0"/>
              <a:t> </a:t>
            </a:r>
            <a:r>
              <a:rPr lang="en-US" sz="2400" dirty="0" err="1"/>
              <a:t>atas</a:t>
            </a:r>
            <a:r>
              <a:rPr lang="en-US" sz="2400" dirty="0"/>
              <a:t>, </a:t>
            </a:r>
            <a:r>
              <a:rPr lang="en-US" sz="2400" dirty="0" err="1"/>
              <a:t>dan</a:t>
            </a:r>
            <a:r>
              <a:rPr lang="en-US" sz="2400" dirty="0"/>
              <a:t> </a:t>
            </a:r>
            <a:r>
              <a:rPr lang="en-US" sz="2400" dirty="0" err="1"/>
              <a:t>rendah</a:t>
            </a:r>
            <a:r>
              <a:rPr lang="en-US" sz="2400" dirty="0"/>
              <a:t> (14-16 mg/100 g </a:t>
            </a:r>
            <a:r>
              <a:rPr lang="en-US" sz="2400" dirty="0" err="1"/>
              <a:t>tanah</a:t>
            </a:r>
            <a:r>
              <a:rPr lang="en-US" sz="2400" dirty="0"/>
              <a:t>) di </a:t>
            </a:r>
            <a:r>
              <a:rPr lang="en-US" sz="2400" dirty="0" err="1"/>
              <a:t>lapisan</a:t>
            </a:r>
            <a:r>
              <a:rPr lang="en-US" sz="2400" dirty="0"/>
              <a:t> </a:t>
            </a:r>
            <a:r>
              <a:rPr lang="en-US" sz="2400" dirty="0" err="1"/>
              <a:t>bawah</a:t>
            </a:r>
            <a:r>
              <a:rPr lang="en-US" sz="2400" dirty="0"/>
              <a:t>.</a:t>
            </a:r>
            <a:endParaRPr lang="en-US" sz="2400"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fontScale="92500"/>
          </a:bodyPr>
          <a:lstStyle/>
          <a:p>
            <a:r>
              <a:rPr lang="en-US" dirty="0" err="1" smtClean="0"/>
              <a:t>Gambut</a:t>
            </a:r>
            <a:r>
              <a:rPr lang="en-US" dirty="0" smtClean="0"/>
              <a:t> </a:t>
            </a:r>
            <a:r>
              <a:rPr lang="en-US" dirty="0" err="1" smtClean="0"/>
              <a:t>sedang</a:t>
            </a:r>
            <a:endParaRPr lang="en-US" dirty="0" smtClean="0"/>
          </a:p>
          <a:p>
            <a:pPr marL="0" indent="0" algn="just">
              <a:buNone/>
            </a:pPr>
            <a:r>
              <a:rPr lang="en-US" dirty="0"/>
              <a:t>	</a:t>
            </a:r>
            <a:r>
              <a:rPr lang="en-US" sz="2400" dirty="0"/>
              <a:t>Data </a:t>
            </a:r>
            <a:r>
              <a:rPr lang="en-US" sz="2400" dirty="0" err="1"/>
              <a:t>profil</a:t>
            </a:r>
            <a:r>
              <a:rPr lang="en-US" sz="2400" dirty="0"/>
              <a:t> </a:t>
            </a:r>
            <a:r>
              <a:rPr lang="en-US" sz="2400" dirty="0" err="1"/>
              <a:t>pada</a:t>
            </a:r>
            <a:r>
              <a:rPr lang="en-US" sz="2400" dirty="0"/>
              <a:t> </a:t>
            </a:r>
            <a:r>
              <a:rPr lang="en-US" sz="2400" dirty="0" err="1"/>
              <a:t>Gambut-sedang</a:t>
            </a:r>
            <a:r>
              <a:rPr lang="en-US" sz="2400" dirty="0"/>
              <a:t> yang </a:t>
            </a:r>
            <a:r>
              <a:rPr lang="en-US" sz="2400" dirty="0" err="1"/>
              <a:t>dievaluasi</a:t>
            </a:r>
            <a:r>
              <a:rPr lang="en-US" sz="2400" dirty="0"/>
              <a:t>, </a:t>
            </a:r>
            <a:r>
              <a:rPr lang="en-US" sz="2400" dirty="0" err="1"/>
              <a:t>mempunyai</a:t>
            </a:r>
            <a:r>
              <a:rPr lang="en-US" sz="2400" dirty="0"/>
              <a:t> </a:t>
            </a:r>
            <a:r>
              <a:rPr lang="en-US" sz="2400" dirty="0" err="1"/>
              <a:t>kedalaman</a:t>
            </a:r>
            <a:r>
              <a:rPr lang="en-US" sz="2400" dirty="0"/>
              <a:t> </a:t>
            </a:r>
            <a:r>
              <a:rPr lang="en-US" sz="2400" dirty="0" err="1"/>
              <a:t>antara</a:t>
            </a:r>
            <a:r>
              <a:rPr lang="en-US" sz="2400" dirty="0"/>
              <a:t> 104-200 cm. </a:t>
            </a:r>
            <a:r>
              <a:rPr lang="en-US" sz="2400" dirty="0" err="1"/>
              <a:t>Sebagaimana</a:t>
            </a:r>
            <a:r>
              <a:rPr lang="en-US" sz="2400" dirty="0"/>
              <a:t> </a:t>
            </a:r>
            <a:r>
              <a:rPr lang="en-US" sz="2400" dirty="0" err="1"/>
              <a:t>pada</a:t>
            </a:r>
            <a:r>
              <a:rPr lang="en-US" sz="2400" dirty="0"/>
              <a:t> </a:t>
            </a:r>
            <a:r>
              <a:rPr lang="en-US" sz="2400" dirty="0" err="1"/>
              <a:t>Gambut-dangkal</a:t>
            </a:r>
            <a:r>
              <a:rPr lang="en-US" sz="2400" dirty="0"/>
              <a:t>, </a:t>
            </a:r>
            <a:r>
              <a:rPr lang="en-US" sz="2400" dirty="0" err="1"/>
              <a:t>lapisan</a:t>
            </a:r>
            <a:r>
              <a:rPr lang="en-US" sz="2400" dirty="0"/>
              <a:t> </a:t>
            </a:r>
            <a:r>
              <a:rPr lang="en-US" sz="2400" dirty="0" err="1"/>
              <a:t>gambut</a:t>
            </a:r>
            <a:r>
              <a:rPr lang="en-US" sz="2400" dirty="0"/>
              <a:t> </a:t>
            </a:r>
            <a:r>
              <a:rPr lang="en-US" sz="2400" dirty="0" err="1"/>
              <a:t>bagian</a:t>
            </a:r>
            <a:r>
              <a:rPr lang="en-US" sz="2400" dirty="0"/>
              <a:t> </a:t>
            </a:r>
            <a:r>
              <a:rPr lang="en-US" sz="2400" dirty="0" err="1"/>
              <a:t>atas</a:t>
            </a:r>
            <a:r>
              <a:rPr lang="en-US" sz="2400" dirty="0"/>
              <a:t> </a:t>
            </a:r>
            <a:r>
              <a:rPr lang="en-US" sz="2400" dirty="0" err="1"/>
              <a:t>sedalam</a:t>
            </a:r>
            <a:r>
              <a:rPr lang="en-US" sz="2400" dirty="0"/>
              <a:t> 20 cm, </a:t>
            </a:r>
            <a:r>
              <a:rPr lang="en-US" sz="2400" dirty="0" err="1"/>
              <a:t>umumnya</a:t>
            </a:r>
            <a:r>
              <a:rPr lang="en-US" sz="2400" dirty="0"/>
              <a:t> </a:t>
            </a:r>
            <a:r>
              <a:rPr lang="en-US" sz="2400" dirty="0" err="1"/>
              <a:t>terdiri</a:t>
            </a:r>
            <a:r>
              <a:rPr lang="en-US" sz="2400" dirty="0"/>
              <a:t> </a:t>
            </a:r>
            <a:r>
              <a:rPr lang="en-US" sz="2400" dirty="0" err="1"/>
              <a:t>atas</a:t>
            </a:r>
            <a:r>
              <a:rPr lang="en-US" sz="2400" dirty="0"/>
              <a:t> </a:t>
            </a:r>
            <a:r>
              <a:rPr lang="en-US" sz="2400" dirty="0" err="1"/>
              <a:t>bahan</a:t>
            </a:r>
            <a:r>
              <a:rPr lang="en-US" sz="2400" dirty="0"/>
              <a:t> </a:t>
            </a:r>
            <a:r>
              <a:rPr lang="en-US" sz="2400" dirty="0" err="1"/>
              <a:t>gambut</a:t>
            </a:r>
            <a:r>
              <a:rPr lang="en-US" sz="2400" dirty="0"/>
              <a:t> </a:t>
            </a:r>
            <a:r>
              <a:rPr lang="en-US" sz="2400" dirty="0" err="1"/>
              <a:t>murni</a:t>
            </a:r>
            <a:r>
              <a:rPr lang="en-US" sz="2400" dirty="0"/>
              <a:t>. </a:t>
            </a:r>
            <a:endParaRPr lang="en-US" sz="2400" dirty="0" smtClean="0"/>
          </a:p>
          <a:p>
            <a:pPr marL="0" indent="0" algn="just">
              <a:buNone/>
            </a:pPr>
            <a:r>
              <a:rPr lang="en-US" sz="2400" dirty="0"/>
              <a:t>	</a:t>
            </a:r>
            <a:r>
              <a:rPr lang="en-US" sz="2400" dirty="0" err="1"/>
              <a:t>Kandungan</a:t>
            </a:r>
            <a:r>
              <a:rPr lang="en-US" sz="2400" dirty="0"/>
              <a:t> </a:t>
            </a:r>
            <a:r>
              <a:rPr lang="en-US" sz="2400" dirty="0" err="1"/>
              <a:t>bahan</a:t>
            </a:r>
            <a:r>
              <a:rPr lang="en-US" sz="2400" dirty="0"/>
              <a:t> </a:t>
            </a:r>
            <a:r>
              <a:rPr lang="en-US" sz="2400" dirty="0" err="1"/>
              <a:t>organik</a:t>
            </a:r>
            <a:r>
              <a:rPr lang="en-US" sz="2400" dirty="0"/>
              <a:t>, di </a:t>
            </a:r>
            <a:r>
              <a:rPr lang="en-US" sz="2400" dirty="0" err="1"/>
              <a:t>seluruh</a:t>
            </a:r>
            <a:r>
              <a:rPr lang="en-US" sz="2400" dirty="0"/>
              <a:t> </a:t>
            </a:r>
            <a:r>
              <a:rPr lang="en-US" sz="2400" dirty="0" err="1"/>
              <a:t>lapisan</a:t>
            </a:r>
            <a:r>
              <a:rPr lang="en-US" sz="2400" dirty="0"/>
              <a:t> </a:t>
            </a:r>
            <a:r>
              <a:rPr lang="en-US" sz="2400" dirty="0" err="1"/>
              <a:t>bervariasi</a:t>
            </a:r>
            <a:r>
              <a:rPr lang="en-US" sz="2400" dirty="0"/>
              <a:t> </a:t>
            </a:r>
            <a:r>
              <a:rPr lang="en-US" sz="2400" dirty="0" err="1"/>
              <a:t>dari</a:t>
            </a:r>
            <a:r>
              <a:rPr lang="en-US" sz="2400" dirty="0"/>
              <a:t> </a:t>
            </a:r>
            <a:r>
              <a:rPr lang="en-US" sz="2400" dirty="0" err="1"/>
              <a:t>sangat</a:t>
            </a:r>
            <a:r>
              <a:rPr lang="en-US" sz="2400" dirty="0"/>
              <a:t> </a:t>
            </a:r>
            <a:r>
              <a:rPr lang="en-US" sz="2400" dirty="0" err="1"/>
              <a:t>tinggi</a:t>
            </a:r>
            <a:r>
              <a:rPr lang="en-US" sz="2400" dirty="0"/>
              <a:t> </a:t>
            </a:r>
            <a:r>
              <a:rPr lang="en-US" sz="2400" dirty="0" err="1"/>
              <a:t>sampai</a:t>
            </a:r>
            <a:r>
              <a:rPr lang="en-US" sz="2400" dirty="0"/>
              <a:t> </a:t>
            </a:r>
            <a:r>
              <a:rPr lang="en-US" sz="2400" dirty="0" err="1"/>
              <a:t>sangat</a:t>
            </a:r>
            <a:r>
              <a:rPr lang="en-US" sz="2400" dirty="0"/>
              <a:t> </a:t>
            </a:r>
            <a:r>
              <a:rPr lang="en-US" sz="2400" dirty="0" err="1"/>
              <a:t>tinggi</a:t>
            </a:r>
            <a:r>
              <a:rPr lang="en-US" sz="2400" dirty="0"/>
              <a:t> </a:t>
            </a:r>
            <a:r>
              <a:rPr lang="en-US" sz="2400" dirty="0" err="1"/>
              <a:t>sekali</a:t>
            </a:r>
            <a:r>
              <a:rPr lang="en-US" sz="2400" dirty="0"/>
              <a:t>, </a:t>
            </a:r>
            <a:r>
              <a:rPr lang="en-US" sz="2400" dirty="0" err="1"/>
              <a:t>dengan</a:t>
            </a:r>
            <a:r>
              <a:rPr lang="en-US" sz="2400" dirty="0"/>
              <a:t> rata-rata </a:t>
            </a:r>
            <a:r>
              <a:rPr lang="en-US" sz="2400" dirty="0" err="1"/>
              <a:t>sangat</a:t>
            </a:r>
            <a:r>
              <a:rPr lang="en-US" sz="2400" dirty="0"/>
              <a:t> </a:t>
            </a:r>
            <a:r>
              <a:rPr lang="en-US" sz="2400" dirty="0" err="1"/>
              <a:t>tinggi</a:t>
            </a:r>
            <a:r>
              <a:rPr lang="en-US" sz="2400" dirty="0"/>
              <a:t> </a:t>
            </a:r>
            <a:r>
              <a:rPr lang="en-US" sz="2400" dirty="0" err="1"/>
              <a:t>sekali</a:t>
            </a:r>
            <a:r>
              <a:rPr lang="en-US" sz="2400" dirty="0"/>
              <a:t> (</a:t>
            </a:r>
            <a:r>
              <a:rPr lang="en-US" sz="2400" dirty="0" smtClean="0"/>
              <a:t>31,36-47,20</a:t>
            </a:r>
            <a:r>
              <a:rPr lang="en-US" sz="2400" dirty="0"/>
              <a:t>% C). </a:t>
            </a:r>
            <a:endParaRPr lang="en-US" sz="2400" dirty="0" smtClean="0"/>
          </a:p>
          <a:p>
            <a:pPr marL="0" indent="0" algn="just">
              <a:buNone/>
            </a:pPr>
            <a:r>
              <a:rPr lang="en-US" sz="2400" dirty="0"/>
              <a:t>	</a:t>
            </a:r>
            <a:r>
              <a:rPr lang="en-US" sz="2400" dirty="0" err="1"/>
              <a:t>kandungan</a:t>
            </a:r>
            <a:r>
              <a:rPr lang="en-US" sz="2400" dirty="0"/>
              <a:t> N </a:t>
            </a:r>
            <a:r>
              <a:rPr lang="en-US" sz="2400" dirty="0" err="1"/>
              <a:t>sangat</a:t>
            </a:r>
            <a:r>
              <a:rPr lang="en-US" sz="2400" dirty="0"/>
              <a:t> </a:t>
            </a:r>
            <a:r>
              <a:rPr lang="en-US" sz="2400" dirty="0" err="1"/>
              <a:t>tinggi</a:t>
            </a:r>
            <a:r>
              <a:rPr lang="en-US" sz="2400" dirty="0"/>
              <a:t> (1,46-1,78%) di </a:t>
            </a:r>
            <a:r>
              <a:rPr lang="en-US" sz="2400" dirty="0" err="1"/>
              <a:t>lapisan</a:t>
            </a:r>
            <a:r>
              <a:rPr lang="en-US" sz="2400" dirty="0"/>
              <a:t> </a:t>
            </a:r>
            <a:r>
              <a:rPr lang="en-US" sz="2400" dirty="0" err="1"/>
              <a:t>atas</a:t>
            </a:r>
            <a:r>
              <a:rPr lang="en-US" sz="2400" dirty="0"/>
              <a:t>, </a:t>
            </a:r>
            <a:r>
              <a:rPr lang="en-US" sz="2400" dirty="0" err="1"/>
              <a:t>dan</a:t>
            </a:r>
            <a:r>
              <a:rPr lang="en-US" sz="2400" dirty="0"/>
              <a:t> </a:t>
            </a:r>
            <a:r>
              <a:rPr lang="en-US" sz="2400" dirty="0" err="1"/>
              <a:t>tinggi</a:t>
            </a:r>
            <a:r>
              <a:rPr lang="en-US" sz="2400" dirty="0"/>
              <a:t> </a:t>
            </a:r>
            <a:r>
              <a:rPr lang="en-US" sz="2400" dirty="0" err="1"/>
              <a:t>sampai</a:t>
            </a:r>
            <a:r>
              <a:rPr lang="en-US" sz="2400" dirty="0"/>
              <a:t> </a:t>
            </a:r>
            <a:r>
              <a:rPr lang="en-US" sz="2400" dirty="0" err="1"/>
              <a:t>sangat</a:t>
            </a:r>
            <a:r>
              <a:rPr lang="en-US" sz="2400" dirty="0"/>
              <a:t> </a:t>
            </a:r>
            <a:r>
              <a:rPr lang="en-US" sz="2400" dirty="0" err="1"/>
              <a:t>tinggi</a:t>
            </a:r>
            <a:r>
              <a:rPr lang="en-US" sz="2400" dirty="0"/>
              <a:t> (0,72-1,10%) di </a:t>
            </a:r>
            <a:r>
              <a:rPr lang="en-US" sz="2400" dirty="0" err="1"/>
              <a:t>lapisan</a:t>
            </a:r>
            <a:r>
              <a:rPr lang="en-US" sz="2400" dirty="0"/>
              <a:t> </a:t>
            </a:r>
            <a:r>
              <a:rPr lang="en-US" sz="2400" dirty="0" err="1"/>
              <a:t>bawah</a:t>
            </a:r>
            <a:r>
              <a:rPr lang="en-US" sz="2400" dirty="0"/>
              <a:t>. </a:t>
            </a:r>
            <a:endParaRPr lang="en-US" sz="2400" dirty="0" smtClean="0"/>
          </a:p>
          <a:p>
            <a:pPr marL="0" indent="0" algn="just">
              <a:buNone/>
            </a:pPr>
            <a:r>
              <a:rPr lang="en-US" sz="2400" dirty="0"/>
              <a:t>	</a:t>
            </a:r>
            <a:r>
              <a:rPr lang="en-US" sz="2400" dirty="0" err="1"/>
              <a:t>kandungan</a:t>
            </a:r>
            <a:r>
              <a:rPr lang="en-US" sz="2400" dirty="0"/>
              <a:t> P</a:t>
            </a:r>
            <a:r>
              <a:rPr lang="en-US" sz="2400" baseline="-25000" dirty="0"/>
              <a:t>2</a:t>
            </a:r>
            <a:r>
              <a:rPr lang="en-US" sz="2400" dirty="0"/>
              <a:t>O</a:t>
            </a:r>
            <a:r>
              <a:rPr lang="en-US" sz="2400" baseline="-25000" dirty="0"/>
              <a:t>5</a:t>
            </a:r>
            <a:r>
              <a:rPr lang="en-US" sz="2400" dirty="0"/>
              <a:t> </a:t>
            </a:r>
            <a:r>
              <a:rPr lang="en-US" sz="2400" dirty="0" err="1"/>
              <a:t>tergolong</a:t>
            </a:r>
            <a:r>
              <a:rPr lang="en-US" sz="2400" dirty="0"/>
              <a:t> </a:t>
            </a:r>
            <a:r>
              <a:rPr lang="en-US" sz="2400" dirty="0" err="1"/>
              <a:t>tinggi</a:t>
            </a:r>
            <a:r>
              <a:rPr lang="en-US" sz="2400" dirty="0"/>
              <a:t> (42-58 mg/100 g </a:t>
            </a:r>
            <a:r>
              <a:rPr lang="en-US" sz="2400" dirty="0" err="1"/>
              <a:t>tanah</a:t>
            </a:r>
            <a:r>
              <a:rPr lang="en-US" sz="2400" dirty="0"/>
              <a:t>) di </a:t>
            </a:r>
            <a:r>
              <a:rPr lang="en-US" sz="2400" dirty="0" err="1"/>
              <a:t>lapisan</a:t>
            </a:r>
            <a:r>
              <a:rPr lang="en-US" sz="2400" dirty="0"/>
              <a:t> </a:t>
            </a:r>
            <a:r>
              <a:rPr lang="en-US" sz="2400" dirty="0" err="1"/>
              <a:t>atas</a:t>
            </a:r>
            <a:r>
              <a:rPr lang="en-US" sz="2400" dirty="0"/>
              <a:t>, </a:t>
            </a:r>
            <a:r>
              <a:rPr lang="en-US" sz="2400" dirty="0" err="1"/>
              <a:t>dan</a:t>
            </a:r>
            <a:r>
              <a:rPr lang="en-US" sz="2400" dirty="0"/>
              <a:t> </a:t>
            </a:r>
            <a:r>
              <a:rPr lang="en-US" sz="2400" dirty="0" err="1"/>
              <a:t>rendah</a:t>
            </a:r>
            <a:r>
              <a:rPr lang="en-US" sz="2400" dirty="0"/>
              <a:t> (15-16 mg/100 g </a:t>
            </a:r>
            <a:r>
              <a:rPr lang="en-US" sz="2400" dirty="0" err="1"/>
              <a:t>tanah</a:t>
            </a:r>
            <a:r>
              <a:rPr lang="en-US" sz="2400" dirty="0"/>
              <a:t>) di </a:t>
            </a:r>
            <a:r>
              <a:rPr lang="en-US" sz="2400" dirty="0" err="1"/>
              <a:t>lapisan</a:t>
            </a:r>
            <a:r>
              <a:rPr lang="en-US" sz="2400" dirty="0"/>
              <a:t> </a:t>
            </a:r>
            <a:r>
              <a:rPr lang="en-US" sz="2400" dirty="0" err="1"/>
              <a:t>bawah</a:t>
            </a:r>
            <a:r>
              <a:rPr lang="en-US" sz="2400" dirty="0"/>
              <a:t>. </a:t>
            </a:r>
            <a:endParaRPr lang="en-US" sz="2400" dirty="0" smtClean="0"/>
          </a:p>
          <a:p>
            <a:pPr marL="0" indent="0" algn="just">
              <a:buNone/>
            </a:pPr>
            <a:r>
              <a:rPr lang="en-US" sz="2400" dirty="0"/>
              <a:t>	</a:t>
            </a:r>
            <a:r>
              <a:rPr lang="en-US" sz="2400" dirty="0" err="1"/>
              <a:t>Kandungan</a:t>
            </a:r>
            <a:r>
              <a:rPr lang="en-US" sz="2400" dirty="0"/>
              <a:t> K</a:t>
            </a:r>
            <a:r>
              <a:rPr lang="en-US" sz="2400" baseline="-25000" dirty="0"/>
              <a:t>2</a:t>
            </a:r>
            <a:r>
              <a:rPr lang="en-US" sz="2400" dirty="0"/>
              <a:t>O </a:t>
            </a:r>
            <a:r>
              <a:rPr lang="en-US" sz="2400" dirty="0" err="1"/>
              <a:t>potensial</a:t>
            </a:r>
            <a:r>
              <a:rPr lang="en-US" sz="2400" dirty="0"/>
              <a:t>, </a:t>
            </a:r>
            <a:r>
              <a:rPr lang="en-US" sz="2400" dirty="0" err="1"/>
              <a:t>beragam</a:t>
            </a:r>
            <a:r>
              <a:rPr lang="en-US" sz="2400" dirty="0"/>
              <a:t> </a:t>
            </a:r>
            <a:r>
              <a:rPr lang="en-US" sz="2400" dirty="0" err="1"/>
              <a:t>dari</a:t>
            </a:r>
            <a:r>
              <a:rPr lang="en-US" sz="2400" dirty="0"/>
              <a:t> </a:t>
            </a:r>
            <a:r>
              <a:rPr lang="en-US" sz="2400" dirty="0" err="1"/>
              <a:t>sangat</a:t>
            </a:r>
            <a:r>
              <a:rPr lang="en-US" sz="2400" dirty="0"/>
              <a:t> </a:t>
            </a:r>
            <a:r>
              <a:rPr lang="en-US" sz="2400" dirty="0" err="1"/>
              <a:t>rendah</a:t>
            </a:r>
            <a:r>
              <a:rPr lang="en-US" sz="2400" dirty="0"/>
              <a:t> </a:t>
            </a:r>
            <a:r>
              <a:rPr lang="en-US" sz="2400" dirty="0" err="1"/>
              <a:t>sampai</a:t>
            </a:r>
            <a:r>
              <a:rPr lang="en-US" sz="2400" dirty="0"/>
              <a:t> </a:t>
            </a:r>
            <a:r>
              <a:rPr lang="en-US" sz="2400" dirty="0" err="1"/>
              <a:t>sangat</a:t>
            </a:r>
            <a:r>
              <a:rPr lang="en-US" sz="2400" dirty="0"/>
              <a:t> </a:t>
            </a:r>
            <a:r>
              <a:rPr lang="en-US" sz="2400" dirty="0" err="1"/>
              <a:t>tinggi</a:t>
            </a:r>
            <a:r>
              <a:rPr lang="en-US" sz="2400" dirty="0"/>
              <a:t>, </a:t>
            </a:r>
            <a:r>
              <a:rPr lang="en-US" sz="2400" dirty="0" err="1"/>
              <a:t>dan</a:t>
            </a:r>
            <a:r>
              <a:rPr lang="en-US" sz="2400" dirty="0"/>
              <a:t> </a:t>
            </a:r>
            <a:r>
              <a:rPr lang="en-US" sz="2400" dirty="0" err="1"/>
              <a:t>menurun</a:t>
            </a:r>
            <a:r>
              <a:rPr lang="en-US" sz="2400" dirty="0"/>
              <a:t> di </a:t>
            </a:r>
            <a:r>
              <a:rPr lang="en-US" sz="2400" dirty="0" err="1"/>
              <a:t>lapisan-lapisan</a:t>
            </a:r>
            <a:r>
              <a:rPr lang="en-US" sz="2400" dirty="0"/>
              <a:t> </a:t>
            </a:r>
            <a:r>
              <a:rPr lang="en-US" sz="2400" dirty="0" err="1"/>
              <a:t>bawah</a:t>
            </a:r>
            <a:r>
              <a:rPr lang="en-US" sz="2400" dirty="0"/>
              <a:t>, </a:t>
            </a:r>
            <a:r>
              <a:rPr lang="en-US" sz="2400" dirty="0" err="1"/>
              <a:t>dengan</a:t>
            </a:r>
            <a:r>
              <a:rPr lang="en-US" sz="2400" dirty="0"/>
              <a:t> rata-rata </a:t>
            </a:r>
            <a:r>
              <a:rPr lang="en-US" sz="2400" dirty="0" err="1"/>
              <a:t>termasuk</a:t>
            </a:r>
            <a:r>
              <a:rPr lang="en-US" sz="2400" dirty="0"/>
              <a:t> </a:t>
            </a:r>
            <a:r>
              <a:rPr lang="en-US" sz="2400" dirty="0" err="1"/>
              <a:t>sedang</a:t>
            </a:r>
            <a:r>
              <a:rPr lang="en-US" sz="2400" dirty="0"/>
              <a:t> (21-24 mg/100 g </a:t>
            </a:r>
            <a:r>
              <a:rPr lang="en-US" sz="2400" dirty="0" err="1"/>
              <a:t>tanah</a:t>
            </a:r>
            <a:r>
              <a:rPr lang="en-US" sz="2400" dirty="0"/>
              <a:t>) di </a:t>
            </a:r>
            <a:r>
              <a:rPr lang="en-US" sz="2400" dirty="0" err="1"/>
              <a:t>lapisan</a:t>
            </a:r>
            <a:r>
              <a:rPr lang="en-US" sz="2400" dirty="0"/>
              <a:t> </a:t>
            </a:r>
            <a:r>
              <a:rPr lang="en-US" sz="2400" dirty="0" err="1"/>
              <a:t>atas</a:t>
            </a:r>
            <a:r>
              <a:rPr lang="en-US" sz="2400" dirty="0"/>
              <a:t>, </a:t>
            </a:r>
            <a:r>
              <a:rPr lang="en-US" sz="2400" dirty="0" err="1"/>
              <a:t>dan</a:t>
            </a:r>
            <a:r>
              <a:rPr lang="en-US" sz="2400" dirty="0"/>
              <a:t> </a:t>
            </a:r>
            <a:r>
              <a:rPr lang="en-US" sz="2400" dirty="0" err="1"/>
              <a:t>rendah</a:t>
            </a:r>
            <a:r>
              <a:rPr lang="en-US" sz="2400" dirty="0"/>
              <a:t> (14-19 mg/100 g </a:t>
            </a:r>
            <a:r>
              <a:rPr lang="en-US" sz="2400" dirty="0" err="1"/>
              <a:t>tanah</a:t>
            </a:r>
            <a:r>
              <a:rPr lang="en-US" sz="2400" dirty="0"/>
              <a:t>) di </a:t>
            </a:r>
            <a:r>
              <a:rPr lang="en-US" sz="2400" dirty="0" err="1"/>
              <a:t>lapisan</a:t>
            </a:r>
            <a:r>
              <a:rPr lang="en-US" sz="2400" dirty="0"/>
              <a:t> </a:t>
            </a:r>
            <a:r>
              <a:rPr lang="en-US" sz="2400" dirty="0" err="1"/>
              <a:t>bawah</a:t>
            </a:r>
            <a:r>
              <a:rPr lang="en-US" sz="2400" dirty="0"/>
              <a:t>.</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r>
              <a:rPr lang="en-US" dirty="0" err="1" smtClean="0"/>
              <a:t>Gambut</a:t>
            </a:r>
            <a:r>
              <a:rPr lang="en-US" dirty="0" smtClean="0"/>
              <a:t> </a:t>
            </a:r>
            <a:r>
              <a:rPr lang="en-US" dirty="0" err="1" smtClean="0"/>
              <a:t>dalam</a:t>
            </a:r>
            <a:endParaRPr lang="en-US" dirty="0" smtClean="0"/>
          </a:p>
          <a:p>
            <a:pPr marL="0" indent="0" algn="just">
              <a:buNone/>
            </a:pPr>
            <a:r>
              <a:rPr lang="en-US" sz="2400" dirty="0" smtClean="0"/>
              <a:t>	</a:t>
            </a:r>
            <a:r>
              <a:rPr lang="en-US" sz="2400" dirty="0"/>
              <a:t>Data </a:t>
            </a:r>
            <a:r>
              <a:rPr lang="en-US" sz="2400" dirty="0" err="1"/>
              <a:t>profil</a:t>
            </a:r>
            <a:r>
              <a:rPr lang="en-US" sz="2400" dirty="0"/>
              <a:t> </a:t>
            </a:r>
            <a:r>
              <a:rPr lang="en-US" sz="2400" dirty="0" err="1"/>
              <a:t>dari</a:t>
            </a:r>
            <a:r>
              <a:rPr lang="en-US" sz="2400" dirty="0"/>
              <a:t> </a:t>
            </a:r>
            <a:r>
              <a:rPr lang="en-US" sz="2400" dirty="0" err="1"/>
              <a:t>Gambut-dalam</a:t>
            </a:r>
            <a:r>
              <a:rPr lang="en-US" sz="2400" dirty="0"/>
              <a:t> yang </a:t>
            </a:r>
            <a:r>
              <a:rPr lang="en-US" sz="2400" dirty="0" err="1"/>
              <a:t>dievaluasi</a:t>
            </a:r>
            <a:r>
              <a:rPr lang="en-US" sz="2400" dirty="0"/>
              <a:t>, </a:t>
            </a:r>
            <a:r>
              <a:rPr lang="en-US" sz="2400" dirty="0" err="1"/>
              <a:t>memiliki</a:t>
            </a:r>
            <a:r>
              <a:rPr lang="en-US" sz="2400" dirty="0"/>
              <a:t> </a:t>
            </a:r>
            <a:r>
              <a:rPr lang="en-US" sz="2400" dirty="0" err="1"/>
              <a:t>kedalaman</a:t>
            </a:r>
            <a:r>
              <a:rPr lang="en-US" sz="2400" dirty="0"/>
              <a:t> </a:t>
            </a:r>
            <a:r>
              <a:rPr lang="en-US" sz="2400" dirty="0" err="1"/>
              <a:t>antara</a:t>
            </a:r>
            <a:r>
              <a:rPr lang="en-US" sz="2400" dirty="0"/>
              <a:t> 210-300 cm. </a:t>
            </a:r>
            <a:r>
              <a:rPr lang="en-US" sz="2400" dirty="0" err="1"/>
              <a:t>Sebagaimana</a:t>
            </a:r>
            <a:r>
              <a:rPr lang="en-US" sz="2400" dirty="0"/>
              <a:t> </a:t>
            </a:r>
            <a:r>
              <a:rPr lang="en-US" sz="2400" dirty="0" err="1"/>
              <a:t>pada</a:t>
            </a:r>
            <a:r>
              <a:rPr lang="en-US" sz="2400" dirty="0"/>
              <a:t> </a:t>
            </a:r>
            <a:r>
              <a:rPr lang="en-US" sz="2400" dirty="0" err="1"/>
              <a:t>Gambut-sedang</a:t>
            </a:r>
            <a:r>
              <a:rPr lang="en-US" sz="2400" dirty="0"/>
              <a:t>, </a:t>
            </a:r>
            <a:r>
              <a:rPr lang="en-US" sz="2400" dirty="0" err="1"/>
              <a:t>seluruh</a:t>
            </a:r>
            <a:r>
              <a:rPr lang="en-US" sz="2400" dirty="0"/>
              <a:t> </a:t>
            </a:r>
            <a:r>
              <a:rPr lang="en-US" sz="2400" dirty="0" err="1"/>
              <a:t>lapisan</a:t>
            </a:r>
            <a:r>
              <a:rPr lang="en-US" sz="2400" dirty="0"/>
              <a:t> </a:t>
            </a:r>
            <a:r>
              <a:rPr lang="en-US" sz="2400" dirty="0" err="1"/>
              <a:t>gambut</a:t>
            </a:r>
            <a:r>
              <a:rPr lang="en-US" sz="2400" dirty="0"/>
              <a:t> </a:t>
            </a:r>
            <a:r>
              <a:rPr lang="en-US" sz="2400" dirty="0" err="1"/>
              <a:t>bagian</a:t>
            </a:r>
            <a:r>
              <a:rPr lang="en-US" sz="2400" dirty="0"/>
              <a:t> </a:t>
            </a:r>
            <a:r>
              <a:rPr lang="en-US" sz="2400" dirty="0" err="1"/>
              <a:t>atas</a:t>
            </a:r>
            <a:r>
              <a:rPr lang="en-US" sz="2400" dirty="0"/>
              <a:t> </a:t>
            </a:r>
            <a:r>
              <a:rPr lang="en-US" sz="2400" dirty="0" err="1"/>
              <a:t>sedalam</a:t>
            </a:r>
            <a:r>
              <a:rPr lang="en-US" sz="2400" dirty="0"/>
              <a:t> 20 cm </a:t>
            </a:r>
            <a:r>
              <a:rPr lang="en-US" sz="2400" dirty="0" err="1"/>
              <a:t>tersusun</a:t>
            </a:r>
            <a:r>
              <a:rPr lang="en-US" sz="2400" dirty="0"/>
              <a:t> </a:t>
            </a:r>
            <a:r>
              <a:rPr lang="en-US" sz="2400" dirty="0" err="1"/>
              <a:t>dari</a:t>
            </a:r>
            <a:r>
              <a:rPr lang="en-US" sz="2400" dirty="0"/>
              <a:t> </a:t>
            </a:r>
            <a:r>
              <a:rPr lang="en-US" sz="2400" dirty="0" err="1"/>
              <a:t>bahan</a:t>
            </a:r>
            <a:r>
              <a:rPr lang="en-US" sz="2400" dirty="0"/>
              <a:t> </a:t>
            </a:r>
            <a:r>
              <a:rPr lang="en-US" sz="2400" dirty="0" err="1"/>
              <a:t>gambut</a:t>
            </a:r>
            <a:r>
              <a:rPr lang="en-US" sz="2400" dirty="0"/>
              <a:t> </a:t>
            </a:r>
            <a:r>
              <a:rPr lang="en-US" sz="2400" dirty="0" err="1"/>
              <a:t>murni</a:t>
            </a:r>
            <a:r>
              <a:rPr lang="en-US" sz="2400" dirty="0"/>
              <a:t>. </a:t>
            </a:r>
            <a:r>
              <a:rPr lang="en-US" sz="2400" dirty="0" err="1"/>
              <a:t>Sementara</a:t>
            </a:r>
            <a:r>
              <a:rPr lang="en-US" sz="2400" dirty="0"/>
              <a:t> </a:t>
            </a:r>
            <a:r>
              <a:rPr lang="en-US" sz="2400" dirty="0" err="1"/>
              <a:t>lapisan</a:t>
            </a:r>
            <a:r>
              <a:rPr lang="en-US" sz="2400" dirty="0"/>
              <a:t> </a:t>
            </a:r>
            <a:r>
              <a:rPr lang="en-US" sz="2400" dirty="0" err="1"/>
              <a:t>gambut</a:t>
            </a:r>
            <a:r>
              <a:rPr lang="en-US" sz="2400" dirty="0"/>
              <a:t> </a:t>
            </a:r>
            <a:r>
              <a:rPr lang="en-US" sz="2400" dirty="0" err="1"/>
              <a:t>bawah</a:t>
            </a:r>
            <a:r>
              <a:rPr lang="en-US" sz="2400" dirty="0"/>
              <a:t> </a:t>
            </a:r>
            <a:r>
              <a:rPr lang="en-US" sz="2400" dirty="0" err="1"/>
              <a:t>antara</a:t>
            </a:r>
            <a:r>
              <a:rPr lang="en-US" sz="2400" dirty="0"/>
              <a:t> 20-300 cm, </a:t>
            </a:r>
            <a:r>
              <a:rPr lang="en-US" sz="2400" dirty="0" err="1"/>
              <a:t>sebagian</a:t>
            </a:r>
            <a:r>
              <a:rPr lang="en-US" sz="2400" dirty="0"/>
              <a:t> </a:t>
            </a:r>
            <a:r>
              <a:rPr lang="en-US" sz="2400" dirty="0" err="1"/>
              <a:t>kecil</a:t>
            </a:r>
            <a:r>
              <a:rPr lang="en-US" sz="2400" dirty="0"/>
              <a:t> di </a:t>
            </a:r>
            <a:r>
              <a:rPr lang="en-US" sz="2400" dirty="0" err="1"/>
              <a:t>lapisan</a:t>
            </a:r>
            <a:r>
              <a:rPr lang="en-US" sz="2400" dirty="0"/>
              <a:t> </a:t>
            </a:r>
            <a:r>
              <a:rPr lang="en-US" sz="2400" dirty="0" err="1"/>
              <a:t>bawah</a:t>
            </a:r>
            <a:r>
              <a:rPr lang="en-US" sz="2400" dirty="0"/>
              <a:t> </a:t>
            </a:r>
            <a:r>
              <a:rPr lang="en-US" sz="2400" dirty="0" err="1"/>
              <a:t>tersusun</a:t>
            </a:r>
            <a:r>
              <a:rPr lang="en-US" sz="2400" dirty="0"/>
              <a:t> </a:t>
            </a:r>
            <a:r>
              <a:rPr lang="en-US" sz="2400" dirty="0" err="1"/>
              <a:t>dari</a:t>
            </a:r>
            <a:r>
              <a:rPr lang="en-US" sz="2400" dirty="0"/>
              <a:t> </a:t>
            </a:r>
            <a:r>
              <a:rPr lang="en-US" sz="2400" dirty="0" err="1"/>
              <a:t>campuran</a:t>
            </a:r>
            <a:r>
              <a:rPr lang="en-US" sz="2400" dirty="0"/>
              <a:t> </a:t>
            </a:r>
            <a:r>
              <a:rPr lang="en-US" sz="2400" dirty="0" err="1"/>
              <a:t>antara</a:t>
            </a:r>
            <a:r>
              <a:rPr lang="en-US" sz="2400" dirty="0"/>
              <a:t> </a:t>
            </a:r>
            <a:r>
              <a:rPr lang="en-US" sz="2400" dirty="0" err="1"/>
              <a:t>bahan</a:t>
            </a:r>
            <a:r>
              <a:rPr lang="en-US" sz="2400" dirty="0"/>
              <a:t> </a:t>
            </a:r>
            <a:r>
              <a:rPr lang="en-US" sz="2400" dirty="0" err="1"/>
              <a:t>organik</a:t>
            </a:r>
            <a:r>
              <a:rPr lang="en-US" sz="2400" dirty="0"/>
              <a:t> </a:t>
            </a:r>
            <a:r>
              <a:rPr lang="en-US" sz="2400" dirty="0" err="1"/>
              <a:t>dan</a:t>
            </a:r>
            <a:r>
              <a:rPr lang="en-US" sz="2400" dirty="0"/>
              <a:t> </a:t>
            </a:r>
            <a:r>
              <a:rPr lang="en-US" sz="2400" dirty="0" err="1"/>
              <a:t>bahan</a:t>
            </a:r>
            <a:r>
              <a:rPr lang="en-US" sz="2400" dirty="0"/>
              <a:t> </a:t>
            </a:r>
            <a:r>
              <a:rPr lang="en-US" sz="2400" dirty="0" err="1"/>
              <a:t>tanah</a:t>
            </a:r>
            <a:r>
              <a:rPr lang="en-US" sz="2400" dirty="0"/>
              <a:t> mineral, </a:t>
            </a:r>
            <a:r>
              <a:rPr lang="en-US" sz="2400" dirty="0" err="1"/>
              <a:t>khususnya</a:t>
            </a:r>
            <a:r>
              <a:rPr lang="en-US" sz="2400" dirty="0"/>
              <a:t> </a:t>
            </a:r>
            <a:r>
              <a:rPr lang="en-US" sz="2400" dirty="0" err="1"/>
              <a:t>fraksi</a:t>
            </a:r>
            <a:r>
              <a:rPr lang="en-US" sz="2400" dirty="0"/>
              <a:t> </a:t>
            </a:r>
            <a:r>
              <a:rPr lang="en-US" sz="2400" dirty="0" err="1"/>
              <a:t>liat</a:t>
            </a:r>
            <a:r>
              <a:rPr lang="en-US" sz="2400" dirty="0"/>
              <a:t> </a:t>
            </a:r>
            <a:r>
              <a:rPr lang="en-US" sz="2400" dirty="0" err="1"/>
              <a:t>dan</a:t>
            </a:r>
            <a:r>
              <a:rPr lang="en-US" sz="2400" dirty="0"/>
              <a:t> </a:t>
            </a:r>
            <a:r>
              <a:rPr lang="en-US" sz="2400" dirty="0" err="1"/>
              <a:t>debu</a:t>
            </a:r>
            <a:r>
              <a:rPr lang="en-US" sz="2400" dirty="0"/>
              <a:t>. </a:t>
            </a:r>
            <a:endParaRPr lang="en-US" sz="2400" dirty="0" smtClean="0"/>
          </a:p>
          <a:p>
            <a:pPr marL="0" indent="0" algn="just">
              <a:buNone/>
            </a:pPr>
            <a:r>
              <a:rPr lang="en-US" sz="2400" dirty="0"/>
              <a:t>	</a:t>
            </a:r>
            <a:r>
              <a:rPr lang="en-US" sz="2400" dirty="0" err="1" smtClean="0"/>
              <a:t>kandungan</a:t>
            </a:r>
            <a:r>
              <a:rPr lang="en-US" sz="2400" dirty="0" smtClean="0"/>
              <a:t> </a:t>
            </a:r>
            <a:r>
              <a:rPr lang="en-US" sz="2400" dirty="0" err="1" smtClean="0"/>
              <a:t>bahan</a:t>
            </a:r>
            <a:r>
              <a:rPr lang="en-US" sz="2400" dirty="0" smtClean="0"/>
              <a:t> </a:t>
            </a:r>
            <a:r>
              <a:rPr lang="en-US" sz="2400" dirty="0" err="1" smtClean="0"/>
              <a:t>organik</a:t>
            </a:r>
            <a:r>
              <a:rPr lang="en-US" sz="2400" dirty="0" smtClean="0"/>
              <a:t> </a:t>
            </a:r>
            <a:r>
              <a:rPr lang="en-US" sz="2400" dirty="0" err="1" smtClean="0"/>
              <a:t>yaitu</a:t>
            </a:r>
            <a:r>
              <a:rPr lang="en-US" sz="2400" dirty="0" smtClean="0"/>
              <a:t> </a:t>
            </a:r>
            <a:r>
              <a:rPr lang="en-US" sz="2400" dirty="0" err="1" smtClean="0"/>
              <a:t>sekitar</a:t>
            </a:r>
            <a:r>
              <a:rPr lang="en-US" sz="2400" dirty="0" smtClean="0"/>
              <a:t> 35,15-56,58% di </a:t>
            </a:r>
            <a:r>
              <a:rPr lang="en-US" sz="2400" dirty="0" err="1" smtClean="0"/>
              <a:t>seluruh</a:t>
            </a:r>
            <a:r>
              <a:rPr lang="en-US" sz="2400" dirty="0" smtClean="0"/>
              <a:t> </a:t>
            </a:r>
            <a:r>
              <a:rPr lang="en-US" sz="2400" dirty="0" err="1" smtClean="0"/>
              <a:t>lapisan</a:t>
            </a:r>
            <a:r>
              <a:rPr lang="en-US" sz="2400" dirty="0" smtClean="0"/>
              <a:t>.</a:t>
            </a:r>
            <a:endParaRPr lang="en-US" sz="2400" dirty="0" smtClean="0"/>
          </a:p>
          <a:p>
            <a:pPr marL="0" indent="0" algn="just">
              <a:buNone/>
            </a:pPr>
            <a:r>
              <a:rPr lang="en-US" sz="2400" dirty="0"/>
              <a:t>	</a:t>
            </a:r>
            <a:r>
              <a:rPr lang="en-US" sz="2400" dirty="0" err="1" smtClean="0"/>
              <a:t>kandungan</a:t>
            </a:r>
            <a:r>
              <a:rPr lang="en-US" sz="2400" dirty="0" smtClean="0"/>
              <a:t> N rata-rata </a:t>
            </a:r>
            <a:r>
              <a:rPr lang="en-US" sz="2400" dirty="0" err="1" smtClean="0"/>
              <a:t>yaitu</a:t>
            </a:r>
            <a:r>
              <a:rPr lang="en-US" sz="2400" dirty="0" smtClean="0"/>
              <a:t> 0,95-1,94% di </a:t>
            </a:r>
            <a:r>
              <a:rPr lang="en-US" sz="2400" dirty="0" err="1" smtClean="0"/>
              <a:t>seluruh</a:t>
            </a:r>
            <a:r>
              <a:rPr lang="en-US" sz="2400" dirty="0" smtClean="0"/>
              <a:t> </a:t>
            </a:r>
            <a:r>
              <a:rPr lang="en-US" sz="2400" dirty="0" err="1" smtClean="0"/>
              <a:t>lapisan</a:t>
            </a:r>
            <a:r>
              <a:rPr lang="en-US" sz="2400" dirty="0" smtClean="0"/>
              <a:t>.</a:t>
            </a:r>
            <a:endParaRPr lang="en-US" sz="2400" dirty="0" smtClean="0"/>
          </a:p>
          <a:p>
            <a:pPr marL="0" indent="0" algn="just">
              <a:buNone/>
            </a:pPr>
            <a:r>
              <a:rPr lang="en-US" sz="2400" dirty="0"/>
              <a:t>	</a:t>
            </a:r>
            <a:r>
              <a:rPr lang="en-US" sz="2400" dirty="0" err="1" smtClean="0"/>
              <a:t>kandungan</a:t>
            </a:r>
            <a:r>
              <a:rPr lang="en-US" sz="2400" dirty="0" smtClean="0"/>
              <a:t> P di </a:t>
            </a:r>
            <a:r>
              <a:rPr lang="en-US" sz="2400" dirty="0" err="1" smtClean="0"/>
              <a:t>lapisan</a:t>
            </a:r>
            <a:r>
              <a:rPr lang="en-US" sz="2400" dirty="0" smtClean="0"/>
              <a:t> </a:t>
            </a:r>
            <a:r>
              <a:rPr lang="en-US" sz="2400" dirty="0" err="1" smtClean="0"/>
              <a:t>atas</a:t>
            </a:r>
            <a:r>
              <a:rPr lang="en-US" sz="2400" dirty="0" smtClean="0"/>
              <a:t> </a:t>
            </a:r>
            <a:r>
              <a:rPr lang="en-US" sz="2400" dirty="0" err="1" smtClean="0"/>
              <a:t>sangat</a:t>
            </a:r>
            <a:r>
              <a:rPr lang="en-US" sz="2400" dirty="0" smtClean="0"/>
              <a:t> </a:t>
            </a:r>
            <a:r>
              <a:rPr lang="en-US" sz="2400" dirty="0" err="1" smtClean="0"/>
              <a:t>tinggi</a:t>
            </a:r>
            <a:r>
              <a:rPr lang="en-US" sz="2400" dirty="0" smtClean="0"/>
              <a:t> ( 49-65mg/100 g </a:t>
            </a:r>
            <a:r>
              <a:rPr lang="en-US" sz="2400" dirty="0" err="1" smtClean="0"/>
              <a:t>tanah</a:t>
            </a:r>
            <a:r>
              <a:rPr lang="en-US" sz="2400" dirty="0" smtClean="0"/>
              <a:t>) </a:t>
            </a:r>
            <a:r>
              <a:rPr lang="en-US" sz="2400" dirty="0" err="1" smtClean="0"/>
              <a:t>dan</a:t>
            </a:r>
            <a:r>
              <a:rPr lang="en-US" sz="2400" dirty="0" smtClean="0"/>
              <a:t> </a:t>
            </a:r>
            <a:r>
              <a:rPr lang="en-US" sz="2400" dirty="0" err="1" smtClean="0"/>
              <a:t>lapisan</a:t>
            </a:r>
            <a:r>
              <a:rPr lang="en-US" sz="2400" dirty="0" smtClean="0"/>
              <a:t> </a:t>
            </a:r>
            <a:r>
              <a:rPr lang="en-US" sz="2400" dirty="0" err="1" smtClean="0"/>
              <a:t>bawah</a:t>
            </a:r>
            <a:r>
              <a:rPr lang="en-US" sz="2400" dirty="0" smtClean="0"/>
              <a:t> </a:t>
            </a:r>
            <a:r>
              <a:rPr lang="en-US" sz="2400" dirty="0" err="1" smtClean="0"/>
              <a:t>sekitar</a:t>
            </a:r>
            <a:r>
              <a:rPr lang="en-US" sz="2400" dirty="0" smtClean="0"/>
              <a:t> (20-34mg/100 g </a:t>
            </a:r>
            <a:r>
              <a:rPr lang="en-US" sz="2400" dirty="0" err="1" smtClean="0"/>
              <a:t>tanah</a:t>
            </a:r>
            <a:r>
              <a:rPr lang="en-US" sz="2400" dirty="0" smtClean="0"/>
              <a:t>).</a:t>
            </a:r>
            <a:endParaRPr lang="en-US" sz="2400" dirty="0" smtClean="0"/>
          </a:p>
          <a:p>
            <a:pPr marL="0" indent="0" algn="just">
              <a:buNone/>
            </a:pPr>
            <a:r>
              <a:rPr lang="en-US" sz="2400" dirty="0"/>
              <a:t>	</a:t>
            </a:r>
            <a:r>
              <a:rPr lang="en-US" sz="2400" dirty="0" err="1" smtClean="0"/>
              <a:t>kandungan</a:t>
            </a:r>
            <a:r>
              <a:rPr lang="en-US" sz="2400" dirty="0" smtClean="0"/>
              <a:t> K </a:t>
            </a:r>
            <a:r>
              <a:rPr lang="en-US" sz="2400" dirty="0" err="1" smtClean="0"/>
              <a:t>mirip</a:t>
            </a:r>
            <a:r>
              <a:rPr lang="en-US" sz="2400" dirty="0" smtClean="0"/>
              <a:t> </a:t>
            </a:r>
            <a:r>
              <a:rPr lang="en-US" sz="2400" dirty="0" err="1" smtClean="0"/>
              <a:t>dengan</a:t>
            </a:r>
            <a:r>
              <a:rPr lang="en-US" sz="2400" dirty="0" smtClean="0"/>
              <a:t> </a:t>
            </a:r>
            <a:r>
              <a:rPr lang="en-US" sz="2400" dirty="0" err="1" smtClean="0"/>
              <a:t>penyebaran</a:t>
            </a:r>
            <a:r>
              <a:rPr lang="en-US" sz="2400" dirty="0" smtClean="0"/>
              <a:t> </a:t>
            </a:r>
            <a:r>
              <a:rPr lang="en-US" sz="2400" dirty="0" err="1" smtClean="0"/>
              <a:t>kandungan</a:t>
            </a:r>
            <a:r>
              <a:rPr lang="en-US" sz="2400" dirty="0" smtClean="0"/>
              <a:t> P </a:t>
            </a:r>
            <a:r>
              <a:rPr lang="en-US" sz="2400" dirty="0" err="1" smtClean="0"/>
              <a:t>potensia</a:t>
            </a:r>
            <a:r>
              <a:rPr lang="en-US" sz="2400" dirty="0" smtClean="0"/>
              <a:t>. </a:t>
            </a:r>
            <a:r>
              <a:rPr lang="en-US" sz="2400" dirty="0" err="1" smtClean="0"/>
              <a:t>Artinya</a:t>
            </a:r>
            <a:r>
              <a:rPr lang="en-US" sz="2400" dirty="0" smtClean="0"/>
              <a:t> </a:t>
            </a:r>
            <a:r>
              <a:rPr lang="en-US" sz="2400" dirty="0" err="1" smtClean="0"/>
              <a:t>tidak</a:t>
            </a:r>
            <a:r>
              <a:rPr lang="en-US" sz="2400" dirty="0" smtClean="0"/>
              <a:t> </a:t>
            </a:r>
            <a:r>
              <a:rPr lang="en-US" sz="2400" dirty="0" err="1" smtClean="0"/>
              <a:t>jauh</a:t>
            </a:r>
            <a:r>
              <a:rPr lang="en-US" sz="2400" dirty="0" smtClean="0"/>
              <a:t> </a:t>
            </a:r>
            <a:r>
              <a:rPr lang="en-US" sz="2400" dirty="0" err="1" smtClean="0"/>
              <a:t>berbeda</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6019800"/>
          </a:xfrm>
        </p:spPr>
        <p:txBody>
          <a:bodyPr>
            <a:normAutofit/>
          </a:bodyPr>
          <a:lstStyle/>
          <a:p>
            <a:pPr algn="just"/>
            <a:r>
              <a:rPr lang="fi-FI" sz="2800" i="1" dirty="0"/>
              <a:t>“Bog” </a:t>
            </a:r>
            <a:r>
              <a:rPr lang="fi-FI" sz="2800" dirty="0"/>
              <a:t>adalah rawa yang tergenang air dangkal, dimana permukaan tanahnya tertutup lapisan vegetasi yang melapuk, khususnya lumut </a:t>
            </a:r>
            <a:r>
              <a:rPr lang="fi-FI" sz="2800" i="1" dirty="0"/>
              <a:t>spaghnum</a:t>
            </a:r>
            <a:r>
              <a:rPr lang="fi-FI" sz="2800" dirty="0"/>
              <a:t> sebagai vegetasi dominan, yang menghasilkan lapisan gambut (ber-reaksi) masam. </a:t>
            </a:r>
            <a:endParaRPr lang="fi-FI" sz="2800" dirty="0" smtClean="0"/>
          </a:p>
          <a:p>
            <a:pPr algn="just"/>
            <a:r>
              <a:rPr lang="da-DK" sz="2800" i="1" dirty="0"/>
              <a:t>“Fed” </a:t>
            </a:r>
            <a:r>
              <a:rPr lang="da-DK" sz="2800" dirty="0"/>
              <a:t>adalah rawa yang tanahnya jenuh air, ditumbuhi rumputan rawa sejenis </a:t>
            </a:r>
            <a:r>
              <a:rPr lang="da-DK" sz="2800" i="1" dirty="0"/>
              <a:t>“reeds”, “sedges”, </a:t>
            </a:r>
            <a:r>
              <a:rPr lang="da-DK" sz="2800" dirty="0"/>
              <a:t>dan </a:t>
            </a:r>
            <a:r>
              <a:rPr lang="da-DK" sz="2800" i="1" dirty="0"/>
              <a:t>“rushes”, </a:t>
            </a:r>
            <a:r>
              <a:rPr lang="da-DK" sz="2800" dirty="0"/>
              <a:t>tetapi air tanahnya ber-reaksi alkalis, biasanya mengandung kapur (CaCO</a:t>
            </a:r>
            <a:r>
              <a:rPr lang="da-DK" sz="2800" baseline="-25000" dirty="0"/>
              <a:t>3</a:t>
            </a:r>
            <a:r>
              <a:rPr lang="da-DK" sz="2800" dirty="0"/>
              <a:t>), atau netral. </a:t>
            </a:r>
            <a:endParaRPr lang="da-DK" sz="2800" dirty="0" smtClean="0"/>
          </a:p>
          <a:p>
            <a:pPr marL="114300" indent="0">
              <a:buNone/>
            </a:pPr>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r>
              <a:rPr lang="en-US" dirty="0" err="1" smtClean="0"/>
              <a:t>Gambut</a:t>
            </a:r>
            <a:r>
              <a:rPr lang="en-US" dirty="0" smtClean="0"/>
              <a:t> </a:t>
            </a:r>
            <a:r>
              <a:rPr lang="en-US" dirty="0" err="1" smtClean="0"/>
              <a:t>sangat</a:t>
            </a:r>
            <a:r>
              <a:rPr lang="en-US" dirty="0" smtClean="0"/>
              <a:t> </a:t>
            </a:r>
            <a:r>
              <a:rPr lang="en-US" dirty="0" err="1" smtClean="0"/>
              <a:t>dalam</a:t>
            </a:r>
            <a:endParaRPr lang="en-US" dirty="0" smtClean="0"/>
          </a:p>
          <a:p>
            <a:pPr marL="0" indent="0" algn="just">
              <a:buNone/>
            </a:pPr>
            <a:r>
              <a:rPr lang="fi-FI" sz="2400" dirty="0" smtClean="0"/>
              <a:t>	Data </a:t>
            </a:r>
            <a:r>
              <a:rPr lang="fi-FI" sz="2400" dirty="0"/>
              <a:t>profil Gambut-dalam memiliki kedalaman antara 300-665 cm, sebagian besar antara 300-500 cm, dan sebagian lagi antara 610-665 cm. Seluruh lapisan Gambut-sangat dalam berupa bahan organik murni. </a:t>
            </a:r>
            <a:endParaRPr lang="fi-FI" sz="2400" dirty="0" smtClean="0"/>
          </a:p>
          <a:p>
            <a:pPr marL="0" indent="0" algn="just">
              <a:buNone/>
            </a:pPr>
            <a:r>
              <a:rPr lang="en-US" sz="2400" dirty="0" smtClean="0"/>
              <a:t>	</a:t>
            </a:r>
            <a:r>
              <a:rPr lang="en-US" sz="2400" dirty="0" err="1" smtClean="0"/>
              <a:t>kandungan</a:t>
            </a:r>
            <a:r>
              <a:rPr lang="en-US" sz="2400" dirty="0" smtClean="0"/>
              <a:t> </a:t>
            </a:r>
            <a:r>
              <a:rPr lang="en-US" sz="2400" dirty="0" err="1" smtClean="0"/>
              <a:t>bahan</a:t>
            </a:r>
            <a:r>
              <a:rPr lang="en-US" sz="2400" dirty="0" smtClean="0"/>
              <a:t> </a:t>
            </a:r>
            <a:r>
              <a:rPr lang="en-US" sz="2400" dirty="0" err="1" smtClean="0"/>
              <a:t>organik</a:t>
            </a:r>
            <a:r>
              <a:rPr lang="en-US" sz="2400" dirty="0" smtClean="0"/>
              <a:t> di </a:t>
            </a:r>
            <a:r>
              <a:rPr lang="en-US" sz="2400" dirty="0" err="1" smtClean="0"/>
              <a:t>semua</a:t>
            </a:r>
            <a:r>
              <a:rPr lang="en-US" sz="2400" dirty="0" smtClean="0"/>
              <a:t> </a:t>
            </a:r>
            <a:r>
              <a:rPr lang="en-US" sz="2400" dirty="0" err="1" smtClean="0"/>
              <a:t>lapisan</a:t>
            </a:r>
            <a:r>
              <a:rPr lang="en-US" sz="2400" dirty="0" smtClean="0"/>
              <a:t> </a:t>
            </a:r>
            <a:r>
              <a:rPr lang="en-US" sz="2400" dirty="0" err="1" smtClean="0"/>
              <a:t>sangat</a:t>
            </a:r>
            <a:r>
              <a:rPr lang="en-US" sz="2400" dirty="0" smtClean="0"/>
              <a:t> </a:t>
            </a:r>
            <a:r>
              <a:rPr lang="en-US" sz="2400" dirty="0" err="1" smtClean="0"/>
              <a:t>tinggi</a:t>
            </a:r>
            <a:r>
              <a:rPr lang="en-US" sz="2400" dirty="0" smtClean="0"/>
              <a:t> </a:t>
            </a:r>
            <a:r>
              <a:rPr lang="en-US" sz="2400" dirty="0" err="1" smtClean="0"/>
              <a:t>sekali</a:t>
            </a:r>
            <a:r>
              <a:rPr lang="en-US" sz="2400" dirty="0" smtClean="0"/>
              <a:t>, rata-rata (44,70-56,39%) di </a:t>
            </a:r>
            <a:r>
              <a:rPr lang="en-US" sz="2400" dirty="0" err="1" smtClean="0"/>
              <a:t>semua</a:t>
            </a:r>
            <a:r>
              <a:rPr lang="en-US" sz="2400" dirty="0" smtClean="0"/>
              <a:t> </a:t>
            </a:r>
            <a:r>
              <a:rPr lang="en-US" sz="2400" dirty="0" err="1" smtClean="0"/>
              <a:t>lapisan</a:t>
            </a:r>
            <a:r>
              <a:rPr lang="en-US" sz="2400" dirty="0" smtClean="0"/>
              <a:t>.</a:t>
            </a:r>
            <a:endParaRPr lang="en-US" sz="2400" dirty="0" smtClean="0"/>
          </a:p>
          <a:p>
            <a:pPr marL="0" indent="0" algn="just">
              <a:buNone/>
            </a:pPr>
            <a:r>
              <a:rPr lang="en-US" sz="2400" dirty="0"/>
              <a:t>	</a:t>
            </a:r>
            <a:r>
              <a:rPr lang="en-US" sz="2400" dirty="0" err="1" smtClean="0"/>
              <a:t>kandungan</a:t>
            </a:r>
            <a:r>
              <a:rPr lang="en-US" sz="2400" dirty="0" smtClean="0"/>
              <a:t> N </a:t>
            </a:r>
            <a:r>
              <a:rPr lang="en-US" sz="2400" dirty="0" err="1" smtClean="0"/>
              <a:t>juga</a:t>
            </a:r>
            <a:r>
              <a:rPr lang="en-US" sz="2400" dirty="0" smtClean="0"/>
              <a:t> </a:t>
            </a:r>
            <a:r>
              <a:rPr lang="en-US" sz="2400" dirty="0" err="1" smtClean="0"/>
              <a:t>sangat</a:t>
            </a:r>
            <a:r>
              <a:rPr lang="en-US" sz="2400" dirty="0" smtClean="0"/>
              <a:t> </a:t>
            </a:r>
            <a:r>
              <a:rPr lang="en-US" sz="2400" dirty="0" err="1" smtClean="0"/>
              <a:t>tinggi</a:t>
            </a:r>
            <a:r>
              <a:rPr lang="en-US" sz="2400" dirty="0" smtClean="0"/>
              <a:t> di </a:t>
            </a:r>
            <a:r>
              <a:rPr lang="en-US" sz="2400" dirty="0" err="1" smtClean="0"/>
              <a:t>seluruh</a:t>
            </a:r>
            <a:r>
              <a:rPr lang="en-US" sz="2400" dirty="0" smtClean="0"/>
              <a:t> </a:t>
            </a:r>
            <a:r>
              <a:rPr lang="en-US" sz="2400" dirty="0" err="1" smtClean="0"/>
              <a:t>lapisan</a:t>
            </a:r>
            <a:r>
              <a:rPr lang="en-US" sz="2400" dirty="0" smtClean="0"/>
              <a:t>, </a:t>
            </a:r>
            <a:r>
              <a:rPr lang="en-US" sz="2400" dirty="0" err="1" smtClean="0"/>
              <a:t>dengan</a:t>
            </a:r>
            <a:r>
              <a:rPr lang="en-US" sz="2400" dirty="0" smtClean="0"/>
              <a:t> rata-rata (1,06-2,02%).</a:t>
            </a:r>
            <a:endParaRPr lang="en-US" sz="2400" dirty="0" smtClean="0"/>
          </a:p>
          <a:p>
            <a:pPr marL="0" indent="0" algn="just">
              <a:buNone/>
            </a:pPr>
            <a:r>
              <a:rPr lang="en-US" sz="2400" dirty="0"/>
              <a:t>	</a:t>
            </a:r>
            <a:r>
              <a:rPr lang="en-US" sz="2400" dirty="0" err="1" smtClean="0"/>
              <a:t>kandungan</a:t>
            </a:r>
            <a:r>
              <a:rPr lang="en-US" sz="2400" dirty="0" smtClean="0"/>
              <a:t> P </a:t>
            </a:r>
            <a:r>
              <a:rPr lang="en-US" sz="2400" dirty="0" err="1" smtClean="0"/>
              <a:t>pada</a:t>
            </a:r>
            <a:r>
              <a:rPr lang="en-US" sz="2400" dirty="0" smtClean="0"/>
              <a:t> </a:t>
            </a:r>
            <a:r>
              <a:rPr lang="en-US" sz="2400" dirty="0" err="1" smtClean="0"/>
              <a:t>gambut</a:t>
            </a:r>
            <a:r>
              <a:rPr lang="en-US" sz="2400" dirty="0" smtClean="0"/>
              <a:t> </a:t>
            </a:r>
            <a:r>
              <a:rPr lang="en-US" sz="2400" dirty="0" err="1" smtClean="0"/>
              <a:t>sumatera</a:t>
            </a:r>
            <a:r>
              <a:rPr lang="en-US" sz="2400" dirty="0" smtClean="0"/>
              <a:t> </a:t>
            </a:r>
            <a:r>
              <a:rPr lang="en-US" sz="2400" dirty="0" err="1" smtClean="0"/>
              <a:t>yaitu</a:t>
            </a:r>
            <a:r>
              <a:rPr lang="en-US" sz="2400" dirty="0" smtClean="0"/>
              <a:t> </a:t>
            </a:r>
            <a:r>
              <a:rPr lang="en-US" sz="2400" dirty="0" err="1" smtClean="0"/>
              <a:t>sekitar</a:t>
            </a:r>
            <a:r>
              <a:rPr lang="en-US" sz="2400" dirty="0" smtClean="0"/>
              <a:t> (41 mg/100g </a:t>
            </a:r>
            <a:r>
              <a:rPr lang="en-US" sz="2400" dirty="0" err="1" smtClean="0"/>
              <a:t>tanah</a:t>
            </a:r>
            <a:r>
              <a:rPr lang="en-US" sz="2400" dirty="0" smtClean="0"/>
              <a:t>) di </a:t>
            </a:r>
            <a:r>
              <a:rPr lang="en-US" sz="2400" dirty="0" err="1" smtClean="0"/>
              <a:t>lapisan</a:t>
            </a:r>
            <a:r>
              <a:rPr lang="en-US" sz="2400" dirty="0" smtClean="0"/>
              <a:t> </a:t>
            </a:r>
            <a:r>
              <a:rPr lang="en-US" sz="2400" dirty="0" err="1" smtClean="0"/>
              <a:t>atas</a:t>
            </a:r>
            <a:r>
              <a:rPr lang="en-US" sz="2400" dirty="0" smtClean="0"/>
              <a:t>, di </a:t>
            </a:r>
            <a:r>
              <a:rPr lang="en-US" sz="2400" dirty="0" err="1" smtClean="0"/>
              <a:t>lapisaan</a:t>
            </a:r>
            <a:r>
              <a:rPr lang="en-US" sz="2400" dirty="0" smtClean="0"/>
              <a:t> </a:t>
            </a:r>
            <a:r>
              <a:rPr lang="en-US" sz="2400" dirty="0" err="1" smtClean="0"/>
              <a:t>bawah</a:t>
            </a:r>
            <a:r>
              <a:rPr lang="en-US" sz="2400" dirty="0" smtClean="0"/>
              <a:t> </a:t>
            </a:r>
            <a:r>
              <a:rPr lang="en-US" sz="2400" dirty="0" err="1" smtClean="0"/>
              <a:t>yaitu</a:t>
            </a:r>
            <a:r>
              <a:rPr lang="en-US" sz="2400" dirty="0" smtClean="0"/>
              <a:t> (9 mg/100g </a:t>
            </a:r>
            <a:r>
              <a:rPr lang="en-US" sz="2400" dirty="0" err="1" smtClean="0"/>
              <a:t>tanah</a:t>
            </a:r>
            <a:r>
              <a:rPr lang="en-US" sz="2400" dirty="0" smtClean="0"/>
              <a:t>).</a:t>
            </a:r>
            <a:endParaRPr lang="en-US" sz="2400" dirty="0" smtClean="0"/>
          </a:p>
          <a:p>
            <a:pPr marL="0" indent="0" algn="just">
              <a:buNone/>
            </a:pPr>
            <a:r>
              <a:rPr lang="en-US" sz="2400" dirty="0"/>
              <a:t>	</a:t>
            </a:r>
            <a:r>
              <a:rPr lang="en-US" sz="2400" dirty="0" err="1" smtClean="0"/>
              <a:t>kandungan</a:t>
            </a:r>
            <a:r>
              <a:rPr lang="en-US" sz="2400" dirty="0" smtClean="0"/>
              <a:t> K </a:t>
            </a:r>
            <a:r>
              <a:rPr lang="en-US" sz="2400" dirty="0" err="1" smtClean="0"/>
              <a:t>pada</a:t>
            </a:r>
            <a:r>
              <a:rPr lang="en-US" sz="2400" dirty="0" smtClean="0"/>
              <a:t> </a:t>
            </a:r>
            <a:r>
              <a:rPr lang="en-US" sz="2400" dirty="0" err="1" smtClean="0"/>
              <a:t>gambut</a:t>
            </a:r>
            <a:r>
              <a:rPr lang="en-US" sz="2400" dirty="0" smtClean="0"/>
              <a:t> di </a:t>
            </a:r>
            <a:r>
              <a:rPr lang="en-US" sz="2400" dirty="0" err="1" smtClean="0"/>
              <a:t>sumatera</a:t>
            </a:r>
            <a:r>
              <a:rPr lang="en-US" sz="2400" dirty="0" smtClean="0"/>
              <a:t> (54mg/100g </a:t>
            </a:r>
            <a:r>
              <a:rPr lang="en-US" sz="2400" dirty="0" err="1" smtClean="0"/>
              <a:t>tanah</a:t>
            </a:r>
            <a:r>
              <a:rPr lang="en-US" sz="2400" dirty="0" smtClean="0"/>
              <a:t>) di </a:t>
            </a:r>
            <a:r>
              <a:rPr lang="en-US" sz="2400" dirty="0" err="1" smtClean="0"/>
              <a:t>lapisan</a:t>
            </a:r>
            <a:r>
              <a:rPr lang="en-US" sz="2400" dirty="0" smtClean="0"/>
              <a:t> </a:t>
            </a:r>
            <a:r>
              <a:rPr lang="en-US" sz="2400" dirty="0" err="1" smtClean="0"/>
              <a:t>atas</a:t>
            </a:r>
            <a:r>
              <a:rPr lang="en-US" sz="2400" dirty="0" smtClean="0"/>
              <a:t>, di </a:t>
            </a:r>
            <a:r>
              <a:rPr lang="en-US" sz="2400" dirty="0" err="1" smtClean="0"/>
              <a:t>lapisa</a:t>
            </a:r>
            <a:r>
              <a:rPr lang="en-US" sz="2400" dirty="0" smtClean="0"/>
              <a:t> </a:t>
            </a:r>
            <a:r>
              <a:rPr lang="en-US" sz="2400" dirty="0" err="1" smtClean="0"/>
              <a:t>bawah</a:t>
            </a:r>
            <a:r>
              <a:rPr lang="en-US" sz="2400" dirty="0" smtClean="0"/>
              <a:t> </a:t>
            </a:r>
            <a:r>
              <a:rPr lang="en-US" sz="2400" dirty="0" err="1" smtClean="0"/>
              <a:t>yaitu</a:t>
            </a:r>
            <a:r>
              <a:rPr lang="en-US" sz="2400" dirty="0" smtClean="0"/>
              <a:t> (26mg/100g </a:t>
            </a:r>
            <a:r>
              <a:rPr lang="en-US" sz="2400" dirty="0" err="1" smtClean="0"/>
              <a:t>tanah</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KESIMPULAN /PENUTUP</a:t>
            </a:r>
            <a:endParaRPr lang="en-US" dirty="0"/>
          </a:p>
        </p:txBody>
      </p:sp>
      <p:sp>
        <p:nvSpPr>
          <p:cNvPr id="3" name="Content Placeholder 2"/>
          <p:cNvSpPr>
            <a:spLocks noGrp="1"/>
          </p:cNvSpPr>
          <p:nvPr>
            <p:ph idx="1"/>
          </p:nvPr>
        </p:nvSpPr>
        <p:spPr>
          <a:xfrm>
            <a:off x="457200" y="1219200"/>
            <a:ext cx="8229600" cy="5257800"/>
          </a:xfrm>
        </p:spPr>
        <p:txBody>
          <a:bodyPr>
            <a:normAutofit fontScale="70000" lnSpcReduction="20000"/>
          </a:bodyPr>
          <a:lstStyle/>
          <a:p>
            <a:pPr algn="just"/>
            <a:r>
              <a:rPr lang="en-US" sz="2800" dirty="0" err="1"/>
              <a:t>Dalam</a:t>
            </a:r>
            <a:r>
              <a:rPr lang="en-US" sz="2800" dirty="0"/>
              <a:t> </a:t>
            </a:r>
            <a:r>
              <a:rPr lang="en-US" sz="2800" dirty="0" err="1"/>
              <a:t>dua-tiga</a:t>
            </a:r>
            <a:r>
              <a:rPr lang="en-US" sz="2800" dirty="0"/>
              <a:t> </a:t>
            </a:r>
            <a:r>
              <a:rPr lang="en-US" sz="2800" dirty="0" err="1"/>
              <a:t>dekade</a:t>
            </a:r>
            <a:r>
              <a:rPr lang="en-US" sz="2800" dirty="0"/>
              <a:t> </a:t>
            </a:r>
            <a:r>
              <a:rPr lang="en-US" sz="2800" dirty="0" err="1"/>
              <a:t>terakhir</a:t>
            </a:r>
            <a:r>
              <a:rPr lang="en-US" sz="2800" dirty="0"/>
              <a:t>, </a:t>
            </a:r>
            <a:r>
              <a:rPr lang="en-US" sz="2800" dirty="0" err="1"/>
              <a:t>akibat</a:t>
            </a:r>
            <a:r>
              <a:rPr lang="en-US" sz="2800" dirty="0"/>
              <a:t> </a:t>
            </a:r>
            <a:r>
              <a:rPr lang="en-US" sz="2800" dirty="0" err="1"/>
              <a:t>pertambahan</a:t>
            </a:r>
            <a:r>
              <a:rPr lang="en-US" sz="2800" dirty="0"/>
              <a:t> </a:t>
            </a:r>
            <a:r>
              <a:rPr lang="en-US" sz="2800" dirty="0" err="1"/>
              <a:t>penduduk</a:t>
            </a:r>
            <a:r>
              <a:rPr lang="en-US" sz="2800" dirty="0"/>
              <a:t> yang </a:t>
            </a:r>
            <a:r>
              <a:rPr lang="en-US" sz="2800" dirty="0" err="1"/>
              <a:t>masih</a:t>
            </a:r>
            <a:r>
              <a:rPr lang="en-US" sz="2800" dirty="0"/>
              <a:t> </a:t>
            </a:r>
            <a:r>
              <a:rPr lang="en-US" sz="2800" dirty="0" err="1"/>
              <a:t>cukup</a:t>
            </a:r>
            <a:r>
              <a:rPr lang="en-US" sz="2800" dirty="0"/>
              <a:t> </a:t>
            </a:r>
            <a:r>
              <a:rPr lang="en-US" sz="2800" dirty="0" err="1"/>
              <a:t>tinggi</a:t>
            </a:r>
            <a:r>
              <a:rPr lang="en-US" sz="2800" dirty="0"/>
              <a:t>, 1,5%/</a:t>
            </a:r>
            <a:r>
              <a:rPr lang="en-US" sz="2800" dirty="0" err="1"/>
              <a:t>tahun</a:t>
            </a:r>
            <a:r>
              <a:rPr lang="en-US" sz="2800" dirty="0"/>
              <a:t>, di </a:t>
            </a:r>
            <a:r>
              <a:rPr lang="en-US" sz="2800" dirty="0" err="1"/>
              <a:t>Pulau</a:t>
            </a:r>
            <a:r>
              <a:rPr lang="en-US" sz="2800" dirty="0"/>
              <a:t> </a:t>
            </a:r>
            <a:r>
              <a:rPr lang="en-US" sz="2800" dirty="0" err="1"/>
              <a:t>Jawa</a:t>
            </a:r>
            <a:r>
              <a:rPr lang="en-US" sz="2800" dirty="0"/>
              <a:t> yang </a:t>
            </a:r>
            <a:r>
              <a:rPr lang="en-US" sz="2800" dirty="0" err="1"/>
              <a:t>kini</a:t>
            </a:r>
            <a:r>
              <a:rPr lang="en-US" sz="2800" dirty="0"/>
              <a:t> </a:t>
            </a:r>
            <a:r>
              <a:rPr lang="en-US" sz="2800" dirty="0" err="1"/>
              <a:t>dihuni</a:t>
            </a:r>
            <a:r>
              <a:rPr lang="en-US" sz="2800" dirty="0"/>
              <a:t> </a:t>
            </a:r>
            <a:r>
              <a:rPr lang="en-US" sz="2800" dirty="0" err="1"/>
              <a:t>sekitar</a:t>
            </a:r>
            <a:r>
              <a:rPr lang="en-US" sz="2800" dirty="0"/>
              <a:t> 150 </a:t>
            </a:r>
            <a:r>
              <a:rPr lang="en-US" sz="2800" dirty="0" err="1"/>
              <a:t>juta</a:t>
            </a:r>
            <a:r>
              <a:rPr lang="en-US" sz="2800" dirty="0"/>
              <a:t> orang, </a:t>
            </a:r>
            <a:r>
              <a:rPr lang="en-US" sz="2800" dirty="0" err="1"/>
              <a:t>dan</a:t>
            </a:r>
            <a:r>
              <a:rPr lang="en-US" sz="2800" dirty="0"/>
              <a:t> </a:t>
            </a:r>
            <a:r>
              <a:rPr lang="en-US" sz="2800" dirty="0" err="1"/>
              <a:t>pesatnya</a:t>
            </a:r>
            <a:r>
              <a:rPr lang="en-US" sz="2800" dirty="0"/>
              <a:t> </a:t>
            </a:r>
            <a:r>
              <a:rPr lang="en-US" sz="2800" dirty="0" err="1"/>
              <a:t>pertumbuhan</a:t>
            </a:r>
            <a:r>
              <a:rPr lang="en-US" sz="2800" dirty="0"/>
              <a:t> </a:t>
            </a:r>
            <a:r>
              <a:rPr lang="en-US" sz="2800" dirty="0" err="1"/>
              <a:t>komplek</a:t>
            </a:r>
            <a:r>
              <a:rPr lang="en-US" sz="2800" dirty="0"/>
              <a:t> </a:t>
            </a:r>
            <a:r>
              <a:rPr lang="en-US" sz="2800" dirty="0" err="1"/>
              <a:t>industri</a:t>
            </a:r>
            <a:r>
              <a:rPr lang="en-US" sz="2800" dirty="0"/>
              <a:t>, </a:t>
            </a:r>
            <a:r>
              <a:rPr lang="en-US" sz="2800" dirty="0" err="1"/>
              <a:t>prasarana</a:t>
            </a:r>
            <a:r>
              <a:rPr lang="en-US" sz="2800" dirty="0"/>
              <a:t> </a:t>
            </a:r>
            <a:r>
              <a:rPr lang="en-US" sz="2800" dirty="0" err="1"/>
              <a:t>jalan</a:t>
            </a:r>
            <a:r>
              <a:rPr lang="en-US" sz="2800" dirty="0"/>
              <a:t>, </a:t>
            </a:r>
            <a:r>
              <a:rPr lang="en-US" sz="2800" dirty="0" err="1"/>
              <a:t>dan</a:t>
            </a:r>
            <a:r>
              <a:rPr lang="en-US" sz="2800" dirty="0"/>
              <a:t> </a:t>
            </a:r>
            <a:r>
              <a:rPr lang="en-US" sz="2800" dirty="0" err="1"/>
              <a:t>pembangunan</a:t>
            </a:r>
            <a:r>
              <a:rPr lang="en-US" sz="2800" dirty="0"/>
              <a:t> </a:t>
            </a:r>
            <a:r>
              <a:rPr lang="en-US" sz="2800" dirty="0" err="1"/>
              <a:t>komplek</a:t>
            </a:r>
            <a:r>
              <a:rPr lang="en-US" sz="2800" dirty="0"/>
              <a:t> </a:t>
            </a:r>
            <a:r>
              <a:rPr lang="en-US" sz="2800" dirty="0" err="1"/>
              <a:t>perumahan</a:t>
            </a:r>
            <a:r>
              <a:rPr lang="en-US" sz="2800" dirty="0"/>
              <a:t> </a:t>
            </a:r>
            <a:r>
              <a:rPr lang="en-US" sz="2800" dirty="0" err="1"/>
              <a:t>dan</a:t>
            </a:r>
            <a:r>
              <a:rPr lang="en-US" sz="2800" dirty="0"/>
              <a:t> ”</a:t>
            </a:r>
            <a:r>
              <a:rPr lang="en-US" sz="2800" i="1" dirty="0"/>
              <a:t>real estate</a:t>
            </a:r>
            <a:r>
              <a:rPr lang="en-US" sz="2800" dirty="0"/>
              <a:t>”, </a:t>
            </a:r>
            <a:r>
              <a:rPr lang="en-US" sz="2800" dirty="0" err="1"/>
              <a:t>telah</a:t>
            </a:r>
            <a:r>
              <a:rPr lang="en-US" sz="2800" dirty="0"/>
              <a:t> </a:t>
            </a:r>
            <a:r>
              <a:rPr lang="en-US" sz="2800" dirty="0" err="1"/>
              <a:t>terjadi</a:t>
            </a:r>
            <a:r>
              <a:rPr lang="en-US" sz="2800" dirty="0"/>
              <a:t> </a:t>
            </a:r>
            <a:r>
              <a:rPr lang="en-US" sz="2800" dirty="0" err="1"/>
              <a:t>tuntutan</a:t>
            </a:r>
            <a:r>
              <a:rPr lang="en-US" sz="2800" dirty="0"/>
              <a:t> </a:t>
            </a:r>
            <a:r>
              <a:rPr lang="en-US" sz="2800" dirty="0" err="1"/>
              <a:t>permintaan</a:t>
            </a:r>
            <a:r>
              <a:rPr lang="en-US" sz="2800" dirty="0"/>
              <a:t> </a:t>
            </a:r>
            <a:r>
              <a:rPr lang="en-US" sz="2800" dirty="0" err="1"/>
              <a:t>lahan</a:t>
            </a:r>
            <a:r>
              <a:rPr lang="en-US" sz="2800" dirty="0"/>
              <a:t> yang </a:t>
            </a:r>
            <a:r>
              <a:rPr lang="en-US" sz="2800" dirty="0" err="1"/>
              <a:t>luar</a:t>
            </a:r>
            <a:r>
              <a:rPr lang="en-US" sz="2800" dirty="0"/>
              <a:t> </a:t>
            </a:r>
            <a:r>
              <a:rPr lang="en-US" sz="2800" dirty="0" err="1"/>
              <a:t>biasa</a:t>
            </a:r>
            <a:r>
              <a:rPr lang="en-US" sz="2800" dirty="0"/>
              <a:t>, </a:t>
            </a:r>
            <a:r>
              <a:rPr lang="en-US" sz="2800" dirty="0" err="1"/>
              <a:t>khususnya</a:t>
            </a:r>
            <a:r>
              <a:rPr lang="en-US" sz="2800" dirty="0"/>
              <a:t> di </a:t>
            </a:r>
            <a:r>
              <a:rPr lang="en-US" sz="2800" dirty="0" err="1"/>
              <a:t>Jawa</a:t>
            </a:r>
            <a:r>
              <a:rPr lang="en-US" sz="2800" dirty="0"/>
              <a:t> </a:t>
            </a:r>
            <a:r>
              <a:rPr lang="en-US" sz="2800" dirty="0" err="1"/>
              <a:t>dan</a:t>
            </a:r>
            <a:r>
              <a:rPr lang="en-US" sz="2800" dirty="0"/>
              <a:t> Bali, </a:t>
            </a:r>
            <a:r>
              <a:rPr lang="en-US" sz="2800" dirty="0" err="1"/>
              <a:t>dan</a:t>
            </a:r>
            <a:r>
              <a:rPr lang="en-US" sz="2800" dirty="0"/>
              <a:t> </a:t>
            </a:r>
            <a:r>
              <a:rPr lang="en-US" sz="2800" dirty="0" err="1"/>
              <a:t>sekitar</a:t>
            </a:r>
            <a:r>
              <a:rPr lang="en-US" sz="2800" dirty="0"/>
              <a:t> </a:t>
            </a:r>
            <a:r>
              <a:rPr lang="en-US" sz="2800" dirty="0" err="1"/>
              <a:t>kota-kota</a:t>
            </a:r>
            <a:r>
              <a:rPr lang="en-US" sz="2800" dirty="0"/>
              <a:t> </a:t>
            </a:r>
            <a:r>
              <a:rPr lang="en-US" sz="2800" dirty="0" err="1"/>
              <a:t>besar</a:t>
            </a:r>
            <a:r>
              <a:rPr lang="en-US" sz="2800" dirty="0"/>
              <a:t> di </a:t>
            </a:r>
            <a:r>
              <a:rPr lang="en-US" sz="2800" dirty="0" err="1"/>
              <a:t>Luar</a:t>
            </a:r>
            <a:r>
              <a:rPr lang="en-US" sz="2800" dirty="0"/>
              <a:t> </a:t>
            </a:r>
            <a:r>
              <a:rPr lang="en-US" sz="2800" dirty="0" err="1"/>
              <a:t>Jawa</a:t>
            </a:r>
            <a:r>
              <a:rPr lang="en-US" sz="2800" dirty="0"/>
              <a:t>. </a:t>
            </a:r>
            <a:r>
              <a:rPr lang="en-US" sz="2800" dirty="0" err="1"/>
              <a:t>Sebagai</a:t>
            </a:r>
            <a:r>
              <a:rPr lang="en-US" sz="2800" dirty="0"/>
              <a:t> </a:t>
            </a:r>
            <a:r>
              <a:rPr lang="en-US" sz="2800" dirty="0" err="1"/>
              <a:t>dampaknya</a:t>
            </a:r>
            <a:r>
              <a:rPr lang="en-US" sz="2800" dirty="0"/>
              <a:t> </a:t>
            </a:r>
            <a:r>
              <a:rPr lang="en-US" sz="2800" dirty="0" err="1"/>
              <a:t>terjadilah</a:t>
            </a:r>
            <a:r>
              <a:rPr lang="en-US" sz="2800" dirty="0"/>
              <a:t> </a:t>
            </a:r>
            <a:r>
              <a:rPr lang="en-US" sz="2800" dirty="0" err="1"/>
              <a:t>konversi</a:t>
            </a:r>
            <a:r>
              <a:rPr lang="en-US" sz="2800" dirty="0"/>
              <a:t> </a:t>
            </a:r>
            <a:r>
              <a:rPr lang="en-US" sz="2800" dirty="0" err="1"/>
              <a:t>lahan</a:t>
            </a:r>
            <a:r>
              <a:rPr lang="en-US" sz="2800" dirty="0"/>
              <a:t> </a:t>
            </a:r>
            <a:r>
              <a:rPr lang="en-US" sz="2800" dirty="0" err="1"/>
              <a:t>pertanian</a:t>
            </a:r>
            <a:r>
              <a:rPr lang="en-US" sz="2800" dirty="0"/>
              <a:t>, di </a:t>
            </a:r>
            <a:r>
              <a:rPr lang="en-US" sz="2800" dirty="0" err="1"/>
              <a:t>mana</a:t>
            </a:r>
            <a:r>
              <a:rPr lang="en-US" sz="2800" dirty="0"/>
              <a:t> ”</a:t>
            </a:r>
            <a:r>
              <a:rPr lang="en-US" sz="2800" i="1" dirty="0"/>
              <a:t>the</a:t>
            </a:r>
            <a:r>
              <a:rPr lang="en-US" sz="2800" dirty="0"/>
              <a:t> </a:t>
            </a:r>
            <a:r>
              <a:rPr lang="en-US" sz="2800" i="1" dirty="0"/>
              <a:t>prime lands</a:t>
            </a:r>
            <a:r>
              <a:rPr lang="en-US" sz="2800" dirty="0"/>
              <a:t>” yang </a:t>
            </a:r>
            <a:r>
              <a:rPr lang="en-US" sz="2800" dirty="0" err="1"/>
              <a:t>berupa</a:t>
            </a:r>
            <a:r>
              <a:rPr lang="en-US" sz="2800" dirty="0"/>
              <a:t> </a:t>
            </a:r>
            <a:r>
              <a:rPr lang="en-US" sz="2800" dirty="0" err="1"/>
              <a:t>lahan</a:t>
            </a:r>
            <a:r>
              <a:rPr lang="en-US" sz="2800" dirty="0"/>
              <a:t> </a:t>
            </a:r>
            <a:r>
              <a:rPr lang="en-US" sz="2800" dirty="0" err="1"/>
              <a:t>irigasi</a:t>
            </a:r>
            <a:r>
              <a:rPr lang="en-US" sz="2800" dirty="0"/>
              <a:t> </a:t>
            </a:r>
            <a:r>
              <a:rPr lang="en-US" sz="2800" dirty="0" err="1"/>
              <a:t>dan</a:t>
            </a:r>
            <a:r>
              <a:rPr lang="en-US" sz="2800" dirty="0"/>
              <a:t> </a:t>
            </a:r>
            <a:r>
              <a:rPr lang="en-US" sz="2800" dirty="0" err="1"/>
              <a:t>lahan</a:t>
            </a:r>
            <a:r>
              <a:rPr lang="en-US" sz="2800" dirty="0"/>
              <a:t> </a:t>
            </a:r>
            <a:r>
              <a:rPr lang="en-US" sz="2800" dirty="0" err="1"/>
              <a:t>pertanian</a:t>
            </a:r>
            <a:r>
              <a:rPr lang="en-US" sz="2800" dirty="0"/>
              <a:t> </a:t>
            </a:r>
            <a:r>
              <a:rPr lang="en-US" sz="2800" dirty="0" err="1"/>
              <a:t>lainnya</a:t>
            </a:r>
            <a:r>
              <a:rPr lang="en-US" sz="2800" dirty="0"/>
              <a:t> yang relative </a:t>
            </a:r>
            <a:r>
              <a:rPr lang="en-US" sz="2800" dirty="0" err="1"/>
              <a:t>subur</a:t>
            </a:r>
            <a:r>
              <a:rPr lang="en-US" sz="2800" dirty="0"/>
              <a:t> </a:t>
            </a:r>
            <a:r>
              <a:rPr lang="en-US" sz="2800" dirty="0" err="1"/>
              <a:t>berubah</a:t>
            </a:r>
            <a:r>
              <a:rPr lang="en-US" sz="2800" dirty="0"/>
              <a:t> </a:t>
            </a:r>
            <a:r>
              <a:rPr lang="en-US" sz="2800" dirty="0" err="1"/>
              <a:t>fungsi</a:t>
            </a:r>
            <a:r>
              <a:rPr lang="en-US" sz="2800" dirty="0"/>
              <a:t> </a:t>
            </a:r>
            <a:r>
              <a:rPr lang="en-US" sz="2800" dirty="0" err="1"/>
              <a:t>untuk</a:t>
            </a:r>
            <a:r>
              <a:rPr lang="en-US" sz="2800" dirty="0"/>
              <a:t> </a:t>
            </a:r>
            <a:r>
              <a:rPr lang="en-US" sz="2800" dirty="0" err="1"/>
              <a:t>penggunaan</a:t>
            </a:r>
            <a:r>
              <a:rPr lang="en-US" sz="2800" dirty="0"/>
              <a:t> </a:t>
            </a:r>
            <a:r>
              <a:rPr lang="en-US" sz="2800" dirty="0" err="1"/>
              <a:t>berbagai</a:t>
            </a:r>
            <a:r>
              <a:rPr lang="en-US" sz="2800" dirty="0"/>
              <a:t> </a:t>
            </a:r>
            <a:r>
              <a:rPr lang="en-US" sz="2800" dirty="0" err="1"/>
              <a:t>keperluan</a:t>
            </a:r>
            <a:r>
              <a:rPr lang="en-US" sz="2800" dirty="0"/>
              <a:t> non-</a:t>
            </a:r>
            <a:r>
              <a:rPr lang="en-US" sz="2800" dirty="0" err="1"/>
              <a:t>pertanian</a:t>
            </a:r>
            <a:r>
              <a:rPr lang="en-US" sz="2400" dirty="0"/>
              <a:t>.</a:t>
            </a:r>
            <a:endParaRPr lang="en-US" sz="2400" dirty="0"/>
          </a:p>
          <a:p>
            <a:pPr algn="just"/>
            <a:r>
              <a:rPr lang="en-US" sz="2800" dirty="0" err="1"/>
              <a:t>Kontribusi</a:t>
            </a:r>
            <a:r>
              <a:rPr lang="en-US" sz="2800" dirty="0"/>
              <a:t> </a:t>
            </a:r>
            <a:r>
              <a:rPr lang="en-US" sz="2800" dirty="0" err="1"/>
              <a:t>produksi</a:t>
            </a:r>
            <a:r>
              <a:rPr lang="en-US" sz="2800" dirty="0"/>
              <a:t> </a:t>
            </a:r>
            <a:r>
              <a:rPr lang="en-US" sz="2800" dirty="0" err="1"/>
              <a:t>padi</a:t>
            </a:r>
            <a:r>
              <a:rPr lang="en-US" sz="2800" dirty="0"/>
              <a:t> </a:t>
            </a:r>
            <a:r>
              <a:rPr lang="en-US" sz="2800" dirty="0" err="1"/>
              <a:t>dari</a:t>
            </a:r>
            <a:r>
              <a:rPr lang="en-US" sz="2800" dirty="0"/>
              <a:t> </a:t>
            </a:r>
            <a:r>
              <a:rPr lang="en-US" sz="2800" dirty="0" err="1"/>
              <a:t>Jawa</a:t>
            </a:r>
            <a:r>
              <a:rPr lang="en-US" sz="2800" dirty="0"/>
              <a:t> </a:t>
            </a:r>
            <a:r>
              <a:rPr lang="en-US" sz="2800" dirty="0" err="1"/>
              <a:t>terhadap</a:t>
            </a:r>
            <a:r>
              <a:rPr lang="en-US" sz="2800" dirty="0"/>
              <a:t> </a:t>
            </a:r>
            <a:r>
              <a:rPr lang="en-US" sz="2800" dirty="0" err="1"/>
              <a:t>produksi</a:t>
            </a:r>
            <a:r>
              <a:rPr lang="en-US" sz="2800" dirty="0"/>
              <a:t> </a:t>
            </a:r>
            <a:r>
              <a:rPr lang="en-US" sz="2800" dirty="0" err="1"/>
              <a:t>padi</a:t>
            </a:r>
            <a:r>
              <a:rPr lang="en-US" sz="2800" dirty="0"/>
              <a:t> </a:t>
            </a:r>
            <a:r>
              <a:rPr lang="en-US" sz="2800" dirty="0" err="1"/>
              <a:t>nasional</a:t>
            </a:r>
            <a:r>
              <a:rPr lang="en-US" sz="2800" dirty="0"/>
              <a:t> yang </a:t>
            </a:r>
            <a:r>
              <a:rPr lang="en-US" sz="2800" dirty="0" err="1"/>
              <a:t>sampai</a:t>
            </a:r>
            <a:r>
              <a:rPr lang="en-US" sz="2800" dirty="0"/>
              <a:t> </a:t>
            </a:r>
            <a:r>
              <a:rPr lang="en-US" sz="2800" dirty="0" err="1"/>
              <a:t>tahun</a:t>
            </a:r>
            <a:r>
              <a:rPr lang="en-US" sz="2800" dirty="0"/>
              <a:t> 1995, </a:t>
            </a:r>
            <a:r>
              <a:rPr lang="en-US" sz="2800" dirty="0" err="1"/>
              <a:t>sekitar</a:t>
            </a:r>
            <a:r>
              <a:rPr lang="en-US" sz="2800" dirty="0"/>
              <a:t> 59-60%, </a:t>
            </a:r>
            <a:r>
              <a:rPr lang="en-US" sz="2800" dirty="0" err="1"/>
              <a:t>dewasa</a:t>
            </a:r>
            <a:r>
              <a:rPr lang="en-US" sz="2800" dirty="0"/>
              <a:t> </a:t>
            </a:r>
            <a:r>
              <a:rPr lang="en-US" sz="2800" dirty="0" err="1"/>
              <a:t>ini</a:t>
            </a:r>
            <a:r>
              <a:rPr lang="en-US" sz="2800" dirty="0"/>
              <a:t> </a:t>
            </a:r>
            <a:r>
              <a:rPr lang="en-US" sz="2800" dirty="0" err="1"/>
              <a:t>cenderung</a:t>
            </a:r>
            <a:r>
              <a:rPr lang="en-US" sz="2800" dirty="0"/>
              <a:t> </a:t>
            </a:r>
            <a:r>
              <a:rPr lang="en-US" sz="2800" dirty="0" err="1"/>
              <a:t>makin</a:t>
            </a:r>
            <a:r>
              <a:rPr lang="en-US" sz="2800" dirty="0"/>
              <a:t> </a:t>
            </a:r>
            <a:r>
              <a:rPr lang="en-US" sz="2800" dirty="0" err="1"/>
              <a:t>menurun</a:t>
            </a:r>
            <a:r>
              <a:rPr lang="en-US" sz="2800" dirty="0"/>
              <a:t>. </a:t>
            </a:r>
            <a:r>
              <a:rPr lang="en-US" sz="2800" dirty="0" err="1"/>
              <a:t>Untuk</a:t>
            </a:r>
            <a:r>
              <a:rPr lang="en-US" sz="2800" dirty="0"/>
              <a:t> </a:t>
            </a:r>
            <a:r>
              <a:rPr lang="en-US" sz="2800" dirty="0" err="1"/>
              <a:t>mendukung</a:t>
            </a:r>
            <a:r>
              <a:rPr lang="en-US" sz="2800" dirty="0"/>
              <a:t> </a:t>
            </a:r>
            <a:r>
              <a:rPr lang="en-US" sz="2800" dirty="0" err="1"/>
              <a:t>ketahanan</a:t>
            </a:r>
            <a:r>
              <a:rPr lang="en-US" sz="2800" dirty="0"/>
              <a:t> </a:t>
            </a:r>
            <a:r>
              <a:rPr lang="en-US" sz="2800" dirty="0" err="1"/>
              <a:t>pangan</a:t>
            </a:r>
            <a:r>
              <a:rPr lang="en-US" sz="2800" dirty="0"/>
              <a:t>, </a:t>
            </a:r>
            <a:r>
              <a:rPr lang="en-US" sz="2800" dirty="0" err="1"/>
              <a:t>pengembangan</a:t>
            </a:r>
            <a:r>
              <a:rPr lang="en-US" sz="2800" dirty="0"/>
              <a:t> </a:t>
            </a:r>
            <a:r>
              <a:rPr lang="en-US" sz="2800" dirty="0" err="1"/>
              <a:t>agribisnis</a:t>
            </a:r>
            <a:r>
              <a:rPr lang="en-US" sz="2800" dirty="0"/>
              <a:t>, </a:t>
            </a:r>
            <a:r>
              <a:rPr lang="en-US" sz="2800" dirty="0" err="1"/>
              <a:t>dan</a:t>
            </a:r>
            <a:r>
              <a:rPr lang="en-US" sz="2800" dirty="0"/>
              <a:t> </a:t>
            </a:r>
            <a:r>
              <a:rPr lang="en-US" sz="2800" dirty="0" err="1"/>
              <a:t>penciptaan</a:t>
            </a:r>
            <a:r>
              <a:rPr lang="en-US" sz="2800" dirty="0"/>
              <a:t> </a:t>
            </a:r>
            <a:r>
              <a:rPr lang="en-US" sz="2800" dirty="0" err="1"/>
              <a:t>lapangan</a:t>
            </a:r>
            <a:r>
              <a:rPr lang="en-US" sz="2800" dirty="0"/>
              <a:t> </a:t>
            </a:r>
            <a:r>
              <a:rPr lang="en-US" sz="2800" dirty="0" err="1"/>
              <a:t>kerja</a:t>
            </a:r>
            <a:r>
              <a:rPr lang="en-US" sz="2800" dirty="0"/>
              <a:t>, </a:t>
            </a:r>
            <a:r>
              <a:rPr lang="en-US" sz="2800" dirty="0" err="1"/>
              <a:t>pengembangan</a:t>
            </a:r>
            <a:r>
              <a:rPr lang="en-US" sz="2800" dirty="0"/>
              <a:t> </a:t>
            </a:r>
            <a:r>
              <a:rPr lang="en-US" sz="2800" dirty="0" err="1"/>
              <a:t>pertanian</a:t>
            </a:r>
            <a:r>
              <a:rPr lang="en-US" sz="2800" dirty="0"/>
              <a:t> </a:t>
            </a:r>
            <a:r>
              <a:rPr lang="en-US" sz="2800" dirty="0" err="1"/>
              <a:t>ke</a:t>
            </a:r>
            <a:r>
              <a:rPr lang="en-US" sz="2800" dirty="0"/>
              <a:t> </a:t>
            </a:r>
            <a:r>
              <a:rPr lang="en-US" sz="2800" dirty="0" err="1"/>
              <a:t>depan</a:t>
            </a:r>
            <a:r>
              <a:rPr lang="en-US" sz="2800" dirty="0"/>
              <a:t>, </a:t>
            </a:r>
            <a:r>
              <a:rPr lang="en-US" sz="2800" dirty="0" err="1"/>
              <a:t>termasuk</a:t>
            </a:r>
            <a:r>
              <a:rPr lang="en-US" sz="2800" dirty="0"/>
              <a:t> </a:t>
            </a:r>
            <a:r>
              <a:rPr lang="en-US" sz="2800" dirty="0" err="1"/>
              <a:t>perluasan</a:t>
            </a:r>
            <a:r>
              <a:rPr lang="en-US" sz="2800" dirty="0"/>
              <a:t> </a:t>
            </a:r>
            <a:r>
              <a:rPr lang="en-US" sz="2800" dirty="0" err="1"/>
              <a:t>lahan</a:t>
            </a:r>
            <a:r>
              <a:rPr lang="en-US" sz="2800" dirty="0"/>
              <a:t> </a:t>
            </a:r>
            <a:r>
              <a:rPr lang="en-US" sz="2800" dirty="0" err="1"/>
              <a:t>pertanian</a:t>
            </a:r>
            <a:r>
              <a:rPr lang="en-US" sz="2800" dirty="0"/>
              <a:t> </a:t>
            </a:r>
            <a:r>
              <a:rPr lang="en-US" sz="2800" dirty="0" err="1"/>
              <a:t>baru</a:t>
            </a:r>
            <a:r>
              <a:rPr lang="en-US" sz="2800" dirty="0"/>
              <a:t>, </a:t>
            </a:r>
            <a:r>
              <a:rPr lang="en-US" sz="2800" dirty="0" err="1"/>
              <a:t>harus</a:t>
            </a:r>
            <a:r>
              <a:rPr lang="en-US" sz="2800" dirty="0"/>
              <a:t> di </a:t>
            </a:r>
            <a:r>
              <a:rPr lang="en-US" sz="2800" dirty="0" err="1"/>
              <a:t>arahkan</a:t>
            </a:r>
            <a:r>
              <a:rPr lang="en-US" sz="2800" dirty="0"/>
              <a:t> </a:t>
            </a:r>
            <a:r>
              <a:rPr lang="en-US" sz="2800" dirty="0" err="1"/>
              <a:t>pada</a:t>
            </a:r>
            <a:r>
              <a:rPr lang="en-US" sz="2800" dirty="0"/>
              <a:t> </a:t>
            </a:r>
            <a:r>
              <a:rPr lang="en-US" sz="2800" dirty="0" err="1"/>
              <a:t>lahan-lahan</a:t>
            </a:r>
            <a:r>
              <a:rPr lang="en-US" sz="2800" dirty="0"/>
              <a:t> yang </a:t>
            </a:r>
            <a:r>
              <a:rPr lang="en-US" sz="2800" dirty="0" err="1"/>
              <a:t>ada</a:t>
            </a:r>
            <a:r>
              <a:rPr lang="en-US" sz="2800" dirty="0"/>
              <a:t> di </a:t>
            </a:r>
            <a:r>
              <a:rPr lang="en-US" sz="2800" dirty="0" err="1"/>
              <a:t>luar</a:t>
            </a:r>
            <a:r>
              <a:rPr lang="en-US" sz="2800" dirty="0"/>
              <a:t> </a:t>
            </a:r>
            <a:r>
              <a:rPr lang="en-US" sz="2800" dirty="0" err="1" smtClean="0"/>
              <a:t>Jawa</a:t>
            </a:r>
            <a:r>
              <a:rPr lang="en-US" sz="2800" dirty="0" smtClean="0"/>
              <a:t>.</a:t>
            </a:r>
            <a:endParaRPr lang="en-US" sz="2800" dirty="0" smtClean="0"/>
          </a:p>
          <a:p>
            <a:pPr algn="just"/>
            <a:r>
              <a:rPr lang="en-US" sz="2900" dirty="0" err="1"/>
              <a:t>Lahan</a:t>
            </a:r>
            <a:r>
              <a:rPr lang="en-US" sz="2900" dirty="0"/>
              <a:t> </a:t>
            </a:r>
            <a:r>
              <a:rPr lang="en-US" sz="2900" dirty="0" err="1"/>
              <a:t>rawa</a:t>
            </a:r>
            <a:r>
              <a:rPr lang="en-US" sz="2900" dirty="0"/>
              <a:t> yang </a:t>
            </a:r>
            <a:r>
              <a:rPr lang="en-US" sz="2900" dirty="0" err="1"/>
              <a:t>merupakan</a:t>
            </a:r>
            <a:r>
              <a:rPr lang="en-US" sz="2900" dirty="0"/>
              <a:t> </a:t>
            </a:r>
            <a:r>
              <a:rPr lang="en-US" sz="2900" dirty="0" err="1"/>
              <a:t>lahan</a:t>
            </a:r>
            <a:r>
              <a:rPr lang="en-US" sz="2900" dirty="0"/>
              <a:t> </a:t>
            </a:r>
            <a:r>
              <a:rPr lang="en-US" sz="2900" dirty="0" err="1"/>
              <a:t>basah</a:t>
            </a:r>
            <a:r>
              <a:rPr lang="en-US" sz="2900" dirty="0"/>
              <a:t>, </a:t>
            </a:r>
            <a:r>
              <a:rPr lang="en-US" sz="2900" dirty="0" err="1"/>
              <a:t>atau</a:t>
            </a:r>
            <a:r>
              <a:rPr lang="en-US" sz="2900" dirty="0"/>
              <a:t> ”</a:t>
            </a:r>
            <a:r>
              <a:rPr lang="en-US" sz="2900" i="1" dirty="0"/>
              <a:t>wetland</a:t>
            </a:r>
            <a:r>
              <a:rPr lang="en-US" sz="2900" dirty="0"/>
              <a:t>”, </a:t>
            </a:r>
            <a:r>
              <a:rPr lang="en-US" sz="2900" dirty="0" err="1"/>
              <a:t>adalah</a:t>
            </a:r>
            <a:r>
              <a:rPr lang="en-US" sz="2900" dirty="0"/>
              <a:t> </a:t>
            </a:r>
            <a:r>
              <a:rPr lang="en-US" sz="2900" dirty="0" err="1"/>
              <a:t>salah</a:t>
            </a:r>
            <a:r>
              <a:rPr lang="en-US" sz="2900" dirty="0"/>
              <a:t> </a:t>
            </a:r>
            <a:r>
              <a:rPr lang="en-US" sz="2900" dirty="0" err="1"/>
              <a:t>satu</a:t>
            </a:r>
            <a:r>
              <a:rPr lang="en-US" sz="2900" dirty="0"/>
              <a:t> </a:t>
            </a:r>
            <a:r>
              <a:rPr lang="en-US" sz="2900" dirty="0" err="1"/>
              <a:t>aset</a:t>
            </a:r>
            <a:r>
              <a:rPr lang="en-US" sz="2900" dirty="0"/>
              <a:t> </a:t>
            </a:r>
            <a:r>
              <a:rPr lang="en-US" sz="2900" dirty="0" err="1"/>
              <a:t>sumberdaya</a:t>
            </a:r>
            <a:r>
              <a:rPr lang="en-US" sz="2900" dirty="0"/>
              <a:t> </a:t>
            </a:r>
            <a:r>
              <a:rPr lang="en-US" sz="2900" dirty="0" err="1"/>
              <a:t>tanah</a:t>
            </a:r>
            <a:r>
              <a:rPr lang="en-US" sz="2900" dirty="0"/>
              <a:t> </a:t>
            </a:r>
            <a:r>
              <a:rPr lang="en-US" sz="2900" dirty="0" err="1"/>
              <a:t>nasional</a:t>
            </a:r>
            <a:r>
              <a:rPr lang="en-US" sz="2900" dirty="0"/>
              <a:t> yang </a:t>
            </a:r>
            <a:r>
              <a:rPr lang="en-US" sz="2900" dirty="0" err="1"/>
              <a:t>semakin</a:t>
            </a:r>
            <a:r>
              <a:rPr lang="en-US" sz="2900" dirty="0"/>
              <a:t> </a:t>
            </a:r>
            <a:r>
              <a:rPr lang="en-US" sz="2900" dirty="0" err="1"/>
              <a:t>penting</a:t>
            </a:r>
            <a:r>
              <a:rPr lang="en-US" sz="2900" dirty="0"/>
              <a:t> </a:t>
            </a:r>
            <a:r>
              <a:rPr lang="en-US" sz="2900" dirty="0" err="1"/>
              <a:t>peranannya</a:t>
            </a:r>
            <a:r>
              <a:rPr lang="en-US" sz="2900" dirty="0"/>
              <a:t> di </a:t>
            </a:r>
            <a:r>
              <a:rPr lang="en-US" sz="2900" dirty="0" err="1"/>
              <a:t>masa</a:t>
            </a:r>
            <a:r>
              <a:rPr lang="en-US" sz="2900" dirty="0"/>
              <a:t> </a:t>
            </a:r>
            <a:r>
              <a:rPr lang="en-US" sz="2900" dirty="0" err="1"/>
              <a:t>mendatang</a:t>
            </a:r>
            <a:r>
              <a:rPr lang="en-US" sz="2900" dirty="0"/>
              <a:t>.</a:t>
            </a:r>
            <a:endParaRPr lang="en-US" sz="29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a:t>Sumber Pustaka</a:t>
            </a:r>
            <a:endParaRPr lang="en-US"/>
          </a:p>
        </p:txBody>
      </p:sp>
      <p:sp>
        <p:nvSpPr>
          <p:cNvPr id="3" name="Content Placeholder 2"/>
          <p:cNvSpPr>
            <a:spLocks noGrp="1"/>
          </p:cNvSpPr>
          <p:nvPr>
            <p:ph idx="1"/>
          </p:nvPr>
        </p:nvSpPr>
        <p:spPr/>
        <p:txBody>
          <a:bodyPr/>
          <a:p>
            <a:r>
              <a:rPr lang="en-US" dirty="0" smtClean="0">
                <a:sym typeface="+mn-ea"/>
              </a:rPr>
              <a:t>MUHAMMAD IRVANI,</a:t>
            </a:r>
            <a:r>
              <a:rPr lang="en-US" b="1" dirty="0" smtClean="0">
                <a:sym typeface="+mn-ea"/>
              </a:rPr>
              <a:t>PENGELOLAAN RAWA LEBAK DAN PASANG SURUT, </a:t>
            </a:r>
            <a:r>
              <a:rPr lang="en-US" dirty="0" smtClean="0">
                <a:sym typeface="+mn-ea"/>
              </a:rPr>
              <a:t>05071381320027,MENENTERIAN PU PR, JAKARTA.</a:t>
            </a:r>
            <a:endParaRPr lang="en-US" dirty="0" smtClean="0">
              <a:sym typeface="+mn-ea"/>
            </a:endParaRPr>
          </a:p>
          <a:p>
            <a:pPr marL="0" indent="0">
              <a:buNone/>
            </a:pPr>
            <a:endParaRPr lang="en-US" dirty="0">
              <a:solidFill>
                <a:schemeClr val="tx1"/>
              </a:solidFill>
            </a:endParaRPr>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KLASIFIKASI WILAYAH RAWA</a:t>
            </a:r>
            <a:endParaRPr lang="en-US" sz="3600" b="1" dirty="0">
              <a:solidFill>
                <a:schemeClr val="tx1"/>
              </a:solidFill>
            </a:endParaRPr>
          </a:p>
        </p:txBody>
      </p:sp>
      <p:sp>
        <p:nvSpPr>
          <p:cNvPr id="3" name="Content Placeholder 2"/>
          <p:cNvSpPr>
            <a:spLocks noGrp="1"/>
          </p:cNvSpPr>
          <p:nvPr>
            <p:ph idx="1"/>
          </p:nvPr>
        </p:nvSpPr>
        <p:spPr/>
        <p:txBody>
          <a:bodyPr/>
          <a:lstStyle/>
          <a:p>
            <a:pPr marL="114300" indent="0" algn="just">
              <a:buNone/>
            </a:pPr>
            <a:r>
              <a:rPr lang="en-US" dirty="0" smtClean="0"/>
              <a:t>	</a:t>
            </a:r>
            <a:r>
              <a:rPr lang="en-US" sz="2800" dirty="0" err="1" smtClean="0"/>
              <a:t>berdasarkan</a:t>
            </a:r>
            <a:r>
              <a:rPr lang="en-US" sz="2800" dirty="0" smtClean="0"/>
              <a:t> </a:t>
            </a:r>
            <a:r>
              <a:rPr lang="en-US" sz="2800" dirty="0" err="1" smtClean="0"/>
              <a:t>pengaruh</a:t>
            </a:r>
            <a:r>
              <a:rPr lang="en-US" sz="2800" dirty="0" smtClean="0"/>
              <a:t> air </a:t>
            </a:r>
            <a:r>
              <a:rPr lang="en-US" sz="2800" dirty="0" err="1" smtClean="0"/>
              <a:t>pasang</a:t>
            </a:r>
            <a:r>
              <a:rPr lang="en-US" sz="2800" dirty="0" smtClean="0"/>
              <a:t> </a:t>
            </a:r>
            <a:r>
              <a:rPr lang="en-US" sz="2800" dirty="0" err="1" smtClean="0"/>
              <a:t>surut</a:t>
            </a:r>
            <a:r>
              <a:rPr lang="en-US" sz="2800" dirty="0" smtClean="0"/>
              <a:t>, </a:t>
            </a:r>
            <a:r>
              <a:rPr lang="en-US" sz="2800" dirty="0" err="1" smtClean="0"/>
              <a:t>khususnya</a:t>
            </a:r>
            <a:r>
              <a:rPr lang="en-US" sz="2800" dirty="0" smtClean="0"/>
              <a:t> </a:t>
            </a:r>
            <a:r>
              <a:rPr lang="en-US" sz="2800" dirty="0" err="1" smtClean="0"/>
              <a:t>sewaktu</a:t>
            </a:r>
            <a:r>
              <a:rPr lang="en-US" sz="2800" dirty="0" smtClean="0"/>
              <a:t> </a:t>
            </a:r>
            <a:r>
              <a:rPr lang="en-US" sz="2800" dirty="0" err="1" smtClean="0"/>
              <a:t>pasang</a:t>
            </a:r>
            <a:r>
              <a:rPr lang="en-US" sz="2800" dirty="0" smtClean="0"/>
              <a:t> </a:t>
            </a:r>
            <a:r>
              <a:rPr lang="en-US" sz="2800" dirty="0" err="1" smtClean="0"/>
              <a:t>besar</a:t>
            </a:r>
            <a:r>
              <a:rPr lang="en-US" sz="2800" dirty="0"/>
              <a:t> </a:t>
            </a:r>
            <a:r>
              <a:rPr lang="en-US" sz="2800" i="1" dirty="0" smtClean="0"/>
              <a:t>(spring tides) </a:t>
            </a:r>
            <a:r>
              <a:rPr lang="en-US" sz="2800" dirty="0" smtClean="0"/>
              <a:t>di </a:t>
            </a:r>
            <a:r>
              <a:rPr lang="en-US" sz="2800" dirty="0" err="1" smtClean="0"/>
              <a:t>musim</a:t>
            </a:r>
            <a:r>
              <a:rPr lang="en-US" sz="2800" dirty="0" smtClean="0"/>
              <a:t> </a:t>
            </a:r>
            <a:r>
              <a:rPr lang="en-US" sz="2800" dirty="0" err="1" smtClean="0"/>
              <a:t>hujan</a:t>
            </a:r>
            <a:r>
              <a:rPr lang="en-US" sz="2800" dirty="0" smtClean="0"/>
              <a:t>, </a:t>
            </a:r>
            <a:r>
              <a:rPr lang="en-US" sz="2800" dirty="0" err="1" smtClean="0"/>
              <a:t>bagian</a:t>
            </a:r>
            <a:r>
              <a:rPr lang="en-US" sz="2800" dirty="0" smtClean="0"/>
              <a:t> </a:t>
            </a:r>
            <a:r>
              <a:rPr lang="en-US" sz="2800" dirty="0" err="1" smtClean="0"/>
              <a:t>daerah</a:t>
            </a:r>
            <a:r>
              <a:rPr lang="en-US" sz="2800" dirty="0" smtClean="0"/>
              <a:t> </a:t>
            </a:r>
            <a:r>
              <a:rPr lang="en-US" sz="2800" dirty="0" err="1" smtClean="0"/>
              <a:t>aliran</a:t>
            </a:r>
            <a:r>
              <a:rPr lang="en-US" sz="2800" dirty="0" smtClean="0"/>
              <a:t> </a:t>
            </a:r>
            <a:r>
              <a:rPr lang="en-US" sz="2800" dirty="0" err="1" smtClean="0"/>
              <a:t>sungai</a:t>
            </a:r>
            <a:r>
              <a:rPr lang="en-US" sz="2800" dirty="0" smtClean="0"/>
              <a:t> di </a:t>
            </a:r>
            <a:r>
              <a:rPr lang="en-US" sz="2800" dirty="0" err="1" smtClean="0"/>
              <a:t>bagian</a:t>
            </a:r>
            <a:r>
              <a:rPr lang="en-US" sz="2800" dirty="0" smtClean="0"/>
              <a:t> </a:t>
            </a:r>
            <a:r>
              <a:rPr lang="en-US" sz="2800" dirty="0" err="1" smtClean="0"/>
              <a:t>bawah</a:t>
            </a:r>
            <a:r>
              <a:rPr lang="en-US" sz="2800" dirty="0"/>
              <a:t> </a:t>
            </a:r>
            <a:r>
              <a:rPr lang="en-US" sz="2800" i="1" dirty="0" smtClean="0"/>
              <a:t>(down stream area) </a:t>
            </a:r>
            <a:r>
              <a:rPr lang="en-US" sz="2800" dirty="0" err="1" smtClean="0"/>
              <a:t>dapat</a:t>
            </a:r>
            <a:r>
              <a:rPr lang="en-US" sz="2800" dirty="0" smtClean="0"/>
              <a:t> </a:t>
            </a:r>
            <a:r>
              <a:rPr lang="en-US" sz="2800" dirty="0" err="1" smtClean="0"/>
              <a:t>dibagi</a:t>
            </a:r>
            <a:r>
              <a:rPr lang="en-US" sz="2800" dirty="0" smtClean="0"/>
              <a:t> 3 </a:t>
            </a:r>
            <a:r>
              <a:rPr lang="en-US" sz="2800" dirty="0" err="1" smtClean="0"/>
              <a:t>zona</a:t>
            </a:r>
            <a:r>
              <a:rPr lang="en-US" sz="2800" dirty="0" smtClean="0"/>
              <a:t> </a:t>
            </a:r>
            <a:r>
              <a:rPr lang="en-US" sz="2800" dirty="0" err="1" smtClean="0"/>
              <a:t>yaitu</a:t>
            </a:r>
            <a:r>
              <a:rPr lang="en-US" sz="2800" dirty="0" smtClean="0"/>
              <a:t>:</a:t>
            </a:r>
            <a:endParaRPr lang="en-US" sz="2800" dirty="0" smtClean="0"/>
          </a:p>
          <a:p>
            <a:pPr algn="just"/>
            <a:r>
              <a:rPr lang="en-US" sz="2800" dirty="0" err="1" smtClean="0"/>
              <a:t>Zona</a:t>
            </a:r>
            <a:r>
              <a:rPr lang="en-US" sz="2800" dirty="0" smtClean="0"/>
              <a:t> I : </a:t>
            </a:r>
            <a:r>
              <a:rPr lang="en-US" sz="2800" dirty="0" err="1" smtClean="0"/>
              <a:t>wilayah</a:t>
            </a:r>
            <a:r>
              <a:rPr lang="en-US" sz="2800" dirty="0" smtClean="0"/>
              <a:t> </a:t>
            </a:r>
            <a:r>
              <a:rPr lang="en-US" sz="2800" dirty="0" err="1" smtClean="0"/>
              <a:t>rawa</a:t>
            </a:r>
            <a:r>
              <a:rPr lang="en-US" sz="2800" dirty="0" smtClean="0"/>
              <a:t> </a:t>
            </a:r>
            <a:r>
              <a:rPr lang="en-US" sz="2800" dirty="0" err="1" smtClean="0"/>
              <a:t>pasang</a:t>
            </a:r>
            <a:r>
              <a:rPr lang="en-US" sz="2800" dirty="0" smtClean="0"/>
              <a:t> </a:t>
            </a:r>
            <a:r>
              <a:rPr lang="en-US" sz="2800" dirty="0" err="1" smtClean="0"/>
              <a:t>surut</a:t>
            </a:r>
            <a:r>
              <a:rPr lang="en-US" sz="2800" dirty="0" smtClean="0"/>
              <a:t> air </a:t>
            </a:r>
            <a:r>
              <a:rPr lang="en-US" sz="2800" dirty="0" err="1" smtClean="0"/>
              <a:t>asin</a:t>
            </a:r>
            <a:r>
              <a:rPr lang="en-US" sz="2800" dirty="0" smtClean="0"/>
              <a:t>/</a:t>
            </a:r>
            <a:r>
              <a:rPr lang="en-US" sz="2800" dirty="0" err="1" smtClean="0"/>
              <a:t>payau</a:t>
            </a:r>
            <a:endParaRPr lang="en-US" sz="2800" dirty="0" smtClean="0"/>
          </a:p>
          <a:p>
            <a:pPr algn="just"/>
            <a:r>
              <a:rPr lang="en-US" sz="2800" dirty="0" err="1" smtClean="0"/>
              <a:t>Zona</a:t>
            </a:r>
            <a:r>
              <a:rPr lang="en-US" sz="2800" dirty="0" smtClean="0"/>
              <a:t> II : </a:t>
            </a:r>
            <a:r>
              <a:rPr lang="en-US" sz="2800" dirty="0" err="1" smtClean="0"/>
              <a:t>wilayah</a:t>
            </a:r>
            <a:r>
              <a:rPr lang="en-US" sz="2800" dirty="0" smtClean="0"/>
              <a:t> </a:t>
            </a:r>
            <a:r>
              <a:rPr lang="en-US" sz="2800" dirty="0" err="1" smtClean="0"/>
              <a:t>rawa</a:t>
            </a:r>
            <a:r>
              <a:rPr lang="en-US" sz="2800" dirty="0" smtClean="0"/>
              <a:t> </a:t>
            </a:r>
            <a:r>
              <a:rPr lang="en-US" sz="2800" dirty="0" err="1" smtClean="0"/>
              <a:t>pasang</a:t>
            </a:r>
            <a:r>
              <a:rPr lang="en-US" sz="2800" dirty="0" smtClean="0"/>
              <a:t> </a:t>
            </a:r>
            <a:r>
              <a:rPr lang="en-US" sz="2800" dirty="0" err="1" smtClean="0"/>
              <a:t>surut</a:t>
            </a:r>
            <a:r>
              <a:rPr lang="en-US" sz="2800" dirty="0" smtClean="0"/>
              <a:t> air </a:t>
            </a:r>
            <a:r>
              <a:rPr lang="en-US" sz="2800" dirty="0" err="1" smtClean="0"/>
              <a:t>tawar</a:t>
            </a:r>
            <a:endParaRPr lang="en-US" sz="2800" dirty="0" smtClean="0"/>
          </a:p>
          <a:p>
            <a:pPr algn="just"/>
            <a:r>
              <a:rPr lang="en-US" sz="2800" dirty="0" err="1" smtClean="0"/>
              <a:t>Zona</a:t>
            </a:r>
            <a:r>
              <a:rPr lang="en-US" sz="2800" dirty="0" smtClean="0"/>
              <a:t> III : </a:t>
            </a:r>
            <a:r>
              <a:rPr lang="en-US" sz="2800" dirty="0" err="1" smtClean="0"/>
              <a:t>wilayah</a:t>
            </a:r>
            <a:r>
              <a:rPr lang="en-US" sz="2800" dirty="0" smtClean="0"/>
              <a:t> </a:t>
            </a:r>
            <a:r>
              <a:rPr lang="en-US" sz="2800" dirty="0" err="1" smtClean="0"/>
              <a:t>rawa</a:t>
            </a:r>
            <a:r>
              <a:rPr lang="en-US" sz="2800" dirty="0" smtClean="0"/>
              <a:t> </a:t>
            </a:r>
            <a:r>
              <a:rPr lang="en-US" sz="2800" dirty="0" err="1" smtClean="0"/>
              <a:t>lebak</a:t>
            </a:r>
            <a:r>
              <a:rPr lang="en-US" sz="2800" dirty="0" smtClean="0"/>
              <a:t>, </a:t>
            </a:r>
            <a:r>
              <a:rPr lang="en-US" sz="2800" dirty="0" err="1" smtClean="0"/>
              <a:t>atau</a:t>
            </a:r>
            <a:r>
              <a:rPr lang="en-US" sz="2800" dirty="0" smtClean="0"/>
              <a:t> </a:t>
            </a:r>
            <a:r>
              <a:rPr lang="en-US" sz="2800" dirty="0" err="1" smtClean="0"/>
              <a:t>rawa</a:t>
            </a:r>
            <a:r>
              <a:rPr lang="en-US" sz="2800" dirty="0" smtClean="0"/>
              <a:t> non-</a:t>
            </a:r>
            <a:r>
              <a:rPr lang="en-US" sz="2800" dirty="0" err="1" smtClean="0"/>
              <a:t>pasang</a:t>
            </a:r>
            <a:r>
              <a:rPr lang="en-US" sz="2800" dirty="0" smtClean="0"/>
              <a:t> </a:t>
            </a:r>
            <a:r>
              <a:rPr lang="en-US" sz="2800" dirty="0" err="1" smtClean="0"/>
              <a:t>surut</a:t>
            </a:r>
            <a:r>
              <a:rPr lang="en-US" sz="2800" dirty="0" smtClean="0"/>
              <a:t>.</a:t>
            </a:r>
            <a:endParaRPr lang="en-US" sz="28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smtClean="0">
                <a:solidFill>
                  <a:schemeClr val="tx1"/>
                </a:solidFill>
              </a:rPr>
              <a:t>Zona</a:t>
            </a:r>
            <a:r>
              <a:rPr lang="en-US" sz="3600" b="1" dirty="0" smtClean="0">
                <a:solidFill>
                  <a:schemeClr val="tx1"/>
                </a:solidFill>
              </a:rPr>
              <a:t> I : </a:t>
            </a:r>
            <a:r>
              <a:rPr lang="en-US" sz="3600" b="1" dirty="0" err="1" smtClean="0">
                <a:solidFill>
                  <a:schemeClr val="tx1"/>
                </a:solidFill>
              </a:rPr>
              <a:t>wilayah</a:t>
            </a:r>
            <a:r>
              <a:rPr lang="en-US" sz="3600" b="1" dirty="0" smtClean="0">
                <a:solidFill>
                  <a:schemeClr val="tx1"/>
                </a:solidFill>
              </a:rPr>
              <a:t> </a:t>
            </a:r>
            <a:r>
              <a:rPr lang="en-US" sz="3600" b="1" dirty="0" err="1" smtClean="0">
                <a:solidFill>
                  <a:schemeClr val="tx1"/>
                </a:solidFill>
              </a:rPr>
              <a:t>rawa</a:t>
            </a:r>
            <a:r>
              <a:rPr lang="en-US" sz="3600" b="1" dirty="0" smtClean="0">
                <a:solidFill>
                  <a:schemeClr val="tx1"/>
                </a:solidFill>
              </a:rPr>
              <a:t> </a:t>
            </a:r>
            <a:r>
              <a:rPr lang="en-US" sz="3600" b="1" dirty="0" err="1" smtClean="0">
                <a:solidFill>
                  <a:schemeClr val="tx1"/>
                </a:solidFill>
              </a:rPr>
              <a:t>pasang</a:t>
            </a:r>
            <a:r>
              <a:rPr lang="en-US" sz="3600" b="1" dirty="0" smtClean="0">
                <a:solidFill>
                  <a:schemeClr val="tx1"/>
                </a:solidFill>
              </a:rPr>
              <a:t> </a:t>
            </a:r>
            <a:r>
              <a:rPr lang="en-US" sz="3600" b="1" dirty="0" err="1" smtClean="0">
                <a:solidFill>
                  <a:schemeClr val="tx1"/>
                </a:solidFill>
              </a:rPr>
              <a:t>surut</a:t>
            </a:r>
            <a:r>
              <a:rPr lang="en-US" sz="3600" b="1" dirty="0" smtClean="0">
                <a:solidFill>
                  <a:schemeClr val="tx1"/>
                </a:solidFill>
              </a:rPr>
              <a:t> air </a:t>
            </a:r>
            <a:r>
              <a:rPr lang="en-US" sz="3600" b="1" dirty="0" err="1" smtClean="0">
                <a:solidFill>
                  <a:schemeClr val="tx1"/>
                </a:solidFill>
              </a:rPr>
              <a:t>asin</a:t>
            </a:r>
            <a:r>
              <a:rPr lang="en-US" sz="3600" b="1" dirty="0" smtClean="0">
                <a:solidFill>
                  <a:schemeClr val="tx1"/>
                </a:solidFill>
              </a:rPr>
              <a:t>/</a:t>
            </a:r>
            <a:r>
              <a:rPr lang="en-US" sz="3600" b="1" dirty="0" err="1" smtClean="0">
                <a:solidFill>
                  <a:schemeClr val="tx1"/>
                </a:solidFill>
              </a:rPr>
              <a:t>payau</a:t>
            </a:r>
            <a:endParaRPr lang="en-US" sz="3600" b="1" dirty="0">
              <a:solidFill>
                <a:schemeClr val="tx1"/>
              </a:solidFill>
            </a:endParaRPr>
          </a:p>
        </p:txBody>
      </p:sp>
      <p:sp>
        <p:nvSpPr>
          <p:cNvPr id="3" name="Content Placeholder 2"/>
          <p:cNvSpPr>
            <a:spLocks noGrp="1"/>
          </p:cNvSpPr>
          <p:nvPr>
            <p:ph idx="1"/>
          </p:nvPr>
        </p:nvSpPr>
        <p:spPr/>
        <p:txBody>
          <a:bodyPr>
            <a:normAutofit/>
          </a:bodyPr>
          <a:lstStyle/>
          <a:p>
            <a:pPr algn="just"/>
            <a:r>
              <a:rPr lang="en-US" sz="2800" dirty="0"/>
              <a:t>Wilayah </a:t>
            </a:r>
            <a:r>
              <a:rPr lang="en-US" sz="2800" dirty="0" err="1"/>
              <a:t>rawa</a:t>
            </a:r>
            <a:r>
              <a:rPr lang="en-US" sz="2800" dirty="0"/>
              <a:t> </a:t>
            </a:r>
            <a:r>
              <a:rPr lang="en-US" sz="2800" dirty="0" err="1"/>
              <a:t>pasang</a:t>
            </a:r>
            <a:r>
              <a:rPr lang="en-US" sz="2800" dirty="0"/>
              <a:t> </a:t>
            </a:r>
            <a:r>
              <a:rPr lang="en-US" sz="2800" dirty="0" err="1"/>
              <a:t>surut</a:t>
            </a:r>
            <a:r>
              <a:rPr lang="en-US" sz="2800" dirty="0"/>
              <a:t> air </a:t>
            </a:r>
            <a:r>
              <a:rPr lang="en-US" sz="2800" dirty="0" err="1"/>
              <a:t>asin</a:t>
            </a:r>
            <a:r>
              <a:rPr lang="en-US" sz="2800" dirty="0"/>
              <a:t>/</a:t>
            </a:r>
            <a:r>
              <a:rPr lang="en-US" sz="2800" dirty="0" err="1"/>
              <a:t>payau</a:t>
            </a:r>
            <a:r>
              <a:rPr lang="en-US" sz="2800" dirty="0"/>
              <a:t> </a:t>
            </a:r>
            <a:r>
              <a:rPr lang="en-US" sz="2800" dirty="0" err="1"/>
              <a:t>terdapat</a:t>
            </a:r>
            <a:r>
              <a:rPr lang="en-US" sz="2800" dirty="0"/>
              <a:t> di </a:t>
            </a:r>
            <a:r>
              <a:rPr lang="en-US" sz="2800" dirty="0" err="1"/>
              <a:t>bagian</a:t>
            </a:r>
            <a:r>
              <a:rPr lang="en-US" sz="2800" dirty="0"/>
              <a:t> </a:t>
            </a:r>
            <a:r>
              <a:rPr lang="en-US" sz="2800" dirty="0" err="1"/>
              <a:t>daratan</a:t>
            </a:r>
            <a:r>
              <a:rPr lang="en-US" sz="2800" dirty="0"/>
              <a:t> yang </a:t>
            </a:r>
            <a:r>
              <a:rPr lang="en-US" sz="2800" dirty="0" err="1"/>
              <a:t>bersambungan</a:t>
            </a:r>
            <a:r>
              <a:rPr lang="en-US" sz="2800" dirty="0"/>
              <a:t> </a:t>
            </a:r>
            <a:r>
              <a:rPr lang="en-US" sz="2800" dirty="0" err="1"/>
              <a:t>dengan</a:t>
            </a:r>
            <a:r>
              <a:rPr lang="en-US" sz="2800" dirty="0"/>
              <a:t> </a:t>
            </a:r>
            <a:r>
              <a:rPr lang="en-US" sz="2800" dirty="0" err="1"/>
              <a:t>laut</a:t>
            </a:r>
            <a:r>
              <a:rPr lang="en-US" sz="2800" dirty="0"/>
              <a:t>, </a:t>
            </a:r>
            <a:r>
              <a:rPr lang="en-US" sz="2800" dirty="0" err="1"/>
              <a:t>khususnya</a:t>
            </a:r>
            <a:r>
              <a:rPr lang="en-US" sz="2800" dirty="0"/>
              <a:t> di </a:t>
            </a:r>
            <a:r>
              <a:rPr lang="en-US" sz="2800" dirty="0" err="1"/>
              <a:t>muara</a:t>
            </a:r>
            <a:r>
              <a:rPr lang="en-US" sz="2800" dirty="0"/>
              <a:t> </a:t>
            </a:r>
            <a:r>
              <a:rPr lang="en-US" sz="2800" dirty="0" err="1"/>
              <a:t>sungai</a:t>
            </a:r>
            <a:r>
              <a:rPr lang="en-US" sz="2800" dirty="0"/>
              <a:t> </a:t>
            </a:r>
            <a:r>
              <a:rPr lang="en-US" sz="2800" dirty="0" err="1"/>
              <a:t>besar</a:t>
            </a:r>
            <a:r>
              <a:rPr lang="en-US" sz="2800" dirty="0"/>
              <a:t>, </a:t>
            </a:r>
            <a:r>
              <a:rPr lang="en-US" sz="2800" dirty="0" err="1"/>
              <a:t>dan</a:t>
            </a:r>
            <a:r>
              <a:rPr lang="en-US" sz="2800" dirty="0"/>
              <a:t> </a:t>
            </a:r>
            <a:r>
              <a:rPr lang="en-US" sz="2800" dirty="0" err="1"/>
              <a:t>pulau-pulau</a:t>
            </a:r>
            <a:r>
              <a:rPr lang="en-US" sz="2800" dirty="0"/>
              <a:t> delta di </a:t>
            </a:r>
            <a:r>
              <a:rPr lang="en-US" sz="2800" dirty="0" err="1"/>
              <a:t>wilayah</a:t>
            </a:r>
            <a:r>
              <a:rPr lang="en-US" sz="2800" dirty="0"/>
              <a:t> </a:t>
            </a:r>
            <a:r>
              <a:rPr lang="en-US" sz="2800" dirty="0" err="1"/>
              <a:t>dekat</a:t>
            </a:r>
            <a:r>
              <a:rPr lang="en-US" sz="2800" dirty="0"/>
              <a:t> </a:t>
            </a:r>
            <a:r>
              <a:rPr lang="en-US" sz="2800" dirty="0" err="1"/>
              <a:t>muara</a:t>
            </a:r>
            <a:r>
              <a:rPr lang="en-US" sz="2800" dirty="0"/>
              <a:t> </a:t>
            </a:r>
            <a:r>
              <a:rPr lang="en-US" sz="2800" dirty="0" err="1"/>
              <a:t>sungai</a:t>
            </a:r>
            <a:r>
              <a:rPr lang="en-US" sz="2800" dirty="0"/>
              <a:t> </a:t>
            </a:r>
            <a:r>
              <a:rPr lang="en-US" sz="2800" dirty="0" err="1"/>
              <a:t>besar</a:t>
            </a:r>
            <a:r>
              <a:rPr lang="en-US" sz="2800" dirty="0"/>
              <a:t>. Di </a:t>
            </a:r>
            <a:r>
              <a:rPr lang="en-US" sz="2800" dirty="0" err="1"/>
              <a:t>bagian</a:t>
            </a:r>
            <a:r>
              <a:rPr lang="en-US" sz="2800" dirty="0"/>
              <a:t> </a:t>
            </a:r>
            <a:r>
              <a:rPr lang="en-US" sz="2800" dirty="0" err="1"/>
              <a:t>pantai</a:t>
            </a:r>
            <a:r>
              <a:rPr lang="en-US" sz="2800" dirty="0"/>
              <a:t> </a:t>
            </a:r>
            <a:r>
              <a:rPr lang="en-US" sz="2800" dirty="0" err="1"/>
              <a:t>ini</a:t>
            </a:r>
            <a:r>
              <a:rPr lang="en-US" sz="2800" dirty="0"/>
              <a:t>, </a:t>
            </a:r>
            <a:r>
              <a:rPr lang="en-US" sz="2800" dirty="0" err="1"/>
              <a:t>dimana</a:t>
            </a:r>
            <a:r>
              <a:rPr lang="en-US" sz="2800" dirty="0"/>
              <a:t> </a:t>
            </a:r>
            <a:r>
              <a:rPr lang="en-US" sz="2800" dirty="0" err="1"/>
              <a:t>pengaruh</a:t>
            </a:r>
            <a:r>
              <a:rPr lang="en-US" sz="2800" dirty="0"/>
              <a:t> </a:t>
            </a:r>
            <a:r>
              <a:rPr lang="en-US" sz="2800" dirty="0" err="1"/>
              <a:t>pasang</a:t>
            </a:r>
            <a:r>
              <a:rPr lang="en-US" sz="2800" dirty="0"/>
              <a:t> </a:t>
            </a:r>
            <a:r>
              <a:rPr lang="en-US" sz="2800" dirty="0" err="1"/>
              <a:t>surut</a:t>
            </a:r>
            <a:r>
              <a:rPr lang="en-US" sz="2800" dirty="0"/>
              <a:t> air </a:t>
            </a:r>
            <a:r>
              <a:rPr lang="en-US" sz="2800" dirty="0" err="1"/>
              <a:t>asin</a:t>
            </a:r>
            <a:r>
              <a:rPr lang="en-US" sz="2800" dirty="0"/>
              <a:t>/</a:t>
            </a:r>
            <a:r>
              <a:rPr lang="en-US" sz="2800" dirty="0" err="1"/>
              <a:t>laut</a:t>
            </a:r>
            <a:r>
              <a:rPr lang="en-US" sz="2800" dirty="0"/>
              <a:t> </a:t>
            </a:r>
            <a:r>
              <a:rPr lang="en-US" sz="2800" dirty="0" err="1"/>
              <a:t>masih</a:t>
            </a:r>
            <a:r>
              <a:rPr lang="en-US" sz="2800" dirty="0"/>
              <a:t> </a:t>
            </a:r>
            <a:r>
              <a:rPr lang="en-US" sz="2800" dirty="0" err="1"/>
              <a:t>sangat</a:t>
            </a:r>
            <a:r>
              <a:rPr lang="en-US" sz="2800" dirty="0"/>
              <a:t> </a:t>
            </a:r>
            <a:r>
              <a:rPr lang="en-US" sz="2800" dirty="0" err="1"/>
              <a:t>kuat</a:t>
            </a:r>
            <a:r>
              <a:rPr lang="en-US" sz="2800" dirty="0"/>
              <a:t>, </a:t>
            </a:r>
            <a:r>
              <a:rPr lang="en-US" sz="2800" dirty="0" err="1"/>
              <a:t>sering</a:t>
            </a:r>
            <a:r>
              <a:rPr lang="en-US" sz="2800" dirty="0"/>
              <a:t> kali </a:t>
            </a:r>
            <a:r>
              <a:rPr lang="en-US" sz="2800" dirty="0" err="1"/>
              <a:t>disebut</a:t>
            </a:r>
            <a:r>
              <a:rPr lang="en-US" sz="2800" dirty="0"/>
              <a:t> </a:t>
            </a:r>
            <a:r>
              <a:rPr lang="en-US" sz="2800" dirty="0" err="1"/>
              <a:t>sebagai</a:t>
            </a:r>
            <a:r>
              <a:rPr lang="en-US" sz="2800" dirty="0"/>
              <a:t> </a:t>
            </a:r>
            <a:r>
              <a:rPr lang="en-US" sz="2800" i="1" dirty="0"/>
              <a:t>“tidal</a:t>
            </a:r>
            <a:r>
              <a:rPr lang="en-US" sz="2800" dirty="0"/>
              <a:t> </a:t>
            </a:r>
            <a:r>
              <a:rPr lang="en-US" sz="2800" i="1" dirty="0"/>
              <a:t>wetlands”</a:t>
            </a:r>
            <a:r>
              <a:rPr lang="en-US" sz="2800" dirty="0"/>
              <a:t>, </a:t>
            </a:r>
            <a:r>
              <a:rPr lang="en-US" sz="2800" dirty="0" err="1"/>
              <a:t>yakni</a:t>
            </a:r>
            <a:r>
              <a:rPr lang="en-US" sz="2800" dirty="0"/>
              <a:t> </a:t>
            </a:r>
            <a:r>
              <a:rPr lang="en-US" sz="2800" dirty="0" err="1"/>
              <a:t>lahan</a:t>
            </a:r>
            <a:r>
              <a:rPr lang="en-US" sz="2800" dirty="0"/>
              <a:t> </a:t>
            </a:r>
            <a:r>
              <a:rPr lang="en-US" sz="2800" dirty="0" err="1"/>
              <a:t>basah</a:t>
            </a:r>
            <a:r>
              <a:rPr lang="en-US" sz="2800" dirty="0"/>
              <a:t> yang </a:t>
            </a:r>
            <a:r>
              <a:rPr lang="en-US" sz="2800" dirty="0" err="1"/>
              <a:t>dipengaruhi</a:t>
            </a:r>
            <a:r>
              <a:rPr lang="en-US" sz="2800" dirty="0"/>
              <a:t> </a:t>
            </a:r>
            <a:r>
              <a:rPr lang="en-US" sz="2800" dirty="0" err="1"/>
              <a:t>langsung</a:t>
            </a:r>
            <a:r>
              <a:rPr lang="en-US" sz="2800" dirty="0"/>
              <a:t> </a:t>
            </a:r>
            <a:r>
              <a:rPr lang="en-US" sz="2800" dirty="0" err="1"/>
              <a:t>oleh</a:t>
            </a:r>
            <a:r>
              <a:rPr lang="en-US" sz="2800" dirty="0"/>
              <a:t> </a:t>
            </a:r>
            <a:r>
              <a:rPr lang="en-US" sz="2800" dirty="0" err="1"/>
              <a:t>pasang</a:t>
            </a:r>
            <a:r>
              <a:rPr lang="en-US" sz="2800" dirty="0"/>
              <a:t> </a:t>
            </a:r>
            <a:r>
              <a:rPr lang="en-US" sz="2800" dirty="0" err="1"/>
              <a:t>surut</a:t>
            </a:r>
            <a:r>
              <a:rPr lang="en-US" sz="2800" dirty="0"/>
              <a:t> air </a:t>
            </a:r>
            <a:r>
              <a:rPr lang="en-US" sz="2800" dirty="0" err="1"/>
              <a:t>laut</a:t>
            </a:r>
            <a:r>
              <a:rPr lang="en-US" sz="2800" dirty="0"/>
              <a:t>/</a:t>
            </a:r>
            <a:r>
              <a:rPr lang="en-US" sz="2800" dirty="0" err="1"/>
              <a:t>salin</a:t>
            </a:r>
            <a:r>
              <a:rPr lang="en-US" sz="2800" dirty="0"/>
              <a:t>.</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57200" y="495300"/>
            <a:ext cx="7620000" cy="5715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36032</Words>
  <Application>WPS Presentation</Application>
  <PresentationFormat>On-screen Show (4:3)</PresentationFormat>
  <Paragraphs>335</Paragraphs>
  <Slides>62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62</vt:i4>
      </vt:variant>
    </vt:vector>
  </HeadingPairs>
  <TitlesOfParts>
    <vt:vector size="70" baseType="lpstr">
      <vt:lpstr>Arial</vt:lpstr>
      <vt:lpstr>SimSun</vt:lpstr>
      <vt:lpstr>Wingdings</vt:lpstr>
      <vt:lpstr>Cambria</vt:lpstr>
      <vt:lpstr>Calibri</vt:lpstr>
      <vt:lpstr>Microsoft YaHei</vt:lpstr>
      <vt:lpstr>Arial Unicode MS</vt:lpstr>
      <vt:lpstr>Office Theme</vt:lpstr>
      <vt:lpstr>PENGELOLAAN RAWA LEBAK DAN PASANG SURUT</vt:lpstr>
      <vt:lpstr>PERKEMBANGAN LAHAN RAWA DAN PASANG SURUT</vt:lpstr>
      <vt:lpstr>PETA SEBARAN LAHAN RAWA DI INDONESIA</vt:lpstr>
      <vt:lpstr>KLASIFIKASI DAN PENYEBARAN LAHAN RAWA</vt:lpstr>
      <vt:lpstr>BERBAGAI ISTILAH LAHAN RAWA</vt:lpstr>
      <vt:lpstr>PowerPoint 演示文稿</vt:lpstr>
      <vt:lpstr>KLASIFIKASI WILAYAH RAWA</vt:lpstr>
      <vt:lpstr>Zona I : wilayah rawa pasang surut air asin/payau</vt:lpstr>
      <vt:lpstr>PowerPoint 演示文稿</vt:lpstr>
      <vt:lpstr>Zona II: wilayah rawa pasang surut air tawar</vt:lpstr>
      <vt:lpstr>PowerPoint 演示文稿</vt:lpstr>
      <vt:lpstr>Zona III: wilayah rawa lebak, atau rawa rawa non-pasang surut</vt:lpstr>
      <vt:lpstr>PowerPoint 演示文稿</vt:lpstr>
      <vt:lpstr>PENYEBARAN LAHAN RAWA</vt:lpstr>
      <vt:lpstr>PowerPoint 演示文稿</vt:lpstr>
      <vt:lpstr>PowerPoint 演示文稿</vt:lpstr>
      <vt:lpstr>PowerPoint 演示文稿</vt:lpstr>
      <vt:lpstr>PowerPoint 演示文稿</vt:lpstr>
      <vt:lpstr>PowerPoint 演示文稿</vt:lpstr>
      <vt:lpstr>LAHAN RAWA PASANG SURUT</vt:lpstr>
      <vt:lpstr>PowerPoint 演示文稿</vt:lpstr>
      <vt:lpstr>GENESIS TANAH RAWA</vt:lpstr>
      <vt:lpstr>PowerPoint 演示文稿</vt:lpstr>
      <vt:lpstr>PIRIT DALAM TANAH RAWA</vt:lpstr>
      <vt:lpstr>PowerPoint 演示文稿</vt:lpstr>
      <vt:lpstr>PowerPoint 演示文稿</vt:lpstr>
      <vt:lpstr>PowerPoint 演示文稿</vt:lpstr>
      <vt:lpstr>PEMBENTUKAN DAN OKSIDASI PIRIT</vt:lpstr>
      <vt:lpstr>PowerPoint 演示文稿</vt:lpstr>
      <vt:lpstr>PowerPoint 演示文稿</vt:lpstr>
      <vt:lpstr>KONDISI TANAH SESUDAH OKSIDASI PIRIT</vt:lpstr>
      <vt:lpstr>PowerPoint 演示文稿</vt:lpstr>
      <vt:lpstr>lanjutan</vt:lpstr>
      <vt:lpstr>PENGARUH PENGGENANGAN</vt:lpstr>
      <vt:lpstr>TANAH RAWA DALAM TAKSONOMI TANAH</vt:lpstr>
      <vt:lpstr>SIFAT-SIFAT PENCIRI/DIAGNOSTIK</vt:lpstr>
      <vt:lpstr>lanjutan</vt:lpstr>
      <vt:lpstr>PowerPoint 演示文稿</vt:lpstr>
      <vt:lpstr>PowerPoint 演示文稿</vt:lpstr>
      <vt:lpstr>KLASIFIKASI TANAH MINERAL</vt:lpstr>
      <vt:lpstr>KLASIFIKASI TANAH GAMBUT</vt:lpstr>
      <vt:lpstr>Lanjutan</vt:lpstr>
      <vt:lpstr>TIPOLOGI LAHAN DAN SIFAT KIMIA TIPE-TIPE LAHAN</vt:lpstr>
      <vt:lpstr>PowerPoint 演示文稿</vt:lpstr>
      <vt:lpstr>PowerPoint 演示文稿</vt:lpstr>
      <vt:lpstr>PowerPoint 演示文稿</vt:lpstr>
      <vt:lpstr>PowerPoint 演示文稿</vt:lpstr>
      <vt:lpstr>lanjutan</vt:lpstr>
      <vt:lpstr>PowerPoint 演示文稿</vt:lpstr>
      <vt:lpstr>SIFAT-SIFAT KIMIA TIPE-TIPE LAHAN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KESIMPULAN /PENUTUP</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PENGELOLAAN RAWA LEBAK DAN PASANG SURUT</dc:title>
  <dc:creator>Lenovo G40-30</dc:creator>
  <cp:lastModifiedBy>USER</cp:lastModifiedBy>
  <cp:revision>39</cp:revision>
  <dcterms:created xsi:type="dcterms:W3CDTF">2015-09-10T05:54:00Z</dcterms:created>
  <dcterms:modified xsi:type="dcterms:W3CDTF">2020-09-25T04:00:03Z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