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F3D48-C568-4D50-854D-1A4C8D5B642A}" type="datetimeFigureOut">
              <a:rPr lang="id-ID" smtClean="0"/>
              <a:t>02/03/2020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CA3BEB-5830-4B4F-BC7E-E02CAAC8669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A3BEB-5830-4B4F-BC7E-E02CAAC8669A}" type="slidenum">
              <a:rPr lang="id-ID" smtClean="0"/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A3BEB-5830-4B4F-BC7E-E02CAAC8669A}" type="slidenum">
              <a:rPr lang="id-ID" smtClean="0"/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CA3BEB-5830-4B4F-BC7E-E02CAAC8669A}" type="slidenum">
              <a:rPr lang="id-ID" smtClean="0"/>
              <a:t>7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5B5C-BFE9-482F-AB75-D290B55EC420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A499-5FE6-452E-93E8-7F9D8DF96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5B5C-BFE9-482F-AB75-D290B55EC420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A499-5FE6-452E-93E8-7F9D8DF96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5B5C-BFE9-482F-AB75-D290B55EC420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A499-5FE6-452E-93E8-7F9D8DF96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5B5C-BFE9-482F-AB75-D290B55EC420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A499-5FE6-452E-93E8-7F9D8DF96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5B5C-BFE9-482F-AB75-D290B55EC420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A499-5FE6-452E-93E8-7F9D8DF96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5B5C-BFE9-482F-AB75-D290B55EC420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A499-5FE6-452E-93E8-7F9D8DF96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5B5C-BFE9-482F-AB75-D290B55EC420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A499-5FE6-452E-93E8-7F9D8DF96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5B5C-BFE9-482F-AB75-D290B55EC420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A499-5FE6-452E-93E8-7F9D8DF96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5B5C-BFE9-482F-AB75-D290B55EC420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A499-5FE6-452E-93E8-7F9D8DF96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5B5C-BFE9-482F-AB75-D290B55EC420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A499-5FE6-452E-93E8-7F9D8DF96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15B5C-BFE9-482F-AB75-D290B55EC420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78A499-5FE6-452E-93E8-7F9D8DF96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15B5C-BFE9-482F-AB75-D290B55EC420}" type="datetimeFigureOut">
              <a:rPr lang="id-ID" smtClean="0"/>
              <a:pPr/>
              <a:t>02/03/2020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78A499-5FE6-452E-93E8-7F9D8DF9638A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fi-FI" sz="3600" b="1" dirty="0"/>
              <a:t>PERENCANAAN KOMUNIKASI UNTUK MEDIA SOSIAL</a:t>
            </a:r>
            <a:endParaRPr lang="id-ID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6858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Dwi Maharani M.I.Kom</a:t>
            </a:r>
            <a:endParaRPr lang="id-ID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3600" b="1" dirty="0" smtClean="0"/>
              <a:t>Media Sosial, Perkembangan Komunikasi Bermedia Komputer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id-ID" sz="2800" dirty="0" smtClean="0"/>
              <a:t>	</a:t>
            </a:r>
            <a:r>
              <a:rPr lang="id-ID" sz="2400" dirty="0" smtClean="0"/>
              <a:t>Media </a:t>
            </a:r>
            <a:r>
              <a:rPr lang="id-ID" sz="2400" dirty="0" smtClean="0"/>
              <a:t>Sosial adalah dimensi baru berkomunikasi bermedia. Media </a:t>
            </a:r>
            <a:r>
              <a:rPr lang="id-ID" sz="2400" dirty="0" smtClean="0"/>
              <a:t>Sosial </a:t>
            </a:r>
            <a:r>
              <a:rPr lang="nn-NO" sz="2400" dirty="0" smtClean="0"/>
              <a:t>merupakan </a:t>
            </a:r>
            <a:r>
              <a:rPr lang="nn-NO" sz="2400" dirty="0" smtClean="0"/>
              <a:t>turunan dari perkembangan komunikasi bermedia komputer </a:t>
            </a:r>
            <a:r>
              <a:rPr lang="nn-NO" sz="2400" dirty="0" smtClean="0"/>
              <a:t>atau</a:t>
            </a:r>
            <a:r>
              <a:rPr lang="id-ID" sz="2400" dirty="0" smtClean="0"/>
              <a:t> </a:t>
            </a:r>
            <a:r>
              <a:rPr lang="en-US" sz="2400" i="1" dirty="0" smtClean="0"/>
              <a:t>Computer </a:t>
            </a:r>
            <a:r>
              <a:rPr lang="en-US" sz="2400" i="1" dirty="0" smtClean="0"/>
              <a:t>Mediated Communication (CMC). </a:t>
            </a:r>
            <a:endParaRPr lang="id-ID" sz="2400" i="1" dirty="0" smtClean="0"/>
          </a:p>
          <a:p>
            <a:pPr algn="ctr">
              <a:buNone/>
            </a:pPr>
            <a:endParaRPr lang="id-ID" sz="2400" i="1" dirty="0" smtClean="0"/>
          </a:p>
          <a:p>
            <a:pPr algn="ctr">
              <a:buNone/>
            </a:pPr>
            <a:r>
              <a:rPr lang="en-US" sz="2400" b="1" i="1" dirty="0" smtClean="0"/>
              <a:t>John </a:t>
            </a:r>
            <a:r>
              <a:rPr lang="en-US" sz="2400" b="1" i="1" dirty="0" smtClean="0"/>
              <a:t>December (1997) </a:t>
            </a:r>
            <a:endParaRPr lang="id-ID" sz="2400" b="1" i="1" dirty="0" smtClean="0"/>
          </a:p>
          <a:p>
            <a:pPr algn="ctr">
              <a:buNone/>
            </a:pPr>
            <a:r>
              <a:rPr lang="id-ID" sz="2400" dirty="0" smtClean="0"/>
              <a:t>K</a:t>
            </a:r>
            <a:r>
              <a:rPr lang="id-ID" sz="2400" dirty="0" smtClean="0"/>
              <a:t>omunikasi </a:t>
            </a:r>
            <a:r>
              <a:rPr lang="id-ID" sz="2400" dirty="0" smtClean="0"/>
              <a:t>bermedia komputer sebagai proses komunikasi manusia </a:t>
            </a:r>
            <a:r>
              <a:rPr lang="id-ID" sz="2400" dirty="0" smtClean="0"/>
              <a:t>dengan menggunakan </a:t>
            </a:r>
            <a:r>
              <a:rPr lang="id-ID" sz="2400" dirty="0" smtClean="0"/>
              <a:t>komputer yang melibatkan sejumlah orang, dalam situasi </a:t>
            </a:r>
            <a:r>
              <a:rPr lang="id-ID" sz="2400" dirty="0" smtClean="0"/>
              <a:t>dengan beragam </a:t>
            </a:r>
            <a:r>
              <a:rPr lang="id-ID" sz="2400" dirty="0" smtClean="0"/>
              <a:t>konteks, yang terjadi dalam proses untuk membentuk media </a:t>
            </a:r>
            <a:r>
              <a:rPr lang="id-ID" sz="2400" dirty="0" smtClean="0"/>
              <a:t>dengan berbagai tujuan</a:t>
            </a:r>
            <a:r>
              <a:rPr lang="id-ID" sz="2400" dirty="0" smtClean="0"/>
              <a:t>.</a:t>
            </a:r>
            <a:endParaRPr lang="id-ID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400420" cy="79690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3200" b="1" i="1" dirty="0" smtClean="0"/>
              <a:t>Jenis Media Sosial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		</a:t>
            </a:r>
            <a:r>
              <a:rPr lang="id-ID" sz="2400" b="1" dirty="0" smtClean="0"/>
              <a:t>	Williams,2019</a:t>
            </a:r>
          </a:p>
          <a:p>
            <a:pPr marL="514350" indent="-514350">
              <a:buNone/>
            </a:pPr>
            <a:endParaRPr lang="id-ID" sz="2400" dirty="0" smtClean="0"/>
          </a:p>
          <a:p>
            <a:pPr marL="514350" indent="-514350">
              <a:buNone/>
            </a:pPr>
            <a:r>
              <a:rPr lang="id-ID" sz="2400" dirty="0" smtClean="0"/>
              <a:t>1.    </a:t>
            </a:r>
            <a:r>
              <a:rPr lang="en-US" sz="2400" dirty="0" smtClean="0"/>
              <a:t>Online Community </a:t>
            </a:r>
            <a:r>
              <a:rPr lang="en-US" sz="2400" dirty="0" smtClean="0"/>
              <a:t>Groups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My‐Space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Facebook</a:t>
            </a:r>
            <a:endParaRPr lang="id-ID" sz="2400" dirty="0" smtClean="0"/>
          </a:p>
          <a:p>
            <a:pPr marL="514350" indent="-514350">
              <a:buNone/>
            </a:pPr>
            <a:r>
              <a:rPr lang="id-ID" sz="2400" dirty="0" smtClean="0"/>
              <a:t>2.</a:t>
            </a:r>
            <a:r>
              <a:rPr lang="en-US" sz="2400" dirty="0" smtClean="0"/>
              <a:t> </a:t>
            </a:r>
            <a:r>
              <a:rPr lang="id-ID" sz="2400" dirty="0" smtClean="0"/>
              <a:t>   </a:t>
            </a:r>
            <a:r>
              <a:rPr lang="en-US" sz="2400" dirty="0" smtClean="0"/>
              <a:t>Communicating one</a:t>
            </a:r>
            <a:r>
              <a:rPr lang="id-ID" sz="2400" dirty="0" smtClean="0"/>
              <a:t> </a:t>
            </a:r>
            <a:r>
              <a:rPr lang="en-US" sz="2400" dirty="0" smtClean="0"/>
              <a:t>to </a:t>
            </a:r>
            <a:r>
              <a:rPr lang="en-US" sz="2400" dirty="0" smtClean="0"/>
              <a:t>many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blogs, </a:t>
            </a:r>
            <a:r>
              <a:rPr lang="en-US" sz="2400" dirty="0" err="1" smtClean="0"/>
              <a:t>mediablogs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id-ID" sz="2400" dirty="0" smtClean="0"/>
              <a:t> </a:t>
            </a:r>
            <a:r>
              <a:rPr lang="en-US" sz="2400" dirty="0" err="1" smtClean="0"/>
              <a:t>microblogs</a:t>
            </a:r>
            <a:r>
              <a:rPr lang="en-US" sz="2400" dirty="0" smtClean="0"/>
              <a:t> Twitter</a:t>
            </a:r>
            <a:endParaRPr lang="id-ID" sz="2400" dirty="0" smtClean="0"/>
          </a:p>
          <a:p>
            <a:pPr>
              <a:buNone/>
            </a:pPr>
            <a:r>
              <a:rPr lang="id-ID" sz="2400" dirty="0" smtClean="0"/>
              <a:t>3. </a:t>
            </a:r>
            <a:r>
              <a:rPr lang="en-US" sz="2400" dirty="0" smtClean="0"/>
              <a:t> </a:t>
            </a:r>
            <a:r>
              <a:rPr lang="id-ID" sz="2400" dirty="0" smtClean="0"/>
              <a:t>  </a:t>
            </a:r>
            <a:r>
              <a:rPr lang="en-US" sz="2400" dirty="0" smtClean="0"/>
              <a:t>Communicating many</a:t>
            </a:r>
            <a:r>
              <a:rPr lang="id-ID" sz="2400" dirty="0" smtClean="0"/>
              <a:t> </a:t>
            </a:r>
            <a:r>
              <a:rPr lang="en-US" sz="2400" dirty="0" smtClean="0"/>
              <a:t>to </a:t>
            </a:r>
            <a:r>
              <a:rPr lang="en-US" sz="2400" dirty="0" smtClean="0"/>
              <a:t>many </a:t>
            </a:r>
            <a:r>
              <a:rPr lang="en-US" sz="2400" dirty="0" err="1" smtClean="0"/>
              <a:t>seperti</a:t>
            </a:r>
            <a:r>
              <a:rPr lang="en-US" sz="2400" dirty="0" smtClean="0"/>
              <a:t> multi‐authored blogs, </a:t>
            </a:r>
            <a:r>
              <a:rPr lang="id-ID" sz="2400" dirty="0" smtClean="0"/>
              <a:t> </a:t>
            </a:r>
            <a:br>
              <a:rPr lang="id-ID" sz="2400" dirty="0" smtClean="0"/>
            </a:br>
            <a:r>
              <a:rPr lang="id-ID" sz="2400" dirty="0" smtClean="0"/>
              <a:t>   </a:t>
            </a:r>
            <a:r>
              <a:rPr lang="en-US" sz="2400" dirty="0" smtClean="0"/>
              <a:t>discussion </a:t>
            </a:r>
            <a:r>
              <a:rPr lang="en-US" sz="2400" dirty="0" smtClean="0"/>
              <a:t>boards, </a:t>
            </a:r>
            <a:r>
              <a:rPr lang="en-US" sz="2400" dirty="0" err="1" smtClean="0"/>
              <a:t>dan</a:t>
            </a:r>
            <a:r>
              <a:rPr lang="en-US" sz="2400" dirty="0" smtClean="0"/>
              <a:t> collaborate and shares</a:t>
            </a:r>
          </a:p>
          <a:p>
            <a:pPr>
              <a:buNone/>
            </a:pP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971924" cy="108266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3200" b="1" dirty="0" smtClean="0"/>
              <a:t>Kegunaan Media Sosial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Menyampaikan </a:t>
            </a:r>
            <a:r>
              <a:rPr lang="id-ID" sz="2400" dirty="0" smtClean="0"/>
              <a:t>ide inovasi produk </a:t>
            </a:r>
            <a:r>
              <a:rPr lang="id-ID" sz="2400" dirty="0" smtClean="0"/>
              <a:t>atau Layanan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Peringatan </a:t>
            </a:r>
            <a:r>
              <a:rPr lang="id-ID" sz="2400" dirty="0" smtClean="0"/>
              <a:t>dini atas munculnya masalah atau </a:t>
            </a:r>
            <a:r>
              <a:rPr lang="id-ID" sz="2400" dirty="0" smtClean="0"/>
              <a:t>kesempatan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Kesaksian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Ekspansi </a:t>
            </a:r>
            <a:r>
              <a:rPr lang="id-ID" sz="2400" dirty="0" smtClean="0"/>
              <a:t>pasar dalam kasus untuk pemasaran produk </a:t>
            </a:r>
            <a:r>
              <a:rPr lang="id-ID" sz="2400" dirty="0" smtClean="0"/>
              <a:t>baru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Tips </a:t>
            </a:r>
            <a:r>
              <a:rPr lang="id-ID" sz="2400" dirty="0" smtClean="0"/>
              <a:t>layanan konsumen yang mengalir dari satu pengguna ke </a:t>
            </a:r>
            <a:r>
              <a:rPr lang="id-ID" sz="2400" dirty="0" smtClean="0"/>
              <a:t>pengguna Lainnya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Pandangan </a:t>
            </a:r>
            <a:r>
              <a:rPr lang="id-ID" sz="2400" dirty="0" smtClean="0"/>
              <a:t>sentimen tentang aksi kalangan </a:t>
            </a:r>
            <a:r>
              <a:rPr lang="id-ID" sz="2400" dirty="0" smtClean="0"/>
              <a:t>legislatif</a:t>
            </a:r>
          </a:p>
          <a:p>
            <a:pPr marL="514350" indent="-514350">
              <a:buFont typeface="+mj-lt"/>
              <a:buAutoNum type="arabicPeriod"/>
            </a:pPr>
            <a:r>
              <a:rPr lang="id-ID" sz="2400" dirty="0" smtClean="0"/>
              <a:t>Ancaman persaingan </a:t>
            </a:r>
            <a:r>
              <a:rPr lang="id-ID" sz="2400" dirty="0" smtClean="0"/>
              <a:t>atau memperlihatkan kelemahan.</a:t>
            </a:r>
            <a:endParaRPr lang="id-ID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3200" b="1" dirty="0" smtClean="0"/>
              <a:t>Merancang Perencanaan Komunikasi Strategis Media Sosial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id-ID" sz="2400" dirty="0" smtClean="0"/>
              <a:t>Tahap 1. Pra </a:t>
            </a:r>
            <a:r>
              <a:rPr lang="id-ID" sz="2400" dirty="0" smtClean="0"/>
              <a:t>Perencanaan</a:t>
            </a:r>
          </a:p>
          <a:p>
            <a:r>
              <a:rPr lang="id-ID" sz="2400" dirty="0" smtClean="0"/>
              <a:t>Tahap 2. Simak </a:t>
            </a:r>
            <a:r>
              <a:rPr lang="id-ID" sz="2400" dirty="0" smtClean="0"/>
              <a:t>Percakapan</a:t>
            </a:r>
          </a:p>
          <a:p>
            <a:r>
              <a:rPr lang="id-ID" sz="2400" dirty="0" smtClean="0"/>
              <a:t>Tahap 3. Buatlah Target Profil </a:t>
            </a:r>
            <a:r>
              <a:rPr lang="id-ID" sz="2400" dirty="0" smtClean="0"/>
              <a:t>Anda</a:t>
            </a:r>
          </a:p>
          <a:p>
            <a:r>
              <a:rPr lang="id-ID" sz="2400" dirty="0" smtClean="0"/>
              <a:t>Tahap 4. Tetapkan sasaran yang </a:t>
            </a:r>
            <a:r>
              <a:rPr lang="id-ID" sz="2400" dirty="0" smtClean="0"/>
              <a:t>spesifik</a:t>
            </a:r>
          </a:p>
          <a:p>
            <a:r>
              <a:rPr lang="id-ID" sz="2400" dirty="0" smtClean="0"/>
              <a:t>Tahap 5. Bergabunglah dalam percakapan </a:t>
            </a:r>
            <a:r>
              <a:rPr lang="id-ID" sz="2400" dirty="0" smtClean="0"/>
              <a:t>sosial</a:t>
            </a:r>
          </a:p>
          <a:p>
            <a:r>
              <a:rPr lang="en-US" sz="2400" dirty="0" err="1" smtClean="0"/>
              <a:t>Tahap</a:t>
            </a:r>
            <a:r>
              <a:rPr lang="en-US" sz="2400" dirty="0" smtClean="0"/>
              <a:t> 6. </a:t>
            </a:r>
            <a:r>
              <a:rPr lang="en-US" sz="2400" dirty="0" err="1" smtClean="0"/>
              <a:t>Pengukuran</a:t>
            </a:r>
            <a:r>
              <a:rPr lang="en-US" sz="2400" dirty="0" smtClean="0"/>
              <a:t> </a:t>
            </a:r>
            <a:r>
              <a:rPr lang="en-US" sz="2400" i="1" dirty="0" smtClean="0"/>
              <a:t>ROI ‐ Return of Investment (</a:t>
            </a:r>
            <a:r>
              <a:rPr lang="en-US" sz="2400" i="1" dirty="0" err="1" smtClean="0"/>
              <a:t>hasil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dari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investasi</a:t>
            </a:r>
            <a:r>
              <a:rPr lang="id-ID" sz="2400" i="1" dirty="0" smtClean="0"/>
              <a:t>)</a:t>
            </a:r>
          </a:p>
          <a:p>
            <a:endParaRPr lang="id-ID" b="1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2800" b="1" i="1" dirty="0" smtClean="0"/>
              <a:t>Contoh Kasus Strategi </a:t>
            </a:r>
            <a:r>
              <a:rPr lang="id-ID" sz="2800" b="1" i="1" dirty="0" smtClean="0"/>
              <a:t>Perencanaan</a:t>
            </a:r>
            <a:br>
              <a:rPr lang="id-ID" sz="2800" b="1" i="1" dirty="0" smtClean="0"/>
            </a:br>
            <a:r>
              <a:rPr lang="id-ID" sz="2800" b="1" i="1" dirty="0" smtClean="0"/>
              <a:t> </a:t>
            </a:r>
            <a:r>
              <a:rPr lang="id-ID" sz="2800" b="1" i="1" dirty="0" smtClean="0"/>
              <a:t>Media Sosial &amp; Kemenangan </a:t>
            </a:r>
            <a:r>
              <a:rPr lang="id-ID" sz="2800" b="1" i="1" dirty="0" smtClean="0"/>
              <a:t>Barack Obama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id-ID" sz="2000" dirty="0" smtClean="0">
                <a:solidFill>
                  <a:schemeClr val="tx1"/>
                </a:solidFill>
              </a:rPr>
              <a:t>	</a:t>
            </a:r>
          </a:p>
          <a:p>
            <a:pPr algn="just">
              <a:buNone/>
            </a:pPr>
            <a:r>
              <a:rPr lang="id-ID" sz="2000" dirty="0" smtClean="0">
                <a:solidFill>
                  <a:schemeClr val="tx1"/>
                </a:solidFill>
              </a:rPr>
              <a:t>	</a:t>
            </a:r>
            <a:r>
              <a:rPr lang="id-ID" sz="2400" dirty="0" smtClean="0">
                <a:solidFill>
                  <a:schemeClr val="tx1"/>
                </a:solidFill>
              </a:rPr>
              <a:t>Barack Obama </a:t>
            </a:r>
            <a:r>
              <a:rPr lang="id-ID" sz="2400" dirty="0" smtClean="0">
                <a:solidFill>
                  <a:schemeClr val="tx1"/>
                </a:solidFill>
              </a:rPr>
              <a:t>meraih kemenangan dalam pemilihan presiden AS tahun </a:t>
            </a:r>
            <a:r>
              <a:rPr lang="id-ID" sz="2400" dirty="0" smtClean="0">
                <a:solidFill>
                  <a:schemeClr val="tx1"/>
                </a:solidFill>
              </a:rPr>
              <a:t>2008 lalu </a:t>
            </a:r>
            <a:r>
              <a:rPr lang="id-ID" sz="2400" dirty="0" smtClean="0">
                <a:solidFill>
                  <a:schemeClr val="tx1"/>
                </a:solidFill>
              </a:rPr>
              <a:t>dengan cara mendorong rakyat untuk menjadi relawan, donor </a:t>
            </a:r>
            <a:r>
              <a:rPr lang="id-ID" sz="2400" dirty="0" smtClean="0">
                <a:solidFill>
                  <a:schemeClr val="tx1"/>
                </a:solidFill>
              </a:rPr>
              <a:t>atau penyumbang </a:t>
            </a:r>
            <a:r>
              <a:rPr lang="id-ID" sz="2400" dirty="0" smtClean="0">
                <a:solidFill>
                  <a:schemeClr val="tx1"/>
                </a:solidFill>
              </a:rPr>
              <a:t>dana, menjadi pendukung melalui jaringan sosial, e‐mail, SMS, </a:t>
            </a:r>
            <a:r>
              <a:rPr lang="id-ID" sz="2400" dirty="0" smtClean="0">
                <a:solidFill>
                  <a:schemeClr val="tx1"/>
                </a:solidFill>
              </a:rPr>
              <a:t>dan online </a:t>
            </a:r>
            <a:r>
              <a:rPr lang="id-ID" sz="2400" dirty="0" smtClean="0">
                <a:solidFill>
                  <a:schemeClr val="tx1"/>
                </a:solidFill>
              </a:rPr>
              <a:t>video. Kampanye dengan menggunakan media online merupakan </a:t>
            </a:r>
            <a:r>
              <a:rPr lang="id-ID" sz="2400" dirty="0" smtClean="0">
                <a:solidFill>
                  <a:schemeClr val="tx1"/>
                </a:solidFill>
              </a:rPr>
              <a:t>penyebab utama </a:t>
            </a:r>
            <a:r>
              <a:rPr lang="id-ID" sz="2400" dirty="0" smtClean="0">
                <a:solidFill>
                  <a:schemeClr val="tx1"/>
                </a:solidFill>
              </a:rPr>
              <a:t>kemenangan Obama. Barack Obama digambarkan berhasil </a:t>
            </a:r>
            <a:r>
              <a:rPr lang="id-ID" sz="2400" dirty="0" smtClean="0">
                <a:solidFill>
                  <a:schemeClr val="tx1"/>
                </a:solidFill>
              </a:rPr>
              <a:t>memanfaatkan jaringan </a:t>
            </a:r>
            <a:r>
              <a:rPr lang="id-ID" sz="2400" dirty="0" smtClean="0">
                <a:solidFill>
                  <a:schemeClr val="tx1"/>
                </a:solidFill>
              </a:rPr>
              <a:t>media sosial ketimbang pesaingnya </a:t>
            </a:r>
            <a:r>
              <a:rPr lang="id-ID" sz="2400" dirty="0" smtClean="0">
                <a:solidFill>
                  <a:schemeClr val="tx1"/>
                </a:solidFill>
              </a:rPr>
              <a:t>McCain.</a:t>
            </a:r>
          </a:p>
          <a:p>
            <a:pPr algn="just">
              <a:buNone/>
            </a:pPr>
            <a:endParaRPr lang="id-ID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id-ID" sz="3200" b="1" dirty="0" smtClean="0"/>
              <a:t>10 pelajaran yang bisa dipetik dari kampanye media sosial Barack Obama</a:t>
            </a:r>
            <a:endParaRPr lang="id-ID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id-ID" sz="2000" b="1" dirty="0" smtClean="0"/>
              <a:t>1. </a:t>
            </a:r>
            <a:r>
              <a:rPr lang="id-ID" sz="2000" b="1" dirty="0" smtClean="0"/>
              <a:t>  Membangun </a:t>
            </a:r>
            <a:r>
              <a:rPr lang="id-ID" sz="2000" b="1" dirty="0" smtClean="0"/>
              <a:t>dukungan </a:t>
            </a:r>
            <a:r>
              <a:rPr lang="id-ID" sz="2000" b="1" dirty="0" smtClean="0"/>
              <a:t>dengan hubungan </a:t>
            </a:r>
            <a:r>
              <a:rPr lang="id-ID" sz="2000" b="1" dirty="0" smtClean="0"/>
              <a:t>yang bertingkat sesuai</a:t>
            </a:r>
          </a:p>
          <a:p>
            <a:pPr>
              <a:buNone/>
            </a:pPr>
            <a:r>
              <a:rPr lang="id-ID" sz="2000" b="1" dirty="0" smtClean="0"/>
              <a:t>      Kedudukannya</a:t>
            </a:r>
          </a:p>
          <a:p>
            <a:pPr>
              <a:buNone/>
            </a:pPr>
            <a:r>
              <a:rPr lang="id-ID" sz="2000" b="1" dirty="0" smtClean="0"/>
              <a:t>2. </a:t>
            </a:r>
            <a:r>
              <a:rPr lang="id-ID" sz="2000" b="1" dirty="0" smtClean="0"/>
              <a:t> Memberdayakan </a:t>
            </a:r>
            <a:r>
              <a:rPr lang="id-ID" sz="2000" b="1" dirty="0" smtClean="0"/>
              <a:t>pendukung </a:t>
            </a:r>
            <a:r>
              <a:rPr lang="id-ID" sz="2000" b="1" dirty="0" smtClean="0"/>
              <a:t>  yang “super</a:t>
            </a:r>
            <a:r>
              <a:rPr lang="id-ID" sz="2000" b="1" dirty="0" smtClean="0"/>
              <a:t>” (baca: sangat giat</a:t>
            </a:r>
            <a:r>
              <a:rPr lang="id-ID" sz="2000" b="1" dirty="0" smtClean="0"/>
              <a:t>).</a:t>
            </a:r>
            <a:endParaRPr lang="id-ID" sz="2000" b="1" dirty="0" smtClean="0"/>
          </a:p>
          <a:p>
            <a:pPr>
              <a:buNone/>
            </a:pPr>
            <a:r>
              <a:rPr lang="id-ID" sz="2000" b="1" dirty="0" smtClean="0"/>
              <a:t>3</a:t>
            </a:r>
            <a:r>
              <a:rPr lang="id-ID" sz="2000" b="1" dirty="0" smtClean="0"/>
              <a:t>.   </a:t>
            </a:r>
            <a:r>
              <a:rPr lang="id-ID" sz="2000" b="1" dirty="0" smtClean="0"/>
              <a:t>Menyediakan bahan materi untuk digunakan pendukung </a:t>
            </a:r>
            <a:r>
              <a:rPr lang="id-ID" sz="2000" b="1" dirty="0" smtClean="0"/>
              <a:t>Obama</a:t>
            </a:r>
          </a:p>
          <a:p>
            <a:pPr>
              <a:buNone/>
            </a:pPr>
            <a:r>
              <a:rPr lang="id-ID" sz="2000" b="1" dirty="0" smtClean="0"/>
              <a:t>4. </a:t>
            </a:r>
            <a:r>
              <a:rPr lang="id-ID" sz="2000" b="1" dirty="0" smtClean="0"/>
              <a:t>  Mengikuti </a:t>
            </a:r>
            <a:r>
              <a:rPr lang="id-ID" sz="2000" b="1" dirty="0" smtClean="0"/>
              <a:t>ke mana arah masyarakat menggunakan media</a:t>
            </a:r>
            <a:r>
              <a:rPr lang="id-ID" sz="2000" b="1" dirty="0" smtClean="0"/>
              <a:t>.</a:t>
            </a:r>
          </a:p>
          <a:p>
            <a:pPr>
              <a:buNone/>
            </a:pPr>
            <a:r>
              <a:rPr lang="id-ID" sz="2000" b="1" dirty="0" smtClean="0"/>
              <a:t>5</a:t>
            </a:r>
            <a:r>
              <a:rPr lang="id-ID" sz="2000" b="1" dirty="0" smtClean="0"/>
              <a:t>.  </a:t>
            </a:r>
            <a:r>
              <a:rPr lang="id-ID" sz="2000" b="1" dirty="0" smtClean="0"/>
              <a:t>Menggunakan alat yang banyak orang gunakan.</a:t>
            </a:r>
            <a:endParaRPr lang="id-ID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id-ID" sz="2000" b="1" dirty="0" smtClean="0"/>
              <a:t>6</a:t>
            </a:r>
            <a:r>
              <a:rPr lang="id-ID" sz="2000" b="1" dirty="0" smtClean="0"/>
              <a:t>.   </a:t>
            </a:r>
            <a:r>
              <a:rPr lang="id-ID" sz="2000" b="1" dirty="0" smtClean="0"/>
              <a:t>Pastikan orang bisa dan mudah menemukan konten anda</a:t>
            </a:r>
            <a:r>
              <a:rPr lang="id-ID" sz="2000" b="1" dirty="0" smtClean="0"/>
              <a:t>.</a:t>
            </a:r>
            <a:endParaRPr lang="id-ID" sz="2000" dirty="0" smtClean="0"/>
          </a:p>
          <a:p>
            <a:pPr>
              <a:buNone/>
            </a:pPr>
            <a:r>
              <a:rPr lang="id-ID" sz="2000" b="1" dirty="0" smtClean="0"/>
              <a:t>7. </a:t>
            </a:r>
            <a:r>
              <a:rPr lang="id-ID" sz="2000" b="1" dirty="0" smtClean="0"/>
              <a:t>  Memobilisasi </a:t>
            </a:r>
            <a:r>
              <a:rPr lang="id-ID" sz="2000" b="1" dirty="0" smtClean="0"/>
              <a:t>pendukung dengan menggunakan Ponsel </a:t>
            </a:r>
            <a:r>
              <a:rPr lang="id-ID" sz="2000" b="1" dirty="0" smtClean="0"/>
              <a:t>atau Handphone.</a:t>
            </a:r>
          </a:p>
          <a:p>
            <a:pPr>
              <a:buNone/>
            </a:pPr>
            <a:r>
              <a:rPr lang="id-ID" sz="2000" b="1" dirty="0" smtClean="0"/>
              <a:t>8.   </a:t>
            </a:r>
            <a:r>
              <a:rPr lang="id-ID" sz="2000" b="1" dirty="0" smtClean="0"/>
              <a:t>Peningkatan isi konten atau pesan yang konstan atau konsisten.</a:t>
            </a:r>
          </a:p>
          <a:p>
            <a:pPr>
              <a:buNone/>
            </a:pPr>
            <a:r>
              <a:rPr lang="id-ID" sz="2000" b="1" dirty="0" smtClean="0"/>
              <a:t>9. </a:t>
            </a:r>
            <a:r>
              <a:rPr lang="id-ID" sz="2000" b="1" dirty="0" smtClean="0"/>
              <a:t>  Membangun </a:t>
            </a:r>
            <a:r>
              <a:rPr lang="id-ID" sz="2000" b="1" dirty="0" smtClean="0"/>
              <a:t>sistem operasi </a:t>
            </a:r>
            <a:r>
              <a:rPr lang="id-ID" sz="2000" b="1" i="1" dirty="0" smtClean="0"/>
              <a:t>online</a:t>
            </a:r>
          </a:p>
          <a:p>
            <a:pPr>
              <a:buNone/>
            </a:pPr>
            <a:r>
              <a:rPr lang="id-ID" sz="2000" b="1" dirty="0" smtClean="0"/>
              <a:t>10. Memilih Tim Yang Tepat</a:t>
            </a:r>
            <a:r>
              <a:rPr lang="id-ID" sz="2000" b="1" dirty="0" smtClean="0"/>
              <a:t>.</a:t>
            </a:r>
            <a:endParaRPr lang="id-ID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500166" y="2130425"/>
            <a:ext cx="6500858" cy="147002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d-ID" sz="6000" b="1" dirty="0" smtClean="0"/>
              <a:t>Terima Kasih</a:t>
            </a:r>
            <a:endParaRPr lang="id-ID" sz="6000" b="1" dirty="0"/>
          </a:p>
        </p:txBody>
      </p:sp>
      <p:sp>
        <p:nvSpPr>
          <p:cNvPr id="7" name="Smiley Face 6"/>
          <p:cNvSpPr/>
          <p:nvPr/>
        </p:nvSpPr>
        <p:spPr>
          <a:xfrm>
            <a:off x="7143768" y="1785926"/>
            <a:ext cx="857256" cy="571504"/>
          </a:xfrm>
          <a:prstGeom prst="smileyFac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236</Words>
  <Application>Microsoft Office PowerPoint</Application>
  <PresentationFormat>On-screen Show (4:3)</PresentationFormat>
  <Paragraphs>47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PERENCANAAN KOMUNIKASI UNTUK MEDIA SOSIAL</vt:lpstr>
      <vt:lpstr>Media Sosial, Perkembangan Komunikasi Bermedia Komputer</vt:lpstr>
      <vt:lpstr>Jenis Media Sosial</vt:lpstr>
      <vt:lpstr>Kegunaan Media Sosial</vt:lpstr>
      <vt:lpstr>Merancang Perencanaan Komunikasi Strategis Media Sosial</vt:lpstr>
      <vt:lpstr>Contoh Kasus Strategi Perencanaan  Media Sosial &amp; Kemenangan Barack Obama</vt:lpstr>
      <vt:lpstr>10 pelajaran yang bisa dipetik dari kampanye media sosial Barack Obama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PERENCANAAN KOMUNIKASI UNTUK MEDIA SOSIAL</dc:title>
  <dc:creator>acer</dc:creator>
  <cp:lastModifiedBy>acer</cp:lastModifiedBy>
  <cp:revision>5</cp:revision>
  <dcterms:created xsi:type="dcterms:W3CDTF">2020-02-28T07:43:36Z</dcterms:created>
  <dcterms:modified xsi:type="dcterms:W3CDTF">2020-03-02T03:26:19Z</dcterms:modified>
</cp:coreProperties>
</file>