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1E632-E923-4D9D-87F5-ABD56BF306E0}"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2404300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1E632-E923-4D9D-87F5-ABD56BF306E0}"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232163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1E632-E923-4D9D-87F5-ABD56BF306E0}"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37320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1E632-E923-4D9D-87F5-ABD56BF306E0}"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405948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1E632-E923-4D9D-87F5-ABD56BF306E0}"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365972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1E632-E923-4D9D-87F5-ABD56BF306E0}"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411082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1E632-E923-4D9D-87F5-ABD56BF306E0}"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2937419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1E632-E923-4D9D-87F5-ABD56BF306E0}"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966314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1E632-E923-4D9D-87F5-ABD56BF306E0}"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179999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1E632-E923-4D9D-87F5-ABD56BF306E0}"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231351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1E632-E923-4D9D-87F5-ABD56BF306E0}"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ACF74-DBA8-4F3A-83D4-97A924AF237C}" type="slidenum">
              <a:rPr lang="en-US" smtClean="0"/>
              <a:t>‹#›</a:t>
            </a:fld>
            <a:endParaRPr lang="en-US"/>
          </a:p>
        </p:txBody>
      </p:sp>
    </p:spTree>
    <p:extLst>
      <p:ext uri="{BB962C8B-B14F-4D97-AF65-F5344CB8AC3E}">
        <p14:creationId xmlns:p14="http://schemas.microsoft.com/office/powerpoint/2010/main" val="42445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1E632-E923-4D9D-87F5-ABD56BF306E0}" type="datetimeFigureOut">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ACF74-DBA8-4F3A-83D4-97A924AF237C}" type="slidenum">
              <a:rPr lang="en-US" smtClean="0"/>
              <a:t>‹#›</a:t>
            </a:fld>
            <a:endParaRPr lang="en-US"/>
          </a:p>
        </p:txBody>
      </p:sp>
    </p:spTree>
    <p:extLst>
      <p:ext uri="{BB962C8B-B14F-4D97-AF65-F5344CB8AC3E}">
        <p14:creationId xmlns:p14="http://schemas.microsoft.com/office/powerpoint/2010/main" val="158590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err="1"/>
              <a:t>Konvergensi</a:t>
            </a:r>
            <a:r>
              <a:rPr lang="en-US" sz="3200" b="1" dirty="0"/>
              <a:t> Media, </a:t>
            </a:r>
            <a:r>
              <a:rPr lang="en-US" sz="3200" b="1" dirty="0" err="1"/>
              <a:t>dan</a:t>
            </a:r>
            <a:r>
              <a:rPr lang="en-US" sz="3200" b="1" dirty="0"/>
              <a:t> Trend Media Massa </a:t>
            </a:r>
            <a:r>
              <a:rPr lang="en-US" sz="3200" b="1" dirty="0" err="1"/>
              <a:t>Saat</a:t>
            </a:r>
            <a:r>
              <a:rPr lang="en-US" sz="3200" b="1" dirty="0"/>
              <a:t> </a:t>
            </a:r>
            <a:r>
              <a:rPr lang="en-US" sz="3200" b="1" dirty="0" err="1"/>
              <a:t>ini</a:t>
            </a:r>
            <a:endParaRPr lang="en-US" sz="3200" dirty="0"/>
          </a:p>
        </p:txBody>
      </p:sp>
      <p:sp>
        <p:nvSpPr>
          <p:cNvPr id="3" name="Subtitle 2"/>
          <p:cNvSpPr>
            <a:spLocks noGrp="1"/>
          </p:cNvSpPr>
          <p:nvPr>
            <p:ph type="subTitle" idx="1"/>
          </p:nvPr>
        </p:nvSpPr>
        <p:spPr/>
        <p:txBody>
          <a:bodyPr/>
          <a:lstStyle/>
          <a:p>
            <a:r>
              <a:rPr lang="en-US" sz="1600" dirty="0" err="1"/>
              <a:t>oleh</a:t>
            </a:r>
            <a:r>
              <a:rPr lang="en-US" sz="1600" dirty="0"/>
              <a:t>: Junior Zamrud Pahalmas, </a:t>
            </a:r>
            <a:r>
              <a:rPr lang="en-US" sz="1600" dirty="0" err="1"/>
              <a:t>M.I.Kom</a:t>
            </a:r>
            <a:r>
              <a:rPr lang="en-US" sz="1600" dirty="0"/>
              <a:t>.</a:t>
            </a:r>
          </a:p>
        </p:txBody>
      </p:sp>
    </p:spTree>
    <p:extLst>
      <p:ext uri="{BB962C8B-B14F-4D97-AF65-F5344CB8AC3E}">
        <p14:creationId xmlns:p14="http://schemas.microsoft.com/office/powerpoint/2010/main" val="2750452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0" y="1052513"/>
            <a:ext cx="9144000" cy="792162"/>
          </a:xfrm>
        </p:spPr>
        <p:txBody>
          <a:bodyPr/>
          <a:lstStyle/>
          <a:p>
            <a:r>
              <a:rPr lang="en-US" sz="2800" b="1"/>
              <a:t>Revolusi Digital</a:t>
            </a:r>
          </a:p>
        </p:txBody>
      </p:sp>
      <p:sp>
        <p:nvSpPr>
          <p:cNvPr id="65539" name="Rectangle 3"/>
          <p:cNvSpPr>
            <a:spLocks noGrp="1" noChangeArrowheads="1"/>
          </p:cNvSpPr>
          <p:nvPr>
            <p:ph type="body" idx="1"/>
          </p:nvPr>
        </p:nvSpPr>
        <p:spPr>
          <a:xfrm>
            <a:off x="1919288" y="1916113"/>
            <a:ext cx="8305800" cy="4495800"/>
          </a:xfrm>
        </p:spPr>
        <p:txBody>
          <a:bodyPr>
            <a:normAutofit lnSpcReduction="10000"/>
          </a:bodyPr>
          <a:lstStyle/>
          <a:p>
            <a:r>
              <a:rPr lang="en-US"/>
              <a:t>Media massa interaktif adalah salah satu area terjadinya konvergensi komputer dan teknologi komunikasi yang mendatangkan implikasi cukup signifikant.</a:t>
            </a:r>
          </a:p>
          <a:p>
            <a:r>
              <a:rPr lang="en-US"/>
              <a:t>Konvergensi media interaktif misalnya terjadi melalui </a:t>
            </a:r>
            <a:r>
              <a:rPr lang="en-US" i="1"/>
              <a:t>talk show</a:t>
            </a:r>
            <a:r>
              <a:rPr lang="en-US"/>
              <a:t> radio melalui konvergensi radio dan telepon. </a:t>
            </a:r>
          </a:p>
          <a:p>
            <a:r>
              <a:rPr lang="en-US"/>
              <a:t>Saat ini, konvergensi media dilakukan dengan media yang lebih beragam: media televisi, radio dan telepon; interaksi media komputer dan telepon, konvergensi televisi dan komputer, dan saat ini konvergensi antara telepon mobile, internet, radio dan televisi.</a:t>
            </a:r>
          </a:p>
        </p:txBody>
      </p:sp>
    </p:spTree>
    <p:extLst>
      <p:ext uri="{BB962C8B-B14F-4D97-AF65-F5344CB8AC3E}">
        <p14:creationId xmlns:p14="http://schemas.microsoft.com/office/powerpoint/2010/main" val="426583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19288" y="1052514"/>
            <a:ext cx="8229600" cy="720725"/>
          </a:xfrm>
        </p:spPr>
        <p:txBody>
          <a:bodyPr/>
          <a:lstStyle/>
          <a:p>
            <a:r>
              <a:rPr lang="en-US" sz="2800" b="1"/>
              <a:t>Konvergensi Multimedia</a:t>
            </a:r>
          </a:p>
        </p:txBody>
      </p:sp>
      <p:sp>
        <p:nvSpPr>
          <p:cNvPr id="66563" name="Rectangle 3"/>
          <p:cNvSpPr>
            <a:spLocks noGrp="1" noChangeArrowheads="1"/>
          </p:cNvSpPr>
          <p:nvPr>
            <p:ph type="body" idx="1"/>
          </p:nvPr>
        </p:nvSpPr>
        <p:spPr>
          <a:xfrm>
            <a:off x="1847850" y="1989138"/>
            <a:ext cx="8305800" cy="4392612"/>
          </a:xfrm>
        </p:spPr>
        <p:txBody>
          <a:bodyPr>
            <a:normAutofit lnSpcReduction="10000"/>
          </a:bodyPr>
          <a:lstStyle/>
          <a:p>
            <a:r>
              <a:rPr lang="en-US"/>
              <a:t>Kecenderungan konvergensi media telah mulai diperlihatkan ketika televisi muncul sebagai media massa</a:t>
            </a:r>
          </a:p>
          <a:p>
            <a:r>
              <a:rPr lang="en-US"/>
              <a:t>Konvergensi multimedia merupakan implikasi revolusi multimedia.</a:t>
            </a:r>
          </a:p>
          <a:p>
            <a:r>
              <a:rPr lang="en-US"/>
              <a:t>Integrasi terjadi pada audio digital, visual, dan informasi teks pada semua jaringan data tujuan.</a:t>
            </a:r>
          </a:p>
          <a:p>
            <a:r>
              <a:rPr lang="en-US"/>
              <a:t>Dalam media analog,konvergensi dengan media massa digital seperti televisi jarang dilakukan karena berbagai perbedaan: teknologi yang digunakan, prinsip dan cara kerja media tersebut</a:t>
            </a:r>
          </a:p>
        </p:txBody>
      </p:sp>
    </p:spTree>
    <p:extLst>
      <p:ext uri="{BB962C8B-B14F-4D97-AF65-F5344CB8AC3E}">
        <p14:creationId xmlns:p14="http://schemas.microsoft.com/office/powerpoint/2010/main" val="235707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0" y="476672"/>
            <a:ext cx="9144000" cy="1143000"/>
          </a:xfrm>
        </p:spPr>
        <p:txBody>
          <a:bodyPr/>
          <a:lstStyle/>
          <a:p>
            <a:r>
              <a:rPr lang="en-US" sz="2800" b="1"/>
              <a:t>Media Indonesia dan Metro TV: </a:t>
            </a:r>
            <a:r>
              <a:rPr lang="en-US" sz="2800" b="1" i="1"/>
              <a:t>Trend </a:t>
            </a:r>
            <a:r>
              <a:rPr lang="en-US" sz="2800" b="1"/>
              <a:t>Baru Konvergensi Media Massa di Indonesia</a:t>
            </a:r>
          </a:p>
        </p:txBody>
      </p:sp>
      <p:sp>
        <p:nvSpPr>
          <p:cNvPr id="67587" name="Rectangle 3"/>
          <p:cNvSpPr>
            <a:spLocks noGrp="1" noChangeArrowheads="1"/>
          </p:cNvSpPr>
          <p:nvPr>
            <p:ph type="body" idx="1"/>
          </p:nvPr>
        </p:nvSpPr>
        <p:spPr>
          <a:xfrm>
            <a:off x="1774826" y="1700634"/>
            <a:ext cx="8893175" cy="2089150"/>
          </a:xfrm>
        </p:spPr>
        <p:txBody>
          <a:bodyPr/>
          <a:lstStyle/>
          <a:p>
            <a:r>
              <a:rPr lang="en-US" b="1"/>
              <a:t>Media Indonesia</a:t>
            </a:r>
          </a:p>
          <a:p>
            <a:pPr lvl="1"/>
            <a:r>
              <a:rPr lang="en-US"/>
              <a:t>Media Indonesia adalah salah satu harian nasional dalam manajemen Media Group</a:t>
            </a:r>
          </a:p>
          <a:p>
            <a:pPr lvl="1"/>
            <a:r>
              <a:rPr lang="en-US"/>
              <a:t>Media Indonesia diambilalih dan menjadi milik Media Group pada tahun 1989</a:t>
            </a:r>
          </a:p>
        </p:txBody>
      </p:sp>
      <p:sp>
        <p:nvSpPr>
          <p:cNvPr id="67588" name="Rectangle 4"/>
          <p:cNvSpPr>
            <a:spLocks noChangeArrowheads="1"/>
          </p:cNvSpPr>
          <p:nvPr/>
        </p:nvSpPr>
        <p:spPr bwMode="auto">
          <a:xfrm>
            <a:off x="1847850" y="3933056"/>
            <a:ext cx="882015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400">
                <a:solidFill>
                  <a:schemeClr val="tx1"/>
                </a:solidFill>
                <a:latin typeface="Interstate" pitchFamily="2" charset="0"/>
              </a:defRPr>
            </a:lvl1pPr>
            <a:lvl2pPr marL="742950" indent="-285750">
              <a:spcBef>
                <a:spcPct val="20000"/>
              </a:spcBef>
              <a:buChar char="–"/>
              <a:defRPr sz="2000">
                <a:solidFill>
                  <a:schemeClr val="tx1"/>
                </a:solidFill>
                <a:latin typeface="Interstate" pitchFamily="2" charset="0"/>
              </a:defRPr>
            </a:lvl2pPr>
            <a:lvl3pPr marL="1143000" indent="-228600">
              <a:spcBef>
                <a:spcPct val="20000"/>
              </a:spcBef>
              <a:buChar char="•"/>
              <a:defRPr>
                <a:solidFill>
                  <a:schemeClr val="tx1"/>
                </a:solidFill>
                <a:latin typeface="Interstate" pitchFamily="2" charset="0"/>
              </a:defRPr>
            </a:lvl3pPr>
            <a:lvl4pPr marL="1600200" indent="-228600">
              <a:spcBef>
                <a:spcPct val="20000"/>
              </a:spcBef>
              <a:buChar char="–"/>
              <a:defRPr sz="1600">
                <a:solidFill>
                  <a:schemeClr val="tx1"/>
                </a:solidFill>
                <a:latin typeface="Interstate" pitchFamily="2" charset="0"/>
              </a:defRPr>
            </a:lvl4pPr>
            <a:lvl5pPr marL="2057400" indent="-228600">
              <a:spcBef>
                <a:spcPct val="20000"/>
              </a:spcBef>
              <a:buChar char="»"/>
              <a:defRPr sz="1600">
                <a:solidFill>
                  <a:schemeClr val="tx1"/>
                </a:solidFill>
                <a:latin typeface="Interstate" pitchFamily="2" charset="0"/>
              </a:defRPr>
            </a:lvl5pPr>
            <a:lvl6pPr marL="2514600" indent="-228600" fontAlgn="base">
              <a:spcBef>
                <a:spcPct val="20000"/>
              </a:spcBef>
              <a:spcAft>
                <a:spcPct val="0"/>
              </a:spcAft>
              <a:buChar char="»"/>
              <a:defRPr sz="1600">
                <a:solidFill>
                  <a:schemeClr val="tx1"/>
                </a:solidFill>
                <a:latin typeface="Interstate" pitchFamily="2" charset="0"/>
              </a:defRPr>
            </a:lvl6pPr>
            <a:lvl7pPr marL="2971800" indent="-228600" fontAlgn="base">
              <a:spcBef>
                <a:spcPct val="20000"/>
              </a:spcBef>
              <a:spcAft>
                <a:spcPct val="0"/>
              </a:spcAft>
              <a:buChar char="»"/>
              <a:defRPr sz="1600">
                <a:solidFill>
                  <a:schemeClr val="tx1"/>
                </a:solidFill>
                <a:latin typeface="Interstate" pitchFamily="2" charset="0"/>
              </a:defRPr>
            </a:lvl7pPr>
            <a:lvl8pPr marL="3429000" indent="-228600" fontAlgn="base">
              <a:spcBef>
                <a:spcPct val="20000"/>
              </a:spcBef>
              <a:spcAft>
                <a:spcPct val="0"/>
              </a:spcAft>
              <a:buChar char="»"/>
              <a:defRPr sz="1600">
                <a:solidFill>
                  <a:schemeClr val="tx1"/>
                </a:solidFill>
                <a:latin typeface="Interstate" pitchFamily="2" charset="0"/>
              </a:defRPr>
            </a:lvl8pPr>
            <a:lvl9pPr marL="3886200" indent="-228600" fontAlgn="base">
              <a:spcBef>
                <a:spcPct val="20000"/>
              </a:spcBef>
              <a:spcAft>
                <a:spcPct val="0"/>
              </a:spcAft>
              <a:buChar char="»"/>
              <a:defRPr sz="1600">
                <a:solidFill>
                  <a:schemeClr val="tx1"/>
                </a:solidFill>
                <a:latin typeface="Interstate" pitchFamily="2" charset="0"/>
              </a:defRPr>
            </a:lvl9pPr>
          </a:lstStyle>
          <a:p>
            <a:r>
              <a:rPr lang="en-US" b="1" dirty="0"/>
              <a:t>Metro TV</a:t>
            </a:r>
            <a:endParaRPr lang="en-US" dirty="0"/>
          </a:p>
          <a:p>
            <a:pPr lvl="1"/>
            <a:r>
              <a:rPr lang="en-US" sz="2400" dirty="0"/>
              <a:t>Metro TV </a:t>
            </a:r>
            <a:r>
              <a:rPr lang="en-US" sz="2400" dirty="0" err="1"/>
              <a:t>didirikan</a:t>
            </a:r>
            <a:r>
              <a:rPr lang="en-US" sz="2400" dirty="0"/>
              <a:t> </a:t>
            </a:r>
            <a:r>
              <a:rPr lang="en-US" sz="2400" dirty="0" err="1"/>
              <a:t>oleh</a:t>
            </a:r>
            <a:r>
              <a:rPr lang="en-US" sz="2400" dirty="0"/>
              <a:t> Media Group </a:t>
            </a:r>
            <a:r>
              <a:rPr lang="en-US" sz="2400" dirty="0" err="1"/>
              <a:t>pada</a:t>
            </a:r>
            <a:r>
              <a:rPr lang="en-US" sz="2400" dirty="0"/>
              <a:t> </a:t>
            </a:r>
            <a:r>
              <a:rPr lang="en-US" sz="2400" dirty="0" err="1"/>
              <a:t>tahun</a:t>
            </a:r>
            <a:r>
              <a:rPr lang="en-US" sz="2400" dirty="0"/>
              <a:t> 2000.</a:t>
            </a:r>
          </a:p>
          <a:p>
            <a:pPr lvl="1"/>
            <a:r>
              <a:rPr lang="en-US" sz="2400" dirty="0"/>
              <a:t>Media Indonesia </a:t>
            </a:r>
            <a:r>
              <a:rPr lang="en-US" sz="2400" dirty="0" err="1"/>
              <a:t>dan</a:t>
            </a:r>
            <a:r>
              <a:rPr lang="en-US" sz="2400" dirty="0"/>
              <a:t> </a:t>
            </a:r>
            <a:r>
              <a:rPr lang="en-US" sz="2400" dirty="0" err="1"/>
              <a:t>MetroTV</a:t>
            </a:r>
            <a:r>
              <a:rPr lang="en-US" sz="2400" dirty="0"/>
              <a:t> </a:t>
            </a:r>
            <a:r>
              <a:rPr lang="en-US" sz="2400" dirty="0" err="1"/>
              <a:t>melakukan</a:t>
            </a:r>
            <a:r>
              <a:rPr lang="en-US" sz="2400" dirty="0"/>
              <a:t> </a:t>
            </a:r>
            <a:r>
              <a:rPr lang="en-US" sz="2400" i="1" dirty="0" err="1"/>
              <a:t>konvergensi</a:t>
            </a:r>
            <a:r>
              <a:rPr lang="en-US" sz="2400" dirty="0"/>
              <a:t> </a:t>
            </a:r>
            <a:r>
              <a:rPr lang="en-US" sz="2400" dirty="0" err="1"/>
              <a:t>pada</a:t>
            </a:r>
            <a:r>
              <a:rPr lang="en-US" sz="2400" dirty="0"/>
              <a:t> </a:t>
            </a:r>
            <a:r>
              <a:rPr lang="en-US" sz="2400" dirty="0" err="1"/>
              <a:t>tahun</a:t>
            </a:r>
            <a:r>
              <a:rPr lang="en-US" sz="2400" dirty="0"/>
              <a:t> 2002, </a:t>
            </a:r>
            <a:r>
              <a:rPr lang="en-US" sz="2400" dirty="0" err="1"/>
              <a:t>dengan</a:t>
            </a:r>
            <a:r>
              <a:rPr lang="en-US" sz="2400" dirty="0"/>
              <a:t> </a:t>
            </a:r>
            <a:r>
              <a:rPr lang="en-US" sz="2400" dirty="0" err="1"/>
              <a:t>berbagai</a:t>
            </a:r>
            <a:r>
              <a:rPr lang="en-US" sz="2400" dirty="0"/>
              <a:t> </a:t>
            </a:r>
            <a:r>
              <a:rPr lang="en-US" sz="2400" dirty="0" err="1"/>
              <a:t>pertimbangan</a:t>
            </a:r>
            <a:r>
              <a:rPr lang="en-US" sz="2400" dirty="0"/>
              <a:t> </a:t>
            </a:r>
          </a:p>
        </p:txBody>
      </p:sp>
    </p:spTree>
    <p:extLst>
      <p:ext uri="{BB962C8B-B14F-4D97-AF65-F5344CB8AC3E}">
        <p14:creationId xmlns:p14="http://schemas.microsoft.com/office/powerpoint/2010/main" val="233140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919288" y="1125539"/>
            <a:ext cx="8305800" cy="2808287"/>
          </a:xfrm>
        </p:spPr>
        <p:txBody>
          <a:bodyPr/>
          <a:lstStyle/>
          <a:p>
            <a:pPr marL="533400" indent="-533400"/>
            <a:r>
              <a:rPr lang="en-US"/>
              <a:t>Pertimbangan internal menjadi faktor utama, antara lain: </a:t>
            </a:r>
          </a:p>
          <a:p>
            <a:pPr marL="533400" indent="-533400">
              <a:buFont typeface="Wingdings" panose="05000000000000000000" pitchFamily="2" charset="2"/>
              <a:buAutoNum type="arabicPeriod"/>
            </a:pPr>
            <a:r>
              <a:rPr lang="en-US"/>
              <a:t>Membangun </a:t>
            </a:r>
            <a:r>
              <a:rPr lang="en-US" i="1"/>
              <a:t>corporate culture</a:t>
            </a:r>
            <a:r>
              <a:rPr lang="en-US"/>
              <a:t> perusahaan;</a:t>
            </a:r>
          </a:p>
          <a:p>
            <a:pPr marL="533400" indent="-533400">
              <a:buFont typeface="Wingdings" panose="05000000000000000000" pitchFamily="2" charset="2"/>
              <a:buAutoNum type="arabicPeriod"/>
            </a:pPr>
            <a:r>
              <a:rPr lang="en-US"/>
              <a:t>Menjalin kebersamaan antar karyawan Media Indonesia dan Metro TV;</a:t>
            </a:r>
          </a:p>
          <a:p>
            <a:pPr marL="533400" indent="-533400">
              <a:buFont typeface="Wingdings" panose="05000000000000000000" pitchFamily="2" charset="2"/>
              <a:buAutoNum type="arabicPeriod"/>
            </a:pPr>
            <a:r>
              <a:rPr lang="en-US"/>
              <a:t>Mengembangkan kemampuan personal karyawan.</a:t>
            </a:r>
          </a:p>
        </p:txBody>
      </p:sp>
      <p:sp>
        <p:nvSpPr>
          <p:cNvPr id="69637" name="Rectangle 5"/>
          <p:cNvSpPr>
            <a:spLocks noChangeArrowheads="1"/>
          </p:cNvSpPr>
          <p:nvPr/>
        </p:nvSpPr>
        <p:spPr bwMode="auto">
          <a:xfrm>
            <a:off x="1919289" y="3716338"/>
            <a:ext cx="83534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57150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buFontTx/>
              <a:buChar char="•"/>
            </a:pPr>
            <a:r>
              <a:rPr lang="en-US" sz="2400"/>
              <a:t>Dalam perkembangan ke depan, media ini membangun karakteristik khusus, dan menjadi satu-satunya </a:t>
            </a:r>
            <a:r>
              <a:rPr lang="en-US" sz="2400" i="1"/>
              <a:t>univikasi</a:t>
            </a:r>
            <a:r>
              <a:rPr lang="en-US" sz="2400"/>
              <a:t> media massa yang mengintegrasikan antara analog dan digital</a:t>
            </a:r>
          </a:p>
          <a:p>
            <a:pPr>
              <a:buFontTx/>
              <a:buChar char="•"/>
            </a:pPr>
            <a:r>
              <a:rPr lang="en-US" sz="2400"/>
              <a:t>Perpaduan ini, selain memperkuat citra Metro TV sebagai televisi dengan </a:t>
            </a:r>
            <a:r>
              <a:rPr lang="en-US" sz="2400" i="1"/>
              <a:t>core</a:t>
            </a:r>
            <a:r>
              <a:rPr lang="en-US" sz="2400"/>
              <a:t> </a:t>
            </a:r>
            <a:r>
              <a:rPr lang="en-US" sz="2400" i="1"/>
              <a:t>news</a:t>
            </a:r>
            <a:r>
              <a:rPr lang="en-US" sz="2400"/>
              <a:t>, juga mengembangkan model baru media.</a:t>
            </a:r>
          </a:p>
        </p:txBody>
      </p:sp>
    </p:spTree>
    <p:extLst>
      <p:ext uri="{BB962C8B-B14F-4D97-AF65-F5344CB8AC3E}">
        <p14:creationId xmlns:p14="http://schemas.microsoft.com/office/powerpoint/2010/main" val="18953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1992313" y="1484313"/>
            <a:ext cx="8305800" cy="4495800"/>
          </a:xfrm>
        </p:spPr>
        <p:txBody>
          <a:bodyPr>
            <a:normAutofit fontScale="92500" lnSpcReduction="10000"/>
          </a:bodyPr>
          <a:lstStyle/>
          <a:p>
            <a:pPr>
              <a:lnSpc>
                <a:spcPct val="90000"/>
              </a:lnSpc>
            </a:pPr>
            <a:r>
              <a:rPr lang="en-US"/>
              <a:t>Dua hal yang dilakukan oleh manajemen Media Group dalam melakukan konvergensi media adalah: </a:t>
            </a:r>
            <a:r>
              <a:rPr lang="en-US" i="1"/>
              <a:t>multi skill </a:t>
            </a:r>
            <a:r>
              <a:rPr lang="en-US"/>
              <a:t> dan </a:t>
            </a:r>
            <a:r>
              <a:rPr lang="en-US" i="1"/>
              <a:t>newsroom</a:t>
            </a:r>
            <a:r>
              <a:rPr lang="en-US"/>
              <a:t>.</a:t>
            </a:r>
          </a:p>
          <a:p>
            <a:pPr>
              <a:lnSpc>
                <a:spcPct val="90000"/>
              </a:lnSpc>
            </a:pPr>
            <a:r>
              <a:rPr lang="en-US" i="1"/>
              <a:t>Multi skill</a:t>
            </a:r>
            <a:r>
              <a:rPr lang="en-US"/>
              <a:t> merupakan prasyarat bagi kru Media Indonesia dan Metro TV</a:t>
            </a:r>
          </a:p>
          <a:p>
            <a:pPr>
              <a:lnSpc>
                <a:spcPct val="90000"/>
              </a:lnSpc>
            </a:pPr>
            <a:r>
              <a:rPr lang="en-US" i="1"/>
              <a:t>Newsroom</a:t>
            </a:r>
            <a:r>
              <a:rPr lang="en-US"/>
              <a:t> menjadi komponen utama dalam konvergensi Media Indonesia dan Metro TV</a:t>
            </a:r>
          </a:p>
          <a:p>
            <a:pPr>
              <a:lnSpc>
                <a:spcPct val="90000"/>
              </a:lnSpc>
            </a:pPr>
            <a:r>
              <a:rPr lang="en-US"/>
              <a:t>Melalui </a:t>
            </a:r>
            <a:r>
              <a:rPr lang="en-US" i="1"/>
              <a:t>newsroom, </a:t>
            </a:r>
            <a:r>
              <a:rPr lang="en-US"/>
              <a:t>wartawan Media Indonesia dan Metro TV dapat mempertukarkan data dan berita serta menggunakan berita berdasarkan kebutuhan</a:t>
            </a:r>
          </a:p>
          <a:p>
            <a:pPr>
              <a:lnSpc>
                <a:spcPct val="90000"/>
              </a:lnSpc>
            </a:pPr>
            <a:r>
              <a:rPr lang="en-US"/>
              <a:t>Konvergensi Media Indonesia dan Metro TV, direpresentasikan dalam gambar berikut:</a:t>
            </a:r>
          </a:p>
        </p:txBody>
      </p:sp>
    </p:spTree>
    <p:extLst>
      <p:ext uri="{BB962C8B-B14F-4D97-AF65-F5344CB8AC3E}">
        <p14:creationId xmlns:p14="http://schemas.microsoft.com/office/powerpoint/2010/main" val="136950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0" y="655662"/>
            <a:ext cx="9144000" cy="1143000"/>
          </a:xfrm>
        </p:spPr>
        <p:txBody>
          <a:bodyPr/>
          <a:lstStyle/>
          <a:p>
            <a:r>
              <a:rPr lang="en-US" sz="2800"/>
              <a:t>Model </a:t>
            </a:r>
            <a:r>
              <a:rPr lang="en-US" sz="2800" i="1"/>
              <a:t>konvergensi </a:t>
            </a:r>
            <a:r>
              <a:rPr lang="en-US" sz="2800"/>
              <a:t> Media Indonesia dan Metro TV</a:t>
            </a:r>
          </a:p>
        </p:txBody>
      </p:sp>
      <p:sp>
        <p:nvSpPr>
          <p:cNvPr id="72730" name="Rectangle 26"/>
          <p:cNvSpPr>
            <a:spLocks noChangeArrowheads="1"/>
          </p:cNvSpPr>
          <p:nvPr/>
        </p:nvSpPr>
        <p:spPr bwMode="auto">
          <a:xfrm>
            <a:off x="1992313" y="1556792"/>
            <a:ext cx="7200900" cy="431800"/>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2400" dirty="0"/>
              <a:t>Model </a:t>
            </a:r>
            <a:r>
              <a:rPr lang="en-US" sz="2400" dirty="0" err="1"/>
              <a:t>Konvergensi</a:t>
            </a:r>
            <a:r>
              <a:rPr lang="en-US" sz="2400" dirty="0"/>
              <a:t> Media, </a:t>
            </a:r>
            <a:r>
              <a:rPr lang="en-US" sz="2400" dirty="0" err="1"/>
              <a:t>Damianus</a:t>
            </a:r>
            <a:r>
              <a:rPr lang="en-US" sz="2400" dirty="0"/>
              <a:t>, </a:t>
            </a:r>
            <a:r>
              <a:rPr lang="en-US" sz="2400" dirty="0" err="1"/>
              <a:t>dkk</a:t>
            </a:r>
            <a:r>
              <a:rPr lang="en-US" sz="2400" dirty="0"/>
              <a:t>., 2008</a:t>
            </a:r>
          </a:p>
        </p:txBody>
      </p:sp>
      <p:grpSp>
        <p:nvGrpSpPr>
          <p:cNvPr id="72735" name="Group 31"/>
          <p:cNvGrpSpPr>
            <a:grpSpLocks/>
          </p:cNvGrpSpPr>
          <p:nvPr/>
        </p:nvGrpSpPr>
        <p:grpSpPr bwMode="auto">
          <a:xfrm>
            <a:off x="2782889" y="2238400"/>
            <a:ext cx="6192837" cy="3998913"/>
            <a:chOff x="793" y="1706"/>
            <a:chExt cx="3901" cy="2519"/>
          </a:xfrm>
        </p:grpSpPr>
        <p:sp>
          <p:nvSpPr>
            <p:cNvPr id="72708" name="Oval 4"/>
            <p:cNvSpPr>
              <a:spLocks noChangeArrowheads="1"/>
            </p:cNvSpPr>
            <p:nvPr/>
          </p:nvSpPr>
          <p:spPr bwMode="auto">
            <a:xfrm>
              <a:off x="1237" y="2398"/>
              <a:ext cx="1630" cy="642"/>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Media Indonesia</a:t>
              </a:r>
            </a:p>
          </p:txBody>
        </p:sp>
        <p:sp>
          <p:nvSpPr>
            <p:cNvPr id="72709" name="Oval 5"/>
            <p:cNvSpPr>
              <a:spLocks noChangeArrowheads="1"/>
            </p:cNvSpPr>
            <p:nvPr/>
          </p:nvSpPr>
          <p:spPr bwMode="auto">
            <a:xfrm>
              <a:off x="2521" y="2398"/>
              <a:ext cx="1531" cy="692"/>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400"/>
                <a:t>Metro TV</a:t>
              </a:r>
            </a:p>
          </p:txBody>
        </p:sp>
        <p:sp>
          <p:nvSpPr>
            <p:cNvPr id="72710" name="Rectangle 6"/>
            <p:cNvSpPr>
              <a:spLocks noChangeArrowheads="1"/>
            </p:cNvSpPr>
            <p:nvPr/>
          </p:nvSpPr>
          <p:spPr bwMode="auto">
            <a:xfrm rot="5400000">
              <a:off x="2397" y="2621"/>
              <a:ext cx="543" cy="198"/>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400" i="1"/>
                <a:t>newsroom</a:t>
              </a:r>
            </a:p>
          </p:txBody>
        </p:sp>
        <p:sp>
          <p:nvSpPr>
            <p:cNvPr id="72711" name="Oval 7"/>
            <p:cNvSpPr>
              <a:spLocks noChangeArrowheads="1"/>
            </p:cNvSpPr>
            <p:nvPr/>
          </p:nvSpPr>
          <p:spPr bwMode="auto">
            <a:xfrm>
              <a:off x="2028" y="2002"/>
              <a:ext cx="1332" cy="346"/>
            </a:xfrm>
            <a:prstGeom prst="ellipse">
              <a:avLst/>
            </a:prstGeom>
            <a:gradFill rotWithShape="1">
              <a:gsLst>
                <a:gs pos="0">
                  <a:srgbClr val="FF00FF"/>
                </a:gs>
                <a:gs pos="50000">
                  <a:srgbClr val="FFFF66"/>
                </a:gs>
                <a:gs pos="100000">
                  <a:srgbClr val="FF00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400" i="1"/>
                <a:t>Share </a:t>
              </a:r>
              <a:r>
                <a:rPr lang="en-US" sz="1400"/>
                <a:t>berita&amp; data</a:t>
              </a:r>
            </a:p>
          </p:txBody>
        </p:sp>
        <p:sp>
          <p:nvSpPr>
            <p:cNvPr id="72712" name="Line 8"/>
            <p:cNvSpPr>
              <a:spLocks noChangeShapeType="1"/>
            </p:cNvSpPr>
            <p:nvPr/>
          </p:nvSpPr>
          <p:spPr bwMode="auto">
            <a:xfrm flipV="1">
              <a:off x="2669" y="2249"/>
              <a:ext cx="0" cy="19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AutoShape 9"/>
            <p:cNvSpPr>
              <a:spLocks noChangeArrowheads="1"/>
            </p:cNvSpPr>
            <p:nvPr/>
          </p:nvSpPr>
          <p:spPr bwMode="auto">
            <a:xfrm>
              <a:off x="1237" y="3386"/>
              <a:ext cx="1482" cy="627"/>
            </a:xfrm>
            <a:prstGeom prst="star8">
              <a:avLst>
                <a:gd name="adj" fmla="val 3825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400"/>
                <a:t>Editorial </a:t>
              </a:r>
            </a:p>
            <a:p>
              <a:pPr algn="ctr" eaLnBrk="0" hangingPunct="0"/>
              <a:r>
                <a:rPr lang="en-US" sz="1400"/>
                <a:t>Realitas </a:t>
              </a:r>
            </a:p>
          </p:txBody>
        </p:sp>
        <p:sp>
          <p:nvSpPr>
            <p:cNvPr id="72714" name="AutoShape 10"/>
            <p:cNvSpPr>
              <a:spLocks noChangeArrowheads="1"/>
            </p:cNvSpPr>
            <p:nvPr/>
          </p:nvSpPr>
          <p:spPr bwMode="auto">
            <a:xfrm>
              <a:off x="2817" y="3386"/>
              <a:ext cx="1383" cy="592"/>
            </a:xfrm>
            <a:prstGeom prst="star8">
              <a:avLst>
                <a:gd name="adj" fmla="val 38250"/>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400"/>
            </a:p>
            <a:p>
              <a:pPr algn="ctr" eaLnBrk="0" hangingPunct="0"/>
              <a:r>
                <a:rPr lang="en-US" sz="1400"/>
                <a:t>Bedah Editorial</a:t>
              </a:r>
            </a:p>
            <a:p>
              <a:pPr algn="ctr" eaLnBrk="0" hangingPunct="0"/>
              <a:r>
                <a:rPr lang="en-US" sz="1400"/>
                <a:t>Metro Realitas</a:t>
              </a:r>
            </a:p>
            <a:p>
              <a:pPr algn="ctr" eaLnBrk="0" hangingPunct="0"/>
              <a:endParaRPr lang="en-US" sz="1400"/>
            </a:p>
          </p:txBody>
        </p:sp>
        <p:sp>
          <p:nvSpPr>
            <p:cNvPr id="72715" name="Line 11"/>
            <p:cNvSpPr>
              <a:spLocks noChangeShapeType="1"/>
            </p:cNvSpPr>
            <p:nvPr/>
          </p:nvSpPr>
          <p:spPr bwMode="auto">
            <a:xfrm>
              <a:off x="1978" y="3040"/>
              <a:ext cx="0" cy="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6" name="Line 12"/>
            <p:cNvSpPr>
              <a:spLocks noChangeShapeType="1"/>
            </p:cNvSpPr>
            <p:nvPr/>
          </p:nvSpPr>
          <p:spPr bwMode="auto">
            <a:xfrm>
              <a:off x="3459" y="3090"/>
              <a:ext cx="0" cy="3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7" name="Rectangle 13"/>
            <p:cNvSpPr>
              <a:spLocks noChangeArrowheads="1"/>
            </p:cNvSpPr>
            <p:nvPr/>
          </p:nvSpPr>
          <p:spPr bwMode="auto">
            <a:xfrm rot="16200000">
              <a:off x="545" y="2744"/>
              <a:ext cx="791" cy="296"/>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Analog </a:t>
              </a:r>
            </a:p>
          </p:txBody>
        </p:sp>
        <p:sp>
          <p:nvSpPr>
            <p:cNvPr id="72718" name="Rectangle 14"/>
            <p:cNvSpPr>
              <a:spLocks noChangeArrowheads="1"/>
            </p:cNvSpPr>
            <p:nvPr/>
          </p:nvSpPr>
          <p:spPr bwMode="auto">
            <a:xfrm rot="16200000">
              <a:off x="4150" y="2695"/>
              <a:ext cx="791" cy="296"/>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Digital  </a:t>
              </a:r>
            </a:p>
          </p:txBody>
        </p:sp>
        <p:sp>
          <p:nvSpPr>
            <p:cNvPr id="72719" name="Line 15"/>
            <p:cNvSpPr>
              <a:spLocks noChangeShapeType="1"/>
            </p:cNvSpPr>
            <p:nvPr/>
          </p:nvSpPr>
          <p:spPr bwMode="auto">
            <a:xfrm flipV="1">
              <a:off x="941" y="1706"/>
              <a:ext cx="0" cy="7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0" name="Line 16"/>
            <p:cNvSpPr>
              <a:spLocks noChangeShapeType="1"/>
            </p:cNvSpPr>
            <p:nvPr/>
          </p:nvSpPr>
          <p:spPr bwMode="auto">
            <a:xfrm>
              <a:off x="941" y="1706"/>
              <a:ext cx="36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1" name="Line 17"/>
            <p:cNvSpPr>
              <a:spLocks noChangeShapeType="1"/>
            </p:cNvSpPr>
            <p:nvPr/>
          </p:nvSpPr>
          <p:spPr bwMode="auto">
            <a:xfrm>
              <a:off x="4546" y="1706"/>
              <a:ext cx="0" cy="6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2" name="Rectangle 18"/>
            <p:cNvSpPr>
              <a:spLocks noChangeArrowheads="1"/>
            </p:cNvSpPr>
            <p:nvPr/>
          </p:nvSpPr>
          <p:spPr bwMode="auto">
            <a:xfrm>
              <a:off x="1929" y="4027"/>
              <a:ext cx="1431" cy="19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400"/>
                <a:t>Audience </a:t>
              </a:r>
            </a:p>
          </p:txBody>
        </p:sp>
        <p:sp>
          <p:nvSpPr>
            <p:cNvPr id="72723" name="Line 19"/>
            <p:cNvSpPr>
              <a:spLocks noChangeShapeType="1"/>
            </p:cNvSpPr>
            <p:nvPr/>
          </p:nvSpPr>
          <p:spPr bwMode="auto">
            <a:xfrm>
              <a:off x="941" y="3287"/>
              <a:ext cx="0" cy="8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4" name="Line 20"/>
            <p:cNvSpPr>
              <a:spLocks noChangeShapeType="1"/>
            </p:cNvSpPr>
            <p:nvPr/>
          </p:nvSpPr>
          <p:spPr bwMode="auto">
            <a:xfrm>
              <a:off x="941" y="4126"/>
              <a:ext cx="9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5" name="Line 21"/>
            <p:cNvSpPr>
              <a:spLocks noChangeShapeType="1"/>
            </p:cNvSpPr>
            <p:nvPr/>
          </p:nvSpPr>
          <p:spPr bwMode="auto">
            <a:xfrm>
              <a:off x="4546" y="3238"/>
              <a:ext cx="0" cy="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6" name="Line 22"/>
            <p:cNvSpPr>
              <a:spLocks noChangeShapeType="1"/>
            </p:cNvSpPr>
            <p:nvPr/>
          </p:nvSpPr>
          <p:spPr bwMode="auto">
            <a:xfrm flipH="1">
              <a:off x="3360" y="4126"/>
              <a:ext cx="119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7" name="Line 23"/>
            <p:cNvSpPr>
              <a:spLocks noChangeShapeType="1"/>
            </p:cNvSpPr>
            <p:nvPr/>
          </p:nvSpPr>
          <p:spPr bwMode="auto">
            <a:xfrm>
              <a:off x="2077" y="3929"/>
              <a:ext cx="543" cy="9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8" name="Line 24"/>
            <p:cNvSpPr>
              <a:spLocks noChangeShapeType="1"/>
            </p:cNvSpPr>
            <p:nvPr/>
          </p:nvSpPr>
          <p:spPr bwMode="auto">
            <a:xfrm flipH="1">
              <a:off x="2669" y="3929"/>
              <a:ext cx="741" cy="9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9" name="Rectangle 25"/>
            <p:cNvSpPr>
              <a:spLocks noChangeArrowheads="1"/>
            </p:cNvSpPr>
            <p:nvPr/>
          </p:nvSpPr>
          <p:spPr bwMode="auto">
            <a:xfrm>
              <a:off x="1138" y="1756"/>
              <a:ext cx="3309" cy="148"/>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Management Media Group </a:t>
              </a:r>
            </a:p>
          </p:txBody>
        </p:sp>
        <p:sp>
          <p:nvSpPr>
            <p:cNvPr id="72731" name="Oval 27"/>
            <p:cNvSpPr>
              <a:spLocks noChangeArrowheads="1"/>
            </p:cNvSpPr>
            <p:nvPr/>
          </p:nvSpPr>
          <p:spPr bwMode="auto">
            <a:xfrm>
              <a:off x="2126" y="3090"/>
              <a:ext cx="1185" cy="296"/>
            </a:xfrm>
            <a:prstGeom prst="ellipse">
              <a:avLst/>
            </a:prstGeom>
            <a:gradFill rotWithShape="1">
              <a:gsLst>
                <a:gs pos="0">
                  <a:srgbClr val="FF00FF"/>
                </a:gs>
                <a:gs pos="50000">
                  <a:srgbClr val="FFFF99"/>
                </a:gs>
                <a:gs pos="100000">
                  <a:srgbClr val="FF00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000"/>
                <a:t>Media Indonesia &amp; </a:t>
              </a:r>
            </a:p>
            <a:p>
              <a:pPr algn="ctr" eaLnBrk="0" hangingPunct="0"/>
              <a:r>
                <a:rPr lang="en-US" sz="1000"/>
                <a:t>Metro TV </a:t>
              </a:r>
              <a:r>
                <a:rPr lang="en-US" sz="1000" i="1"/>
                <a:t>online</a:t>
              </a:r>
              <a:endParaRPr lang="en-US" sz="1000"/>
            </a:p>
          </p:txBody>
        </p:sp>
        <p:sp>
          <p:nvSpPr>
            <p:cNvPr id="72732" name="Line 28"/>
            <p:cNvSpPr>
              <a:spLocks noChangeShapeType="1"/>
            </p:cNvSpPr>
            <p:nvPr/>
          </p:nvSpPr>
          <p:spPr bwMode="auto">
            <a:xfrm>
              <a:off x="2669" y="3040"/>
              <a:ext cx="0" cy="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39967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1919288" y="1570038"/>
            <a:ext cx="8305800" cy="4235450"/>
          </a:xfrm>
        </p:spPr>
        <p:txBody>
          <a:bodyPr>
            <a:normAutofit fontScale="92500" lnSpcReduction="10000"/>
          </a:bodyPr>
          <a:lstStyle/>
          <a:p>
            <a:pPr>
              <a:lnSpc>
                <a:spcPct val="90000"/>
              </a:lnSpc>
            </a:pPr>
            <a:r>
              <a:rPr lang="en-US"/>
              <a:t>Konvergensi Media Indonesia dan Metro TV menyaratkan wartawan kedua media ini untuk trampil dalam memenuhi kriteria sebagai karyawan pada dua media massa dengan klasifikasi analog dan digital.</a:t>
            </a:r>
          </a:p>
          <a:p>
            <a:pPr>
              <a:lnSpc>
                <a:spcPct val="90000"/>
              </a:lnSpc>
            </a:pPr>
            <a:r>
              <a:rPr lang="en-US"/>
              <a:t>Konvergensi ini akhirnya melahirkan </a:t>
            </a:r>
            <a:r>
              <a:rPr lang="en-US" i="1"/>
              <a:t>trend</a:t>
            </a:r>
            <a:r>
              <a:rPr lang="en-US"/>
              <a:t> baru media massa di Indonesia, dengan pemaduan berita antara Media Indonesia yang analog dan Metro TV sebagai media digital.</a:t>
            </a:r>
          </a:p>
          <a:p>
            <a:pPr>
              <a:lnSpc>
                <a:spcPct val="90000"/>
              </a:lnSpc>
            </a:pPr>
            <a:r>
              <a:rPr lang="en-US"/>
              <a:t>Konvergensi ini juga membangun citra baru Metro TV sebagai televisi yang bertumpu pada </a:t>
            </a:r>
            <a:r>
              <a:rPr lang="en-US" i="1"/>
              <a:t>news </a:t>
            </a:r>
            <a:r>
              <a:rPr lang="en-US"/>
              <a:t>(berita) dengan pemaduan yang unik dengan Media Indonesia sebagai media analog.</a:t>
            </a:r>
          </a:p>
        </p:txBody>
      </p:sp>
    </p:spTree>
    <p:extLst>
      <p:ext uri="{BB962C8B-B14F-4D97-AF65-F5344CB8AC3E}">
        <p14:creationId xmlns:p14="http://schemas.microsoft.com/office/powerpoint/2010/main" val="3921470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1919289" y="1412876"/>
            <a:ext cx="8497887" cy="4968875"/>
          </a:xfrm>
        </p:spPr>
        <p:txBody>
          <a:bodyPr/>
          <a:lstStyle/>
          <a:p>
            <a:pPr>
              <a:lnSpc>
                <a:spcPct val="80000"/>
              </a:lnSpc>
            </a:pPr>
            <a:r>
              <a:rPr lang="en-US"/>
              <a:t>Pemaduan ini didasarkan atas beberapa asumsi:</a:t>
            </a:r>
          </a:p>
          <a:p>
            <a:pPr lvl="1">
              <a:lnSpc>
                <a:spcPct val="80000"/>
              </a:lnSpc>
            </a:pPr>
            <a:r>
              <a:rPr lang="en-US" i="1"/>
              <a:t>Pertama</a:t>
            </a:r>
            <a:r>
              <a:rPr lang="en-US"/>
              <a:t>: segmen Media Indonesia dan Metro TV. Segmen yang dibidik oleh kedua media ini adalah kelas menengah ke atas. Segmen inilah yang menyebabkan Metro TV dan Media Indonesia diharapkan tetap memiliki pelanggan</a:t>
            </a:r>
          </a:p>
          <a:p>
            <a:pPr lvl="1">
              <a:lnSpc>
                <a:spcPct val="80000"/>
              </a:lnSpc>
            </a:pPr>
            <a:r>
              <a:rPr lang="en-US" i="1"/>
              <a:t>Kedua</a:t>
            </a:r>
            <a:r>
              <a:rPr lang="en-US"/>
              <a:t>: landasan ideal pendiri. Idealisme pendiri adalah menjadi Media Indonesia dan Metro TV sebagai sarana menjadi bagian untuk mencerdaskan kehidupan bangsa</a:t>
            </a:r>
          </a:p>
          <a:p>
            <a:pPr lvl="1">
              <a:lnSpc>
                <a:spcPct val="80000"/>
              </a:lnSpc>
            </a:pPr>
            <a:r>
              <a:rPr lang="en-US" i="1"/>
              <a:t>Ketiga</a:t>
            </a:r>
            <a:r>
              <a:rPr lang="en-US"/>
              <a:t>: pertimbangan bisnis. Bahwa penonton Metro TV dan pembaca Media Indonesia diasumsikan mereka yang memiliki daya beli, dan merupakan segmen khusus terutama bagi pemasang iklan di kedua media tersebut.</a:t>
            </a:r>
          </a:p>
        </p:txBody>
      </p:sp>
    </p:spTree>
    <p:extLst>
      <p:ext uri="{BB962C8B-B14F-4D97-AF65-F5344CB8AC3E}">
        <p14:creationId xmlns:p14="http://schemas.microsoft.com/office/powerpoint/2010/main" val="38184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19288" y="1125539"/>
            <a:ext cx="8229600" cy="720725"/>
          </a:xfrm>
        </p:spPr>
        <p:txBody>
          <a:bodyPr/>
          <a:lstStyle/>
          <a:p>
            <a:r>
              <a:rPr lang="en-US" sz="2800" b="1"/>
              <a:t>Komunikasi Media</a:t>
            </a:r>
          </a:p>
        </p:txBody>
      </p:sp>
      <p:sp>
        <p:nvSpPr>
          <p:cNvPr id="57347" name="Rectangle 3"/>
          <p:cNvSpPr>
            <a:spLocks noGrp="1" noChangeArrowheads="1"/>
          </p:cNvSpPr>
          <p:nvPr>
            <p:ph type="body" idx="1"/>
          </p:nvPr>
        </p:nvSpPr>
        <p:spPr>
          <a:xfrm>
            <a:off x="1992313" y="1989138"/>
            <a:ext cx="8388350" cy="4495800"/>
          </a:xfrm>
        </p:spPr>
        <p:txBody>
          <a:bodyPr/>
          <a:lstStyle/>
          <a:p>
            <a:r>
              <a:rPr lang="en-US"/>
              <a:t>Internet hampir menjadi sinonim dari konsep </a:t>
            </a:r>
            <a:r>
              <a:rPr lang="en-US" i="1"/>
              <a:t>information superhighway.</a:t>
            </a:r>
          </a:p>
          <a:p>
            <a:r>
              <a:rPr lang="en-US"/>
              <a:t>Internet dengan </a:t>
            </a:r>
            <a:r>
              <a:rPr lang="en-US" i="1"/>
              <a:t>world wide web </a:t>
            </a:r>
            <a:r>
              <a:rPr lang="en-US"/>
              <a:t>adalah “jaringan dari banyak jaringan” yang dapat menghubungkan dan mempertukarkan pesan </a:t>
            </a:r>
          </a:p>
          <a:p>
            <a:r>
              <a:rPr lang="en-US"/>
              <a:t>Staubhaar dan LaRose (2002: 6) menggunakan istilah </a:t>
            </a:r>
            <a:r>
              <a:rPr lang="en-US" i="1"/>
              <a:t>“communications media”.</a:t>
            </a:r>
          </a:p>
          <a:p>
            <a:r>
              <a:rPr lang="en-US"/>
              <a:t>Berbagai term digunakan untuk menggambarkan konvergensi media. </a:t>
            </a:r>
          </a:p>
        </p:txBody>
      </p:sp>
    </p:spTree>
    <p:extLst>
      <p:ext uri="{BB962C8B-B14F-4D97-AF65-F5344CB8AC3E}">
        <p14:creationId xmlns:p14="http://schemas.microsoft.com/office/powerpoint/2010/main" val="248432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992314" y="1341439"/>
            <a:ext cx="8054975" cy="4162425"/>
          </a:xfrm>
        </p:spPr>
        <p:txBody>
          <a:bodyPr/>
          <a:lstStyle/>
          <a:p>
            <a:r>
              <a:rPr lang="en-US"/>
              <a:t>konsep konvergensi antara lain dikemukakan Nora dan Mine (1980) dengan term </a:t>
            </a:r>
            <a:r>
              <a:rPr lang="en-US" i="1"/>
              <a:t>telematique</a:t>
            </a:r>
            <a:r>
              <a:rPr lang="en-US"/>
              <a:t> (telematik) untuk menggambarkan kombinasi antara komputer dan teknologi komunikasi.</a:t>
            </a:r>
          </a:p>
          <a:p>
            <a:r>
              <a:rPr lang="en-US"/>
              <a:t>Konsep ini untuk menggambarkan, studi media konvensional tidak hanya pada radio, televisi dan film, tetapi juga telepon dan komputer.</a:t>
            </a:r>
          </a:p>
          <a:p>
            <a:endParaRPr lang="en-US"/>
          </a:p>
        </p:txBody>
      </p:sp>
    </p:spTree>
    <p:extLst>
      <p:ext uri="{BB962C8B-B14F-4D97-AF65-F5344CB8AC3E}">
        <p14:creationId xmlns:p14="http://schemas.microsoft.com/office/powerpoint/2010/main" val="291597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92313" y="1052513"/>
            <a:ext cx="8229600" cy="863600"/>
          </a:xfrm>
        </p:spPr>
        <p:txBody>
          <a:bodyPr/>
          <a:lstStyle/>
          <a:p>
            <a:r>
              <a:rPr lang="en-US" sz="2800" b="1"/>
              <a:t>Teknologi baru dan Media Massa</a:t>
            </a:r>
          </a:p>
        </p:txBody>
      </p:sp>
      <p:sp>
        <p:nvSpPr>
          <p:cNvPr id="59395" name="Rectangle 3"/>
          <p:cNvSpPr>
            <a:spLocks noGrp="1" noChangeArrowheads="1"/>
          </p:cNvSpPr>
          <p:nvPr>
            <p:ph type="body" idx="1"/>
          </p:nvPr>
        </p:nvSpPr>
        <p:spPr>
          <a:xfrm>
            <a:off x="1992313" y="2205038"/>
            <a:ext cx="8229600" cy="3517900"/>
          </a:xfrm>
        </p:spPr>
        <p:txBody>
          <a:bodyPr/>
          <a:lstStyle/>
          <a:p>
            <a:r>
              <a:rPr lang="en-US"/>
              <a:t>Beberapa hal yang dibahas adalah:</a:t>
            </a:r>
          </a:p>
          <a:p>
            <a:pPr lvl="1"/>
            <a:r>
              <a:rPr lang="en-US"/>
              <a:t>Sumber media massa</a:t>
            </a:r>
          </a:p>
          <a:p>
            <a:pPr lvl="1"/>
            <a:r>
              <a:rPr lang="en-US"/>
              <a:t>Pesan-pesan media massa</a:t>
            </a:r>
          </a:p>
          <a:p>
            <a:pPr lvl="1"/>
            <a:r>
              <a:rPr lang="en-US"/>
              <a:t>Jaringan media massa</a:t>
            </a:r>
          </a:p>
          <a:p>
            <a:pPr lvl="1"/>
            <a:r>
              <a:rPr lang="en-US"/>
              <a:t>Audiens media massa</a:t>
            </a:r>
          </a:p>
          <a:p>
            <a:pPr>
              <a:buFontTx/>
              <a:buNone/>
            </a:pPr>
            <a:endParaRPr lang="en-US"/>
          </a:p>
        </p:txBody>
      </p:sp>
    </p:spTree>
    <p:extLst>
      <p:ext uri="{BB962C8B-B14F-4D97-AF65-F5344CB8AC3E}">
        <p14:creationId xmlns:p14="http://schemas.microsoft.com/office/powerpoint/2010/main" val="4323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9288" y="1196975"/>
            <a:ext cx="8229600" cy="647700"/>
          </a:xfrm>
        </p:spPr>
        <p:txBody>
          <a:bodyPr/>
          <a:lstStyle/>
          <a:p>
            <a:r>
              <a:rPr lang="en-US" sz="2800" b="1"/>
              <a:t>Sumber Media Massa</a:t>
            </a:r>
          </a:p>
        </p:txBody>
      </p:sp>
      <p:sp>
        <p:nvSpPr>
          <p:cNvPr id="60419" name="Rectangle 3"/>
          <p:cNvSpPr>
            <a:spLocks noGrp="1" noChangeArrowheads="1"/>
          </p:cNvSpPr>
          <p:nvPr>
            <p:ph type="body" idx="1"/>
          </p:nvPr>
        </p:nvSpPr>
        <p:spPr>
          <a:xfrm>
            <a:off x="2063750" y="1989138"/>
            <a:ext cx="8305800" cy="4495800"/>
          </a:xfrm>
        </p:spPr>
        <p:txBody>
          <a:bodyPr/>
          <a:lstStyle/>
          <a:p>
            <a:r>
              <a:rPr lang="en-US"/>
              <a:t>Menurut Wilbur Schramm,</a:t>
            </a:r>
            <a:r>
              <a:rPr lang="en-US" i="1"/>
              <a:t> </a:t>
            </a:r>
            <a:r>
              <a:rPr lang="en-US"/>
              <a:t>media diproduksi oleh perusahaan yang sangat besar</a:t>
            </a:r>
          </a:p>
          <a:p>
            <a:r>
              <a:rPr lang="en-US"/>
              <a:t>Terdapat otoritatif komentator media dan produser profesional yang disebut </a:t>
            </a:r>
            <a:r>
              <a:rPr lang="en-US" i="1"/>
              <a:t>gatekeepers</a:t>
            </a:r>
            <a:endParaRPr lang="en-US"/>
          </a:p>
          <a:p>
            <a:r>
              <a:rPr lang="en-US" i="1"/>
              <a:t>Gatekeepers</a:t>
            </a:r>
            <a:r>
              <a:rPr lang="en-US"/>
              <a:t> ini menjalankan fungsi </a:t>
            </a:r>
            <a:r>
              <a:rPr lang="en-US" i="1"/>
              <a:t>agenda setting</a:t>
            </a:r>
            <a:r>
              <a:rPr lang="en-US"/>
              <a:t>.</a:t>
            </a:r>
          </a:p>
          <a:p>
            <a:r>
              <a:rPr lang="en-US"/>
              <a:t>Sumber-sumber ini mengorganisasikan kekuatan membentuk opini publik dan citarasa populer.</a:t>
            </a:r>
            <a:endParaRPr lang="en-US" i="1"/>
          </a:p>
        </p:txBody>
      </p:sp>
    </p:spTree>
    <p:extLst>
      <p:ext uri="{BB962C8B-B14F-4D97-AF65-F5344CB8AC3E}">
        <p14:creationId xmlns:p14="http://schemas.microsoft.com/office/powerpoint/2010/main" val="1068685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524000" y="1052513"/>
            <a:ext cx="9144000" cy="792162"/>
          </a:xfrm>
        </p:spPr>
        <p:txBody>
          <a:bodyPr/>
          <a:lstStyle/>
          <a:p>
            <a:r>
              <a:rPr lang="en-US" sz="2800" b="1"/>
              <a:t>Pesan-pesan Media Massa:</a:t>
            </a:r>
          </a:p>
        </p:txBody>
      </p:sp>
      <p:sp>
        <p:nvSpPr>
          <p:cNvPr id="61443" name="Rectangle 3"/>
          <p:cNvSpPr>
            <a:spLocks noGrp="1" noChangeArrowheads="1"/>
          </p:cNvSpPr>
          <p:nvPr>
            <p:ph type="body" idx="1"/>
          </p:nvPr>
        </p:nvSpPr>
        <p:spPr>
          <a:xfrm>
            <a:off x="1992313" y="2028825"/>
            <a:ext cx="8305800" cy="4495800"/>
          </a:xfrm>
        </p:spPr>
        <p:txBody>
          <a:bodyPr/>
          <a:lstStyle/>
          <a:p>
            <a:r>
              <a:rPr lang="en-US"/>
              <a:t>Pada dasarnya, pesan-pesan media massa diperuntukkan untuk audiens yang kemungkinan sangat besar</a:t>
            </a:r>
          </a:p>
          <a:p>
            <a:r>
              <a:rPr lang="en-US"/>
              <a:t>Landasan utama strategi adalah citarasa homogenitas yang menjadi tujuan  dari media massa dalam masyarakat informasi</a:t>
            </a:r>
          </a:p>
          <a:p>
            <a:r>
              <a:rPr lang="en-US"/>
              <a:t>Media digunakan untuk mempromosikan citarasa produk dan melakukan generalisasi terhadap kelompok atau masyarakat  </a:t>
            </a:r>
          </a:p>
          <a:p>
            <a:endParaRPr lang="en-US"/>
          </a:p>
        </p:txBody>
      </p:sp>
    </p:spTree>
    <p:extLst>
      <p:ext uri="{BB962C8B-B14F-4D97-AF65-F5344CB8AC3E}">
        <p14:creationId xmlns:p14="http://schemas.microsoft.com/office/powerpoint/2010/main" val="13225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524000" y="1052513"/>
            <a:ext cx="9144000" cy="792162"/>
          </a:xfrm>
        </p:spPr>
        <p:txBody>
          <a:bodyPr/>
          <a:lstStyle/>
          <a:p>
            <a:r>
              <a:rPr lang="en-US" sz="2800" b="1"/>
              <a:t>Jaringan media massa</a:t>
            </a:r>
          </a:p>
        </p:txBody>
      </p:sp>
      <p:sp>
        <p:nvSpPr>
          <p:cNvPr id="62467" name="Rectangle 3"/>
          <p:cNvSpPr>
            <a:spLocks noGrp="1" noChangeArrowheads="1"/>
          </p:cNvSpPr>
          <p:nvPr>
            <p:ph type="body" idx="1"/>
          </p:nvPr>
        </p:nvSpPr>
        <p:spPr>
          <a:xfrm>
            <a:off x="1992313" y="1989138"/>
            <a:ext cx="8305800" cy="4495800"/>
          </a:xfrm>
        </p:spPr>
        <p:txBody>
          <a:bodyPr/>
          <a:lstStyle/>
          <a:p>
            <a:r>
              <a:rPr lang="en-US" dirty="0" err="1"/>
              <a:t>Awalnya</a:t>
            </a:r>
            <a:r>
              <a:rPr lang="en-US" dirty="0"/>
              <a:t>, </a:t>
            </a:r>
            <a:r>
              <a:rPr lang="en-US" dirty="0" err="1"/>
              <a:t>secara</a:t>
            </a:r>
            <a:r>
              <a:rPr lang="en-US" dirty="0"/>
              <a:t> formal, </a:t>
            </a:r>
            <a:r>
              <a:rPr lang="en-US" dirty="0" err="1"/>
              <a:t>jaringan</a:t>
            </a:r>
            <a:r>
              <a:rPr lang="en-US" dirty="0"/>
              <a:t> media </a:t>
            </a:r>
            <a:r>
              <a:rPr lang="en-US" dirty="0" err="1"/>
              <a:t>massa</a:t>
            </a:r>
            <a:r>
              <a:rPr lang="en-US" dirty="0"/>
              <a:t> </a:t>
            </a:r>
            <a:r>
              <a:rPr lang="en-US" dirty="0" err="1"/>
              <a:t>relatif</a:t>
            </a:r>
            <a:r>
              <a:rPr lang="en-US" dirty="0"/>
              <a:t> </a:t>
            </a:r>
            <a:r>
              <a:rPr lang="en-US" dirty="0" err="1"/>
              <a:t>sedikit</a:t>
            </a:r>
            <a:r>
              <a:rPr lang="en-US" dirty="0"/>
              <a:t> </a:t>
            </a:r>
            <a:r>
              <a:rPr lang="en-US" dirty="0" err="1"/>
              <a:t>dan</a:t>
            </a:r>
            <a:r>
              <a:rPr lang="en-US" dirty="0"/>
              <a:t> </a:t>
            </a:r>
            <a:r>
              <a:rPr lang="en-US" dirty="0" err="1"/>
              <a:t>relatif</a:t>
            </a:r>
            <a:r>
              <a:rPr lang="en-US" dirty="0"/>
              <a:t> universal </a:t>
            </a:r>
            <a:r>
              <a:rPr lang="en-US" dirty="0" err="1"/>
              <a:t>dalam</a:t>
            </a:r>
            <a:r>
              <a:rPr lang="en-US" dirty="0"/>
              <a:t> </a:t>
            </a:r>
            <a:r>
              <a:rPr lang="en-US" dirty="0" err="1"/>
              <a:t>membidik</a:t>
            </a:r>
            <a:r>
              <a:rPr lang="en-US" dirty="0"/>
              <a:t> </a:t>
            </a:r>
            <a:r>
              <a:rPr lang="en-US" dirty="0" err="1"/>
              <a:t>pasar</a:t>
            </a:r>
            <a:r>
              <a:rPr lang="en-US" dirty="0"/>
              <a:t>.</a:t>
            </a:r>
          </a:p>
          <a:p>
            <a:r>
              <a:rPr lang="en-US" dirty="0" err="1"/>
              <a:t>Setiap</a:t>
            </a:r>
            <a:r>
              <a:rPr lang="en-US" dirty="0"/>
              <a:t> medium </a:t>
            </a:r>
            <a:r>
              <a:rPr lang="en-US" dirty="0" err="1"/>
              <a:t>membangun</a:t>
            </a:r>
            <a:r>
              <a:rPr lang="en-US" dirty="0"/>
              <a:t> </a:t>
            </a:r>
            <a:r>
              <a:rPr lang="en-US" dirty="0" err="1"/>
              <a:t>dan</a:t>
            </a:r>
            <a:r>
              <a:rPr lang="en-US" dirty="0"/>
              <a:t> </a:t>
            </a:r>
            <a:r>
              <a:rPr lang="en-US" dirty="0" err="1"/>
              <a:t>mendistribusikan</a:t>
            </a:r>
            <a:r>
              <a:rPr lang="en-US" dirty="0"/>
              <a:t> </a:t>
            </a:r>
            <a:r>
              <a:rPr lang="en-US" dirty="0" err="1"/>
              <a:t>informasi</a:t>
            </a:r>
            <a:r>
              <a:rPr lang="en-US" dirty="0"/>
              <a:t> yang </a:t>
            </a:r>
            <a:r>
              <a:rPr lang="en-US" dirty="0" err="1"/>
              <a:t>diproduksi</a:t>
            </a:r>
            <a:r>
              <a:rPr lang="en-US" dirty="0"/>
              <a:t> </a:t>
            </a:r>
            <a:r>
              <a:rPr lang="en-US" dirty="0" err="1"/>
              <a:t>jaringan</a:t>
            </a:r>
            <a:r>
              <a:rPr lang="en-US" dirty="0"/>
              <a:t> media </a:t>
            </a:r>
            <a:r>
              <a:rPr lang="en-US" dirty="0" err="1"/>
              <a:t>tersebut</a:t>
            </a:r>
            <a:r>
              <a:rPr lang="en-US" dirty="0"/>
              <a:t>.</a:t>
            </a:r>
          </a:p>
          <a:p>
            <a:r>
              <a:rPr lang="en-US" dirty="0" err="1"/>
              <a:t>Saat</a:t>
            </a:r>
            <a:r>
              <a:rPr lang="en-US" dirty="0"/>
              <a:t> </a:t>
            </a:r>
            <a:r>
              <a:rPr lang="en-US" dirty="0" err="1"/>
              <a:t>ini</a:t>
            </a:r>
            <a:r>
              <a:rPr lang="en-US" dirty="0"/>
              <a:t>, </a:t>
            </a:r>
            <a:r>
              <a:rPr lang="en-US" dirty="0" err="1"/>
              <a:t>jenis</a:t>
            </a:r>
            <a:r>
              <a:rPr lang="en-US" dirty="0"/>
              <a:t>, </a:t>
            </a:r>
            <a:r>
              <a:rPr lang="en-US" dirty="0" err="1"/>
              <a:t>jumlah</a:t>
            </a:r>
            <a:r>
              <a:rPr lang="en-US" dirty="0"/>
              <a:t> </a:t>
            </a:r>
            <a:r>
              <a:rPr lang="en-US" dirty="0" err="1"/>
              <a:t>dan</a:t>
            </a:r>
            <a:r>
              <a:rPr lang="en-US" dirty="0"/>
              <a:t> </a:t>
            </a:r>
            <a:r>
              <a:rPr lang="en-US" dirty="0" err="1"/>
              <a:t>jenis</a:t>
            </a:r>
            <a:r>
              <a:rPr lang="en-US" dirty="0"/>
              <a:t> </a:t>
            </a:r>
            <a:r>
              <a:rPr lang="en-US" dirty="0" err="1"/>
              <a:t>saluran</a:t>
            </a:r>
            <a:r>
              <a:rPr lang="en-US" dirty="0"/>
              <a:t> </a:t>
            </a:r>
            <a:r>
              <a:rPr lang="en-US" dirty="0" err="1"/>
              <a:t>berubah</a:t>
            </a:r>
            <a:r>
              <a:rPr lang="en-US" dirty="0"/>
              <a:t> </a:t>
            </a:r>
            <a:r>
              <a:rPr lang="en-US" dirty="0" err="1"/>
              <a:t>secara</a:t>
            </a:r>
            <a:r>
              <a:rPr lang="en-US" dirty="0"/>
              <a:t> dramatis. Hal </a:t>
            </a:r>
            <a:r>
              <a:rPr lang="en-US" dirty="0" err="1"/>
              <a:t>ini</a:t>
            </a:r>
            <a:r>
              <a:rPr lang="en-US" dirty="0"/>
              <a:t> </a:t>
            </a:r>
            <a:r>
              <a:rPr lang="en-US" dirty="0" err="1"/>
              <a:t>dikarenakan</a:t>
            </a:r>
            <a:r>
              <a:rPr lang="en-US" dirty="0"/>
              <a:t> </a:t>
            </a:r>
            <a:r>
              <a:rPr lang="en-US" dirty="0" err="1"/>
              <a:t>perkembangan</a:t>
            </a:r>
            <a:r>
              <a:rPr lang="en-US" dirty="0"/>
              <a:t> </a:t>
            </a:r>
            <a:r>
              <a:rPr lang="en-US" dirty="0" err="1"/>
              <a:t>sistem</a:t>
            </a:r>
            <a:r>
              <a:rPr lang="en-US" dirty="0"/>
              <a:t> </a:t>
            </a:r>
            <a:r>
              <a:rPr lang="en-US" dirty="0" err="1"/>
              <a:t>transmisi</a:t>
            </a:r>
            <a:r>
              <a:rPr lang="en-US" dirty="0"/>
              <a:t> yang </a:t>
            </a:r>
            <a:r>
              <a:rPr lang="en-US" dirty="0" err="1"/>
              <a:t>membuat</a:t>
            </a:r>
            <a:r>
              <a:rPr lang="en-US" dirty="0"/>
              <a:t> </a:t>
            </a:r>
            <a:r>
              <a:rPr lang="en-US" dirty="0" err="1"/>
              <a:t>mungkin</a:t>
            </a:r>
            <a:r>
              <a:rPr lang="en-US" dirty="0"/>
              <a:t> </a:t>
            </a:r>
            <a:r>
              <a:rPr lang="en-US" dirty="0" err="1"/>
              <a:t>untuk</a:t>
            </a:r>
            <a:r>
              <a:rPr lang="en-US" dirty="0"/>
              <a:t> </a:t>
            </a:r>
            <a:r>
              <a:rPr lang="en-US" dirty="0" err="1"/>
              <a:t>menciptakan</a:t>
            </a:r>
            <a:r>
              <a:rPr lang="en-US" dirty="0"/>
              <a:t> </a:t>
            </a:r>
            <a:r>
              <a:rPr lang="en-US" dirty="0" err="1"/>
              <a:t>jaringan</a:t>
            </a:r>
            <a:r>
              <a:rPr lang="en-US" dirty="0"/>
              <a:t> yang </a:t>
            </a:r>
            <a:r>
              <a:rPr lang="en-US" dirty="0" err="1"/>
              <a:t>tidak</a:t>
            </a:r>
            <a:r>
              <a:rPr lang="en-US" dirty="0"/>
              <a:t> </a:t>
            </a:r>
            <a:r>
              <a:rPr lang="en-US" dirty="0" err="1"/>
              <a:t>hanya</a:t>
            </a:r>
            <a:r>
              <a:rPr lang="en-US" dirty="0"/>
              <a:t> </a:t>
            </a:r>
            <a:r>
              <a:rPr lang="en-US" dirty="0" err="1"/>
              <a:t>dalam</a:t>
            </a:r>
            <a:r>
              <a:rPr lang="en-US" dirty="0"/>
              <a:t> </a:t>
            </a:r>
            <a:r>
              <a:rPr lang="en-US" dirty="0" err="1"/>
              <a:t>jenis</a:t>
            </a:r>
            <a:r>
              <a:rPr lang="en-US" dirty="0"/>
              <a:t> yang </a:t>
            </a:r>
            <a:r>
              <a:rPr lang="en-US" dirty="0" err="1"/>
              <a:t>spesifik</a:t>
            </a:r>
            <a:r>
              <a:rPr lang="en-US" dirty="0"/>
              <a:t>, </a:t>
            </a:r>
            <a:r>
              <a:rPr lang="en-US" dirty="0" err="1"/>
              <a:t>tetapi</a:t>
            </a:r>
            <a:r>
              <a:rPr lang="en-US" dirty="0"/>
              <a:t> </a:t>
            </a:r>
            <a:r>
              <a:rPr lang="en-US" dirty="0" err="1"/>
              <a:t>juga</a:t>
            </a:r>
            <a:r>
              <a:rPr lang="en-US" dirty="0"/>
              <a:t> </a:t>
            </a:r>
            <a:r>
              <a:rPr lang="en-US" dirty="0" err="1"/>
              <a:t>penempatan</a:t>
            </a:r>
            <a:r>
              <a:rPr lang="en-US" dirty="0"/>
              <a:t> </a:t>
            </a:r>
            <a:r>
              <a:rPr lang="en-US" dirty="0" err="1"/>
              <a:t>secara</a:t>
            </a:r>
            <a:r>
              <a:rPr lang="en-US" dirty="0"/>
              <a:t> </a:t>
            </a:r>
            <a:r>
              <a:rPr lang="en-US" dirty="0" err="1"/>
              <a:t>spesifik</a:t>
            </a:r>
            <a:r>
              <a:rPr lang="en-US" dirty="0"/>
              <a:t>.</a:t>
            </a:r>
          </a:p>
          <a:p>
            <a:pPr>
              <a:buFontTx/>
              <a:buNone/>
            </a:pPr>
            <a:endParaRPr lang="en-US" dirty="0"/>
          </a:p>
          <a:p>
            <a:endParaRPr lang="en-US" dirty="0"/>
          </a:p>
          <a:p>
            <a:endParaRPr lang="en-US" dirty="0"/>
          </a:p>
        </p:txBody>
      </p:sp>
    </p:spTree>
    <p:extLst>
      <p:ext uri="{BB962C8B-B14F-4D97-AF65-F5344CB8AC3E}">
        <p14:creationId xmlns:p14="http://schemas.microsoft.com/office/powerpoint/2010/main" val="267304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919288" y="1484313"/>
            <a:ext cx="8305800" cy="4495800"/>
          </a:xfrm>
        </p:spPr>
        <p:txBody>
          <a:bodyPr/>
          <a:lstStyle/>
          <a:p>
            <a:r>
              <a:rPr lang="en-US"/>
              <a:t>Saat ini, penempatan medium massa secara spesifik terdapat antara lain di kamar anak sekolah menengah, di supermarket,dan ruang kerja dokter. </a:t>
            </a:r>
          </a:p>
          <a:p>
            <a:r>
              <a:rPr lang="en-US"/>
              <a:t>Jaringan media dengan kapasitas besar berintegrasi lewat jaringan media dengan mengkombinasikan berbagai channel dan bentuk media seperti audio, video, teks dan gambar dalam jaringan tunggal.</a:t>
            </a:r>
          </a:p>
          <a:p>
            <a:endParaRPr lang="en-US"/>
          </a:p>
        </p:txBody>
      </p:sp>
    </p:spTree>
    <p:extLst>
      <p:ext uri="{BB962C8B-B14F-4D97-AF65-F5344CB8AC3E}">
        <p14:creationId xmlns:p14="http://schemas.microsoft.com/office/powerpoint/2010/main" val="817218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0" y="1052513"/>
            <a:ext cx="9144000" cy="792162"/>
          </a:xfrm>
        </p:spPr>
        <p:txBody>
          <a:bodyPr/>
          <a:lstStyle/>
          <a:p>
            <a:r>
              <a:rPr lang="en-US" sz="2800" b="1"/>
              <a:t>Audiens media massa</a:t>
            </a:r>
          </a:p>
        </p:txBody>
      </p:sp>
      <p:sp>
        <p:nvSpPr>
          <p:cNvPr id="64515" name="Rectangle 3"/>
          <p:cNvSpPr>
            <a:spLocks noGrp="1" noChangeArrowheads="1"/>
          </p:cNvSpPr>
          <p:nvPr>
            <p:ph type="body" idx="1"/>
          </p:nvPr>
        </p:nvSpPr>
        <p:spPr>
          <a:xfrm>
            <a:off x="1893888" y="1989138"/>
            <a:ext cx="8305800" cy="4652962"/>
          </a:xfrm>
        </p:spPr>
        <p:txBody>
          <a:bodyPr>
            <a:normAutofit lnSpcReduction="10000"/>
          </a:bodyPr>
          <a:lstStyle/>
          <a:p>
            <a:pPr>
              <a:lnSpc>
                <a:spcPct val="90000"/>
              </a:lnSpc>
            </a:pPr>
            <a:r>
              <a:rPr lang="en-US"/>
              <a:t>Dalam paradigma klasik, audiens adalah massa yang tidak dikenal, anonim, hubungannya dengan sumber, audiens adalah penampung yang pasif.</a:t>
            </a:r>
          </a:p>
          <a:p>
            <a:pPr>
              <a:lnSpc>
                <a:spcPct val="90000"/>
              </a:lnSpc>
            </a:pPr>
            <a:r>
              <a:rPr lang="en-US"/>
              <a:t>Perkembangan teknologi komunikasi dapat menciptakan target audiens yang lebih khusus.</a:t>
            </a:r>
          </a:p>
          <a:p>
            <a:pPr>
              <a:lnSpc>
                <a:spcPct val="90000"/>
              </a:lnSpc>
            </a:pPr>
            <a:r>
              <a:rPr lang="en-US"/>
              <a:t>Pertumbuhan teknologi komunikasi dan kelimpahan </a:t>
            </a:r>
            <a:r>
              <a:rPr lang="en-US" i="1"/>
              <a:t>channel</a:t>
            </a:r>
            <a:r>
              <a:rPr lang="en-US"/>
              <a:t> media, telah memberikan orientasi ekonomi untuk dapat mengarahkan segmen audiens yang lebih kecil hingga pada level individu.</a:t>
            </a:r>
          </a:p>
          <a:p>
            <a:pPr>
              <a:lnSpc>
                <a:spcPct val="90000"/>
              </a:lnSpc>
            </a:pPr>
            <a:r>
              <a:rPr lang="en-US"/>
              <a:t>Selain itu, media massa juga meningkatkan kecepatan umpan balik ke sumber media; dan juga menjadi media interaktif.</a:t>
            </a:r>
          </a:p>
          <a:p>
            <a:pPr>
              <a:lnSpc>
                <a:spcPct val="90000"/>
              </a:lnSpc>
            </a:pPr>
            <a:endParaRPr lang="en-US"/>
          </a:p>
        </p:txBody>
      </p:sp>
    </p:spTree>
    <p:extLst>
      <p:ext uri="{BB962C8B-B14F-4D97-AF65-F5344CB8AC3E}">
        <p14:creationId xmlns:p14="http://schemas.microsoft.com/office/powerpoint/2010/main" val="2903608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Words>
  <Application>Microsoft Office PowerPoint</Application>
  <PresentationFormat>Widescreen</PresentationFormat>
  <Paragraphs>87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Interstate</vt:lpstr>
      <vt:lpstr>Wingdings</vt:lpstr>
      <vt:lpstr>Office Theme</vt:lpstr>
      <vt:lpstr>Konvergensi Media, dan Trend Media Massa Saat ini</vt:lpstr>
      <vt:lpstr>Komunikasi Media</vt:lpstr>
      <vt:lpstr>PowerPoint Presentation</vt:lpstr>
      <vt:lpstr>Teknologi baru dan Media Massa</vt:lpstr>
      <vt:lpstr>Sumber Media Massa</vt:lpstr>
      <vt:lpstr>Pesan-pesan Media Massa:</vt:lpstr>
      <vt:lpstr>Jaringan media massa</vt:lpstr>
      <vt:lpstr>PowerPoint Presentation</vt:lpstr>
      <vt:lpstr>Audiens media massa</vt:lpstr>
      <vt:lpstr>Revolusi Digital</vt:lpstr>
      <vt:lpstr>Konvergensi Multimedia</vt:lpstr>
      <vt:lpstr>Media Indonesia dan Metro TV: Trend Baru Konvergensi Media Massa di Indonesia</vt:lpstr>
      <vt:lpstr>PowerPoint Presentation</vt:lpstr>
      <vt:lpstr>PowerPoint Presentation</vt:lpstr>
      <vt:lpstr>Model konvergensi  Media Indonesia dan Metro TV</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Konvergensi Media, dan Trend Media Massa Saat ini</dc:title>
  <dc:creator>Junior Zamrud Pahalmas</dc:creator>
  <cp:lastModifiedBy>Junior Zamrud Pahalmas</cp:lastModifiedBy>
  <cp:revision>1</cp:revision>
  <dcterms:created xsi:type="dcterms:W3CDTF">2020-04-20T17:49:58Z</dcterms:created>
  <dcterms:modified xsi:type="dcterms:W3CDTF">2020-04-20T17:50:45Z</dcterms:modified>
</cp:coreProperties>
</file>