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0"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FBB70-1A05-475E-8C18-D377FD5D9550}" type="datetimeFigureOut">
              <a:rPr lang="en-US" smtClean="0"/>
              <a:t>4/21/2020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28037A-2385-4D1A-AA91-09461CF32801}" type="slidenum">
              <a:rPr lang="en-US" smtClean="0"/>
              <a:t>‹#›</a:t>
            </a:fld>
            <a:endParaRPr lang="en-US"/>
          </a:p>
        </p:txBody>
      </p:sp>
    </p:spTree>
    <p:extLst>
      <p:ext uri="{BB962C8B-B14F-4D97-AF65-F5344CB8AC3E}">
        <p14:creationId xmlns:p14="http://schemas.microsoft.com/office/powerpoint/2010/main" val="145599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28037A-2385-4D1A-AA91-09461CF32801}" type="slidenum">
              <a:rPr lang="en-US" smtClean="0"/>
              <a:t>19</a:t>
            </a:fld>
            <a:endParaRPr lang="en-US"/>
          </a:p>
        </p:txBody>
      </p:sp>
    </p:spTree>
    <p:extLst>
      <p:ext uri="{BB962C8B-B14F-4D97-AF65-F5344CB8AC3E}">
        <p14:creationId xmlns:p14="http://schemas.microsoft.com/office/powerpoint/2010/main" val="281261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6DA3C9-0364-458D-948B-320F2BEEF1C4}"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67091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DA3C9-0364-458D-948B-320F2BEEF1C4}"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410821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DA3C9-0364-458D-948B-320F2BEEF1C4}"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3516286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DA3C9-0364-458D-948B-320F2BEEF1C4}"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117599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DA3C9-0364-458D-948B-320F2BEEF1C4}"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2097093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6DA3C9-0364-458D-948B-320F2BEEF1C4}"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199922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6DA3C9-0364-458D-948B-320F2BEEF1C4}"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88589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6DA3C9-0364-458D-948B-320F2BEEF1C4}"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1345357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DA3C9-0364-458D-948B-320F2BEEF1C4}"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124828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DA3C9-0364-458D-948B-320F2BEEF1C4}"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364399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DA3C9-0364-458D-948B-320F2BEEF1C4}"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D6E15-0B32-419A-9937-F0758119134A}" type="slidenum">
              <a:rPr lang="en-US" smtClean="0"/>
              <a:t>‹#›</a:t>
            </a:fld>
            <a:endParaRPr lang="en-US"/>
          </a:p>
        </p:txBody>
      </p:sp>
    </p:spTree>
    <p:extLst>
      <p:ext uri="{BB962C8B-B14F-4D97-AF65-F5344CB8AC3E}">
        <p14:creationId xmlns:p14="http://schemas.microsoft.com/office/powerpoint/2010/main" val="2058506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DA3C9-0364-458D-948B-320F2BEEF1C4}" type="datetimeFigureOut">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D6E15-0B32-419A-9937-F0758119134A}" type="slidenum">
              <a:rPr lang="en-US" smtClean="0"/>
              <a:t>‹#›</a:t>
            </a:fld>
            <a:endParaRPr lang="en-US"/>
          </a:p>
        </p:txBody>
      </p:sp>
    </p:spTree>
    <p:extLst>
      <p:ext uri="{BB962C8B-B14F-4D97-AF65-F5344CB8AC3E}">
        <p14:creationId xmlns:p14="http://schemas.microsoft.com/office/powerpoint/2010/main" val="1810863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 y="1648143"/>
            <a:ext cx="11247120" cy="2387600"/>
          </a:xfrm>
        </p:spPr>
        <p:txBody>
          <a:bodyPr>
            <a:normAutofit/>
          </a:bodyPr>
          <a:lstStyle/>
          <a:p>
            <a:r>
              <a:rPr lang="en-US" b="1" dirty="0" err="1" smtClean="0"/>
              <a:t>Aspek-Aspek</a:t>
            </a:r>
            <a:r>
              <a:rPr lang="en-US" b="1" dirty="0" smtClean="0"/>
              <a:t> </a:t>
            </a:r>
            <a:r>
              <a:rPr lang="en-US" b="1" dirty="0" err="1" smtClean="0"/>
              <a:t>Penting</a:t>
            </a:r>
            <a:r>
              <a:rPr lang="en-US" b="1" dirty="0" smtClean="0"/>
              <a:t/>
            </a:r>
            <a:br>
              <a:rPr lang="en-US" b="1" dirty="0" smtClean="0"/>
            </a:br>
            <a:r>
              <a:rPr lang="en-US" b="1" dirty="0" err="1" smtClean="0"/>
              <a:t>dalam</a:t>
            </a:r>
            <a:r>
              <a:rPr lang="en-US" b="1" dirty="0" smtClean="0"/>
              <a:t> </a:t>
            </a:r>
            <a:r>
              <a:rPr lang="en-US" b="1" dirty="0" err="1" smtClean="0"/>
              <a:t>Komunikasi</a:t>
            </a:r>
            <a:r>
              <a:rPr lang="en-US" b="1" dirty="0" smtClean="0"/>
              <a:t> Massa </a:t>
            </a:r>
            <a:r>
              <a:rPr lang="en-US" b="1" dirty="0" err="1" smtClean="0"/>
              <a:t>dan</a:t>
            </a:r>
            <a:r>
              <a:rPr lang="en-US" b="1" dirty="0" smtClean="0"/>
              <a:t> Digital</a:t>
            </a:r>
            <a:endParaRPr lang="en-US" b="1" dirty="0"/>
          </a:p>
        </p:txBody>
      </p:sp>
      <p:sp>
        <p:nvSpPr>
          <p:cNvPr id="3" name="Subtitle 2"/>
          <p:cNvSpPr>
            <a:spLocks noGrp="1"/>
          </p:cNvSpPr>
          <p:nvPr>
            <p:ph type="subTitle" idx="1"/>
          </p:nvPr>
        </p:nvSpPr>
        <p:spPr>
          <a:xfrm>
            <a:off x="1524000" y="4127818"/>
            <a:ext cx="9144000" cy="1655762"/>
          </a:xfrm>
        </p:spPr>
        <p:txBody>
          <a:bodyPr/>
          <a:lstStyle/>
          <a:p>
            <a:r>
              <a:rPr lang="en-US" dirty="0" err="1"/>
              <a:t>o</a:t>
            </a:r>
            <a:r>
              <a:rPr lang="en-US" dirty="0" err="1" smtClean="0"/>
              <a:t>leh</a:t>
            </a:r>
            <a:r>
              <a:rPr lang="en-US" dirty="0" smtClean="0"/>
              <a:t>: Junior Zamrud Pahalmas, </a:t>
            </a:r>
            <a:r>
              <a:rPr lang="en-US" dirty="0" err="1" smtClean="0"/>
              <a:t>M.I.Kom</a:t>
            </a:r>
            <a:r>
              <a:rPr lang="en-US" dirty="0" smtClean="0"/>
              <a:t>.</a:t>
            </a:r>
            <a:endParaRPr lang="en-US" dirty="0"/>
          </a:p>
        </p:txBody>
      </p:sp>
    </p:spTree>
    <p:extLst>
      <p:ext uri="{BB962C8B-B14F-4D97-AF65-F5344CB8AC3E}">
        <p14:creationId xmlns:p14="http://schemas.microsoft.com/office/powerpoint/2010/main" val="447193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Penggunaan</a:t>
            </a:r>
            <a:r>
              <a:rPr lang="en-US" b="1" dirty="0" smtClean="0">
                <a:solidFill>
                  <a:schemeClr val="accent5">
                    <a:lumMod val="75000"/>
                  </a:schemeClr>
                </a:solidFill>
              </a:rPr>
              <a:t> Internet </a:t>
            </a:r>
            <a:r>
              <a:rPr lang="en-US" b="1" dirty="0" err="1" smtClean="0">
                <a:solidFill>
                  <a:schemeClr val="accent5">
                    <a:lumMod val="75000"/>
                  </a:schemeClr>
                </a:solidFill>
              </a:rPr>
              <a:t>dan</a:t>
            </a:r>
            <a:r>
              <a:rPr lang="en-US" b="1" dirty="0" smtClean="0">
                <a:solidFill>
                  <a:schemeClr val="accent5">
                    <a:lumMod val="75000"/>
                  </a:schemeClr>
                </a:solidFill>
              </a:rPr>
              <a:t> </a:t>
            </a:r>
            <a:r>
              <a:rPr lang="en-US" b="1" dirty="0" err="1" smtClean="0">
                <a:solidFill>
                  <a:schemeClr val="accent5">
                    <a:lumMod val="75000"/>
                  </a:schemeClr>
                </a:solidFill>
              </a:rPr>
              <a:t>Teori</a:t>
            </a:r>
            <a:r>
              <a:rPr lang="en-US" b="1" dirty="0" smtClean="0">
                <a:solidFill>
                  <a:schemeClr val="accent5">
                    <a:lumMod val="75000"/>
                  </a:schemeClr>
                </a:solidFill>
              </a:rPr>
              <a:t> </a:t>
            </a:r>
            <a:r>
              <a:rPr lang="en-US" b="1" dirty="0" err="1" smtClean="0">
                <a:solidFill>
                  <a:schemeClr val="accent5">
                    <a:lumMod val="75000"/>
                  </a:schemeClr>
                </a:solidFill>
              </a:rPr>
              <a:t>Manfaat</a:t>
            </a:r>
            <a:r>
              <a:rPr lang="en-US" b="1" dirty="0" smtClean="0">
                <a:solidFill>
                  <a:schemeClr val="accent5">
                    <a:lumMod val="75000"/>
                  </a:schemeClr>
                </a:solidFill>
              </a:rPr>
              <a:t> </a:t>
            </a:r>
            <a:r>
              <a:rPr lang="en-US" b="1" dirty="0" err="1" smtClean="0">
                <a:solidFill>
                  <a:schemeClr val="accent5">
                    <a:lumMod val="75000"/>
                  </a:schemeClr>
                </a:solidFill>
              </a:rPr>
              <a:t>serta</a:t>
            </a:r>
            <a:r>
              <a:rPr lang="en-US" b="1" dirty="0" smtClean="0">
                <a:solidFill>
                  <a:schemeClr val="accent5">
                    <a:lumMod val="75000"/>
                  </a:schemeClr>
                </a:solidFill>
              </a:rPr>
              <a:t> </a:t>
            </a:r>
            <a:r>
              <a:rPr lang="en-US" b="1" dirty="0" err="1" smtClean="0">
                <a:solidFill>
                  <a:schemeClr val="accent5">
                    <a:lumMod val="75000"/>
                  </a:schemeClr>
                </a:solidFill>
              </a:rPr>
              <a:t>Grativikasi</a:t>
            </a:r>
            <a:endParaRPr lang="en-US" b="1" dirty="0">
              <a:solidFill>
                <a:schemeClr val="accent5">
                  <a:lumMod val="75000"/>
                </a:schemeClr>
              </a:solidFill>
            </a:endParaRPr>
          </a:p>
        </p:txBody>
      </p:sp>
      <p:sp>
        <p:nvSpPr>
          <p:cNvPr id="3" name="Content Placeholder 2"/>
          <p:cNvSpPr>
            <a:spLocks noGrp="1"/>
          </p:cNvSpPr>
          <p:nvPr>
            <p:ph idx="1"/>
          </p:nvPr>
        </p:nvSpPr>
        <p:spPr>
          <a:xfrm>
            <a:off x="838200" y="1825624"/>
            <a:ext cx="10888980" cy="4758055"/>
          </a:xfrm>
        </p:spPr>
        <p:txBody>
          <a:bodyPr>
            <a:normAutofit fontScale="92500" lnSpcReduction="10000"/>
          </a:bodyPr>
          <a:lstStyle/>
          <a:p>
            <a:r>
              <a:rPr lang="en-US" dirty="0" err="1" smtClean="0"/>
              <a:t>Sumber</a:t>
            </a:r>
            <a:r>
              <a:rPr lang="en-US" dirty="0" smtClean="0"/>
              <a:t> </a:t>
            </a:r>
            <a:r>
              <a:rPr lang="en-US" dirty="0" err="1" smtClean="0"/>
              <a:t>utama</a:t>
            </a:r>
            <a:r>
              <a:rPr lang="en-US" dirty="0" smtClean="0"/>
              <a:t> </a:t>
            </a:r>
            <a:r>
              <a:rPr lang="en-US" dirty="0" err="1" smtClean="0"/>
              <a:t>untuk</a:t>
            </a:r>
            <a:r>
              <a:rPr lang="en-US" dirty="0" smtClean="0"/>
              <a:t> </a:t>
            </a:r>
            <a:r>
              <a:rPr lang="en-US" dirty="0" err="1" smtClean="0"/>
              <a:t>belajar</a:t>
            </a:r>
            <a:r>
              <a:rPr lang="en-US" dirty="0" smtClean="0"/>
              <a:t> </a:t>
            </a:r>
            <a:r>
              <a:rPr lang="en-US" dirty="0" err="1" smtClean="0"/>
              <a:t>tentang</a:t>
            </a:r>
            <a:r>
              <a:rPr lang="en-US" dirty="0" smtClean="0"/>
              <a:t> </a:t>
            </a:r>
            <a:r>
              <a:rPr lang="en-US" dirty="0" err="1" smtClean="0"/>
              <a:t>hal-hal</a:t>
            </a:r>
            <a:r>
              <a:rPr lang="en-US" dirty="0" smtClean="0"/>
              <a:t> yang </a:t>
            </a:r>
            <a:r>
              <a:rPr lang="en-US" dirty="0" err="1" smtClean="0"/>
              <a:t>terjadi</a:t>
            </a:r>
            <a:r>
              <a:rPr lang="en-US" dirty="0" smtClean="0"/>
              <a:t> di </a:t>
            </a:r>
            <a:r>
              <a:rPr lang="en-US" dirty="0" err="1" smtClean="0"/>
              <a:t>dunia</a:t>
            </a:r>
            <a:endParaRPr lang="en-US" dirty="0" smtClean="0"/>
          </a:p>
          <a:p>
            <a:r>
              <a:rPr lang="en-US" dirty="0" err="1" smtClean="0"/>
              <a:t>Untuk</a:t>
            </a:r>
            <a:r>
              <a:rPr lang="en-US" dirty="0" smtClean="0"/>
              <a:t> </a:t>
            </a:r>
            <a:r>
              <a:rPr lang="en-US" dirty="0" err="1" smtClean="0"/>
              <a:t>hiburan</a:t>
            </a:r>
            <a:endParaRPr lang="en-US" dirty="0" smtClean="0"/>
          </a:p>
          <a:p>
            <a:r>
              <a:rPr lang="en-US" dirty="0" err="1" smtClean="0"/>
              <a:t>Untuk</a:t>
            </a:r>
            <a:r>
              <a:rPr lang="en-US" dirty="0" smtClean="0"/>
              <a:t> </a:t>
            </a:r>
            <a:r>
              <a:rPr lang="en-US" dirty="0" err="1" smtClean="0"/>
              <a:t>bergembira</a:t>
            </a:r>
            <a:endParaRPr lang="en-US" dirty="0" smtClean="0"/>
          </a:p>
          <a:p>
            <a:r>
              <a:rPr lang="en-US" dirty="0" err="1" smtClean="0"/>
              <a:t>Untuk</a:t>
            </a:r>
            <a:r>
              <a:rPr lang="en-US" dirty="0" smtClean="0"/>
              <a:t> </a:t>
            </a:r>
            <a:r>
              <a:rPr lang="en-US" dirty="0" err="1" smtClean="0"/>
              <a:t>relaksasi</a:t>
            </a:r>
            <a:endParaRPr lang="en-US" dirty="0" smtClean="0"/>
          </a:p>
          <a:p>
            <a:r>
              <a:rPr lang="en-US" dirty="0" err="1" smtClean="0"/>
              <a:t>Untuk</a:t>
            </a:r>
            <a:r>
              <a:rPr lang="en-US" dirty="0" smtClean="0"/>
              <a:t> </a:t>
            </a:r>
            <a:r>
              <a:rPr lang="en-US" dirty="0" err="1" smtClean="0"/>
              <a:t>melupakan</a:t>
            </a:r>
            <a:r>
              <a:rPr lang="en-US" dirty="0" smtClean="0"/>
              <a:t> </a:t>
            </a:r>
            <a:r>
              <a:rPr lang="en-US" dirty="0" err="1" smtClean="0"/>
              <a:t>masalah</a:t>
            </a:r>
            <a:endParaRPr lang="en-US" dirty="0" smtClean="0"/>
          </a:p>
          <a:p>
            <a:r>
              <a:rPr lang="en-US" dirty="0" err="1" smtClean="0"/>
              <a:t>Menghilangkan</a:t>
            </a:r>
            <a:r>
              <a:rPr lang="en-US" dirty="0" smtClean="0"/>
              <a:t> </a:t>
            </a:r>
            <a:r>
              <a:rPr lang="en-US" dirty="0" err="1" smtClean="0"/>
              <a:t>kesepian</a:t>
            </a:r>
            <a:endParaRPr lang="en-US" dirty="0" smtClean="0"/>
          </a:p>
          <a:p>
            <a:r>
              <a:rPr lang="en-US" dirty="0" err="1" smtClean="0"/>
              <a:t>Mengisi</a:t>
            </a:r>
            <a:r>
              <a:rPr lang="en-US" dirty="0" smtClean="0"/>
              <a:t> </a:t>
            </a:r>
            <a:r>
              <a:rPr lang="en-US" dirty="0" err="1" smtClean="0"/>
              <a:t>waktu</a:t>
            </a:r>
            <a:endParaRPr lang="en-US" dirty="0" smtClean="0"/>
          </a:p>
          <a:p>
            <a:r>
              <a:rPr lang="en-US" dirty="0" err="1" smtClean="0"/>
              <a:t>Kebiasaan</a:t>
            </a:r>
            <a:endParaRPr lang="en-US" dirty="0" smtClean="0"/>
          </a:p>
          <a:p>
            <a:r>
              <a:rPr lang="en-US" dirty="0" err="1" smtClean="0"/>
              <a:t>Untuk</a:t>
            </a:r>
            <a:r>
              <a:rPr lang="en-US" dirty="0" smtClean="0"/>
              <a:t> </a:t>
            </a:r>
            <a:r>
              <a:rPr lang="en-US" dirty="0" err="1" smtClean="0"/>
              <a:t>melakukan</a:t>
            </a:r>
            <a:r>
              <a:rPr lang="en-US" dirty="0" smtClean="0"/>
              <a:t> </a:t>
            </a:r>
            <a:r>
              <a:rPr lang="en-US" dirty="0" err="1" smtClean="0"/>
              <a:t>sesuatu</a:t>
            </a:r>
            <a:r>
              <a:rPr lang="en-US" dirty="0" smtClean="0"/>
              <a:t> </a:t>
            </a:r>
            <a:r>
              <a:rPr lang="en-US" dirty="0" err="1" smtClean="0"/>
              <a:t>dengan</a:t>
            </a:r>
            <a:r>
              <a:rPr lang="en-US" dirty="0" smtClean="0"/>
              <a:t> </a:t>
            </a:r>
            <a:r>
              <a:rPr lang="en-US" dirty="0" err="1" smtClean="0"/>
              <a:t>teman</a:t>
            </a:r>
            <a:r>
              <a:rPr lang="en-US" dirty="0" smtClean="0"/>
              <a:t> </a:t>
            </a:r>
            <a:r>
              <a:rPr lang="en-US" dirty="0" err="1" smtClean="0"/>
              <a:t>dan</a:t>
            </a:r>
            <a:r>
              <a:rPr lang="en-US" dirty="0" smtClean="0"/>
              <a:t> </a:t>
            </a:r>
            <a:r>
              <a:rPr lang="en-US" dirty="0" err="1" smtClean="0"/>
              <a:t>keluarga</a:t>
            </a:r>
            <a:endParaRPr lang="en-US" dirty="0" smtClean="0"/>
          </a:p>
          <a:p>
            <a:r>
              <a:rPr lang="en-US" dirty="0" smtClean="0"/>
              <a:t>(</a:t>
            </a:r>
            <a:r>
              <a:rPr lang="en-US" dirty="0" err="1" smtClean="0"/>
              <a:t>Riset</a:t>
            </a:r>
            <a:r>
              <a:rPr lang="en-US" dirty="0" smtClean="0"/>
              <a:t> Parse &amp; Dunn, 1995)</a:t>
            </a:r>
          </a:p>
        </p:txBody>
      </p:sp>
    </p:spTree>
    <p:extLst>
      <p:ext uri="{BB962C8B-B14F-4D97-AF65-F5344CB8AC3E}">
        <p14:creationId xmlns:p14="http://schemas.microsoft.com/office/powerpoint/2010/main" val="321424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sp>
        <p:nvSpPr>
          <p:cNvPr id="3" name="Content Placeholder 2"/>
          <p:cNvSpPr>
            <a:spLocks noGrp="1"/>
          </p:cNvSpPr>
          <p:nvPr>
            <p:ph idx="1"/>
          </p:nvPr>
        </p:nvSpPr>
        <p:spPr>
          <a:xfrm>
            <a:off x="571500" y="1690688"/>
            <a:ext cx="10949940" cy="4870131"/>
          </a:xfrm>
        </p:spPr>
        <p:txBody>
          <a:bodyPr>
            <a:noAutofit/>
          </a:bodyPr>
          <a:lstStyle/>
          <a:p>
            <a:pPr algn="just"/>
            <a:r>
              <a:rPr lang="en-US" sz="2500" dirty="0" err="1" smtClean="0"/>
              <a:t>Satu</a:t>
            </a:r>
            <a:r>
              <a:rPr lang="en-US" sz="2500" dirty="0" smtClean="0"/>
              <a:t> area web yang </a:t>
            </a:r>
            <a:r>
              <a:rPr lang="en-US" sz="2500" dirty="0" err="1" smtClean="0"/>
              <a:t>menunjukkan</a:t>
            </a:r>
            <a:r>
              <a:rPr lang="en-US" sz="2500" dirty="0" smtClean="0"/>
              <a:t> </a:t>
            </a:r>
            <a:r>
              <a:rPr lang="en-US" sz="2500" dirty="0" err="1" smtClean="0"/>
              <a:t>perkembangan</a:t>
            </a:r>
            <a:r>
              <a:rPr lang="en-US" sz="2500" dirty="0" smtClean="0"/>
              <a:t> </a:t>
            </a:r>
            <a:r>
              <a:rPr lang="en-US" sz="2500" dirty="0" err="1" smtClean="0"/>
              <a:t>adalah</a:t>
            </a:r>
            <a:r>
              <a:rPr lang="en-US" sz="2500" dirty="0" smtClean="0"/>
              <a:t> </a:t>
            </a:r>
            <a:r>
              <a:rPr lang="en-US" sz="2500" dirty="0" err="1" smtClean="0"/>
              <a:t>situs-situs</a:t>
            </a:r>
            <a:r>
              <a:rPr lang="en-US" sz="2500" dirty="0" smtClean="0"/>
              <a:t> </a:t>
            </a:r>
            <a:r>
              <a:rPr lang="en-US" sz="2500" dirty="0" err="1" smtClean="0"/>
              <a:t>berita</a:t>
            </a:r>
            <a:r>
              <a:rPr lang="en-US" sz="2500" dirty="0" smtClean="0"/>
              <a:t> on-line. </a:t>
            </a:r>
          </a:p>
          <a:p>
            <a:pPr algn="just"/>
            <a:r>
              <a:rPr lang="en-US" sz="2500" dirty="0" smtClean="0"/>
              <a:t>Chang (1998) </a:t>
            </a:r>
            <a:r>
              <a:rPr lang="en-US" sz="2500" dirty="0" err="1" smtClean="0"/>
              <a:t>melakukan</a:t>
            </a:r>
            <a:r>
              <a:rPr lang="en-US" sz="2500" dirty="0" smtClean="0"/>
              <a:t> </a:t>
            </a:r>
            <a:r>
              <a:rPr lang="en-US" sz="2500" dirty="0" err="1" smtClean="0"/>
              <a:t>riset</a:t>
            </a:r>
            <a:r>
              <a:rPr lang="en-US" sz="2500" dirty="0" smtClean="0"/>
              <a:t> </a:t>
            </a:r>
            <a:r>
              <a:rPr lang="en-US" sz="2500" dirty="0" err="1" smtClean="0"/>
              <a:t>tentang</a:t>
            </a:r>
            <a:r>
              <a:rPr lang="en-US" sz="2500" dirty="0" smtClean="0"/>
              <a:t> </a:t>
            </a:r>
            <a:r>
              <a:rPr lang="en-US" sz="2500" dirty="0" err="1" smtClean="0"/>
              <a:t>alasan</a:t>
            </a:r>
            <a:r>
              <a:rPr lang="en-US" sz="2500" dirty="0" smtClean="0"/>
              <a:t> </a:t>
            </a:r>
            <a:r>
              <a:rPr lang="en-US" sz="2500" dirty="0" err="1" smtClean="0"/>
              <a:t>seseorang</a:t>
            </a:r>
            <a:r>
              <a:rPr lang="en-US" sz="2500" dirty="0" smtClean="0"/>
              <a:t> </a:t>
            </a:r>
            <a:r>
              <a:rPr lang="en-US" sz="2500" dirty="0" err="1" smtClean="0"/>
              <a:t>mengunjungi</a:t>
            </a:r>
            <a:r>
              <a:rPr lang="en-US" sz="2500" dirty="0" smtClean="0"/>
              <a:t> </a:t>
            </a:r>
            <a:r>
              <a:rPr lang="en-US" sz="2500" dirty="0" err="1" smtClean="0"/>
              <a:t>situs-situs</a:t>
            </a:r>
            <a:r>
              <a:rPr lang="en-US" sz="2500" dirty="0" smtClean="0"/>
              <a:t> online</a:t>
            </a:r>
          </a:p>
          <a:p>
            <a:pPr lvl="1" algn="just"/>
            <a:r>
              <a:rPr lang="en-US" sz="2500" dirty="0" err="1" smtClean="0"/>
              <a:t>Sifat</a:t>
            </a:r>
            <a:r>
              <a:rPr lang="en-US" sz="2500" dirty="0" smtClean="0"/>
              <a:t> media</a:t>
            </a:r>
          </a:p>
          <a:p>
            <a:pPr lvl="2" algn="just"/>
            <a:r>
              <a:rPr lang="en-US" sz="2500" dirty="0" err="1" smtClean="0"/>
              <a:t>Stabilitas</a:t>
            </a:r>
            <a:r>
              <a:rPr lang="en-US" sz="2500" dirty="0" smtClean="0"/>
              <a:t> (</a:t>
            </a:r>
            <a:r>
              <a:rPr lang="en-US" sz="2500" dirty="0" err="1" smtClean="0"/>
              <a:t>bisa</a:t>
            </a:r>
            <a:r>
              <a:rPr lang="en-US" sz="2500" dirty="0" smtClean="0"/>
              <a:t> </a:t>
            </a:r>
            <a:r>
              <a:rPr lang="en-US" sz="2500" dirty="0" err="1" smtClean="0"/>
              <a:t>mengakses</a:t>
            </a:r>
            <a:r>
              <a:rPr lang="en-US" sz="2500" dirty="0" smtClean="0"/>
              <a:t> </a:t>
            </a:r>
            <a:r>
              <a:rPr lang="en-US" sz="2500" dirty="0" err="1" smtClean="0"/>
              <a:t>berita</a:t>
            </a:r>
            <a:r>
              <a:rPr lang="en-US" sz="2500" dirty="0" smtClean="0"/>
              <a:t> </a:t>
            </a:r>
            <a:r>
              <a:rPr lang="en-US" sz="2500" dirty="0" err="1" smtClean="0"/>
              <a:t>kapan</a:t>
            </a:r>
            <a:r>
              <a:rPr lang="en-US" sz="2500" dirty="0" smtClean="0"/>
              <a:t> </a:t>
            </a:r>
            <a:r>
              <a:rPr lang="en-US" sz="2500" dirty="0" err="1" smtClean="0"/>
              <a:t>saja</a:t>
            </a:r>
            <a:r>
              <a:rPr lang="en-US" sz="2500" dirty="0" smtClean="0"/>
              <a:t>)</a:t>
            </a:r>
          </a:p>
          <a:p>
            <a:pPr lvl="2" algn="just"/>
            <a:r>
              <a:rPr lang="en-US" sz="2500" dirty="0" err="1" smtClean="0"/>
              <a:t>Kesiapan</a:t>
            </a:r>
            <a:r>
              <a:rPr lang="en-US" sz="2500" dirty="0" smtClean="0"/>
              <a:t> (</a:t>
            </a:r>
            <a:r>
              <a:rPr lang="en-US" sz="2500" dirty="0" err="1" smtClean="0"/>
              <a:t>dapat</a:t>
            </a:r>
            <a:r>
              <a:rPr lang="en-US" sz="2500" dirty="0" smtClean="0"/>
              <a:t> </a:t>
            </a:r>
            <a:r>
              <a:rPr lang="en-US" sz="2500" dirty="0" err="1" smtClean="0"/>
              <a:t>mengetahui</a:t>
            </a:r>
            <a:r>
              <a:rPr lang="en-US" sz="2500" dirty="0" smtClean="0"/>
              <a:t> </a:t>
            </a:r>
            <a:r>
              <a:rPr lang="en-US" sz="2500" dirty="0" err="1" smtClean="0"/>
              <a:t>sesuatu</a:t>
            </a:r>
            <a:r>
              <a:rPr lang="en-US" sz="2500" dirty="0" smtClean="0"/>
              <a:t> </a:t>
            </a:r>
            <a:r>
              <a:rPr lang="en-US" sz="2500" dirty="0" err="1" smtClean="0"/>
              <a:t>dengan</a:t>
            </a:r>
            <a:r>
              <a:rPr lang="en-US" sz="2500" dirty="0" smtClean="0"/>
              <a:t> </a:t>
            </a:r>
            <a:r>
              <a:rPr lang="en-US" sz="2500" dirty="0" err="1" smtClean="0"/>
              <a:t>cepat</a:t>
            </a:r>
            <a:r>
              <a:rPr lang="en-US" sz="2500" dirty="0" smtClean="0"/>
              <a:t>)</a:t>
            </a:r>
          </a:p>
          <a:p>
            <a:pPr lvl="1" algn="just"/>
            <a:r>
              <a:rPr lang="en-US" sz="2500" dirty="0" err="1" smtClean="0"/>
              <a:t>Situasi</a:t>
            </a:r>
            <a:r>
              <a:rPr lang="en-US" sz="2500" dirty="0" smtClean="0"/>
              <a:t> </a:t>
            </a:r>
            <a:r>
              <a:rPr lang="en-US" sz="2500" dirty="0" err="1" smtClean="0"/>
              <a:t>paparan</a:t>
            </a:r>
            <a:endParaRPr lang="en-US" sz="2500" dirty="0" smtClean="0"/>
          </a:p>
          <a:p>
            <a:pPr lvl="2" algn="just"/>
            <a:r>
              <a:rPr lang="en-US" sz="2500" dirty="0" err="1" smtClean="0"/>
              <a:t>Untuk</a:t>
            </a:r>
            <a:r>
              <a:rPr lang="en-US" sz="2500" dirty="0" smtClean="0"/>
              <a:t> </a:t>
            </a:r>
            <a:r>
              <a:rPr lang="en-US" sz="2500" dirty="0" err="1" smtClean="0"/>
              <a:t>mempelajari</a:t>
            </a:r>
            <a:r>
              <a:rPr lang="en-US" sz="2500" dirty="0" smtClean="0"/>
              <a:t> </a:t>
            </a:r>
            <a:r>
              <a:rPr lang="en-US" sz="2500" dirty="0" err="1" smtClean="0"/>
              <a:t>sesuatu</a:t>
            </a:r>
            <a:endParaRPr lang="en-US" sz="2500" dirty="0" smtClean="0"/>
          </a:p>
          <a:p>
            <a:pPr lvl="1" algn="just"/>
            <a:r>
              <a:rPr lang="en-US" sz="2500" dirty="0" err="1" smtClean="0"/>
              <a:t>Daya</a:t>
            </a:r>
            <a:r>
              <a:rPr lang="en-US" sz="2500" dirty="0" smtClean="0"/>
              <a:t> </a:t>
            </a:r>
            <a:r>
              <a:rPr lang="en-US" sz="2500" dirty="0" err="1" smtClean="0"/>
              <a:t>akses</a:t>
            </a:r>
            <a:r>
              <a:rPr lang="en-US" sz="2500" dirty="0" smtClean="0"/>
              <a:t>/ </a:t>
            </a:r>
            <a:r>
              <a:rPr lang="en-US" sz="2500" dirty="0" err="1" smtClean="0"/>
              <a:t>jangkauan</a:t>
            </a:r>
            <a:endParaRPr lang="en-US" sz="2500" dirty="0" smtClean="0"/>
          </a:p>
          <a:p>
            <a:pPr lvl="2" algn="just"/>
            <a:r>
              <a:rPr lang="en-US" sz="2500" dirty="0" err="1" smtClean="0"/>
              <a:t>Ekonomis</a:t>
            </a:r>
            <a:r>
              <a:rPr lang="en-US" sz="2500" dirty="0" smtClean="0"/>
              <a:t> (gratis/ </a:t>
            </a:r>
            <a:r>
              <a:rPr lang="en-US" sz="2500" dirty="0" err="1" smtClean="0"/>
              <a:t>murah</a:t>
            </a:r>
            <a:r>
              <a:rPr lang="en-US" sz="2500" dirty="0" smtClean="0"/>
              <a:t>)</a:t>
            </a:r>
          </a:p>
          <a:p>
            <a:pPr lvl="2" algn="just"/>
            <a:r>
              <a:rPr lang="en-US" sz="2500" dirty="0" err="1" smtClean="0"/>
              <a:t>Kesenangan</a:t>
            </a:r>
            <a:r>
              <a:rPr lang="en-US" sz="2500" dirty="0" smtClean="0"/>
              <a:t> (</a:t>
            </a:r>
            <a:r>
              <a:rPr lang="en-US" sz="2500" dirty="0" err="1" smtClean="0"/>
              <a:t>lebih</a:t>
            </a:r>
            <a:r>
              <a:rPr lang="en-US" sz="2500" dirty="0" smtClean="0"/>
              <a:t> </a:t>
            </a:r>
            <a:r>
              <a:rPr lang="en-US" sz="2500" dirty="0" err="1" smtClean="0"/>
              <a:t>mudah</a:t>
            </a:r>
            <a:r>
              <a:rPr lang="en-US" sz="2500" dirty="0" smtClean="0"/>
              <a:t> </a:t>
            </a:r>
            <a:r>
              <a:rPr lang="en-US" sz="2500" dirty="0" err="1" smtClean="0"/>
              <a:t>mendapatkan</a:t>
            </a:r>
            <a:r>
              <a:rPr lang="en-US" sz="2500" dirty="0" smtClean="0"/>
              <a:t> </a:t>
            </a:r>
            <a:r>
              <a:rPr lang="en-US" sz="2500" dirty="0" err="1" smtClean="0"/>
              <a:t>berita</a:t>
            </a:r>
            <a:r>
              <a:rPr lang="en-US" sz="2500" dirty="0" smtClean="0"/>
              <a:t> on-line)</a:t>
            </a:r>
          </a:p>
        </p:txBody>
      </p:sp>
    </p:spTree>
    <p:extLst>
      <p:ext uri="{BB962C8B-B14F-4D97-AF65-F5344CB8AC3E}">
        <p14:creationId xmlns:p14="http://schemas.microsoft.com/office/powerpoint/2010/main" val="1668007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Riset</a:t>
            </a:r>
            <a:r>
              <a:rPr lang="en-US" b="1" dirty="0" smtClean="0">
                <a:solidFill>
                  <a:schemeClr val="accent5">
                    <a:lumMod val="75000"/>
                  </a:schemeClr>
                </a:solidFill>
              </a:rPr>
              <a:t> </a:t>
            </a:r>
            <a:r>
              <a:rPr lang="en-US" b="1" dirty="0" err="1" smtClean="0">
                <a:solidFill>
                  <a:schemeClr val="accent5">
                    <a:lumMod val="75000"/>
                  </a:schemeClr>
                </a:solidFill>
              </a:rPr>
              <a:t>Tentang</a:t>
            </a:r>
            <a:r>
              <a:rPr lang="en-US" b="1" dirty="0" smtClean="0">
                <a:solidFill>
                  <a:schemeClr val="accent5">
                    <a:lumMod val="75000"/>
                  </a:schemeClr>
                </a:solidFill>
              </a:rPr>
              <a:t> Internet</a:t>
            </a:r>
            <a:endParaRPr lang="en-US" b="1" dirty="0">
              <a:solidFill>
                <a:schemeClr val="accent5">
                  <a:lumMod val="75000"/>
                </a:schemeClr>
              </a:solidFill>
            </a:endParaRPr>
          </a:p>
        </p:txBody>
      </p:sp>
      <p:sp>
        <p:nvSpPr>
          <p:cNvPr id="3" name="Content Placeholder 2"/>
          <p:cNvSpPr>
            <a:spLocks noGrp="1"/>
          </p:cNvSpPr>
          <p:nvPr>
            <p:ph idx="1"/>
          </p:nvPr>
        </p:nvSpPr>
        <p:spPr/>
        <p:txBody>
          <a:bodyPr>
            <a:normAutofit/>
          </a:bodyPr>
          <a:lstStyle/>
          <a:p>
            <a:r>
              <a:rPr lang="en-US" sz="3600" dirty="0" err="1"/>
              <a:t>Kesenjangan</a:t>
            </a:r>
            <a:r>
              <a:rPr lang="en-US" sz="3600" dirty="0"/>
              <a:t> </a:t>
            </a:r>
            <a:r>
              <a:rPr lang="en-US" sz="3600" dirty="0" err="1"/>
              <a:t>pengetahuan</a:t>
            </a:r>
            <a:endParaRPr lang="en-US" sz="3600" dirty="0"/>
          </a:p>
          <a:p>
            <a:r>
              <a:rPr lang="en-US" sz="3600" dirty="0" err="1"/>
              <a:t>Kredibilitas</a:t>
            </a:r>
            <a:r>
              <a:rPr lang="en-US" sz="3600" dirty="0"/>
              <a:t> media</a:t>
            </a:r>
          </a:p>
          <a:p>
            <a:r>
              <a:rPr lang="en-US" sz="3600" dirty="0" err="1"/>
              <a:t>Penggunaan</a:t>
            </a:r>
            <a:r>
              <a:rPr lang="en-US" sz="3600" dirty="0"/>
              <a:t> internet </a:t>
            </a:r>
            <a:r>
              <a:rPr lang="en-US" sz="3600" dirty="0" err="1"/>
              <a:t>dan</a:t>
            </a:r>
            <a:r>
              <a:rPr lang="en-US" sz="3600" dirty="0"/>
              <a:t> </a:t>
            </a:r>
            <a:r>
              <a:rPr lang="en-US" sz="3600" dirty="0" err="1"/>
              <a:t>depresi</a:t>
            </a:r>
            <a:endParaRPr lang="en-US" sz="3600" dirty="0"/>
          </a:p>
          <a:p>
            <a:r>
              <a:rPr lang="en-US" sz="3600" dirty="0" err="1"/>
              <a:t>Kecanduan</a:t>
            </a:r>
            <a:r>
              <a:rPr lang="en-US" sz="3600" dirty="0"/>
              <a:t> internet</a:t>
            </a:r>
            <a:endParaRPr lang="en-US" sz="3600" dirty="0"/>
          </a:p>
        </p:txBody>
      </p:sp>
    </p:spTree>
    <p:extLst>
      <p:ext uri="{BB962C8B-B14F-4D97-AF65-F5344CB8AC3E}">
        <p14:creationId xmlns:p14="http://schemas.microsoft.com/office/powerpoint/2010/main" val="1380773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Riset</a:t>
            </a:r>
            <a:r>
              <a:rPr lang="en-US" b="1" dirty="0" smtClean="0">
                <a:solidFill>
                  <a:schemeClr val="accent5">
                    <a:lumMod val="75000"/>
                  </a:schemeClr>
                </a:solidFill>
              </a:rPr>
              <a:t> </a:t>
            </a:r>
            <a:r>
              <a:rPr lang="en-US" b="1" dirty="0" err="1" smtClean="0">
                <a:solidFill>
                  <a:schemeClr val="accent5">
                    <a:lumMod val="75000"/>
                  </a:schemeClr>
                </a:solidFill>
              </a:rPr>
              <a:t>Tentang</a:t>
            </a:r>
            <a:r>
              <a:rPr lang="en-US" b="1" dirty="0" smtClean="0">
                <a:solidFill>
                  <a:schemeClr val="accent5">
                    <a:lumMod val="75000"/>
                  </a:schemeClr>
                </a:solidFill>
              </a:rPr>
              <a:t> Internet</a:t>
            </a:r>
            <a:endParaRPr lang="en-US" b="1"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algn="just"/>
            <a:r>
              <a:rPr lang="en-US" dirty="0" err="1"/>
              <a:t>Kesenjangan</a:t>
            </a:r>
            <a:r>
              <a:rPr lang="en-US" dirty="0"/>
              <a:t> </a:t>
            </a:r>
            <a:r>
              <a:rPr lang="en-US" dirty="0" err="1"/>
              <a:t>pengetahuan</a:t>
            </a:r>
            <a:endParaRPr lang="en-US" dirty="0"/>
          </a:p>
          <a:p>
            <a:pPr lvl="1" algn="just">
              <a:buFont typeface="Wingdings" panose="05000000000000000000" pitchFamily="2" charset="2"/>
              <a:buChar char="§"/>
            </a:pPr>
            <a:r>
              <a:rPr lang="en-US" sz="2800" dirty="0"/>
              <a:t>Internet </a:t>
            </a:r>
            <a:r>
              <a:rPr lang="en-US" sz="2800" dirty="0" err="1"/>
              <a:t>mungkin</a:t>
            </a:r>
            <a:r>
              <a:rPr lang="en-US" sz="2800" dirty="0"/>
              <a:t> </a:t>
            </a:r>
            <a:r>
              <a:rPr lang="en-US" sz="2800" dirty="0" err="1"/>
              <a:t>tidak</a:t>
            </a:r>
            <a:r>
              <a:rPr lang="en-US" sz="2800" dirty="0"/>
              <a:t> </a:t>
            </a:r>
            <a:r>
              <a:rPr lang="en-US" sz="2800" dirty="0" err="1"/>
              <a:t>tersedia</a:t>
            </a:r>
            <a:r>
              <a:rPr lang="en-US" sz="2800" dirty="0"/>
              <a:t> </a:t>
            </a:r>
            <a:r>
              <a:rPr lang="en-US" sz="2800" dirty="0" err="1"/>
              <a:t>secara</a:t>
            </a:r>
            <a:r>
              <a:rPr lang="en-US" sz="2800" dirty="0"/>
              <a:t> </a:t>
            </a:r>
            <a:r>
              <a:rPr lang="en-US" sz="2800" dirty="0" err="1"/>
              <a:t>merata</a:t>
            </a:r>
            <a:r>
              <a:rPr lang="en-US" sz="2800" dirty="0"/>
              <a:t>/ </a:t>
            </a:r>
            <a:r>
              <a:rPr lang="en-US" sz="2800" dirty="0" err="1"/>
              <a:t>tidak</a:t>
            </a:r>
            <a:r>
              <a:rPr lang="en-US" sz="2800" dirty="0"/>
              <a:t> </a:t>
            </a:r>
            <a:r>
              <a:rPr lang="en-US" sz="2800" dirty="0" err="1"/>
              <a:t>dapat</a:t>
            </a:r>
            <a:r>
              <a:rPr lang="en-US" sz="2800" dirty="0"/>
              <a:t> </a:t>
            </a:r>
            <a:r>
              <a:rPr lang="en-US" sz="2800" dirty="0" err="1"/>
              <a:t>diakses</a:t>
            </a:r>
            <a:r>
              <a:rPr lang="en-US" sz="2800" dirty="0"/>
              <a:t> </a:t>
            </a:r>
            <a:r>
              <a:rPr lang="en-US" sz="2800" dirty="0" err="1"/>
              <a:t>oleh</a:t>
            </a:r>
            <a:r>
              <a:rPr lang="en-US" sz="2800" dirty="0"/>
              <a:t> </a:t>
            </a:r>
            <a:r>
              <a:rPr lang="en-US" sz="2800" dirty="0" err="1"/>
              <a:t>semua</a:t>
            </a:r>
            <a:r>
              <a:rPr lang="en-US" sz="2800" dirty="0"/>
              <a:t> orang</a:t>
            </a:r>
          </a:p>
          <a:p>
            <a:pPr algn="just"/>
            <a:r>
              <a:rPr lang="en-US" dirty="0" err="1"/>
              <a:t>Kredibilitas</a:t>
            </a:r>
            <a:r>
              <a:rPr lang="en-US" dirty="0"/>
              <a:t> media</a:t>
            </a:r>
          </a:p>
          <a:p>
            <a:pPr lvl="1" algn="just">
              <a:buFont typeface="Wingdings" panose="05000000000000000000" pitchFamily="2" charset="2"/>
              <a:buChar char="§"/>
            </a:pPr>
            <a:r>
              <a:rPr lang="en-US" sz="2800" dirty="0" err="1"/>
              <a:t>Banyak</a:t>
            </a:r>
            <a:r>
              <a:rPr lang="en-US" sz="2800" dirty="0"/>
              <a:t> </a:t>
            </a:r>
            <a:r>
              <a:rPr lang="en-US" sz="2800" dirty="0" err="1"/>
              <a:t>situs-situs</a:t>
            </a:r>
            <a:r>
              <a:rPr lang="en-US" sz="2800" dirty="0"/>
              <a:t> </a:t>
            </a:r>
            <a:r>
              <a:rPr lang="en-US" sz="2800" dirty="0" err="1"/>
              <a:t>berita</a:t>
            </a:r>
            <a:r>
              <a:rPr lang="en-US" sz="2800" dirty="0"/>
              <a:t> </a:t>
            </a:r>
            <a:r>
              <a:rPr lang="en-US" sz="2800" dirty="0" err="1"/>
              <a:t>menyamarkan</a:t>
            </a:r>
            <a:r>
              <a:rPr lang="en-US" sz="2800" dirty="0"/>
              <a:t> </a:t>
            </a:r>
            <a:r>
              <a:rPr lang="en-US" sz="2800" dirty="0" err="1"/>
              <a:t>perbedaan</a:t>
            </a:r>
            <a:r>
              <a:rPr lang="en-US" sz="2800" dirty="0"/>
              <a:t> </a:t>
            </a:r>
            <a:r>
              <a:rPr lang="en-US" sz="2800" dirty="0" err="1"/>
              <a:t>antara</a:t>
            </a:r>
            <a:r>
              <a:rPr lang="en-US" sz="2800" dirty="0"/>
              <a:t> </a:t>
            </a:r>
            <a:r>
              <a:rPr lang="en-US" sz="2800" dirty="0" err="1"/>
              <a:t>isi</a:t>
            </a:r>
            <a:r>
              <a:rPr lang="en-US" sz="2800" dirty="0"/>
              <a:t> editorial </a:t>
            </a:r>
            <a:r>
              <a:rPr lang="en-US" sz="2800" dirty="0" err="1"/>
              <a:t>dengan</a:t>
            </a:r>
            <a:r>
              <a:rPr lang="en-US" sz="2800" dirty="0"/>
              <a:t> </a:t>
            </a:r>
            <a:r>
              <a:rPr lang="en-US" sz="2800" dirty="0" err="1"/>
              <a:t>iklan</a:t>
            </a:r>
            <a:endParaRPr lang="en-US" sz="2800" dirty="0"/>
          </a:p>
          <a:p>
            <a:pPr lvl="1" algn="just">
              <a:buFont typeface="Wingdings" panose="05000000000000000000" pitchFamily="2" charset="2"/>
              <a:buChar char="§"/>
            </a:pPr>
            <a:r>
              <a:rPr lang="en-US" sz="2800" dirty="0" err="1"/>
              <a:t>Mis</a:t>
            </a:r>
            <a:r>
              <a:rPr lang="en-US" sz="2800" dirty="0"/>
              <a:t>. </a:t>
            </a:r>
            <a:r>
              <a:rPr lang="en-US" sz="2800" dirty="0" err="1"/>
              <a:t>Sebuah</a:t>
            </a:r>
            <a:r>
              <a:rPr lang="en-US" sz="2800" dirty="0"/>
              <a:t> </a:t>
            </a:r>
            <a:r>
              <a:rPr lang="en-US" sz="2800" dirty="0" err="1"/>
              <a:t>koran</a:t>
            </a:r>
            <a:r>
              <a:rPr lang="en-US" sz="2800" dirty="0"/>
              <a:t> online </a:t>
            </a:r>
            <a:r>
              <a:rPr lang="en-US" sz="2800" dirty="0" err="1"/>
              <a:t>mengeluarkan</a:t>
            </a:r>
            <a:r>
              <a:rPr lang="en-US" sz="2800" dirty="0"/>
              <a:t> </a:t>
            </a:r>
            <a:r>
              <a:rPr lang="en-US" sz="2800" dirty="0" err="1"/>
              <a:t>cerita</a:t>
            </a:r>
            <a:r>
              <a:rPr lang="en-US" sz="2800" dirty="0"/>
              <a:t> </a:t>
            </a:r>
            <a:r>
              <a:rPr lang="en-US" sz="2800" dirty="0" err="1"/>
              <a:t>tentang</a:t>
            </a:r>
            <a:r>
              <a:rPr lang="en-US" sz="2800" dirty="0"/>
              <a:t> </a:t>
            </a:r>
            <a:r>
              <a:rPr lang="en-US" sz="2800" dirty="0" err="1"/>
              <a:t>anak-anak</a:t>
            </a:r>
            <a:r>
              <a:rPr lang="en-US" sz="2800" dirty="0"/>
              <a:t> </a:t>
            </a:r>
            <a:r>
              <a:rPr lang="en-US" sz="2800" dirty="0" err="1"/>
              <a:t>penderita</a:t>
            </a:r>
            <a:r>
              <a:rPr lang="en-US" sz="2800" dirty="0"/>
              <a:t> </a:t>
            </a:r>
            <a:r>
              <a:rPr lang="en-US" sz="2800" dirty="0" err="1"/>
              <a:t>asma</a:t>
            </a:r>
            <a:r>
              <a:rPr lang="en-US" sz="2800" dirty="0"/>
              <a:t>. Di </a:t>
            </a:r>
            <a:r>
              <a:rPr lang="en-US" sz="2800" dirty="0" err="1"/>
              <a:t>sebelah</a:t>
            </a:r>
            <a:r>
              <a:rPr lang="en-US" sz="2800" dirty="0"/>
              <a:t> </a:t>
            </a:r>
            <a:r>
              <a:rPr lang="en-US" sz="2800" dirty="0" err="1"/>
              <a:t>kanan</a:t>
            </a:r>
            <a:r>
              <a:rPr lang="en-US" sz="2800" dirty="0"/>
              <a:t> </a:t>
            </a:r>
            <a:r>
              <a:rPr lang="en-US" sz="2800" dirty="0" err="1"/>
              <a:t>atas</a:t>
            </a:r>
            <a:r>
              <a:rPr lang="en-US" sz="2800" dirty="0"/>
              <a:t> </a:t>
            </a:r>
            <a:r>
              <a:rPr lang="en-US" sz="2800" dirty="0" err="1"/>
              <a:t>berita</a:t>
            </a:r>
            <a:r>
              <a:rPr lang="en-US" sz="2800" dirty="0"/>
              <a:t> </a:t>
            </a:r>
            <a:r>
              <a:rPr lang="en-US" sz="2800" dirty="0" err="1"/>
              <a:t>terdapat</a:t>
            </a:r>
            <a:r>
              <a:rPr lang="en-US" sz="2800" dirty="0"/>
              <a:t> label medical/ dental advertisers (Sellers, 1999)</a:t>
            </a:r>
          </a:p>
          <a:p>
            <a:pPr algn="just"/>
            <a:endParaRPr lang="en-US" dirty="0"/>
          </a:p>
        </p:txBody>
      </p:sp>
    </p:spTree>
    <p:extLst>
      <p:ext uri="{BB962C8B-B14F-4D97-AF65-F5344CB8AC3E}">
        <p14:creationId xmlns:p14="http://schemas.microsoft.com/office/powerpoint/2010/main" val="2068344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algn="just"/>
            <a:r>
              <a:rPr lang="en-US" dirty="0" err="1" smtClean="0"/>
              <a:t>Penggunaan</a:t>
            </a:r>
            <a:r>
              <a:rPr lang="en-US" dirty="0" smtClean="0"/>
              <a:t> Internet and </a:t>
            </a:r>
            <a:r>
              <a:rPr lang="en-US" dirty="0" err="1" smtClean="0"/>
              <a:t>Depresi</a:t>
            </a:r>
            <a:endParaRPr lang="en-US" dirty="0" smtClean="0"/>
          </a:p>
          <a:p>
            <a:pPr lvl="1" algn="just">
              <a:buFont typeface="Wingdings" panose="05000000000000000000" pitchFamily="2" charset="2"/>
              <a:buChar char="§"/>
            </a:pPr>
            <a:r>
              <a:rPr lang="en-US" sz="2800" dirty="0" err="1" smtClean="0"/>
              <a:t>Penelitian</a:t>
            </a:r>
            <a:r>
              <a:rPr lang="en-US" sz="2800" dirty="0" smtClean="0"/>
              <a:t> yang </a:t>
            </a:r>
            <a:r>
              <a:rPr lang="en-US" sz="2800" dirty="0" err="1" smtClean="0"/>
              <a:t>dilakukan</a:t>
            </a:r>
            <a:r>
              <a:rPr lang="en-US" sz="2800" dirty="0" smtClean="0"/>
              <a:t> </a:t>
            </a:r>
            <a:r>
              <a:rPr lang="en-US" sz="2800" dirty="0" err="1" smtClean="0"/>
              <a:t>oleh</a:t>
            </a:r>
            <a:r>
              <a:rPr lang="en-US" sz="2800" dirty="0" smtClean="0"/>
              <a:t> Carnegie Melon University (Kraut et al, 1998) </a:t>
            </a:r>
            <a:r>
              <a:rPr lang="en-US" sz="2800" dirty="0" err="1" smtClean="0"/>
              <a:t>menunjukkan</a:t>
            </a:r>
            <a:r>
              <a:rPr lang="en-US" sz="2800" dirty="0" smtClean="0"/>
              <a:t> </a:t>
            </a:r>
            <a:r>
              <a:rPr lang="en-US" sz="2800" dirty="0" err="1" smtClean="0"/>
              <a:t>bahwa</a:t>
            </a:r>
            <a:r>
              <a:rPr lang="en-US" sz="2800" dirty="0" smtClean="0"/>
              <a:t> </a:t>
            </a:r>
            <a:r>
              <a:rPr lang="en-US" sz="2800" dirty="0" err="1" smtClean="0"/>
              <a:t>penggunaan</a:t>
            </a:r>
            <a:r>
              <a:rPr lang="en-US" sz="2800" dirty="0" smtClean="0"/>
              <a:t> internet yang </a:t>
            </a:r>
            <a:r>
              <a:rPr lang="en-US" sz="2800" dirty="0" err="1" smtClean="0"/>
              <a:t>tinggi</a:t>
            </a:r>
            <a:r>
              <a:rPr lang="en-US" sz="2800" dirty="0" smtClean="0"/>
              <a:t> </a:t>
            </a:r>
            <a:r>
              <a:rPr lang="en-US" sz="2800" dirty="0" err="1" smtClean="0"/>
              <a:t>dalam</a:t>
            </a:r>
            <a:r>
              <a:rPr lang="en-US" sz="2800" dirty="0" smtClean="0"/>
              <a:t> </a:t>
            </a:r>
            <a:r>
              <a:rPr lang="en-US" sz="2800" dirty="0" err="1" smtClean="0"/>
              <a:t>suatu</a:t>
            </a:r>
            <a:r>
              <a:rPr lang="en-US" sz="2800" dirty="0" smtClean="0"/>
              <a:t> </a:t>
            </a:r>
            <a:r>
              <a:rPr lang="en-US" sz="2800" dirty="0" err="1" smtClean="0"/>
              <a:t>keluarga</a:t>
            </a:r>
            <a:r>
              <a:rPr lang="en-US" sz="2800" dirty="0" smtClean="0"/>
              <a:t> </a:t>
            </a:r>
            <a:r>
              <a:rPr lang="en-US" sz="2800" dirty="0" err="1" smtClean="0"/>
              <a:t>menyebabkan</a:t>
            </a:r>
            <a:r>
              <a:rPr lang="en-US" sz="2800" dirty="0" smtClean="0"/>
              <a:t> </a:t>
            </a:r>
            <a:r>
              <a:rPr lang="en-US" sz="2800" dirty="0" err="1" smtClean="0"/>
              <a:t>hubungan</a:t>
            </a:r>
            <a:r>
              <a:rPr lang="en-US" sz="2800" dirty="0" smtClean="0"/>
              <a:t> </a:t>
            </a:r>
            <a:r>
              <a:rPr lang="en-US" sz="2800" dirty="0" err="1" smtClean="0"/>
              <a:t>antara</a:t>
            </a:r>
            <a:r>
              <a:rPr lang="en-US" sz="2800" dirty="0" smtClean="0"/>
              <a:t> </a:t>
            </a:r>
            <a:r>
              <a:rPr lang="en-US" sz="2800" dirty="0" err="1" smtClean="0"/>
              <a:t>anggota</a:t>
            </a:r>
            <a:r>
              <a:rPr lang="en-US" sz="2800" dirty="0" smtClean="0"/>
              <a:t> </a:t>
            </a:r>
            <a:r>
              <a:rPr lang="en-US" sz="2800" dirty="0" err="1" smtClean="0"/>
              <a:t>keluarga</a:t>
            </a:r>
            <a:r>
              <a:rPr lang="en-US" sz="2800" dirty="0" smtClean="0"/>
              <a:t> </a:t>
            </a:r>
            <a:r>
              <a:rPr lang="en-US" sz="2800" dirty="0" err="1" smtClean="0"/>
              <a:t>berkurang</a:t>
            </a:r>
            <a:r>
              <a:rPr lang="en-US" sz="2800" dirty="0" smtClean="0"/>
              <a:t> </a:t>
            </a:r>
            <a:r>
              <a:rPr lang="en-US" sz="2800" dirty="0" err="1" smtClean="0"/>
              <a:t>dan</a:t>
            </a:r>
            <a:r>
              <a:rPr lang="en-US" sz="2800" dirty="0" smtClean="0"/>
              <a:t> </a:t>
            </a:r>
            <a:r>
              <a:rPr lang="en-US" sz="2800" dirty="0" err="1" smtClean="0"/>
              <a:t>hubungan</a:t>
            </a:r>
            <a:r>
              <a:rPr lang="en-US" sz="2800" dirty="0" smtClean="0"/>
              <a:t> </a:t>
            </a:r>
            <a:r>
              <a:rPr lang="en-US" sz="2800" dirty="0" err="1" smtClean="0"/>
              <a:t>sosial</a:t>
            </a:r>
            <a:r>
              <a:rPr lang="en-US" sz="2800" dirty="0" smtClean="0"/>
              <a:t> di </a:t>
            </a:r>
            <a:r>
              <a:rPr lang="en-US" sz="2800" dirty="0" err="1" smtClean="0"/>
              <a:t>luar</a:t>
            </a:r>
            <a:r>
              <a:rPr lang="en-US" sz="2800" dirty="0" smtClean="0"/>
              <a:t> </a:t>
            </a:r>
            <a:r>
              <a:rPr lang="en-US" sz="2800" dirty="0" err="1" smtClean="0"/>
              <a:t>keluarga</a:t>
            </a:r>
            <a:r>
              <a:rPr lang="en-US" sz="2800" dirty="0" smtClean="0"/>
              <a:t> </a:t>
            </a:r>
            <a:r>
              <a:rPr lang="en-US" sz="2800" dirty="0" err="1" smtClean="0"/>
              <a:t>menurun</a:t>
            </a:r>
            <a:r>
              <a:rPr lang="en-US" sz="2800" dirty="0" smtClean="0"/>
              <a:t>, </a:t>
            </a:r>
            <a:r>
              <a:rPr lang="en-US" sz="2800" dirty="0" err="1" smtClean="0"/>
              <a:t>serta</a:t>
            </a:r>
            <a:r>
              <a:rPr lang="en-US" sz="2800" dirty="0" smtClean="0"/>
              <a:t> </a:t>
            </a:r>
            <a:r>
              <a:rPr lang="en-US" sz="2800" dirty="0" err="1" smtClean="0"/>
              <a:t>meningkatnya</a:t>
            </a:r>
            <a:r>
              <a:rPr lang="en-US" sz="2800" dirty="0" smtClean="0"/>
              <a:t> rasa </a:t>
            </a:r>
            <a:r>
              <a:rPr lang="en-US" sz="2800" dirty="0" err="1" smtClean="0"/>
              <a:t>depresi</a:t>
            </a:r>
            <a:r>
              <a:rPr lang="en-US" sz="2800" dirty="0" smtClean="0"/>
              <a:t> </a:t>
            </a:r>
            <a:r>
              <a:rPr lang="en-US" sz="2800" dirty="0" err="1" smtClean="0"/>
              <a:t>dan</a:t>
            </a:r>
            <a:r>
              <a:rPr lang="en-US" sz="2800" dirty="0" smtClean="0"/>
              <a:t> </a:t>
            </a:r>
            <a:r>
              <a:rPr lang="en-US" sz="2800" dirty="0" err="1" smtClean="0"/>
              <a:t>kesepian</a:t>
            </a:r>
            <a:r>
              <a:rPr lang="en-US" sz="2800" dirty="0" smtClean="0"/>
              <a:t>. </a:t>
            </a:r>
            <a:r>
              <a:rPr lang="en-US" sz="2800" dirty="0" err="1" smtClean="0"/>
              <a:t>Penelitian</a:t>
            </a:r>
            <a:r>
              <a:rPr lang="en-US" sz="2800" dirty="0" smtClean="0"/>
              <a:t> </a:t>
            </a:r>
            <a:r>
              <a:rPr lang="en-US" sz="2800" dirty="0" err="1" smtClean="0"/>
              <a:t>ini</a:t>
            </a:r>
            <a:r>
              <a:rPr lang="en-US" sz="2800" dirty="0" smtClean="0"/>
              <a:t> </a:t>
            </a:r>
            <a:r>
              <a:rPr lang="en-US" sz="2800" dirty="0" err="1" smtClean="0"/>
              <a:t>dikritik</a:t>
            </a:r>
            <a:r>
              <a:rPr lang="en-US" sz="2800" dirty="0" smtClean="0"/>
              <a:t> </a:t>
            </a:r>
            <a:r>
              <a:rPr lang="en-US" sz="2800" dirty="0" err="1" smtClean="0"/>
              <a:t>oleh</a:t>
            </a:r>
            <a:r>
              <a:rPr lang="en-US" sz="2800" dirty="0" smtClean="0"/>
              <a:t> </a:t>
            </a:r>
            <a:r>
              <a:rPr lang="en-US" sz="2800" dirty="0" err="1" smtClean="0"/>
              <a:t>peneliti</a:t>
            </a:r>
            <a:r>
              <a:rPr lang="en-US" sz="2800" dirty="0" smtClean="0"/>
              <a:t> lain </a:t>
            </a:r>
            <a:r>
              <a:rPr lang="en-US" sz="2800" dirty="0" err="1" smtClean="0"/>
              <a:t>karena</a:t>
            </a:r>
            <a:r>
              <a:rPr lang="en-US" sz="2800" dirty="0" smtClean="0"/>
              <a:t> </a:t>
            </a:r>
            <a:r>
              <a:rPr lang="en-US" sz="2800" dirty="0" err="1" smtClean="0"/>
              <a:t>terdapat</a:t>
            </a:r>
            <a:r>
              <a:rPr lang="en-US" sz="2800" dirty="0" smtClean="0"/>
              <a:t> </a:t>
            </a:r>
            <a:r>
              <a:rPr lang="en-US" sz="2800" dirty="0" err="1" smtClean="0"/>
              <a:t>kasus-kasus</a:t>
            </a:r>
            <a:r>
              <a:rPr lang="en-US" sz="2800" dirty="0" smtClean="0"/>
              <a:t> yang </a:t>
            </a:r>
            <a:r>
              <a:rPr lang="en-US" sz="2800" dirty="0" err="1" smtClean="0"/>
              <a:t>menunjukkan</a:t>
            </a:r>
            <a:r>
              <a:rPr lang="en-US" sz="2800" dirty="0" smtClean="0"/>
              <a:t> </a:t>
            </a:r>
            <a:r>
              <a:rPr lang="en-US" sz="2800" dirty="0" err="1" smtClean="0"/>
              <a:t>bahwa</a:t>
            </a:r>
            <a:r>
              <a:rPr lang="en-US" sz="2800" dirty="0" smtClean="0"/>
              <a:t> </a:t>
            </a:r>
            <a:r>
              <a:rPr lang="en-US" sz="2800" dirty="0" err="1" smtClean="0"/>
              <a:t>pemakaian</a:t>
            </a:r>
            <a:r>
              <a:rPr lang="en-US" sz="2800" dirty="0" smtClean="0"/>
              <a:t> internet </a:t>
            </a:r>
            <a:r>
              <a:rPr lang="en-US" sz="2800" dirty="0" err="1" smtClean="0"/>
              <a:t>membantu</a:t>
            </a:r>
            <a:r>
              <a:rPr lang="en-US" sz="2800" dirty="0" smtClean="0"/>
              <a:t> </a:t>
            </a:r>
            <a:r>
              <a:rPr lang="en-US" sz="2800" dirty="0" err="1" smtClean="0"/>
              <a:t>seseorang</a:t>
            </a:r>
            <a:r>
              <a:rPr lang="en-US" sz="2800" dirty="0" smtClean="0"/>
              <a:t> </a:t>
            </a:r>
            <a:r>
              <a:rPr lang="en-US" sz="2800" dirty="0" err="1" smtClean="0"/>
              <a:t>menghilangkan</a:t>
            </a:r>
            <a:r>
              <a:rPr lang="en-US" sz="2800" dirty="0" smtClean="0"/>
              <a:t> </a:t>
            </a:r>
            <a:r>
              <a:rPr lang="en-US" sz="2800" dirty="0" err="1" smtClean="0"/>
              <a:t>depresi</a:t>
            </a:r>
            <a:r>
              <a:rPr lang="en-US" sz="2800" dirty="0" smtClean="0"/>
              <a:t> (Roberts, 1998)</a:t>
            </a:r>
            <a:endParaRPr lang="en-US" sz="2800" dirty="0"/>
          </a:p>
        </p:txBody>
      </p:sp>
    </p:spTree>
    <p:extLst>
      <p:ext uri="{BB962C8B-B14F-4D97-AF65-F5344CB8AC3E}">
        <p14:creationId xmlns:p14="http://schemas.microsoft.com/office/powerpoint/2010/main" val="4173284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sp>
        <p:nvSpPr>
          <p:cNvPr id="3" name="Content Placeholder 2"/>
          <p:cNvSpPr>
            <a:spLocks noGrp="1"/>
          </p:cNvSpPr>
          <p:nvPr>
            <p:ph idx="1"/>
          </p:nvPr>
        </p:nvSpPr>
        <p:spPr/>
        <p:txBody>
          <a:bodyPr>
            <a:noAutofit/>
          </a:bodyPr>
          <a:lstStyle/>
          <a:p>
            <a:r>
              <a:rPr lang="en-US" dirty="0" err="1" smtClean="0"/>
              <a:t>Kecanduan</a:t>
            </a:r>
            <a:r>
              <a:rPr lang="en-US" dirty="0" smtClean="0"/>
              <a:t> internet</a:t>
            </a:r>
          </a:p>
          <a:p>
            <a:pPr lvl="1" algn="just">
              <a:buFont typeface="Wingdings" panose="05000000000000000000" pitchFamily="2" charset="2"/>
              <a:buChar char="§"/>
            </a:pPr>
            <a:r>
              <a:rPr lang="en-US" sz="2800" dirty="0" err="1" smtClean="0"/>
              <a:t>Kecanduan</a:t>
            </a:r>
            <a:r>
              <a:rPr lang="en-US" sz="2800" dirty="0" smtClean="0"/>
              <a:t> internet </a:t>
            </a:r>
            <a:r>
              <a:rPr lang="en-US" sz="2800" dirty="0" err="1" smtClean="0"/>
              <a:t>adalah</a:t>
            </a:r>
            <a:r>
              <a:rPr lang="en-US" sz="2800" dirty="0" smtClean="0"/>
              <a:t> </a:t>
            </a:r>
            <a:r>
              <a:rPr lang="en-US" sz="2800" dirty="0" err="1" smtClean="0"/>
              <a:t>pemakaian</a:t>
            </a:r>
            <a:r>
              <a:rPr lang="en-US" sz="2800" dirty="0" smtClean="0"/>
              <a:t> internet </a:t>
            </a:r>
            <a:r>
              <a:rPr lang="en-US" sz="2800" dirty="0" err="1" smtClean="0"/>
              <a:t>secara</a:t>
            </a:r>
            <a:r>
              <a:rPr lang="en-US" sz="2800" dirty="0" smtClean="0"/>
              <a:t> </a:t>
            </a:r>
            <a:r>
              <a:rPr lang="en-US" sz="2800" dirty="0" err="1" smtClean="0"/>
              <a:t>berlebihan</a:t>
            </a:r>
            <a:r>
              <a:rPr lang="en-US" sz="2800" dirty="0" smtClean="0"/>
              <a:t>. </a:t>
            </a:r>
            <a:r>
              <a:rPr lang="en-US" sz="2800" dirty="0" err="1" smtClean="0"/>
              <a:t>Sumber</a:t>
            </a:r>
            <a:r>
              <a:rPr lang="en-US" sz="2800" dirty="0" smtClean="0"/>
              <a:t> </a:t>
            </a:r>
            <a:r>
              <a:rPr lang="en-US" sz="2800" dirty="0" err="1" smtClean="0"/>
              <a:t>utama</a:t>
            </a:r>
            <a:r>
              <a:rPr lang="en-US" sz="2800" dirty="0" smtClean="0"/>
              <a:t> </a:t>
            </a:r>
            <a:r>
              <a:rPr lang="en-US" sz="2800" dirty="0" err="1" smtClean="0"/>
              <a:t>penyebab</a:t>
            </a:r>
            <a:r>
              <a:rPr lang="en-US" sz="2800" dirty="0" smtClean="0"/>
              <a:t> </a:t>
            </a:r>
            <a:r>
              <a:rPr lang="en-US" sz="2800" dirty="0" err="1" smtClean="0"/>
              <a:t>kecanduan</a:t>
            </a:r>
            <a:r>
              <a:rPr lang="en-US" sz="2800" dirty="0" smtClean="0"/>
              <a:t> </a:t>
            </a:r>
            <a:r>
              <a:rPr lang="en-US" sz="2800" dirty="0" err="1" smtClean="0"/>
              <a:t>ini</a:t>
            </a:r>
            <a:r>
              <a:rPr lang="en-US" sz="2800" dirty="0" smtClean="0"/>
              <a:t> </a:t>
            </a:r>
            <a:r>
              <a:rPr lang="en-US" sz="2800" dirty="0" err="1" smtClean="0"/>
              <a:t>adalah</a:t>
            </a:r>
            <a:r>
              <a:rPr lang="en-US" sz="2800" dirty="0" smtClean="0"/>
              <a:t> chatting room (</a:t>
            </a:r>
            <a:r>
              <a:rPr lang="en-US" sz="2800" dirty="0" err="1" smtClean="0"/>
              <a:t>Riset</a:t>
            </a:r>
            <a:r>
              <a:rPr lang="en-US" sz="2800" dirty="0" smtClean="0"/>
              <a:t> Young, 1996). </a:t>
            </a:r>
            <a:r>
              <a:rPr lang="en-US" sz="2800" dirty="0" err="1" smtClean="0"/>
              <a:t>Beberapa</a:t>
            </a:r>
            <a:r>
              <a:rPr lang="en-US" sz="2800" dirty="0" smtClean="0"/>
              <a:t> </a:t>
            </a:r>
            <a:r>
              <a:rPr lang="en-US" sz="2800" dirty="0" err="1" smtClean="0"/>
              <a:t>pengamat</a:t>
            </a:r>
            <a:r>
              <a:rPr lang="en-US" sz="2800" dirty="0" smtClean="0"/>
              <a:t> </a:t>
            </a:r>
            <a:r>
              <a:rPr lang="en-US" sz="2800" dirty="0" err="1" smtClean="0"/>
              <a:t>tidak</a:t>
            </a:r>
            <a:r>
              <a:rPr lang="en-US" sz="2800" dirty="0" smtClean="0"/>
              <a:t> </a:t>
            </a:r>
            <a:r>
              <a:rPr lang="en-US" sz="2800" dirty="0" err="1" smtClean="0"/>
              <a:t>setuju</a:t>
            </a:r>
            <a:r>
              <a:rPr lang="en-US" sz="2800" dirty="0" smtClean="0"/>
              <a:t> </a:t>
            </a:r>
            <a:r>
              <a:rPr lang="en-US" sz="2800" dirty="0" err="1" smtClean="0"/>
              <a:t>dengan</a:t>
            </a:r>
            <a:r>
              <a:rPr lang="en-US" sz="2800" dirty="0" smtClean="0"/>
              <a:t> </a:t>
            </a:r>
            <a:r>
              <a:rPr lang="en-US" sz="2800" dirty="0" err="1" smtClean="0"/>
              <a:t>istilah</a:t>
            </a:r>
            <a:r>
              <a:rPr lang="en-US" sz="2800" dirty="0" smtClean="0"/>
              <a:t> </a:t>
            </a:r>
            <a:r>
              <a:rPr lang="en-US" sz="2800" dirty="0" err="1" smtClean="0"/>
              <a:t>kecanduan</a:t>
            </a:r>
            <a:r>
              <a:rPr lang="en-US" sz="2800" dirty="0" smtClean="0"/>
              <a:t>, </a:t>
            </a:r>
            <a:r>
              <a:rPr lang="en-US" sz="2800" dirty="0" err="1" smtClean="0"/>
              <a:t>mereka</a:t>
            </a:r>
            <a:r>
              <a:rPr lang="en-US" sz="2800" dirty="0" smtClean="0"/>
              <a:t> </a:t>
            </a:r>
            <a:r>
              <a:rPr lang="en-US" sz="2800" dirty="0" err="1" smtClean="0"/>
              <a:t>cenderung</a:t>
            </a:r>
            <a:r>
              <a:rPr lang="en-US" sz="2800" dirty="0" smtClean="0"/>
              <a:t> </a:t>
            </a:r>
            <a:r>
              <a:rPr lang="en-US" sz="2800" dirty="0" err="1" smtClean="0"/>
              <a:t>menyebut</a:t>
            </a:r>
            <a:r>
              <a:rPr lang="en-US" sz="2800" dirty="0" smtClean="0"/>
              <a:t> orang-orang yang </a:t>
            </a:r>
            <a:r>
              <a:rPr lang="en-US" sz="2800" dirty="0" err="1" smtClean="0"/>
              <a:t>memakai</a:t>
            </a:r>
            <a:r>
              <a:rPr lang="en-US" sz="2800" dirty="0" smtClean="0"/>
              <a:t> internet </a:t>
            </a:r>
            <a:r>
              <a:rPr lang="en-US" sz="2800" dirty="0" err="1" smtClean="0"/>
              <a:t>secara</a:t>
            </a:r>
            <a:r>
              <a:rPr lang="en-US" sz="2800" dirty="0" smtClean="0"/>
              <a:t> </a:t>
            </a:r>
            <a:r>
              <a:rPr lang="en-US" sz="2800" dirty="0" err="1" smtClean="0"/>
              <a:t>berlebihan</a:t>
            </a:r>
            <a:r>
              <a:rPr lang="en-US" sz="2800" dirty="0" smtClean="0"/>
              <a:t> </a:t>
            </a:r>
            <a:r>
              <a:rPr lang="en-US" sz="2800" dirty="0" err="1" smtClean="0"/>
              <a:t>sebagai</a:t>
            </a:r>
            <a:r>
              <a:rPr lang="en-US" sz="2800" dirty="0" smtClean="0"/>
              <a:t> </a:t>
            </a:r>
            <a:r>
              <a:rPr lang="en-US" sz="2800" dirty="0" err="1" smtClean="0"/>
              <a:t>ketergantungan</a:t>
            </a:r>
            <a:r>
              <a:rPr lang="en-US" sz="2800" dirty="0" smtClean="0"/>
              <a:t> internet (</a:t>
            </a:r>
            <a:r>
              <a:rPr lang="en-US" sz="2800" dirty="0" err="1" smtClean="0"/>
              <a:t>Riset</a:t>
            </a:r>
            <a:r>
              <a:rPr lang="en-US" sz="2800" dirty="0" smtClean="0"/>
              <a:t> Scherer, 1997). Scherer </a:t>
            </a:r>
            <a:r>
              <a:rPr lang="en-US" sz="2800" dirty="0" err="1" smtClean="0"/>
              <a:t>menemukan</a:t>
            </a:r>
            <a:r>
              <a:rPr lang="en-US" sz="2800" dirty="0" smtClean="0"/>
              <a:t> </a:t>
            </a:r>
            <a:r>
              <a:rPr lang="en-US" sz="2800" dirty="0" err="1" smtClean="0"/>
              <a:t>bahwa</a:t>
            </a:r>
            <a:r>
              <a:rPr lang="en-US" sz="2800" dirty="0" smtClean="0"/>
              <a:t> orang-orang yang </a:t>
            </a:r>
            <a:r>
              <a:rPr lang="en-US" sz="2800" dirty="0" err="1" smtClean="0"/>
              <a:t>ketergantungan</a:t>
            </a:r>
            <a:r>
              <a:rPr lang="en-US" sz="2800" dirty="0" smtClean="0"/>
              <a:t> internet </a:t>
            </a:r>
            <a:r>
              <a:rPr lang="en-US" sz="2800" dirty="0" err="1" smtClean="0"/>
              <a:t>menggunakan</a:t>
            </a:r>
            <a:r>
              <a:rPr lang="en-US" sz="2800" dirty="0" smtClean="0"/>
              <a:t> </a:t>
            </a:r>
            <a:r>
              <a:rPr lang="en-US" sz="2800" dirty="0" err="1" smtClean="0"/>
              <a:t>layanan-layanan</a:t>
            </a:r>
            <a:r>
              <a:rPr lang="en-US" sz="2800" dirty="0" smtClean="0"/>
              <a:t> </a:t>
            </a:r>
            <a:r>
              <a:rPr lang="en-US" sz="2800" dirty="0" err="1" smtClean="0"/>
              <a:t>seperti</a:t>
            </a:r>
            <a:r>
              <a:rPr lang="en-US" sz="2800" dirty="0" smtClean="0"/>
              <a:t> newsgroup, chatting and </a:t>
            </a:r>
            <a:r>
              <a:rPr lang="en-US" sz="2800" dirty="0" err="1" smtClean="0"/>
              <a:t>buletin</a:t>
            </a:r>
            <a:r>
              <a:rPr lang="en-US" sz="2800" dirty="0" smtClean="0"/>
              <a:t> </a:t>
            </a:r>
            <a:r>
              <a:rPr lang="en-US" sz="2800" dirty="0" err="1" smtClean="0"/>
              <a:t>untuk</a:t>
            </a:r>
            <a:r>
              <a:rPr lang="en-US" sz="2800" dirty="0" smtClean="0"/>
              <a:t> </a:t>
            </a:r>
            <a:r>
              <a:rPr lang="en-US" sz="2800" dirty="0" err="1" smtClean="0"/>
              <a:t>bertemu</a:t>
            </a:r>
            <a:r>
              <a:rPr lang="en-US" sz="2800" dirty="0" smtClean="0"/>
              <a:t> </a:t>
            </a:r>
            <a:r>
              <a:rPr lang="en-US" sz="2800" dirty="0" err="1" smtClean="0"/>
              <a:t>dengan</a:t>
            </a:r>
            <a:r>
              <a:rPr lang="en-US" sz="2800" dirty="0" smtClean="0"/>
              <a:t> orang-orang </a:t>
            </a:r>
            <a:r>
              <a:rPr lang="en-US" sz="2800" dirty="0" err="1" smtClean="0"/>
              <a:t>baru</a:t>
            </a:r>
            <a:r>
              <a:rPr lang="en-US" sz="2800" dirty="0" smtClean="0"/>
              <a:t>, </a:t>
            </a:r>
            <a:r>
              <a:rPr lang="en-US" sz="2800" dirty="0" err="1" smtClean="0"/>
              <a:t>bereksperimen</a:t>
            </a:r>
            <a:r>
              <a:rPr lang="en-US" sz="2800" dirty="0" smtClean="0"/>
              <a:t> </a:t>
            </a:r>
            <a:r>
              <a:rPr lang="en-US" sz="2800" dirty="0" err="1" smtClean="0"/>
              <a:t>secara</a:t>
            </a:r>
            <a:r>
              <a:rPr lang="en-US" sz="2800" dirty="0" smtClean="0"/>
              <a:t> </a:t>
            </a:r>
            <a:r>
              <a:rPr lang="en-US" sz="2800" dirty="0" err="1" smtClean="0"/>
              <a:t>sosial</a:t>
            </a:r>
            <a:r>
              <a:rPr lang="en-US" sz="2800" dirty="0" smtClean="0"/>
              <a:t> </a:t>
            </a:r>
            <a:r>
              <a:rPr lang="en-US" sz="2800" dirty="0" err="1" smtClean="0"/>
              <a:t>dan</a:t>
            </a:r>
            <a:r>
              <a:rPr lang="en-US" sz="2800" dirty="0" smtClean="0"/>
              <a:t> </a:t>
            </a:r>
            <a:r>
              <a:rPr lang="en-US" sz="2800" dirty="0" err="1" smtClean="0"/>
              <a:t>mencari</a:t>
            </a:r>
            <a:r>
              <a:rPr lang="en-US" sz="2800" dirty="0" smtClean="0"/>
              <a:t> </a:t>
            </a:r>
            <a:r>
              <a:rPr lang="en-US" sz="2800" dirty="0" err="1" smtClean="0"/>
              <a:t>materi</a:t>
            </a:r>
            <a:r>
              <a:rPr lang="en-US" sz="2800" dirty="0" smtClean="0"/>
              <a:t> </a:t>
            </a:r>
            <a:r>
              <a:rPr lang="en-US" sz="2800" dirty="0" err="1" smtClean="0"/>
              <a:t>berbau</a:t>
            </a:r>
            <a:r>
              <a:rPr lang="en-US" sz="2800" dirty="0" smtClean="0"/>
              <a:t> </a:t>
            </a:r>
            <a:r>
              <a:rPr lang="en-US" sz="2800" dirty="0" err="1" smtClean="0"/>
              <a:t>seksual</a:t>
            </a:r>
            <a:r>
              <a:rPr lang="en-US" sz="2800" dirty="0" smtClean="0"/>
              <a:t>, </a:t>
            </a:r>
            <a:r>
              <a:rPr lang="en-US" sz="2800" dirty="0" err="1" smtClean="0"/>
              <a:t>hal-hal</a:t>
            </a:r>
            <a:r>
              <a:rPr lang="en-US" sz="2800" dirty="0" smtClean="0"/>
              <a:t> yang </a:t>
            </a:r>
            <a:r>
              <a:rPr lang="en-US" sz="2800" dirty="0" err="1" smtClean="0"/>
              <a:t>ilegal</a:t>
            </a:r>
            <a:r>
              <a:rPr lang="en-US" sz="2800" dirty="0" smtClean="0"/>
              <a:t> </a:t>
            </a:r>
            <a:r>
              <a:rPr lang="en-US" sz="2800" dirty="0" err="1" smtClean="0"/>
              <a:t>dan</a:t>
            </a:r>
            <a:r>
              <a:rPr lang="en-US" sz="2800" dirty="0" smtClean="0"/>
              <a:t> amoral.</a:t>
            </a:r>
          </a:p>
          <a:p>
            <a:pPr algn="just">
              <a:buFont typeface="Wingdings" panose="05000000000000000000" pitchFamily="2" charset="2"/>
              <a:buChar char="§"/>
            </a:pPr>
            <a:endParaRPr lang="en-US" dirty="0"/>
          </a:p>
        </p:txBody>
      </p:sp>
    </p:spTree>
    <p:extLst>
      <p:ext uri="{BB962C8B-B14F-4D97-AF65-F5344CB8AC3E}">
        <p14:creationId xmlns:p14="http://schemas.microsoft.com/office/powerpoint/2010/main" val="29561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Internet </a:t>
            </a:r>
            <a:r>
              <a:rPr lang="en-US" b="1" dirty="0" err="1" smtClean="0">
                <a:solidFill>
                  <a:schemeClr val="accent5">
                    <a:lumMod val="75000"/>
                  </a:schemeClr>
                </a:solidFill>
              </a:rPr>
              <a:t>dan</a:t>
            </a:r>
            <a:r>
              <a:rPr lang="en-US" b="1" dirty="0" smtClean="0">
                <a:solidFill>
                  <a:schemeClr val="accent5">
                    <a:lumMod val="75000"/>
                  </a:schemeClr>
                </a:solidFill>
              </a:rPr>
              <a:t> </a:t>
            </a:r>
            <a:r>
              <a:rPr lang="en-US" b="1" dirty="0" err="1" smtClean="0">
                <a:solidFill>
                  <a:schemeClr val="accent5">
                    <a:lumMod val="75000"/>
                  </a:schemeClr>
                </a:solidFill>
              </a:rPr>
              <a:t>Pengaruhnya</a:t>
            </a:r>
            <a:endParaRPr lang="en-US" b="1" dirty="0">
              <a:solidFill>
                <a:schemeClr val="accent5">
                  <a:lumMod val="75000"/>
                </a:schemeClr>
              </a:solidFill>
            </a:endParaRPr>
          </a:p>
        </p:txBody>
      </p:sp>
      <p:sp>
        <p:nvSpPr>
          <p:cNvPr id="3" name="Content Placeholder 2"/>
          <p:cNvSpPr>
            <a:spLocks noGrp="1"/>
          </p:cNvSpPr>
          <p:nvPr>
            <p:ph idx="1"/>
          </p:nvPr>
        </p:nvSpPr>
        <p:spPr/>
        <p:txBody>
          <a:bodyPr>
            <a:noAutofit/>
          </a:bodyPr>
          <a:lstStyle/>
          <a:p>
            <a:pPr algn="just">
              <a:lnSpc>
                <a:spcPct val="80000"/>
              </a:lnSpc>
            </a:pPr>
            <a:r>
              <a:rPr lang="en-US" sz="2700" dirty="0" err="1" smtClean="0"/>
              <a:t>Saat</a:t>
            </a:r>
            <a:r>
              <a:rPr lang="en-US" sz="2700" dirty="0" smtClean="0"/>
              <a:t> </a:t>
            </a:r>
            <a:r>
              <a:rPr lang="en-US" sz="2700" dirty="0" err="1" smtClean="0"/>
              <a:t>ini</a:t>
            </a:r>
            <a:r>
              <a:rPr lang="en-US" sz="2700" dirty="0" smtClean="0"/>
              <a:t> internet </a:t>
            </a:r>
            <a:r>
              <a:rPr lang="en-US" sz="2700" dirty="0" err="1" smtClean="0"/>
              <a:t>banyak</a:t>
            </a:r>
            <a:r>
              <a:rPr lang="en-US" sz="2700" dirty="0" smtClean="0"/>
              <a:t> </a:t>
            </a:r>
            <a:r>
              <a:rPr lang="en-US" sz="2700" dirty="0" err="1" smtClean="0"/>
              <a:t>mempengaruhi</a:t>
            </a:r>
            <a:r>
              <a:rPr lang="en-US" sz="2700" dirty="0" smtClean="0"/>
              <a:t>/ </a:t>
            </a:r>
            <a:r>
              <a:rPr lang="en-US" sz="2700" dirty="0" err="1" smtClean="0"/>
              <a:t>mentransformasi</a:t>
            </a:r>
            <a:r>
              <a:rPr lang="en-US" sz="2700" dirty="0" smtClean="0"/>
              <a:t> </a:t>
            </a:r>
            <a:r>
              <a:rPr lang="en-US" sz="2700" dirty="0" err="1" smtClean="0"/>
              <a:t>cara</a:t>
            </a:r>
            <a:r>
              <a:rPr lang="en-US" sz="2700" dirty="0" smtClean="0"/>
              <a:t> </a:t>
            </a:r>
            <a:r>
              <a:rPr lang="en-US" sz="2700" dirty="0" err="1" smtClean="0"/>
              <a:t>kita</a:t>
            </a:r>
            <a:r>
              <a:rPr lang="en-US" sz="2700" dirty="0" smtClean="0"/>
              <a:t> </a:t>
            </a:r>
            <a:r>
              <a:rPr lang="en-US" sz="2700" dirty="0" err="1" smtClean="0"/>
              <a:t>hidup</a:t>
            </a:r>
            <a:r>
              <a:rPr lang="en-US" sz="2700" dirty="0" smtClean="0"/>
              <a:t> </a:t>
            </a:r>
            <a:r>
              <a:rPr lang="en-US" sz="2700" dirty="0" err="1" smtClean="0"/>
              <a:t>sehari-hari</a:t>
            </a:r>
            <a:r>
              <a:rPr lang="en-US" sz="2700" dirty="0" smtClean="0"/>
              <a:t>, </a:t>
            </a:r>
            <a:r>
              <a:rPr lang="en-US" sz="2700" dirty="0" err="1" smtClean="0"/>
              <a:t>cara</a:t>
            </a:r>
            <a:r>
              <a:rPr lang="en-US" sz="2700" dirty="0" smtClean="0"/>
              <a:t> </a:t>
            </a:r>
            <a:r>
              <a:rPr lang="en-US" sz="2700" dirty="0" err="1" smtClean="0"/>
              <a:t>kita</a:t>
            </a:r>
            <a:r>
              <a:rPr lang="en-US" sz="2700" dirty="0" smtClean="0"/>
              <a:t> </a:t>
            </a:r>
            <a:r>
              <a:rPr lang="en-US" sz="2700" dirty="0" err="1" smtClean="0"/>
              <a:t>berpikir</a:t>
            </a:r>
            <a:r>
              <a:rPr lang="en-US" sz="2700" dirty="0" smtClean="0"/>
              <a:t>, </a:t>
            </a:r>
            <a:r>
              <a:rPr lang="en-US" sz="2700" dirty="0" err="1" smtClean="0"/>
              <a:t>berbicara</a:t>
            </a:r>
            <a:r>
              <a:rPr lang="en-US" sz="2700" dirty="0" smtClean="0"/>
              <a:t>, </a:t>
            </a:r>
            <a:r>
              <a:rPr lang="en-US" sz="2700" dirty="0" err="1" smtClean="0"/>
              <a:t>bekerja</a:t>
            </a:r>
            <a:r>
              <a:rPr lang="en-US" sz="2700" dirty="0" smtClean="0"/>
              <a:t>, </a:t>
            </a:r>
            <a:r>
              <a:rPr lang="en-US" sz="2700" dirty="0" err="1" smtClean="0"/>
              <a:t>dll</a:t>
            </a:r>
            <a:r>
              <a:rPr lang="en-US" sz="2700" dirty="0" smtClean="0"/>
              <a:t>.</a:t>
            </a:r>
          </a:p>
          <a:p>
            <a:pPr algn="just">
              <a:lnSpc>
                <a:spcPct val="80000"/>
              </a:lnSpc>
            </a:pPr>
            <a:r>
              <a:rPr lang="en-US" sz="2700" dirty="0" err="1" smtClean="0"/>
              <a:t>Dengan</a:t>
            </a:r>
            <a:r>
              <a:rPr lang="en-US" sz="2700" dirty="0" smtClean="0"/>
              <a:t> internet, </a:t>
            </a:r>
            <a:r>
              <a:rPr lang="en-US" sz="2700" dirty="0" err="1" smtClean="0"/>
              <a:t>kita</a:t>
            </a:r>
            <a:r>
              <a:rPr lang="en-US" sz="2700" dirty="0" smtClean="0"/>
              <a:t> </a:t>
            </a:r>
            <a:r>
              <a:rPr lang="en-US" sz="2700" dirty="0" err="1" smtClean="0"/>
              <a:t>dapat</a:t>
            </a:r>
            <a:r>
              <a:rPr lang="en-US" sz="2700" dirty="0" smtClean="0"/>
              <a:t> </a:t>
            </a:r>
            <a:r>
              <a:rPr lang="en-US" sz="2700" dirty="0" err="1" smtClean="0"/>
              <a:t>mengakses</a:t>
            </a:r>
            <a:r>
              <a:rPr lang="en-US" sz="2700" dirty="0" smtClean="0"/>
              <a:t> </a:t>
            </a:r>
            <a:r>
              <a:rPr lang="en-US" sz="2700" dirty="0" err="1" smtClean="0"/>
              <a:t>berita</a:t>
            </a:r>
            <a:r>
              <a:rPr lang="en-US" sz="2700" dirty="0" smtClean="0"/>
              <a:t> </a:t>
            </a:r>
            <a:r>
              <a:rPr lang="en-US" sz="2700" dirty="0" err="1" smtClean="0"/>
              <a:t>dengan</a:t>
            </a:r>
            <a:r>
              <a:rPr lang="en-US" sz="2700" dirty="0" smtClean="0"/>
              <a:t> </a:t>
            </a:r>
            <a:r>
              <a:rPr lang="en-US" sz="2700" dirty="0" err="1" smtClean="0"/>
              <a:t>segera</a:t>
            </a:r>
            <a:r>
              <a:rPr lang="en-US" sz="2700" dirty="0" smtClean="0"/>
              <a:t> </a:t>
            </a:r>
            <a:r>
              <a:rPr lang="en-US" sz="2700" i="1" dirty="0" smtClean="0"/>
              <a:t>(internet provides instant news)</a:t>
            </a:r>
          </a:p>
          <a:p>
            <a:pPr algn="just">
              <a:lnSpc>
                <a:spcPct val="80000"/>
              </a:lnSpc>
            </a:pPr>
            <a:r>
              <a:rPr lang="en-US" sz="2700" dirty="0" err="1" smtClean="0"/>
              <a:t>Komunikasi</a:t>
            </a:r>
            <a:r>
              <a:rPr lang="en-US" sz="2700" dirty="0" smtClean="0"/>
              <a:t> yang </a:t>
            </a:r>
            <a:r>
              <a:rPr lang="en-US" sz="2700" dirty="0" err="1" smtClean="0"/>
              <a:t>terjadi</a:t>
            </a:r>
            <a:r>
              <a:rPr lang="en-US" sz="2700" dirty="0" smtClean="0"/>
              <a:t> </a:t>
            </a:r>
            <a:r>
              <a:rPr lang="en-US" sz="2700" dirty="0" err="1" smtClean="0"/>
              <a:t>melalui</a:t>
            </a:r>
            <a:r>
              <a:rPr lang="en-US" sz="2700" dirty="0" smtClean="0"/>
              <a:t> internet </a:t>
            </a:r>
            <a:r>
              <a:rPr lang="en-US" sz="2700" dirty="0" err="1" smtClean="0"/>
              <a:t>pada</a:t>
            </a:r>
            <a:r>
              <a:rPr lang="en-US" sz="2700" dirty="0" smtClean="0"/>
              <a:t> </a:t>
            </a:r>
            <a:r>
              <a:rPr lang="en-US" sz="2700" dirty="0" err="1" smtClean="0"/>
              <a:t>umumnya</a:t>
            </a:r>
            <a:r>
              <a:rPr lang="en-US" sz="2700" dirty="0" smtClean="0"/>
              <a:t> </a:t>
            </a:r>
            <a:r>
              <a:rPr lang="en-US" sz="2700" dirty="0" err="1" smtClean="0"/>
              <a:t>merupakan</a:t>
            </a:r>
            <a:r>
              <a:rPr lang="en-US" sz="2700" dirty="0" smtClean="0"/>
              <a:t> </a:t>
            </a:r>
            <a:r>
              <a:rPr lang="en-US" sz="2700" i="1" dirty="0" err="1" smtClean="0"/>
              <a:t>asynchoronous</a:t>
            </a:r>
            <a:r>
              <a:rPr lang="en-US" sz="2700" i="1" dirty="0" smtClean="0"/>
              <a:t> communication</a:t>
            </a:r>
            <a:r>
              <a:rPr lang="en-US" sz="2700" dirty="0" smtClean="0"/>
              <a:t> (</a:t>
            </a:r>
            <a:r>
              <a:rPr lang="en-US" sz="2700" dirty="0" err="1" smtClean="0"/>
              <a:t>komunikasi</a:t>
            </a:r>
            <a:r>
              <a:rPr lang="en-US" sz="2700" dirty="0" smtClean="0"/>
              <a:t> </a:t>
            </a:r>
            <a:r>
              <a:rPr lang="en-US" sz="2700" dirty="0" err="1" smtClean="0"/>
              <a:t>dimana</a:t>
            </a:r>
            <a:r>
              <a:rPr lang="en-US" sz="2700" dirty="0" smtClean="0"/>
              <a:t> orang-orang </a:t>
            </a:r>
            <a:r>
              <a:rPr lang="en-US" sz="2700" dirty="0" err="1" smtClean="0"/>
              <a:t>tidak</a:t>
            </a:r>
            <a:r>
              <a:rPr lang="en-US" sz="2700" dirty="0" smtClean="0"/>
              <a:t> </a:t>
            </a:r>
            <a:r>
              <a:rPr lang="en-US" sz="2700" dirty="0" err="1" smtClean="0"/>
              <a:t>terhubung</a:t>
            </a:r>
            <a:r>
              <a:rPr lang="en-US" sz="2700" dirty="0" smtClean="0"/>
              <a:t> </a:t>
            </a:r>
            <a:r>
              <a:rPr lang="en-US" sz="2700" dirty="0" err="1" smtClean="0"/>
              <a:t>secara</a:t>
            </a:r>
            <a:r>
              <a:rPr lang="en-US" sz="2700" dirty="0" smtClean="0"/>
              <a:t> </a:t>
            </a:r>
            <a:r>
              <a:rPr lang="en-US" sz="2700" dirty="0" err="1" smtClean="0"/>
              <a:t>langsung</a:t>
            </a:r>
            <a:r>
              <a:rPr lang="en-US" sz="2700" dirty="0" smtClean="0"/>
              <a:t> </a:t>
            </a:r>
            <a:r>
              <a:rPr lang="en-US" sz="2700" dirty="0" err="1" smtClean="0"/>
              <a:t>pada</a:t>
            </a:r>
            <a:r>
              <a:rPr lang="en-US" sz="2700" dirty="0" smtClean="0"/>
              <a:t> </a:t>
            </a:r>
            <a:r>
              <a:rPr lang="en-US" sz="2700" dirty="0" err="1" smtClean="0"/>
              <a:t>waktu</a:t>
            </a:r>
            <a:r>
              <a:rPr lang="en-US" sz="2700" dirty="0" smtClean="0"/>
              <a:t> yang </a:t>
            </a:r>
            <a:r>
              <a:rPr lang="en-US" sz="2700" dirty="0" err="1" smtClean="0"/>
              <a:t>bersamaan</a:t>
            </a:r>
            <a:r>
              <a:rPr lang="en-US" sz="2700" dirty="0" smtClean="0"/>
              <a:t>)</a:t>
            </a:r>
            <a:endParaRPr lang="en-US" sz="2700" i="1" dirty="0" smtClean="0"/>
          </a:p>
          <a:p>
            <a:pPr algn="just">
              <a:lnSpc>
                <a:spcPct val="80000"/>
              </a:lnSpc>
            </a:pPr>
            <a:r>
              <a:rPr lang="en-US" sz="2700" dirty="0" err="1" smtClean="0"/>
              <a:t>Dengan</a:t>
            </a:r>
            <a:r>
              <a:rPr lang="en-US" sz="2700" dirty="0" smtClean="0"/>
              <a:t> internet, </a:t>
            </a:r>
            <a:r>
              <a:rPr lang="en-US" sz="2700" dirty="0" err="1" smtClean="0"/>
              <a:t>seseorang</a:t>
            </a:r>
            <a:r>
              <a:rPr lang="en-US" sz="2700" dirty="0" smtClean="0"/>
              <a:t> </a:t>
            </a:r>
            <a:r>
              <a:rPr lang="en-US" sz="2700" dirty="0" err="1" smtClean="0"/>
              <a:t>dapat</a:t>
            </a:r>
            <a:r>
              <a:rPr lang="en-US" sz="2700" dirty="0" smtClean="0"/>
              <a:t> </a:t>
            </a:r>
            <a:r>
              <a:rPr lang="en-US" sz="2700" dirty="0" err="1" smtClean="0"/>
              <a:t>menjadi</a:t>
            </a:r>
            <a:r>
              <a:rPr lang="en-US" sz="2700" dirty="0" smtClean="0"/>
              <a:t> </a:t>
            </a:r>
            <a:r>
              <a:rPr lang="en-US" sz="2700" i="1" dirty="0" smtClean="0"/>
              <a:t>reporter, editor</a:t>
            </a:r>
            <a:r>
              <a:rPr lang="en-US" sz="2700" dirty="0" smtClean="0"/>
              <a:t> </a:t>
            </a:r>
            <a:r>
              <a:rPr lang="en-US" sz="2700" dirty="0" err="1" smtClean="0"/>
              <a:t>dan</a:t>
            </a:r>
            <a:r>
              <a:rPr lang="en-US" sz="2700" dirty="0" smtClean="0"/>
              <a:t> </a:t>
            </a:r>
            <a:r>
              <a:rPr lang="en-US" sz="2700" i="1" dirty="0" smtClean="0"/>
              <a:t>publisher</a:t>
            </a:r>
            <a:r>
              <a:rPr lang="en-US" sz="2700" dirty="0" smtClean="0"/>
              <a:t>. </a:t>
            </a:r>
            <a:r>
              <a:rPr lang="en-US" sz="2700" dirty="0" err="1" smtClean="0"/>
              <a:t>Siapa</a:t>
            </a:r>
            <a:r>
              <a:rPr lang="en-US" sz="2700" dirty="0" smtClean="0"/>
              <a:t> </a:t>
            </a:r>
            <a:r>
              <a:rPr lang="en-US" sz="2700" dirty="0" err="1" smtClean="0"/>
              <a:t>saja</a:t>
            </a:r>
            <a:r>
              <a:rPr lang="en-US" sz="2700" dirty="0" smtClean="0"/>
              <a:t> </a:t>
            </a:r>
            <a:r>
              <a:rPr lang="en-US" sz="2700" dirty="0" err="1" smtClean="0"/>
              <a:t>dapat</a:t>
            </a:r>
            <a:r>
              <a:rPr lang="en-US" sz="2700" dirty="0" smtClean="0"/>
              <a:t> </a:t>
            </a:r>
            <a:r>
              <a:rPr lang="en-US" sz="2700" dirty="0" err="1" smtClean="0"/>
              <a:t>membuat</a:t>
            </a:r>
            <a:r>
              <a:rPr lang="en-US" sz="2700" dirty="0" smtClean="0"/>
              <a:t> web site </a:t>
            </a:r>
            <a:r>
              <a:rPr lang="en-US" sz="2700" dirty="0" err="1" smtClean="0"/>
              <a:t>atau</a:t>
            </a:r>
            <a:r>
              <a:rPr lang="en-US" sz="2700" dirty="0" smtClean="0"/>
              <a:t> </a:t>
            </a:r>
            <a:r>
              <a:rPr lang="en-US" sz="2700" dirty="0" err="1" smtClean="0"/>
              <a:t>memasukkan</a:t>
            </a:r>
            <a:r>
              <a:rPr lang="en-US" sz="2700" dirty="0" smtClean="0"/>
              <a:t> </a:t>
            </a:r>
            <a:r>
              <a:rPr lang="en-US" sz="2700" dirty="0" err="1" smtClean="0"/>
              <a:t>situs</a:t>
            </a:r>
            <a:r>
              <a:rPr lang="en-US" sz="2700" dirty="0" smtClean="0"/>
              <a:t> </a:t>
            </a:r>
            <a:r>
              <a:rPr lang="en-US" sz="2700" dirty="0" err="1" smtClean="0"/>
              <a:t>berita</a:t>
            </a:r>
            <a:r>
              <a:rPr lang="en-US" sz="2700" dirty="0" smtClean="0"/>
              <a:t>.</a:t>
            </a:r>
          </a:p>
          <a:p>
            <a:pPr algn="just">
              <a:lnSpc>
                <a:spcPct val="80000"/>
              </a:lnSpc>
            </a:pPr>
            <a:r>
              <a:rPr lang="en-US" sz="2700" dirty="0" smtClean="0"/>
              <a:t>Internet </a:t>
            </a:r>
            <a:r>
              <a:rPr lang="en-US" sz="2700" dirty="0" err="1" smtClean="0"/>
              <a:t>tidak</a:t>
            </a:r>
            <a:r>
              <a:rPr lang="en-US" sz="2700" dirty="0" smtClean="0"/>
              <a:t> </a:t>
            </a:r>
            <a:r>
              <a:rPr lang="en-US" sz="2700" dirty="0" err="1" smtClean="0"/>
              <a:t>memiliki</a:t>
            </a:r>
            <a:r>
              <a:rPr lang="en-US" sz="2700" dirty="0" smtClean="0"/>
              <a:t> </a:t>
            </a:r>
            <a:r>
              <a:rPr lang="en-US" sz="2700" i="1" dirty="0" smtClean="0"/>
              <a:t>gatekeepers </a:t>
            </a:r>
            <a:r>
              <a:rPr lang="en-US" sz="2700" dirty="0" smtClean="0"/>
              <a:t>(</a:t>
            </a:r>
            <a:r>
              <a:rPr lang="en-US" sz="2700" dirty="0" err="1" smtClean="0"/>
              <a:t>penyaring</a:t>
            </a:r>
            <a:r>
              <a:rPr lang="en-US" sz="2700" dirty="0" smtClean="0"/>
              <a:t> </a:t>
            </a:r>
            <a:r>
              <a:rPr lang="en-US" sz="2700" dirty="0" err="1" smtClean="0"/>
              <a:t>informasi</a:t>
            </a:r>
            <a:r>
              <a:rPr lang="en-US" sz="2700" dirty="0" smtClean="0"/>
              <a:t>). </a:t>
            </a:r>
            <a:r>
              <a:rPr lang="en-US" sz="2700" dirty="0" err="1" smtClean="0"/>
              <a:t>Jadi</a:t>
            </a:r>
            <a:r>
              <a:rPr lang="en-US" sz="2700" dirty="0" smtClean="0"/>
              <a:t> </a:t>
            </a:r>
            <a:r>
              <a:rPr lang="en-US" sz="2700" dirty="0" err="1" smtClean="0"/>
              <a:t>informasi</a:t>
            </a:r>
            <a:r>
              <a:rPr lang="en-US" sz="2700" dirty="0" smtClean="0"/>
              <a:t> yang </a:t>
            </a:r>
            <a:r>
              <a:rPr lang="en-US" sz="2700" dirty="0" err="1" smtClean="0"/>
              <a:t>terdapat</a:t>
            </a:r>
            <a:r>
              <a:rPr lang="en-US" sz="2700" dirty="0" smtClean="0"/>
              <a:t> di internet </a:t>
            </a:r>
            <a:r>
              <a:rPr lang="en-US" sz="2700" dirty="0" err="1" smtClean="0"/>
              <a:t>tidak</a:t>
            </a:r>
            <a:r>
              <a:rPr lang="en-US" sz="2700" dirty="0" smtClean="0"/>
              <a:t> </a:t>
            </a:r>
            <a:r>
              <a:rPr lang="en-US" sz="2700" dirty="0" err="1" smtClean="0"/>
              <a:t>semuanya</a:t>
            </a:r>
            <a:r>
              <a:rPr lang="en-US" sz="2700" dirty="0" smtClean="0"/>
              <a:t> </a:t>
            </a:r>
            <a:r>
              <a:rPr lang="en-US" sz="2700" dirty="0" err="1" smtClean="0"/>
              <a:t>akurat</a:t>
            </a:r>
            <a:r>
              <a:rPr lang="en-US" sz="2700" dirty="0" smtClean="0"/>
              <a:t> </a:t>
            </a:r>
            <a:r>
              <a:rPr lang="en-US" sz="2700" dirty="0" err="1" smtClean="0"/>
              <a:t>dan</a:t>
            </a:r>
            <a:r>
              <a:rPr lang="en-US" sz="2700" dirty="0" smtClean="0"/>
              <a:t> </a:t>
            </a:r>
            <a:r>
              <a:rPr lang="en-US" sz="2700" dirty="0" err="1" smtClean="0"/>
              <a:t>memiliki</a:t>
            </a:r>
            <a:r>
              <a:rPr lang="en-US" sz="2700" dirty="0" smtClean="0"/>
              <a:t> </a:t>
            </a:r>
            <a:r>
              <a:rPr lang="en-US" sz="2700" dirty="0" err="1" smtClean="0"/>
              <a:t>kredibilitas</a:t>
            </a:r>
            <a:r>
              <a:rPr lang="en-US" sz="2700" dirty="0" smtClean="0"/>
              <a:t>. </a:t>
            </a:r>
            <a:r>
              <a:rPr lang="en-US" sz="2700" dirty="0" err="1" smtClean="0"/>
              <a:t>Tidak</a:t>
            </a:r>
            <a:r>
              <a:rPr lang="en-US" sz="2700" dirty="0" smtClean="0"/>
              <a:t> </a:t>
            </a:r>
            <a:r>
              <a:rPr lang="en-US" sz="2700" dirty="0" err="1" smtClean="0"/>
              <a:t>adanya</a:t>
            </a:r>
            <a:r>
              <a:rPr lang="en-US" sz="2700" dirty="0" smtClean="0"/>
              <a:t> </a:t>
            </a:r>
            <a:r>
              <a:rPr lang="en-US" sz="2700" i="1" dirty="0" smtClean="0"/>
              <a:t>gatekeeper </a:t>
            </a:r>
            <a:r>
              <a:rPr lang="en-US" sz="2700" dirty="0" err="1" smtClean="0"/>
              <a:t>juga</a:t>
            </a:r>
            <a:r>
              <a:rPr lang="en-US" sz="2700" dirty="0" smtClean="0"/>
              <a:t> </a:t>
            </a:r>
            <a:r>
              <a:rPr lang="en-US" sz="2700" dirty="0" err="1" smtClean="0"/>
              <a:t>berarti</a:t>
            </a:r>
            <a:r>
              <a:rPr lang="en-US" sz="2700" dirty="0" smtClean="0"/>
              <a:t> </a:t>
            </a:r>
            <a:r>
              <a:rPr lang="en-US" sz="2700" dirty="0" err="1" smtClean="0"/>
              <a:t>tidak</a:t>
            </a:r>
            <a:r>
              <a:rPr lang="en-US" sz="2700" dirty="0" smtClean="0"/>
              <a:t> </a:t>
            </a:r>
            <a:r>
              <a:rPr lang="en-US" sz="2700" dirty="0" err="1" smtClean="0"/>
              <a:t>adanya</a:t>
            </a:r>
            <a:r>
              <a:rPr lang="en-US" sz="2700" dirty="0" smtClean="0"/>
              <a:t> sensor.</a:t>
            </a:r>
          </a:p>
          <a:p>
            <a:pPr algn="just">
              <a:lnSpc>
                <a:spcPct val="80000"/>
              </a:lnSpc>
            </a:pPr>
            <a:endParaRPr lang="en-US" sz="2700" dirty="0"/>
          </a:p>
        </p:txBody>
      </p:sp>
    </p:spTree>
    <p:extLst>
      <p:ext uri="{BB962C8B-B14F-4D97-AF65-F5344CB8AC3E}">
        <p14:creationId xmlns:p14="http://schemas.microsoft.com/office/powerpoint/2010/main" val="1049153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algn="just"/>
            <a:r>
              <a:rPr lang="en-US" i="1" dirty="0" smtClean="0"/>
              <a:t>The media (internet) shape culture</a:t>
            </a:r>
          </a:p>
          <a:p>
            <a:pPr lvl="1" algn="just">
              <a:buFont typeface="Wingdings" panose="05000000000000000000" pitchFamily="2" charset="2"/>
              <a:buChar char="§"/>
            </a:pPr>
            <a:r>
              <a:rPr lang="en-US" sz="2800" dirty="0" smtClean="0"/>
              <a:t>Internet </a:t>
            </a:r>
            <a:r>
              <a:rPr lang="en-US" sz="2800" dirty="0" err="1" smtClean="0"/>
              <a:t>dan</a:t>
            </a:r>
            <a:r>
              <a:rPr lang="en-US" sz="2800" dirty="0" smtClean="0"/>
              <a:t> world wide web </a:t>
            </a:r>
            <a:r>
              <a:rPr lang="en-US" sz="2800" dirty="0" err="1" smtClean="0"/>
              <a:t>berpengaruh</a:t>
            </a:r>
            <a:r>
              <a:rPr lang="en-US" sz="2800" dirty="0" smtClean="0"/>
              <a:t> </a:t>
            </a:r>
            <a:r>
              <a:rPr lang="en-US" sz="2800" dirty="0" err="1" smtClean="0"/>
              <a:t>terhadap</a:t>
            </a:r>
            <a:r>
              <a:rPr lang="en-US" sz="2800" dirty="0" smtClean="0"/>
              <a:t> </a:t>
            </a:r>
            <a:r>
              <a:rPr lang="en-US" sz="2800" dirty="0" err="1" smtClean="0"/>
              <a:t>pembentukan</a:t>
            </a:r>
            <a:r>
              <a:rPr lang="en-US" sz="2800" dirty="0" smtClean="0"/>
              <a:t> </a:t>
            </a:r>
            <a:r>
              <a:rPr lang="en-US" sz="2800" dirty="0" err="1" smtClean="0"/>
              <a:t>budaya</a:t>
            </a:r>
            <a:endParaRPr lang="en-US" sz="2800" dirty="0" smtClean="0"/>
          </a:p>
          <a:p>
            <a:pPr lvl="1" algn="just">
              <a:buFont typeface="Wingdings" panose="05000000000000000000" pitchFamily="2" charset="2"/>
              <a:buChar char="§"/>
            </a:pPr>
            <a:r>
              <a:rPr lang="en-US" sz="2800" dirty="0" smtClean="0"/>
              <a:t>Kita </a:t>
            </a:r>
            <a:r>
              <a:rPr lang="en-US" sz="2800" dirty="0" err="1" smtClean="0"/>
              <a:t>dapat</a:t>
            </a:r>
            <a:r>
              <a:rPr lang="en-US" sz="2800" dirty="0" smtClean="0"/>
              <a:t> </a:t>
            </a:r>
            <a:r>
              <a:rPr lang="en-US" sz="2800" dirty="0" err="1" smtClean="0"/>
              <a:t>mencari</a:t>
            </a:r>
            <a:r>
              <a:rPr lang="en-US" sz="2800" dirty="0" smtClean="0"/>
              <a:t> </a:t>
            </a:r>
            <a:r>
              <a:rPr lang="en-US" sz="2800" dirty="0" err="1" smtClean="0"/>
              <a:t>informasi</a:t>
            </a:r>
            <a:r>
              <a:rPr lang="en-US" sz="2800" dirty="0" smtClean="0"/>
              <a:t>, </a:t>
            </a:r>
            <a:r>
              <a:rPr lang="en-US" sz="2800" dirty="0" err="1" smtClean="0"/>
              <a:t>mengeksplorasi</a:t>
            </a:r>
            <a:r>
              <a:rPr lang="en-US" sz="2800" dirty="0" smtClean="0"/>
              <a:t> </a:t>
            </a:r>
            <a:r>
              <a:rPr lang="en-US" sz="2800" dirty="0" err="1" smtClean="0"/>
              <a:t>dan</a:t>
            </a:r>
            <a:r>
              <a:rPr lang="en-US" sz="2800" dirty="0" smtClean="0"/>
              <a:t> </a:t>
            </a:r>
            <a:r>
              <a:rPr lang="en-US" sz="2800" dirty="0" err="1" smtClean="0"/>
              <a:t>melihat</a:t>
            </a:r>
            <a:r>
              <a:rPr lang="en-US" sz="2800" dirty="0" smtClean="0"/>
              <a:t> </a:t>
            </a:r>
            <a:r>
              <a:rPr lang="en-US" sz="2800" dirty="0" err="1" smtClean="0"/>
              <a:t>budaya</a:t>
            </a:r>
            <a:r>
              <a:rPr lang="en-US" sz="2800" dirty="0" smtClean="0"/>
              <a:t> lain </a:t>
            </a:r>
            <a:r>
              <a:rPr lang="en-US" sz="2800" dirty="0" err="1" smtClean="0"/>
              <a:t>melalui</a:t>
            </a:r>
            <a:r>
              <a:rPr lang="en-US" sz="2800" dirty="0" smtClean="0"/>
              <a:t> internet</a:t>
            </a:r>
          </a:p>
          <a:p>
            <a:pPr algn="just"/>
            <a:r>
              <a:rPr lang="en-US" i="1" dirty="0" smtClean="0"/>
              <a:t>The media shape attitudes</a:t>
            </a:r>
          </a:p>
          <a:p>
            <a:pPr lvl="1" algn="just">
              <a:buFont typeface="Wingdings" panose="05000000000000000000" pitchFamily="2" charset="2"/>
              <a:buChar char="§"/>
            </a:pPr>
            <a:r>
              <a:rPr lang="en-US" sz="2800" dirty="0" smtClean="0"/>
              <a:t>Media </a:t>
            </a:r>
            <a:r>
              <a:rPr lang="en-US" sz="2800" dirty="0" err="1" smtClean="0"/>
              <a:t>dapat</a:t>
            </a:r>
            <a:r>
              <a:rPr lang="en-US" sz="2800" dirty="0" smtClean="0"/>
              <a:t> </a:t>
            </a:r>
            <a:r>
              <a:rPr lang="en-US" sz="2800" dirty="0" err="1" smtClean="0"/>
              <a:t>dapat</a:t>
            </a:r>
            <a:r>
              <a:rPr lang="en-US" sz="2800" dirty="0" smtClean="0"/>
              <a:t> </a:t>
            </a:r>
            <a:r>
              <a:rPr lang="en-US" sz="2800" dirty="0" err="1" smtClean="0"/>
              <a:t>mempengaruhi</a:t>
            </a:r>
            <a:r>
              <a:rPr lang="en-US" sz="2800" dirty="0" smtClean="0"/>
              <a:t> </a:t>
            </a:r>
            <a:r>
              <a:rPr lang="en-US" sz="2800" dirty="0" err="1" smtClean="0"/>
              <a:t>cara</a:t>
            </a:r>
            <a:r>
              <a:rPr lang="en-US" sz="2800" dirty="0" smtClean="0"/>
              <a:t> </a:t>
            </a:r>
            <a:r>
              <a:rPr lang="en-US" sz="2800" dirty="0" err="1" smtClean="0"/>
              <a:t>kita</a:t>
            </a:r>
            <a:r>
              <a:rPr lang="en-US" sz="2800" dirty="0" smtClean="0"/>
              <a:t> </a:t>
            </a:r>
            <a:r>
              <a:rPr lang="en-US" sz="2800" dirty="0" err="1" smtClean="0"/>
              <a:t>bersikap</a:t>
            </a:r>
            <a:r>
              <a:rPr lang="en-US" sz="2800" dirty="0" smtClean="0"/>
              <a:t>. </a:t>
            </a:r>
            <a:r>
              <a:rPr lang="en-US" sz="2800" dirty="0" err="1" smtClean="0"/>
              <a:t>Misalnya</a:t>
            </a:r>
            <a:r>
              <a:rPr lang="en-US" sz="2800" dirty="0" smtClean="0"/>
              <a:t> </a:t>
            </a:r>
            <a:r>
              <a:rPr lang="en-US" sz="2800" dirty="0" err="1" smtClean="0"/>
              <a:t>bagaimana</a:t>
            </a:r>
            <a:r>
              <a:rPr lang="en-US" sz="2800" dirty="0" smtClean="0"/>
              <a:t> </a:t>
            </a:r>
            <a:r>
              <a:rPr lang="en-US" sz="2800" dirty="0" err="1" smtClean="0"/>
              <a:t>seharusnya</a:t>
            </a:r>
            <a:r>
              <a:rPr lang="en-US" sz="2800" dirty="0" smtClean="0"/>
              <a:t> </a:t>
            </a:r>
            <a:r>
              <a:rPr lang="en-US" sz="2800" dirty="0" err="1" smtClean="0"/>
              <a:t>kita</a:t>
            </a:r>
            <a:r>
              <a:rPr lang="en-US" sz="2800" dirty="0" smtClean="0"/>
              <a:t> </a:t>
            </a:r>
            <a:r>
              <a:rPr lang="en-US" sz="2800" dirty="0" err="1" smtClean="0"/>
              <a:t>bersikap</a:t>
            </a:r>
            <a:r>
              <a:rPr lang="en-US" sz="2800" dirty="0" smtClean="0"/>
              <a:t> </a:t>
            </a:r>
            <a:r>
              <a:rPr lang="en-US" sz="2800" dirty="0" err="1" smtClean="0"/>
              <a:t>sebagai</a:t>
            </a:r>
            <a:r>
              <a:rPr lang="en-US" sz="2800" dirty="0" smtClean="0"/>
              <a:t> </a:t>
            </a:r>
            <a:r>
              <a:rPr lang="en-US" sz="2800" dirty="0" err="1" smtClean="0"/>
              <a:t>seorang</a:t>
            </a:r>
            <a:r>
              <a:rPr lang="en-US" sz="2800" dirty="0" smtClean="0"/>
              <a:t> </a:t>
            </a:r>
            <a:r>
              <a:rPr lang="en-US" sz="2800" dirty="0" err="1" smtClean="0"/>
              <a:t>pria</a:t>
            </a:r>
            <a:r>
              <a:rPr lang="en-US" sz="2800" dirty="0" smtClean="0"/>
              <a:t> </a:t>
            </a:r>
            <a:r>
              <a:rPr lang="en-US" sz="2800" dirty="0" err="1" smtClean="0"/>
              <a:t>atau</a:t>
            </a:r>
            <a:r>
              <a:rPr lang="en-US" sz="2800" dirty="0" smtClean="0"/>
              <a:t> </a:t>
            </a:r>
            <a:r>
              <a:rPr lang="en-US" sz="2800" dirty="0" err="1" smtClean="0"/>
              <a:t>wanita</a:t>
            </a:r>
            <a:r>
              <a:rPr lang="en-US" sz="2800" dirty="0" smtClean="0"/>
              <a:t>, </a:t>
            </a:r>
            <a:r>
              <a:rPr lang="en-US" sz="2800" dirty="0" err="1" smtClean="0"/>
              <a:t>bagaimana</a:t>
            </a:r>
            <a:r>
              <a:rPr lang="en-US" sz="2800" dirty="0" smtClean="0"/>
              <a:t> </a:t>
            </a:r>
            <a:r>
              <a:rPr lang="en-US" sz="2800" dirty="0" err="1" smtClean="0"/>
              <a:t>seharusnya</a:t>
            </a:r>
            <a:r>
              <a:rPr lang="en-US" sz="2800" dirty="0" smtClean="0"/>
              <a:t> </a:t>
            </a:r>
            <a:r>
              <a:rPr lang="en-US" sz="2800" dirty="0" err="1" smtClean="0"/>
              <a:t>keluarga</a:t>
            </a:r>
            <a:r>
              <a:rPr lang="en-US" sz="2800" dirty="0" smtClean="0"/>
              <a:t> yang </a:t>
            </a:r>
            <a:r>
              <a:rPr lang="en-US" sz="2800" dirty="0" err="1" smtClean="0"/>
              <a:t>harmonis</a:t>
            </a:r>
            <a:r>
              <a:rPr lang="en-US" sz="2800" dirty="0" smtClean="0"/>
              <a:t> </a:t>
            </a:r>
            <a:r>
              <a:rPr lang="en-US" sz="2800" dirty="0" err="1" smtClean="0"/>
              <a:t>itu</a:t>
            </a:r>
            <a:r>
              <a:rPr lang="en-US" sz="2800" dirty="0" smtClean="0"/>
              <a:t>, </a:t>
            </a:r>
            <a:r>
              <a:rPr lang="en-US" sz="2800" dirty="0" err="1" smtClean="0"/>
              <a:t>bagaimana</a:t>
            </a:r>
            <a:r>
              <a:rPr lang="en-US" sz="2800" dirty="0" smtClean="0"/>
              <a:t> </a:t>
            </a:r>
            <a:r>
              <a:rPr lang="en-US" sz="2800" dirty="0" err="1" smtClean="0"/>
              <a:t>kita</a:t>
            </a:r>
            <a:r>
              <a:rPr lang="en-US" sz="2800" dirty="0" smtClean="0"/>
              <a:t> </a:t>
            </a:r>
            <a:r>
              <a:rPr lang="en-US" sz="2800" dirty="0" err="1" smtClean="0"/>
              <a:t>bersikap</a:t>
            </a:r>
            <a:r>
              <a:rPr lang="en-US" sz="2800" dirty="0" smtClean="0"/>
              <a:t> </a:t>
            </a:r>
            <a:r>
              <a:rPr lang="en-US" sz="2800" dirty="0" err="1" smtClean="0"/>
              <a:t>terhadap</a:t>
            </a:r>
            <a:r>
              <a:rPr lang="en-US" sz="2800" dirty="0" smtClean="0"/>
              <a:t> orang </a:t>
            </a:r>
            <a:r>
              <a:rPr lang="en-US" sz="2800" dirty="0" err="1" smtClean="0"/>
              <a:t>tua</a:t>
            </a:r>
            <a:r>
              <a:rPr lang="en-US" sz="2800" dirty="0" smtClean="0"/>
              <a:t>, </a:t>
            </a:r>
            <a:r>
              <a:rPr lang="en-US" sz="2800" dirty="0" err="1" smtClean="0"/>
              <a:t>dsb</a:t>
            </a:r>
            <a:r>
              <a:rPr lang="en-US" sz="2800" dirty="0" smtClean="0"/>
              <a:t>.</a:t>
            </a:r>
          </a:p>
          <a:p>
            <a:pPr algn="just"/>
            <a:endParaRPr lang="en-US" dirty="0" smtClean="0"/>
          </a:p>
          <a:p>
            <a:pPr algn="just"/>
            <a:endParaRPr lang="en-US" b="1" dirty="0"/>
          </a:p>
        </p:txBody>
      </p:sp>
    </p:spTree>
    <p:extLst>
      <p:ext uri="{BB962C8B-B14F-4D97-AF65-F5344CB8AC3E}">
        <p14:creationId xmlns:p14="http://schemas.microsoft.com/office/powerpoint/2010/main" val="42677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Sambungan</a:t>
            </a:r>
            <a:r>
              <a:rPr lang="en-US" dirty="0" smtClean="0"/>
              <a:t>…</a:t>
            </a:r>
            <a:endParaRPr lang="en-US" dirty="0"/>
          </a:p>
        </p:txBody>
      </p:sp>
      <p:sp>
        <p:nvSpPr>
          <p:cNvPr id="3" name="Content Placeholder 2"/>
          <p:cNvSpPr>
            <a:spLocks noGrp="1"/>
          </p:cNvSpPr>
          <p:nvPr>
            <p:ph idx="1"/>
          </p:nvPr>
        </p:nvSpPr>
        <p:spPr>
          <a:xfrm>
            <a:off x="838200" y="1642745"/>
            <a:ext cx="10515600" cy="4351338"/>
          </a:xfrm>
        </p:spPr>
        <p:txBody>
          <a:bodyPr>
            <a:noAutofit/>
          </a:bodyPr>
          <a:lstStyle/>
          <a:p>
            <a:pPr algn="just"/>
            <a:r>
              <a:rPr lang="en-US" i="1" dirty="0" smtClean="0"/>
              <a:t>The media shape behavior</a:t>
            </a:r>
          </a:p>
          <a:p>
            <a:pPr lvl="1" algn="just">
              <a:buFont typeface="Wingdings" panose="05000000000000000000" pitchFamily="2" charset="2"/>
              <a:buChar char="§"/>
            </a:pPr>
            <a:r>
              <a:rPr lang="en-US" sz="2800" dirty="0" smtClean="0"/>
              <a:t>Internet </a:t>
            </a:r>
            <a:r>
              <a:rPr lang="en-US" sz="2800" dirty="0" err="1" smtClean="0"/>
              <a:t>mempengaruhi</a:t>
            </a:r>
            <a:r>
              <a:rPr lang="en-US" sz="2800" dirty="0" smtClean="0"/>
              <a:t> </a:t>
            </a:r>
            <a:r>
              <a:rPr lang="en-US" sz="2800" dirty="0" err="1" smtClean="0"/>
              <a:t>kita</a:t>
            </a:r>
            <a:r>
              <a:rPr lang="en-US" sz="2800" dirty="0" smtClean="0"/>
              <a:t> </a:t>
            </a:r>
            <a:r>
              <a:rPr lang="en-US" sz="2800" dirty="0" err="1" smtClean="0"/>
              <a:t>dalam</a:t>
            </a:r>
            <a:r>
              <a:rPr lang="en-US" sz="2800" dirty="0" smtClean="0"/>
              <a:t> </a:t>
            </a:r>
            <a:r>
              <a:rPr lang="en-US" sz="2800" dirty="0" err="1" smtClean="0"/>
              <a:t>berkomunikasi</a:t>
            </a:r>
            <a:r>
              <a:rPr lang="en-US" sz="2800" dirty="0" smtClean="0"/>
              <a:t>. </a:t>
            </a:r>
            <a:r>
              <a:rPr lang="en-US" sz="2800" dirty="0" err="1" smtClean="0"/>
              <a:t>Alur</a:t>
            </a:r>
            <a:r>
              <a:rPr lang="en-US" sz="2800" dirty="0" smtClean="0"/>
              <a:t> </a:t>
            </a:r>
            <a:r>
              <a:rPr lang="en-US" sz="2800" dirty="0" err="1" smtClean="0"/>
              <a:t>komunikasi</a:t>
            </a:r>
            <a:r>
              <a:rPr lang="en-US" sz="2800" dirty="0" smtClean="0"/>
              <a:t> </a:t>
            </a:r>
            <a:r>
              <a:rPr lang="en-US" sz="2800" dirty="0" err="1" smtClean="0"/>
              <a:t>menjadi</a:t>
            </a:r>
            <a:r>
              <a:rPr lang="en-US" sz="2800" dirty="0" smtClean="0"/>
              <a:t> </a:t>
            </a:r>
            <a:r>
              <a:rPr lang="en-US" sz="2800" dirty="0" err="1" smtClean="0"/>
              <a:t>semakin</a:t>
            </a:r>
            <a:r>
              <a:rPr lang="en-US" sz="2800" dirty="0" smtClean="0"/>
              <a:t> </a:t>
            </a:r>
            <a:r>
              <a:rPr lang="en-US" sz="2800" dirty="0" err="1" smtClean="0"/>
              <a:t>cepat</a:t>
            </a:r>
            <a:r>
              <a:rPr lang="en-US" sz="2800" dirty="0" smtClean="0"/>
              <a:t> </a:t>
            </a:r>
            <a:r>
              <a:rPr lang="en-US" sz="2800" dirty="0" err="1" smtClean="0"/>
              <a:t>dan</a:t>
            </a:r>
            <a:r>
              <a:rPr lang="en-US" sz="2800" dirty="0" smtClean="0"/>
              <a:t> orang-orang </a:t>
            </a:r>
            <a:r>
              <a:rPr lang="en-US" sz="2800" dirty="0" err="1" smtClean="0"/>
              <a:t>dapat</a:t>
            </a:r>
            <a:r>
              <a:rPr lang="en-US" sz="2800" dirty="0" smtClean="0"/>
              <a:t> </a:t>
            </a:r>
            <a:r>
              <a:rPr lang="en-US" sz="2800" dirty="0" err="1" smtClean="0"/>
              <a:t>memenuhi</a:t>
            </a:r>
            <a:r>
              <a:rPr lang="en-US" sz="2800" dirty="0" smtClean="0"/>
              <a:t> </a:t>
            </a:r>
            <a:r>
              <a:rPr lang="en-US" sz="2800" dirty="0" err="1" smtClean="0"/>
              <a:t>kebutuhannya</a:t>
            </a:r>
            <a:r>
              <a:rPr lang="en-US" sz="2800" dirty="0" smtClean="0"/>
              <a:t> </a:t>
            </a:r>
            <a:r>
              <a:rPr lang="en-US" sz="2800" dirty="0" err="1" smtClean="0"/>
              <a:t>dengan</a:t>
            </a:r>
            <a:r>
              <a:rPr lang="en-US" sz="2800" dirty="0" smtClean="0"/>
              <a:t> </a:t>
            </a:r>
            <a:r>
              <a:rPr lang="en-US" sz="2800" dirty="0" err="1" smtClean="0"/>
              <a:t>segera</a:t>
            </a:r>
            <a:r>
              <a:rPr lang="en-US" sz="2800" dirty="0" smtClean="0"/>
              <a:t>.</a:t>
            </a:r>
          </a:p>
          <a:p>
            <a:pPr lvl="1" algn="just">
              <a:buFont typeface="Wingdings" panose="05000000000000000000" pitchFamily="2" charset="2"/>
              <a:buChar char="§"/>
            </a:pPr>
            <a:r>
              <a:rPr lang="en-US" sz="2800" i="1" dirty="0" smtClean="0"/>
              <a:t>“Communication via internet the is instant, personalized, push-button”</a:t>
            </a:r>
            <a:r>
              <a:rPr lang="en-US" sz="2800" dirty="0" smtClean="0"/>
              <a:t> (Alan </a:t>
            </a:r>
            <a:r>
              <a:rPr lang="en-US" sz="2800" dirty="0" err="1" smtClean="0"/>
              <a:t>McCluskey</a:t>
            </a:r>
            <a:r>
              <a:rPr lang="en-US" sz="2800" dirty="0" smtClean="0"/>
              <a:t>, </a:t>
            </a:r>
            <a:r>
              <a:rPr lang="en-US" sz="2800" dirty="0" err="1" smtClean="0"/>
              <a:t>pencipta</a:t>
            </a:r>
            <a:r>
              <a:rPr lang="en-US" sz="2800" dirty="0" smtClean="0"/>
              <a:t> </a:t>
            </a:r>
            <a:r>
              <a:rPr lang="en-US" sz="2800" dirty="0" err="1" smtClean="0"/>
              <a:t>dan</a:t>
            </a:r>
            <a:r>
              <a:rPr lang="en-US" sz="2800" dirty="0" smtClean="0"/>
              <a:t> </a:t>
            </a:r>
            <a:r>
              <a:rPr lang="en-US" sz="2800" dirty="0" err="1" smtClean="0"/>
              <a:t>penulis</a:t>
            </a:r>
            <a:r>
              <a:rPr lang="en-US" sz="2800" dirty="0" smtClean="0"/>
              <a:t> online magazine “Connected” – www.connected.org/html)</a:t>
            </a:r>
          </a:p>
          <a:p>
            <a:pPr lvl="1" algn="just">
              <a:buFont typeface="Wingdings" panose="05000000000000000000" pitchFamily="2" charset="2"/>
              <a:buChar char="§"/>
            </a:pPr>
            <a:r>
              <a:rPr lang="en-US" sz="2800" dirty="0" err="1" smtClean="0"/>
              <a:t>Dengan</a:t>
            </a:r>
            <a:r>
              <a:rPr lang="en-US" sz="2800" dirty="0" smtClean="0"/>
              <a:t> internet, </a:t>
            </a:r>
            <a:r>
              <a:rPr lang="en-US" sz="2800" dirty="0" err="1" smtClean="0"/>
              <a:t>seseorang</a:t>
            </a:r>
            <a:r>
              <a:rPr lang="en-US" sz="2800" dirty="0" smtClean="0"/>
              <a:t> </a:t>
            </a:r>
            <a:r>
              <a:rPr lang="en-US" sz="2800" dirty="0" err="1" smtClean="0"/>
              <a:t>dapat</a:t>
            </a:r>
            <a:r>
              <a:rPr lang="en-US" sz="2800" dirty="0" smtClean="0"/>
              <a:t> </a:t>
            </a:r>
            <a:r>
              <a:rPr lang="en-US" sz="2800" dirty="0" err="1" smtClean="0"/>
              <a:t>meningkatkan</a:t>
            </a:r>
            <a:r>
              <a:rPr lang="en-US" sz="2800" dirty="0" smtClean="0"/>
              <a:t> </a:t>
            </a:r>
            <a:r>
              <a:rPr lang="en-US" sz="2800" dirty="0" err="1" smtClean="0"/>
              <a:t>dan</a:t>
            </a:r>
            <a:r>
              <a:rPr lang="en-US" sz="2800" dirty="0" smtClean="0"/>
              <a:t> </a:t>
            </a:r>
            <a:r>
              <a:rPr lang="en-US" sz="2800" dirty="0" err="1" smtClean="0"/>
              <a:t>memperluas</a:t>
            </a:r>
            <a:r>
              <a:rPr lang="en-US" sz="2800" dirty="0" smtClean="0"/>
              <a:t> </a:t>
            </a:r>
            <a:r>
              <a:rPr lang="en-US" sz="2800" dirty="0" err="1" smtClean="0"/>
              <a:t>kemampuan</a:t>
            </a:r>
            <a:r>
              <a:rPr lang="en-US" sz="2800" dirty="0" smtClean="0"/>
              <a:t> </a:t>
            </a:r>
            <a:r>
              <a:rPr lang="en-US" sz="2800" dirty="0" err="1" smtClean="0"/>
              <a:t>berkomunikasi</a:t>
            </a:r>
            <a:endParaRPr lang="en-US" sz="2800" dirty="0" smtClean="0"/>
          </a:p>
          <a:p>
            <a:pPr lvl="1" algn="just">
              <a:buFont typeface="Wingdings" panose="05000000000000000000" pitchFamily="2" charset="2"/>
              <a:buChar char="§"/>
            </a:pPr>
            <a:r>
              <a:rPr lang="en-US" sz="2800" dirty="0" smtClean="0"/>
              <a:t>Internet </a:t>
            </a:r>
            <a:r>
              <a:rPr lang="en-US" sz="2800" dirty="0" err="1" smtClean="0"/>
              <a:t>mempengaruhi</a:t>
            </a:r>
            <a:r>
              <a:rPr lang="en-US" sz="2800" dirty="0" smtClean="0"/>
              <a:t> </a:t>
            </a:r>
            <a:r>
              <a:rPr lang="en-US" sz="2800" dirty="0" err="1" smtClean="0"/>
              <a:t>perilaku</a:t>
            </a:r>
            <a:r>
              <a:rPr lang="en-US" sz="2800" dirty="0" smtClean="0"/>
              <a:t>/ </a:t>
            </a:r>
            <a:r>
              <a:rPr lang="en-US" sz="2800" dirty="0" err="1" smtClean="0"/>
              <a:t>cara</a:t>
            </a:r>
            <a:r>
              <a:rPr lang="en-US" sz="2800" dirty="0" smtClean="0"/>
              <a:t> </a:t>
            </a:r>
            <a:r>
              <a:rPr lang="en-US" sz="2800" dirty="0" err="1" smtClean="0"/>
              <a:t>kita</a:t>
            </a:r>
            <a:r>
              <a:rPr lang="en-US" sz="2800" dirty="0" smtClean="0"/>
              <a:t> </a:t>
            </a:r>
            <a:r>
              <a:rPr lang="en-US" sz="2800" dirty="0" err="1" smtClean="0"/>
              <a:t>bertindak</a:t>
            </a:r>
            <a:r>
              <a:rPr lang="en-US" sz="2800" dirty="0" smtClean="0"/>
              <a:t>; </a:t>
            </a:r>
            <a:r>
              <a:rPr lang="en-US" sz="2800" dirty="0" err="1" smtClean="0"/>
              <a:t>misalnya</a:t>
            </a:r>
            <a:r>
              <a:rPr lang="en-US" sz="2800" dirty="0" smtClean="0"/>
              <a:t> </a:t>
            </a:r>
            <a:r>
              <a:rPr lang="en-US" sz="2800" dirty="0" err="1" smtClean="0"/>
              <a:t>dalam</a:t>
            </a:r>
            <a:r>
              <a:rPr lang="en-US" sz="2800" dirty="0" smtClean="0"/>
              <a:t> </a:t>
            </a:r>
            <a:r>
              <a:rPr lang="en-US" sz="2800" dirty="0" err="1" smtClean="0"/>
              <a:t>menjalin</a:t>
            </a:r>
            <a:r>
              <a:rPr lang="en-US" sz="2800" dirty="0" smtClean="0"/>
              <a:t> </a:t>
            </a:r>
            <a:r>
              <a:rPr lang="en-US" sz="2800" dirty="0" err="1" smtClean="0"/>
              <a:t>hubungan</a:t>
            </a:r>
            <a:r>
              <a:rPr lang="en-US" sz="2800" dirty="0" smtClean="0"/>
              <a:t> </a:t>
            </a:r>
            <a:r>
              <a:rPr lang="en-US" sz="2800" i="1" dirty="0" smtClean="0"/>
              <a:t>(relationships),</a:t>
            </a:r>
            <a:r>
              <a:rPr lang="en-US" sz="2800" dirty="0" smtClean="0"/>
              <a:t> </a:t>
            </a:r>
            <a:r>
              <a:rPr lang="en-US" sz="2800" dirty="0" err="1" smtClean="0"/>
              <a:t>berbahasa</a:t>
            </a:r>
            <a:r>
              <a:rPr lang="en-US" sz="2800" dirty="0" smtClean="0"/>
              <a:t> </a:t>
            </a:r>
            <a:r>
              <a:rPr lang="en-US" sz="2800" i="1" dirty="0" smtClean="0"/>
              <a:t>(language),</a:t>
            </a:r>
            <a:r>
              <a:rPr lang="en-US" sz="2800" dirty="0" smtClean="0"/>
              <a:t> interpersonal communication, </a:t>
            </a:r>
            <a:r>
              <a:rPr lang="en-US" sz="2800" dirty="0" err="1" smtClean="0"/>
              <a:t>perilaku</a:t>
            </a:r>
            <a:r>
              <a:rPr lang="en-US" sz="2800" dirty="0" smtClean="0"/>
              <a:t> sex </a:t>
            </a:r>
            <a:r>
              <a:rPr lang="en-US" sz="2800" i="1" dirty="0" smtClean="0"/>
              <a:t>(sex behavior),</a:t>
            </a:r>
            <a:r>
              <a:rPr lang="en-US" sz="2800" dirty="0" smtClean="0"/>
              <a:t> </a:t>
            </a:r>
            <a:r>
              <a:rPr lang="en-US" sz="2800" dirty="0" err="1" smtClean="0"/>
              <a:t>dsb</a:t>
            </a:r>
            <a:r>
              <a:rPr lang="en-US" sz="2800" dirty="0" smtClean="0"/>
              <a:t>.</a:t>
            </a:r>
          </a:p>
        </p:txBody>
      </p:sp>
    </p:spTree>
    <p:extLst>
      <p:ext uri="{BB962C8B-B14F-4D97-AF65-F5344CB8AC3E}">
        <p14:creationId xmlns:p14="http://schemas.microsoft.com/office/powerpoint/2010/main" val="306985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algn="just"/>
            <a:r>
              <a:rPr lang="en-US" i="1" dirty="0" smtClean="0"/>
              <a:t>The media connect us with the global community</a:t>
            </a:r>
          </a:p>
          <a:p>
            <a:pPr lvl="1" algn="just">
              <a:buFont typeface="Wingdings" panose="05000000000000000000" pitchFamily="2" charset="2"/>
              <a:buChar char="§"/>
            </a:pPr>
            <a:r>
              <a:rPr lang="en-US" sz="2800" dirty="0" smtClean="0"/>
              <a:t>Internet </a:t>
            </a:r>
            <a:r>
              <a:rPr lang="en-US" sz="2800" dirty="0" err="1" smtClean="0"/>
              <a:t>menghubungkan</a:t>
            </a:r>
            <a:r>
              <a:rPr lang="en-US" sz="2800" dirty="0" smtClean="0"/>
              <a:t> orang-orang </a:t>
            </a:r>
            <a:r>
              <a:rPr lang="en-US" sz="2800" dirty="0" err="1" smtClean="0"/>
              <a:t>dari</a:t>
            </a:r>
            <a:r>
              <a:rPr lang="en-US" sz="2800" dirty="0" smtClean="0"/>
              <a:t> </a:t>
            </a:r>
            <a:r>
              <a:rPr lang="en-US" sz="2800" dirty="0" err="1" smtClean="0"/>
              <a:t>berbagai</a:t>
            </a:r>
            <a:r>
              <a:rPr lang="en-US" sz="2800" dirty="0" smtClean="0"/>
              <a:t> </a:t>
            </a:r>
            <a:r>
              <a:rPr lang="en-US" sz="2800" dirty="0" err="1" smtClean="0"/>
              <a:t>belahan</a:t>
            </a:r>
            <a:r>
              <a:rPr lang="en-US" sz="2800" dirty="0" smtClean="0"/>
              <a:t> </a:t>
            </a:r>
            <a:r>
              <a:rPr lang="en-US" sz="2800" dirty="0" err="1" smtClean="0"/>
              <a:t>penjuru</a:t>
            </a:r>
            <a:r>
              <a:rPr lang="en-US" sz="2800" dirty="0" smtClean="0"/>
              <a:t> </a:t>
            </a:r>
            <a:r>
              <a:rPr lang="en-US" sz="2800" dirty="0" err="1" smtClean="0"/>
              <a:t>dunia</a:t>
            </a:r>
            <a:r>
              <a:rPr lang="en-US" sz="2800" dirty="0" smtClean="0"/>
              <a:t> </a:t>
            </a:r>
            <a:r>
              <a:rPr lang="en-US" sz="2800" dirty="0" err="1" smtClean="0"/>
              <a:t>dengan</a:t>
            </a:r>
            <a:r>
              <a:rPr lang="en-US" sz="2800" dirty="0" smtClean="0"/>
              <a:t> </a:t>
            </a:r>
            <a:r>
              <a:rPr lang="en-US" sz="2800" dirty="0" err="1" smtClean="0"/>
              <a:t>biaya</a:t>
            </a:r>
            <a:r>
              <a:rPr lang="en-US" sz="2800" dirty="0" smtClean="0"/>
              <a:t> yang </a:t>
            </a:r>
            <a:r>
              <a:rPr lang="en-US" sz="2800" dirty="0" err="1" smtClean="0"/>
              <a:t>cukup</a:t>
            </a:r>
            <a:r>
              <a:rPr lang="en-US" sz="2800" dirty="0" smtClean="0"/>
              <a:t> </a:t>
            </a:r>
            <a:r>
              <a:rPr lang="en-US" sz="2800" dirty="0" err="1" smtClean="0"/>
              <a:t>murah</a:t>
            </a:r>
            <a:endParaRPr lang="en-US" sz="2800" dirty="0" smtClean="0"/>
          </a:p>
          <a:p>
            <a:pPr algn="just"/>
            <a:r>
              <a:rPr lang="en-US" i="1" dirty="0" smtClean="0"/>
              <a:t>The media create productive workers</a:t>
            </a:r>
          </a:p>
          <a:p>
            <a:pPr lvl="1" algn="just">
              <a:buFont typeface="Wingdings" panose="05000000000000000000" pitchFamily="2" charset="2"/>
              <a:buChar char="§"/>
            </a:pPr>
            <a:r>
              <a:rPr lang="en-US" sz="2800" dirty="0" smtClean="0"/>
              <a:t>Productive workers </a:t>
            </a:r>
            <a:r>
              <a:rPr lang="en-US" sz="2800" dirty="0" err="1" smtClean="0"/>
              <a:t>atau</a:t>
            </a:r>
            <a:r>
              <a:rPr lang="en-US" sz="2800" dirty="0" smtClean="0"/>
              <a:t> </a:t>
            </a:r>
            <a:r>
              <a:rPr lang="en-US" sz="2800" dirty="0" err="1" smtClean="0"/>
              <a:t>pekerja</a:t>
            </a:r>
            <a:r>
              <a:rPr lang="en-US" sz="2800" dirty="0" smtClean="0"/>
              <a:t> yang </a:t>
            </a:r>
            <a:r>
              <a:rPr lang="en-US" sz="2800" dirty="0" err="1" smtClean="0"/>
              <a:t>produktif</a:t>
            </a:r>
            <a:r>
              <a:rPr lang="en-US" sz="2800" dirty="0" smtClean="0"/>
              <a:t> </a:t>
            </a:r>
            <a:r>
              <a:rPr lang="en-US" sz="2800" dirty="0" err="1" smtClean="0"/>
              <a:t>dapat</a:t>
            </a:r>
            <a:r>
              <a:rPr lang="en-US" sz="2800" dirty="0" smtClean="0"/>
              <a:t> </a:t>
            </a:r>
            <a:r>
              <a:rPr lang="en-US" sz="2800" dirty="0" err="1" smtClean="0"/>
              <a:t>dikatakan</a:t>
            </a:r>
            <a:r>
              <a:rPr lang="en-US" sz="2800" dirty="0" smtClean="0"/>
              <a:t> </a:t>
            </a:r>
            <a:r>
              <a:rPr lang="en-US" sz="2800" dirty="0" err="1" smtClean="0"/>
              <a:t>pekerja</a:t>
            </a:r>
            <a:r>
              <a:rPr lang="en-US" sz="2800" dirty="0" smtClean="0"/>
              <a:t> yang </a:t>
            </a:r>
            <a:r>
              <a:rPr lang="en-US" sz="2800" dirty="0" err="1" smtClean="0"/>
              <a:t>memiliki</a:t>
            </a:r>
            <a:r>
              <a:rPr lang="en-US" sz="2800" dirty="0" smtClean="0"/>
              <a:t> </a:t>
            </a:r>
            <a:r>
              <a:rPr lang="en-US" sz="2800" dirty="0" err="1" smtClean="0"/>
              <a:t>kemampuan</a:t>
            </a:r>
            <a:r>
              <a:rPr lang="en-US" sz="2800" dirty="0" smtClean="0"/>
              <a:t> </a:t>
            </a:r>
            <a:r>
              <a:rPr lang="en-US" sz="2800" dirty="0" err="1" smtClean="0"/>
              <a:t>untuk</a:t>
            </a:r>
            <a:r>
              <a:rPr lang="en-US" sz="2800" dirty="0" smtClean="0"/>
              <a:t> </a:t>
            </a:r>
            <a:r>
              <a:rPr lang="en-US" sz="2800" dirty="0" err="1" smtClean="0"/>
              <a:t>menggunakan</a:t>
            </a:r>
            <a:r>
              <a:rPr lang="en-US" sz="2800" dirty="0" smtClean="0"/>
              <a:t> </a:t>
            </a:r>
            <a:r>
              <a:rPr lang="en-US" sz="2800" dirty="0" err="1" smtClean="0"/>
              <a:t>komputer</a:t>
            </a:r>
            <a:r>
              <a:rPr lang="en-US" sz="2800" dirty="0" smtClean="0"/>
              <a:t> </a:t>
            </a:r>
            <a:r>
              <a:rPr lang="en-US" sz="2800" dirty="0" err="1" smtClean="0"/>
              <a:t>sebagai</a:t>
            </a:r>
            <a:r>
              <a:rPr lang="en-US" sz="2800" dirty="0" smtClean="0"/>
              <a:t> </a:t>
            </a:r>
            <a:r>
              <a:rPr lang="en-US" sz="2800" dirty="0" err="1" smtClean="0"/>
              <a:t>teknologi</a:t>
            </a:r>
            <a:r>
              <a:rPr lang="en-US" sz="2800" dirty="0" smtClean="0"/>
              <a:t> </a:t>
            </a:r>
            <a:r>
              <a:rPr lang="en-US" sz="2800" dirty="0" err="1" smtClean="0"/>
              <a:t>untuk</a:t>
            </a:r>
            <a:r>
              <a:rPr lang="en-US" sz="2800" dirty="0" smtClean="0"/>
              <a:t> </a:t>
            </a:r>
            <a:r>
              <a:rPr lang="en-US" sz="2800" dirty="0" err="1" smtClean="0"/>
              <a:t>mengakses</a:t>
            </a:r>
            <a:r>
              <a:rPr lang="en-US" sz="2800" dirty="0" smtClean="0"/>
              <a:t>, </a:t>
            </a:r>
            <a:r>
              <a:rPr lang="en-US" sz="2800" dirty="0" err="1" smtClean="0"/>
              <a:t>menyimpan</a:t>
            </a:r>
            <a:r>
              <a:rPr lang="en-US" sz="2800" dirty="0" smtClean="0"/>
              <a:t>, </a:t>
            </a:r>
            <a:r>
              <a:rPr lang="en-US" sz="2800" dirty="0" err="1" smtClean="0"/>
              <a:t>memproduksi</a:t>
            </a:r>
            <a:r>
              <a:rPr lang="en-US" sz="2800" dirty="0" smtClean="0"/>
              <a:t> </a:t>
            </a:r>
            <a:r>
              <a:rPr lang="en-US" sz="2800" dirty="0" err="1" smtClean="0"/>
              <a:t>dan</a:t>
            </a:r>
            <a:r>
              <a:rPr lang="en-US" sz="2800" dirty="0" smtClean="0"/>
              <a:t> </a:t>
            </a:r>
            <a:r>
              <a:rPr lang="en-US" sz="2800" dirty="0" err="1" smtClean="0"/>
              <a:t>menyebarkan</a:t>
            </a:r>
            <a:r>
              <a:rPr lang="en-US" sz="2800" dirty="0" smtClean="0"/>
              <a:t> </a:t>
            </a:r>
            <a:r>
              <a:rPr lang="en-US" sz="2800" dirty="0" err="1" smtClean="0"/>
              <a:t>informasi</a:t>
            </a:r>
            <a:r>
              <a:rPr lang="en-US" sz="2800" dirty="0" smtClean="0"/>
              <a:t>.</a:t>
            </a:r>
          </a:p>
          <a:p>
            <a:pPr lvl="1" algn="just">
              <a:buFont typeface="Wingdings" panose="05000000000000000000" pitchFamily="2" charset="2"/>
              <a:buChar char="§"/>
            </a:pPr>
            <a:r>
              <a:rPr lang="en-US" sz="2800" dirty="0" err="1" smtClean="0"/>
              <a:t>Dengan</a:t>
            </a:r>
            <a:r>
              <a:rPr lang="en-US" sz="2800" dirty="0" smtClean="0"/>
              <a:t> </a:t>
            </a:r>
            <a:r>
              <a:rPr lang="en-US" sz="2800" dirty="0" err="1" smtClean="0"/>
              <a:t>kemajuan</a:t>
            </a:r>
            <a:r>
              <a:rPr lang="en-US" sz="2800" dirty="0" smtClean="0"/>
              <a:t> </a:t>
            </a:r>
            <a:r>
              <a:rPr lang="en-US" sz="2800" dirty="0" err="1" smtClean="0"/>
              <a:t>teknologi</a:t>
            </a:r>
            <a:r>
              <a:rPr lang="en-US" sz="2800" dirty="0" smtClean="0"/>
              <a:t> yang </a:t>
            </a:r>
            <a:r>
              <a:rPr lang="en-US" sz="2800" dirty="0" err="1" smtClean="0"/>
              <a:t>semakin</a:t>
            </a:r>
            <a:r>
              <a:rPr lang="en-US" sz="2800" dirty="0" smtClean="0"/>
              <a:t> </a:t>
            </a:r>
            <a:r>
              <a:rPr lang="en-US" sz="2800" dirty="0" err="1" smtClean="0"/>
              <a:t>canggih</a:t>
            </a:r>
            <a:r>
              <a:rPr lang="en-US" sz="2800" dirty="0" smtClean="0"/>
              <a:t>, </a:t>
            </a:r>
            <a:r>
              <a:rPr lang="en-US" sz="2800" dirty="0" err="1" smtClean="0"/>
              <a:t>kita</a:t>
            </a:r>
            <a:r>
              <a:rPr lang="en-US" sz="2800" dirty="0" smtClean="0"/>
              <a:t> </a:t>
            </a:r>
            <a:r>
              <a:rPr lang="en-US" sz="2800" dirty="0" err="1" smtClean="0"/>
              <a:t>akan</a:t>
            </a:r>
            <a:r>
              <a:rPr lang="en-US" sz="2800" dirty="0" smtClean="0"/>
              <a:t> </a:t>
            </a:r>
            <a:r>
              <a:rPr lang="en-US" sz="2800" dirty="0" err="1" smtClean="0"/>
              <a:t>ketinggalan</a:t>
            </a:r>
            <a:r>
              <a:rPr lang="en-US" sz="2800" dirty="0" smtClean="0"/>
              <a:t> </a:t>
            </a:r>
            <a:r>
              <a:rPr lang="en-US" sz="2800" dirty="0" err="1" smtClean="0"/>
              <a:t>informasi</a:t>
            </a:r>
            <a:r>
              <a:rPr lang="en-US" sz="2800" dirty="0" smtClean="0"/>
              <a:t> </a:t>
            </a:r>
            <a:r>
              <a:rPr lang="en-US" sz="2800" dirty="0" err="1" smtClean="0"/>
              <a:t>bila</a:t>
            </a:r>
            <a:r>
              <a:rPr lang="en-US" sz="2800" dirty="0" smtClean="0"/>
              <a:t> </a:t>
            </a:r>
            <a:r>
              <a:rPr lang="en-US" sz="2800" dirty="0" err="1" smtClean="0"/>
              <a:t>tidak</a:t>
            </a:r>
            <a:r>
              <a:rPr lang="en-US" sz="2800" dirty="0" smtClean="0"/>
              <a:t> </a:t>
            </a:r>
            <a:r>
              <a:rPr lang="en-US" sz="2800" dirty="0" err="1" smtClean="0"/>
              <a:t>mengikuti</a:t>
            </a:r>
            <a:r>
              <a:rPr lang="en-US" sz="2800" dirty="0" smtClean="0"/>
              <a:t> </a:t>
            </a:r>
            <a:r>
              <a:rPr lang="en-US" sz="2800" dirty="0" err="1" smtClean="0"/>
              <a:t>perkembangan</a:t>
            </a:r>
            <a:r>
              <a:rPr lang="en-US" sz="2800" dirty="0" smtClean="0"/>
              <a:t> </a:t>
            </a:r>
            <a:r>
              <a:rPr lang="en-US" sz="2800" dirty="0" err="1" smtClean="0"/>
              <a:t>tersebut</a:t>
            </a:r>
            <a:r>
              <a:rPr lang="en-US" sz="2800" dirty="0" smtClean="0"/>
              <a:t>.</a:t>
            </a:r>
          </a:p>
          <a:p>
            <a:pPr algn="just">
              <a:buFont typeface="Wingdings" panose="05000000000000000000" pitchFamily="2" charset="2"/>
              <a:buChar char="§"/>
            </a:pPr>
            <a:endParaRPr lang="en-US" dirty="0"/>
          </a:p>
        </p:txBody>
      </p:sp>
    </p:spTree>
    <p:extLst>
      <p:ext uri="{BB962C8B-B14F-4D97-AF65-F5344CB8AC3E}">
        <p14:creationId xmlns:p14="http://schemas.microsoft.com/office/powerpoint/2010/main" val="462940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err="1" smtClean="0">
                <a:solidFill>
                  <a:schemeClr val="accent5">
                    <a:lumMod val="75000"/>
                  </a:schemeClr>
                </a:solidFill>
              </a:rPr>
              <a:t>Bagaimana</a:t>
            </a:r>
            <a:r>
              <a:rPr lang="en-US" b="1" dirty="0" smtClean="0">
                <a:solidFill>
                  <a:schemeClr val="accent5">
                    <a:lumMod val="75000"/>
                  </a:schemeClr>
                </a:solidFill>
              </a:rPr>
              <a:t> Kita </a:t>
            </a:r>
            <a:r>
              <a:rPr lang="en-US" b="1" dirty="0" err="1" smtClean="0">
                <a:solidFill>
                  <a:schemeClr val="accent5">
                    <a:lumMod val="75000"/>
                  </a:schemeClr>
                </a:solidFill>
              </a:rPr>
              <a:t>Mengevaluasi</a:t>
            </a:r>
            <a:r>
              <a:rPr lang="en-US" b="1" dirty="0" smtClean="0">
                <a:solidFill>
                  <a:schemeClr val="accent5">
                    <a:lumMod val="75000"/>
                  </a:schemeClr>
                </a:solidFill>
              </a:rPr>
              <a:t> Media Massa?</a:t>
            </a:r>
            <a:endParaRPr lang="en-US" b="1" dirty="0">
              <a:solidFill>
                <a:schemeClr val="accent5">
                  <a:lumMod val="75000"/>
                </a:schemeClr>
              </a:solidFill>
            </a:endParaRPr>
          </a:p>
        </p:txBody>
      </p:sp>
      <p:sp>
        <p:nvSpPr>
          <p:cNvPr id="7" name="Content Placeholder 6"/>
          <p:cNvSpPr>
            <a:spLocks noGrp="1"/>
          </p:cNvSpPr>
          <p:nvPr>
            <p:ph idx="1"/>
          </p:nvPr>
        </p:nvSpPr>
        <p:spPr/>
        <p:txBody>
          <a:bodyPr>
            <a:noAutofit/>
          </a:bodyPr>
          <a:lstStyle/>
          <a:p>
            <a:pPr algn="just">
              <a:spcBef>
                <a:spcPct val="50000"/>
              </a:spcBef>
            </a:pPr>
            <a:r>
              <a:rPr lang="en-US" sz="3200" dirty="0" err="1" smtClean="0"/>
              <a:t>Kriteria</a:t>
            </a:r>
            <a:r>
              <a:rPr lang="en-US" sz="3200" dirty="0" smtClean="0"/>
              <a:t> </a:t>
            </a:r>
            <a:r>
              <a:rPr lang="en-US" sz="3200" dirty="0" err="1" smtClean="0"/>
              <a:t>standar</a:t>
            </a:r>
            <a:r>
              <a:rPr lang="en-US" sz="3200" dirty="0" smtClean="0"/>
              <a:t> </a:t>
            </a:r>
            <a:r>
              <a:rPr lang="en-US" sz="3200" dirty="0" err="1" smtClean="0"/>
              <a:t>untuk</a:t>
            </a:r>
            <a:r>
              <a:rPr lang="en-US" sz="3200" dirty="0" smtClean="0"/>
              <a:t> </a:t>
            </a:r>
            <a:r>
              <a:rPr lang="en-US" sz="3200" dirty="0" err="1" smtClean="0"/>
              <a:t>mengevaluasi</a:t>
            </a:r>
            <a:r>
              <a:rPr lang="en-US" sz="3200" dirty="0" smtClean="0"/>
              <a:t> </a:t>
            </a:r>
            <a:r>
              <a:rPr lang="en-US" sz="3200" dirty="0" err="1" smtClean="0"/>
              <a:t>informasi</a:t>
            </a:r>
            <a:r>
              <a:rPr lang="en-US" sz="3200" dirty="0" smtClean="0"/>
              <a:t> di media </a:t>
            </a:r>
            <a:r>
              <a:rPr lang="en-US" sz="3200" dirty="0" err="1" smtClean="0"/>
              <a:t>secara</a:t>
            </a:r>
            <a:r>
              <a:rPr lang="en-US" sz="3200" dirty="0" smtClean="0"/>
              <a:t> </a:t>
            </a:r>
            <a:r>
              <a:rPr lang="en-US" sz="3200" dirty="0" err="1" smtClean="0"/>
              <a:t>umum</a:t>
            </a:r>
            <a:r>
              <a:rPr lang="en-US" sz="3200" dirty="0" smtClean="0"/>
              <a:t> </a:t>
            </a:r>
            <a:r>
              <a:rPr lang="en-US" sz="3200" dirty="0" err="1" smtClean="0"/>
              <a:t>adalah</a:t>
            </a:r>
            <a:r>
              <a:rPr lang="en-US" sz="3200" dirty="0" smtClean="0"/>
              <a:t> </a:t>
            </a:r>
            <a:r>
              <a:rPr lang="en-US" sz="3200" dirty="0" err="1" smtClean="0"/>
              <a:t>sbb</a:t>
            </a:r>
            <a:r>
              <a:rPr lang="en-US" sz="3200" dirty="0" smtClean="0"/>
              <a:t>:</a:t>
            </a:r>
          </a:p>
          <a:p>
            <a:pPr lvl="1" algn="just">
              <a:spcBef>
                <a:spcPct val="50000"/>
              </a:spcBef>
            </a:pPr>
            <a:r>
              <a:rPr lang="en-US" sz="3200" b="1" dirty="0" smtClean="0"/>
              <a:t>Relevancy</a:t>
            </a:r>
          </a:p>
          <a:p>
            <a:pPr lvl="2" algn="just">
              <a:spcBef>
                <a:spcPct val="50000"/>
              </a:spcBef>
            </a:pPr>
            <a:r>
              <a:rPr lang="en-US" sz="3200" dirty="0" err="1" smtClean="0"/>
              <a:t>Seberapa</a:t>
            </a:r>
            <a:r>
              <a:rPr lang="en-US" sz="3200" dirty="0" smtClean="0"/>
              <a:t> </a:t>
            </a:r>
            <a:r>
              <a:rPr lang="en-US" sz="3200" dirty="0" err="1" smtClean="0"/>
              <a:t>relevan</a:t>
            </a:r>
            <a:r>
              <a:rPr lang="en-US" sz="3200" dirty="0" smtClean="0"/>
              <a:t> </a:t>
            </a:r>
            <a:r>
              <a:rPr lang="en-US" sz="3200" dirty="0" err="1" smtClean="0"/>
              <a:t>dan</a:t>
            </a:r>
            <a:r>
              <a:rPr lang="en-US" sz="3200" dirty="0" smtClean="0"/>
              <a:t> </a:t>
            </a:r>
            <a:r>
              <a:rPr lang="en-US" sz="3200" dirty="0" err="1" smtClean="0"/>
              <a:t>bergunakah</a:t>
            </a:r>
            <a:r>
              <a:rPr lang="en-US" sz="3200" dirty="0" smtClean="0"/>
              <a:t> </a:t>
            </a:r>
            <a:r>
              <a:rPr lang="en-US" sz="3200" dirty="0" err="1" smtClean="0"/>
              <a:t>informasi</a:t>
            </a:r>
            <a:r>
              <a:rPr lang="en-US" sz="3200" dirty="0" smtClean="0"/>
              <a:t> yang </a:t>
            </a:r>
            <a:r>
              <a:rPr lang="en-US" sz="3200" dirty="0" err="1" smtClean="0"/>
              <a:t>saya</a:t>
            </a:r>
            <a:r>
              <a:rPr lang="en-US" sz="3200" dirty="0" smtClean="0"/>
              <a:t> </a:t>
            </a:r>
            <a:r>
              <a:rPr lang="en-US" sz="3200" dirty="0" err="1" smtClean="0"/>
              <a:t>cari</a:t>
            </a:r>
            <a:r>
              <a:rPr lang="en-US" sz="3200" dirty="0" smtClean="0"/>
              <a:t>? </a:t>
            </a:r>
            <a:r>
              <a:rPr lang="en-US" sz="3200" dirty="0" err="1" smtClean="0"/>
              <a:t>Apakah</a:t>
            </a:r>
            <a:r>
              <a:rPr lang="en-US" sz="3200" dirty="0" smtClean="0"/>
              <a:t> </a:t>
            </a:r>
            <a:r>
              <a:rPr lang="en-US" sz="3200" dirty="0" err="1" smtClean="0"/>
              <a:t>ada</a:t>
            </a:r>
            <a:r>
              <a:rPr lang="en-US" sz="3200" dirty="0" smtClean="0"/>
              <a:t> </a:t>
            </a:r>
            <a:r>
              <a:rPr lang="en-US" sz="3200" dirty="0" err="1" smtClean="0"/>
              <a:t>hubungannya</a:t>
            </a:r>
            <a:r>
              <a:rPr lang="en-US" sz="3200" dirty="0" smtClean="0"/>
              <a:t> </a:t>
            </a:r>
            <a:r>
              <a:rPr lang="en-US" sz="3200" dirty="0" err="1" smtClean="0"/>
              <a:t>dengan</a:t>
            </a:r>
            <a:r>
              <a:rPr lang="en-US" sz="3200" dirty="0" smtClean="0"/>
              <a:t> </a:t>
            </a:r>
            <a:r>
              <a:rPr lang="en-US" sz="3200" dirty="0" err="1" smtClean="0"/>
              <a:t>topik</a:t>
            </a:r>
            <a:r>
              <a:rPr lang="en-US" sz="3200" dirty="0" smtClean="0"/>
              <a:t> yang </a:t>
            </a:r>
            <a:r>
              <a:rPr lang="en-US" sz="3200" dirty="0" err="1" smtClean="0"/>
              <a:t>sedang</a:t>
            </a:r>
            <a:r>
              <a:rPr lang="en-US" sz="3200" dirty="0" smtClean="0"/>
              <a:t> </a:t>
            </a:r>
            <a:r>
              <a:rPr lang="en-US" sz="3200" dirty="0" err="1" smtClean="0"/>
              <a:t>dibahas</a:t>
            </a:r>
            <a:r>
              <a:rPr lang="en-US" sz="3200" dirty="0" smtClean="0"/>
              <a:t>/ </a:t>
            </a:r>
            <a:r>
              <a:rPr lang="en-US" sz="3200" dirty="0" err="1" smtClean="0"/>
              <a:t>dipelajari</a:t>
            </a:r>
            <a:r>
              <a:rPr lang="en-US" sz="3200" dirty="0" smtClean="0"/>
              <a:t>?  </a:t>
            </a:r>
          </a:p>
          <a:p>
            <a:pPr lvl="1" algn="just">
              <a:spcBef>
                <a:spcPct val="50000"/>
              </a:spcBef>
            </a:pPr>
            <a:r>
              <a:rPr lang="en-US" sz="3200" b="1" dirty="0" err="1" smtClean="0"/>
              <a:t>Recency</a:t>
            </a:r>
            <a:endParaRPr lang="en-US" sz="3200" b="1" dirty="0" smtClean="0"/>
          </a:p>
          <a:p>
            <a:pPr lvl="2" algn="just">
              <a:spcBef>
                <a:spcPct val="50000"/>
              </a:spcBef>
            </a:pPr>
            <a:r>
              <a:rPr lang="en-US" sz="3200" dirty="0" err="1" smtClean="0"/>
              <a:t>Seberapa</a:t>
            </a:r>
            <a:r>
              <a:rPr lang="en-US" sz="3200" dirty="0" smtClean="0"/>
              <a:t> </a:t>
            </a:r>
            <a:r>
              <a:rPr lang="en-US" sz="3200" i="1" dirty="0" smtClean="0"/>
              <a:t>up-date</a:t>
            </a:r>
            <a:r>
              <a:rPr lang="en-US" sz="3200" dirty="0" smtClean="0"/>
              <a:t> </a:t>
            </a:r>
            <a:r>
              <a:rPr lang="en-US" sz="3200" dirty="0" err="1" smtClean="0"/>
              <a:t>kah</a:t>
            </a:r>
            <a:r>
              <a:rPr lang="en-US" sz="3200" dirty="0" smtClean="0"/>
              <a:t> </a:t>
            </a:r>
            <a:r>
              <a:rPr lang="en-US" sz="3200" dirty="0" err="1" smtClean="0"/>
              <a:t>informasi</a:t>
            </a:r>
            <a:r>
              <a:rPr lang="en-US" sz="3200" dirty="0" smtClean="0"/>
              <a:t> yang </a:t>
            </a:r>
            <a:r>
              <a:rPr lang="en-US" sz="3200" dirty="0" err="1" smtClean="0"/>
              <a:t>ada</a:t>
            </a:r>
            <a:r>
              <a:rPr lang="en-US" sz="3200" dirty="0" smtClean="0"/>
              <a:t>? </a:t>
            </a:r>
          </a:p>
          <a:p>
            <a:pPr marL="0" indent="0" algn="just">
              <a:buNone/>
            </a:pPr>
            <a:endParaRPr lang="en-US" sz="3200" dirty="0"/>
          </a:p>
        </p:txBody>
      </p:sp>
    </p:spTree>
    <p:extLst>
      <p:ext uri="{BB962C8B-B14F-4D97-AF65-F5344CB8AC3E}">
        <p14:creationId xmlns:p14="http://schemas.microsoft.com/office/powerpoint/2010/main" val="3634448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Mengevaluasi</a:t>
            </a:r>
            <a:r>
              <a:rPr lang="en-US" b="1" dirty="0" smtClean="0">
                <a:solidFill>
                  <a:schemeClr val="accent5">
                    <a:lumMod val="75000"/>
                  </a:schemeClr>
                </a:solidFill>
              </a:rPr>
              <a:t> </a:t>
            </a:r>
            <a:r>
              <a:rPr lang="en-US" b="1" dirty="0" err="1" smtClean="0">
                <a:solidFill>
                  <a:schemeClr val="accent5">
                    <a:lumMod val="75000"/>
                  </a:schemeClr>
                </a:solidFill>
              </a:rPr>
              <a:t>Informasi</a:t>
            </a:r>
            <a:r>
              <a:rPr lang="en-US" b="1" dirty="0" smtClean="0">
                <a:solidFill>
                  <a:schemeClr val="accent5">
                    <a:lumMod val="75000"/>
                  </a:schemeClr>
                </a:solidFill>
              </a:rPr>
              <a:t> di Internet</a:t>
            </a:r>
            <a:endParaRPr lang="en-US" b="1" dirty="0">
              <a:solidFill>
                <a:schemeClr val="accent5">
                  <a:lumMod val="75000"/>
                </a:schemeClr>
              </a:solidFill>
            </a:endParaRPr>
          </a:p>
        </p:txBody>
      </p:sp>
      <p:sp>
        <p:nvSpPr>
          <p:cNvPr id="3" name="Content Placeholder 2"/>
          <p:cNvSpPr>
            <a:spLocks noGrp="1"/>
          </p:cNvSpPr>
          <p:nvPr>
            <p:ph idx="1"/>
          </p:nvPr>
        </p:nvSpPr>
        <p:spPr/>
        <p:txBody>
          <a:bodyPr>
            <a:noAutofit/>
          </a:bodyPr>
          <a:lstStyle/>
          <a:p>
            <a:pPr algn="just">
              <a:lnSpc>
                <a:spcPct val="80000"/>
              </a:lnSpc>
              <a:spcBef>
                <a:spcPct val="50000"/>
              </a:spcBef>
            </a:pPr>
            <a:r>
              <a:rPr lang="en-US" sz="2900" dirty="0" smtClean="0"/>
              <a:t>Don E. </a:t>
            </a:r>
            <a:r>
              <a:rPr lang="en-US" sz="2900" dirty="0" err="1" smtClean="0"/>
              <a:t>Descy</a:t>
            </a:r>
            <a:r>
              <a:rPr lang="en-US" sz="2900" dirty="0" smtClean="0"/>
              <a:t> </a:t>
            </a:r>
            <a:r>
              <a:rPr lang="en-US" sz="2900" dirty="0" err="1" smtClean="0"/>
              <a:t>dalam</a:t>
            </a:r>
            <a:r>
              <a:rPr lang="en-US" sz="2900" dirty="0" smtClean="0"/>
              <a:t> </a:t>
            </a:r>
            <a:r>
              <a:rPr lang="en-US" sz="2900" dirty="0" err="1" smtClean="0"/>
              <a:t>argumentasinya</a:t>
            </a:r>
            <a:r>
              <a:rPr lang="en-US" sz="2900" dirty="0" smtClean="0"/>
              <a:t> </a:t>
            </a:r>
            <a:r>
              <a:rPr lang="en-US" sz="2900" dirty="0" err="1" smtClean="0"/>
              <a:t>pada</a:t>
            </a:r>
            <a:r>
              <a:rPr lang="en-US" sz="2900" dirty="0" smtClean="0"/>
              <a:t> “All Aboard the Internet” * (Tech Trends), 1996, </a:t>
            </a:r>
            <a:r>
              <a:rPr lang="en-US" sz="2900" dirty="0" err="1" smtClean="0"/>
              <a:t>menjelaskan</a:t>
            </a:r>
            <a:r>
              <a:rPr lang="en-US" sz="2900" dirty="0" smtClean="0"/>
              <a:t> problem yang </a:t>
            </a:r>
            <a:r>
              <a:rPr lang="en-US" sz="2900" dirty="0" err="1" smtClean="0"/>
              <a:t>terdapat</a:t>
            </a:r>
            <a:r>
              <a:rPr lang="en-US" sz="2900" dirty="0" smtClean="0"/>
              <a:t> di internet:</a:t>
            </a:r>
          </a:p>
          <a:p>
            <a:pPr lvl="1" algn="just">
              <a:lnSpc>
                <a:spcPct val="80000"/>
              </a:lnSpc>
              <a:spcBef>
                <a:spcPct val="50000"/>
              </a:spcBef>
            </a:pPr>
            <a:r>
              <a:rPr lang="en-US" sz="2900" i="1" dirty="0" smtClean="0"/>
              <a:t>The Internet is not like a library, a newspaper, an encyclopedia or even a bookstore. In all of these someone reviews, reads, and/or filters the news, information, and books that we find. This is not the case on the Internet. Almost anyone can place almost any information on the Internet. No one filters it. No one checks it for accuracy. No one can be really sure of who is producing the information or why they are placing it on the Internet. Evaluating what one reads on the Internet is a critical task. Because the fluid of nature of the Internet, it is a difficult task.</a:t>
            </a:r>
          </a:p>
        </p:txBody>
      </p:sp>
    </p:spTree>
    <p:extLst>
      <p:ext uri="{BB962C8B-B14F-4D97-AF65-F5344CB8AC3E}">
        <p14:creationId xmlns:p14="http://schemas.microsoft.com/office/powerpoint/2010/main" val="1344357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05105"/>
            <a:ext cx="10515600" cy="1325563"/>
          </a:xfrm>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sp>
        <p:nvSpPr>
          <p:cNvPr id="3" name="Content Placeholder 2"/>
          <p:cNvSpPr>
            <a:spLocks noGrp="1"/>
          </p:cNvSpPr>
          <p:nvPr>
            <p:ph idx="1"/>
          </p:nvPr>
        </p:nvSpPr>
        <p:spPr>
          <a:xfrm>
            <a:off x="274320" y="1392556"/>
            <a:ext cx="11498580" cy="5008244"/>
          </a:xfrm>
        </p:spPr>
        <p:txBody>
          <a:bodyPr>
            <a:noAutofit/>
          </a:bodyPr>
          <a:lstStyle/>
          <a:p>
            <a:pPr algn="just">
              <a:lnSpc>
                <a:spcPct val="80000"/>
              </a:lnSpc>
              <a:spcBef>
                <a:spcPct val="50000"/>
              </a:spcBef>
              <a:buFontTx/>
              <a:buNone/>
            </a:pPr>
            <a:r>
              <a:rPr lang="en-US" sz="2500" dirty="0" err="1" smtClean="0"/>
              <a:t>Beberapa</a:t>
            </a:r>
            <a:r>
              <a:rPr lang="en-US" sz="2500" dirty="0" smtClean="0"/>
              <a:t> </a:t>
            </a:r>
            <a:r>
              <a:rPr lang="en-US" sz="2500" dirty="0" err="1" smtClean="0"/>
              <a:t>pertanyaan</a:t>
            </a:r>
            <a:r>
              <a:rPr lang="en-US" sz="2500" dirty="0" smtClean="0"/>
              <a:t> yang </a:t>
            </a:r>
            <a:r>
              <a:rPr lang="en-US" sz="2500" dirty="0" err="1" smtClean="0"/>
              <a:t>dapat</a:t>
            </a:r>
            <a:r>
              <a:rPr lang="en-US" sz="2500" dirty="0" smtClean="0"/>
              <a:t> </a:t>
            </a:r>
            <a:r>
              <a:rPr lang="en-US" sz="2500" dirty="0" err="1" smtClean="0"/>
              <a:t>digunakan</a:t>
            </a:r>
            <a:r>
              <a:rPr lang="en-US" sz="2500" dirty="0" smtClean="0"/>
              <a:t>:</a:t>
            </a:r>
          </a:p>
          <a:p>
            <a:pPr algn="just">
              <a:lnSpc>
                <a:spcPct val="80000"/>
              </a:lnSpc>
              <a:spcBef>
                <a:spcPct val="50000"/>
              </a:spcBef>
            </a:pPr>
            <a:r>
              <a:rPr lang="en-US" sz="2500" i="1" dirty="0" smtClean="0"/>
              <a:t>Authorship</a:t>
            </a:r>
          </a:p>
          <a:p>
            <a:pPr lvl="1" algn="just">
              <a:lnSpc>
                <a:spcPct val="80000"/>
              </a:lnSpc>
              <a:spcBef>
                <a:spcPct val="50000"/>
              </a:spcBef>
            </a:pPr>
            <a:r>
              <a:rPr lang="en-US" sz="2500" dirty="0" err="1" smtClean="0"/>
              <a:t>Siapa</a:t>
            </a:r>
            <a:r>
              <a:rPr lang="en-US" sz="2500" dirty="0" smtClean="0"/>
              <a:t> yang </a:t>
            </a:r>
            <a:r>
              <a:rPr lang="en-US" sz="2500" dirty="0" err="1" smtClean="0"/>
              <a:t>menyajikan</a:t>
            </a:r>
            <a:r>
              <a:rPr lang="en-US" sz="2500" dirty="0" smtClean="0"/>
              <a:t>/ </a:t>
            </a:r>
            <a:r>
              <a:rPr lang="en-US" sz="2500" dirty="0" err="1" smtClean="0"/>
              <a:t>menulis</a:t>
            </a:r>
            <a:r>
              <a:rPr lang="en-US" sz="2500" dirty="0" smtClean="0"/>
              <a:t> </a:t>
            </a:r>
            <a:r>
              <a:rPr lang="en-US" sz="2500" dirty="0" err="1" smtClean="0"/>
              <a:t>berita</a:t>
            </a:r>
            <a:r>
              <a:rPr lang="en-US" sz="2500" dirty="0" smtClean="0"/>
              <a:t>?</a:t>
            </a:r>
          </a:p>
          <a:p>
            <a:pPr lvl="1" algn="just">
              <a:lnSpc>
                <a:spcPct val="80000"/>
              </a:lnSpc>
              <a:spcBef>
                <a:spcPct val="50000"/>
              </a:spcBef>
            </a:pPr>
            <a:r>
              <a:rPr lang="en-US" sz="2500" dirty="0" err="1" smtClean="0"/>
              <a:t>Apakah</a:t>
            </a:r>
            <a:r>
              <a:rPr lang="en-US" sz="2500" dirty="0" smtClean="0"/>
              <a:t> </a:t>
            </a:r>
            <a:r>
              <a:rPr lang="en-US" sz="2500" dirty="0" err="1" smtClean="0"/>
              <a:t>informasi</a:t>
            </a:r>
            <a:r>
              <a:rPr lang="en-US" sz="2500" dirty="0" smtClean="0"/>
              <a:t> yang </a:t>
            </a:r>
            <a:r>
              <a:rPr lang="en-US" sz="2500" dirty="0" err="1" smtClean="0"/>
              <a:t>ditulis</a:t>
            </a:r>
            <a:r>
              <a:rPr lang="en-US" sz="2500" dirty="0" smtClean="0"/>
              <a:t> </a:t>
            </a:r>
            <a:r>
              <a:rPr lang="en-US" sz="2500" dirty="0" err="1" smtClean="0"/>
              <a:t>didapat</a:t>
            </a:r>
            <a:r>
              <a:rPr lang="en-US" sz="2500" dirty="0" smtClean="0"/>
              <a:t> </a:t>
            </a:r>
            <a:r>
              <a:rPr lang="en-US" sz="2500" dirty="0" err="1" smtClean="0"/>
              <a:t>dari</a:t>
            </a:r>
            <a:r>
              <a:rPr lang="en-US" sz="2500" dirty="0" smtClean="0"/>
              <a:t> link </a:t>
            </a:r>
            <a:r>
              <a:rPr lang="en-US" sz="2500" dirty="0" err="1" smtClean="0"/>
              <a:t>dengan</a:t>
            </a:r>
            <a:r>
              <a:rPr lang="en-US" sz="2500" dirty="0" smtClean="0"/>
              <a:t> </a:t>
            </a:r>
            <a:r>
              <a:rPr lang="en-US" sz="2500" dirty="0" err="1" smtClean="0"/>
              <a:t>situs</a:t>
            </a:r>
            <a:r>
              <a:rPr lang="en-US" sz="2500" dirty="0" smtClean="0"/>
              <a:t> lain yang </a:t>
            </a:r>
            <a:r>
              <a:rPr lang="en-US" sz="2500" dirty="0" err="1" smtClean="0"/>
              <a:t>terpercaya</a:t>
            </a:r>
            <a:r>
              <a:rPr lang="en-US" sz="2500" dirty="0" smtClean="0"/>
              <a:t>?</a:t>
            </a:r>
          </a:p>
          <a:p>
            <a:pPr algn="just">
              <a:lnSpc>
                <a:spcPct val="80000"/>
              </a:lnSpc>
              <a:spcBef>
                <a:spcPct val="50000"/>
              </a:spcBef>
            </a:pPr>
            <a:r>
              <a:rPr lang="en-US" sz="2500" i="1" dirty="0" smtClean="0"/>
              <a:t>Publishing body</a:t>
            </a:r>
          </a:p>
          <a:p>
            <a:pPr lvl="1" algn="just">
              <a:lnSpc>
                <a:spcPct val="80000"/>
              </a:lnSpc>
              <a:spcBef>
                <a:spcPct val="50000"/>
              </a:spcBef>
            </a:pPr>
            <a:r>
              <a:rPr lang="en-US" sz="2500" dirty="0" err="1" smtClean="0"/>
              <a:t>Apakah</a:t>
            </a:r>
            <a:r>
              <a:rPr lang="en-US" sz="2500" dirty="0" smtClean="0"/>
              <a:t> </a:t>
            </a:r>
            <a:r>
              <a:rPr lang="en-US" sz="2500" dirty="0" err="1" smtClean="0"/>
              <a:t>terdapat</a:t>
            </a:r>
            <a:r>
              <a:rPr lang="en-US" sz="2500" dirty="0" smtClean="0"/>
              <a:t> </a:t>
            </a:r>
            <a:r>
              <a:rPr lang="en-US" sz="2500" dirty="0" err="1" smtClean="0"/>
              <a:t>nama</a:t>
            </a:r>
            <a:r>
              <a:rPr lang="en-US" sz="2500" dirty="0" smtClean="0"/>
              <a:t> </a:t>
            </a:r>
            <a:r>
              <a:rPr lang="en-US" sz="2500" dirty="0" err="1" smtClean="0"/>
              <a:t>organisasi</a:t>
            </a:r>
            <a:r>
              <a:rPr lang="en-US" sz="2500" dirty="0" smtClean="0"/>
              <a:t> </a:t>
            </a:r>
            <a:r>
              <a:rPr lang="en-US" sz="2500" dirty="0" err="1" smtClean="0"/>
              <a:t>atau</a:t>
            </a:r>
            <a:r>
              <a:rPr lang="en-US" sz="2500" dirty="0" smtClean="0"/>
              <a:t> </a:t>
            </a:r>
            <a:r>
              <a:rPr lang="en-US" sz="2500" dirty="0" err="1" smtClean="0"/>
              <a:t>institusi</a:t>
            </a:r>
            <a:r>
              <a:rPr lang="en-US" sz="2500" dirty="0" smtClean="0"/>
              <a:t> yang </a:t>
            </a:r>
            <a:r>
              <a:rPr lang="en-US" sz="2500" dirty="0" err="1" smtClean="0"/>
              <a:t>muncul</a:t>
            </a:r>
            <a:r>
              <a:rPr lang="en-US" sz="2500" dirty="0" smtClean="0"/>
              <a:t> </a:t>
            </a:r>
            <a:r>
              <a:rPr lang="en-US" sz="2500" dirty="0" err="1" smtClean="0"/>
              <a:t>pada</a:t>
            </a:r>
            <a:r>
              <a:rPr lang="en-US" sz="2500" dirty="0" smtClean="0"/>
              <a:t> </a:t>
            </a:r>
            <a:r>
              <a:rPr lang="en-US" sz="2500" dirty="0" err="1" smtClean="0"/>
              <a:t>dokumen</a:t>
            </a:r>
            <a:r>
              <a:rPr lang="en-US" sz="2500" dirty="0" smtClean="0"/>
              <a:t> yang </a:t>
            </a:r>
            <a:r>
              <a:rPr lang="en-US" sz="2500" dirty="0" err="1" smtClean="0"/>
              <a:t>dibaca</a:t>
            </a:r>
            <a:r>
              <a:rPr lang="en-US" sz="2500" dirty="0" smtClean="0"/>
              <a:t>?</a:t>
            </a:r>
          </a:p>
          <a:p>
            <a:pPr lvl="1" algn="just">
              <a:lnSpc>
                <a:spcPct val="80000"/>
              </a:lnSpc>
              <a:spcBef>
                <a:spcPct val="50000"/>
              </a:spcBef>
            </a:pPr>
            <a:r>
              <a:rPr lang="en-US" sz="2500" dirty="0" err="1" smtClean="0"/>
              <a:t>Dapatkan</a:t>
            </a:r>
            <a:r>
              <a:rPr lang="en-US" sz="2500" dirty="0" smtClean="0"/>
              <a:t> </a:t>
            </a:r>
            <a:r>
              <a:rPr lang="en-US" sz="2500" dirty="0" err="1" smtClean="0"/>
              <a:t>anda</a:t>
            </a:r>
            <a:r>
              <a:rPr lang="en-US" sz="2500" dirty="0" smtClean="0"/>
              <a:t> me-link </a:t>
            </a:r>
            <a:r>
              <a:rPr lang="en-US" sz="2500" dirty="0" err="1" smtClean="0"/>
              <a:t>ke</a:t>
            </a:r>
            <a:r>
              <a:rPr lang="en-US" sz="2500" dirty="0" smtClean="0"/>
              <a:t> web site </a:t>
            </a:r>
            <a:r>
              <a:rPr lang="en-US" sz="2500" dirty="0" err="1" smtClean="0"/>
              <a:t>organisasi</a:t>
            </a:r>
            <a:r>
              <a:rPr lang="en-US" sz="2500" dirty="0" smtClean="0"/>
              <a:t> </a:t>
            </a:r>
            <a:r>
              <a:rPr lang="en-US" sz="2500" dirty="0" err="1" smtClean="0"/>
              <a:t>tersebut</a:t>
            </a:r>
            <a:r>
              <a:rPr lang="en-US" sz="2500" dirty="0" smtClean="0"/>
              <a:t>?</a:t>
            </a:r>
          </a:p>
          <a:p>
            <a:pPr algn="just">
              <a:lnSpc>
                <a:spcPct val="80000"/>
              </a:lnSpc>
              <a:spcBef>
                <a:spcPct val="50000"/>
              </a:spcBef>
            </a:pPr>
            <a:r>
              <a:rPr lang="en-US" sz="2500" i="1" dirty="0" smtClean="0"/>
              <a:t>Point of view or bias</a:t>
            </a:r>
          </a:p>
          <a:p>
            <a:pPr lvl="1" algn="just">
              <a:lnSpc>
                <a:spcPct val="80000"/>
              </a:lnSpc>
              <a:spcBef>
                <a:spcPct val="50000"/>
              </a:spcBef>
            </a:pPr>
            <a:r>
              <a:rPr lang="en-US" sz="2500" dirty="0" err="1" smtClean="0"/>
              <a:t>Apakah</a:t>
            </a:r>
            <a:r>
              <a:rPr lang="en-US" sz="2500" dirty="0" smtClean="0"/>
              <a:t> </a:t>
            </a:r>
            <a:r>
              <a:rPr lang="en-US" sz="2500" dirty="0" err="1" smtClean="0"/>
              <a:t>nama</a:t>
            </a:r>
            <a:r>
              <a:rPr lang="en-US" sz="2500" dirty="0" smtClean="0"/>
              <a:t> URL </a:t>
            </a:r>
            <a:r>
              <a:rPr lang="en-US" sz="2500" dirty="0" err="1" smtClean="0"/>
              <a:t>dokumen</a:t>
            </a:r>
            <a:r>
              <a:rPr lang="en-US" sz="2500" dirty="0" smtClean="0"/>
              <a:t>? </a:t>
            </a:r>
          </a:p>
          <a:p>
            <a:pPr lvl="1" algn="just">
              <a:lnSpc>
                <a:spcPct val="80000"/>
              </a:lnSpc>
              <a:spcBef>
                <a:spcPct val="50000"/>
              </a:spcBef>
            </a:pPr>
            <a:r>
              <a:rPr lang="en-US" sz="2500" dirty="0" err="1" smtClean="0"/>
              <a:t>Apakah</a:t>
            </a:r>
            <a:r>
              <a:rPr lang="en-US" sz="2500" dirty="0" smtClean="0"/>
              <a:t> </a:t>
            </a:r>
            <a:r>
              <a:rPr lang="en-US" sz="2500" dirty="0" err="1" smtClean="0"/>
              <a:t>dokumen</a:t>
            </a:r>
            <a:r>
              <a:rPr lang="en-US" sz="2500" dirty="0" smtClean="0"/>
              <a:t> </a:t>
            </a:r>
            <a:r>
              <a:rPr lang="en-US" sz="2500" dirty="0" err="1" smtClean="0"/>
              <a:t>terletak</a:t>
            </a:r>
            <a:r>
              <a:rPr lang="en-US" sz="2500" dirty="0" smtClean="0"/>
              <a:t> di  web </a:t>
            </a:r>
            <a:r>
              <a:rPr lang="en-US" sz="2500" dirty="0" err="1" smtClean="0"/>
              <a:t>sebuah</a:t>
            </a:r>
            <a:r>
              <a:rPr lang="en-US" sz="2500" dirty="0" smtClean="0"/>
              <a:t> </a:t>
            </a:r>
            <a:r>
              <a:rPr lang="en-US" sz="2500" dirty="0" err="1" smtClean="0"/>
              <a:t>organisasi</a:t>
            </a:r>
            <a:r>
              <a:rPr lang="en-US" sz="2500" dirty="0" smtClean="0"/>
              <a:t> yang </a:t>
            </a:r>
            <a:r>
              <a:rPr lang="en-US" sz="2500" dirty="0" err="1" smtClean="0"/>
              <a:t>memiliki</a:t>
            </a:r>
            <a:r>
              <a:rPr lang="en-US" sz="2500" dirty="0" smtClean="0"/>
              <a:t> agenda </a:t>
            </a:r>
            <a:r>
              <a:rPr lang="en-US" sz="2500" dirty="0" err="1" smtClean="0"/>
              <a:t>politik</a:t>
            </a:r>
            <a:r>
              <a:rPr lang="en-US" sz="2500" dirty="0" smtClean="0"/>
              <a:t>?</a:t>
            </a:r>
          </a:p>
          <a:p>
            <a:pPr marL="0" indent="0" algn="just">
              <a:buNone/>
            </a:pPr>
            <a:endParaRPr lang="en-US" sz="2500" dirty="0"/>
          </a:p>
        </p:txBody>
      </p:sp>
    </p:spTree>
    <p:extLst>
      <p:ext uri="{BB962C8B-B14F-4D97-AF65-F5344CB8AC3E}">
        <p14:creationId xmlns:p14="http://schemas.microsoft.com/office/powerpoint/2010/main" val="2466446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945"/>
            <a:ext cx="10515600" cy="1325563"/>
          </a:xfrm>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sp>
        <p:nvSpPr>
          <p:cNvPr id="3" name="Content Placeholder 2"/>
          <p:cNvSpPr>
            <a:spLocks noGrp="1"/>
          </p:cNvSpPr>
          <p:nvPr>
            <p:ph idx="1"/>
          </p:nvPr>
        </p:nvSpPr>
        <p:spPr>
          <a:xfrm>
            <a:off x="297180" y="1116964"/>
            <a:ext cx="11894820" cy="5535296"/>
          </a:xfrm>
        </p:spPr>
        <p:txBody>
          <a:bodyPr>
            <a:noAutofit/>
          </a:bodyPr>
          <a:lstStyle/>
          <a:p>
            <a:pPr algn="just">
              <a:lnSpc>
                <a:spcPct val="80000"/>
              </a:lnSpc>
              <a:spcBef>
                <a:spcPct val="50000"/>
              </a:spcBef>
            </a:pPr>
            <a:r>
              <a:rPr lang="en-US" sz="2500" dirty="0" smtClean="0"/>
              <a:t>Referral to and/or knowledge of the literature</a:t>
            </a:r>
          </a:p>
          <a:p>
            <a:pPr lvl="1" algn="just">
              <a:lnSpc>
                <a:spcPct val="80000"/>
              </a:lnSpc>
              <a:spcBef>
                <a:spcPct val="50000"/>
              </a:spcBef>
            </a:pPr>
            <a:r>
              <a:rPr lang="en-US" sz="2500" dirty="0" err="1" smtClean="0"/>
              <a:t>Apakah</a:t>
            </a:r>
            <a:r>
              <a:rPr lang="en-US" sz="2500" dirty="0" smtClean="0"/>
              <a:t> </a:t>
            </a:r>
            <a:r>
              <a:rPr lang="en-US" sz="2500" dirty="0" err="1" smtClean="0"/>
              <a:t>terdapat</a:t>
            </a:r>
            <a:r>
              <a:rPr lang="en-US" sz="2500" dirty="0" smtClean="0"/>
              <a:t> bibliography yang </a:t>
            </a:r>
            <a:r>
              <a:rPr lang="en-US" sz="2500" dirty="0" err="1" smtClean="0"/>
              <a:t>menyertai</a:t>
            </a:r>
            <a:r>
              <a:rPr lang="en-US" sz="2500" dirty="0" smtClean="0"/>
              <a:t> </a:t>
            </a:r>
            <a:r>
              <a:rPr lang="en-US" sz="2500" dirty="0" err="1" smtClean="0"/>
              <a:t>dokumen</a:t>
            </a:r>
            <a:r>
              <a:rPr lang="en-US" sz="2500" dirty="0" smtClean="0"/>
              <a:t>?</a:t>
            </a:r>
          </a:p>
          <a:p>
            <a:pPr lvl="1" algn="just">
              <a:lnSpc>
                <a:spcPct val="80000"/>
              </a:lnSpc>
              <a:spcBef>
                <a:spcPct val="50000"/>
              </a:spcBef>
            </a:pPr>
            <a:r>
              <a:rPr lang="en-US" sz="2500" dirty="0" err="1" smtClean="0"/>
              <a:t>Apakah</a:t>
            </a:r>
            <a:r>
              <a:rPr lang="en-US" sz="2500" dirty="0" smtClean="0"/>
              <a:t> </a:t>
            </a:r>
            <a:r>
              <a:rPr lang="en-US" sz="2500" dirty="0" err="1" smtClean="0"/>
              <a:t>penulis</a:t>
            </a:r>
            <a:r>
              <a:rPr lang="en-US" sz="2500" dirty="0" smtClean="0"/>
              <a:t> </a:t>
            </a:r>
            <a:r>
              <a:rPr lang="en-US" sz="2500" dirty="0" err="1" smtClean="0"/>
              <a:t>mencantumkan</a:t>
            </a:r>
            <a:r>
              <a:rPr lang="en-US" sz="2500" dirty="0" smtClean="0"/>
              <a:t> </a:t>
            </a:r>
            <a:r>
              <a:rPr lang="en-US" sz="2500" dirty="0" err="1" smtClean="0"/>
              <a:t>teori</a:t>
            </a:r>
            <a:r>
              <a:rPr lang="en-US" sz="2500" dirty="0" smtClean="0"/>
              <a:t> </a:t>
            </a:r>
            <a:r>
              <a:rPr lang="en-US" sz="2500" dirty="0" err="1" smtClean="0"/>
              <a:t>pendukung</a:t>
            </a:r>
            <a:r>
              <a:rPr lang="en-US" sz="2500" dirty="0" smtClean="0"/>
              <a:t>? </a:t>
            </a:r>
            <a:r>
              <a:rPr lang="en-US" sz="2500" dirty="0" err="1" smtClean="0"/>
              <a:t>Atau</a:t>
            </a:r>
            <a:r>
              <a:rPr lang="en-US" sz="2500" dirty="0" smtClean="0"/>
              <a:t> </a:t>
            </a:r>
            <a:r>
              <a:rPr lang="en-US" sz="2500" dirty="0" err="1" smtClean="0"/>
              <a:t>berdasarkan</a:t>
            </a:r>
            <a:r>
              <a:rPr lang="en-US" sz="2500" dirty="0" smtClean="0"/>
              <a:t> </a:t>
            </a:r>
            <a:r>
              <a:rPr lang="en-US" sz="2500" dirty="0" err="1" smtClean="0"/>
              <a:t>riset</a:t>
            </a:r>
            <a:r>
              <a:rPr lang="en-US" sz="2500" dirty="0" smtClean="0"/>
              <a:t>?</a:t>
            </a:r>
          </a:p>
          <a:p>
            <a:pPr algn="just">
              <a:lnSpc>
                <a:spcPct val="80000"/>
              </a:lnSpc>
              <a:spcBef>
                <a:spcPct val="50000"/>
              </a:spcBef>
            </a:pPr>
            <a:r>
              <a:rPr lang="en-US" sz="2500" dirty="0" smtClean="0"/>
              <a:t>Accuracy of details</a:t>
            </a:r>
          </a:p>
          <a:p>
            <a:pPr lvl="1" algn="just">
              <a:lnSpc>
                <a:spcPct val="80000"/>
              </a:lnSpc>
              <a:spcBef>
                <a:spcPct val="50000"/>
              </a:spcBef>
            </a:pPr>
            <a:r>
              <a:rPr lang="en-US" sz="2500" dirty="0" err="1" smtClean="0"/>
              <a:t>Untuk</a:t>
            </a:r>
            <a:r>
              <a:rPr lang="en-US" sz="2500" dirty="0" smtClean="0"/>
              <a:t> </a:t>
            </a:r>
            <a:r>
              <a:rPr lang="en-US" sz="2500" dirty="0" err="1" smtClean="0"/>
              <a:t>dokumen</a:t>
            </a:r>
            <a:r>
              <a:rPr lang="en-US" sz="2500" dirty="0" smtClean="0"/>
              <a:t> </a:t>
            </a:r>
            <a:r>
              <a:rPr lang="en-US" sz="2500" dirty="0" err="1" smtClean="0"/>
              <a:t>riset</a:t>
            </a:r>
            <a:r>
              <a:rPr lang="en-US" sz="2500" dirty="0" smtClean="0"/>
              <a:t>, </a:t>
            </a:r>
            <a:r>
              <a:rPr lang="en-US" sz="2500" dirty="0" err="1" smtClean="0"/>
              <a:t>apakah</a:t>
            </a:r>
            <a:r>
              <a:rPr lang="en-US" sz="2500" dirty="0" smtClean="0"/>
              <a:t> </a:t>
            </a:r>
            <a:r>
              <a:rPr lang="en-US" sz="2500" dirty="0" err="1" smtClean="0"/>
              <a:t>terdapat</a:t>
            </a:r>
            <a:r>
              <a:rPr lang="en-US" sz="2500" dirty="0" smtClean="0"/>
              <a:t> </a:t>
            </a:r>
            <a:r>
              <a:rPr lang="en-US" sz="2500" dirty="0" err="1" smtClean="0"/>
              <a:t>penjelasan</a:t>
            </a:r>
            <a:r>
              <a:rPr lang="en-US" sz="2500" dirty="0" smtClean="0"/>
              <a:t> </a:t>
            </a:r>
            <a:r>
              <a:rPr lang="en-US" sz="2500" dirty="0" err="1" smtClean="0"/>
              <a:t>mengenai</a:t>
            </a:r>
            <a:r>
              <a:rPr lang="en-US" sz="2500" dirty="0" smtClean="0"/>
              <a:t> </a:t>
            </a:r>
            <a:r>
              <a:rPr lang="en-US" sz="2500" dirty="0" err="1" smtClean="0"/>
              <a:t>metode</a:t>
            </a:r>
            <a:r>
              <a:rPr lang="en-US" sz="2500" dirty="0" smtClean="0"/>
              <a:t> </a:t>
            </a:r>
            <a:r>
              <a:rPr lang="en-US" sz="2500" dirty="0" err="1" smtClean="0"/>
              <a:t>penelitian</a:t>
            </a:r>
            <a:r>
              <a:rPr lang="en-US" sz="2500" dirty="0" smtClean="0"/>
              <a:t> yang </a:t>
            </a:r>
            <a:r>
              <a:rPr lang="en-US" sz="2500" dirty="0" err="1" smtClean="0"/>
              <a:t>digunakan</a:t>
            </a:r>
            <a:r>
              <a:rPr lang="en-US" sz="2500" dirty="0" smtClean="0"/>
              <a:t>?</a:t>
            </a:r>
          </a:p>
          <a:p>
            <a:pPr lvl="1" algn="just">
              <a:lnSpc>
                <a:spcPct val="80000"/>
              </a:lnSpc>
              <a:spcBef>
                <a:spcPct val="50000"/>
              </a:spcBef>
            </a:pPr>
            <a:r>
              <a:rPr lang="en-US" sz="2500" dirty="0" err="1" smtClean="0"/>
              <a:t>Apakah</a:t>
            </a:r>
            <a:r>
              <a:rPr lang="en-US" sz="2500" dirty="0" smtClean="0"/>
              <a:t> </a:t>
            </a:r>
            <a:r>
              <a:rPr lang="en-US" sz="2500" dirty="0" err="1" smtClean="0"/>
              <a:t>metodologi</a:t>
            </a:r>
            <a:r>
              <a:rPr lang="en-US" sz="2500" dirty="0" smtClean="0"/>
              <a:t> yang </a:t>
            </a:r>
            <a:r>
              <a:rPr lang="en-US" sz="2500" dirty="0" err="1" smtClean="0"/>
              <a:t>digunakan</a:t>
            </a:r>
            <a:r>
              <a:rPr lang="en-US" sz="2500" dirty="0" smtClean="0"/>
              <a:t> </a:t>
            </a:r>
            <a:r>
              <a:rPr lang="en-US" sz="2500" dirty="0" err="1" smtClean="0"/>
              <a:t>mendukung</a:t>
            </a:r>
            <a:r>
              <a:rPr lang="en-US" sz="2500" dirty="0" smtClean="0"/>
              <a:t> </a:t>
            </a:r>
            <a:r>
              <a:rPr lang="en-US" sz="2500" dirty="0" err="1" smtClean="0"/>
              <a:t>topik</a:t>
            </a:r>
            <a:r>
              <a:rPr lang="en-US" sz="2500" dirty="0" smtClean="0"/>
              <a:t>?</a:t>
            </a:r>
          </a:p>
          <a:p>
            <a:pPr lvl="1" algn="just">
              <a:lnSpc>
                <a:spcPct val="80000"/>
              </a:lnSpc>
              <a:spcBef>
                <a:spcPct val="50000"/>
              </a:spcBef>
            </a:pPr>
            <a:r>
              <a:rPr lang="en-US" sz="2500" dirty="0" err="1" smtClean="0"/>
              <a:t>Apakah</a:t>
            </a:r>
            <a:r>
              <a:rPr lang="en-US" sz="2500" dirty="0" smtClean="0"/>
              <a:t> </a:t>
            </a:r>
            <a:r>
              <a:rPr lang="en-US" sz="2500" dirty="0" err="1" smtClean="0"/>
              <a:t>informasi</a:t>
            </a:r>
            <a:r>
              <a:rPr lang="en-US" sz="2500" dirty="0" smtClean="0"/>
              <a:t> yang </a:t>
            </a:r>
            <a:r>
              <a:rPr lang="en-US" sz="2500" dirty="0" err="1" smtClean="0"/>
              <a:t>tersaji</a:t>
            </a:r>
            <a:r>
              <a:rPr lang="en-US" sz="2500" dirty="0" smtClean="0"/>
              <a:t> </a:t>
            </a:r>
            <a:r>
              <a:rPr lang="en-US" sz="2500" dirty="0" err="1" smtClean="0"/>
              <a:t>dapat</a:t>
            </a:r>
            <a:r>
              <a:rPr lang="en-US" sz="2500" dirty="0" smtClean="0"/>
              <a:t> </a:t>
            </a:r>
            <a:r>
              <a:rPr lang="en-US" sz="2500" dirty="0" err="1" smtClean="0"/>
              <a:t>dicek</a:t>
            </a:r>
            <a:r>
              <a:rPr lang="en-US" sz="2500" dirty="0" smtClean="0"/>
              <a:t> </a:t>
            </a:r>
            <a:r>
              <a:rPr lang="en-US" sz="2500" dirty="0" err="1" smtClean="0"/>
              <a:t>kebenarannya</a:t>
            </a:r>
            <a:r>
              <a:rPr lang="en-US" sz="2500" dirty="0" smtClean="0"/>
              <a:t>?</a:t>
            </a:r>
          </a:p>
          <a:p>
            <a:pPr algn="just">
              <a:lnSpc>
                <a:spcPct val="80000"/>
              </a:lnSpc>
              <a:spcBef>
                <a:spcPct val="50000"/>
              </a:spcBef>
            </a:pPr>
            <a:r>
              <a:rPr lang="en-US" sz="2500" dirty="0" smtClean="0"/>
              <a:t>Currency</a:t>
            </a:r>
          </a:p>
          <a:p>
            <a:pPr lvl="1" algn="just">
              <a:lnSpc>
                <a:spcPct val="80000"/>
              </a:lnSpc>
              <a:spcBef>
                <a:spcPct val="50000"/>
              </a:spcBef>
            </a:pPr>
            <a:r>
              <a:rPr lang="en-US" sz="2500" dirty="0" err="1" smtClean="0"/>
              <a:t>Apakah</a:t>
            </a:r>
            <a:r>
              <a:rPr lang="en-US" sz="2500" dirty="0" smtClean="0"/>
              <a:t> </a:t>
            </a:r>
            <a:r>
              <a:rPr lang="en-US" sz="2500" dirty="0" err="1" smtClean="0"/>
              <a:t>terdapat</a:t>
            </a:r>
            <a:r>
              <a:rPr lang="en-US" sz="2500" dirty="0" smtClean="0"/>
              <a:t> </a:t>
            </a:r>
            <a:r>
              <a:rPr lang="en-US" sz="2500" dirty="0" err="1" smtClean="0"/>
              <a:t>tanggal</a:t>
            </a:r>
            <a:r>
              <a:rPr lang="en-US" sz="2500" dirty="0" smtClean="0"/>
              <a:t> </a:t>
            </a:r>
            <a:r>
              <a:rPr lang="en-US" sz="2500" dirty="0" err="1" smtClean="0"/>
              <a:t>publikasi</a:t>
            </a:r>
            <a:r>
              <a:rPr lang="en-US" sz="2500" dirty="0" smtClean="0"/>
              <a:t> </a:t>
            </a:r>
            <a:r>
              <a:rPr lang="en-US" sz="2500" dirty="0" err="1" smtClean="0"/>
              <a:t>dan</a:t>
            </a:r>
            <a:r>
              <a:rPr lang="en-US" sz="2500" dirty="0" smtClean="0"/>
              <a:t> </a:t>
            </a:r>
            <a:r>
              <a:rPr lang="en-US" sz="2500" dirty="0" err="1" smtClean="0"/>
              <a:t>tanggal</a:t>
            </a:r>
            <a:r>
              <a:rPr lang="en-US" sz="2500" dirty="0" smtClean="0"/>
              <a:t> </a:t>
            </a:r>
            <a:r>
              <a:rPr lang="en-US" sz="2500" dirty="0" err="1" smtClean="0"/>
              <a:t>terakhir</a:t>
            </a:r>
            <a:r>
              <a:rPr lang="en-US" sz="2500" dirty="0" smtClean="0"/>
              <a:t> kali </a:t>
            </a:r>
            <a:r>
              <a:rPr lang="en-US" sz="2500" dirty="0" err="1" smtClean="0"/>
              <a:t>dokumen</a:t>
            </a:r>
            <a:r>
              <a:rPr lang="en-US" sz="2500" dirty="0" smtClean="0"/>
              <a:t> </a:t>
            </a:r>
            <a:r>
              <a:rPr lang="en-US" sz="2500" dirty="0" err="1" smtClean="0"/>
              <a:t>diperbaharui</a:t>
            </a:r>
            <a:r>
              <a:rPr lang="en-US" sz="2500" dirty="0" smtClean="0"/>
              <a:t> </a:t>
            </a:r>
            <a:r>
              <a:rPr lang="en-US" sz="2500" i="1" dirty="0" smtClean="0"/>
              <a:t>(last updated)</a:t>
            </a:r>
            <a:r>
              <a:rPr lang="en-US" sz="2500" dirty="0" smtClean="0"/>
              <a:t> </a:t>
            </a:r>
            <a:r>
              <a:rPr lang="en-US" sz="2500" dirty="0" err="1" smtClean="0"/>
              <a:t>pada</a:t>
            </a:r>
            <a:r>
              <a:rPr lang="en-US" sz="2500" dirty="0" smtClean="0"/>
              <a:t> </a:t>
            </a:r>
            <a:r>
              <a:rPr lang="en-US" sz="2500" dirty="0" err="1" smtClean="0"/>
              <a:t>dokumen</a:t>
            </a:r>
            <a:r>
              <a:rPr lang="en-US" sz="2500" dirty="0" smtClean="0"/>
              <a:t>?</a:t>
            </a:r>
          </a:p>
          <a:p>
            <a:pPr lvl="1" algn="just">
              <a:lnSpc>
                <a:spcPct val="80000"/>
              </a:lnSpc>
              <a:spcBef>
                <a:spcPct val="50000"/>
              </a:spcBef>
            </a:pPr>
            <a:r>
              <a:rPr lang="en-US" sz="2500" dirty="0" err="1" smtClean="0"/>
              <a:t>Apakah</a:t>
            </a:r>
            <a:r>
              <a:rPr lang="en-US" sz="2500" dirty="0" smtClean="0"/>
              <a:t> </a:t>
            </a:r>
            <a:r>
              <a:rPr lang="en-US" sz="2500" dirty="0" err="1" smtClean="0"/>
              <a:t>terdapat</a:t>
            </a:r>
            <a:r>
              <a:rPr lang="en-US" sz="2500" dirty="0" smtClean="0"/>
              <a:t> </a:t>
            </a:r>
            <a:r>
              <a:rPr lang="en-US" sz="2500" dirty="0" err="1" smtClean="0"/>
              <a:t>tanggal</a:t>
            </a:r>
            <a:r>
              <a:rPr lang="en-US" sz="2500" dirty="0" smtClean="0"/>
              <a:t> </a:t>
            </a:r>
            <a:r>
              <a:rPr lang="en-US" sz="2500" i="1" dirty="0" smtClean="0"/>
              <a:t>copyright?</a:t>
            </a:r>
          </a:p>
          <a:p>
            <a:pPr algn="just"/>
            <a:endParaRPr lang="en-US" sz="2500" dirty="0"/>
          </a:p>
        </p:txBody>
      </p:sp>
    </p:spTree>
    <p:extLst>
      <p:ext uri="{BB962C8B-B14F-4D97-AF65-F5344CB8AC3E}">
        <p14:creationId xmlns:p14="http://schemas.microsoft.com/office/powerpoint/2010/main" val="1641878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sp>
        <p:nvSpPr>
          <p:cNvPr id="3" name="Content Placeholder 2"/>
          <p:cNvSpPr>
            <a:spLocks noGrp="1"/>
          </p:cNvSpPr>
          <p:nvPr>
            <p:ph idx="1"/>
          </p:nvPr>
        </p:nvSpPr>
        <p:spPr>
          <a:xfrm>
            <a:off x="838200" y="1642745"/>
            <a:ext cx="10515600" cy="4351338"/>
          </a:xfrm>
        </p:spPr>
        <p:txBody>
          <a:bodyPr>
            <a:noAutofit/>
          </a:bodyPr>
          <a:lstStyle/>
          <a:p>
            <a:pPr lvl="1" algn="just">
              <a:spcBef>
                <a:spcPct val="50000"/>
              </a:spcBef>
            </a:pPr>
            <a:r>
              <a:rPr lang="en-US" sz="2800" b="1" dirty="0" smtClean="0"/>
              <a:t>Reliability</a:t>
            </a:r>
          </a:p>
          <a:p>
            <a:pPr lvl="2" algn="just">
              <a:spcBef>
                <a:spcPct val="50000"/>
              </a:spcBef>
            </a:pPr>
            <a:r>
              <a:rPr lang="en-US" sz="2800" dirty="0" err="1" smtClean="0"/>
              <a:t>Darimanakah</a:t>
            </a:r>
            <a:r>
              <a:rPr lang="en-US" sz="2800" dirty="0" smtClean="0"/>
              <a:t> </a:t>
            </a:r>
            <a:r>
              <a:rPr lang="en-US" sz="2800" dirty="0" err="1" smtClean="0"/>
              <a:t>sumber</a:t>
            </a:r>
            <a:r>
              <a:rPr lang="en-US" sz="2800" dirty="0" smtClean="0"/>
              <a:t> </a:t>
            </a:r>
            <a:r>
              <a:rPr lang="en-US" sz="2800" dirty="0" err="1" smtClean="0"/>
              <a:t>informasi</a:t>
            </a:r>
            <a:r>
              <a:rPr lang="en-US" sz="2800" dirty="0" smtClean="0"/>
              <a:t> </a:t>
            </a:r>
            <a:r>
              <a:rPr lang="en-US" sz="2800" dirty="0" err="1" smtClean="0"/>
              <a:t>itu</a:t>
            </a:r>
            <a:r>
              <a:rPr lang="en-US" sz="2800" dirty="0" smtClean="0"/>
              <a:t>?</a:t>
            </a:r>
          </a:p>
          <a:p>
            <a:pPr lvl="2" algn="just">
              <a:spcBef>
                <a:spcPct val="50000"/>
              </a:spcBef>
            </a:pPr>
            <a:r>
              <a:rPr lang="en-US" sz="2800" dirty="0" err="1" smtClean="0"/>
              <a:t>Apakah</a:t>
            </a:r>
            <a:r>
              <a:rPr lang="en-US" sz="2800" dirty="0" smtClean="0"/>
              <a:t> </a:t>
            </a:r>
            <a:r>
              <a:rPr lang="en-US" sz="2800" dirty="0" err="1" smtClean="0"/>
              <a:t>ada</a:t>
            </a:r>
            <a:r>
              <a:rPr lang="en-US" sz="2800" dirty="0" smtClean="0"/>
              <a:t> </a:t>
            </a:r>
            <a:r>
              <a:rPr lang="en-US" sz="2800" dirty="0" err="1" smtClean="0"/>
              <a:t>sumber</a:t>
            </a:r>
            <a:r>
              <a:rPr lang="en-US" sz="2800" dirty="0" smtClean="0"/>
              <a:t> lain yang </a:t>
            </a:r>
            <a:r>
              <a:rPr lang="en-US" sz="2800" dirty="0" err="1" smtClean="0"/>
              <a:t>mendukung</a:t>
            </a:r>
            <a:r>
              <a:rPr lang="en-US" sz="2800" dirty="0" smtClean="0"/>
              <a:t> </a:t>
            </a:r>
            <a:r>
              <a:rPr lang="en-US" sz="2800" dirty="0" err="1" smtClean="0"/>
              <a:t>informasi</a:t>
            </a:r>
            <a:r>
              <a:rPr lang="en-US" sz="2800" dirty="0" smtClean="0"/>
              <a:t> </a:t>
            </a:r>
            <a:r>
              <a:rPr lang="en-US" sz="2800" dirty="0" err="1" smtClean="0"/>
              <a:t>itu</a:t>
            </a:r>
            <a:r>
              <a:rPr lang="en-US" sz="2800" dirty="0" smtClean="0"/>
              <a:t>?</a:t>
            </a:r>
          </a:p>
          <a:p>
            <a:pPr lvl="2" algn="just">
              <a:spcBef>
                <a:spcPct val="50000"/>
              </a:spcBef>
            </a:pPr>
            <a:r>
              <a:rPr lang="en-US" sz="2800" dirty="0" err="1" smtClean="0"/>
              <a:t>Apakah</a:t>
            </a:r>
            <a:r>
              <a:rPr lang="en-US" sz="2800" dirty="0" smtClean="0"/>
              <a:t> </a:t>
            </a:r>
            <a:r>
              <a:rPr lang="en-US" sz="2800" dirty="0" err="1" smtClean="0"/>
              <a:t>sumber</a:t>
            </a:r>
            <a:r>
              <a:rPr lang="en-US" sz="2800" dirty="0" smtClean="0"/>
              <a:t> </a:t>
            </a:r>
            <a:r>
              <a:rPr lang="en-US" sz="2800" dirty="0" err="1" smtClean="0"/>
              <a:t>dapat</a:t>
            </a:r>
            <a:r>
              <a:rPr lang="en-US" sz="2800" dirty="0" smtClean="0"/>
              <a:t> </a:t>
            </a:r>
            <a:r>
              <a:rPr lang="en-US" sz="2800" dirty="0" err="1" smtClean="0"/>
              <a:t>dipercaya</a:t>
            </a:r>
            <a:r>
              <a:rPr lang="en-US" sz="2800" dirty="0" smtClean="0"/>
              <a:t> </a:t>
            </a:r>
            <a:r>
              <a:rPr lang="en-US" sz="2800" dirty="0" err="1" smtClean="0"/>
              <a:t>dan</a:t>
            </a:r>
            <a:r>
              <a:rPr lang="en-US" sz="2800" dirty="0" smtClean="0"/>
              <a:t> </a:t>
            </a:r>
            <a:r>
              <a:rPr lang="en-US" sz="2800" dirty="0" err="1" smtClean="0"/>
              <a:t>memiliki</a:t>
            </a:r>
            <a:r>
              <a:rPr lang="en-US" sz="2800" dirty="0" smtClean="0"/>
              <a:t> </a:t>
            </a:r>
            <a:r>
              <a:rPr lang="en-US" sz="2800" dirty="0" err="1" smtClean="0"/>
              <a:t>reputasi</a:t>
            </a:r>
            <a:r>
              <a:rPr lang="en-US" sz="2800" dirty="0" smtClean="0"/>
              <a:t> </a:t>
            </a:r>
            <a:r>
              <a:rPr lang="en-US" sz="2800" dirty="0" err="1" smtClean="0"/>
              <a:t>baik</a:t>
            </a:r>
            <a:r>
              <a:rPr lang="en-US" sz="2800" dirty="0" smtClean="0"/>
              <a:t>?</a:t>
            </a:r>
          </a:p>
          <a:p>
            <a:pPr lvl="2" algn="just">
              <a:spcBef>
                <a:spcPct val="50000"/>
              </a:spcBef>
            </a:pPr>
            <a:r>
              <a:rPr lang="en-US" sz="2800" dirty="0" err="1" smtClean="0"/>
              <a:t>Bagaimanakah</a:t>
            </a:r>
            <a:r>
              <a:rPr lang="en-US" sz="2800" dirty="0" smtClean="0"/>
              <a:t> </a:t>
            </a:r>
            <a:r>
              <a:rPr lang="en-US" sz="2800" dirty="0" err="1" smtClean="0"/>
              <a:t>kredibilitas</a:t>
            </a:r>
            <a:r>
              <a:rPr lang="en-US" sz="2800" dirty="0" smtClean="0"/>
              <a:t> </a:t>
            </a:r>
            <a:r>
              <a:rPr lang="en-US" sz="2800" dirty="0" err="1" smtClean="0"/>
              <a:t>pengarang</a:t>
            </a:r>
            <a:r>
              <a:rPr lang="en-US" sz="2800" dirty="0" smtClean="0"/>
              <a:t>/ </a:t>
            </a:r>
            <a:r>
              <a:rPr lang="en-US" sz="2800" dirty="0" err="1" smtClean="0"/>
              <a:t>penulis</a:t>
            </a:r>
            <a:r>
              <a:rPr lang="en-US" sz="2800" dirty="0" smtClean="0"/>
              <a:t>/ </a:t>
            </a:r>
            <a:r>
              <a:rPr lang="en-US" sz="2800" dirty="0" err="1" smtClean="0"/>
              <a:t>sumber</a:t>
            </a:r>
            <a:r>
              <a:rPr lang="en-US" sz="2800" dirty="0" smtClean="0"/>
              <a:t>?</a:t>
            </a:r>
          </a:p>
          <a:p>
            <a:pPr lvl="1" algn="just">
              <a:spcBef>
                <a:spcPct val="50000"/>
              </a:spcBef>
            </a:pPr>
            <a:r>
              <a:rPr lang="en-US" sz="2800" b="1" dirty="0" smtClean="0"/>
              <a:t>Availability</a:t>
            </a:r>
          </a:p>
          <a:p>
            <a:pPr lvl="2" algn="just">
              <a:spcBef>
                <a:spcPct val="50000"/>
              </a:spcBef>
            </a:pPr>
            <a:r>
              <a:rPr lang="en-US" sz="2800" dirty="0" err="1" smtClean="0"/>
              <a:t>Apakah</a:t>
            </a:r>
            <a:r>
              <a:rPr lang="en-US" sz="2800" dirty="0" smtClean="0"/>
              <a:t> </a:t>
            </a:r>
            <a:r>
              <a:rPr lang="en-US" sz="2800" dirty="0" err="1" smtClean="0"/>
              <a:t>informasi</a:t>
            </a:r>
            <a:r>
              <a:rPr lang="en-US" sz="2800" dirty="0" smtClean="0"/>
              <a:t> </a:t>
            </a:r>
            <a:r>
              <a:rPr lang="en-US" sz="2800" dirty="0" err="1" smtClean="0"/>
              <a:t>tersedia</a:t>
            </a:r>
            <a:r>
              <a:rPr lang="en-US" sz="2800" dirty="0" smtClean="0"/>
              <a:t> di </a:t>
            </a:r>
            <a:r>
              <a:rPr lang="en-US" sz="2800" dirty="0" err="1" smtClean="0"/>
              <a:t>perpustakaan</a:t>
            </a:r>
            <a:r>
              <a:rPr lang="en-US" sz="2800" dirty="0" smtClean="0"/>
              <a:t> </a:t>
            </a:r>
            <a:r>
              <a:rPr lang="en-US" sz="2800" dirty="0" err="1" smtClean="0"/>
              <a:t>atau</a:t>
            </a:r>
            <a:r>
              <a:rPr lang="en-US" sz="2800" dirty="0" smtClean="0"/>
              <a:t> </a:t>
            </a:r>
            <a:r>
              <a:rPr lang="en-US" sz="2800" dirty="0" err="1" smtClean="0"/>
              <a:t>tempat</a:t>
            </a:r>
            <a:r>
              <a:rPr lang="en-US" sz="2800" dirty="0" smtClean="0"/>
              <a:t> lain yang </a:t>
            </a:r>
            <a:r>
              <a:rPr lang="en-US" sz="2800" dirty="0" err="1" smtClean="0"/>
              <a:t>mudah</a:t>
            </a:r>
            <a:r>
              <a:rPr lang="en-US" sz="2800" dirty="0" smtClean="0"/>
              <a:t> </a:t>
            </a:r>
            <a:r>
              <a:rPr lang="en-US" sz="2800" dirty="0" err="1" smtClean="0"/>
              <a:t>diakses</a:t>
            </a:r>
            <a:r>
              <a:rPr lang="en-US" sz="2800" dirty="0" smtClean="0"/>
              <a:t>?</a:t>
            </a:r>
          </a:p>
          <a:p>
            <a:pPr lvl="2" algn="just">
              <a:spcBef>
                <a:spcPct val="50000"/>
              </a:spcBef>
            </a:pPr>
            <a:r>
              <a:rPr lang="en-US" sz="2800" dirty="0" err="1" smtClean="0"/>
              <a:t>Apakah</a:t>
            </a:r>
            <a:r>
              <a:rPr lang="en-US" sz="2800" dirty="0" smtClean="0"/>
              <a:t> </a:t>
            </a:r>
            <a:r>
              <a:rPr lang="en-US" sz="2800" dirty="0" err="1" smtClean="0"/>
              <a:t>tersedia</a:t>
            </a:r>
            <a:r>
              <a:rPr lang="en-US" sz="2800" dirty="0" smtClean="0"/>
              <a:t> </a:t>
            </a:r>
            <a:r>
              <a:rPr lang="en-US" sz="2800" dirty="0" err="1" smtClean="0"/>
              <a:t>sumber-sumber</a:t>
            </a:r>
            <a:r>
              <a:rPr lang="en-US" sz="2800" dirty="0" smtClean="0"/>
              <a:t> lain?</a:t>
            </a:r>
          </a:p>
          <a:p>
            <a:pPr algn="just"/>
            <a:endParaRPr lang="en-US" dirty="0"/>
          </a:p>
        </p:txBody>
      </p:sp>
    </p:spTree>
    <p:extLst>
      <p:ext uri="{BB962C8B-B14F-4D97-AF65-F5344CB8AC3E}">
        <p14:creationId xmlns:p14="http://schemas.microsoft.com/office/powerpoint/2010/main" val="285479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665"/>
            <a:ext cx="10515600" cy="1325563"/>
          </a:xfrm>
        </p:spPr>
        <p:txBody>
          <a:bodyPr>
            <a:normAutofit/>
          </a:bodyPr>
          <a:lstStyle/>
          <a:p>
            <a:r>
              <a:rPr lang="en-US" sz="4000" b="1" dirty="0" err="1" smtClean="0">
                <a:solidFill>
                  <a:schemeClr val="accent5">
                    <a:lumMod val="75000"/>
                  </a:schemeClr>
                </a:solidFill>
              </a:rPr>
              <a:t>Mengevaluasi</a:t>
            </a:r>
            <a:r>
              <a:rPr lang="en-US" sz="4000" b="1" dirty="0" smtClean="0">
                <a:solidFill>
                  <a:schemeClr val="accent5">
                    <a:lumMod val="75000"/>
                  </a:schemeClr>
                </a:solidFill>
              </a:rPr>
              <a:t> </a:t>
            </a:r>
            <a:r>
              <a:rPr lang="en-US" sz="4000" b="1" dirty="0" err="1" smtClean="0">
                <a:solidFill>
                  <a:schemeClr val="accent5">
                    <a:lumMod val="75000"/>
                  </a:schemeClr>
                </a:solidFill>
              </a:rPr>
              <a:t>Informasi</a:t>
            </a:r>
            <a:r>
              <a:rPr lang="en-US" sz="4000" b="1" dirty="0" smtClean="0">
                <a:solidFill>
                  <a:schemeClr val="accent5">
                    <a:lumMod val="75000"/>
                  </a:schemeClr>
                </a:solidFill>
              </a:rPr>
              <a:t> </a:t>
            </a:r>
            <a:r>
              <a:rPr lang="en-US" sz="4000" b="1" dirty="0" err="1" smtClean="0">
                <a:solidFill>
                  <a:schemeClr val="accent5">
                    <a:lumMod val="75000"/>
                  </a:schemeClr>
                </a:solidFill>
              </a:rPr>
              <a:t>pada</a:t>
            </a:r>
            <a:r>
              <a:rPr lang="en-US" sz="4000" b="1" dirty="0" smtClean="0">
                <a:solidFill>
                  <a:schemeClr val="accent5">
                    <a:lumMod val="75000"/>
                  </a:schemeClr>
                </a:solidFill>
              </a:rPr>
              <a:t> TV </a:t>
            </a:r>
            <a:r>
              <a:rPr lang="en-US" sz="4000" b="1" dirty="0" err="1" smtClean="0">
                <a:solidFill>
                  <a:schemeClr val="accent5">
                    <a:lumMod val="75000"/>
                  </a:schemeClr>
                </a:solidFill>
              </a:rPr>
              <a:t>dan</a:t>
            </a:r>
            <a:r>
              <a:rPr lang="en-US" sz="4000" b="1" dirty="0" smtClean="0">
                <a:solidFill>
                  <a:schemeClr val="accent5">
                    <a:lumMod val="75000"/>
                  </a:schemeClr>
                </a:solidFill>
              </a:rPr>
              <a:t> </a:t>
            </a:r>
            <a:r>
              <a:rPr lang="en-US" sz="4000" b="1" dirty="0" err="1" smtClean="0">
                <a:solidFill>
                  <a:schemeClr val="accent5">
                    <a:lumMod val="75000"/>
                  </a:schemeClr>
                </a:solidFill>
              </a:rPr>
              <a:t>Surat</a:t>
            </a:r>
            <a:r>
              <a:rPr lang="en-US" sz="4000" b="1" dirty="0" smtClean="0">
                <a:solidFill>
                  <a:schemeClr val="accent5">
                    <a:lumMod val="75000"/>
                  </a:schemeClr>
                </a:solidFill>
              </a:rPr>
              <a:t> </a:t>
            </a:r>
            <a:r>
              <a:rPr lang="en-US" sz="4000" b="1" dirty="0" err="1" smtClean="0">
                <a:solidFill>
                  <a:schemeClr val="accent5">
                    <a:lumMod val="75000"/>
                  </a:schemeClr>
                </a:solidFill>
              </a:rPr>
              <a:t>Kabar</a:t>
            </a:r>
            <a:endParaRPr lang="en-US" sz="4000" b="1" dirty="0">
              <a:solidFill>
                <a:schemeClr val="accent5">
                  <a:lumMod val="75000"/>
                </a:schemeClr>
              </a:solidFill>
            </a:endParaRPr>
          </a:p>
        </p:txBody>
      </p:sp>
      <p:sp>
        <p:nvSpPr>
          <p:cNvPr id="3" name="Content Placeholder 2"/>
          <p:cNvSpPr>
            <a:spLocks noGrp="1"/>
          </p:cNvSpPr>
          <p:nvPr>
            <p:ph idx="1"/>
          </p:nvPr>
        </p:nvSpPr>
        <p:spPr>
          <a:xfrm>
            <a:off x="289560" y="1346836"/>
            <a:ext cx="11620500" cy="4985384"/>
          </a:xfrm>
        </p:spPr>
        <p:txBody>
          <a:bodyPr>
            <a:noAutofit/>
          </a:bodyPr>
          <a:lstStyle/>
          <a:p>
            <a:pPr algn="just">
              <a:lnSpc>
                <a:spcPct val="80000"/>
              </a:lnSpc>
              <a:spcBef>
                <a:spcPct val="50000"/>
              </a:spcBef>
            </a:pPr>
            <a:r>
              <a:rPr lang="en-US" sz="2300" i="1" dirty="0" smtClean="0"/>
              <a:t>How is the information you discovered affected by the decisions of professional communicators?</a:t>
            </a:r>
          </a:p>
          <a:p>
            <a:pPr marL="457200" lvl="1" indent="0" algn="just">
              <a:lnSpc>
                <a:spcPct val="80000"/>
              </a:lnSpc>
              <a:spcBef>
                <a:spcPct val="50000"/>
              </a:spcBef>
              <a:buNone/>
            </a:pPr>
            <a:r>
              <a:rPr lang="en-US" sz="2300" b="1" dirty="0" err="1" smtClean="0"/>
              <a:t>Pada</a:t>
            </a:r>
            <a:r>
              <a:rPr lang="en-US" sz="2300" b="1" dirty="0" smtClean="0"/>
              <a:t> </a:t>
            </a:r>
            <a:r>
              <a:rPr lang="en-US" sz="2300" b="1" dirty="0" err="1" smtClean="0"/>
              <a:t>saat</a:t>
            </a:r>
            <a:r>
              <a:rPr lang="en-US" sz="2300" b="1" dirty="0" smtClean="0"/>
              <a:t> </a:t>
            </a:r>
            <a:r>
              <a:rPr lang="en-US" sz="2300" b="1" dirty="0" err="1" smtClean="0"/>
              <a:t>anda</a:t>
            </a:r>
            <a:r>
              <a:rPr lang="en-US" sz="2300" b="1" dirty="0" smtClean="0"/>
              <a:t> </a:t>
            </a:r>
            <a:r>
              <a:rPr lang="en-US" sz="2300" b="1" dirty="0" err="1" smtClean="0"/>
              <a:t>membaca</a:t>
            </a:r>
            <a:r>
              <a:rPr lang="en-US" sz="2300" b="1" dirty="0" smtClean="0"/>
              <a:t> </a:t>
            </a:r>
            <a:r>
              <a:rPr lang="en-US" sz="2300" b="1" dirty="0" err="1" smtClean="0"/>
              <a:t>surat</a:t>
            </a:r>
            <a:r>
              <a:rPr lang="en-US" sz="2300" b="1" dirty="0" smtClean="0"/>
              <a:t> </a:t>
            </a:r>
            <a:r>
              <a:rPr lang="en-US" sz="2300" b="1" dirty="0" err="1" smtClean="0"/>
              <a:t>kabar</a:t>
            </a:r>
            <a:r>
              <a:rPr lang="en-US" sz="2300" b="1" dirty="0" smtClean="0"/>
              <a:t> </a:t>
            </a:r>
            <a:r>
              <a:rPr lang="en-US" sz="2300" b="1" dirty="0" err="1" smtClean="0"/>
              <a:t>atau</a:t>
            </a:r>
            <a:r>
              <a:rPr lang="en-US" sz="2300" b="1" dirty="0" smtClean="0"/>
              <a:t> </a:t>
            </a:r>
            <a:r>
              <a:rPr lang="en-US" sz="2300" b="1" dirty="0" err="1" smtClean="0"/>
              <a:t>menonton</a:t>
            </a:r>
            <a:r>
              <a:rPr lang="en-US" sz="2300" b="1" dirty="0" smtClean="0"/>
              <a:t> TV, </a:t>
            </a:r>
            <a:r>
              <a:rPr lang="en-US" sz="2300" b="1" dirty="0" err="1" smtClean="0"/>
              <a:t>terdapat</a:t>
            </a:r>
            <a:r>
              <a:rPr lang="en-US" sz="2300" b="1" dirty="0" smtClean="0"/>
              <a:t> </a:t>
            </a:r>
            <a:r>
              <a:rPr lang="en-US" sz="2300" b="1" dirty="0" err="1" smtClean="0"/>
              <a:t>individu</a:t>
            </a:r>
            <a:r>
              <a:rPr lang="en-US" sz="2300" b="1" dirty="0" smtClean="0"/>
              <a:t> yang </a:t>
            </a:r>
            <a:r>
              <a:rPr lang="en-US" sz="2300" b="1" dirty="0" err="1" smtClean="0"/>
              <a:t>menentukan</a:t>
            </a:r>
            <a:r>
              <a:rPr lang="en-US" sz="2300" b="1" dirty="0" smtClean="0"/>
              <a:t> </a:t>
            </a:r>
            <a:r>
              <a:rPr lang="en-US" sz="2300" b="1" dirty="0" err="1" smtClean="0"/>
              <a:t>topik</a:t>
            </a:r>
            <a:r>
              <a:rPr lang="en-US" sz="2300" b="1" dirty="0" smtClean="0"/>
              <a:t> </a:t>
            </a:r>
            <a:r>
              <a:rPr lang="en-US" sz="2300" b="1" dirty="0" err="1" smtClean="0"/>
              <a:t>apa</a:t>
            </a:r>
            <a:r>
              <a:rPr lang="en-US" sz="2300" b="1" dirty="0" smtClean="0"/>
              <a:t> yang </a:t>
            </a:r>
            <a:r>
              <a:rPr lang="en-US" sz="2300" b="1" dirty="0" err="1" smtClean="0"/>
              <a:t>akan</a:t>
            </a:r>
            <a:r>
              <a:rPr lang="en-US" sz="2300" b="1" dirty="0" smtClean="0"/>
              <a:t> </a:t>
            </a:r>
            <a:r>
              <a:rPr lang="en-US" sz="2300" b="1" dirty="0" err="1" smtClean="0"/>
              <a:t>disajikan</a:t>
            </a:r>
            <a:r>
              <a:rPr lang="en-US" sz="2300" b="1" dirty="0" smtClean="0"/>
              <a:t> </a:t>
            </a:r>
            <a:r>
              <a:rPr lang="en-US" sz="2300" b="1" dirty="0" err="1" smtClean="0"/>
              <a:t>atau</a:t>
            </a:r>
            <a:r>
              <a:rPr lang="en-US" sz="2300" b="1" dirty="0" smtClean="0"/>
              <a:t> </a:t>
            </a:r>
            <a:r>
              <a:rPr lang="en-US" sz="2300" b="1" dirty="0" err="1" smtClean="0"/>
              <a:t>diberitakan</a:t>
            </a:r>
            <a:r>
              <a:rPr lang="en-US" sz="2300" b="1" dirty="0" smtClean="0"/>
              <a:t> </a:t>
            </a:r>
            <a:r>
              <a:rPr lang="en-US" sz="2300" b="1" dirty="0" err="1" smtClean="0"/>
              <a:t>dan</a:t>
            </a:r>
            <a:r>
              <a:rPr lang="en-US" sz="2300" b="1" dirty="0" smtClean="0"/>
              <a:t> </a:t>
            </a:r>
            <a:r>
              <a:rPr lang="en-US" sz="2300" b="1" dirty="0" err="1" smtClean="0"/>
              <a:t>bagaimana</a:t>
            </a:r>
            <a:r>
              <a:rPr lang="en-US" sz="2300" b="1" dirty="0" smtClean="0"/>
              <a:t> </a:t>
            </a:r>
            <a:r>
              <a:rPr lang="en-US" sz="2300" b="1" dirty="0" err="1" smtClean="0"/>
              <a:t>topik</a:t>
            </a:r>
            <a:r>
              <a:rPr lang="en-US" sz="2300" b="1" dirty="0" smtClean="0"/>
              <a:t> </a:t>
            </a:r>
            <a:r>
              <a:rPr lang="en-US" sz="2300" b="1" dirty="0" err="1" smtClean="0"/>
              <a:t>tersebut</a:t>
            </a:r>
            <a:r>
              <a:rPr lang="en-US" sz="2300" b="1" dirty="0" smtClean="0"/>
              <a:t> </a:t>
            </a:r>
            <a:r>
              <a:rPr lang="en-US" sz="2300" b="1" dirty="0" err="1" smtClean="0"/>
              <a:t>akan</a:t>
            </a:r>
            <a:r>
              <a:rPr lang="en-US" sz="2300" b="1" dirty="0" smtClean="0"/>
              <a:t> </a:t>
            </a:r>
            <a:r>
              <a:rPr lang="en-US" sz="2300" b="1" dirty="0" err="1" smtClean="0"/>
              <a:t>disajikan</a:t>
            </a:r>
            <a:endParaRPr lang="en-US" sz="2300" b="1" dirty="0" smtClean="0"/>
          </a:p>
          <a:p>
            <a:pPr algn="just">
              <a:lnSpc>
                <a:spcPct val="80000"/>
              </a:lnSpc>
              <a:spcBef>
                <a:spcPct val="50000"/>
              </a:spcBef>
            </a:pPr>
            <a:r>
              <a:rPr lang="en-US" sz="2300" i="1" dirty="0" smtClean="0"/>
              <a:t>Is the information you discovered a product of sensationalism?</a:t>
            </a:r>
          </a:p>
          <a:p>
            <a:pPr marL="457200" lvl="1" indent="0" algn="just">
              <a:lnSpc>
                <a:spcPct val="80000"/>
              </a:lnSpc>
              <a:spcBef>
                <a:spcPct val="50000"/>
              </a:spcBef>
              <a:buNone/>
            </a:pPr>
            <a:r>
              <a:rPr lang="en-US" sz="2300" b="1" dirty="0" err="1" smtClean="0"/>
              <a:t>Dalam</a:t>
            </a:r>
            <a:r>
              <a:rPr lang="en-US" sz="2300" b="1" dirty="0" smtClean="0"/>
              <a:t> </a:t>
            </a:r>
            <a:r>
              <a:rPr lang="en-US" sz="2300" b="1" dirty="0" err="1" smtClean="0"/>
              <a:t>pemberitaan</a:t>
            </a:r>
            <a:r>
              <a:rPr lang="en-US" sz="2300" b="1" dirty="0" smtClean="0"/>
              <a:t>, </a:t>
            </a:r>
            <a:r>
              <a:rPr lang="en-US" sz="2300" b="1" dirty="0" err="1" smtClean="0"/>
              <a:t>terdapat</a:t>
            </a:r>
            <a:r>
              <a:rPr lang="en-US" sz="2300" b="1" dirty="0" smtClean="0"/>
              <a:t> </a:t>
            </a:r>
            <a:r>
              <a:rPr lang="en-US" sz="2300" b="1" dirty="0" err="1" smtClean="0"/>
              <a:t>perbedaan</a:t>
            </a:r>
            <a:r>
              <a:rPr lang="en-US" sz="2300" b="1" dirty="0" smtClean="0"/>
              <a:t> </a:t>
            </a:r>
            <a:r>
              <a:rPr lang="en-US" sz="2300" b="1" dirty="0" err="1" smtClean="0"/>
              <a:t>bagaimana</a:t>
            </a:r>
            <a:r>
              <a:rPr lang="en-US" sz="2300" b="1" dirty="0" smtClean="0"/>
              <a:t> </a:t>
            </a:r>
            <a:r>
              <a:rPr lang="en-US" sz="2300" b="1" dirty="0" err="1" smtClean="0"/>
              <a:t>cerita</a:t>
            </a:r>
            <a:r>
              <a:rPr lang="en-US" sz="2300" b="1" dirty="0" smtClean="0"/>
              <a:t> </a:t>
            </a:r>
            <a:r>
              <a:rPr lang="en-US" sz="2300" b="1" dirty="0" err="1" smtClean="0"/>
              <a:t>tersebut</a:t>
            </a:r>
            <a:r>
              <a:rPr lang="en-US" sz="2300" b="1" dirty="0" smtClean="0"/>
              <a:t> </a:t>
            </a:r>
            <a:r>
              <a:rPr lang="en-US" sz="2300" b="1" dirty="0" err="1" smtClean="0"/>
              <a:t>disajikan</a:t>
            </a:r>
            <a:r>
              <a:rPr lang="en-US" sz="2300" b="1" dirty="0" smtClean="0"/>
              <a:t>. </a:t>
            </a:r>
            <a:r>
              <a:rPr lang="en-US" sz="2300" b="1" dirty="0" err="1" smtClean="0"/>
              <a:t>Bandingkan</a:t>
            </a:r>
            <a:r>
              <a:rPr lang="en-US" sz="2300" b="1" dirty="0" smtClean="0"/>
              <a:t> </a:t>
            </a:r>
            <a:r>
              <a:rPr lang="en-US" sz="2300" b="1" dirty="0" err="1" smtClean="0"/>
              <a:t>sebuah</a:t>
            </a:r>
            <a:r>
              <a:rPr lang="en-US" sz="2300" b="1" dirty="0" smtClean="0"/>
              <a:t> </a:t>
            </a:r>
            <a:r>
              <a:rPr lang="en-US" sz="2300" b="1" dirty="0" err="1" smtClean="0"/>
              <a:t>berita</a:t>
            </a:r>
            <a:r>
              <a:rPr lang="en-US" sz="2300" b="1" dirty="0" smtClean="0"/>
              <a:t> yang </a:t>
            </a:r>
            <a:r>
              <a:rPr lang="en-US" sz="2300" b="1" dirty="0" err="1" smtClean="0"/>
              <a:t>sama</a:t>
            </a:r>
            <a:r>
              <a:rPr lang="en-US" sz="2300" b="1" dirty="0" smtClean="0"/>
              <a:t> yang </a:t>
            </a:r>
            <a:r>
              <a:rPr lang="en-US" sz="2300" b="1" dirty="0" err="1" smtClean="0"/>
              <a:t>dimuat</a:t>
            </a:r>
            <a:r>
              <a:rPr lang="en-US" sz="2300" b="1" dirty="0" smtClean="0"/>
              <a:t> di TV </a:t>
            </a:r>
            <a:r>
              <a:rPr lang="en-US" sz="2300" b="1" dirty="0" err="1" smtClean="0"/>
              <a:t>maupun</a:t>
            </a:r>
            <a:r>
              <a:rPr lang="en-US" sz="2300" b="1" dirty="0" smtClean="0"/>
              <a:t> </a:t>
            </a:r>
            <a:r>
              <a:rPr lang="en-US" sz="2300" b="1" dirty="0" err="1" smtClean="0"/>
              <a:t>surat</a:t>
            </a:r>
            <a:r>
              <a:rPr lang="en-US" sz="2300" b="1" dirty="0" smtClean="0"/>
              <a:t> </a:t>
            </a:r>
            <a:r>
              <a:rPr lang="en-US" sz="2300" b="1" dirty="0" err="1" smtClean="0"/>
              <a:t>kabar</a:t>
            </a:r>
            <a:r>
              <a:rPr lang="en-US" sz="2300" b="1" dirty="0" smtClean="0"/>
              <a:t> yang </a:t>
            </a:r>
            <a:r>
              <a:rPr lang="en-US" sz="2300" b="1" dirty="0" err="1" smtClean="0"/>
              <a:t>berbeda</a:t>
            </a:r>
            <a:r>
              <a:rPr lang="en-US" sz="2300" b="1" dirty="0" smtClean="0"/>
              <a:t>.</a:t>
            </a:r>
          </a:p>
          <a:p>
            <a:pPr algn="just">
              <a:lnSpc>
                <a:spcPct val="80000"/>
              </a:lnSpc>
              <a:spcBef>
                <a:spcPct val="50000"/>
              </a:spcBef>
            </a:pPr>
            <a:r>
              <a:rPr lang="en-US" sz="2300" i="1" dirty="0" smtClean="0"/>
              <a:t>How is the information you discovered affected by economic or financial considerations?</a:t>
            </a:r>
          </a:p>
          <a:p>
            <a:pPr marL="457200" lvl="1" indent="0" algn="just">
              <a:lnSpc>
                <a:spcPct val="80000"/>
              </a:lnSpc>
              <a:spcBef>
                <a:spcPct val="50000"/>
              </a:spcBef>
              <a:buNone/>
            </a:pPr>
            <a:r>
              <a:rPr lang="en-US" sz="2300" b="1" dirty="0" smtClean="0"/>
              <a:t>Motif </a:t>
            </a:r>
            <a:r>
              <a:rPr lang="en-US" sz="2300" b="1" dirty="0" err="1" smtClean="0"/>
              <a:t>terhadap</a:t>
            </a:r>
            <a:r>
              <a:rPr lang="en-US" sz="2300" b="1" dirty="0" smtClean="0"/>
              <a:t> profit </a:t>
            </a:r>
            <a:r>
              <a:rPr lang="en-US" sz="2300" b="1" dirty="0" err="1" smtClean="0"/>
              <a:t>dapat</a:t>
            </a:r>
            <a:r>
              <a:rPr lang="en-US" sz="2300" b="1" dirty="0" smtClean="0"/>
              <a:t> </a:t>
            </a:r>
            <a:r>
              <a:rPr lang="en-US" sz="2300" b="1" dirty="0" err="1" smtClean="0"/>
              <a:t>mempengaruhi</a:t>
            </a:r>
            <a:r>
              <a:rPr lang="en-US" sz="2300" b="1" dirty="0" smtClean="0"/>
              <a:t> </a:t>
            </a:r>
            <a:r>
              <a:rPr lang="en-US" sz="2300" b="1" dirty="0" err="1" smtClean="0"/>
              <a:t>berita</a:t>
            </a:r>
            <a:r>
              <a:rPr lang="en-US" sz="2300" b="1" dirty="0" smtClean="0"/>
              <a:t> </a:t>
            </a:r>
            <a:r>
              <a:rPr lang="en-US" sz="2300" b="1" dirty="0" err="1" smtClean="0"/>
              <a:t>apa</a:t>
            </a:r>
            <a:r>
              <a:rPr lang="en-US" sz="2300" b="1" dirty="0" smtClean="0"/>
              <a:t> yang </a:t>
            </a:r>
            <a:r>
              <a:rPr lang="en-US" sz="2300" b="1" dirty="0" err="1" smtClean="0"/>
              <a:t>akan</a:t>
            </a:r>
            <a:r>
              <a:rPr lang="en-US" sz="2300" b="1" dirty="0" smtClean="0"/>
              <a:t> </a:t>
            </a:r>
            <a:r>
              <a:rPr lang="en-US" sz="2300" b="1" dirty="0" err="1" smtClean="0"/>
              <a:t>disajikan</a:t>
            </a:r>
            <a:r>
              <a:rPr lang="en-US" sz="2300" b="1" dirty="0" smtClean="0"/>
              <a:t> </a:t>
            </a:r>
            <a:r>
              <a:rPr lang="en-US" sz="2300" b="1" dirty="0" err="1" smtClean="0"/>
              <a:t>untuk</a:t>
            </a:r>
            <a:r>
              <a:rPr lang="en-US" sz="2300" b="1" dirty="0" smtClean="0"/>
              <a:t> </a:t>
            </a:r>
            <a:r>
              <a:rPr lang="en-US" sz="2300" b="1" dirty="0" err="1" smtClean="0"/>
              <a:t>menarik</a:t>
            </a:r>
            <a:r>
              <a:rPr lang="en-US" sz="2300" b="1" dirty="0" smtClean="0"/>
              <a:t> </a:t>
            </a:r>
            <a:r>
              <a:rPr lang="en-US" sz="2300" b="1" dirty="0" err="1" smtClean="0"/>
              <a:t>perhatian</a:t>
            </a:r>
            <a:r>
              <a:rPr lang="en-US" sz="2300" b="1" dirty="0" smtClean="0"/>
              <a:t> </a:t>
            </a:r>
            <a:r>
              <a:rPr lang="en-US" sz="2300" b="1" dirty="0" err="1" smtClean="0"/>
              <a:t>penonton</a:t>
            </a:r>
            <a:r>
              <a:rPr lang="en-US" sz="2300" b="1" dirty="0" smtClean="0"/>
              <a:t> TV/ </a:t>
            </a:r>
            <a:r>
              <a:rPr lang="en-US" sz="2300" b="1" dirty="0" err="1" smtClean="0"/>
              <a:t>pembaca</a:t>
            </a:r>
            <a:r>
              <a:rPr lang="en-US" sz="2300" b="1" dirty="0" smtClean="0"/>
              <a:t> </a:t>
            </a:r>
            <a:r>
              <a:rPr lang="en-US" sz="2300" b="1" dirty="0" err="1" smtClean="0"/>
              <a:t>surat</a:t>
            </a:r>
            <a:r>
              <a:rPr lang="en-US" sz="2300" b="1" dirty="0" smtClean="0"/>
              <a:t> </a:t>
            </a:r>
            <a:r>
              <a:rPr lang="en-US" sz="2300" b="1" dirty="0" err="1" smtClean="0"/>
              <a:t>kabar</a:t>
            </a:r>
            <a:endParaRPr lang="en-US" sz="2300" b="1" dirty="0" smtClean="0"/>
          </a:p>
          <a:p>
            <a:pPr algn="just">
              <a:lnSpc>
                <a:spcPct val="80000"/>
              </a:lnSpc>
              <a:spcBef>
                <a:spcPct val="50000"/>
              </a:spcBef>
            </a:pPr>
            <a:r>
              <a:rPr lang="en-US" sz="2300" i="1" dirty="0" smtClean="0"/>
              <a:t>How is the information you discovered affected by bias?</a:t>
            </a:r>
          </a:p>
          <a:p>
            <a:pPr marL="457200" lvl="1" indent="0" algn="just">
              <a:lnSpc>
                <a:spcPct val="80000"/>
              </a:lnSpc>
              <a:spcBef>
                <a:spcPct val="50000"/>
              </a:spcBef>
              <a:buNone/>
            </a:pPr>
            <a:r>
              <a:rPr lang="en-US" sz="2300" b="1" dirty="0" err="1" smtClean="0"/>
              <a:t>Beberapa</a:t>
            </a:r>
            <a:r>
              <a:rPr lang="en-US" sz="2300" b="1" dirty="0" smtClean="0"/>
              <a:t> </a:t>
            </a:r>
            <a:r>
              <a:rPr lang="en-US" sz="2300" b="1" dirty="0" err="1" smtClean="0"/>
              <a:t>berita</a:t>
            </a:r>
            <a:r>
              <a:rPr lang="en-US" sz="2300" b="1" dirty="0" smtClean="0"/>
              <a:t> </a:t>
            </a:r>
            <a:r>
              <a:rPr lang="en-US" sz="2300" b="1" dirty="0" err="1" smtClean="0"/>
              <a:t>mempunyai</a:t>
            </a:r>
            <a:r>
              <a:rPr lang="en-US" sz="2300" b="1" dirty="0" smtClean="0"/>
              <a:t> </a:t>
            </a:r>
            <a:r>
              <a:rPr lang="en-US" sz="2300" b="1" dirty="0" err="1" smtClean="0"/>
              <a:t>efek</a:t>
            </a:r>
            <a:r>
              <a:rPr lang="en-US" sz="2300" b="1" dirty="0" smtClean="0"/>
              <a:t> bias. Salah </a:t>
            </a:r>
            <a:r>
              <a:rPr lang="en-US" sz="2300" b="1" dirty="0" err="1" smtClean="0"/>
              <a:t>satu</a:t>
            </a:r>
            <a:r>
              <a:rPr lang="en-US" sz="2300" b="1" dirty="0" smtClean="0"/>
              <a:t> </a:t>
            </a:r>
            <a:r>
              <a:rPr lang="en-US" sz="2300" b="1" dirty="0" err="1" smtClean="0"/>
              <a:t>cara</a:t>
            </a:r>
            <a:r>
              <a:rPr lang="en-US" sz="2300" b="1" dirty="0" smtClean="0"/>
              <a:t> </a:t>
            </a:r>
            <a:r>
              <a:rPr lang="en-US" sz="2300" b="1" dirty="0" err="1" smtClean="0"/>
              <a:t>terbaik</a:t>
            </a:r>
            <a:r>
              <a:rPr lang="en-US" sz="2300" b="1" dirty="0" smtClean="0"/>
              <a:t> </a:t>
            </a:r>
            <a:r>
              <a:rPr lang="en-US" sz="2300" b="1" dirty="0" err="1" smtClean="0"/>
              <a:t>untuk</a:t>
            </a:r>
            <a:r>
              <a:rPr lang="en-US" sz="2300" b="1" dirty="0" smtClean="0"/>
              <a:t> </a:t>
            </a:r>
            <a:r>
              <a:rPr lang="en-US" sz="2300" b="1" dirty="0" err="1" smtClean="0"/>
              <a:t>mendeteksi</a:t>
            </a:r>
            <a:r>
              <a:rPr lang="en-US" sz="2300" b="1" dirty="0" smtClean="0"/>
              <a:t> </a:t>
            </a:r>
            <a:r>
              <a:rPr lang="en-US" sz="2300" b="1" dirty="0" err="1" smtClean="0"/>
              <a:t>adanya</a:t>
            </a:r>
            <a:r>
              <a:rPr lang="en-US" sz="2300" b="1" dirty="0" smtClean="0"/>
              <a:t> bias </a:t>
            </a:r>
            <a:r>
              <a:rPr lang="en-US" sz="2300" b="1" dirty="0" err="1" smtClean="0"/>
              <a:t>adalah</a:t>
            </a:r>
            <a:r>
              <a:rPr lang="en-US" sz="2300" b="1" dirty="0" smtClean="0"/>
              <a:t> </a:t>
            </a:r>
            <a:r>
              <a:rPr lang="en-US" sz="2300" b="1" dirty="0" err="1" smtClean="0"/>
              <a:t>dengan</a:t>
            </a:r>
            <a:r>
              <a:rPr lang="en-US" sz="2300" b="1" dirty="0" smtClean="0"/>
              <a:t> </a:t>
            </a:r>
            <a:r>
              <a:rPr lang="en-US" sz="2300" b="1" dirty="0" err="1" smtClean="0"/>
              <a:t>mencari</a:t>
            </a:r>
            <a:r>
              <a:rPr lang="en-US" sz="2300" b="1" dirty="0" smtClean="0"/>
              <a:t> </a:t>
            </a:r>
            <a:r>
              <a:rPr lang="en-US" sz="2300" b="1" dirty="0" err="1" smtClean="0"/>
              <a:t>informasi</a:t>
            </a:r>
            <a:r>
              <a:rPr lang="en-US" sz="2300" b="1" dirty="0" smtClean="0"/>
              <a:t> </a:t>
            </a:r>
            <a:r>
              <a:rPr lang="en-US" sz="2300" b="1" dirty="0" err="1" smtClean="0"/>
              <a:t>dari</a:t>
            </a:r>
            <a:r>
              <a:rPr lang="en-US" sz="2300" b="1" dirty="0" smtClean="0"/>
              <a:t> </a:t>
            </a:r>
            <a:r>
              <a:rPr lang="en-US" sz="2300" b="1" dirty="0" err="1" smtClean="0"/>
              <a:t>berbagai</a:t>
            </a:r>
            <a:r>
              <a:rPr lang="en-US" sz="2300" b="1" dirty="0" smtClean="0"/>
              <a:t> </a:t>
            </a:r>
            <a:r>
              <a:rPr lang="en-US" sz="2300" b="1" dirty="0" err="1" smtClean="0"/>
              <a:t>sumber</a:t>
            </a:r>
            <a:r>
              <a:rPr lang="en-US" sz="2300" b="1" dirty="0" smtClean="0"/>
              <a:t>.</a:t>
            </a:r>
          </a:p>
        </p:txBody>
      </p:sp>
    </p:spTree>
    <p:extLst>
      <p:ext uri="{BB962C8B-B14F-4D97-AF65-F5344CB8AC3E}">
        <p14:creationId xmlns:p14="http://schemas.microsoft.com/office/powerpoint/2010/main" val="2228474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Komunikasi</a:t>
            </a:r>
            <a:r>
              <a:rPr lang="en-US" b="1" dirty="0" smtClean="0">
                <a:solidFill>
                  <a:schemeClr val="accent5">
                    <a:lumMod val="75000"/>
                  </a:schemeClr>
                </a:solidFill>
              </a:rPr>
              <a:t> </a:t>
            </a:r>
            <a:r>
              <a:rPr lang="en-US" b="1" dirty="0" err="1" smtClean="0">
                <a:solidFill>
                  <a:schemeClr val="accent5">
                    <a:lumMod val="75000"/>
                  </a:schemeClr>
                </a:solidFill>
              </a:rPr>
              <a:t>Dunia</a:t>
            </a:r>
            <a:r>
              <a:rPr lang="en-US" b="1" dirty="0" smtClean="0">
                <a:solidFill>
                  <a:schemeClr val="accent5">
                    <a:lumMod val="75000"/>
                  </a:schemeClr>
                </a:solidFill>
              </a:rPr>
              <a:t> Maya</a:t>
            </a:r>
            <a:endParaRPr lang="en-US" b="1" dirty="0">
              <a:solidFill>
                <a:schemeClr val="accent5">
                  <a:lumMod val="75000"/>
                </a:schemeClr>
              </a:solidFill>
            </a:endParaRPr>
          </a:p>
        </p:txBody>
      </p:sp>
      <p:sp>
        <p:nvSpPr>
          <p:cNvPr id="3" name="Content Placeholder 2"/>
          <p:cNvSpPr>
            <a:spLocks noGrp="1"/>
          </p:cNvSpPr>
          <p:nvPr>
            <p:ph idx="1"/>
          </p:nvPr>
        </p:nvSpPr>
        <p:spPr>
          <a:xfrm>
            <a:off x="502920" y="1665605"/>
            <a:ext cx="11224260" cy="4351338"/>
          </a:xfrm>
        </p:spPr>
        <p:txBody>
          <a:bodyPr>
            <a:noAutofit/>
          </a:bodyPr>
          <a:lstStyle/>
          <a:p>
            <a:pPr algn="just"/>
            <a:r>
              <a:rPr lang="en-US" sz="2700" dirty="0" err="1" smtClean="0"/>
              <a:t>Penggunaan</a:t>
            </a:r>
            <a:r>
              <a:rPr lang="en-US" sz="2700" dirty="0" smtClean="0"/>
              <a:t> internet </a:t>
            </a:r>
            <a:r>
              <a:rPr lang="en-US" sz="2700" dirty="0" err="1" smtClean="0"/>
              <a:t>berkembang</a:t>
            </a:r>
            <a:r>
              <a:rPr lang="en-US" sz="2700" dirty="0" smtClean="0"/>
              <a:t> </a:t>
            </a:r>
            <a:r>
              <a:rPr lang="en-US" sz="2700" dirty="0" err="1" smtClean="0"/>
              <a:t>sangat</a:t>
            </a:r>
            <a:r>
              <a:rPr lang="en-US" sz="2700" dirty="0" smtClean="0"/>
              <a:t> </a:t>
            </a:r>
            <a:r>
              <a:rPr lang="en-US" sz="2700" dirty="0" err="1" smtClean="0"/>
              <a:t>pesat</a:t>
            </a:r>
            <a:r>
              <a:rPr lang="en-US" sz="2700" dirty="0" smtClean="0"/>
              <a:t>. </a:t>
            </a:r>
            <a:r>
              <a:rPr lang="en-US" sz="2700" dirty="0" err="1" smtClean="0"/>
              <a:t>Faktor</a:t>
            </a:r>
            <a:r>
              <a:rPr lang="en-US" sz="2700" dirty="0" smtClean="0"/>
              <a:t> </a:t>
            </a:r>
            <a:r>
              <a:rPr lang="en-US" sz="2700" dirty="0" err="1" smtClean="0"/>
              <a:t>utama</a:t>
            </a:r>
            <a:r>
              <a:rPr lang="en-US" sz="2700" dirty="0" smtClean="0"/>
              <a:t> yang </a:t>
            </a:r>
            <a:r>
              <a:rPr lang="en-US" sz="2700" dirty="0" err="1" smtClean="0"/>
              <a:t>mempengaruhinya</a:t>
            </a:r>
            <a:r>
              <a:rPr lang="en-US" sz="2700" dirty="0" smtClean="0"/>
              <a:t> </a:t>
            </a:r>
            <a:r>
              <a:rPr lang="en-US" sz="2700" dirty="0" err="1" smtClean="0"/>
              <a:t>adalah</a:t>
            </a:r>
            <a:r>
              <a:rPr lang="en-US" sz="2700" dirty="0" smtClean="0"/>
              <a:t> e-commerce (</a:t>
            </a:r>
            <a:r>
              <a:rPr lang="en-US" sz="2700" dirty="0" err="1" smtClean="0"/>
              <a:t>transaksi</a:t>
            </a:r>
            <a:r>
              <a:rPr lang="en-US" sz="2700" dirty="0" smtClean="0"/>
              <a:t> </a:t>
            </a:r>
            <a:r>
              <a:rPr lang="en-US" sz="2700" dirty="0" err="1" smtClean="0"/>
              <a:t>jual</a:t>
            </a:r>
            <a:r>
              <a:rPr lang="en-US" sz="2700" dirty="0" smtClean="0"/>
              <a:t> </a:t>
            </a:r>
            <a:r>
              <a:rPr lang="en-US" sz="2700" dirty="0" err="1" smtClean="0"/>
              <a:t>beli</a:t>
            </a:r>
            <a:r>
              <a:rPr lang="en-US" sz="2700" dirty="0" smtClean="0"/>
              <a:t>/ </a:t>
            </a:r>
            <a:r>
              <a:rPr lang="en-US" sz="2700" dirty="0" err="1" smtClean="0"/>
              <a:t>dagang</a:t>
            </a:r>
            <a:r>
              <a:rPr lang="en-US" sz="2700" dirty="0" smtClean="0"/>
              <a:t> </a:t>
            </a:r>
            <a:r>
              <a:rPr lang="en-US" sz="2700" dirty="0" err="1" smtClean="0"/>
              <a:t>melalui</a:t>
            </a:r>
            <a:r>
              <a:rPr lang="en-US" sz="2700" dirty="0" smtClean="0"/>
              <a:t> internet)</a:t>
            </a:r>
          </a:p>
          <a:p>
            <a:pPr algn="just"/>
            <a:r>
              <a:rPr lang="en-US" sz="2700" dirty="0" smtClean="0"/>
              <a:t>Internet </a:t>
            </a:r>
            <a:r>
              <a:rPr lang="en-US" sz="2700" dirty="0" err="1" smtClean="0"/>
              <a:t>mengubah</a:t>
            </a:r>
            <a:r>
              <a:rPr lang="en-US" sz="2700" dirty="0" smtClean="0"/>
              <a:t> </a:t>
            </a:r>
            <a:r>
              <a:rPr lang="en-US" sz="2700" dirty="0" err="1" smtClean="0"/>
              <a:t>komunikan</a:t>
            </a:r>
            <a:r>
              <a:rPr lang="en-US" sz="2700" dirty="0" smtClean="0"/>
              <a:t> </a:t>
            </a:r>
            <a:r>
              <a:rPr lang="en-US" sz="2700" dirty="0" err="1" smtClean="0"/>
              <a:t>menjadi</a:t>
            </a:r>
            <a:r>
              <a:rPr lang="en-US" sz="2700" dirty="0" smtClean="0"/>
              <a:t> </a:t>
            </a:r>
            <a:r>
              <a:rPr lang="en-US" sz="2700" dirty="0" err="1" smtClean="0"/>
              <a:t>lebih</a:t>
            </a:r>
            <a:r>
              <a:rPr lang="en-US" sz="2700" dirty="0" smtClean="0"/>
              <a:t> </a:t>
            </a:r>
            <a:r>
              <a:rPr lang="en-US" sz="2700" dirty="0" err="1" smtClean="0"/>
              <a:t>desentralisasi</a:t>
            </a:r>
            <a:r>
              <a:rPr lang="en-US" sz="2700" dirty="0" smtClean="0"/>
              <a:t> </a:t>
            </a:r>
            <a:r>
              <a:rPr lang="en-US" sz="2700" dirty="0" err="1" smtClean="0"/>
              <a:t>dan</a:t>
            </a:r>
            <a:r>
              <a:rPr lang="en-US" sz="2700" dirty="0" smtClean="0"/>
              <a:t> </a:t>
            </a:r>
            <a:r>
              <a:rPr lang="en-US" sz="2700" dirty="0" err="1" smtClean="0"/>
              <a:t>demokratis</a:t>
            </a:r>
            <a:r>
              <a:rPr lang="en-US" sz="2700" dirty="0" smtClean="0"/>
              <a:t> </a:t>
            </a:r>
            <a:r>
              <a:rPr lang="en-US" sz="2700" dirty="0" err="1" smtClean="0"/>
              <a:t>dibandingkan</a:t>
            </a:r>
            <a:r>
              <a:rPr lang="en-US" sz="2700" dirty="0" smtClean="0"/>
              <a:t> yang </a:t>
            </a:r>
            <a:r>
              <a:rPr lang="en-US" sz="2700" dirty="0" err="1" smtClean="0"/>
              <a:t>ditawarkan</a:t>
            </a:r>
            <a:r>
              <a:rPr lang="en-US" sz="2700" dirty="0" smtClean="0"/>
              <a:t> </a:t>
            </a:r>
            <a:r>
              <a:rPr lang="en-US" sz="2700" dirty="0" err="1" smtClean="0"/>
              <a:t>oleh</a:t>
            </a:r>
            <a:r>
              <a:rPr lang="en-US" sz="2700" dirty="0" smtClean="0"/>
              <a:t> media </a:t>
            </a:r>
            <a:r>
              <a:rPr lang="en-US" sz="2700" dirty="0" err="1" smtClean="0"/>
              <a:t>massa</a:t>
            </a:r>
            <a:r>
              <a:rPr lang="en-US" sz="2700" dirty="0" smtClean="0"/>
              <a:t> </a:t>
            </a:r>
            <a:r>
              <a:rPr lang="en-US" sz="2700" dirty="0" err="1" smtClean="0"/>
              <a:t>sebelumnya</a:t>
            </a:r>
            <a:endParaRPr lang="en-US" sz="2700" dirty="0" smtClean="0"/>
          </a:p>
          <a:p>
            <a:pPr algn="just"/>
            <a:r>
              <a:rPr lang="en-US" sz="2700" dirty="0" smtClean="0"/>
              <a:t>Internet </a:t>
            </a:r>
            <a:r>
              <a:rPr lang="en-US" sz="2700" dirty="0" err="1" smtClean="0"/>
              <a:t>memberikan</a:t>
            </a:r>
            <a:r>
              <a:rPr lang="en-US" sz="2700" dirty="0" smtClean="0"/>
              <a:t> power </a:t>
            </a:r>
            <a:r>
              <a:rPr lang="en-US" sz="2700" dirty="0" err="1" smtClean="0"/>
              <a:t>bagi</a:t>
            </a:r>
            <a:r>
              <a:rPr lang="en-US" sz="2700" dirty="0" smtClean="0"/>
              <a:t> </a:t>
            </a:r>
            <a:r>
              <a:rPr lang="en-US" sz="2700" dirty="0" err="1" smtClean="0"/>
              <a:t>audien</a:t>
            </a:r>
            <a:r>
              <a:rPr lang="en-US" sz="2700" dirty="0" smtClean="0"/>
              <a:t> </a:t>
            </a:r>
            <a:r>
              <a:rPr lang="en-US" sz="2700" dirty="0" err="1" smtClean="0"/>
              <a:t>perorangan</a:t>
            </a:r>
            <a:r>
              <a:rPr lang="en-US" sz="2700" dirty="0" smtClean="0"/>
              <a:t> </a:t>
            </a:r>
            <a:r>
              <a:rPr lang="en-US" sz="2700" dirty="0" err="1" smtClean="0"/>
              <a:t>untuk</a:t>
            </a:r>
            <a:r>
              <a:rPr lang="en-US" sz="2700" dirty="0" smtClean="0"/>
              <a:t> </a:t>
            </a:r>
            <a:r>
              <a:rPr lang="en-US" sz="2700" dirty="0" err="1" smtClean="0"/>
              <a:t>dapat</a:t>
            </a:r>
            <a:r>
              <a:rPr lang="en-US" sz="2700" dirty="0" smtClean="0"/>
              <a:t> </a:t>
            </a:r>
            <a:r>
              <a:rPr lang="en-US" sz="2700" dirty="0" err="1" smtClean="0"/>
              <a:t>menemukan</a:t>
            </a:r>
            <a:r>
              <a:rPr lang="en-US" sz="2700" dirty="0" smtClean="0"/>
              <a:t> </a:t>
            </a:r>
            <a:r>
              <a:rPr lang="en-US" sz="2700" dirty="0" err="1" smtClean="0"/>
              <a:t>informasi-informasi</a:t>
            </a:r>
            <a:r>
              <a:rPr lang="en-US" sz="2700" dirty="0" smtClean="0"/>
              <a:t> yang </a:t>
            </a:r>
            <a:r>
              <a:rPr lang="en-US" sz="2700" dirty="0" err="1" smtClean="0"/>
              <a:t>sebelumnya</a:t>
            </a:r>
            <a:r>
              <a:rPr lang="en-US" sz="2700" dirty="0" smtClean="0"/>
              <a:t> </a:t>
            </a:r>
            <a:r>
              <a:rPr lang="en-US" sz="2700" dirty="0" err="1" smtClean="0"/>
              <a:t>tidak</a:t>
            </a:r>
            <a:r>
              <a:rPr lang="en-US" sz="2700" dirty="0" smtClean="0"/>
              <a:t> </a:t>
            </a:r>
            <a:r>
              <a:rPr lang="en-US" sz="2700" dirty="0" err="1" smtClean="0"/>
              <a:t>tersedia</a:t>
            </a:r>
            <a:r>
              <a:rPr lang="en-US" sz="2700" dirty="0" smtClean="0"/>
              <a:t> </a:t>
            </a:r>
            <a:r>
              <a:rPr lang="en-US" sz="2700" dirty="0" err="1" smtClean="0"/>
              <a:t>dan</a:t>
            </a:r>
            <a:r>
              <a:rPr lang="en-US" sz="2700" dirty="0" smtClean="0"/>
              <a:t> </a:t>
            </a:r>
            <a:r>
              <a:rPr lang="en-US" sz="2700" dirty="0" err="1" smtClean="0"/>
              <a:t>melakukan</a:t>
            </a:r>
            <a:r>
              <a:rPr lang="en-US" sz="2700" dirty="0" smtClean="0"/>
              <a:t> </a:t>
            </a:r>
            <a:r>
              <a:rPr lang="en-US" sz="2700" dirty="0" err="1" smtClean="0"/>
              <a:t>kontrol</a:t>
            </a:r>
            <a:r>
              <a:rPr lang="en-US" sz="2700" dirty="0" smtClean="0"/>
              <a:t> </a:t>
            </a:r>
            <a:r>
              <a:rPr lang="en-US" sz="2700" dirty="0" err="1" smtClean="0"/>
              <a:t>terhadap</a:t>
            </a:r>
            <a:r>
              <a:rPr lang="en-US" sz="2700" dirty="0" smtClean="0"/>
              <a:t> </a:t>
            </a:r>
            <a:r>
              <a:rPr lang="en-US" sz="2700" dirty="0" err="1" smtClean="0"/>
              <a:t>pesan-pesan</a:t>
            </a:r>
            <a:r>
              <a:rPr lang="en-US" sz="2700" dirty="0" smtClean="0"/>
              <a:t> yang </a:t>
            </a:r>
            <a:r>
              <a:rPr lang="en-US" sz="2700" dirty="0" err="1" smtClean="0"/>
              <a:t>akan</a:t>
            </a:r>
            <a:r>
              <a:rPr lang="en-US" sz="2700" dirty="0" smtClean="0"/>
              <a:t> </a:t>
            </a:r>
            <a:r>
              <a:rPr lang="en-US" sz="2700" dirty="0" err="1" smtClean="0"/>
              <a:t>masuk</a:t>
            </a:r>
            <a:endParaRPr lang="en-US" sz="2700" dirty="0" smtClean="0"/>
          </a:p>
          <a:p>
            <a:pPr algn="just"/>
            <a:r>
              <a:rPr lang="en-US" sz="2700" dirty="0" smtClean="0"/>
              <a:t>Internet </a:t>
            </a:r>
            <a:r>
              <a:rPr lang="en-US" sz="2700" dirty="0" err="1" smtClean="0"/>
              <a:t>memberikan</a:t>
            </a:r>
            <a:r>
              <a:rPr lang="en-US" sz="2700" dirty="0" smtClean="0"/>
              <a:t> model </a:t>
            </a:r>
            <a:r>
              <a:rPr lang="en-US" sz="2700" dirty="0" err="1" smtClean="0"/>
              <a:t>komunikasi</a:t>
            </a:r>
            <a:r>
              <a:rPr lang="en-US" sz="2700" dirty="0" smtClean="0"/>
              <a:t> “</a:t>
            </a:r>
            <a:r>
              <a:rPr lang="en-US" sz="2700" dirty="0" err="1" smtClean="0"/>
              <a:t>banyak</a:t>
            </a:r>
            <a:r>
              <a:rPr lang="en-US" sz="2700" dirty="0" smtClean="0"/>
              <a:t> </a:t>
            </a:r>
            <a:r>
              <a:rPr lang="en-US" sz="2700" dirty="0" err="1" smtClean="0"/>
              <a:t>untuk</a:t>
            </a:r>
            <a:r>
              <a:rPr lang="en-US" sz="2700" dirty="0" smtClean="0"/>
              <a:t> </a:t>
            </a:r>
            <a:r>
              <a:rPr lang="en-US" sz="2700" dirty="0" err="1" smtClean="0"/>
              <a:t>satu</a:t>
            </a:r>
            <a:r>
              <a:rPr lang="en-US" sz="2700" dirty="0" smtClean="0"/>
              <a:t>” (e-mail </a:t>
            </a:r>
            <a:r>
              <a:rPr lang="en-US" sz="2700" dirty="0" err="1" smtClean="0"/>
              <a:t>ke</a:t>
            </a:r>
            <a:r>
              <a:rPr lang="en-US" sz="2700" dirty="0" smtClean="0"/>
              <a:t> </a:t>
            </a:r>
            <a:r>
              <a:rPr lang="en-US" sz="2700" dirty="0" err="1" smtClean="0"/>
              <a:t>satu</a:t>
            </a:r>
            <a:r>
              <a:rPr lang="en-US" sz="2700" dirty="0" smtClean="0"/>
              <a:t> </a:t>
            </a:r>
            <a:r>
              <a:rPr lang="en-US" sz="2700" dirty="0" err="1" smtClean="0"/>
              <a:t>alamat</a:t>
            </a:r>
            <a:r>
              <a:rPr lang="en-US" sz="2700" dirty="0" smtClean="0"/>
              <a:t> </a:t>
            </a:r>
            <a:r>
              <a:rPr lang="en-US" sz="2700" dirty="0" err="1" smtClean="0"/>
              <a:t>sentral</a:t>
            </a:r>
            <a:r>
              <a:rPr lang="en-US" sz="2700" dirty="0" smtClean="0"/>
              <a:t> </a:t>
            </a:r>
            <a:r>
              <a:rPr lang="en-US" sz="2700" dirty="0" smtClean="0">
                <a:sym typeface="Wingdings" panose="05000000000000000000" pitchFamily="2" charset="2"/>
              </a:rPr>
              <a:t> </a:t>
            </a:r>
            <a:r>
              <a:rPr lang="en-US" sz="2700" dirty="0" err="1" smtClean="0">
                <a:sym typeface="Wingdings" panose="05000000000000000000" pitchFamily="2" charset="2"/>
              </a:rPr>
              <a:t>banyak</a:t>
            </a:r>
            <a:r>
              <a:rPr lang="en-US" sz="2700" dirty="0" smtClean="0">
                <a:sym typeface="Wingdings" panose="05000000000000000000" pitchFamily="2" charset="2"/>
              </a:rPr>
              <a:t> </a:t>
            </a:r>
            <a:r>
              <a:rPr lang="en-US" sz="2700" dirty="0" err="1" smtClean="0">
                <a:sym typeface="Wingdings" panose="05000000000000000000" pitchFamily="2" charset="2"/>
              </a:rPr>
              <a:t>pengguna</a:t>
            </a:r>
            <a:r>
              <a:rPr lang="en-US" sz="2700" dirty="0" smtClean="0">
                <a:sym typeface="Wingdings" panose="05000000000000000000" pitchFamily="2" charset="2"/>
              </a:rPr>
              <a:t> yang </a:t>
            </a:r>
            <a:r>
              <a:rPr lang="en-US" sz="2700" dirty="0" err="1" smtClean="0">
                <a:sym typeface="Wingdings" panose="05000000000000000000" pitchFamily="2" charset="2"/>
              </a:rPr>
              <a:t>berinteraksi</a:t>
            </a:r>
            <a:r>
              <a:rPr lang="en-US" sz="2700" dirty="0" smtClean="0">
                <a:sym typeface="Wingdings" panose="05000000000000000000" pitchFamily="2" charset="2"/>
              </a:rPr>
              <a:t> </a:t>
            </a:r>
            <a:r>
              <a:rPr lang="en-US" sz="2700" dirty="0" err="1" smtClean="0">
                <a:sym typeface="Wingdings" panose="05000000000000000000" pitchFamily="2" charset="2"/>
              </a:rPr>
              <a:t>dengan</a:t>
            </a:r>
            <a:r>
              <a:rPr lang="en-US" sz="2700" dirty="0" smtClean="0">
                <a:sym typeface="Wingdings" panose="05000000000000000000" pitchFamily="2" charset="2"/>
              </a:rPr>
              <a:t> 1 website </a:t>
            </a:r>
            <a:r>
              <a:rPr lang="en-US" sz="2700" dirty="0" err="1" smtClean="0">
                <a:sym typeface="Wingdings" panose="05000000000000000000" pitchFamily="2" charset="2"/>
              </a:rPr>
              <a:t>dan</a:t>
            </a:r>
            <a:r>
              <a:rPr lang="en-US" sz="2700" dirty="0" smtClean="0">
                <a:sym typeface="Wingdings" panose="05000000000000000000" pitchFamily="2" charset="2"/>
              </a:rPr>
              <a:t> “</a:t>
            </a:r>
            <a:r>
              <a:rPr lang="en-US" sz="2700" dirty="0" err="1" smtClean="0">
                <a:sym typeface="Wingdings" panose="05000000000000000000" pitchFamily="2" charset="2"/>
              </a:rPr>
              <a:t>banyak</a:t>
            </a:r>
            <a:r>
              <a:rPr lang="en-US" sz="2700" dirty="0" smtClean="0">
                <a:sym typeface="Wingdings" panose="05000000000000000000" pitchFamily="2" charset="2"/>
              </a:rPr>
              <a:t> </a:t>
            </a:r>
            <a:r>
              <a:rPr lang="en-US" sz="2700" dirty="0" err="1" smtClean="0">
                <a:sym typeface="Wingdings" panose="05000000000000000000" pitchFamily="2" charset="2"/>
              </a:rPr>
              <a:t>untuk</a:t>
            </a:r>
            <a:r>
              <a:rPr lang="en-US" sz="2700" dirty="0" smtClean="0">
                <a:sym typeface="Wingdings" panose="05000000000000000000" pitchFamily="2" charset="2"/>
              </a:rPr>
              <a:t> </a:t>
            </a:r>
            <a:r>
              <a:rPr lang="en-US" sz="2700" dirty="0" err="1" smtClean="0">
                <a:sym typeface="Wingdings" panose="05000000000000000000" pitchFamily="2" charset="2"/>
              </a:rPr>
              <a:t>banyak</a:t>
            </a:r>
            <a:r>
              <a:rPr lang="en-US" sz="2700" dirty="0" smtClean="0">
                <a:sym typeface="Wingdings" panose="05000000000000000000" pitchFamily="2" charset="2"/>
              </a:rPr>
              <a:t>” (e-mail, </a:t>
            </a:r>
            <a:r>
              <a:rPr lang="en-US" sz="2700" dirty="0" err="1" smtClean="0">
                <a:sym typeface="Wingdings" panose="05000000000000000000" pitchFamily="2" charset="2"/>
              </a:rPr>
              <a:t>milis</a:t>
            </a:r>
            <a:r>
              <a:rPr lang="en-US" sz="2700" dirty="0" smtClean="0">
                <a:sym typeface="Wingdings" panose="05000000000000000000" pitchFamily="2" charset="2"/>
              </a:rPr>
              <a:t>)</a:t>
            </a:r>
            <a:endParaRPr lang="en-US" sz="2700" dirty="0" smtClean="0"/>
          </a:p>
          <a:p>
            <a:pPr algn="just"/>
            <a:endParaRPr lang="en-US" sz="2700" dirty="0"/>
          </a:p>
        </p:txBody>
      </p:sp>
    </p:spTree>
    <p:extLst>
      <p:ext uri="{BB962C8B-B14F-4D97-AF65-F5344CB8AC3E}">
        <p14:creationId xmlns:p14="http://schemas.microsoft.com/office/powerpoint/2010/main" val="222519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sp>
        <p:nvSpPr>
          <p:cNvPr id="3" name="Content Placeholder 2"/>
          <p:cNvSpPr>
            <a:spLocks noGrp="1"/>
          </p:cNvSpPr>
          <p:nvPr>
            <p:ph idx="1"/>
          </p:nvPr>
        </p:nvSpPr>
        <p:spPr/>
        <p:txBody>
          <a:bodyPr/>
          <a:lstStyle/>
          <a:p>
            <a:pPr>
              <a:spcBef>
                <a:spcPct val="50000"/>
              </a:spcBef>
            </a:pPr>
            <a:r>
              <a:rPr lang="en-US" dirty="0" smtClean="0"/>
              <a:t>Dialog yang </a:t>
            </a:r>
            <a:r>
              <a:rPr lang="en-US" dirty="0" err="1" smtClean="0"/>
              <a:t>terjadi</a:t>
            </a:r>
            <a:r>
              <a:rPr lang="en-US" dirty="0" smtClean="0"/>
              <a:t> </a:t>
            </a:r>
            <a:r>
              <a:rPr lang="en-US" dirty="0" err="1" smtClean="0"/>
              <a:t>antara</a:t>
            </a:r>
            <a:r>
              <a:rPr lang="en-US" dirty="0" smtClean="0"/>
              <a:t> </a:t>
            </a:r>
            <a:r>
              <a:rPr lang="en-US" dirty="0" err="1" smtClean="0"/>
              <a:t>pengirim</a:t>
            </a:r>
            <a:r>
              <a:rPr lang="en-US" i="1" dirty="0" smtClean="0"/>
              <a:t> (sender) </a:t>
            </a:r>
            <a:r>
              <a:rPr lang="en-US" dirty="0" err="1" smtClean="0"/>
              <a:t>dan</a:t>
            </a:r>
            <a:r>
              <a:rPr lang="en-US" dirty="0" smtClean="0"/>
              <a:t> </a:t>
            </a:r>
            <a:r>
              <a:rPr lang="en-US" dirty="0" err="1" smtClean="0"/>
              <a:t>penerima</a:t>
            </a:r>
            <a:r>
              <a:rPr lang="en-US" i="1" dirty="0" smtClean="0"/>
              <a:t> (receiver) </a:t>
            </a:r>
            <a:r>
              <a:rPr lang="en-US" dirty="0" err="1" smtClean="0"/>
              <a:t>dalam</a:t>
            </a:r>
            <a:r>
              <a:rPr lang="en-US" dirty="0" smtClean="0"/>
              <a:t> internet </a:t>
            </a:r>
            <a:r>
              <a:rPr lang="en-US" dirty="0" err="1" smtClean="0"/>
              <a:t>dapat</a:t>
            </a:r>
            <a:r>
              <a:rPr lang="en-US" dirty="0" smtClean="0"/>
              <a:t> </a:t>
            </a:r>
            <a:r>
              <a:rPr lang="en-US" dirty="0" err="1" smtClean="0"/>
              <a:t>berupa</a:t>
            </a:r>
            <a:r>
              <a:rPr lang="en-US" dirty="0" smtClean="0"/>
              <a:t> </a:t>
            </a:r>
            <a:r>
              <a:rPr lang="en-US" i="1" dirty="0" smtClean="0"/>
              <a:t>one-to-one basis</a:t>
            </a:r>
            <a:r>
              <a:rPr lang="en-US" dirty="0" smtClean="0"/>
              <a:t> </a:t>
            </a:r>
            <a:r>
              <a:rPr lang="en-US" dirty="0" err="1" smtClean="0"/>
              <a:t>atau</a:t>
            </a:r>
            <a:r>
              <a:rPr lang="en-US" dirty="0" smtClean="0"/>
              <a:t> </a:t>
            </a:r>
            <a:r>
              <a:rPr lang="en-US" dirty="0" err="1" smtClean="0"/>
              <a:t>dalam</a:t>
            </a:r>
            <a:r>
              <a:rPr lang="en-US" dirty="0" smtClean="0"/>
              <a:t> </a:t>
            </a:r>
            <a:r>
              <a:rPr lang="en-US" i="1" dirty="0" smtClean="0"/>
              <a:t>group</a:t>
            </a:r>
          </a:p>
          <a:p>
            <a:pPr>
              <a:spcBef>
                <a:spcPct val="50000"/>
              </a:spcBef>
            </a:pPr>
            <a:r>
              <a:rPr lang="en-US" dirty="0" err="1" smtClean="0"/>
              <a:t>Sehingga</a:t>
            </a:r>
            <a:r>
              <a:rPr lang="en-US" dirty="0" smtClean="0"/>
              <a:t> proses </a:t>
            </a:r>
            <a:r>
              <a:rPr lang="en-US" dirty="0" err="1" smtClean="0"/>
              <a:t>komunikasi</a:t>
            </a:r>
            <a:r>
              <a:rPr lang="en-US" dirty="0" smtClean="0"/>
              <a:t> </a:t>
            </a:r>
            <a:r>
              <a:rPr lang="en-US" dirty="0" err="1" smtClean="0"/>
              <a:t>dengan</a:t>
            </a:r>
            <a:r>
              <a:rPr lang="en-US" dirty="0" smtClean="0"/>
              <a:t> internet </a:t>
            </a:r>
            <a:r>
              <a:rPr lang="en-US" dirty="0" err="1" smtClean="0"/>
              <a:t>sama</a:t>
            </a:r>
            <a:r>
              <a:rPr lang="en-US" dirty="0" smtClean="0"/>
              <a:t> </a:t>
            </a:r>
            <a:r>
              <a:rPr lang="en-US" dirty="0" err="1" smtClean="0"/>
              <a:t>dengan</a:t>
            </a:r>
            <a:r>
              <a:rPr lang="en-US" dirty="0" smtClean="0"/>
              <a:t> model </a:t>
            </a:r>
            <a:r>
              <a:rPr lang="en-US" dirty="0" err="1" smtClean="0"/>
              <a:t>komunikasi</a:t>
            </a:r>
            <a:r>
              <a:rPr lang="en-US" dirty="0" smtClean="0"/>
              <a:t> </a:t>
            </a:r>
            <a:r>
              <a:rPr lang="en-US" dirty="0" err="1" smtClean="0"/>
              <a:t>pada</a:t>
            </a:r>
            <a:r>
              <a:rPr lang="en-US" dirty="0" smtClean="0"/>
              <a:t> </a:t>
            </a:r>
            <a:r>
              <a:rPr lang="en-US" dirty="0" err="1" smtClean="0"/>
              <a:t>komunikasi</a:t>
            </a:r>
            <a:r>
              <a:rPr lang="en-US" dirty="0" smtClean="0"/>
              <a:t> </a:t>
            </a:r>
            <a:r>
              <a:rPr lang="en-US" dirty="0" err="1" smtClean="0"/>
              <a:t>antar</a:t>
            </a:r>
            <a:r>
              <a:rPr lang="en-US" dirty="0" smtClean="0"/>
              <a:t> persona </a:t>
            </a:r>
            <a:r>
              <a:rPr lang="en-US" i="1" dirty="0" smtClean="0"/>
              <a:t>(interpersonal communication)</a:t>
            </a:r>
            <a:r>
              <a:rPr lang="en-US" dirty="0" smtClean="0"/>
              <a:t> </a:t>
            </a:r>
            <a:r>
              <a:rPr lang="en-US" dirty="0" err="1" smtClean="0"/>
              <a:t>dan</a:t>
            </a:r>
            <a:r>
              <a:rPr lang="en-US" dirty="0" smtClean="0"/>
              <a:t> </a:t>
            </a:r>
            <a:r>
              <a:rPr lang="en-US" dirty="0" err="1" smtClean="0"/>
              <a:t>komunikasi</a:t>
            </a:r>
            <a:r>
              <a:rPr lang="en-US" dirty="0" smtClean="0"/>
              <a:t> </a:t>
            </a:r>
            <a:r>
              <a:rPr lang="en-US" dirty="0" err="1" smtClean="0"/>
              <a:t>kelompok</a:t>
            </a:r>
            <a:r>
              <a:rPr lang="en-US" dirty="0" smtClean="0"/>
              <a:t> </a:t>
            </a:r>
            <a:r>
              <a:rPr lang="en-US" i="1" dirty="0" smtClean="0"/>
              <a:t>(group communication)</a:t>
            </a:r>
          </a:p>
        </p:txBody>
      </p:sp>
    </p:spTree>
    <p:extLst>
      <p:ext uri="{BB962C8B-B14F-4D97-AF65-F5344CB8AC3E}">
        <p14:creationId xmlns:p14="http://schemas.microsoft.com/office/powerpoint/2010/main" val="15420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Konsep</a:t>
            </a:r>
            <a:r>
              <a:rPr lang="en-US" b="1" dirty="0" smtClean="0">
                <a:solidFill>
                  <a:schemeClr val="accent5">
                    <a:lumMod val="75000"/>
                  </a:schemeClr>
                </a:solidFill>
              </a:rPr>
              <a:t> </a:t>
            </a:r>
            <a:r>
              <a:rPr lang="en-US" b="1" dirty="0" err="1" smtClean="0">
                <a:solidFill>
                  <a:schemeClr val="accent5">
                    <a:lumMod val="75000"/>
                  </a:schemeClr>
                </a:solidFill>
              </a:rPr>
              <a:t>Dasar</a:t>
            </a:r>
            <a:r>
              <a:rPr lang="en-US" b="1" dirty="0" smtClean="0">
                <a:solidFill>
                  <a:schemeClr val="accent5">
                    <a:lumMod val="75000"/>
                  </a:schemeClr>
                </a:solidFill>
              </a:rPr>
              <a:t> </a:t>
            </a:r>
            <a:r>
              <a:rPr lang="en-US" b="1" dirty="0" err="1" smtClean="0">
                <a:solidFill>
                  <a:schemeClr val="accent5">
                    <a:lumMod val="75000"/>
                  </a:schemeClr>
                </a:solidFill>
              </a:rPr>
              <a:t>Komunikasi</a:t>
            </a:r>
            <a:r>
              <a:rPr lang="en-US" b="1" dirty="0" smtClean="0">
                <a:solidFill>
                  <a:schemeClr val="accent5">
                    <a:lumMod val="75000"/>
                  </a:schemeClr>
                </a:solidFill>
              </a:rPr>
              <a:t> Digital</a:t>
            </a:r>
            <a:endParaRPr lang="en-US" b="1" dirty="0">
              <a:solidFill>
                <a:schemeClr val="accent5">
                  <a:lumMod val="75000"/>
                </a:schemeClr>
              </a:solidFill>
            </a:endParaRPr>
          </a:p>
        </p:txBody>
      </p:sp>
      <p:graphicFrame>
        <p:nvGraphicFramePr>
          <p:cNvPr id="4" name="Group 28"/>
          <p:cNvGraphicFramePr>
            <a:graphicFrameLocks/>
          </p:cNvGraphicFramePr>
          <p:nvPr>
            <p:extLst>
              <p:ext uri="{D42A27DB-BD31-4B8C-83A1-F6EECF244321}">
                <p14:modId xmlns:p14="http://schemas.microsoft.com/office/powerpoint/2010/main" val="588493780"/>
              </p:ext>
            </p:extLst>
          </p:nvPr>
        </p:nvGraphicFramePr>
        <p:xfrm>
          <a:off x="838200" y="1690688"/>
          <a:ext cx="10866120" cy="4778692"/>
        </p:xfrm>
        <a:graphic>
          <a:graphicData uri="http://schemas.openxmlformats.org/drawingml/2006/table">
            <a:tbl>
              <a:tblPr/>
              <a:tblGrid>
                <a:gridCol w="3326491"/>
                <a:gridCol w="7539629"/>
              </a:tblGrid>
              <a:tr h="1301308">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rgbClr val="800000"/>
                          </a:solidFill>
                          <a:effectLst/>
                          <a:latin typeface="Interstate" pitchFamily="2" charset="0"/>
                        </a:rPr>
                        <a:t>Cyberspace (</a:t>
                      </a:r>
                      <a:r>
                        <a:rPr kumimoji="0" lang="en-US" sz="2200" b="1" i="0" u="none" strike="noStrike" cap="none" normalizeH="0" baseline="0" dirty="0" err="1" smtClean="0">
                          <a:ln>
                            <a:noFill/>
                          </a:ln>
                          <a:solidFill>
                            <a:srgbClr val="800000"/>
                          </a:solidFill>
                          <a:effectLst/>
                          <a:latin typeface="Interstate" pitchFamily="2" charset="0"/>
                        </a:rPr>
                        <a:t>dunia</a:t>
                      </a:r>
                      <a:r>
                        <a:rPr kumimoji="0" lang="en-US" sz="2200" b="1" i="0" u="none" strike="noStrike" cap="none" normalizeH="0" baseline="0" dirty="0" smtClean="0">
                          <a:ln>
                            <a:noFill/>
                          </a:ln>
                          <a:solidFill>
                            <a:srgbClr val="800000"/>
                          </a:solidFill>
                          <a:effectLst/>
                          <a:latin typeface="Interstate" pitchFamily="2" charset="0"/>
                        </a:rPr>
                        <a:t> </a:t>
                      </a:r>
                      <a:r>
                        <a:rPr kumimoji="0" lang="en-US" sz="2200" b="1" i="0" u="none" strike="noStrike" cap="none" normalizeH="0" baseline="0" dirty="0" err="1" smtClean="0">
                          <a:ln>
                            <a:noFill/>
                          </a:ln>
                          <a:solidFill>
                            <a:srgbClr val="800000"/>
                          </a:solidFill>
                          <a:effectLst/>
                          <a:latin typeface="Interstate" pitchFamily="2" charset="0"/>
                        </a:rPr>
                        <a:t>maya</a:t>
                      </a:r>
                      <a:r>
                        <a:rPr kumimoji="0" lang="en-US" sz="2200" b="1" i="0" u="none" strike="noStrike" cap="none" normalizeH="0" baseline="0" dirty="0" smtClean="0">
                          <a:ln>
                            <a:noFill/>
                          </a:ln>
                          <a:solidFill>
                            <a:srgbClr val="800000"/>
                          </a:solidFill>
                          <a:effectLst/>
                          <a:latin typeface="Interstate" pitchFamily="2" charset="0"/>
                        </a:rPr>
                        <a:t>)</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rgbClr val="800000"/>
                          </a:solidFill>
                          <a:effectLst/>
                          <a:latin typeface="Interstate" pitchFamily="2" charset="0"/>
                        </a:rPr>
                        <a:t>Pemakaian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umum</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istilah</a:t>
                      </a:r>
                      <a:r>
                        <a:rPr kumimoji="0" lang="en-US" sz="2200" b="0" i="0" u="none" strike="noStrike" cap="none" normalizeH="0" baseline="0" dirty="0" smtClean="0">
                          <a:ln>
                            <a:noFill/>
                          </a:ln>
                          <a:solidFill>
                            <a:srgbClr val="800000"/>
                          </a:solidFill>
                          <a:effectLst/>
                          <a:latin typeface="Interstate" pitchFamily="2" charset="0"/>
                        </a:rPr>
                        <a:t> comprehensive </a:t>
                      </a:r>
                      <a:r>
                        <a:rPr kumimoji="0" lang="en-US" sz="2200" b="0" i="0" u="none" strike="noStrike" cap="none" normalizeH="0" baseline="0" dirty="0" err="1" smtClean="0">
                          <a:ln>
                            <a:noFill/>
                          </a:ln>
                          <a:solidFill>
                            <a:srgbClr val="800000"/>
                          </a:solidFill>
                          <a:effectLst/>
                          <a:latin typeface="Interstate" pitchFamily="2" charset="0"/>
                        </a:rPr>
                        <a:t>untuk</a:t>
                      </a:r>
                      <a:r>
                        <a:rPr kumimoji="0" lang="en-US" sz="2200" b="0" i="0" u="none" strike="noStrike" cap="none" normalizeH="0" baseline="0" dirty="0" smtClean="0">
                          <a:ln>
                            <a:noFill/>
                          </a:ln>
                          <a:solidFill>
                            <a:srgbClr val="800000"/>
                          </a:solidFill>
                          <a:effectLst/>
                          <a:latin typeface="Interstate" pitchFamily="2" charset="0"/>
                        </a:rPr>
                        <a:t> www, internet, </a:t>
                      </a:r>
                      <a:r>
                        <a:rPr kumimoji="0" lang="en-US" sz="2200" b="0" i="0" u="none" strike="noStrike" cap="none" normalizeH="0" baseline="0" dirty="0" err="1" smtClean="0">
                          <a:ln>
                            <a:noFill/>
                          </a:ln>
                          <a:solidFill>
                            <a:srgbClr val="800000"/>
                          </a:solidFill>
                          <a:effectLst/>
                          <a:latin typeface="Interstate" pitchFamily="2" charset="0"/>
                        </a:rPr>
                        <a:t>milis</a:t>
                      </a:r>
                      <a:r>
                        <a:rPr kumimoji="0" lang="en-US" sz="2200" b="0" i="0" u="none" strike="noStrike" cap="none" normalizeH="0" baseline="0" dirty="0" smtClean="0">
                          <a:ln>
                            <a:noFill/>
                          </a:ln>
                          <a:solidFill>
                            <a:srgbClr val="800000"/>
                          </a:solidFill>
                          <a:effectLst/>
                          <a:latin typeface="Interstate" pitchFamily="2" charset="0"/>
                        </a:rPr>
                        <a:t>, groups, forum </a:t>
                      </a:r>
                      <a:r>
                        <a:rPr kumimoji="0" lang="en-US" sz="2200" b="0" i="0" u="none" strike="noStrike" cap="none" normalizeH="0" baseline="0" dirty="0" err="1" smtClean="0">
                          <a:ln>
                            <a:noFill/>
                          </a:ln>
                          <a:solidFill>
                            <a:srgbClr val="800000"/>
                          </a:solidFill>
                          <a:effectLst/>
                          <a:latin typeface="Interstate" pitchFamily="2" charset="0"/>
                        </a:rPr>
                        <a:t>diskusi</a:t>
                      </a:r>
                      <a:r>
                        <a:rPr kumimoji="0" lang="en-US" sz="2200" b="0" i="0" u="none" strike="noStrike" cap="none" normalizeH="0" baseline="0" dirty="0" smtClean="0">
                          <a:ln>
                            <a:noFill/>
                          </a:ln>
                          <a:solidFill>
                            <a:srgbClr val="800000"/>
                          </a:solidFill>
                          <a:effectLst/>
                          <a:latin typeface="Interstate" pitchFamily="2" charset="0"/>
                        </a:rPr>
                        <a:t>, chatting, e-mail (</a:t>
                      </a:r>
                      <a:r>
                        <a:rPr kumimoji="0" lang="en-US" sz="2200" b="0" i="0" u="none" strike="noStrike" cap="none" normalizeH="0" baseline="0" dirty="0" err="1" smtClean="0">
                          <a:ln>
                            <a:noFill/>
                          </a:ln>
                          <a:solidFill>
                            <a:srgbClr val="800000"/>
                          </a:solidFill>
                          <a:effectLst/>
                          <a:latin typeface="Interstate" pitchFamily="2" charset="0"/>
                        </a:rPr>
                        <a:t>Turkle</a:t>
                      </a:r>
                      <a:r>
                        <a:rPr kumimoji="0" lang="en-US" sz="2200" b="0" i="0" u="none" strike="noStrike" cap="none" normalizeH="0" baseline="0" dirty="0" smtClean="0">
                          <a:ln>
                            <a:noFill/>
                          </a:ln>
                          <a:solidFill>
                            <a:srgbClr val="800000"/>
                          </a:solidFill>
                          <a:effectLst/>
                          <a:latin typeface="Interstate" pitchFamily="2" charset="0"/>
                        </a:rPr>
                        <a:t>, 1995)</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CCFF66"/>
                    </a:solidFill>
                  </a:tcPr>
                </a:tc>
              </a:tr>
              <a:tr h="1778454">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rgbClr val="800000"/>
                          </a:solidFill>
                          <a:effectLst/>
                          <a:latin typeface="Interstate" pitchFamily="2" charset="0"/>
                        </a:rPr>
                        <a:t>Virtual reality (VR)</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rgbClr val="800000"/>
                          </a:solidFill>
                          <a:effectLst/>
                          <a:latin typeface="Interstate" pitchFamily="2" charset="0"/>
                        </a:rPr>
                        <a:t>Biasanya orang yang menggunakan VR memakai sarung tangan, earphone dan googles yang disambungkan ke komputer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rgbClr val="800000"/>
                          </a:solidFill>
                          <a:effectLst/>
                          <a:latin typeface="Interstate" pitchFamily="2" charset="0"/>
                        </a:rPr>
                        <a:t>Cth: simulator penerbangan</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CCFF66"/>
                    </a:solidFill>
                  </a:tcPr>
                </a:tc>
              </a:tr>
              <a:tr h="1698930">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rgbClr val="800000"/>
                          </a:solidFill>
                          <a:effectLst/>
                          <a:latin typeface="Interstate" pitchFamily="2" charset="0"/>
                        </a:rPr>
                        <a:t>Virtual communities (komunitas maya)</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rgbClr val="800000"/>
                          </a:solidFill>
                          <a:effectLst/>
                          <a:latin typeface="Interstate" pitchFamily="2" charset="0"/>
                        </a:rPr>
                        <a:t>Ruang</a:t>
                      </a:r>
                      <a:r>
                        <a:rPr kumimoji="0" lang="en-US" sz="2200" b="0" i="0" u="none" strike="noStrike" cap="none" normalizeH="0" baseline="0" dirty="0" smtClean="0">
                          <a:ln>
                            <a:noFill/>
                          </a:ln>
                          <a:solidFill>
                            <a:srgbClr val="800000"/>
                          </a:solidFill>
                          <a:effectLst/>
                          <a:latin typeface="Interstate" pitchFamily="2" charset="0"/>
                        </a:rPr>
                        <a:t> chatting, e-mail, </a:t>
                      </a:r>
                      <a:r>
                        <a:rPr kumimoji="0" lang="en-US" sz="2200" b="0" i="0" u="none" strike="noStrike" cap="none" normalizeH="0" baseline="0" dirty="0" err="1" smtClean="0">
                          <a:ln>
                            <a:noFill/>
                          </a:ln>
                          <a:solidFill>
                            <a:srgbClr val="800000"/>
                          </a:solidFill>
                          <a:effectLst/>
                          <a:latin typeface="Interstate" pitchFamily="2" charset="0"/>
                        </a:rPr>
                        <a:t>milis</a:t>
                      </a:r>
                      <a:r>
                        <a:rPr kumimoji="0" lang="en-US" sz="2200" b="0" i="0" u="none" strike="noStrike" cap="none" normalizeH="0" baseline="0" dirty="0" smtClean="0">
                          <a:ln>
                            <a:noFill/>
                          </a:ln>
                          <a:solidFill>
                            <a:srgbClr val="800000"/>
                          </a:solidFill>
                          <a:effectLst/>
                          <a:latin typeface="Interstate" pitchFamily="2" charset="0"/>
                        </a:rPr>
                        <a:t>, groups. Orang-orang yang </a:t>
                      </a:r>
                      <a:r>
                        <a:rPr kumimoji="0" lang="en-US" sz="2200" b="0" i="0" u="none" strike="noStrike" cap="none" normalizeH="0" baseline="0" dirty="0" err="1" smtClean="0">
                          <a:ln>
                            <a:noFill/>
                          </a:ln>
                          <a:solidFill>
                            <a:srgbClr val="800000"/>
                          </a:solidFill>
                          <a:effectLst/>
                          <a:latin typeface="Interstate" pitchFamily="2" charset="0"/>
                        </a:rPr>
                        <a:t>memiliki</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minat</a:t>
                      </a:r>
                      <a:r>
                        <a:rPr kumimoji="0" lang="en-US" sz="2200" b="0" i="0" u="none" strike="noStrike" cap="none" normalizeH="0" baseline="0" dirty="0" smtClean="0">
                          <a:ln>
                            <a:noFill/>
                          </a:ln>
                          <a:solidFill>
                            <a:srgbClr val="800000"/>
                          </a:solidFill>
                          <a:effectLst/>
                          <a:latin typeface="Interstate" pitchFamily="2" charset="0"/>
                        </a:rPr>
                        <a:t> yang </a:t>
                      </a:r>
                      <a:r>
                        <a:rPr kumimoji="0" lang="en-US" sz="2200" b="0" i="0" u="none" strike="noStrike" cap="none" normalizeH="0" baseline="0" dirty="0" err="1" smtClean="0">
                          <a:ln>
                            <a:noFill/>
                          </a:ln>
                          <a:solidFill>
                            <a:srgbClr val="800000"/>
                          </a:solidFill>
                          <a:effectLst/>
                          <a:latin typeface="Interstate" pitchFamily="2" charset="0"/>
                        </a:rPr>
                        <a:t>sama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dapat</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saling</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berdiskusi</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dalam</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dunia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maya</a:t>
                      </a:r>
                      <a:endParaRPr kumimoji="0" lang="en-US" sz="2200" b="0" i="0" u="none" strike="noStrike" cap="none" normalizeH="0" baseline="0" dirty="0" smtClean="0">
                        <a:ln>
                          <a:noFill/>
                        </a:ln>
                        <a:solidFill>
                          <a:srgbClr val="800000"/>
                        </a:solidFill>
                        <a:effectLst/>
                        <a:latin typeface="Interstate" pitchFamily="2" charset="0"/>
                      </a:endParaRP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CCFF66"/>
                    </a:solidFill>
                  </a:tcPr>
                </a:tc>
              </a:tr>
            </a:tbl>
          </a:graphicData>
        </a:graphic>
      </p:graphicFrame>
    </p:spTree>
    <p:extLst>
      <p:ext uri="{BB962C8B-B14F-4D97-AF65-F5344CB8AC3E}">
        <p14:creationId xmlns:p14="http://schemas.microsoft.com/office/powerpoint/2010/main" val="164939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graphicFrame>
        <p:nvGraphicFramePr>
          <p:cNvPr id="4" name="Group 29"/>
          <p:cNvGraphicFramePr>
            <a:graphicFrameLocks/>
          </p:cNvGraphicFramePr>
          <p:nvPr>
            <p:extLst>
              <p:ext uri="{D42A27DB-BD31-4B8C-83A1-F6EECF244321}">
                <p14:modId xmlns:p14="http://schemas.microsoft.com/office/powerpoint/2010/main" val="1594811934"/>
              </p:ext>
            </p:extLst>
          </p:nvPr>
        </p:nvGraphicFramePr>
        <p:xfrm>
          <a:off x="468312" y="1690689"/>
          <a:ext cx="11304587" cy="4847270"/>
        </p:xfrm>
        <a:graphic>
          <a:graphicData uri="http://schemas.openxmlformats.org/drawingml/2006/table">
            <a:tbl>
              <a:tblPr/>
              <a:tblGrid>
                <a:gridCol w="2769449"/>
                <a:gridCol w="8535138"/>
              </a:tblGrid>
              <a:tr h="932167">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rgbClr val="800000"/>
                          </a:solidFill>
                          <a:effectLst/>
                          <a:latin typeface="Interstate" pitchFamily="2" charset="0"/>
                        </a:rPr>
                        <a:t>Chat rooms</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rgbClr val="800000"/>
                          </a:solidFill>
                          <a:effectLst/>
                          <a:latin typeface="Interstate" pitchFamily="2" charset="0"/>
                        </a:rPr>
                        <a:t>Berkomunikasi dengan orang lain secara online, bahkan dengan orang yang belum kita kenal</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CCFF66"/>
                    </a:solidFill>
                  </a:tcPr>
                </a:tc>
              </a:tr>
              <a:tr h="1752474">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rgbClr val="800000"/>
                          </a:solidFill>
                          <a:effectLst/>
                          <a:latin typeface="Interstate" pitchFamily="2" charset="0"/>
                        </a:rPr>
                        <a:t>Interaktivitas</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rgbClr val="800000"/>
                          </a:solidFill>
                          <a:effectLst/>
                          <a:latin typeface="Interstate" pitchFamily="2" charset="0"/>
                        </a:rPr>
                        <a:t>Kemampuan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pengguna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untuk</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berkomunikasi</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secara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langsung</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dengan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komputer</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memiliki</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dampak</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pada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pesan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apa</a:t>
                      </a:r>
                      <a:r>
                        <a:rPr kumimoji="0" lang="en-US" sz="2200" b="0" i="0" u="none" strike="noStrike" cap="none" normalizeH="0" baseline="0" dirty="0" smtClean="0">
                          <a:ln>
                            <a:noFill/>
                          </a:ln>
                          <a:solidFill>
                            <a:srgbClr val="800000"/>
                          </a:solidFill>
                          <a:effectLst/>
                          <a:latin typeface="Interstate" pitchFamily="2" charset="0"/>
                        </a:rPr>
                        <a:t> pun yang </a:t>
                      </a:r>
                      <a:r>
                        <a:rPr kumimoji="0" lang="en-US" sz="2200" b="0" i="0" u="none" strike="noStrike" cap="none" normalizeH="0" baseline="0" dirty="0" err="1" smtClean="0">
                          <a:ln>
                            <a:noFill/>
                          </a:ln>
                          <a:solidFill>
                            <a:srgbClr val="800000"/>
                          </a:solidFill>
                          <a:effectLst/>
                          <a:latin typeface="Interstate" pitchFamily="2" charset="0"/>
                        </a:rPr>
                        <a:t>sedang</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dibuat</a:t>
                      </a:r>
                      <a:r>
                        <a:rPr kumimoji="0" lang="en-US" sz="2200" b="0" i="0" u="none" strike="noStrike" cap="none" normalizeH="0" baseline="0" dirty="0" smtClean="0">
                          <a:ln>
                            <a:noFill/>
                          </a:ln>
                          <a:solidFill>
                            <a:srgbClr val="800000"/>
                          </a:solidFill>
                          <a:effectLst/>
                          <a:latin typeface="Interstate" pitchFamily="2" charset="0"/>
                        </a:rPr>
                        <a:t> (Dillon &amp; Leonard, 1998)</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CCFF66"/>
                    </a:solidFill>
                  </a:tcPr>
                </a:tc>
              </a:tr>
              <a:tr h="2162629">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rgbClr val="800000"/>
                          </a:solidFill>
                          <a:effectLst/>
                          <a:latin typeface="Interstate" pitchFamily="2" charset="0"/>
                        </a:rPr>
                        <a:t>Hypertext</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rgbClr val="800000"/>
                          </a:solidFill>
                          <a:effectLst/>
                          <a:latin typeface="Interstate" pitchFamily="2" charset="0"/>
                        </a:rPr>
                        <a:t>Fitur</a:t>
                      </a:r>
                      <a:r>
                        <a:rPr kumimoji="0" lang="en-US" sz="2200" b="0" i="0" u="none" strike="noStrike" cap="none" normalizeH="0" baseline="0" dirty="0" smtClean="0">
                          <a:ln>
                            <a:noFill/>
                          </a:ln>
                          <a:solidFill>
                            <a:srgbClr val="800000"/>
                          </a:solidFill>
                          <a:effectLst/>
                          <a:latin typeface="Interstate" pitchFamily="2" charset="0"/>
                        </a:rPr>
                        <a:t> yang </a:t>
                      </a:r>
                      <a:r>
                        <a:rPr kumimoji="0" lang="en-US" sz="2200" b="0" i="0" u="none" strike="noStrike" cap="none" normalizeH="0" baseline="0" dirty="0" err="1" smtClean="0">
                          <a:ln>
                            <a:noFill/>
                          </a:ln>
                          <a:solidFill>
                            <a:srgbClr val="800000"/>
                          </a:solidFill>
                          <a:effectLst/>
                          <a:latin typeface="Interstate" pitchFamily="2" charset="0"/>
                        </a:rPr>
                        <a:t>istimewa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dari</a:t>
                      </a:r>
                      <a:r>
                        <a:rPr kumimoji="0" lang="en-US" sz="2200" b="0" i="0" u="none" strike="noStrike" cap="none" normalizeH="0" baseline="0" dirty="0" smtClean="0">
                          <a:ln>
                            <a:noFill/>
                          </a:ln>
                          <a:solidFill>
                            <a:srgbClr val="800000"/>
                          </a:solidFill>
                          <a:effectLst/>
                          <a:latin typeface="Interstate" pitchFamily="2" charset="0"/>
                        </a:rPr>
                        <a:t> www </a:t>
                      </a:r>
                      <a:r>
                        <a:rPr kumimoji="0" lang="en-US" sz="2200" b="0" i="0" u="none" strike="noStrike" cap="none" normalizeH="0" baseline="0" dirty="0" err="1" smtClean="0">
                          <a:ln>
                            <a:noFill/>
                          </a:ln>
                          <a:solidFill>
                            <a:srgbClr val="800000"/>
                          </a:solidFill>
                          <a:effectLst/>
                          <a:latin typeface="Interstate" pitchFamily="2" charset="0"/>
                        </a:rPr>
                        <a:t>adalah</a:t>
                      </a:r>
                      <a:r>
                        <a:rPr kumimoji="0" lang="en-US" sz="2200" b="0" i="0" u="none" strike="noStrike" cap="none" normalizeH="0" baseline="0" dirty="0" smtClean="0">
                          <a:ln>
                            <a:noFill/>
                          </a:ln>
                          <a:solidFill>
                            <a:srgbClr val="800000"/>
                          </a:solidFill>
                          <a:effectLst/>
                          <a:latin typeface="Interstate" pitchFamily="2" charset="0"/>
                        </a:rPr>
                        <a:t> hyperlink yang </a:t>
                      </a:r>
                      <a:r>
                        <a:rPr kumimoji="0" lang="en-US" sz="2200" b="0" i="0" u="none" strike="noStrike" cap="none" normalizeH="0" baseline="0" dirty="0" err="1" smtClean="0">
                          <a:ln>
                            <a:noFill/>
                          </a:ln>
                          <a:solidFill>
                            <a:srgbClr val="800000"/>
                          </a:solidFill>
                          <a:effectLst/>
                          <a:latin typeface="Interstate" pitchFamily="2" charset="0"/>
                        </a:rPr>
                        <a:t>dapat</a:t>
                      </a:r>
                      <a:r>
                        <a:rPr kumimoji="0" lang="en-US" sz="2200" b="0" i="0" u="none" strike="noStrike" cap="none" normalizeH="0" baseline="0" dirty="0" smtClean="0">
                          <a:ln>
                            <a:noFill/>
                          </a:ln>
                          <a:solidFill>
                            <a:srgbClr val="800000"/>
                          </a:solidFill>
                          <a:effectLst/>
                          <a:latin typeface="Interstate" pitchFamily="2" charset="0"/>
                        </a:rPr>
                        <a:t> di-</a:t>
                      </a:r>
                      <a:r>
                        <a:rPr kumimoji="0" lang="en-US" sz="2200" b="0" i="0" u="none" strike="noStrike" cap="none" normalizeH="0" baseline="0" dirty="0" err="1" smtClean="0">
                          <a:ln>
                            <a:noFill/>
                          </a:ln>
                          <a:solidFill>
                            <a:srgbClr val="800000"/>
                          </a:solidFill>
                          <a:effectLst/>
                          <a:latin typeface="Interstate" pitchFamily="2" charset="0"/>
                        </a:rPr>
                        <a:t>klik</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oleh</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pengguna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untuk</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berpindah</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ke</a:t>
                      </a:r>
                      <a:r>
                        <a:rPr kumimoji="0" lang="en-US" sz="2200" b="0" i="0" u="none" strike="noStrike" cap="none" normalizeH="0" baseline="0" dirty="0" smtClean="0">
                          <a:ln>
                            <a:noFill/>
                          </a:ln>
                          <a:solidFill>
                            <a:srgbClr val="800000"/>
                          </a:solidFill>
                          <a:effectLst/>
                          <a:latin typeface="Interstate" pitchFamily="2" charset="0"/>
                        </a:rPr>
                        <a:t> spot lain </a:t>
                      </a:r>
                      <a:r>
                        <a:rPr kumimoji="0" lang="en-US" sz="2200" b="0" i="0" u="none" strike="noStrike" cap="none" normalizeH="0" baseline="0" dirty="0" err="1" smtClean="0">
                          <a:ln>
                            <a:noFill/>
                          </a:ln>
                          <a:solidFill>
                            <a:srgbClr val="800000"/>
                          </a:solidFill>
                          <a:effectLst/>
                          <a:latin typeface="Interstate" pitchFamily="2" charset="0"/>
                        </a:rPr>
                        <a:t>atau</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situs</a:t>
                      </a:r>
                      <a:r>
                        <a:rPr kumimoji="0" lang="en-US" sz="2200" b="0" i="0" u="none" strike="noStrike" cap="none" normalizeH="0" baseline="0" dirty="0" smtClean="0">
                          <a:ln>
                            <a:noFill/>
                          </a:ln>
                          <a:solidFill>
                            <a:srgbClr val="800000"/>
                          </a:solidFill>
                          <a:effectLst/>
                          <a:latin typeface="Interstate" pitchFamily="2" charset="0"/>
                        </a:rPr>
                        <a:t> lain </a:t>
                      </a:r>
                      <a:r>
                        <a:rPr kumimoji="0" lang="en-US" sz="2200" b="0" i="0" u="none" strike="noStrike" cap="none" normalizeH="0" baseline="0" dirty="0" err="1" smtClean="0">
                          <a:ln>
                            <a:noFill/>
                          </a:ln>
                          <a:solidFill>
                            <a:srgbClr val="800000"/>
                          </a:solidFill>
                          <a:effectLst/>
                          <a:latin typeface="Interstate" pitchFamily="2" charset="0"/>
                        </a:rPr>
                        <a:t>dalam</a:t>
                      </a:r>
                      <a:r>
                        <a:rPr kumimoji="0" lang="en-US" sz="2200" b="0" i="0" u="none" strike="noStrike" cap="none" normalizeH="0" baseline="0" dirty="0" smtClean="0">
                          <a:ln>
                            <a:noFill/>
                          </a:ln>
                          <a:solidFill>
                            <a:srgbClr val="800000"/>
                          </a:solidFill>
                          <a:effectLst/>
                          <a:latin typeface="Interstate" pitchFamily="2" charset="0"/>
                        </a:rPr>
                        <a:t> internet. Hyperlink </a:t>
                      </a:r>
                      <a:r>
                        <a:rPr kumimoji="0" lang="en-US" sz="2200" b="0" i="0" u="none" strike="noStrike" cap="none" normalizeH="0" baseline="0" dirty="0" err="1" smtClean="0">
                          <a:ln>
                            <a:noFill/>
                          </a:ln>
                          <a:solidFill>
                            <a:srgbClr val="800000"/>
                          </a:solidFill>
                          <a:effectLst/>
                          <a:latin typeface="Interstate" pitchFamily="2" charset="0"/>
                        </a:rPr>
                        <a:t>adalah</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bentuk</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khusus</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dari</a:t>
                      </a:r>
                      <a:r>
                        <a:rPr kumimoji="0" lang="en-US" sz="2200" b="0" i="0" u="none" strike="noStrike" cap="none" normalizeH="0" baseline="0" dirty="0" smtClean="0">
                          <a:ln>
                            <a:noFill/>
                          </a:ln>
                          <a:solidFill>
                            <a:srgbClr val="800000"/>
                          </a:solidFill>
                          <a:effectLst/>
                          <a:latin typeface="Interstate" pitchFamily="2" charset="0"/>
                        </a:rPr>
                        <a:t> hypertext</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CCFF66"/>
                    </a:solidFill>
                  </a:tcPr>
                </a:tc>
              </a:tr>
            </a:tbl>
          </a:graphicData>
        </a:graphic>
      </p:graphicFrame>
    </p:spTree>
    <p:extLst>
      <p:ext uri="{BB962C8B-B14F-4D97-AF65-F5344CB8AC3E}">
        <p14:creationId xmlns:p14="http://schemas.microsoft.com/office/powerpoint/2010/main" val="79584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5">
                    <a:lumMod val="75000"/>
                  </a:schemeClr>
                </a:solidFill>
              </a:rPr>
              <a:t>Sambungan</a:t>
            </a:r>
            <a:r>
              <a:rPr lang="en-US" b="1" dirty="0" smtClean="0">
                <a:solidFill>
                  <a:schemeClr val="accent5">
                    <a:lumMod val="75000"/>
                  </a:schemeClr>
                </a:solidFill>
              </a:rPr>
              <a:t>…</a:t>
            </a:r>
            <a:endParaRPr lang="en-US" b="1" dirty="0">
              <a:solidFill>
                <a:schemeClr val="accent5">
                  <a:lumMod val="75000"/>
                </a:schemeClr>
              </a:solidFill>
            </a:endParaRPr>
          </a:p>
        </p:txBody>
      </p:sp>
      <p:graphicFrame>
        <p:nvGraphicFramePr>
          <p:cNvPr id="4" name="Group 25"/>
          <p:cNvGraphicFramePr>
            <a:graphicFrameLocks/>
          </p:cNvGraphicFramePr>
          <p:nvPr>
            <p:extLst>
              <p:ext uri="{D42A27DB-BD31-4B8C-83A1-F6EECF244321}">
                <p14:modId xmlns:p14="http://schemas.microsoft.com/office/powerpoint/2010/main" val="2814287880"/>
              </p:ext>
            </p:extLst>
          </p:nvPr>
        </p:nvGraphicFramePr>
        <p:xfrm>
          <a:off x="468312" y="2133600"/>
          <a:ext cx="11304587" cy="2118360"/>
        </p:xfrm>
        <a:graphic>
          <a:graphicData uri="http://schemas.openxmlformats.org/drawingml/2006/table">
            <a:tbl>
              <a:tblPr/>
              <a:tblGrid>
                <a:gridCol w="2769449"/>
                <a:gridCol w="8535138"/>
              </a:tblGrid>
              <a:tr h="2118360">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rgbClr val="800000"/>
                          </a:solidFill>
                          <a:effectLst/>
                          <a:latin typeface="Interstate" pitchFamily="2" charset="0"/>
                        </a:rPr>
                        <a:t>Multimedia</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defRPr sz="2000">
                          <a:solidFill>
                            <a:schemeClr val="tx1"/>
                          </a:solidFill>
                          <a:latin typeface="Interstate" pitchFamily="2" charset="0"/>
                        </a:defRPr>
                      </a:lvl1pPr>
                      <a:lvl2pPr>
                        <a:spcBef>
                          <a:spcPct val="20000"/>
                        </a:spcBef>
                        <a:defRPr>
                          <a:solidFill>
                            <a:schemeClr val="tx1"/>
                          </a:solidFill>
                          <a:latin typeface="Interstate" pitchFamily="2" charset="0"/>
                        </a:defRPr>
                      </a:lvl2pPr>
                      <a:lvl3pPr>
                        <a:spcBef>
                          <a:spcPct val="20000"/>
                        </a:spcBef>
                        <a:defRPr sz="1600">
                          <a:solidFill>
                            <a:schemeClr val="tx1"/>
                          </a:solidFill>
                          <a:latin typeface="Interstate" pitchFamily="2" charset="0"/>
                        </a:defRPr>
                      </a:lvl3pPr>
                      <a:lvl4pPr>
                        <a:spcBef>
                          <a:spcPct val="20000"/>
                        </a:spcBef>
                        <a:defRPr sz="1400">
                          <a:solidFill>
                            <a:schemeClr val="tx1"/>
                          </a:solidFill>
                          <a:latin typeface="Interstate" pitchFamily="2" charset="0"/>
                        </a:defRPr>
                      </a:lvl4pPr>
                      <a:lvl5pPr>
                        <a:spcBef>
                          <a:spcPct val="20000"/>
                        </a:spcBef>
                        <a:defRPr sz="1400">
                          <a:solidFill>
                            <a:schemeClr val="tx1"/>
                          </a:solidFill>
                          <a:latin typeface="Interstate" pitchFamily="2" charset="0"/>
                        </a:defRPr>
                      </a:lvl5pPr>
                      <a:lvl6pPr fontAlgn="base">
                        <a:spcBef>
                          <a:spcPct val="20000"/>
                        </a:spcBef>
                        <a:spcAft>
                          <a:spcPct val="0"/>
                        </a:spcAft>
                        <a:defRPr sz="1400">
                          <a:solidFill>
                            <a:schemeClr val="tx1"/>
                          </a:solidFill>
                          <a:latin typeface="Interstate" pitchFamily="2" charset="0"/>
                        </a:defRPr>
                      </a:lvl6pPr>
                      <a:lvl7pPr fontAlgn="base">
                        <a:spcBef>
                          <a:spcPct val="20000"/>
                        </a:spcBef>
                        <a:spcAft>
                          <a:spcPct val="0"/>
                        </a:spcAft>
                        <a:defRPr sz="1400">
                          <a:solidFill>
                            <a:schemeClr val="tx1"/>
                          </a:solidFill>
                          <a:latin typeface="Interstate" pitchFamily="2" charset="0"/>
                        </a:defRPr>
                      </a:lvl7pPr>
                      <a:lvl8pPr fontAlgn="base">
                        <a:spcBef>
                          <a:spcPct val="20000"/>
                        </a:spcBef>
                        <a:spcAft>
                          <a:spcPct val="0"/>
                        </a:spcAft>
                        <a:defRPr sz="1400">
                          <a:solidFill>
                            <a:schemeClr val="tx1"/>
                          </a:solidFill>
                          <a:latin typeface="Interstate" pitchFamily="2" charset="0"/>
                        </a:defRPr>
                      </a:lvl8pPr>
                      <a:lvl9pPr fontAlgn="base">
                        <a:spcBef>
                          <a:spcPct val="20000"/>
                        </a:spcBef>
                        <a:spcAft>
                          <a:spcPct val="0"/>
                        </a:spcAft>
                        <a:defRPr sz="1400">
                          <a:solidFill>
                            <a:schemeClr val="tx1"/>
                          </a:solidFill>
                          <a:latin typeface="Interstate" pitchFamily="2"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rgbClr val="800000"/>
                          </a:solidFill>
                          <a:effectLst/>
                          <a:latin typeface="Interstate" pitchFamily="2" charset="0"/>
                        </a:rPr>
                        <a:t>Sistem</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komunikasi</a:t>
                      </a:r>
                      <a:r>
                        <a:rPr kumimoji="0" lang="en-US" sz="2200" b="0" i="0" u="none" strike="noStrike" cap="none" normalizeH="0" baseline="0" dirty="0" smtClean="0">
                          <a:ln>
                            <a:noFill/>
                          </a:ln>
                          <a:solidFill>
                            <a:srgbClr val="800000"/>
                          </a:solidFill>
                          <a:effectLst/>
                          <a:latin typeface="Interstate" pitchFamily="2" charset="0"/>
                        </a:rPr>
                        <a:t> yang </a:t>
                      </a:r>
                      <a:r>
                        <a:rPr kumimoji="0" lang="en-US" sz="2200" b="0" i="0" u="none" strike="noStrike" cap="none" normalizeH="0" baseline="0" dirty="0" err="1" smtClean="0">
                          <a:ln>
                            <a:noFill/>
                          </a:ln>
                          <a:solidFill>
                            <a:srgbClr val="800000"/>
                          </a:solidFill>
                          <a:effectLst/>
                          <a:latin typeface="Interstate" pitchFamily="2" charset="0"/>
                        </a:rPr>
                        <a:t>merupakan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perpaduan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teks</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grafik</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suara</a:t>
                      </a:r>
                      <a:r>
                        <a:rPr kumimoji="0" lang="en-US" sz="2200" b="0" i="0" u="none" strike="noStrike" cap="none" normalizeH="0" baseline="0" dirty="0" smtClean="0">
                          <a:ln>
                            <a:noFill/>
                          </a:ln>
                          <a:solidFill>
                            <a:srgbClr val="800000"/>
                          </a:solidFill>
                          <a:effectLst/>
                          <a:latin typeface="Interstate" pitchFamily="2" charset="0"/>
                        </a:rPr>
                        <a:t>, video, </a:t>
                      </a:r>
                      <a:r>
                        <a:rPr kumimoji="0" lang="en-US" sz="2200" b="0" i="0" u="none" strike="noStrike" cap="none" normalizeH="0" baseline="0" dirty="0" err="1" smtClean="0">
                          <a:ln>
                            <a:noFill/>
                          </a:ln>
                          <a:solidFill>
                            <a:srgbClr val="800000"/>
                          </a:solidFill>
                          <a:effectLst/>
                          <a:latin typeface="Interstate" pitchFamily="2" charset="0"/>
                        </a:rPr>
                        <a:t>dan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animasi</a:t>
                      </a:r>
                      <a:endParaRPr kumimoji="0" lang="en-US" sz="2200" b="0" i="0" u="none" strike="noStrike" cap="none" normalizeH="0" baseline="0" dirty="0" smtClean="0">
                        <a:ln>
                          <a:noFill/>
                        </a:ln>
                        <a:solidFill>
                          <a:srgbClr val="800000"/>
                        </a:solidFill>
                        <a:effectLst/>
                        <a:latin typeface="Interstate" pitchFamily="2"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rgbClr val="800000"/>
                          </a:solidFill>
                          <a:effectLst/>
                          <a:latin typeface="Interstate" pitchFamily="2" charset="0"/>
                        </a:rPr>
                        <a:t>Multimedia </a:t>
                      </a:r>
                      <a:r>
                        <a:rPr kumimoji="0" lang="en-US" sz="2200" b="0" i="0" u="none" strike="noStrike" cap="none" normalizeH="0" baseline="0" dirty="0" err="1" smtClean="0">
                          <a:ln>
                            <a:noFill/>
                          </a:ln>
                          <a:solidFill>
                            <a:srgbClr val="800000"/>
                          </a:solidFill>
                          <a:effectLst/>
                          <a:latin typeface="Interstate" pitchFamily="2" charset="0"/>
                        </a:rPr>
                        <a:t>saat</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dipadu</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dengan</a:t>
                      </a:r>
                      <a:r>
                        <a:rPr kumimoji="0" lang="en-US" sz="2200" b="0" i="0" u="none" strike="noStrike" cap="none" normalizeH="0" baseline="0" dirty="0" smtClean="0">
                          <a:ln>
                            <a:noFill/>
                          </a:ln>
                          <a:solidFill>
                            <a:srgbClr val="800000"/>
                          </a:solidFill>
                          <a:effectLst/>
                          <a:latin typeface="Interstate" pitchFamily="2" charset="0"/>
                        </a:rPr>
                        <a:t> hyperlink </a:t>
                      </a:r>
                      <a:r>
                        <a:rPr kumimoji="0" lang="en-US" sz="2200" b="0" i="0" u="none" strike="noStrike" cap="none" normalizeH="0" baseline="0" dirty="0" err="1" smtClean="0">
                          <a:ln>
                            <a:noFill/>
                          </a:ln>
                          <a:solidFill>
                            <a:srgbClr val="800000"/>
                          </a:solidFill>
                          <a:effectLst/>
                          <a:latin typeface="Interstate" pitchFamily="2" charset="0"/>
                        </a:rPr>
                        <a:t>atau</a:t>
                      </a:r>
                      <a:r>
                        <a:rPr kumimoji="0" lang="en-US" sz="2200" b="0" i="0" u="none" strike="noStrike" cap="none" normalizeH="0" baseline="0" dirty="0" smtClean="0">
                          <a:ln>
                            <a:noFill/>
                          </a:ln>
                          <a:solidFill>
                            <a:srgbClr val="800000"/>
                          </a:solidFill>
                          <a:effectLst/>
                          <a:latin typeface="Interstate" pitchFamily="2" charset="0"/>
                        </a:rPr>
                        <a:t> hypertext </a:t>
                      </a:r>
                      <a:r>
                        <a:rPr kumimoji="0" lang="en-US" sz="2200" b="0" i="0" u="none" strike="noStrike" cap="none" normalizeH="0" baseline="0" dirty="0" err="1" smtClean="0">
                          <a:ln>
                            <a:noFill/>
                          </a:ln>
                          <a:solidFill>
                            <a:srgbClr val="800000"/>
                          </a:solidFill>
                          <a:effectLst/>
                          <a:latin typeface="Interstate" pitchFamily="2" charset="0"/>
                        </a:rPr>
                        <a:t>memungkinkan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pengguna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untuk</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meng-klik-nya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untuk</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mengeluarkan</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contoh</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suara</a:t>
                      </a:r>
                      <a:r>
                        <a:rPr kumimoji="0" lang="en-US" sz="2200" b="0" i="0" u="none" strike="noStrike" cap="none" normalizeH="0" baseline="0" dirty="0" smtClean="0">
                          <a:ln>
                            <a:noFill/>
                          </a:ln>
                          <a:solidFill>
                            <a:srgbClr val="800000"/>
                          </a:solidFill>
                          <a:effectLst/>
                          <a:latin typeface="Interstate" pitchFamily="2" charset="0"/>
                        </a:rPr>
                        <a:t> </a:t>
                      </a:r>
                      <a:r>
                        <a:rPr kumimoji="0" lang="en-US" sz="2200" b="0" i="0" u="none" strike="noStrike" cap="none" normalizeH="0" baseline="0" dirty="0" err="1" smtClean="0">
                          <a:ln>
                            <a:noFill/>
                          </a:ln>
                          <a:solidFill>
                            <a:srgbClr val="800000"/>
                          </a:solidFill>
                          <a:effectLst/>
                          <a:latin typeface="Interstate" pitchFamily="2" charset="0"/>
                        </a:rPr>
                        <a:t>atau</a:t>
                      </a:r>
                      <a:r>
                        <a:rPr kumimoji="0" lang="en-US" sz="2200" b="0" i="0" u="none" strike="noStrike" cap="none" normalizeH="0" baseline="0" dirty="0" smtClean="0">
                          <a:ln>
                            <a:noFill/>
                          </a:ln>
                          <a:solidFill>
                            <a:srgbClr val="800000"/>
                          </a:solidFill>
                          <a:effectLst/>
                          <a:latin typeface="Interstate" pitchFamily="2" charset="0"/>
                        </a:rPr>
                        <a:t> video</a:t>
                      </a:r>
                    </a:p>
                  </a:txBody>
                  <a:tcPr horzOverflow="overflow">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lnTlToBr>
                      <a:noFill/>
                    </a:lnTlToBr>
                    <a:lnBlToTr>
                      <a:noFill/>
                    </a:lnBlToTr>
                    <a:solidFill>
                      <a:srgbClr val="CCFF66"/>
                    </a:solidFill>
                  </a:tcPr>
                </a:tc>
              </a:tr>
            </a:tbl>
          </a:graphicData>
        </a:graphic>
      </p:graphicFrame>
    </p:spTree>
    <p:extLst>
      <p:ext uri="{BB962C8B-B14F-4D97-AF65-F5344CB8AC3E}">
        <p14:creationId xmlns:p14="http://schemas.microsoft.com/office/powerpoint/2010/main" val="124358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1595</Words>
  <Application>Microsoft Office PowerPoint</Application>
  <PresentationFormat>Widescreen</PresentationFormat>
  <Paragraphs>142</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Interstate</vt:lpstr>
      <vt:lpstr>Wingdings</vt:lpstr>
      <vt:lpstr>Office Theme</vt:lpstr>
      <vt:lpstr>Aspek-Aspek Penting dalam Komunikasi Massa dan Digital</vt:lpstr>
      <vt:lpstr>Bagaimana Kita Mengevaluasi Media Massa?</vt:lpstr>
      <vt:lpstr>Sambungan…</vt:lpstr>
      <vt:lpstr>Mengevaluasi Informasi pada TV dan Surat Kabar</vt:lpstr>
      <vt:lpstr>Komunikasi Dunia Maya</vt:lpstr>
      <vt:lpstr>Sambungan…</vt:lpstr>
      <vt:lpstr>Konsep Dasar Komunikasi Digital</vt:lpstr>
      <vt:lpstr>Sambungan…</vt:lpstr>
      <vt:lpstr>Sambungan…</vt:lpstr>
      <vt:lpstr>Penggunaan Internet dan Teori Manfaat serta Grativikasi</vt:lpstr>
      <vt:lpstr>Sambungan…</vt:lpstr>
      <vt:lpstr>Riset Tentang Internet</vt:lpstr>
      <vt:lpstr>Riset Tentang Internet</vt:lpstr>
      <vt:lpstr>Sambungan…</vt:lpstr>
      <vt:lpstr>Sambungan…</vt:lpstr>
      <vt:lpstr>Internet dan Pengaruhnya</vt:lpstr>
      <vt:lpstr>Sambungan…</vt:lpstr>
      <vt:lpstr>Sambungan…</vt:lpstr>
      <vt:lpstr>Sambungan…</vt:lpstr>
      <vt:lpstr>Mengevaluasi Informasi di Internet</vt:lpstr>
      <vt:lpstr>Sambungan…</vt:lpstr>
      <vt:lpstr>Sambungan…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Aspek-Aspek Penting dalam Komunikasi Dunia Maya</dc:title>
  <dc:creator>Junior Zamrud Pahalmas</dc:creator>
  <cp:lastModifiedBy>Junior Zamrud Pahalmas</cp:lastModifiedBy>
  <cp:revision>4</cp:revision>
  <dcterms:created xsi:type="dcterms:W3CDTF">2020-04-20T17:12:37Z</dcterms:created>
  <dcterms:modified xsi:type="dcterms:W3CDTF">2020-04-20T17:42:52Z</dcterms:modified>
</cp:coreProperties>
</file>